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95" r:id="rId4"/>
    <p:sldId id="258" r:id="rId5"/>
    <p:sldId id="297" r:id="rId6"/>
    <p:sldId id="288" r:id="rId7"/>
    <p:sldId id="277" r:id="rId8"/>
    <p:sldId id="284" r:id="rId9"/>
    <p:sldId id="282" r:id="rId10"/>
    <p:sldId id="283" r:id="rId11"/>
    <p:sldId id="285" r:id="rId12"/>
    <p:sldId id="263" r:id="rId13"/>
    <p:sldId id="286" r:id="rId14"/>
    <p:sldId id="289" r:id="rId15"/>
    <p:sldId id="291" r:id="rId16"/>
    <p:sldId id="298" r:id="rId17"/>
    <p:sldId id="290" r:id="rId18"/>
    <p:sldId id="292" r:id="rId19"/>
    <p:sldId id="294" r:id="rId20"/>
    <p:sldId id="302" r:id="rId21"/>
    <p:sldId id="293" r:id="rId22"/>
    <p:sldId id="296" r:id="rId23"/>
    <p:sldId id="299" r:id="rId24"/>
    <p:sldId id="300" r:id="rId25"/>
    <p:sldId id="303" r:id="rId26"/>
    <p:sldId id="259" r:id="rId27"/>
    <p:sldId id="260" r:id="rId28"/>
    <p:sldId id="265" r:id="rId29"/>
    <p:sldId id="270" r:id="rId30"/>
    <p:sldId id="262" r:id="rId31"/>
    <p:sldId id="267" r:id="rId32"/>
    <p:sldId id="261" r:id="rId33"/>
    <p:sldId id="268" r:id="rId34"/>
    <p:sldId id="269" r:id="rId35"/>
    <p:sldId id="301" r:id="rId36"/>
    <p:sldId id="271" r:id="rId37"/>
    <p:sldId id="272" r:id="rId38"/>
    <p:sldId id="273" r:id="rId39"/>
    <p:sldId id="276" r:id="rId40"/>
    <p:sldId id="27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88"/>
    <p:restoredTop sz="96018"/>
  </p:normalViewPr>
  <p:slideViewPr>
    <p:cSldViewPr snapToGrid="0">
      <p:cViewPr varScale="1">
        <p:scale>
          <a:sx n="223" d="100"/>
          <a:sy n="223" d="100"/>
        </p:scale>
        <p:origin x="1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88CEC-4D82-3F47-91BB-0B78145C2C25}" type="datetimeFigureOut">
              <a:rPr lang="en-US" smtClean="0"/>
              <a:t>10/9/24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8A2AB-04B4-4044-BFE1-C42BA4766344}" type="slidenum">
              <a:rPr lang="en-US" smtClean="0"/>
              <a:t>‹#›</a:t>
            </a:fld>
            <a:endParaRPr lang="en-US"/>
          </a:p>
        </p:txBody>
      </p:sp>
    </p:spTree>
    <p:extLst>
      <p:ext uri="{BB962C8B-B14F-4D97-AF65-F5344CB8AC3E}">
        <p14:creationId xmlns:p14="http://schemas.microsoft.com/office/powerpoint/2010/main" val="2684543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787878"/>
                </a:solidFill>
                <a:effectLst/>
                <a:latin typeface="Consolas" panose="020B0609020204030204" pitchFamily="49" charset="0"/>
              </a:rPr>
              <a:t>The marginal product of capital for our Cobb-Douglas production </a:t>
            </a:r>
            <a:r>
              <a:rPr lang="en-US" b="0" i="1" dirty="0" err="1">
                <a:solidFill>
                  <a:srgbClr val="787878"/>
                </a:solidFill>
                <a:effectLst/>
                <a:latin typeface="Consolas" panose="020B0609020204030204" pitchFamily="49" charset="0"/>
              </a:rPr>
              <a:t>fn</a:t>
            </a:r>
            <a:r>
              <a:rPr lang="en-US" b="0" i="1" dirty="0">
                <a:solidFill>
                  <a:srgbClr val="787878"/>
                </a:solidFill>
                <a:effectLst/>
                <a:latin typeface="Consolas" panose="020B0609020204030204" pitchFamily="49" charset="0"/>
              </a:rPr>
              <a:t> is:</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i="1" dirty="0">
                <a:solidFill>
                  <a:srgbClr val="787878"/>
                </a:solidFill>
                <a:effectLst/>
                <a:latin typeface="Consolas" panose="020B0609020204030204" pitchFamily="49" charset="0"/>
              </a:rPr>
              <a:t>d y0 / d k0 = a * b * k0**(b-1) * l0**(1-b)</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i="1" dirty="0">
                <a:solidFill>
                  <a:srgbClr val="787878"/>
                </a:solidFill>
                <a:effectLst/>
                <a:latin typeface="Consolas" panose="020B0609020204030204" pitchFamily="49" charset="0"/>
              </a:rPr>
              <a:t>a = (c0+i0) / k0**b * l0**(1-b)</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i="1" dirty="0">
                <a:solidFill>
                  <a:srgbClr val="787878"/>
                </a:solidFill>
                <a:effectLst/>
                <a:latin typeface="Consolas" panose="020B0609020204030204" pitchFamily="49" charset="0"/>
              </a:rPr>
              <a:t>So d y0 / d k0 = (c0+i0) / k0**b * l0**(1-b) * b * k0**(b-1) * l0**(1-b)</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i="1" dirty="0">
                <a:solidFill>
                  <a:srgbClr val="787878"/>
                </a:solidFill>
                <a:effectLst/>
                <a:latin typeface="Consolas" panose="020B0609020204030204" pitchFamily="49" charset="0"/>
              </a:rPr>
              <a:t>Which simplifies to: b*(c0+i0)/k0. Therefore, we can calculate rho as:</a:t>
            </a: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9DD8A2AB-04B4-4044-BFE1-C42BA4766344}" type="slidenum">
              <a:rPr lang="en-US" smtClean="0"/>
              <a:t>34</a:t>
            </a:fld>
            <a:endParaRPr lang="en-US"/>
          </a:p>
        </p:txBody>
      </p:sp>
    </p:spTree>
    <p:extLst>
      <p:ext uri="{BB962C8B-B14F-4D97-AF65-F5344CB8AC3E}">
        <p14:creationId xmlns:p14="http://schemas.microsoft.com/office/powerpoint/2010/main" val="3342473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0999E-3B7C-2613-9B91-637227DC1C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C27E4B-7D5F-FBF1-5938-63DA59A5F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240F0D-D3EE-EF4D-C423-5E5C6BDEAE69}"/>
              </a:ext>
            </a:extLst>
          </p:cNvPr>
          <p:cNvSpPr>
            <a:spLocks noGrp="1"/>
          </p:cNvSpPr>
          <p:nvPr>
            <p:ph type="body" idx="1"/>
          </p:nvPr>
        </p:nvSpPr>
        <p:spPr/>
        <p:txBody>
          <a:bodyPr/>
          <a:lstStyle/>
          <a:p>
            <a:r>
              <a:rPr lang="en-US" b="0" i="1" dirty="0">
                <a:solidFill>
                  <a:srgbClr val="787878"/>
                </a:solidFill>
                <a:effectLst/>
                <a:latin typeface="Consolas" panose="020B0609020204030204" pitchFamily="49" charset="0"/>
              </a:rPr>
              <a:t>The marginal product of capital for our Cobb-Douglas production </a:t>
            </a:r>
            <a:r>
              <a:rPr lang="en-US" b="0" i="1" dirty="0" err="1">
                <a:solidFill>
                  <a:srgbClr val="787878"/>
                </a:solidFill>
                <a:effectLst/>
                <a:latin typeface="Consolas" panose="020B0609020204030204" pitchFamily="49" charset="0"/>
              </a:rPr>
              <a:t>fn</a:t>
            </a:r>
            <a:r>
              <a:rPr lang="en-US" b="0" i="1" dirty="0">
                <a:solidFill>
                  <a:srgbClr val="787878"/>
                </a:solidFill>
                <a:effectLst/>
                <a:latin typeface="Consolas" panose="020B0609020204030204" pitchFamily="49" charset="0"/>
              </a:rPr>
              <a:t> is:</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i="1" dirty="0">
                <a:solidFill>
                  <a:srgbClr val="787878"/>
                </a:solidFill>
                <a:effectLst/>
                <a:latin typeface="Consolas" panose="020B0609020204030204" pitchFamily="49" charset="0"/>
              </a:rPr>
              <a:t>d y0 / d k0 = a * b * k0**(b-1) * l0**(1-b)</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i="1" dirty="0">
                <a:solidFill>
                  <a:srgbClr val="787878"/>
                </a:solidFill>
                <a:effectLst/>
                <a:latin typeface="Consolas" panose="020B0609020204030204" pitchFamily="49" charset="0"/>
              </a:rPr>
              <a:t>a = (c0+i0) / k0**b * l0**(1-b)</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i="1" dirty="0">
                <a:solidFill>
                  <a:srgbClr val="787878"/>
                </a:solidFill>
                <a:effectLst/>
                <a:latin typeface="Consolas" panose="020B0609020204030204" pitchFamily="49" charset="0"/>
              </a:rPr>
              <a:t>So d y0 / d k0 = (c0+i0) / k0**b * l0**(1-b) * b * k0**(b-1) * l0**(1-b)</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i="1" dirty="0">
                <a:solidFill>
                  <a:srgbClr val="787878"/>
                </a:solidFill>
                <a:effectLst/>
                <a:latin typeface="Consolas" panose="020B0609020204030204" pitchFamily="49" charset="0"/>
              </a:rPr>
              <a:t>Which simplifies to: b*(c0+i0)/k0. Therefore, we can calculate rho as:</a:t>
            </a:r>
            <a:endParaRPr lang="en-US" b="0" dirty="0">
              <a:solidFill>
                <a:srgbClr val="D4D4D4"/>
              </a:solidFill>
              <a:effectLst/>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D60AE93A-529F-E515-542C-8B4483C31D34}"/>
              </a:ext>
            </a:extLst>
          </p:cNvPr>
          <p:cNvSpPr>
            <a:spLocks noGrp="1"/>
          </p:cNvSpPr>
          <p:nvPr>
            <p:ph type="sldNum" sz="quarter" idx="5"/>
          </p:nvPr>
        </p:nvSpPr>
        <p:spPr/>
        <p:txBody>
          <a:bodyPr/>
          <a:lstStyle/>
          <a:p>
            <a:fld id="{9DD8A2AB-04B4-4044-BFE1-C42BA4766344}" type="slidenum">
              <a:rPr lang="en-US" smtClean="0"/>
              <a:t>35</a:t>
            </a:fld>
            <a:endParaRPr lang="en-US"/>
          </a:p>
        </p:txBody>
      </p:sp>
    </p:spTree>
    <p:extLst>
      <p:ext uri="{BB962C8B-B14F-4D97-AF65-F5344CB8AC3E}">
        <p14:creationId xmlns:p14="http://schemas.microsoft.com/office/powerpoint/2010/main" val="258484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6080-D4E6-2421-2924-9BC303539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031422-967D-BEFF-4074-B141F98CE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3EE97E-6A45-DF66-B2D3-2999029134C9}"/>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5" name="Footer Placeholder 4">
            <a:extLst>
              <a:ext uri="{FF2B5EF4-FFF2-40B4-BE49-F238E27FC236}">
                <a16:creationId xmlns:a16="http://schemas.microsoft.com/office/drawing/2014/main" id="{E38CA56E-6A79-EBD2-2F2C-C59CFE6D9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1D257-294B-48D4-3CC4-CF7C310B12EA}"/>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138061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EBD9-0419-D704-05AB-9E2A8D4DF4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CDEBD1-5F56-A5E1-1A66-EA5E482181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4D239-0068-7265-7B6D-5950EDEFB841}"/>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5" name="Footer Placeholder 4">
            <a:extLst>
              <a:ext uri="{FF2B5EF4-FFF2-40B4-BE49-F238E27FC236}">
                <a16:creationId xmlns:a16="http://schemas.microsoft.com/office/drawing/2014/main" id="{0A2D6B0F-EAAD-849F-4A2C-21DBF5E0C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7CF1E-9E46-C29D-DC42-6F790FD5A03B}"/>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368034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B743A-C128-578D-C355-79E0F3BBA4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B0DCBE-DDC4-D248-A2F6-FF937C15D0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1A2FE-E769-C63C-F57D-0514D4F6DE5D}"/>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5" name="Footer Placeholder 4">
            <a:extLst>
              <a:ext uri="{FF2B5EF4-FFF2-40B4-BE49-F238E27FC236}">
                <a16:creationId xmlns:a16="http://schemas.microsoft.com/office/drawing/2014/main" id="{1DDB819A-98E4-E2B6-F951-D25366DFB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19686-553D-C4C2-5524-1E0326C93850}"/>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66478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8CC1-CBD2-3E50-D711-1CA294524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DEEC4-89FA-30CC-FAFB-9CC8F54E5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BAB65-793F-93D6-8C83-61C13DBF2254}"/>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5" name="Footer Placeholder 4">
            <a:extLst>
              <a:ext uri="{FF2B5EF4-FFF2-40B4-BE49-F238E27FC236}">
                <a16:creationId xmlns:a16="http://schemas.microsoft.com/office/drawing/2014/main" id="{49BC6511-A5D4-14B0-9F96-75A04B4FD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2CA79-B665-85ED-14BE-C667C8285CAF}"/>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363675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9950-1848-4B41-A47F-C1F64E6D5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E5D71F-2E15-3271-730A-AFA10688D0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1AC44A-B35D-FCB7-4D38-CCDA78EC2D96}"/>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5" name="Footer Placeholder 4">
            <a:extLst>
              <a:ext uri="{FF2B5EF4-FFF2-40B4-BE49-F238E27FC236}">
                <a16:creationId xmlns:a16="http://schemas.microsoft.com/office/drawing/2014/main" id="{AF9C93C7-B71A-30E8-9748-582CEBF3D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1BA9D-EDAE-5223-314A-B1C3F869D7CD}"/>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47965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942B-7D08-E1FD-746F-86564A488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F5DB9-3756-B51A-12E4-4DF6AD74F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088D52-F325-DBEE-E453-3C545F2ECD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6F9E0-4115-818B-DC6C-76578683766A}"/>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6" name="Footer Placeholder 5">
            <a:extLst>
              <a:ext uri="{FF2B5EF4-FFF2-40B4-BE49-F238E27FC236}">
                <a16:creationId xmlns:a16="http://schemas.microsoft.com/office/drawing/2014/main" id="{D986E36C-37C0-BBBF-546C-1822BD265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CEC3B-E164-F2E8-CDE8-9ECD6443F275}"/>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139780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C310-05FB-4DA1-57DD-C0FA5AAA9C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80985B-8F2E-DB9B-825A-D4F7D89DE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720F1C-8E05-925D-3114-38EE8D0D4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9A0A5D-DCC4-A971-5A2E-1AF1C7F33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88A34-B167-B40E-3D85-53E399047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0742EC-C717-69C6-2332-440B43FFCB82}"/>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8" name="Footer Placeholder 7">
            <a:extLst>
              <a:ext uri="{FF2B5EF4-FFF2-40B4-BE49-F238E27FC236}">
                <a16:creationId xmlns:a16="http://schemas.microsoft.com/office/drawing/2014/main" id="{ED82BD3F-9F3F-6B2C-49D6-016016758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B82D59-12C3-B037-1FAB-51E32A290C55}"/>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114572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7959-2C89-6DE3-D3C8-17F94CD8BF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69877C-EA22-F9CA-28CD-35C4A5507681}"/>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4" name="Footer Placeholder 3">
            <a:extLst>
              <a:ext uri="{FF2B5EF4-FFF2-40B4-BE49-F238E27FC236}">
                <a16:creationId xmlns:a16="http://schemas.microsoft.com/office/drawing/2014/main" id="{AC23983B-B795-F640-E9CB-9B430C35BF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1D6102-908F-EEF6-339F-8729A18946EA}"/>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40054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3C183-F8E0-65DF-8004-A3A9931ACC06}"/>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3" name="Footer Placeholder 2">
            <a:extLst>
              <a:ext uri="{FF2B5EF4-FFF2-40B4-BE49-F238E27FC236}">
                <a16:creationId xmlns:a16="http://schemas.microsoft.com/office/drawing/2014/main" id="{BD5F51D6-3CA9-C701-0279-407EE68E30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0492A3-D5AC-7B47-D35C-8941066F96CB}"/>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331829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D0FC-7068-2062-E09C-D33CE755B4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8DF828-967E-242E-77A6-AFCDD1FEE5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09A395-E562-2CED-A91B-7E6E83EF7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82BDF-E589-5259-D09D-7081FF668F5D}"/>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6" name="Footer Placeholder 5">
            <a:extLst>
              <a:ext uri="{FF2B5EF4-FFF2-40B4-BE49-F238E27FC236}">
                <a16:creationId xmlns:a16="http://schemas.microsoft.com/office/drawing/2014/main" id="{C5FBEF19-3B20-844A-1EE6-AD30664EB7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EFC82-38F2-D916-0EF5-34F18E4B7776}"/>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11978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F987-0B17-4883-013C-F55974CBC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8A6304-3B49-1774-F83F-52FC76C79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6867A-87CD-16AB-8D1E-DB34F6C00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94CE4-D63E-5CFC-DC94-69D91BF51C79}"/>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6" name="Footer Placeholder 5">
            <a:extLst>
              <a:ext uri="{FF2B5EF4-FFF2-40B4-BE49-F238E27FC236}">
                <a16:creationId xmlns:a16="http://schemas.microsoft.com/office/drawing/2014/main" id="{44F6DE9E-F169-4398-A753-9F29913B3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F5A40-923E-FCB5-4636-FA1116FB1FFA}"/>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15634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201AFE-E49C-A952-307D-7CE027203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53F4FF-E957-EEB1-A27F-E27AA1021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6618F-6B6F-F698-1026-3A2E35E56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1BDCCC-1CBB-FA4E-9CF2-2901E22410E7}" type="datetimeFigureOut">
              <a:rPr lang="en-US" smtClean="0"/>
              <a:t>10/9/24</a:t>
            </a:fld>
            <a:endParaRPr lang="en-US"/>
          </a:p>
        </p:txBody>
      </p:sp>
      <p:sp>
        <p:nvSpPr>
          <p:cNvPr id="5" name="Footer Placeholder 4">
            <a:extLst>
              <a:ext uri="{FF2B5EF4-FFF2-40B4-BE49-F238E27FC236}">
                <a16:creationId xmlns:a16="http://schemas.microsoft.com/office/drawing/2014/main" id="{EF648B21-5674-95CB-AE9D-4E249E127E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34D03B-56B1-3246-FA08-F7935A387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3B76E8-CD87-CC44-8F5E-7CFC2AA312A7}" type="slidenum">
              <a:rPr lang="en-US" smtClean="0"/>
              <a:t>‹#›</a:t>
            </a:fld>
            <a:endParaRPr lang="en-US"/>
          </a:p>
        </p:txBody>
      </p:sp>
    </p:spTree>
    <p:extLst>
      <p:ext uri="{BB962C8B-B14F-4D97-AF65-F5344CB8AC3E}">
        <p14:creationId xmlns:p14="http://schemas.microsoft.com/office/powerpoint/2010/main" val="739796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2.econ.iastate.edu/classes/econ501/Hallam/documents/FunctionalForms.pdf" TargetMode="External"/><Relationship Id="rId2" Type="http://schemas.openxmlformats.org/officeDocument/2006/relationships/hyperlink" Target="https://windc.wisc.edu/downloads/summercourse_2021/thursday/ces.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F797-41A3-4290-4808-540E0ADA31CD}"/>
              </a:ext>
            </a:extLst>
          </p:cNvPr>
          <p:cNvSpPr>
            <a:spLocks noGrp="1"/>
          </p:cNvSpPr>
          <p:nvPr>
            <p:ph type="ctrTitle"/>
          </p:nvPr>
        </p:nvSpPr>
        <p:spPr/>
        <p:txBody>
          <a:bodyPr/>
          <a:lstStyle/>
          <a:p>
            <a:r>
              <a:rPr lang="en-US" dirty="0"/>
              <a:t>EBGN645: Day 15</a:t>
            </a:r>
          </a:p>
        </p:txBody>
      </p:sp>
      <p:sp>
        <p:nvSpPr>
          <p:cNvPr id="3" name="Subtitle 2">
            <a:extLst>
              <a:ext uri="{FF2B5EF4-FFF2-40B4-BE49-F238E27FC236}">
                <a16:creationId xmlns:a16="http://schemas.microsoft.com/office/drawing/2014/main" id="{387AD1C3-35EE-F38D-4024-E6F66A0656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238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DB76-9859-A314-E29C-9DAE6D1B2600}"/>
              </a:ext>
            </a:extLst>
          </p:cNvPr>
          <p:cNvSpPr>
            <a:spLocks noGrp="1"/>
          </p:cNvSpPr>
          <p:nvPr>
            <p:ph type="title"/>
          </p:nvPr>
        </p:nvSpPr>
        <p:spPr/>
        <p:txBody>
          <a:bodyPr/>
          <a:lstStyle/>
          <a:p>
            <a:r>
              <a:rPr lang="en-US" dirty="0"/>
              <a:t>Model – objective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3EF8AE4-4177-91BD-F0A8-97DE489D57F0}"/>
                  </a:ext>
                </a:extLst>
              </p:cNvPr>
              <p:cNvSpPr>
                <a:spLocks noGrp="1"/>
              </p:cNvSpPr>
              <p:nvPr>
                <p:ph idx="1"/>
              </p:nvPr>
            </p:nvSpPr>
            <p:spPr>
              <a:xfrm>
                <a:off x="838200" y="1382233"/>
                <a:ext cx="10515600" cy="4794730"/>
              </a:xfrm>
            </p:spPr>
            <p:txBody>
              <a:bodyPr>
                <a:normAutofit fontScale="92500" lnSpcReduction="10000"/>
              </a:bodyPr>
              <a:lstStyle/>
              <a:p>
                <a:pPr marL="0" indent="0">
                  <a:buNone/>
                </a:pPr>
                <a:r>
                  <a:rPr lang="en-US" dirty="0"/>
                  <a:t>Want to maximize area under the demand curve [less] area under the supply curve: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m:t>
                          </m:r>
                        </m:sub>
                        <m:sup/>
                        <m:e>
                          <m:nary>
                            <m:naryPr>
                              <m:ctrlPr>
                                <a:rPr lang="en-US" i="1">
                                  <a:latin typeface="Cambria Math" panose="02040503050406030204" pitchFamily="18" charset="0"/>
                                </a:rPr>
                              </m:ctrlPr>
                            </m:naryPr>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sup>
                            <m:e>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m:t>
                                  </m:r>
                                </m:sup>
                              </m:s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e>
                          </m:nary>
                        </m:e>
                      </m:nary>
                      <m:r>
                        <a:rPr lang="en-US" b="0" i="1" smtClean="0">
                          <a:latin typeface="Cambria Math" panose="02040503050406030204" pitchFamily="18" charset="0"/>
                        </a:rPr>
                        <m:t>−</m:t>
                      </m:r>
                      <m:nary>
                        <m:naryPr>
                          <m:ctrlPr>
                            <a:rPr lang="en-US" i="1">
                              <a:latin typeface="Cambria Math" panose="02040503050406030204" pitchFamily="18" charset="0"/>
                            </a:rPr>
                          </m:ctrlPr>
                        </m:naryPr>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𝑠</m:t>
                              </m:r>
                            </m:sub>
                          </m:s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m:t>
                              </m:r>
                            </m:sup>
                          </m:s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e>
                      </m:nary>
                    </m:oMath>
                  </m:oMathPara>
                </a14:m>
                <a:endParaRPr lang="en-US" dirty="0"/>
              </a:p>
              <a:p>
                <a:pPr marL="0" indent="0">
                  <a:buNone/>
                </a:pPr>
                <a:endParaRPr lang="en-US" dirty="0"/>
              </a:p>
              <a:p>
                <a:pPr marL="0" indent="0">
                  <a:buNone/>
                </a:pPr>
                <a:r>
                  <a:rPr lang="en-US" dirty="0"/>
                  <a:t>Knowing f(0)=0, can write as: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e>
                        </m:mr>
                      </m: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𝑑</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𝑠</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den>
                          </m:f>
                        </m:e>
                      </m:d>
                    </m:oMath>
                  </m:oMathPara>
                </a14:m>
                <a:endParaRPr lang="en-US" dirty="0"/>
              </a:p>
              <a:p>
                <a:pPr marL="0" indent="0">
                  <a:buNone/>
                </a:pPr>
                <a:endParaRPr lang="en-US" dirty="0"/>
              </a:p>
              <a:p>
                <a:pPr marL="0" indent="0">
                  <a:buNone/>
                </a:pPr>
                <a:r>
                  <a:rPr lang="en-US" dirty="0"/>
                  <a:t>Equilibrium implies: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dirty="0"/>
              </a:p>
            </p:txBody>
          </p:sp>
        </mc:Choice>
        <mc:Fallback>
          <p:sp>
            <p:nvSpPr>
              <p:cNvPr id="3" name="Content Placeholder 2">
                <a:extLst>
                  <a:ext uri="{FF2B5EF4-FFF2-40B4-BE49-F238E27FC236}">
                    <a16:creationId xmlns:a16="http://schemas.microsoft.com/office/drawing/2014/main" id="{53EF8AE4-4177-91BD-F0A8-97DE489D57F0}"/>
                  </a:ext>
                </a:extLst>
              </p:cNvPr>
              <p:cNvSpPr>
                <a:spLocks noGrp="1" noRot="1" noChangeAspect="1" noMove="1" noResize="1" noEditPoints="1" noAdjustHandles="1" noChangeArrowheads="1" noChangeShapeType="1" noTextEdit="1"/>
              </p:cNvSpPr>
              <p:nvPr>
                <p:ph idx="1"/>
              </p:nvPr>
            </p:nvSpPr>
            <p:spPr>
              <a:xfrm>
                <a:off x="838200" y="1382233"/>
                <a:ext cx="10515600" cy="4794730"/>
              </a:xfrm>
              <a:blipFill>
                <a:blip r:embed="rId2"/>
                <a:stretch>
                  <a:fillRect l="-1086" t="-21900"/>
                </a:stretch>
              </a:blipFill>
            </p:spPr>
            <p:txBody>
              <a:bodyPr/>
              <a:lstStyle/>
              <a:p>
                <a:r>
                  <a:rPr lang="en-US">
                    <a:noFill/>
                  </a:rPr>
                  <a:t> </a:t>
                </a:r>
              </a:p>
            </p:txBody>
          </p:sp>
        </mc:Fallback>
      </mc:AlternateContent>
    </p:spTree>
    <p:extLst>
      <p:ext uri="{BB962C8B-B14F-4D97-AF65-F5344CB8AC3E}">
        <p14:creationId xmlns:p14="http://schemas.microsoft.com/office/powerpoint/2010/main" val="379392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0179-4E7D-3AEC-58BF-13155714A25A}"/>
              </a:ext>
            </a:extLst>
          </p:cNvPr>
          <p:cNvSpPr>
            <a:spLocks noGrp="1"/>
          </p:cNvSpPr>
          <p:nvPr>
            <p:ph type="title"/>
          </p:nvPr>
        </p:nvSpPr>
        <p:spPr/>
        <p:txBody>
          <a:bodyPr/>
          <a:lstStyle/>
          <a:p>
            <a:r>
              <a:rPr lang="en-US" dirty="0"/>
              <a:t>Let’s put this simple model in GAMS…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B8034A-8529-C4DA-5DA5-147AE426043F}"/>
                  </a:ext>
                </a:extLst>
              </p:cNvPr>
              <p:cNvSpPr>
                <a:spLocks noGrp="1"/>
              </p:cNvSpPr>
              <p:nvPr>
                <p:ph idx="1"/>
              </p:nvPr>
            </p:nvSpPr>
            <p:spPr/>
            <p:txBody>
              <a:bodyPr/>
              <a:lstStyle/>
              <a:p>
                <a:r>
                  <a:rPr lang="en-US" b="0" dirty="0"/>
                  <a:t>Assuming: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𝑞</m:t>
                        </m:r>
                      </m:e>
                    </m:acc>
                    <m:r>
                      <a:rPr lang="en-US" b="0" i="1" dirty="0" smtClean="0">
                        <a:latin typeface="Cambria Math" panose="02040503050406030204" pitchFamily="18" charset="0"/>
                      </a:rPr>
                      <m:t>=1</m:t>
                    </m:r>
                  </m:oMath>
                </a14:m>
                <a:endParaRPr lang="en-US" b="0" dirty="0"/>
              </a:p>
              <a:p>
                <a:r>
                  <a:rPr lang="en-US" dirty="0"/>
                  <a:t>Assuming: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=0.5</m:t>
                    </m:r>
                  </m:oMath>
                </a14:m>
                <a:endParaRPr lang="en-US" dirty="0"/>
              </a:p>
            </p:txBody>
          </p:sp>
        </mc:Choice>
        <mc:Fallback xmlns="">
          <p:sp>
            <p:nvSpPr>
              <p:cNvPr id="3" name="Content Placeholder 2">
                <a:extLst>
                  <a:ext uri="{FF2B5EF4-FFF2-40B4-BE49-F238E27FC236}">
                    <a16:creationId xmlns:a16="http://schemas.microsoft.com/office/drawing/2014/main" id="{75B8034A-8529-C4DA-5DA5-147AE426043F}"/>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987137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0AE9-2129-55D6-F7CF-9A8FC248D7CB}"/>
              </a:ext>
            </a:extLst>
          </p:cNvPr>
          <p:cNvSpPr>
            <a:spLocks noGrp="1"/>
          </p:cNvSpPr>
          <p:nvPr>
            <p:ph type="title"/>
          </p:nvPr>
        </p:nvSpPr>
        <p:spPr/>
        <p:txBody>
          <a:bodyPr/>
          <a:lstStyle/>
          <a:p>
            <a:r>
              <a:rPr lang="en-US" dirty="0"/>
              <a:t>Why could we linearize demand before?</a:t>
            </a:r>
          </a:p>
        </p:txBody>
      </p:sp>
      <p:sp>
        <p:nvSpPr>
          <p:cNvPr id="3" name="Content Placeholder 2">
            <a:extLst>
              <a:ext uri="{FF2B5EF4-FFF2-40B4-BE49-F238E27FC236}">
                <a16:creationId xmlns:a16="http://schemas.microsoft.com/office/drawing/2014/main" id="{7A066C8A-DAA4-EF1B-EDA1-F0FA25ABD4F1}"/>
              </a:ext>
            </a:extLst>
          </p:cNvPr>
          <p:cNvSpPr>
            <a:spLocks noGrp="1"/>
          </p:cNvSpPr>
          <p:nvPr>
            <p:ph idx="1"/>
          </p:nvPr>
        </p:nvSpPr>
        <p:spPr>
          <a:xfrm>
            <a:off x="838200" y="1594884"/>
            <a:ext cx="10515600" cy="4897991"/>
          </a:xfrm>
        </p:spPr>
        <p:txBody>
          <a:bodyPr>
            <a:normAutofit fontScale="85000" lnSpcReduction="20000"/>
          </a:bodyPr>
          <a:lstStyle/>
          <a:p>
            <a:r>
              <a:rPr lang="en-US" dirty="0"/>
              <a:t>Biggest takeaway: we only had one variable that was providing value (cost) to in our model</a:t>
            </a:r>
          </a:p>
          <a:p>
            <a:endParaRPr lang="en-US" dirty="0"/>
          </a:p>
          <a:p>
            <a:r>
              <a:rPr lang="en-US" dirty="0"/>
              <a:t>That is, we were </a:t>
            </a:r>
            <a:r>
              <a:rPr lang="en-US" i="1" dirty="0"/>
              <a:t>only </a:t>
            </a:r>
            <a:r>
              <a:rPr lang="en-US" dirty="0"/>
              <a:t>consuming electricity, it was the only thing providing value/benefit to consumption, and it did not compete with other goods</a:t>
            </a:r>
          </a:p>
          <a:p>
            <a:endParaRPr lang="en-US" dirty="0"/>
          </a:p>
          <a:p>
            <a:r>
              <a:rPr lang="en-US" dirty="0"/>
              <a:t>No (easy) way to stay linear if two variables are interacting and providing value or cost to the model, examples:</a:t>
            </a:r>
          </a:p>
          <a:p>
            <a:pPr lvl="1"/>
            <a:r>
              <a:rPr lang="en-US" dirty="0"/>
              <a:t>Pizza and beer</a:t>
            </a:r>
          </a:p>
          <a:p>
            <a:pPr lvl="1"/>
            <a:r>
              <a:rPr lang="en-US" dirty="0"/>
              <a:t>Capital and labor</a:t>
            </a:r>
          </a:p>
          <a:p>
            <a:pPr lvl="1"/>
            <a:r>
              <a:rPr lang="en-US" dirty="0"/>
              <a:t>Shifting of demand across time</a:t>
            </a:r>
          </a:p>
          <a:p>
            <a:endParaRPr lang="en-US" dirty="0"/>
          </a:p>
          <a:p>
            <a:r>
              <a:rPr lang="en-US" dirty="0"/>
              <a:t>When there are tradeoffs or benefits to the </a:t>
            </a:r>
            <a:r>
              <a:rPr lang="en-US" i="1" dirty="0"/>
              <a:t>interaction</a:t>
            </a:r>
            <a:r>
              <a:rPr lang="en-US" dirty="0"/>
              <a:t> of different variables in the model, cannot stay linear</a:t>
            </a:r>
          </a:p>
        </p:txBody>
      </p:sp>
    </p:spTree>
    <p:extLst>
      <p:ext uri="{BB962C8B-B14F-4D97-AF65-F5344CB8AC3E}">
        <p14:creationId xmlns:p14="http://schemas.microsoft.com/office/powerpoint/2010/main" val="357222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66E5-3E64-43E5-D83C-A8B20E600568}"/>
              </a:ext>
            </a:extLst>
          </p:cNvPr>
          <p:cNvSpPr>
            <a:spLocks noGrp="1"/>
          </p:cNvSpPr>
          <p:nvPr>
            <p:ph type="title"/>
          </p:nvPr>
        </p:nvSpPr>
        <p:spPr/>
        <p:txBody>
          <a:bodyPr/>
          <a:lstStyle/>
          <a:p>
            <a:r>
              <a:rPr lang="en-US" dirty="0"/>
              <a:t>Easy enough… let’s expand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EE50B2-D222-F55C-A838-8599DA8BDE8F}"/>
                  </a:ext>
                </a:extLst>
              </p:cNvPr>
              <p:cNvSpPr>
                <a:spLocks noGrp="1"/>
              </p:cNvSpPr>
              <p:nvPr>
                <p:ph idx="1"/>
              </p:nvPr>
            </p:nvSpPr>
            <p:spPr/>
            <p:txBody>
              <a:bodyPr/>
              <a:lstStyle/>
              <a:p>
                <a:r>
                  <a:rPr lang="en-US" dirty="0"/>
                  <a:t>We could’ve done that in a linear model with binning!</a:t>
                </a:r>
              </a:p>
              <a:p>
                <a:endParaRPr lang="en-US" dirty="0"/>
              </a:p>
              <a:p>
                <a:r>
                  <a:rPr lang="en-US" dirty="0"/>
                  <a:t>Let’s add a level of complexity..</a:t>
                </a:r>
              </a:p>
              <a:p>
                <a:endParaRPr lang="en-US" dirty="0"/>
              </a:p>
              <a:p>
                <a:r>
                  <a:rPr lang="en-US" dirty="0"/>
                  <a:t>Now say there are two goods produced and consumed, indexed by </a:t>
                </a:r>
                <a14:m>
                  <m:oMath xmlns:m="http://schemas.openxmlformats.org/officeDocument/2006/math">
                    <m:r>
                      <a:rPr lang="en-US" b="0" i="1" smtClean="0">
                        <a:latin typeface="Cambria Math" panose="02040503050406030204" pitchFamily="18" charset="0"/>
                      </a:rPr>
                      <m:t>𝑖</m:t>
                    </m:r>
                  </m:oMath>
                </a14:m>
                <a:r>
                  <a:rPr lang="en-US" dirty="0"/>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𝑝𝑖𝑧𝑧𝑎</m:t>
                    </m:r>
                    <m:r>
                      <a:rPr lang="en-US" b="0" i="1" smtClean="0">
                        <a:latin typeface="Cambria Math" panose="02040503050406030204" pitchFamily="18" charset="0"/>
                      </a:rPr>
                      <m:t>, </m:t>
                    </m:r>
                    <m:r>
                      <a:rPr lang="en-US" b="0" i="1" smtClean="0">
                        <a:latin typeface="Cambria Math" panose="02040503050406030204" pitchFamily="18" charset="0"/>
                      </a:rPr>
                      <m:t>𝑏𝑒𝑒𝑟</m:t>
                    </m:r>
                    <m:r>
                      <a:rPr lang="en-US" b="0" i="1" smtClean="0">
                        <a:latin typeface="Cambria Math" panose="02040503050406030204" pitchFamily="18" charset="0"/>
                      </a:rPr>
                      <m:t>} </m:t>
                    </m:r>
                  </m:oMath>
                </a14:m>
                <a:endParaRPr lang="en-US" dirty="0"/>
              </a:p>
              <a:p>
                <a:endParaRPr lang="en-US" dirty="0"/>
              </a:p>
              <a:p>
                <a:r>
                  <a:rPr lang="en-US" dirty="0"/>
                  <a:t>Additionally, our agent prefers these in some proportions, we’ll say 1 beer for every 3 slices of pizza.. But there is some flexibility</a:t>
                </a:r>
              </a:p>
            </p:txBody>
          </p:sp>
        </mc:Choice>
        <mc:Fallback xmlns="">
          <p:sp>
            <p:nvSpPr>
              <p:cNvPr id="3" name="Content Placeholder 2">
                <a:extLst>
                  <a:ext uri="{FF2B5EF4-FFF2-40B4-BE49-F238E27FC236}">
                    <a16:creationId xmlns:a16="http://schemas.microsoft.com/office/drawing/2014/main" id="{8EEE50B2-D222-F55C-A838-8599DA8BDE8F}"/>
                  </a:ext>
                </a:extLst>
              </p:cNvPr>
              <p:cNvSpPr>
                <a:spLocks noGrp="1" noRot="1" noChangeAspect="1" noMove="1" noResize="1" noEditPoints="1" noAdjustHandles="1" noChangeArrowheads="1" noChangeShapeType="1" noTextEdit="1"/>
              </p:cNvSpPr>
              <p:nvPr>
                <p:ph idx="1"/>
              </p:nvPr>
            </p:nvSpPr>
            <p:spPr>
              <a:blipFill>
                <a:blip r:embed="rId2"/>
                <a:stretch>
                  <a:fillRect l="-1086" t="-2326" b="-3198"/>
                </a:stretch>
              </a:blipFill>
            </p:spPr>
            <p:txBody>
              <a:bodyPr/>
              <a:lstStyle/>
              <a:p>
                <a:r>
                  <a:rPr lang="en-US">
                    <a:noFill/>
                  </a:rPr>
                  <a:t> </a:t>
                </a:r>
              </a:p>
            </p:txBody>
          </p:sp>
        </mc:Fallback>
      </mc:AlternateContent>
    </p:spTree>
    <p:extLst>
      <p:ext uri="{BB962C8B-B14F-4D97-AF65-F5344CB8AC3E}">
        <p14:creationId xmlns:p14="http://schemas.microsoft.com/office/powerpoint/2010/main" val="245779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4950-48EB-8CBA-A43D-6946C4CDD430}"/>
              </a:ext>
            </a:extLst>
          </p:cNvPr>
          <p:cNvSpPr>
            <a:spLocks noGrp="1"/>
          </p:cNvSpPr>
          <p:nvPr>
            <p:ph type="title"/>
          </p:nvPr>
        </p:nvSpPr>
        <p:spPr/>
        <p:txBody>
          <a:bodyPr/>
          <a:lstStyle/>
          <a:p>
            <a:r>
              <a:rPr lang="en-US" dirty="0"/>
              <a:t>New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9C9BB4-D5FE-8727-A3DB-C80E627B1DCF}"/>
                  </a:ext>
                </a:extLst>
              </p:cNvPr>
              <p:cNvSpPr>
                <a:spLocks noGrp="1"/>
              </p:cNvSpPr>
              <p:nvPr>
                <p:ph idx="1"/>
              </p:nvPr>
            </p:nvSpPr>
            <p:spPr/>
            <p:txBody>
              <a:bodyPr/>
              <a:lstStyle/>
              <a:p>
                <a:pPr marL="0" indent="0">
                  <a:buNone/>
                </a:pPr>
                <a:r>
                  <a:rPr lang="en-US" dirty="0"/>
                  <a:t>Indices:</a:t>
                </a:r>
              </a:p>
              <a:p>
                <a:pPr marL="0" indent="0">
                  <a:buNone/>
                </a:pPr>
                <a14:m>
                  <m:oMath xmlns:m="http://schemas.openxmlformats.org/officeDocument/2006/math">
                    <m:r>
                      <a:rPr lang="en-US" b="0" i="1" smtClean="0">
                        <a:latin typeface="Cambria Math" panose="02040503050406030204" pitchFamily="18" charset="0"/>
                      </a:rPr>
                      <m:t>𝑖</m:t>
                    </m:r>
                  </m:oMath>
                </a14:m>
                <a:r>
                  <a:rPr lang="en-US" dirty="0"/>
                  <a:t>: goods consumed,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𝑝𝑖𝑧𝑧𝑎</m:t>
                    </m:r>
                    <m:r>
                      <a:rPr lang="en-US" b="0" i="1" smtClean="0">
                        <a:latin typeface="Cambria Math" panose="02040503050406030204" pitchFamily="18" charset="0"/>
                      </a:rPr>
                      <m:t>, </m:t>
                    </m:r>
                    <m:r>
                      <a:rPr lang="en-US" b="0" i="1" smtClean="0">
                        <a:latin typeface="Cambria Math" panose="02040503050406030204" pitchFamily="18" charset="0"/>
                      </a:rPr>
                      <m:t>𝑏𝑒𝑒𝑟</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Parameters:</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r>
                  <a:rPr lang="en-US" dirty="0"/>
                  <a:t>: reference share of consumption for consumer </a:t>
                </a:r>
                <a14:m>
                  <m:oMath xmlns:m="http://schemas.openxmlformats.org/officeDocument/2006/math">
                    <m:r>
                      <a:rPr lang="en-US" b="0" i="1" smtClean="0">
                        <a:latin typeface="Cambria Math" panose="02040503050406030204" pitchFamily="18" charset="0"/>
                      </a:rPr>
                      <m:t>𝑖</m:t>
                    </m:r>
                  </m:oMath>
                </a14:m>
                <a:r>
                  <a:rPr lang="en-US" b="0" dirty="0"/>
                  <a:t>,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nary>
                  </m:oMath>
                </a14:m>
                <a:endParaRPr lang="en-US" b="0" dirty="0"/>
              </a:p>
              <a:p>
                <a:pPr marL="0" indent="0">
                  <a:buNone/>
                </a:pPr>
                <a14:m>
                  <m:oMath xmlns:m="http://schemas.openxmlformats.org/officeDocument/2006/math">
                    <m:r>
                      <a:rPr lang="en-US" b="0" i="1" smtClean="0">
                        <a:latin typeface="Cambria Math" panose="02040503050406030204" pitchFamily="18" charset="0"/>
                      </a:rPr>
                      <m:t>𝛽</m:t>
                    </m:r>
                  </m:oMath>
                </a14:m>
                <a:r>
                  <a:rPr lang="en-US" b="0" dirty="0"/>
                  <a:t>: scaling parameter for utility</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oMath>
                </a14:m>
                <a:r>
                  <a:rPr lang="en-US" dirty="0"/>
                  <a:t>: parameters for supply curves for goods </a:t>
                </a:r>
                <a14:m>
                  <m:oMath xmlns:m="http://schemas.openxmlformats.org/officeDocument/2006/math">
                    <m:r>
                      <a:rPr lang="en-US" b="0" i="1" smtClean="0">
                        <a:latin typeface="Cambria Math" panose="02040503050406030204" pitchFamily="18" charset="0"/>
                      </a:rPr>
                      <m:t>𝑖</m:t>
                    </m:r>
                  </m:oMath>
                </a14:m>
                <a:endParaRPr lang="en-US" dirty="0"/>
              </a:p>
            </p:txBody>
          </p:sp>
        </mc:Choice>
        <mc:Fallback xmlns="">
          <p:sp>
            <p:nvSpPr>
              <p:cNvPr id="3" name="Content Placeholder 2">
                <a:extLst>
                  <a:ext uri="{FF2B5EF4-FFF2-40B4-BE49-F238E27FC236}">
                    <a16:creationId xmlns:a16="http://schemas.microsoft.com/office/drawing/2014/main" id="{8E9C9BB4-D5FE-8727-A3DB-C80E627B1DCF}"/>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136586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766F9-1673-C95A-BA25-899EAF4273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F67F27-340A-1DDE-4FAD-B33A18BD3CBE}"/>
              </a:ext>
            </a:extLst>
          </p:cNvPr>
          <p:cNvSpPr>
            <a:spLocks noGrp="1"/>
          </p:cNvSpPr>
          <p:nvPr>
            <p:ph type="title"/>
          </p:nvPr>
        </p:nvSpPr>
        <p:spPr/>
        <p:txBody>
          <a:bodyPr/>
          <a:lstStyle/>
          <a:p>
            <a:r>
              <a:rPr lang="en-US" dirty="0"/>
              <a:t>New model: Simple version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B0B19-97F9-8BF9-03CE-70DF1547DF7C}"/>
                  </a:ext>
                </a:extLst>
              </p:cNvPr>
              <p:cNvSpPr>
                <a:spLocks noGrp="1"/>
              </p:cNvSpPr>
              <p:nvPr>
                <p:ph idx="1"/>
              </p:nvPr>
            </p:nvSpPr>
            <p:spPr/>
            <p:txBody>
              <a:bodyPr>
                <a:normAutofit fontScale="92500" lnSpcReduction="20000"/>
              </a:bodyPr>
              <a:lstStyle/>
              <a:p>
                <a:pPr marL="0" indent="0">
                  <a:buNone/>
                </a:pPr>
                <a:r>
                  <a:rPr lang="en-US" dirty="0"/>
                  <a:t>Variables:</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oMath>
                </a14:m>
                <a:r>
                  <a:rPr lang="en-US" dirty="0"/>
                  <a:t>: quantity of goods demanded</a:t>
                </a:r>
              </a:p>
              <a:p>
                <a:pPr marL="0" indent="0">
                  <a:buNone/>
                </a:pPr>
                <a:endParaRPr lang="en-US" dirty="0"/>
              </a:p>
              <a:p>
                <a:pPr marL="0" indent="0">
                  <a:buNone/>
                </a:pPr>
                <a:r>
                  <a:rPr lang="en-US" dirty="0"/>
                  <a:t>Objective is to maximize utility: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mr>
                      </m:m>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𝑄</m:t>
                                      </m:r>
                                    </m:e>
                                    <m:sub>
                                      <m:r>
                                        <a:rPr lang="en-US" i="1">
                                          <a:latin typeface="Cambria Math" panose="02040503050406030204" pitchFamily="18" charset="0"/>
                                        </a:rPr>
                                        <m:t>𝑖</m:t>
                                      </m:r>
                                    </m:sub>
                                    <m:sup>
                                      <m:r>
                                        <a:rPr lang="en-US" i="1">
                                          <a:latin typeface="Cambria Math" panose="02040503050406030204" pitchFamily="18" charset="0"/>
                                        </a:rPr>
                                        <m:t>𝑑</m:t>
                                      </m:r>
                                    </m:sup>
                                  </m:sSubSup>
                                </m:e>
                              </m:d>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sup>
                          </m:sSup>
                        </m:e>
                      </m:nary>
                    </m:oMath>
                  </m:oMathPara>
                </a14:m>
                <a:endParaRPr lang="en-US" dirty="0"/>
              </a:p>
              <a:p>
                <a:pPr marL="0" indent="0">
                  <a:buNone/>
                </a:pPr>
                <a:r>
                  <a:rPr lang="en-US" dirty="0" err="1"/>
                  <a:t>s.t.</a:t>
                </a:r>
                <a:r>
                  <a:rPr lang="en-US" dirty="0"/>
                  <a:t> income constraint: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nary>
                    </m:oMath>
                  </m:oMathPara>
                </a14:m>
                <a:endParaRPr lang="en-US" dirty="0"/>
              </a:p>
            </p:txBody>
          </p:sp>
        </mc:Choice>
        <mc:Fallback xmlns="">
          <p:sp>
            <p:nvSpPr>
              <p:cNvPr id="3" name="Content Placeholder 2">
                <a:extLst>
                  <a:ext uri="{FF2B5EF4-FFF2-40B4-BE49-F238E27FC236}">
                    <a16:creationId xmlns:a16="http://schemas.microsoft.com/office/drawing/2014/main" id="{134B0B19-97F9-8BF9-03CE-70DF1547DF7C}"/>
                  </a:ext>
                </a:extLst>
              </p:cNvPr>
              <p:cNvSpPr>
                <a:spLocks noGrp="1" noRot="1" noChangeAspect="1" noMove="1" noResize="1" noEditPoints="1" noAdjustHandles="1" noChangeArrowheads="1" noChangeShapeType="1" noTextEdit="1"/>
              </p:cNvSpPr>
              <p:nvPr>
                <p:ph idx="1"/>
              </p:nvPr>
            </p:nvSpPr>
            <p:spPr>
              <a:blipFill>
                <a:blip r:embed="rId2"/>
                <a:stretch>
                  <a:fillRect l="-1086" t="-3488" b="-4127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549FDE9-8B2D-3A20-70AC-E61458EDA35F}"/>
              </a:ext>
            </a:extLst>
          </p:cNvPr>
          <p:cNvSpPr txBox="1"/>
          <p:nvPr/>
        </p:nvSpPr>
        <p:spPr>
          <a:xfrm>
            <a:off x="7928811" y="5269881"/>
            <a:ext cx="3347391" cy="369332"/>
          </a:xfrm>
          <a:prstGeom prst="rect">
            <a:avLst/>
          </a:prstGeom>
          <a:noFill/>
        </p:spPr>
        <p:txBody>
          <a:bodyPr wrap="none" rtlCol="0">
            <a:spAutoFit/>
          </a:bodyPr>
          <a:lstStyle/>
          <a:p>
            <a:r>
              <a:rPr lang="en-US" dirty="0"/>
              <a:t>Can add simple taxes/subsidies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2E4D04-E2D6-85DB-635A-67DD37905213}"/>
                  </a:ext>
                </a:extLst>
              </p:cNvPr>
              <p:cNvSpPr txBox="1"/>
              <p:nvPr/>
            </p:nvSpPr>
            <p:spPr>
              <a:xfrm>
                <a:off x="8557518" y="3232488"/>
                <a:ext cx="2515432" cy="690638"/>
              </a:xfrm>
              <a:prstGeom prst="rect">
                <a:avLst/>
              </a:prstGeom>
              <a:noFill/>
            </p:spPr>
            <p:txBody>
              <a:bodyPr wrap="none" rtlCol="0">
                <a:spAutoFit/>
              </a:bodyPr>
              <a:lstStyle/>
              <a:p>
                <a:r>
                  <a:rPr lang="en-US" dirty="0"/>
                  <a:t>Think of Cobb-Douglas:</a:t>
                </a: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𝑝𝑖𝑧𝑧𝑎</m:t>
                          </m:r>
                        </m:sub>
                        <m:sup>
                          <m:r>
                            <a:rPr lang="en-US" b="0" i="1" smtClean="0">
                              <a:latin typeface="Cambria Math" panose="02040503050406030204" pitchFamily="18" charset="0"/>
                            </a:rPr>
                            <m:t>𝛼</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𝑏𝑒𝑒𝑟</m:t>
                          </m:r>
                        </m:sub>
                        <m:sup>
                          <m:r>
                            <a:rPr lang="en-US" b="0" i="1" smtClean="0">
                              <a:latin typeface="Cambria Math" panose="02040503050406030204" pitchFamily="18" charset="0"/>
                            </a:rPr>
                            <m:t>1−</m:t>
                          </m:r>
                          <m:r>
                            <a:rPr lang="en-US" b="0" i="1" smtClean="0">
                              <a:latin typeface="Cambria Math" panose="02040503050406030204" pitchFamily="18" charset="0"/>
                            </a:rPr>
                            <m:t>𝛼</m:t>
                          </m:r>
                        </m:sup>
                      </m:sSubSup>
                    </m:oMath>
                  </m:oMathPara>
                </a14:m>
                <a:endParaRPr lang="en-US" dirty="0"/>
              </a:p>
            </p:txBody>
          </p:sp>
        </mc:Choice>
        <mc:Fallback xmlns="">
          <p:sp>
            <p:nvSpPr>
              <p:cNvPr id="5" name="TextBox 4">
                <a:extLst>
                  <a:ext uri="{FF2B5EF4-FFF2-40B4-BE49-F238E27FC236}">
                    <a16:creationId xmlns:a16="http://schemas.microsoft.com/office/drawing/2014/main" id="{AA2E4D04-E2D6-85DB-635A-67DD37905213}"/>
                  </a:ext>
                </a:extLst>
              </p:cNvPr>
              <p:cNvSpPr txBox="1">
                <a:spLocks noRot="1" noChangeAspect="1" noMove="1" noResize="1" noEditPoints="1" noAdjustHandles="1" noChangeArrowheads="1" noChangeShapeType="1" noTextEdit="1"/>
              </p:cNvSpPr>
              <p:nvPr/>
            </p:nvSpPr>
            <p:spPr>
              <a:xfrm>
                <a:off x="8557518" y="3232488"/>
                <a:ext cx="2515432" cy="690638"/>
              </a:xfrm>
              <a:prstGeom prst="rect">
                <a:avLst/>
              </a:prstGeom>
              <a:blipFill>
                <a:blip r:embed="rId3"/>
                <a:stretch>
                  <a:fillRect l="-2010" t="-3571" r="-1508" b="-3571"/>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DB4E36B9-912E-E7BD-91A4-33C4BD31C491}"/>
              </a:ext>
            </a:extLst>
          </p:cNvPr>
          <p:cNvCxnSpPr>
            <a:stCxn id="5" idx="1"/>
          </p:cNvCxnSpPr>
          <p:nvPr/>
        </p:nvCxnSpPr>
        <p:spPr>
          <a:xfrm flipH="1">
            <a:off x="7603958" y="3577807"/>
            <a:ext cx="953560" cy="423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72E01A2-6EDF-17A5-3C74-27413D750760}"/>
              </a:ext>
            </a:extLst>
          </p:cNvPr>
          <p:cNvCxnSpPr>
            <a:cxnSpLocks/>
            <a:stCxn id="4" idx="1"/>
          </p:cNvCxnSpPr>
          <p:nvPr/>
        </p:nvCxnSpPr>
        <p:spPr>
          <a:xfrm flipH="1">
            <a:off x="7002379" y="5454547"/>
            <a:ext cx="9264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52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73DD-CF49-C95E-12E1-1611D93F3547}"/>
              </a:ext>
            </a:extLst>
          </p:cNvPr>
          <p:cNvSpPr>
            <a:spLocks noGrp="1"/>
          </p:cNvSpPr>
          <p:nvPr>
            <p:ph type="title"/>
          </p:nvPr>
        </p:nvSpPr>
        <p:spPr/>
        <p:txBody>
          <a:bodyPr/>
          <a:lstStyle/>
          <a:p>
            <a:r>
              <a:rPr lang="en-US" dirty="0"/>
              <a:t>Simple counterfactuals</a:t>
            </a:r>
          </a:p>
        </p:txBody>
      </p:sp>
      <p:sp>
        <p:nvSpPr>
          <p:cNvPr id="3" name="Content Placeholder 2">
            <a:extLst>
              <a:ext uri="{FF2B5EF4-FFF2-40B4-BE49-F238E27FC236}">
                <a16:creationId xmlns:a16="http://schemas.microsoft.com/office/drawing/2014/main" id="{6AB4A9E4-FC21-EF39-AD31-5974AC9C3076}"/>
              </a:ext>
            </a:extLst>
          </p:cNvPr>
          <p:cNvSpPr>
            <a:spLocks noGrp="1"/>
          </p:cNvSpPr>
          <p:nvPr>
            <p:ph idx="1"/>
          </p:nvPr>
        </p:nvSpPr>
        <p:spPr/>
        <p:txBody>
          <a:bodyPr/>
          <a:lstStyle/>
          <a:p>
            <a:r>
              <a:rPr lang="en-US" dirty="0"/>
              <a:t>What if Woody’s raises it’s pizza price by 10%?</a:t>
            </a:r>
          </a:p>
          <a:p>
            <a:r>
              <a:rPr lang="en-US" dirty="0"/>
              <a:t>What if our agent makes 50% more money?</a:t>
            </a:r>
          </a:p>
        </p:txBody>
      </p:sp>
    </p:spTree>
    <p:extLst>
      <p:ext uri="{BB962C8B-B14F-4D97-AF65-F5344CB8AC3E}">
        <p14:creationId xmlns:p14="http://schemas.microsoft.com/office/powerpoint/2010/main" val="377765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DBB4-6F1D-4427-6AF8-3C6108636337}"/>
              </a:ext>
            </a:extLst>
          </p:cNvPr>
          <p:cNvSpPr>
            <a:spLocks noGrp="1"/>
          </p:cNvSpPr>
          <p:nvPr>
            <p:ph type="title"/>
          </p:nvPr>
        </p:nvSpPr>
        <p:spPr/>
        <p:txBody>
          <a:bodyPr/>
          <a:lstStyle/>
          <a:p>
            <a:r>
              <a:rPr lang="en-US" dirty="0"/>
              <a:t>New model: Variables, Objective, 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B3AA9-648B-6318-FDB9-0E996557C0F6}"/>
                  </a:ext>
                </a:extLst>
              </p:cNvPr>
              <p:cNvSpPr>
                <a:spLocks noGrp="1"/>
              </p:cNvSpPr>
              <p:nvPr>
                <p:ph idx="1"/>
              </p:nvPr>
            </p:nvSpPr>
            <p:spPr/>
            <p:txBody>
              <a:bodyPr>
                <a:normAutofit lnSpcReduction="10000"/>
              </a:bodyPr>
              <a:lstStyle/>
              <a:p>
                <a:pPr marL="0" indent="0">
                  <a:buNone/>
                </a:pPr>
                <a:r>
                  <a:rPr lang="en-US" dirty="0"/>
                  <a:t>Variables:</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oMath>
                </a14:m>
                <a:r>
                  <a:rPr lang="en-US" dirty="0"/>
                  <a:t>: quantity of goods provided</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oMath>
                </a14:m>
                <a:r>
                  <a:rPr lang="en-US" dirty="0"/>
                  <a:t>: quantity of goods demanded</a:t>
                </a:r>
              </a:p>
              <a:p>
                <a:pPr marL="0" indent="0">
                  <a:buNone/>
                </a:pPr>
                <a:endParaRPr lang="en-US" dirty="0"/>
              </a:p>
              <a:p>
                <a:pPr marL="0" indent="0">
                  <a:buNone/>
                </a:pPr>
                <a:r>
                  <a:rPr lang="en-US" dirty="0"/>
                  <a:t>Now we’ll say the objective is to maximize utility less supply costs: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mr>
                      </m:m>
                      <m:r>
                        <a:rPr lang="en-US" b="0" i="1" smtClean="0">
                          <a:latin typeface="Cambria Math" panose="02040503050406030204" pitchFamily="18" charset="0"/>
                        </a:rPr>
                        <m:t>     </m:t>
                      </m:r>
                      <m:r>
                        <a:rPr lang="en-US" b="0" i="1" smtClean="0">
                          <a:latin typeface="Cambria Math" panose="02040503050406030204" pitchFamily="18" charset="0"/>
                        </a:rPr>
                        <m:t>𝛽</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𝑄</m:t>
                                      </m:r>
                                    </m:e>
                                    <m:sub>
                                      <m:r>
                                        <a:rPr lang="en-US" i="1">
                                          <a:latin typeface="Cambria Math" panose="02040503050406030204" pitchFamily="18" charset="0"/>
                                        </a:rPr>
                                        <m:t>𝑖</m:t>
                                      </m:r>
                                    </m:sub>
                                    <m:sup>
                                      <m:r>
                                        <a:rPr lang="en-US" i="1">
                                          <a:latin typeface="Cambria Math" panose="02040503050406030204" pitchFamily="18" charset="0"/>
                                        </a:rPr>
                                        <m:t>𝑑</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d>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sup>
                          </m:sSup>
                        </m:e>
                      </m:nary>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nary>
                            <m:naryPr>
                              <m:ctrlPr>
                                <a:rPr lang="en-US" i="1">
                                  <a:latin typeface="Cambria Math" panose="02040503050406030204" pitchFamily="18" charset="0"/>
                                </a:rPr>
                              </m:ctrlPr>
                            </m:naryPr>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𝑠</m:t>
                                  </m:r>
                                </m:sub>
                              </m:sSub>
                            </m:sup>
                            <m:e>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e>
                          </m:nary>
                        </m:e>
                      </m:nary>
                    </m:oMath>
                  </m:oMathPara>
                </a14:m>
                <a:endParaRPr lang="en-US" dirty="0"/>
              </a:p>
              <a:p>
                <a:pPr marL="0" indent="0">
                  <a:buNone/>
                </a:pPr>
                <a:r>
                  <a:rPr lang="en-US" dirty="0" err="1"/>
                  <a:t>s.t.</a:t>
                </a:r>
                <a:r>
                  <a:rPr lang="en-US" dirty="0"/>
                  <a:t>:</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r>
                        <a:rPr lang="en-US" b="0" i="1" smtClean="0">
                          <a:latin typeface="Cambria Math" panose="02040503050406030204" pitchFamily="18" charset="0"/>
                        </a:rPr>
                        <m:t>   ∀ </m:t>
                      </m:r>
                      <m:r>
                        <a:rPr lang="en-US" b="0" i="1" smtClean="0">
                          <a:latin typeface="Cambria Math" panose="02040503050406030204" pitchFamily="18" charset="0"/>
                        </a:rPr>
                        <m:t>𝑖</m:t>
                      </m:r>
                    </m:oMath>
                  </m:oMathPara>
                </a14:m>
                <a:endParaRPr lang="en-US" dirty="0"/>
              </a:p>
            </p:txBody>
          </p:sp>
        </mc:Choice>
        <mc:Fallback xmlns="">
          <p:sp>
            <p:nvSpPr>
              <p:cNvPr id="3" name="Content Placeholder 2">
                <a:extLst>
                  <a:ext uri="{FF2B5EF4-FFF2-40B4-BE49-F238E27FC236}">
                    <a16:creationId xmlns:a16="http://schemas.microsoft.com/office/drawing/2014/main" id="{BDFB3AA9-648B-6318-FDB9-0E996557C0F6}"/>
                  </a:ext>
                </a:extLst>
              </p:cNvPr>
              <p:cNvSpPr>
                <a:spLocks noGrp="1" noRot="1" noChangeAspect="1" noMove="1" noResize="1" noEditPoints="1" noAdjustHandles="1" noChangeArrowheads="1" noChangeShapeType="1" noTextEdit="1"/>
              </p:cNvSpPr>
              <p:nvPr>
                <p:ph idx="1"/>
              </p:nvPr>
            </p:nvSpPr>
            <p:spPr>
              <a:blipFill>
                <a:blip r:embed="rId2"/>
                <a:stretch>
                  <a:fillRect l="-1206" t="-3198" b="-32558"/>
                </a:stretch>
              </a:blipFill>
            </p:spPr>
            <p:txBody>
              <a:bodyPr/>
              <a:lstStyle/>
              <a:p>
                <a:r>
                  <a:rPr lang="en-US">
                    <a:noFill/>
                  </a:rPr>
                  <a:t> </a:t>
                </a:r>
              </a:p>
            </p:txBody>
          </p:sp>
        </mc:Fallback>
      </mc:AlternateContent>
    </p:spTree>
    <p:extLst>
      <p:ext uri="{BB962C8B-B14F-4D97-AF65-F5344CB8AC3E}">
        <p14:creationId xmlns:p14="http://schemas.microsoft.com/office/powerpoint/2010/main" val="2429998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E300-1045-BDA0-4D4F-E9970C58460C}"/>
              </a:ext>
            </a:extLst>
          </p:cNvPr>
          <p:cNvSpPr>
            <a:spLocks noGrp="1"/>
          </p:cNvSpPr>
          <p:nvPr>
            <p:ph type="title"/>
          </p:nvPr>
        </p:nvSpPr>
        <p:spPr/>
        <p:txBody>
          <a:bodyPr/>
          <a:lstStyle/>
          <a:p>
            <a:r>
              <a:rPr lang="en-US" dirty="0"/>
              <a:t>Calibration in the alternative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E946A9-7442-BFCB-F6AC-C9AF0A174E54}"/>
                  </a:ext>
                </a:extLst>
              </p:cNvPr>
              <p:cNvSpPr>
                <a:spLocks noGrp="1"/>
              </p:cNvSpPr>
              <p:nvPr>
                <p:ph idx="1"/>
              </p:nvPr>
            </p:nvSpPr>
            <p:spPr/>
            <p:txBody>
              <a:bodyPr/>
              <a:lstStyle/>
              <a:p>
                <a:r>
                  <a:rPr lang="en-US" dirty="0"/>
                  <a:t>Need to only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endParaRPr lang="en-US" dirty="0"/>
              </a:p>
              <a:p>
                <a:endParaRPr lang="en-US" dirty="0"/>
              </a:p>
              <a:p>
                <a:r>
                  <a:rPr lang="en-US" dirty="0"/>
                  <a:t>Can determine relative weighting such that: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𝑖</m:t>
                              </m:r>
                            </m:sub>
                          </m:sSub>
                        </m:num>
                        <m:den>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𝑖</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r>
                                <m:rPr>
                                  <m:nor/>
                                </m:rPr>
                                <a:rPr lang="en-US" dirty="0"/>
                                <m:t> </m:t>
                              </m:r>
                            </m:e>
                          </m:nary>
                        </m:den>
                      </m:f>
                    </m:oMath>
                  </m:oMathPara>
                </a14:m>
                <a:endParaRPr lang="en-US" dirty="0"/>
              </a:p>
            </p:txBody>
          </p:sp>
        </mc:Choice>
        <mc:Fallback xmlns="">
          <p:sp>
            <p:nvSpPr>
              <p:cNvPr id="3" name="Content Placeholder 2">
                <a:extLst>
                  <a:ext uri="{FF2B5EF4-FFF2-40B4-BE49-F238E27FC236}">
                    <a16:creationId xmlns:a16="http://schemas.microsoft.com/office/drawing/2014/main" id="{1FE946A9-7442-BFCB-F6AC-C9AF0A174E5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403437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B0D0D-B818-0E9A-C282-A24BCF2A34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85F365-9432-C716-FC44-AB99232592AD}"/>
              </a:ext>
            </a:extLst>
          </p:cNvPr>
          <p:cNvSpPr>
            <a:spLocks noGrp="1"/>
          </p:cNvSpPr>
          <p:nvPr>
            <p:ph type="title"/>
          </p:nvPr>
        </p:nvSpPr>
        <p:spPr/>
        <p:txBody>
          <a:bodyPr/>
          <a:lstStyle/>
          <a:p>
            <a:r>
              <a:rPr lang="en-US" dirty="0"/>
              <a:t>Another functional form.. Calibrated constant elasticity of substitution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7A1EAB-0E30-40E3-FF1A-6D37080F7389}"/>
                  </a:ext>
                </a:extLst>
              </p:cNvPr>
              <p:cNvSpPr>
                <a:spLocks noGrp="1"/>
              </p:cNvSpPr>
              <p:nvPr>
                <p:ph idx="1"/>
              </p:nvPr>
            </p:nvSpPr>
            <p:spPr/>
            <p:txBody>
              <a:bodyPr>
                <a:normAutofit fontScale="70000" lnSpcReduction="20000"/>
              </a:bodyPr>
              <a:lstStyle/>
              <a:p>
                <a:pPr marL="0" indent="0">
                  <a:buNone/>
                </a:pPr>
                <a:r>
                  <a:rPr lang="en-US" dirty="0"/>
                  <a:t>Variables:</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oMath>
                </a14:m>
                <a:r>
                  <a:rPr lang="en-US" dirty="0"/>
                  <a:t>: quantity of goods provided</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oMath>
                </a14:m>
                <a:r>
                  <a:rPr lang="en-US" dirty="0"/>
                  <a:t>: quantity of goods demanded</a:t>
                </a:r>
              </a:p>
              <a:p>
                <a:pPr marL="0" indent="0">
                  <a:buNone/>
                </a:pPr>
                <a:endParaRPr lang="en-US" dirty="0"/>
              </a:p>
              <a:p>
                <a:pPr marL="0" indent="0">
                  <a:buNone/>
                </a:pPr>
                <a:r>
                  <a:rPr lang="en-US" dirty="0"/>
                  <a:t>Now we’ll say the objective is to maximize utility, using a constant elasticity of substitution function: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mr>
                      </m:m>
                      <m:r>
                        <a:rPr lang="en-US" b="0" i="1" smtClean="0">
                          <a:latin typeface="Cambria Math" panose="02040503050406030204" pitchFamily="18" charset="0"/>
                        </a:rPr>
                        <m:t>𝑈</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num>
                                            <m:den>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den>
                                          </m:f>
                                        </m:e>
                                      </m:d>
                                    </m:e>
                                    <m:sup>
                                      <m:r>
                                        <a:rPr lang="en-US" b="0" i="1" smtClean="0">
                                          <a:latin typeface="Cambria Math" panose="02040503050406030204" pitchFamily="18" charset="0"/>
                                        </a:rPr>
                                        <m:t>𝜌</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𝜌</m:t>
                              </m:r>
                            </m:den>
                          </m:f>
                        </m:sup>
                      </m:sSup>
                    </m:oMath>
                  </m:oMathPara>
                </a14:m>
                <a:endParaRPr lang="en-US" dirty="0"/>
              </a:p>
              <a:p>
                <a:pPr marL="0" indent="0">
                  <a:buNone/>
                </a:pPr>
                <a:r>
                  <a:rPr lang="en-US" dirty="0" err="1"/>
                  <a:t>s.t.</a:t>
                </a:r>
                <a:r>
                  <a:rPr lang="en-US" dirty="0"/>
                  <a:t> income constraint: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nary>
                    </m:oMath>
                  </m:oMathPara>
                </a14:m>
                <a:endParaRPr lang="en-US" dirty="0"/>
              </a:p>
            </p:txBody>
          </p:sp>
        </mc:Choice>
        <mc:Fallback xmlns="">
          <p:sp>
            <p:nvSpPr>
              <p:cNvPr id="3" name="Content Placeholder 2">
                <a:extLst>
                  <a:ext uri="{FF2B5EF4-FFF2-40B4-BE49-F238E27FC236}">
                    <a16:creationId xmlns:a16="http://schemas.microsoft.com/office/drawing/2014/main" id="{947A1EAB-0E30-40E3-FF1A-6D37080F7389}"/>
                  </a:ext>
                </a:extLst>
              </p:cNvPr>
              <p:cNvSpPr>
                <a:spLocks noGrp="1" noRot="1" noChangeAspect="1" noMove="1" noResize="1" noEditPoints="1" noAdjustHandles="1" noChangeArrowheads="1" noChangeShapeType="1" noTextEdit="1"/>
              </p:cNvSpPr>
              <p:nvPr>
                <p:ph idx="1"/>
              </p:nvPr>
            </p:nvSpPr>
            <p:spPr>
              <a:blipFill>
                <a:blip r:embed="rId2"/>
                <a:stretch>
                  <a:fillRect l="-724" t="-2035" b="-29360"/>
                </a:stretch>
              </a:blipFill>
            </p:spPr>
            <p:txBody>
              <a:bodyPr/>
              <a:lstStyle/>
              <a:p>
                <a:r>
                  <a:rPr lang="en-US">
                    <a:noFill/>
                  </a:rPr>
                  <a:t> </a:t>
                </a:r>
              </a:p>
            </p:txBody>
          </p:sp>
        </mc:Fallback>
      </mc:AlternateContent>
    </p:spTree>
    <p:extLst>
      <p:ext uri="{BB962C8B-B14F-4D97-AF65-F5344CB8AC3E}">
        <p14:creationId xmlns:p14="http://schemas.microsoft.com/office/powerpoint/2010/main" val="209523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D667-4DE3-35FD-68A0-D8C8E579A3E4}"/>
              </a:ext>
            </a:extLst>
          </p:cNvPr>
          <p:cNvSpPr>
            <a:spLocks noGrp="1"/>
          </p:cNvSpPr>
          <p:nvPr>
            <p:ph type="title"/>
          </p:nvPr>
        </p:nvSpPr>
        <p:spPr>
          <a:xfrm>
            <a:off x="0" y="0"/>
            <a:ext cx="10515600" cy="1325563"/>
          </a:xfrm>
        </p:spPr>
        <p:txBody>
          <a:bodyPr/>
          <a:lstStyle/>
          <a:p>
            <a:r>
              <a:rPr lang="en-US" dirty="0"/>
              <a:t>Some notes</a:t>
            </a:r>
          </a:p>
        </p:txBody>
      </p:sp>
      <p:sp>
        <p:nvSpPr>
          <p:cNvPr id="3" name="Content Placeholder 2">
            <a:extLst>
              <a:ext uri="{FF2B5EF4-FFF2-40B4-BE49-F238E27FC236}">
                <a16:creationId xmlns:a16="http://schemas.microsoft.com/office/drawing/2014/main" id="{6ECE175D-9C6B-5130-093A-A08A6F747667}"/>
              </a:ext>
            </a:extLst>
          </p:cNvPr>
          <p:cNvSpPr>
            <a:spLocks noGrp="1"/>
          </p:cNvSpPr>
          <p:nvPr>
            <p:ph idx="1"/>
          </p:nvPr>
        </p:nvSpPr>
        <p:spPr>
          <a:xfrm>
            <a:off x="838200" y="1421176"/>
            <a:ext cx="10515600" cy="5221995"/>
          </a:xfrm>
        </p:spPr>
        <p:txBody>
          <a:bodyPr>
            <a:normAutofit/>
          </a:bodyPr>
          <a:lstStyle/>
          <a:p>
            <a:r>
              <a:rPr lang="en-US" dirty="0"/>
              <a:t>Class on week of October 21</a:t>
            </a:r>
            <a:r>
              <a:rPr lang="en-US" baseline="30000" dirty="0"/>
              <a:t>st</a:t>
            </a:r>
            <a:r>
              <a:rPr lang="en-US" dirty="0"/>
              <a:t> is cancelled – will send around recording</a:t>
            </a:r>
          </a:p>
          <a:p>
            <a:endParaRPr lang="en-US" dirty="0"/>
          </a:p>
          <a:p>
            <a:r>
              <a:rPr lang="en-US" dirty="0"/>
              <a:t>Need to figure out presentations schedule</a:t>
            </a:r>
          </a:p>
        </p:txBody>
      </p:sp>
    </p:spTree>
    <p:extLst>
      <p:ext uri="{BB962C8B-B14F-4D97-AF65-F5344CB8AC3E}">
        <p14:creationId xmlns:p14="http://schemas.microsoft.com/office/powerpoint/2010/main" val="853239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E2A7D-6EBF-6FEB-40C1-1E06E1FCE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9DCBA-AAED-CB39-9B51-DA0B261EE8BB}"/>
              </a:ext>
            </a:extLst>
          </p:cNvPr>
          <p:cNvSpPr>
            <a:spLocks noGrp="1"/>
          </p:cNvSpPr>
          <p:nvPr>
            <p:ph type="title"/>
          </p:nvPr>
        </p:nvSpPr>
        <p:spPr/>
        <p:txBody>
          <a:bodyPr/>
          <a:lstStyle/>
          <a:p>
            <a:r>
              <a:rPr lang="en-US" dirty="0"/>
              <a:t>Another functional form.. Calibrated constant elasticity of substitution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CF6F0A-B8B7-6DE9-C085-288E944B6746}"/>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mr>
                      </m:m>
                      <m:r>
                        <a:rPr lang="en-US" b="0" i="1" smtClean="0">
                          <a:latin typeface="Cambria Math" panose="02040503050406030204" pitchFamily="18" charset="0"/>
                        </a:rPr>
                        <m:t>𝑈</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num>
                                            <m:den>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den>
                                          </m:f>
                                        </m:e>
                                      </m:d>
                                    </m:e>
                                    <m:sup>
                                      <m:r>
                                        <a:rPr lang="en-US" b="0" i="1" smtClean="0">
                                          <a:latin typeface="Cambria Math" panose="02040503050406030204" pitchFamily="18" charset="0"/>
                                        </a:rPr>
                                        <m:t>𝜌</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𝜌</m:t>
                              </m:r>
                            </m:den>
                          </m:f>
                        </m:sup>
                      </m:sSup>
                    </m:oMath>
                  </m:oMathPara>
                </a14:m>
                <a:endParaRPr lang="en-US" dirty="0"/>
              </a:p>
            </p:txBody>
          </p:sp>
        </mc:Choice>
        <mc:Fallback>
          <p:sp>
            <p:nvSpPr>
              <p:cNvPr id="3" name="Content Placeholder 2">
                <a:extLst>
                  <a:ext uri="{FF2B5EF4-FFF2-40B4-BE49-F238E27FC236}">
                    <a16:creationId xmlns:a16="http://schemas.microsoft.com/office/drawing/2014/main" id="{73CF6F0A-B8B7-6DE9-C085-288E944B6746}"/>
                  </a:ext>
                </a:extLst>
              </p:cNvPr>
              <p:cNvSpPr>
                <a:spLocks noGrp="1" noRot="1" noChangeAspect="1" noMove="1" noResize="1" noEditPoints="1" noAdjustHandles="1" noChangeArrowheads="1" noChangeShapeType="1" noTextEdit="1"/>
              </p:cNvSpPr>
              <p:nvPr>
                <p:ph idx="1"/>
              </p:nvPr>
            </p:nvSpPr>
            <p:spPr>
              <a:blipFill>
                <a:blip r:embed="rId2"/>
                <a:stretch>
                  <a:fillRect t="-28488"/>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84CD8B4D-EEF0-5D00-653D-4EDB9A91123F}"/>
              </a:ext>
            </a:extLst>
          </p:cNvPr>
          <p:cNvCxnSpPr/>
          <p:nvPr/>
        </p:nvCxnSpPr>
        <p:spPr>
          <a:xfrm flipH="1">
            <a:off x="4748463" y="3818021"/>
            <a:ext cx="1235242" cy="1716505"/>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0CE4FC0C-120A-9772-656A-B1EE0597200C}"/>
              </a:ext>
            </a:extLst>
          </p:cNvPr>
          <p:cNvCxnSpPr>
            <a:cxnSpLocks/>
          </p:cNvCxnSpPr>
          <p:nvPr/>
        </p:nvCxnSpPr>
        <p:spPr>
          <a:xfrm>
            <a:off x="5983705" y="3818021"/>
            <a:ext cx="1363579" cy="1716505"/>
          </a:xfrm>
          <a:prstGeom prst="line">
            <a:avLst/>
          </a:prstGeom>
        </p:spPr>
        <p:style>
          <a:lnRef idx="2">
            <a:schemeClr val="accent1"/>
          </a:lnRef>
          <a:fillRef idx="0">
            <a:schemeClr val="accent1"/>
          </a:fillRef>
          <a:effectRef idx="1">
            <a:schemeClr val="accent1"/>
          </a:effectRef>
          <a:fontRef idx="minor">
            <a:schemeClr val="tx1"/>
          </a:fontRef>
        </p:style>
      </p:cxnSp>
      <p:sp>
        <p:nvSpPr>
          <p:cNvPr id="10" name="Arc 9">
            <a:extLst>
              <a:ext uri="{FF2B5EF4-FFF2-40B4-BE49-F238E27FC236}">
                <a16:creationId xmlns:a16="http://schemas.microsoft.com/office/drawing/2014/main" id="{632AB358-7998-75A7-DDEA-ADBBA5D70052}"/>
              </a:ext>
            </a:extLst>
          </p:cNvPr>
          <p:cNvSpPr/>
          <p:nvPr/>
        </p:nvSpPr>
        <p:spPr>
          <a:xfrm rot="8212058">
            <a:off x="4989095" y="2338137"/>
            <a:ext cx="2213810" cy="218172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5A46227-73A5-08F1-03FE-A6069B29E5B5}"/>
                  </a:ext>
                </a:extLst>
              </p:cNvPr>
              <p:cNvSpPr txBox="1"/>
              <p:nvPr/>
            </p:nvSpPr>
            <p:spPr>
              <a:xfrm>
                <a:off x="7349766" y="5534526"/>
                <a:ext cx="45903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m:t>
                          </m:r>
                        </m:sub>
                      </m:sSub>
                    </m:oMath>
                  </m:oMathPara>
                </a14:m>
                <a:endParaRPr lang="en-US" dirty="0"/>
              </a:p>
            </p:txBody>
          </p:sp>
        </mc:Choice>
        <mc:Fallback>
          <p:sp>
            <p:nvSpPr>
              <p:cNvPr id="11" name="TextBox 10">
                <a:extLst>
                  <a:ext uri="{FF2B5EF4-FFF2-40B4-BE49-F238E27FC236}">
                    <a16:creationId xmlns:a16="http://schemas.microsoft.com/office/drawing/2014/main" id="{45A46227-73A5-08F1-03FE-A6069B29E5B5}"/>
                  </a:ext>
                </a:extLst>
              </p:cNvPr>
              <p:cNvSpPr txBox="1">
                <a:spLocks noRot="1" noChangeAspect="1" noMove="1" noResize="1" noEditPoints="1" noAdjustHandles="1" noChangeArrowheads="1" noChangeShapeType="1" noTextEdit="1"/>
              </p:cNvSpPr>
              <p:nvPr/>
            </p:nvSpPr>
            <p:spPr>
              <a:xfrm>
                <a:off x="7349766" y="5534526"/>
                <a:ext cx="459035" cy="369332"/>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7DB3719-21D6-9928-D4DE-1857C28C7264}"/>
                  </a:ext>
                </a:extLst>
              </p:cNvPr>
              <p:cNvSpPr txBox="1"/>
              <p:nvPr/>
            </p:nvSpPr>
            <p:spPr>
              <a:xfrm>
                <a:off x="4542398" y="5534526"/>
                <a:ext cx="45371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oMath>
                  </m:oMathPara>
                </a14:m>
                <a:endParaRPr lang="en-US" dirty="0"/>
              </a:p>
            </p:txBody>
          </p:sp>
        </mc:Choice>
        <mc:Fallback>
          <p:sp>
            <p:nvSpPr>
              <p:cNvPr id="12" name="TextBox 11">
                <a:extLst>
                  <a:ext uri="{FF2B5EF4-FFF2-40B4-BE49-F238E27FC236}">
                    <a16:creationId xmlns:a16="http://schemas.microsoft.com/office/drawing/2014/main" id="{D7DB3719-21D6-9928-D4DE-1857C28C7264}"/>
                  </a:ext>
                </a:extLst>
              </p:cNvPr>
              <p:cNvSpPr txBox="1">
                <a:spLocks noRot="1" noChangeAspect="1" noMove="1" noResize="1" noEditPoints="1" noAdjustHandles="1" noChangeArrowheads="1" noChangeShapeType="1" noTextEdit="1"/>
              </p:cNvSpPr>
              <p:nvPr/>
            </p:nvSpPr>
            <p:spPr>
              <a:xfrm>
                <a:off x="4542398" y="5534526"/>
                <a:ext cx="453714" cy="369332"/>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7335054-4B52-7549-456E-D280F4DB5B35}"/>
                  </a:ext>
                </a:extLst>
              </p:cNvPr>
              <p:cNvSpPr txBox="1"/>
              <p:nvPr/>
            </p:nvSpPr>
            <p:spPr>
              <a:xfrm>
                <a:off x="5478379" y="4001294"/>
                <a:ext cx="310720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oMath>
                  </m:oMathPara>
                </a14:m>
                <a:endParaRPr lang="en-US" dirty="0"/>
              </a:p>
            </p:txBody>
          </p:sp>
        </mc:Choice>
        <mc:Fallback>
          <p:sp>
            <p:nvSpPr>
              <p:cNvPr id="13" name="TextBox 12">
                <a:extLst>
                  <a:ext uri="{FF2B5EF4-FFF2-40B4-BE49-F238E27FC236}">
                    <a16:creationId xmlns:a16="http://schemas.microsoft.com/office/drawing/2014/main" id="{37335054-4B52-7549-456E-D280F4DB5B35}"/>
                  </a:ext>
                </a:extLst>
              </p:cNvPr>
              <p:cNvSpPr txBox="1">
                <a:spLocks noRot="1" noChangeAspect="1" noMove="1" noResize="1" noEditPoints="1" noAdjustHandles="1" noChangeArrowheads="1" noChangeShapeType="1" noTextEdit="1"/>
              </p:cNvSpPr>
              <p:nvPr/>
            </p:nvSpPr>
            <p:spPr>
              <a:xfrm>
                <a:off x="5478379" y="4001294"/>
                <a:ext cx="3107203" cy="369332"/>
              </a:xfrm>
              <a:prstGeom prst="rect">
                <a:avLst/>
              </a:prstGeom>
              <a:blipFill>
                <a:blip r:embed="rId5"/>
                <a:stretch>
                  <a:fillRect b="-64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6416191-616E-F92F-691F-124275AD614C}"/>
                  </a:ext>
                </a:extLst>
              </p:cNvPr>
              <p:cNvSpPr txBox="1"/>
              <p:nvPr/>
            </p:nvSpPr>
            <p:spPr>
              <a:xfrm>
                <a:off x="5784053" y="3463920"/>
                <a:ext cx="39433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US" dirty="0"/>
              </a:p>
            </p:txBody>
          </p:sp>
        </mc:Choice>
        <mc:Fallback>
          <p:sp>
            <p:nvSpPr>
              <p:cNvPr id="14" name="TextBox 13">
                <a:extLst>
                  <a:ext uri="{FF2B5EF4-FFF2-40B4-BE49-F238E27FC236}">
                    <a16:creationId xmlns:a16="http://schemas.microsoft.com/office/drawing/2014/main" id="{B6416191-616E-F92F-691F-124275AD614C}"/>
                  </a:ext>
                </a:extLst>
              </p:cNvPr>
              <p:cNvSpPr txBox="1">
                <a:spLocks noRot="1" noChangeAspect="1" noMove="1" noResize="1" noEditPoints="1" noAdjustHandles="1" noChangeArrowheads="1" noChangeShapeType="1" noTextEdit="1"/>
              </p:cNvSpPr>
              <p:nvPr/>
            </p:nvSpPr>
            <p:spPr>
              <a:xfrm>
                <a:off x="5784053" y="3463920"/>
                <a:ext cx="394339"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2286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4A49-0478-E41A-084E-6DB3D128A68F}"/>
              </a:ext>
            </a:extLst>
          </p:cNvPr>
          <p:cNvSpPr>
            <a:spLocks noGrp="1"/>
          </p:cNvSpPr>
          <p:nvPr>
            <p:ph type="title"/>
          </p:nvPr>
        </p:nvSpPr>
        <p:spPr/>
        <p:txBody>
          <a:bodyPr/>
          <a:lstStyle/>
          <a:p>
            <a:r>
              <a:rPr lang="en-US" dirty="0"/>
              <a:t>Points of these exercises..</a:t>
            </a:r>
          </a:p>
        </p:txBody>
      </p:sp>
      <p:sp>
        <p:nvSpPr>
          <p:cNvPr id="3" name="Content Placeholder 2">
            <a:extLst>
              <a:ext uri="{FF2B5EF4-FFF2-40B4-BE49-F238E27FC236}">
                <a16:creationId xmlns:a16="http://schemas.microsoft.com/office/drawing/2014/main" id="{5C285840-B294-C163-3B01-A48912D9EBB6}"/>
              </a:ext>
            </a:extLst>
          </p:cNvPr>
          <p:cNvSpPr>
            <a:spLocks noGrp="1"/>
          </p:cNvSpPr>
          <p:nvPr>
            <p:ph idx="1"/>
          </p:nvPr>
        </p:nvSpPr>
        <p:spPr>
          <a:xfrm>
            <a:off x="838200" y="1825625"/>
            <a:ext cx="10515600" cy="4117975"/>
          </a:xfrm>
        </p:spPr>
        <p:txBody>
          <a:bodyPr/>
          <a:lstStyle/>
          <a:p>
            <a:r>
              <a:rPr lang="en-US" dirty="0"/>
              <a:t>You can flexibly represent the consumption and production of goods in simplified setups</a:t>
            </a:r>
          </a:p>
          <a:p>
            <a:endParaRPr lang="en-US" dirty="0"/>
          </a:p>
          <a:p>
            <a:r>
              <a:rPr lang="en-US" dirty="0"/>
              <a:t>Ties it back to all our econ models – utility maximization, profit maximization, …</a:t>
            </a:r>
          </a:p>
          <a:p>
            <a:endParaRPr lang="en-US" dirty="0"/>
          </a:p>
          <a:p>
            <a:r>
              <a:rPr lang="en-US" dirty="0"/>
              <a:t>Presents a strong need for calibration and calibrated functional forms</a:t>
            </a:r>
          </a:p>
        </p:txBody>
      </p:sp>
    </p:spTree>
    <p:extLst>
      <p:ext uri="{BB962C8B-B14F-4D97-AF65-F5344CB8AC3E}">
        <p14:creationId xmlns:p14="http://schemas.microsoft.com/office/powerpoint/2010/main" val="454986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BB6A-C2F9-8477-B2A5-A7AD47C75C36}"/>
              </a:ext>
            </a:extLst>
          </p:cNvPr>
          <p:cNvSpPr>
            <a:spLocks noGrp="1"/>
          </p:cNvSpPr>
          <p:nvPr>
            <p:ph type="title"/>
          </p:nvPr>
        </p:nvSpPr>
        <p:spPr>
          <a:xfrm>
            <a:off x="0" y="18255"/>
            <a:ext cx="10515600" cy="1325563"/>
          </a:xfrm>
        </p:spPr>
        <p:txBody>
          <a:bodyPr/>
          <a:lstStyle/>
          <a:p>
            <a:r>
              <a:rPr lang="en-US" dirty="0"/>
              <a:t>Choosing parameters and functional forms</a:t>
            </a:r>
          </a:p>
        </p:txBody>
      </p:sp>
      <p:sp>
        <p:nvSpPr>
          <p:cNvPr id="3" name="Content Placeholder 2">
            <a:extLst>
              <a:ext uri="{FF2B5EF4-FFF2-40B4-BE49-F238E27FC236}">
                <a16:creationId xmlns:a16="http://schemas.microsoft.com/office/drawing/2014/main" id="{F7A56098-00E9-5C6E-8549-2DF6592C000B}"/>
              </a:ext>
            </a:extLst>
          </p:cNvPr>
          <p:cNvSpPr>
            <a:spLocks noGrp="1"/>
          </p:cNvSpPr>
          <p:nvPr>
            <p:ph idx="1"/>
          </p:nvPr>
        </p:nvSpPr>
        <p:spPr>
          <a:xfrm>
            <a:off x="838200" y="1299411"/>
            <a:ext cx="10515600" cy="4877552"/>
          </a:xfrm>
        </p:spPr>
        <p:txBody>
          <a:bodyPr>
            <a:normAutofit lnSpcReduction="10000"/>
          </a:bodyPr>
          <a:lstStyle/>
          <a:p>
            <a:r>
              <a:rPr lang="en-US" dirty="0"/>
              <a:t>Easy to find P/Q pairs, search literature for elasticity values</a:t>
            </a:r>
          </a:p>
          <a:p>
            <a:r>
              <a:rPr lang="en-US" dirty="0"/>
              <a:t>Examples with TRACT, </a:t>
            </a:r>
            <a:r>
              <a:rPr lang="en-US" dirty="0" err="1"/>
              <a:t>BioTrans</a:t>
            </a:r>
            <a:r>
              <a:rPr lang="en-US" dirty="0"/>
              <a:t>, REE model, FINITO, …</a:t>
            </a:r>
          </a:p>
          <a:p>
            <a:r>
              <a:rPr lang="en-US" dirty="0"/>
              <a:t>Need for the final/calibrated P to match up to sum of costs</a:t>
            </a:r>
          </a:p>
          <a:p>
            <a:pPr lvl="1"/>
            <a:r>
              <a:rPr lang="en-US" dirty="0"/>
              <a:t>Especially true for supply chain and engineering models</a:t>
            </a:r>
          </a:p>
          <a:p>
            <a:pPr lvl="1"/>
            <a:r>
              <a:rPr lang="en-US" dirty="0"/>
              <a:t>Can solve with inelastic demand to disentangle price</a:t>
            </a:r>
          </a:p>
          <a:p>
            <a:r>
              <a:rPr lang="en-US" dirty="0"/>
              <a:t>Usually pulling values through a system</a:t>
            </a:r>
          </a:p>
          <a:p>
            <a:r>
              <a:rPr lang="en-US" dirty="0"/>
              <a:t>Note – we still do not have explicit and simultaneous price/quantity control </a:t>
            </a:r>
          </a:p>
          <a:p>
            <a:r>
              <a:rPr lang="en-US" dirty="0"/>
              <a:t>For econ proofs/theories – you will need to spend time justifying assumptions implied in form choice</a:t>
            </a:r>
          </a:p>
          <a:p>
            <a:pPr lvl="1"/>
            <a:r>
              <a:rPr lang="en-US" dirty="0"/>
              <a:t>E.g. homogeneity, homotheticity, substitutability, … </a:t>
            </a:r>
          </a:p>
        </p:txBody>
      </p:sp>
      <p:sp>
        <p:nvSpPr>
          <p:cNvPr id="5" name="TextBox 4">
            <a:extLst>
              <a:ext uri="{FF2B5EF4-FFF2-40B4-BE49-F238E27FC236}">
                <a16:creationId xmlns:a16="http://schemas.microsoft.com/office/drawing/2014/main" id="{3CDF7C15-6536-06EC-05DA-FE8125533A9A}"/>
              </a:ext>
            </a:extLst>
          </p:cNvPr>
          <p:cNvSpPr txBox="1"/>
          <p:nvPr/>
        </p:nvSpPr>
        <p:spPr>
          <a:xfrm>
            <a:off x="1340518" y="5934670"/>
            <a:ext cx="9510963" cy="923330"/>
          </a:xfrm>
          <a:prstGeom prst="rect">
            <a:avLst/>
          </a:prstGeom>
          <a:noFill/>
        </p:spPr>
        <p:txBody>
          <a:bodyPr wrap="square">
            <a:spAutoFit/>
          </a:bodyPr>
          <a:lstStyle/>
          <a:p>
            <a:r>
              <a:rPr lang="en-US" dirty="0">
                <a:hlinkClick r:id="rId2"/>
              </a:rPr>
              <a:t>https://windc.wisc.edu/downloads/summercourse_2021/thursday/ces.pdf</a:t>
            </a:r>
            <a:endParaRPr lang="en-US" dirty="0"/>
          </a:p>
          <a:p>
            <a:r>
              <a:rPr lang="en-US" dirty="0">
                <a:hlinkClick r:id="rId3"/>
              </a:rPr>
              <a:t>https://www2.econ.iastate.edu/classes/econ501/Hallam/documents/FunctionalForms.pdf</a:t>
            </a:r>
            <a:endParaRPr lang="en-US" dirty="0"/>
          </a:p>
          <a:p>
            <a:r>
              <a:rPr lang="en-US" dirty="0"/>
              <a:t> </a:t>
            </a:r>
          </a:p>
        </p:txBody>
      </p:sp>
    </p:spTree>
    <p:extLst>
      <p:ext uri="{BB962C8B-B14F-4D97-AF65-F5344CB8AC3E}">
        <p14:creationId xmlns:p14="http://schemas.microsoft.com/office/powerpoint/2010/main" val="3096419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5AE6-9534-89D1-7C2B-773FF6F020AE}"/>
              </a:ext>
            </a:extLst>
          </p:cNvPr>
          <p:cNvSpPr>
            <a:spLocks noGrp="1"/>
          </p:cNvSpPr>
          <p:nvPr>
            <p:ph type="title"/>
          </p:nvPr>
        </p:nvSpPr>
        <p:spPr/>
        <p:txBody>
          <a:bodyPr/>
          <a:lstStyle/>
          <a:p>
            <a:r>
              <a:rPr lang="en-US" dirty="0"/>
              <a:t>A global gas/energy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EA5239-E1EA-96A6-E24A-44F558DC592B}"/>
                  </a:ext>
                </a:extLst>
              </p:cNvPr>
              <p:cNvSpPr>
                <a:spLocks noGrp="1"/>
              </p:cNvSpPr>
              <p:nvPr>
                <p:ph idx="1"/>
              </p:nvPr>
            </p:nvSpPr>
            <p:spPr>
              <a:xfrm>
                <a:off x="208808" y="1690688"/>
                <a:ext cx="10515600" cy="4351338"/>
              </a:xfrm>
            </p:spPr>
            <p:txBody>
              <a:bodyPr>
                <a:normAutofit fontScale="92500" lnSpcReduction="20000"/>
              </a:bodyPr>
              <a:lstStyle/>
              <a:p>
                <a:pPr marL="0" indent="0">
                  <a:buNone/>
                </a:pPr>
                <a:r>
                  <a:rPr lang="en-US" dirty="0"/>
                  <a:t>Indices:</a:t>
                </a:r>
              </a:p>
              <a:p>
                <a:pPr marL="0" indent="0">
                  <a:buNone/>
                </a:pPr>
                <a14:m>
                  <m:oMath xmlns:m="http://schemas.openxmlformats.org/officeDocument/2006/math">
                    <m:r>
                      <a:rPr lang="en-US" b="0" i="1" smtClean="0">
                        <a:latin typeface="Cambria Math" panose="02040503050406030204" pitchFamily="18" charset="0"/>
                      </a:rPr>
                      <m:t>𝑖</m:t>
                    </m:r>
                  </m:oMath>
                </a14:m>
                <a:r>
                  <a:rPr lang="en-US" dirty="0"/>
                  <a:t>: energy good,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𝑔𝑎𝑠</m:t>
                        </m:r>
                        <m:r>
                          <a:rPr lang="en-US" b="0" i="1" smtClean="0">
                            <a:latin typeface="Cambria Math" panose="02040503050406030204" pitchFamily="18" charset="0"/>
                          </a:rPr>
                          <m:t>,</m:t>
                        </m:r>
                        <m:r>
                          <a:rPr lang="en-US" b="0" i="1" smtClean="0">
                            <a:latin typeface="Cambria Math" panose="02040503050406030204" pitchFamily="18" charset="0"/>
                          </a:rPr>
                          <m:t>𝑜𝑡h𝑒𝑟</m:t>
                        </m:r>
                      </m:e>
                    </m:d>
                  </m:oMath>
                </a14:m>
                <a:endParaRPr lang="en-US" b="0" dirty="0"/>
              </a:p>
              <a:p>
                <a:pPr marL="0" indent="0">
                  <a:buNone/>
                </a:pPr>
                <a14:m>
                  <m:oMath xmlns:m="http://schemas.openxmlformats.org/officeDocument/2006/math">
                    <m:r>
                      <a:rPr lang="en-US" b="0" i="1" smtClean="0">
                        <a:latin typeface="Cambria Math" panose="02040503050406030204" pitchFamily="18" charset="0"/>
                      </a:rPr>
                      <m:t>𝑟</m:t>
                    </m:r>
                  </m:oMath>
                </a14:m>
                <a:r>
                  <a:rPr lang="en-US" dirty="0"/>
                  <a:t>: region,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𝑢𝑠</m:t>
                    </m:r>
                    <m:r>
                      <a:rPr lang="en-US" b="0" i="1" smtClean="0">
                        <a:latin typeface="Cambria Math" panose="02040503050406030204" pitchFamily="18" charset="0"/>
                      </a:rPr>
                      <m:t>, </m:t>
                    </m:r>
                    <m:r>
                      <a:rPr lang="en-US" b="0" i="1" smtClean="0">
                        <a:latin typeface="Cambria Math" panose="02040503050406030204" pitchFamily="18" charset="0"/>
                      </a:rPr>
                      <m:t>𝑟𝑜𝑤</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Parameters:</a:t>
                </a:r>
              </a:p>
              <a:p>
                <a:pPr marL="0" indent="0">
                  <a:buNone/>
                </a:pPr>
                <a14:m>
                  <m:oMath xmlns:m="http://schemas.openxmlformats.org/officeDocument/2006/math">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𝑟</m:t>
                        </m:r>
                      </m:sub>
                      <m:sup>
                        <m:r>
                          <a:rPr lang="en-US" b="0" i="1" dirty="0" smtClean="0">
                            <a:latin typeface="Cambria Math" panose="02040503050406030204" pitchFamily="18" charset="0"/>
                          </a:rPr>
                          <m:t>𝑐</m:t>
                        </m:r>
                      </m:sup>
                    </m:sSubSup>
                  </m:oMath>
                </a14:m>
                <a:r>
                  <a:rPr lang="en-US" dirty="0"/>
                  <a:t>: reference consumption (</a:t>
                </a:r>
                <a:r>
                  <a:rPr lang="en-US" dirty="0" err="1"/>
                  <a:t>mmbtu</a:t>
                </a:r>
                <a:r>
                  <a:rPr lang="en-US" dirty="0"/>
                  <a:t>)</a:t>
                </a:r>
              </a:p>
              <a:p>
                <a:pPr marL="0" indent="0">
                  <a:buNone/>
                </a:pPr>
                <a14:m>
                  <m:oMath xmlns:m="http://schemas.openxmlformats.org/officeDocument/2006/math">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𝑟</m:t>
                        </m:r>
                      </m:sub>
                      <m:sup>
                        <m:r>
                          <a:rPr lang="en-US" b="0" i="1" dirty="0" smtClean="0">
                            <a:latin typeface="Cambria Math" panose="02040503050406030204" pitchFamily="18" charset="0"/>
                          </a:rPr>
                          <m:t>𝑝</m:t>
                        </m:r>
                      </m:sup>
                    </m:sSubSup>
                  </m:oMath>
                </a14:m>
                <a:r>
                  <a:rPr lang="en-US" dirty="0"/>
                  <a:t>: reference production (</a:t>
                </a:r>
                <a:r>
                  <a:rPr lang="en-US" dirty="0" err="1"/>
                  <a:t>mmbtu</a:t>
                </a:r>
                <a:r>
                  <a:rPr lang="en-US" dirty="0"/>
                  <a:t>)</a:t>
                </a:r>
              </a:p>
              <a:p>
                <a:pPr marL="0" indent="0">
                  <a:buNone/>
                </a:pP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𝑟</m:t>
                        </m:r>
                      </m:sub>
                    </m:sSub>
                  </m:oMath>
                </a14:m>
                <a:r>
                  <a:rPr lang="en-US" dirty="0"/>
                  <a:t>: reference price ($ / </a:t>
                </a:r>
                <a:r>
                  <a:rPr lang="en-US" dirty="0" err="1"/>
                  <a:t>mmbtu</a:t>
                </a:r>
                <a:r>
                  <a:rPr lang="en-US" dirty="0"/>
                  <a:t>)</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m:t>
                        </m:r>
                      </m:sub>
                    </m:sSub>
                  </m:oMath>
                </a14:m>
                <a:r>
                  <a:rPr lang="en-US" dirty="0"/>
                  <a:t>: supply curve intercept</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m:t>
                        </m:r>
                      </m:sub>
                    </m:sSub>
                  </m:oMath>
                </a14:m>
                <a:r>
                  <a:rPr lang="en-US" dirty="0"/>
                  <a:t>: supply curve slope </a:t>
                </a:r>
              </a:p>
            </p:txBody>
          </p:sp>
        </mc:Choice>
        <mc:Fallback xmlns="">
          <p:sp>
            <p:nvSpPr>
              <p:cNvPr id="3" name="Content Placeholder 2">
                <a:extLst>
                  <a:ext uri="{FF2B5EF4-FFF2-40B4-BE49-F238E27FC236}">
                    <a16:creationId xmlns:a16="http://schemas.microsoft.com/office/drawing/2014/main" id="{1AEA5239-E1EA-96A6-E24A-44F558DC592B}"/>
                  </a:ext>
                </a:extLst>
              </p:cNvPr>
              <p:cNvSpPr>
                <a:spLocks noGrp="1" noRot="1" noChangeAspect="1" noMove="1" noResize="1" noEditPoints="1" noAdjustHandles="1" noChangeArrowheads="1" noChangeShapeType="1" noTextEdit="1"/>
              </p:cNvSpPr>
              <p:nvPr>
                <p:ph idx="1"/>
              </p:nvPr>
            </p:nvSpPr>
            <p:spPr>
              <a:xfrm>
                <a:off x="208808" y="1690688"/>
                <a:ext cx="10515600" cy="4351338"/>
              </a:xfrm>
              <a:blipFill>
                <a:blip r:embed="rId2"/>
                <a:stretch>
                  <a:fillRect l="-1086" t="-34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2A9551-E51E-B3BB-63C5-9D496017E917}"/>
                  </a:ext>
                </a:extLst>
              </p:cNvPr>
              <p:cNvSpPr txBox="1"/>
              <p:nvPr/>
            </p:nvSpPr>
            <p:spPr>
              <a:xfrm>
                <a:off x="5649686" y="3551067"/>
                <a:ext cx="6542314" cy="2377767"/>
              </a:xfrm>
              <a:prstGeom prst="rect">
                <a:avLst/>
              </a:prstGeom>
              <a:noFill/>
            </p:spPr>
            <p:txBody>
              <a:bodyPr wrap="square">
                <a:spAutoFit/>
              </a:bodyPr>
              <a:lstStyle/>
              <a:p>
                <a:pPr marL="0" indent="0">
                  <a:buNone/>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𝑟</m:t>
                        </m:r>
                      </m:sub>
                    </m:sSub>
                  </m:oMath>
                </a14:m>
                <a:r>
                  <a:rPr lang="en-US" sz="2400" dirty="0"/>
                  <a:t>: reference share spent on </a:t>
                </a:r>
                <a14:m>
                  <m:oMath xmlns:m="http://schemas.openxmlformats.org/officeDocument/2006/math">
                    <m:r>
                      <a:rPr lang="en-US" sz="2400" b="0" i="1" smtClean="0">
                        <a:latin typeface="Cambria Math" panose="02040503050406030204" pitchFamily="18" charset="0"/>
                      </a:rPr>
                      <m:t>𝑖</m:t>
                    </m:r>
                  </m:oMath>
                </a14:m>
                <a:r>
                  <a:rPr lang="en-US" sz="2400" dirty="0"/>
                  <a:t> in </a:t>
                </a:r>
                <a14:m>
                  <m:oMath xmlns:m="http://schemas.openxmlformats.org/officeDocument/2006/math">
                    <m:r>
                      <a:rPr lang="en-US" sz="2400" b="0" i="1" smtClean="0">
                        <a:latin typeface="Cambria Math" panose="02040503050406030204" pitchFamily="18" charset="0"/>
                      </a:rPr>
                      <m:t>𝑟</m:t>
                    </m:r>
                  </m:oMath>
                </a14:m>
                <a:r>
                  <a:rPr lang="en-US" sz="2400" b="0" dirty="0"/>
                  <a:t> (%)</a:t>
                </a:r>
              </a:p>
              <a:p>
                <a:pPr marL="0" indent="0">
                  <a:buNone/>
                </a:pP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𝑏</m:t>
                            </m:r>
                          </m:e>
                        </m:acc>
                      </m:e>
                      <m:sub>
                        <m:r>
                          <a:rPr lang="en-US" sz="2400" b="0" i="1" smtClean="0">
                            <a:latin typeface="Cambria Math" panose="02040503050406030204" pitchFamily="18" charset="0"/>
                          </a:rPr>
                          <m:t>𝑟</m:t>
                        </m:r>
                      </m:sub>
                    </m:sSub>
                  </m:oMath>
                </a14:m>
                <a:r>
                  <a:rPr lang="en-US" sz="2400" dirty="0"/>
                  <a:t>: reference budget for energy goods ($’s)</a:t>
                </a:r>
              </a:p>
              <a:p>
                <a:pPr marL="0" indent="0">
                  <a:buNone/>
                </a:pP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𝐵</m:t>
                        </m:r>
                      </m:e>
                    </m:acc>
                  </m:oMath>
                </a14:m>
                <a:r>
                  <a:rPr lang="en-US" sz="2400" dirty="0"/>
                  <a:t>: reference global budget for energy goods ($’s)</a:t>
                </a:r>
              </a:p>
              <a:p>
                <a:pPr marL="0" indent="0">
                  <a:buNone/>
                </a:pPr>
                <a14:m>
                  <m:oMath xmlns:m="http://schemas.openxmlformats.org/officeDocument/2006/math">
                    <m:r>
                      <a:rPr lang="en-US" sz="2400" b="0" i="1" smtClean="0">
                        <a:latin typeface="Cambria Math" panose="02040503050406030204" pitchFamily="18" charset="0"/>
                      </a:rPr>
                      <m:t>𝜌</m:t>
                    </m:r>
                  </m:oMath>
                </a14:m>
                <a:r>
                  <a:rPr lang="en-US" sz="2400" dirty="0"/>
                  <a:t>: elasticity of substitution</a:t>
                </a:r>
              </a:p>
              <a:p>
                <a:pPr marL="0" indent="0">
                  <a:buNone/>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𝛾</m:t>
                        </m:r>
                      </m:e>
                      <m:sub>
                        <m:r>
                          <a:rPr lang="en-US" sz="2400" b="0" i="1" smtClean="0">
                            <a:latin typeface="Cambria Math" panose="02040503050406030204" pitchFamily="18" charset="0"/>
                          </a:rPr>
                          <m:t>𝑟</m:t>
                        </m:r>
                      </m:sub>
                    </m:sSub>
                  </m:oMath>
                </a14:m>
                <a:r>
                  <a:rPr lang="en-US" sz="2400" dirty="0"/>
                  <a:t>: reference share of total budget (%)</a:t>
                </a:r>
              </a:p>
              <a:p>
                <a:pPr marL="0" indent="0">
                  <a:buNone/>
                </a:pPr>
                <a14:m>
                  <m:oMath xmlns:m="http://schemas.openxmlformats.org/officeDocument/2006/math">
                    <m:r>
                      <a:rPr lang="en-US" sz="2400" b="0" i="1" smtClean="0">
                        <a:latin typeface="Cambria Math" panose="02040503050406030204" pitchFamily="18" charset="0"/>
                      </a:rPr>
                      <m:t>𝜓</m:t>
                    </m:r>
                  </m:oMath>
                </a14:m>
                <a:r>
                  <a:rPr lang="en-US" sz="2400" dirty="0"/>
                  <a:t>: elasticity of inter-regional utility</a:t>
                </a:r>
              </a:p>
            </p:txBody>
          </p:sp>
        </mc:Choice>
        <mc:Fallback xmlns="">
          <p:sp>
            <p:nvSpPr>
              <p:cNvPr id="5" name="TextBox 4">
                <a:extLst>
                  <a:ext uri="{FF2B5EF4-FFF2-40B4-BE49-F238E27FC236}">
                    <a16:creationId xmlns:a16="http://schemas.microsoft.com/office/drawing/2014/main" id="{B82A9551-E51E-B3BB-63C5-9D496017E917}"/>
                  </a:ext>
                </a:extLst>
              </p:cNvPr>
              <p:cNvSpPr txBox="1">
                <a:spLocks noRot="1" noChangeAspect="1" noMove="1" noResize="1" noEditPoints="1" noAdjustHandles="1" noChangeArrowheads="1" noChangeShapeType="1" noTextEdit="1"/>
              </p:cNvSpPr>
              <p:nvPr/>
            </p:nvSpPr>
            <p:spPr>
              <a:xfrm>
                <a:off x="5649686" y="3551067"/>
                <a:ext cx="6542314" cy="2377767"/>
              </a:xfrm>
              <a:prstGeom prst="rect">
                <a:avLst/>
              </a:prstGeom>
              <a:blipFill>
                <a:blip r:embed="rId3"/>
                <a:stretch>
                  <a:fillRect l="-580" t="-1587" r="-193" b="-2646"/>
                </a:stretch>
              </a:blipFill>
            </p:spPr>
            <p:txBody>
              <a:bodyPr/>
              <a:lstStyle/>
              <a:p>
                <a:r>
                  <a:rPr lang="en-US">
                    <a:noFill/>
                  </a:rPr>
                  <a:t> </a:t>
                </a:r>
              </a:p>
            </p:txBody>
          </p:sp>
        </mc:Fallback>
      </mc:AlternateContent>
    </p:spTree>
    <p:extLst>
      <p:ext uri="{BB962C8B-B14F-4D97-AF65-F5344CB8AC3E}">
        <p14:creationId xmlns:p14="http://schemas.microsoft.com/office/powerpoint/2010/main" val="54229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AB38-4A7D-3A66-E492-69773D139031}"/>
              </a:ext>
            </a:extLst>
          </p:cNvPr>
          <p:cNvSpPr>
            <a:spLocks noGrp="1"/>
          </p:cNvSpPr>
          <p:nvPr>
            <p:ph type="title"/>
          </p:nvPr>
        </p:nvSpPr>
        <p:spPr/>
        <p:txBody>
          <a:bodyPr/>
          <a:lstStyle/>
          <a:p>
            <a:r>
              <a:rPr lang="en-US" dirty="0"/>
              <a:t>Variables, objective, 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0A1E9E-6580-B9C0-7967-6F1D9426BC36}"/>
                  </a:ext>
                </a:extLst>
              </p:cNvPr>
              <p:cNvSpPr>
                <a:spLocks noGrp="1"/>
              </p:cNvSpPr>
              <p:nvPr>
                <p:ph idx="1"/>
              </p:nvPr>
            </p:nvSpPr>
            <p:spPr/>
            <p:txBody>
              <a:bodyPr>
                <a:normAutofit fontScale="70000" lnSpcReduction="20000"/>
              </a:bodyPr>
              <a:lstStyle/>
              <a:p>
                <a:pPr marL="0" indent="0">
                  <a:buNone/>
                </a:pPr>
                <a:r>
                  <a:rPr lang="en-US" dirty="0"/>
                  <a:t>Variables:</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m:t>
                        </m:r>
                      </m:sub>
                      <m:sup>
                        <m:r>
                          <a:rPr lang="en-US" b="0" i="1" smtClean="0">
                            <a:latin typeface="Cambria Math" panose="02040503050406030204" pitchFamily="18" charset="0"/>
                          </a:rPr>
                          <m:t>𝑐</m:t>
                        </m:r>
                      </m:sup>
                    </m:sSubSup>
                  </m:oMath>
                </a14:m>
                <a:r>
                  <a:rPr lang="en-US" dirty="0"/>
                  <a:t>: quantity consumed</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m:t>
                        </m:r>
                      </m:sub>
                      <m:sup>
                        <m:r>
                          <a:rPr lang="en-US" b="0" i="1" smtClean="0">
                            <a:latin typeface="Cambria Math" panose="02040503050406030204" pitchFamily="18" charset="0"/>
                          </a:rPr>
                          <m:t>𝑠</m:t>
                        </m:r>
                      </m:sup>
                    </m:sSubSup>
                  </m:oMath>
                </a14:m>
                <a:r>
                  <a:rPr lang="en-US" dirty="0"/>
                  <a:t>: quantity produced</a:t>
                </a:r>
              </a:p>
              <a:p>
                <a:pPr marL="0" indent="0">
                  <a:buNone/>
                </a:pPr>
                <a:endParaRPr lang="en-US" dirty="0"/>
              </a:p>
              <a:p>
                <a:pPr marL="0" indent="0">
                  <a:buNone/>
                </a:pPr>
                <a:r>
                  <a:rPr lang="en-US" dirty="0"/>
                  <a:t>Objective: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m:t>
                                </m:r>
                              </m:sub>
                              <m:sup>
                                <m:r>
                                  <a:rPr lang="en-US" b="0" i="1" smtClean="0">
                                    <a:latin typeface="Cambria Math" panose="02040503050406030204" pitchFamily="18" charset="0"/>
                                  </a:rPr>
                                  <m:t>𝑐</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m:t>
                                </m:r>
                              </m:sub>
                              <m:sup>
                                <m:r>
                                  <a:rPr lang="en-US" b="0" i="1" smtClean="0">
                                    <a:latin typeface="Cambria Math" panose="02040503050406030204" pitchFamily="18" charset="0"/>
                                  </a:rPr>
                                  <m:t>𝑠</m:t>
                                </m:r>
                              </m:sup>
                            </m:sSubSup>
                          </m:e>
                        </m:mr>
                      </m:m>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𝑟</m:t>
                                      </m:r>
                                    </m:sub>
                                    <m:sup/>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𝑟</m:t>
                                              </m:r>
                                            </m:sub>
                                          </m:sSub>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𝑟</m:t>
                                                          </m:r>
                                                        </m:sub>
                                                      </m:sSub>
                                                    </m:e>
                                                  </m:nary>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𝑄</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𝑟</m:t>
                                                                  </m:r>
                                                                </m:sub>
                                                                <m:sup>
                                                                  <m:r>
                                                                    <a:rPr lang="en-US" i="1">
                                                                      <a:latin typeface="Cambria Math" panose="02040503050406030204" pitchFamily="18" charset="0"/>
                                                                    </a:rPr>
                                                                    <m:t>𝑐</m:t>
                                                                  </m:r>
                                                                </m:sup>
                                                              </m:sSubSup>
                                                            </m:num>
                                                            <m:den>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𝑟</m:t>
                                                                  </m:r>
                                                                </m:sub>
                                                              </m:sSub>
                                                            </m:den>
                                                          </m:f>
                                                        </m:e>
                                                      </m:d>
                                                    </m:e>
                                                    <m:sup>
                                                      <m:r>
                                                        <a:rPr lang="en-US" i="1">
                                                          <a:latin typeface="Cambria Math" panose="02040503050406030204" pitchFamily="18" charset="0"/>
                                                        </a:rPr>
                                                        <m:t>𝜌</m:t>
                                                      </m:r>
                                                    </m:sup>
                                                  </m:sSup>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𝜌</m:t>
                                                  </m:r>
                                                </m:den>
                                              </m:f>
                                            </m:sup>
                                          </m:sSup>
                                        </m:e>
                                      </m:d>
                                    </m:e>
                                  </m:nary>
                                </m:e>
                                <m:sup>
                                  <m:r>
                                    <a:rPr lang="en-US" b="0" i="1" smtClean="0">
                                      <a:latin typeface="Cambria Math" panose="02040503050406030204" pitchFamily="18" charset="0"/>
                                    </a:rPr>
                                    <m:t>𝜓</m:t>
                                  </m:r>
                                </m:sup>
                              </m:sSup>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𝜓</m:t>
                              </m:r>
                            </m:den>
                          </m:f>
                        </m:sup>
                      </m:sSup>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m:t>
                          </m:r>
                        </m:sub>
                        <m:sup/>
                        <m:e>
                          <m:nary>
                            <m:naryPr>
                              <m:ctrlPr>
                                <a:rPr lang="en-US" i="1">
                                  <a:latin typeface="Cambria Math" panose="02040503050406030204" pitchFamily="18" charset="0"/>
                                </a:rPr>
                              </m:ctrlPr>
                            </m:naryPr>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𝑝</m:t>
                                  </m:r>
                                </m:sub>
                              </m:s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m:t>
                                  </m:r>
                                </m:sub>
                              </m:sSub>
                              <m:sSubSup>
                                <m:sSubSupPr>
                                  <m:ctrlPr>
                                    <a:rPr lang="en-US" i="1">
                                      <a:latin typeface="Cambria Math" panose="02040503050406030204" pitchFamily="18" charset="0"/>
                                    </a:rPr>
                                  </m:ctrlPr>
                                </m:sSubSupPr>
                                <m:e>
                                  <m:r>
                                    <a:rPr lang="en-US" i="1">
                                      <a:latin typeface="Cambria Math" panose="02040503050406030204" pitchFamily="18" charset="0"/>
                                    </a:rPr>
                                    <m:t>𝑄</m:t>
                                  </m:r>
                                </m:e>
                                <m:sub>
                                  <m:r>
                                    <a:rPr lang="en-US" i="1">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m:t>
                                  </m:r>
                                </m:sub>
                                <m:sup>
                                  <m:r>
                                    <a:rPr lang="en-US" b="0" i="1" smtClean="0">
                                      <a:latin typeface="Cambria Math" panose="02040503050406030204" pitchFamily="18" charset="0"/>
                                    </a:rPr>
                                    <m:t>𝑠</m:t>
                                  </m:r>
                                </m:sup>
                              </m:sSubSup>
                            </m:e>
                          </m:nary>
                        </m:e>
                      </m:nary>
                    </m:oMath>
                  </m:oMathPara>
                </a14:m>
                <a:endParaRPr lang="en-US" dirty="0"/>
              </a:p>
              <a:p>
                <a:pPr marL="0" indent="0">
                  <a:buNone/>
                </a:pPr>
                <a:endParaRPr lang="en-US" dirty="0"/>
              </a:p>
              <a:p>
                <a:pPr marL="0" indent="0">
                  <a:buNone/>
                </a:pPr>
                <a:r>
                  <a:rPr lang="en-US" dirty="0"/>
                  <a:t>Subject to (global supply must equal global demand):</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𝑟</m:t>
                          </m: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m:t>
                              </m:r>
                            </m:sub>
                            <m:sup>
                              <m:r>
                                <a:rPr lang="en-US" b="0" i="1" smtClean="0">
                                  <a:latin typeface="Cambria Math" panose="02040503050406030204" pitchFamily="18" charset="0"/>
                                </a:rPr>
                                <m:t>𝑠</m:t>
                              </m:r>
                            </m:sup>
                          </m:sSubSup>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𝑟</m:t>
                          </m: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m:t>
                              </m:r>
                            </m:sub>
                            <m:sup>
                              <m:r>
                                <a:rPr lang="en-US" b="0" i="1" smtClean="0">
                                  <a:latin typeface="Cambria Math" panose="02040503050406030204" pitchFamily="18" charset="0"/>
                                </a:rPr>
                                <m:t>𝑐</m:t>
                              </m:r>
                            </m:sup>
                          </m:sSubSup>
                        </m:e>
                      </m:nary>
                    </m:oMath>
                  </m:oMathPara>
                </a14:m>
                <a:endParaRPr lang="en-US" dirty="0"/>
              </a:p>
            </p:txBody>
          </p:sp>
        </mc:Choice>
        <mc:Fallback xmlns="">
          <p:sp>
            <p:nvSpPr>
              <p:cNvPr id="3" name="Content Placeholder 2">
                <a:extLst>
                  <a:ext uri="{FF2B5EF4-FFF2-40B4-BE49-F238E27FC236}">
                    <a16:creationId xmlns:a16="http://schemas.microsoft.com/office/drawing/2014/main" id="{740A1E9E-6580-B9C0-7967-6F1D9426BC36}"/>
                  </a:ext>
                </a:extLst>
              </p:cNvPr>
              <p:cNvSpPr>
                <a:spLocks noGrp="1" noRot="1" noChangeAspect="1" noMove="1" noResize="1" noEditPoints="1" noAdjustHandles="1" noChangeArrowheads="1" noChangeShapeType="1" noTextEdit="1"/>
              </p:cNvSpPr>
              <p:nvPr>
                <p:ph idx="1"/>
              </p:nvPr>
            </p:nvSpPr>
            <p:spPr>
              <a:blipFill>
                <a:blip r:embed="rId2"/>
                <a:stretch>
                  <a:fillRect l="-724" t="-2035" b="-30233"/>
                </a:stretch>
              </a:blipFill>
            </p:spPr>
            <p:txBody>
              <a:bodyPr/>
              <a:lstStyle/>
              <a:p>
                <a:r>
                  <a:rPr lang="en-US">
                    <a:noFill/>
                  </a:rPr>
                  <a:t> </a:t>
                </a:r>
              </a:p>
            </p:txBody>
          </p:sp>
        </mc:Fallback>
      </mc:AlternateContent>
    </p:spTree>
    <p:extLst>
      <p:ext uri="{BB962C8B-B14F-4D97-AF65-F5344CB8AC3E}">
        <p14:creationId xmlns:p14="http://schemas.microsoft.com/office/powerpoint/2010/main" val="614646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5437BDB-5A7D-A51D-576D-8B5923F0796F}"/>
              </a:ext>
            </a:extLst>
          </p:cNvPr>
          <p:cNvCxnSpPr/>
          <p:nvPr/>
        </p:nvCxnSpPr>
        <p:spPr>
          <a:xfrm flipH="1">
            <a:off x="6112042" y="3625515"/>
            <a:ext cx="1235242" cy="1716505"/>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4CEF4FE5-349B-F046-F923-558C0B12BF4D}"/>
              </a:ext>
            </a:extLst>
          </p:cNvPr>
          <p:cNvCxnSpPr>
            <a:cxnSpLocks/>
          </p:cNvCxnSpPr>
          <p:nvPr/>
        </p:nvCxnSpPr>
        <p:spPr>
          <a:xfrm>
            <a:off x="7347284" y="3625515"/>
            <a:ext cx="1363579" cy="1716505"/>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BD90791-1A16-4A40-994F-B8B504ABC579}"/>
                  </a:ext>
                </a:extLst>
              </p:cNvPr>
              <p:cNvSpPr txBox="1"/>
              <p:nvPr/>
            </p:nvSpPr>
            <p:spPr>
              <a:xfrm>
                <a:off x="8713345" y="5342020"/>
                <a:ext cx="45903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m:t>
                          </m:r>
                        </m:sub>
                      </m:sSub>
                    </m:oMath>
                  </m:oMathPara>
                </a14:m>
                <a:endParaRPr lang="en-US" dirty="0"/>
              </a:p>
            </p:txBody>
          </p:sp>
        </mc:Choice>
        <mc:Fallback>
          <p:sp>
            <p:nvSpPr>
              <p:cNvPr id="6" name="TextBox 5">
                <a:extLst>
                  <a:ext uri="{FF2B5EF4-FFF2-40B4-BE49-F238E27FC236}">
                    <a16:creationId xmlns:a16="http://schemas.microsoft.com/office/drawing/2014/main" id="{7BD90791-1A16-4A40-994F-B8B504ABC579}"/>
                  </a:ext>
                </a:extLst>
              </p:cNvPr>
              <p:cNvSpPr txBox="1">
                <a:spLocks noRot="1" noChangeAspect="1" noMove="1" noResize="1" noEditPoints="1" noAdjustHandles="1" noChangeArrowheads="1" noChangeShapeType="1" noTextEdit="1"/>
              </p:cNvSpPr>
              <p:nvPr/>
            </p:nvSpPr>
            <p:spPr>
              <a:xfrm>
                <a:off x="8713345" y="5342020"/>
                <a:ext cx="459035" cy="369332"/>
              </a:xfrm>
              <a:prstGeom prst="rect">
                <a:avLst/>
              </a:prstGeom>
              <a:blipFill>
                <a:blip r:embed="rId2"/>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113925A-DE25-C24B-301B-6CD58E90048A}"/>
                  </a:ext>
                </a:extLst>
              </p:cNvPr>
              <p:cNvSpPr txBox="1"/>
              <p:nvPr/>
            </p:nvSpPr>
            <p:spPr>
              <a:xfrm>
                <a:off x="5905977" y="5342020"/>
                <a:ext cx="45371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oMath>
                  </m:oMathPara>
                </a14:m>
                <a:endParaRPr lang="en-US" dirty="0"/>
              </a:p>
            </p:txBody>
          </p:sp>
        </mc:Choice>
        <mc:Fallback>
          <p:sp>
            <p:nvSpPr>
              <p:cNvPr id="7" name="TextBox 6">
                <a:extLst>
                  <a:ext uri="{FF2B5EF4-FFF2-40B4-BE49-F238E27FC236}">
                    <a16:creationId xmlns:a16="http://schemas.microsoft.com/office/drawing/2014/main" id="{1113925A-DE25-C24B-301B-6CD58E90048A}"/>
                  </a:ext>
                </a:extLst>
              </p:cNvPr>
              <p:cNvSpPr txBox="1">
                <a:spLocks noRot="1" noChangeAspect="1" noMove="1" noResize="1" noEditPoints="1" noAdjustHandles="1" noChangeArrowheads="1" noChangeShapeType="1" noTextEdit="1"/>
              </p:cNvSpPr>
              <p:nvPr/>
            </p:nvSpPr>
            <p:spPr>
              <a:xfrm>
                <a:off x="5905977" y="5342020"/>
                <a:ext cx="453714" cy="369332"/>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77BC8A3-D71F-D406-589A-CC6CE816095B}"/>
                  </a:ext>
                </a:extLst>
              </p:cNvPr>
              <p:cNvSpPr txBox="1"/>
              <p:nvPr/>
            </p:nvSpPr>
            <p:spPr>
              <a:xfrm>
                <a:off x="2469326" y="3680226"/>
                <a:ext cx="310720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oMath>
                  </m:oMathPara>
                </a14:m>
                <a:endParaRPr lang="en-US" dirty="0"/>
              </a:p>
            </p:txBody>
          </p:sp>
        </mc:Choice>
        <mc:Fallback>
          <p:sp>
            <p:nvSpPr>
              <p:cNvPr id="8" name="TextBox 7">
                <a:extLst>
                  <a:ext uri="{FF2B5EF4-FFF2-40B4-BE49-F238E27FC236}">
                    <a16:creationId xmlns:a16="http://schemas.microsoft.com/office/drawing/2014/main" id="{F77BC8A3-D71F-D406-589A-CC6CE816095B}"/>
                  </a:ext>
                </a:extLst>
              </p:cNvPr>
              <p:cNvSpPr txBox="1">
                <a:spLocks noRot="1" noChangeAspect="1" noMove="1" noResize="1" noEditPoints="1" noAdjustHandles="1" noChangeArrowheads="1" noChangeShapeType="1" noTextEdit="1"/>
              </p:cNvSpPr>
              <p:nvPr/>
            </p:nvSpPr>
            <p:spPr>
              <a:xfrm>
                <a:off x="2469326" y="3680226"/>
                <a:ext cx="3107203" cy="369332"/>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85CAB30-F1F8-CE0D-A3B4-CDD8A3507532}"/>
                  </a:ext>
                </a:extLst>
              </p:cNvPr>
              <p:cNvSpPr txBox="1"/>
              <p:nvPr/>
            </p:nvSpPr>
            <p:spPr>
              <a:xfrm>
                <a:off x="7147632" y="3271414"/>
                <a:ext cx="57284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𝑟</m:t>
                          </m:r>
                          <m:r>
                            <a:rPr lang="en-US" b="0" i="1" smtClean="0">
                              <a:latin typeface="Cambria Math" panose="02040503050406030204" pitchFamily="18" charset="0"/>
                            </a:rPr>
                            <m:t>2</m:t>
                          </m:r>
                        </m:sub>
                      </m:sSub>
                    </m:oMath>
                  </m:oMathPara>
                </a14:m>
                <a:endParaRPr lang="en-US" dirty="0"/>
              </a:p>
            </p:txBody>
          </p:sp>
        </mc:Choice>
        <mc:Fallback>
          <p:sp>
            <p:nvSpPr>
              <p:cNvPr id="9" name="TextBox 8">
                <a:extLst>
                  <a:ext uri="{FF2B5EF4-FFF2-40B4-BE49-F238E27FC236}">
                    <a16:creationId xmlns:a16="http://schemas.microsoft.com/office/drawing/2014/main" id="{885CAB30-F1F8-CE0D-A3B4-CDD8A3507532}"/>
                  </a:ext>
                </a:extLst>
              </p:cNvPr>
              <p:cNvSpPr txBox="1">
                <a:spLocks noRot="1" noChangeAspect="1" noMove="1" noResize="1" noEditPoints="1" noAdjustHandles="1" noChangeArrowheads="1" noChangeShapeType="1" noTextEdit="1"/>
              </p:cNvSpPr>
              <p:nvPr/>
            </p:nvSpPr>
            <p:spPr>
              <a:xfrm>
                <a:off x="7147632" y="3271414"/>
                <a:ext cx="572849" cy="369332"/>
              </a:xfrm>
              <a:prstGeom prst="rect">
                <a:avLst/>
              </a:prstGeom>
              <a:blipFill>
                <a:blip r:embed="rId5"/>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5501076C-6F1C-8FE6-AF5C-7FBA28A6E9C4}"/>
              </a:ext>
            </a:extLst>
          </p:cNvPr>
          <p:cNvCxnSpPr/>
          <p:nvPr/>
        </p:nvCxnSpPr>
        <p:spPr>
          <a:xfrm flipH="1">
            <a:off x="1748476" y="3625515"/>
            <a:ext cx="1235242" cy="17165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4DD273D-F1A3-EC8C-612F-BB83879BBEA5}"/>
              </a:ext>
            </a:extLst>
          </p:cNvPr>
          <p:cNvCxnSpPr>
            <a:cxnSpLocks/>
          </p:cNvCxnSpPr>
          <p:nvPr/>
        </p:nvCxnSpPr>
        <p:spPr>
          <a:xfrm>
            <a:off x="2983718" y="3625515"/>
            <a:ext cx="1363579" cy="1716505"/>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542C2AB-1105-CA34-C030-2D6CC89DF3CA}"/>
                  </a:ext>
                </a:extLst>
              </p:cNvPr>
              <p:cNvSpPr txBox="1"/>
              <p:nvPr/>
            </p:nvSpPr>
            <p:spPr>
              <a:xfrm>
                <a:off x="4349779" y="5342020"/>
                <a:ext cx="45903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m:t>
                          </m:r>
                        </m:sub>
                      </m:sSub>
                    </m:oMath>
                  </m:oMathPara>
                </a14:m>
                <a:endParaRPr lang="en-US" dirty="0"/>
              </a:p>
            </p:txBody>
          </p:sp>
        </mc:Choice>
        <mc:Fallback>
          <p:sp>
            <p:nvSpPr>
              <p:cNvPr id="12" name="TextBox 11">
                <a:extLst>
                  <a:ext uri="{FF2B5EF4-FFF2-40B4-BE49-F238E27FC236}">
                    <a16:creationId xmlns:a16="http://schemas.microsoft.com/office/drawing/2014/main" id="{5542C2AB-1105-CA34-C030-2D6CC89DF3CA}"/>
                  </a:ext>
                </a:extLst>
              </p:cNvPr>
              <p:cNvSpPr txBox="1">
                <a:spLocks noRot="1" noChangeAspect="1" noMove="1" noResize="1" noEditPoints="1" noAdjustHandles="1" noChangeArrowheads="1" noChangeShapeType="1" noTextEdit="1"/>
              </p:cNvSpPr>
              <p:nvPr/>
            </p:nvSpPr>
            <p:spPr>
              <a:xfrm>
                <a:off x="4349779" y="5342020"/>
                <a:ext cx="459035" cy="369332"/>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76EDCE4-2E8C-1BE9-6946-73F92D91361D}"/>
                  </a:ext>
                </a:extLst>
              </p:cNvPr>
              <p:cNvSpPr txBox="1"/>
              <p:nvPr/>
            </p:nvSpPr>
            <p:spPr>
              <a:xfrm>
                <a:off x="1542411" y="5342020"/>
                <a:ext cx="45371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oMath>
                  </m:oMathPara>
                </a14:m>
                <a:endParaRPr lang="en-US" dirty="0"/>
              </a:p>
            </p:txBody>
          </p:sp>
        </mc:Choice>
        <mc:Fallback>
          <p:sp>
            <p:nvSpPr>
              <p:cNvPr id="13" name="TextBox 12">
                <a:extLst>
                  <a:ext uri="{FF2B5EF4-FFF2-40B4-BE49-F238E27FC236}">
                    <a16:creationId xmlns:a16="http://schemas.microsoft.com/office/drawing/2014/main" id="{F76EDCE4-2E8C-1BE9-6946-73F92D91361D}"/>
                  </a:ext>
                </a:extLst>
              </p:cNvPr>
              <p:cNvSpPr txBox="1">
                <a:spLocks noRot="1" noChangeAspect="1" noMove="1" noResize="1" noEditPoints="1" noAdjustHandles="1" noChangeArrowheads="1" noChangeShapeType="1" noTextEdit="1"/>
              </p:cNvSpPr>
              <p:nvPr/>
            </p:nvSpPr>
            <p:spPr>
              <a:xfrm>
                <a:off x="1542411" y="5342020"/>
                <a:ext cx="453714" cy="369332"/>
              </a:xfrm>
              <a:prstGeom prst="rect">
                <a:avLst/>
              </a:prstGeom>
              <a:blipFill>
                <a:blip r:embed="rId7"/>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05D3FBF-D6C1-5CE6-5636-1D20A8BED1B5}"/>
                  </a:ext>
                </a:extLst>
              </p:cNvPr>
              <p:cNvSpPr txBox="1"/>
              <p:nvPr/>
            </p:nvSpPr>
            <p:spPr>
              <a:xfrm>
                <a:off x="2784066" y="3271414"/>
                <a:ext cx="57284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𝑟</m:t>
                          </m:r>
                          <m:r>
                            <a:rPr lang="en-US" b="0" i="1" smtClean="0">
                              <a:latin typeface="Cambria Math" panose="02040503050406030204" pitchFamily="18" charset="0"/>
                            </a:rPr>
                            <m:t>1</m:t>
                          </m:r>
                        </m:sub>
                      </m:sSub>
                    </m:oMath>
                  </m:oMathPara>
                </a14:m>
                <a:endParaRPr lang="en-US" dirty="0"/>
              </a:p>
            </p:txBody>
          </p:sp>
        </mc:Choice>
        <mc:Fallback>
          <p:sp>
            <p:nvSpPr>
              <p:cNvPr id="14" name="TextBox 13">
                <a:extLst>
                  <a:ext uri="{FF2B5EF4-FFF2-40B4-BE49-F238E27FC236}">
                    <a16:creationId xmlns:a16="http://schemas.microsoft.com/office/drawing/2014/main" id="{905D3FBF-D6C1-5CE6-5636-1D20A8BED1B5}"/>
                  </a:ext>
                </a:extLst>
              </p:cNvPr>
              <p:cNvSpPr txBox="1">
                <a:spLocks noRot="1" noChangeAspect="1" noMove="1" noResize="1" noEditPoints="1" noAdjustHandles="1" noChangeArrowheads="1" noChangeShapeType="1" noTextEdit="1"/>
              </p:cNvSpPr>
              <p:nvPr/>
            </p:nvSpPr>
            <p:spPr>
              <a:xfrm>
                <a:off x="2784066" y="3271414"/>
                <a:ext cx="572849" cy="369332"/>
              </a:xfrm>
              <a:prstGeom prst="rect">
                <a:avLst/>
              </a:prstGeom>
              <a:blipFill>
                <a:blip r:embed="rId8"/>
                <a:stretch>
                  <a:fillRect/>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5F89FA9E-2E30-9222-7DB9-A45A62AF7EB7}"/>
              </a:ext>
            </a:extLst>
          </p:cNvPr>
          <p:cNvCxnSpPr>
            <a:cxnSpLocks/>
          </p:cNvCxnSpPr>
          <p:nvPr/>
        </p:nvCxnSpPr>
        <p:spPr>
          <a:xfrm flipH="1">
            <a:off x="3192379" y="1146648"/>
            <a:ext cx="1772539" cy="2085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A1DCF11-AF76-54BC-717C-521B4784F4A7}"/>
              </a:ext>
            </a:extLst>
          </p:cNvPr>
          <p:cNvCxnSpPr>
            <a:cxnSpLocks/>
          </p:cNvCxnSpPr>
          <p:nvPr/>
        </p:nvCxnSpPr>
        <p:spPr>
          <a:xfrm>
            <a:off x="4964918" y="1146648"/>
            <a:ext cx="2182714" cy="2085837"/>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CA6FC58-20F4-1EA5-D5A1-748205F77FCC}"/>
                  </a:ext>
                </a:extLst>
              </p:cNvPr>
              <p:cNvSpPr txBox="1"/>
              <p:nvPr/>
            </p:nvSpPr>
            <p:spPr>
              <a:xfrm>
                <a:off x="4765266" y="792547"/>
                <a:ext cx="39433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US" dirty="0"/>
              </a:p>
            </p:txBody>
          </p:sp>
        </mc:Choice>
        <mc:Fallback>
          <p:sp>
            <p:nvSpPr>
              <p:cNvPr id="19" name="TextBox 18">
                <a:extLst>
                  <a:ext uri="{FF2B5EF4-FFF2-40B4-BE49-F238E27FC236}">
                    <a16:creationId xmlns:a16="http://schemas.microsoft.com/office/drawing/2014/main" id="{8CA6FC58-20F4-1EA5-D5A1-748205F77FCC}"/>
                  </a:ext>
                </a:extLst>
              </p:cNvPr>
              <p:cNvSpPr txBox="1">
                <a:spLocks noRot="1" noChangeAspect="1" noMove="1" noResize="1" noEditPoints="1" noAdjustHandles="1" noChangeArrowheads="1" noChangeShapeType="1" noTextEdit="1"/>
              </p:cNvSpPr>
              <p:nvPr/>
            </p:nvSpPr>
            <p:spPr>
              <a:xfrm>
                <a:off x="4765266" y="792547"/>
                <a:ext cx="394339" cy="369332"/>
              </a:xfrm>
              <a:prstGeom prst="rect">
                <a:avLst/>
              </a:prstGeom>
              <a:blipFill>
                <a:blip r:embed="rId9"/>
                <a:stretch>
                  <a:fillRect/>
                </a:stretch>
              </a:blipFill>
            </p:spPr>
            <p:txBody>
              <a:bodyPr/>
              <a:lstStyle/>
              <a:p>
                <a:r>
                  <a:rPr lang="en-US">
                    <a:noFill/>
                  </a:rPr>
                  <a:t> </a:t>
                </a:r>
              </a:p>
            </p:txBody>
          </p:sp>
        </mc:Fallback>
      </mc:AlternateContent>
      <p:sp>
        <p:nvSpPr>
          <p:cNvPr id="22" name="Arc 21">
            <a:extLst>
              <a:ext uri="{FF2B5EF4-FFF2-40B4-BE49-F238E27FC236}">
                <a16:creationId xmlns:a16="http://schemas.microsoft.com/office/drawing/2014/main" id="{B6FDA8CB-D79B-B13C-B31B-BC2C1D2C8A49}"/>
              </a:ext>
            </a:extLst>
          </p:cNvPr>
          <p:cNvSpPr/>
          <p:nvPr/>
        </p:nvSpPr>
        <p:spPr>
          <a:xfrm rot="8212058">
            <a:off x="6197771" y="2305265"/>
            <a:ext cx="2213810" cy="218172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7EE2DE3F-B71A-CF33-1C04-D4F85164A35C}"/>
              </a:ext>
            </a:extLst>
          </p:cNvPr>
          <p:cNvSpPr/>
          <p:nvPr/>
        </p:nvSpPr>
        <p:spPr>
          <a:xfrm rot="8212058">
            <a:off x="1928429" y="2183976"/>
            <a:ext cx="2213810" cy="218172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8DF7247B-511C-7B40-6341-D4323FF68550}"/>
              </a:ext>
            </a:extLst>
          </p:cNvPr>
          <p:cNvSpPr/>
          <p:nvPr/>
        </p:nvSpPr>
        <p:spPr>
          <a:xfrm rot="8212058">
            <a:off x="3933232" y="-231880"/>
            <a:ext cx="2213810" cy="218172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098329A-C003-B80F-D40D-E8FCB4EEFFCA}"/>
                  </a:ext>
                </a:extLst>
              </p:cNvPr>
              <p:cNvSpPr txBox="1"/>
              <p:nvPr/>
            </p:nvSpPr>
            <p:spPr>
              <a:xfrm>
                <a:off x="6994358" y="3961188"/>
                <a:ext cx="310720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oMath>
                  </m:oMathPara>
                </a14:m>
                <a:endParaRPr lang="en-US" dirty="0"/>
              </a:p>
            </p:txBody>
          </p:sp>
        </mc:Choice>
        <mc:Fallback>
          <p:sp>
            <p:nvSpPr>
              <p:cNvPr id="25" name="TextBox 24">
                <a:extLst>
                  <a:ext uri="{FF2B5EF4-FFF2-40B4-BE49-F238E27FC236}">
                    <a16:creationId xmlns:a16="http://schemas.microsoft.com/office/drawing/2014/main" id="{5098329A-C003-B80F-D40D-E8FCB4EEFFCA}"/>
                  </a:ext>
                </a:extLst>
              </p:cNvPr>
              <p:cNvSpPr txBox="1">
                <a:spLocks noRot="1" noChangeAspect="1" noMove="1" noResize="1" noEditPoints="1" noAdjustHandles="1" noChangeArrowheads="1" noChangeShapeType="1" noTextEdit="1"/>
              </p:cNvSpPr>
              <p:nvPr/>
            </p:nvSpPr>
            <p:spPr>
              <a:xfrm>
                <a:off x="6994358" y="3961188"/>
                <a:ext cx="3107203" cy="369332"/>
              </a:xfrm>
              <a:prstGeom prst="rect">
                <a:avLst/>
              </a:prstGeom>
              <a:blipFill>
                <a:blip r:embed="rId10"/>
                <a:stretch>
                  <a:fillRect b="-103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9E278B96-5405-FBF9-E7B9-29A727688BDB}"/>
                  </a:ext>
                </a:extLst>
              </p:cNvPr>
              <p:cNvSpPr txBox="1"/>
              <p:nvPr/>
            </p:nvSpPr>
            <p:spPr>
              <a:xfrm>
                <a:off x="4502673" y="1274236"/>
                <a:ext cx="310720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oMath>
                  </m:oMathPara>
                </a14:m>
                <a:endParaRPr lang="en-US" dirty="0"/>
              </a:p>
            </p:txBody>
          </p:sp>
        </mc:Choice>
        <mc:Fallback>
          <p:sp>
            <p:nvSpPr>
              <p:cNvPr id="26" name="TextBox 25">
                <a:extLst>
                  <a:ext uri="{FF2B5EF4-FFF2-40B4-BE49-F238E27FC236}">
                    <a16:creationId xmlns:a16="http://schemas.microsoft.com/office/drawing/2014/main" id="{9E278B96-5405-FBF9-E7B9-29A727688BDB}"/>
                  </a:ext>
                </a:extLst>
              </p:cNvPr>
              <p:cNvSpPr txBox="1">
                <a:spLocks noRot="1" noChangeAspect="1" noMove="1" noResize="1" noEditPoints="1" noAdjustHandles="1" noChangeArrowheads="1" noChangeShapeType="1" noTextEdit="1"/>
              </p:cNvSpPr>
              <p:nvPr/>
            </p:nvSpPr>
            <p:spPr>
              <a:xfrm>
                <a:off x="4502673" y="1274236"/>
                <a:ext cx="3107203" cy="369332"/>
              </a:xfrm>
              <a:prstGeom prst="rect">
                <a:avLst/>
              </a:prstGeom>
              <a:blipFill>
                <a:blip r:embed="rId11"/>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50511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E2BC-6373-E2E3-2067-2FBA3C360A14}"/>
              </a:ext>
            </a:extLst>
          </p:cNvPr>
          <p:cNvSpPr>
            <a:spLocks noGrp="1"/>
          </p:cNvSpPr>
          <p:nvPr>
            <p:ph type="title"/>
          </p:nvPr>
        </p:nvSpPr>
        <p:spPr/>
        <p:txBody>
          <a:bodyPr/>
          <a:lstStyle/>
          <a:p>
            <a:r>
              <a:rPr lang="en-US" dirty="0"/>
              <a:t>Ramsey model – main points</a:t>
            </a:r>
          </a:p>
        </p:txBody>
      </p:sp>
      <p:sp>
        <p:nvSpPr>
          <p:cNvPr id="3" name="Content Placeholder 2">
            <a:extLst>
              <a:ext uri="{FF2B5EF4-FFF2-40B4-BE49-F238E27FC236}">
                <a16:creationId xmlns:a16="http://schemas.microsoft.com/office/drawing/2014/main" id="{3D0CBF7C-688F-D01D-A986-33AF86AB4992}"/>
              </a:ext>
            </a:extLst>
          </p:cNvPr>
          <p:cNvSpPr>
            <a:spLocks noGrp="1"/>
          </p:cNvSpPr>
          <p:nvPr>
            <p:ph idx="1"/>
          </p:nvPr>
        </p:nvSpPr>
        <p:spPr>
          <a:xfrm>
            <a:off x="838200" y="2526631"/>
            <a:ext cx="10515600" cy="3650331"/>
          </a:xfrm>
        </p:spPr>
        <p:txBody>
          <a:bodyPr/>
          <a:lstStyle/>
          <a:p>
            <a:r>
              <a:rPr lang="en-US" dirty="0"/>
              <a:t>(simple) economic growth model based on labor growth, capital accumulation, investment</a:t>
            </a:r>
          </a:p>
          <a:p>
            <a:r>
              <a:rPr lang="en-US" dirty="0"/>
              <a:t>Target of optimization is intertemporal utility</a:t>
            </a:r>
          </a:p>
          <a:p>
            <a:r>
              <a:rPr lang="en-US" dirty="0"/>
              <a:t>Two variables define output: capital and labor</a:t>
            </a:r>
          </a:p>
          <a:p>
            <a:r>
              <a:rPr lang="en-US" dirty="0"/>
              <a:t>Concept of the steady state</a:t>
            </a:r>
          </a:p>
          <a:p>
            <a:r>
              <a:rPr lang="en-US" dirty="0"/>
              <a:t>Barr-Manne terminal investment condition</a:t>
            </a:r>
          </a:p>
        </p:txBody>
      </p:sp>
    </p:spTree>
    <p:extLst>
      <p:ext uri="{BB962C8B-B14F-4D97-AF65-F5344CB8AC3E}">
        <p14:creationId xmlns:p14="http://schemas.microsoft.com/office/powerpoint/2010/main" val="1011209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E098-14E0-5DA5-F1DE-AC22D87636D1}"/>
              </a:ext>
            </a:extLst>
          </p:cNvPr>
          <p:cNvSpPr>
            <a:spLocks noGrp="1"/>
          </p:cNvSpPr>
          <p:nvPr>
            <p:ph type="title"/>
          </p:nvPr>
        </p:nvSpPr>
        <p:spPr>
          <a:xfrm>
            <a:off x="0" y="-43314"/>
            <a:ext cx="10515600" cy="1325563"/>
          </a:xfrm>
        </p:spPr>
        <p:txBody>
          <a:bodyPr/>
          <a:lstStyle/>
          <a:p>
            <a:r>
              <a:rPr lang="en-US" dirty="0"/>
              <a:t>The Ramsey model – indices,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57024C-AC75-343E-4D26-B9FD26FD111C}"/>
                  </a:ext>
                </a:extLst>
              </p:cNvPr>
              <p:cNvSpPr>
                <a:spLocks noGrp="1"/>
              </p:cNvSpPr>
              <p:nvPr>
                <p:ph idx="1"/>
              </p:nvPr>
            </p:nvSpPr>
            <p:spPr>
              <a:xfrm>
                <a:off x="838200" y="1379620"/>
                <a:ext cx="10515600" cy="5478379"/>
              </a:xfrm>
            </p:spPr>
            <p:txBody>
              <a:bodyPr>
                <a:normAutofit/>
              </a:bodyPr>
              <a:lstStyle/>
              <a:p>
                <a:pPr marL="0" indent="0">
                  <a:buNone/>
                </a:pPr>
                <a:r>
                  <a:rPr lang="en-US" sz="2400" dirty="0"/>
                  <a:t>Indices</a:t>
                </a:r>
              </a:p>
              <a:p>
                <a:pPr marL="0" indent="0">
                  <a:buNone/>
                </a:pPr>
                <a14:m>
                  <m:oMath xmlns:m="http://schemas.openxmlformats.org/officeDocument/2006/math">
                    <m:r>
                      <a:rPr lang="en-US" sz="2400" b="0" i="1" smtClean="0">
                        <a:latin typeface="Cambria Math" panose="02040503050406030204" pitchFamily="18" charset="0"/>
                      </a:rPr>
                      <m:t>𝑡</m:t>
                    </m:r>
                  </m:oMath>
                </a14:m>
                <a:r>
                  <a:rPr lang="en-US" sz="2400" dirty="0"/>
                  <a:t>: time – here,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∈{0,50}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𝑡</m:t>
                        </m:r>
                      </m:e>
                      <m:sub>
                        <m:r>
                          <a:rPr lang="en-US" sz="2400" b="0" i="1" smtClean="0">
                            <a:latin typeface="Cambria Math" panose="02040503050406030204" pitchFamily="18" charset="0"/>
                          </a:rPr>
                          <m:t>0</m:t>
                        </m:r>
                      </m:sub>
                    </m:sSub>
                  </m:oMath>
                </a14:m>
                <a:r>
                  <a:rPr lang="en-US" sz="2400" dirty="0"/>
                  <a:t>: initial period</a:t>
                </a:r>
                <a14:m>
                  <m:oMath xmlns:m="http://schemas.openxmlformats.org/officeDocument/2006/math">
                    <m:r>
                      <a:rPr lang="en-US" sz="2400" b="0" i="0"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𝑇</m:t>
                        </m:r>
                      </m:sub>
                    </m:sSub>
                  </m:oMath>
                </a14:m>
                <a:r>
                  <a:rPr lang="en-US" sz="2400" dirty="0"/>
                  <a:t>: final period</a:t>
                </a:r>
              </a:p>
              <a:p>
                <a:pPr marL="0" indent="0">
                  <a:buNone/>
                </a:pPr>
                <a:endParaRPr lang="en-US" sz="2400" dirty="0"/>
              </a:p>
              <a:p>
                <a:pPr marL="0" indent="0">
                  <a:buNone/>
                </a:pPr>
                <a:r>
                  <a:rPr lang="en-US" sz="2400" dirty="0"/>
                  <a:t>Parameters:</a:t>
                </a:r>
              </a:p>
              <a:p>
                <a14:m>
                  <m:oMath xmlns:m="http://schemas.openxmlformats.org/officeDocument/2006/math">
                    <m:sSub>
                      <m:sSubPr>
                        <m:ctrlPr>
                          <a:rPr lang="en-US" sz="2400" b="0" i="1" smtClean="0">
                            <a:effectLst/>
                            <a:latin typeface="Cambria Math" panose="02040503050406030204" pitchFamily="18" charset="0"/>
                          </a:rPr>
                        </m:ctrlPr>
                      </m:sSubPr>
                      <m:e>
                        <m:r>
                          <a:rPr lang="en-US" sz="2400" b="0" i="1" smtClean="0">
                            <a:effectLst/>
                            <a:latin typeface="Cambria Math" panose="02040503050406030204" pitchFamily="18" charset="0"/>
                          </a:rPr>
                          <m:t>𝛽</m:t>
                        </m:r>
                      </m:e>
                      <m:sub>
                        <m:r>
                          <a:rPr lang="en-US" sz="2400" b="0" i="1" smtClean="0">
                            <a:effectLst/>
                            <a:latin typeface="Cambria Math" panose="02040503050406030204" pitchFamily="18" charset="0"/>
                          </a:rPr>
                          <m:t>𝑡</m:t>
                        </m:r>
                      </m:sub>
                    </m:sSub>
                  </m:oMath>
                </a14:m>
                <a:r>
                  <a:rPr lang="en-US" sz="2400" dirty="0">
                    <a:effectLst/>
                    <a:latin typeface="Cambria Math" panose="02040503050406030204" pitchFamily="18" charset="0"/>
                  </a:rPr>
                  <a:t>: utility discount parameter</a:t>
                </a:r>
              </a:p>
              <a:p>
                <a14:m>
                  <m:oMath xmlns:m="http://schemas.openxmlformats.org/officeDocument/2006/math">
                    <m:r>
                      <a:rPr lang="en-US" sz="2400" i="1" dirty="0" smtClean="0">
                        <a:effectLst/>
                        <a:latin typeface="Cambria Math" panose="02040503050406030204" pitchFamily="18" charset="0"/>
                      </a:rPr>
                      <m:t>𝑔</m:t>
                    </m:r>
                  </m:oMath>
                </a14:m>
                <a:r>
                  <a:rPr lang="en-US" sz="2400" dirty="0">
                    <a:effectLst/>
                  </a:rPr>
                  <a:t> Labor growth rate in efficiency units (% / </a:t>
                </a:r>
                <a:r>
                  <a:rPr lang="en-US" sz="2400" dirty="0" err="1">
                    <a:effectLst/>
                  </a:rPr>
                  <a:t>yr</a:t>
                </a:r>
                <a:r>
                  <a:rPr lang="en-US" sz="2400" dirty="0">
                    <a:effectLst/>
                  </a:rPr>
                  <a:t>) </a:t>
                </a:r>
                <a:endParaRPr lang="en-US" sz="2400" dirty="0"/>
              </a:p>
              <a:p>
                <a14:m>
                  <m:oMath xmlns:m="http://schemas.openxmlformats.org/officeDocument/2006/math">
                    <m:r>
                      <a:rPr lang="en-US" sz="2400" b="0" i="1" smtClean="0">
                        <a:effectLst/>
                        <a:latin typeface="Cambria Math" panose="02040503050406030204" pitchFamily="18" charset="0"/>
                      </a:rPr>
                      <m:t>𝛿</m:t>
                    </m:r>
                  </m:oMath>
                </a14:m>
                <a:r>
                  <a:rPr lang="en-US" sz="2400" dirty="0">
                    <a:effectLst/>
                  </a:rPr>
                  <a:t> Capital depreciation rate (% / </a:t>
                </a:r>
                <a:r>
                  <a:rPr lang="en-US" sz="2400" dirty="0" err="1">
                    <a:effectLst/>
                  </a:rPr>
                  <a:t>yr</a:t>
                </a:r>
                <a:r>
                  <a:rPr lang="en-US" sz="2400" dirty="0">
                    <a:effectLst/>
                  </a:rPr>
                  <a:t>)</a:t>
                </a:r>
              </a:p>
              <a:p>
                <a14:m>
                  <m:oMath xmlns:m="http://schemas.openxmlformats.org/officeDocument/2006/math">
                    <m:r>
                      <a:rPr lang="en-US" sz="2400" b="0" i="1" smtClean="0">
                        <a:effectLst/>
                        <a:latin typeface="Cambria Math" panose="02040503050406030204" pitchFamily="18" charset="0"/>
                      </a:rPr>
                      <m:t>𝛼</m:t>
                    </m:r>
                  </m:oMath>
                </a14:m>
                <a:r>
                  <a:rPr lang="en-US" sz="2400" dirty="0">
                    <a:effectLst/>
                  </a:rPr>
                  <a:t> Capital value share </a:t>
                </a:r>
              </a:p>
              <a:p>
                <a14:m>
                  <m:oMath xmlns:m="http://schemas.openxmlformats.org/officeDocument/2006/math">
                    <m:r>
                      <a:rPr lang="en-US" sz="2400" b="0" i="1" dirty="0" smtClean="0">
                        <a:effectLst/>
                        <a:latin typeface="Cambria Math" panose="02040503050406030204" pitchFamily="18" charset="0"/>
                      </a:rPr>
                      <m:t>𝜂</m:t>
                    </m:r>
                  </m:oMath>
                </a14:m>
                <a:r>
                  <a:rPr lang="en-US" sz="2400" dirty="0">
                    <a:effectLst/>
                  </a:rPr>
                  <a:t> Inverse intertemporal elasticity </a:t>
                </a:r>
              </a:p>
              <a:p>
                <a14:m>
                  <m:oMath xmlns:m="http://schemas.openxmlformats.org/officeDocument/2006/math">
                    <m:r>
                      <a:rPr lang="en-US" sz="2400" b="0" i="1" dirty="0" smtClean="0">
                        <a:effectLst/>
                        <a:latin typeface="Cambria Math" panose="02040503050406030204" pitchFamily="18" charset="0"/>
                      </a:rPr>
                      <m:t>𝜌</m:t>
                    </m:r>
                  </m:oMath>
                </a14:m>
                <a:r>
                  <a:rPr lang="en-US" sz="2400" dirty="0">
                    <a:effectLst/>
                  </a:rPr>
                  <a:t> Calibrated marginal product of capital </a:t>
                </a:r>
              </a:p>
              <a:p>
                <a14:m>
                  <m:oMath xmlns:m="http://schemas.openxmlformats.org/officeDocument/2006/math">
                    <m:r>
                      <a:rPr lang="en-US" sz="2400" b="0" i="1" smtClean="0">
                        <a:effectLst/>
                        <a:latin typeface="Cambria Math" panose="02040503050406030204" pitchFamily="18" charset="0"/>
                      </a:rPr>
                      <m:t>𝐴</m:t>
                    </m:r>
                  </m:oMath>
                </a14:m>
                <a:r>
                  <a:rPr lang="en-US" sz="2400" dirty="0">
                    <a:effectLst/>
                  </a:rPr>
                  <a:t> Cobb Douglas scale parameter; </a:t>
                </a:r>
                <a:endParaRPr lang="en-US" sz="2400" dirty="0"/>
              </a:p>
            </p:txBody>
          </p:sp>
        </mc:Choice>
        <mc:Fallback xmlns="">
          <p:sp>
            <p:nvSpPr>
              <p:cNvPr id="3" name="Content Placeholder 2">
                <a:extLst>
                  <a:ext uri="{FF2B5EF4-FFF2-40B4-BE49-F238E27FC236}">
                    <a16:creationId xmlns:a16="http://schemas.microsoft.com/office/drawing/2014/main" id="{EB57024C-AC75-343E-4D26-B9FD26FD111C}"/>
                  </a:ext>
                </a:extLst>
              </p:cNvPr>
              <p:cNvSpPr>
                <a:spLocks noGrp="1" noRot="1" noChangeAspect="1" noMove="1" noResize="1" noEditPoints="1" noAdjustHandles="1" noChangeArrowheads="1" noChangeShapeType="1" noTextEdit="1"/>
              </p:cNvSpPr>
              <p:nvPr>
                <p:ph idx="1"/>
              </p:nvPr>
            </p:nvSpPr>
            <p:spPr>
              <a:xfrm>
                <a:off x="838200" y="1379620"/>
                <a:ext cx="10515600" cy="5478379"/>
              </a:xfrm>
              <a:blipFill>
                <a:blip r:embed="rId2"/>
                <a:stretch>
                  <a:fillRect l="-965" t="-16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D05AA4-18EF-B750-D998-BBD17FC09CFE}"/>
                  </a:ext>
                </a:extLst>
              </p:cNvPr>
              <p:cNvSpPr txBox="1"/>
              <p:nvPr/>
            </p:nvSpPr>
            <p:spPr>
              <a:xfrm>
                <a:off x="7466714" y="2690336"/>
                <a:ext cx="6097772" cy="1938992"/>
              </a:xfrm>
              <a:prstGeom prst="rect">
                <a:avLst/>
              </a:prstGeom>
              <a:noFill/>
            </p:spPr>
            <p:txBody>
              <a:bodyPr wrap="square">
                <a:spAutoFit/>
              </a:bodyPr>
              <a:lstStyle/>
              <a:p>
                <a:r>
                  <a:rPr lang="en-US" sz="2400" b="0" dirty="0">
                    <a:effectLst/>
                  </a:rPr>
                  <a:t>Initial setup parameters</a:t>
                </a:r>
              </a:p>
              <a:p>
                <a14:m>
                  <m:oMath xmlns:m="http://schemas.openxmlformats.org/officeDocument/2006/math">
                    <m:sSub>
                      <m:sSubPr>
                        <m:ctrlPr>
                          <a:rPr lang="en-US" sz="2400" b="0" i="1" smtClean="0">
                            <a:effectLst/>
                            <a:latin typeface="Cambria Math" panose="02040503050406030204" pitchFamily="18" charset="0"/>
                          </a:rPr>
                        </m:ctrlPr>
                      </m:sSubPr>
                      <m:e>
                        <m:r>
                          <a:rPr lang="en-US" sz="2400" b="0" i="1" smtClean="0">
                            <a:effectLst/>
                            <a:latin typeface="Cambria Math" panose="02040503050406030204" pitchFamily="18" charset="0"/>
                          </a:rPr>
                          <m:t>𝑘</m:t>
                        </m:r>
                      </m:e>
                      <m:sub>
                        <m:r>
                          <a:rPr lang="en-US" sz="2400" b="0" i="1" smtClean="0">
                            <a:effectLst/>
                            <a:latin typeface="Cambria Math" panose="02040503050406030204" pitchFamily="18" charset="0"/>
                          </a:rPr>
                          <m:t>0</m:t>
                        </m:r>
                      </m:sub>
                    </m:sSub>
                  </m:oMath>
                </a14:m>
                <a:r>
                  <a:rPr lang="en-US" sz="2400" dirty="0">
                    <a:effectLst/>
                  </a:rPr>
                  <a:t> Initial capital </a:t>
                </a:r>
                <a:r>
                  <a:rPr lang="en-US" sz="2400" dirty="0"/>
                  <a:t>(units of capital)</a:t>
                </a:r>
                <a:endParaRPr lang="en-US" sz="2400" dirty="0">
                  <a:effectLst/>
                </a:endParaRPr>
              </a:p>
              <a:p>
                <a14:m>
                  <m:oMath xmlns:m="http://schemas.openxmlformats.org/officeDocument/2006/math">
                    <m:sSub>
                      <m:sSubPr>
                        <m:ctrlPr>
                          <a:rPr lang="en-US" sz="2400" b="0" i="1" smtClean="0">
                            <a:effectLst/>
                            <a:latin typeface="Cambria Math" panose="02040503050406030204" pitchFamily="18" charset="0"/>
                          </a:rPr>
                        </m:ctrlPr>
                      </m:sSubPr>
                      <m:e>
                        <m:r>
                          <a:rPr lang="en-US" sz="2400" b="0" i="1" smtClean="0">
                            <a:effectLst/>
                            <a:latin typeface="Cambria Math" panose="02040503050406030204" pitchFamily="18" charset="0"/>
                          </a:rPr>
                          <m:t>𝑙</m:t>
                        </m:r>
                      </m:e>
                      <m:sub>
                        <m:r>
                          <a:rPr lang="en-US" sz="2400" b="0" i="1" smtClean="0">
                            <a:effectLst/>
                            <a:latin typeface="Cambria Math" panose="02040503050406030204" pitchFamily="18" charset="0"/>
                          </a:rPr>
                          <m:t>0</m:t>
                        </m:r>
                      </m:sub>
                    </m:sSub>
                  </m:oMath>
                </a14:m>
                <a:r>
                  <a:rPr lang="en-US" sz="2400" dirty="0">
                    <a:effectLst/>
                  </a:rPr>
                  <a:t> Initial labor (units of labor)</a:t>
                </a:r>
              </a:p>
              <a:p>
                <a14:m>
                  <m:oMath xmlns:m="http://schemas.openxmlformats.org/officeDocument/2006/math">
                    <m:sSub>
                      <m:sSubPr>
                        <m:ctrlPr>
                          <a:rPr lang="en-US" sz="2400" b="0" i="1" dirty="0" smtClean="0">
                            <a:effectLst/>
                            <a:latin typeface="Cambria Math" panose="02040503050406030204" pitchFamily="18" charset="0"/>
                          </a:rPr>
                        </m:ctrlPr>
                      </m:sSubPr>
                      <m:e>
                        <m:r>
                          <a:rPr lang="en-US" sz="2400" i="1" dirty="0" smtClean="0">
                            <a:effectLst/>
                            <a:latin typeface="Cambria Math" panose="02040503050406030204" pitchFamily="18" charset="0"/>
                          </a:rPr>
                          <m:t>𝑐</m:t>
                        </m:r>
                      </m:e>
                      <m:sub>
                        <m:r>
                          <a:rPr lang="en-US" sz="2400" b="0" i="1" dirty="0" smtClean="0">
                            <a:effectLst/>
                            <a:latin typeface="Cambria Math" panose="02040503050406030204" pitchFamily="18" charset="0"/>
                          </a:rPr>
                          <m:t>0</m:t>
                        </m:r>
                      </m:sub>
                    </m:sSub>
                  </m:oMath>
                </a14:m>
                <a:r>
                  <a:rPr lang="en-US" sz="2400" dirty="0">
                    <a:effectLst/>
                  </a:rPr>
                  <a:t> Base year consumption (units)</a:t>
                </a:r>
              </a:p>
              <a:p>
                <a14:m>
                  <m:oMath xmlns:m="http://schemas.openxmlformats.org/officeDocument/2006/math">
                    <m:sSub>
                      <m:sSubPr>
                        <m:ctrlPr>
                          <a:rPr lang="en-US" sz="2400" b="0" i="1" dirty="0" smtClean="0">
                            <a:effectLst/>
                            <a:latin typeface="Cambria Math" panose="02040503050406030204" pitchFamily="18" charset="0"/>
                          </a:rPr>
                        </m:ctrlPr>
                      </m:sSubPr>
                      <m:e>
                        <m:r>
                          <a:rPr lang="en-US" sz="2400" b="0" i="1" dirty="0" smtClean="0">
                            <a:effectLst/>
                            <a:latin typeface="Cambria Math" panose="02040503050406030204" pitchFamily="18" charset="0"/>
                          </a:rPr>
                          <m:t>𝑖</m:t>
                        </m:r>
                      </m:e>
                      <m:sub>
                        <m:r>
                          <a:rPr lang="en-US" sz="2400" b="0" i="1" dirty="0" smtClean="0">
                            <a:effectLst/>
                            <a:latin typeface="Cambria Math" panose="02040503050406030204" pitchFamily="18" charset="0"/>
                          </a:rPr>
                          <m:t>0</m:t>
                        </m:r>
                      </m:sub>
                    </m:sSub>
                  </m:oMath>
                </a14:m>
                <a:r>
                  <a:rPr lang="en-US" sz="2400" dirty="0">
                    <a:effectLst/>
                  </a:rPr>
                  <a:t> Base year investment (units)</a:t>
                </a:r>
              </a:p>
            </p:txBody>
          </p:sp>
        </mc:Choice>
        <mc:Fallback xmlns="">
          <p:sp>
            <p:nvSpPr>
              <p:cNvPr id="5" name="TextBox 4">
                <a:extLst>
                  <a:ext uri="{FF2B5EF4-FFF2-40B4-BE49-F238E27FC236}">
                    <a16:creationId xmlns:a16="http://schemas.microsoft.com/office/drawing/2014/main" id="{D5D05AA4-18EF-B750-D998-BBD17FC09CFE}"/>
                  </a:ext>
                </a:extLst>
              </p:cNvPr>
              <p:cNvSpPr txBox="1">
                <a:spLocks noRot="1" noChangeAspect="1" noMove="1" noResize="1" noEditPoints="1" noAdjustHandles="1" noChangeArrowheads="1" noChangeShapeType="1" noTextEdit="1"/>
              </p:cNvSpPr>
              <p:nvPr/>
            </p:nvSpPr>
            <p:spPr>
              <a:xfrm>
                <a:off x="7466714" y="2690336"/>
                <a:ext cx="6097772" cy="1938992"/>
              </a:xfrm>
              <a:prstGeom prst="rect">
                <a:avLst/>
              </a:prstGeom>
              <a:blipFill>
                <a:blip r:embed="rId3"/>
                <a:stretch>
                  <a:fillRect l="-1667" t="-2597" b="-7143"/>
                </a:stretch>
              </a:blipFill>
            </p:spPr>
            <p:txBody>
              <a:bodyPr/>
              <a:lstStyle/>
              <a:p>
                <a:r>
                  <a:rPr lang="en-US">
                    <a:noFill/>
                  </a:rPr>
                  <a:t> </a:t>
                </a:r>
              </a:p>
            </p:txBody>
          </p:sp>
        </mc:Fallback>
      </mc:AlternateContent>
    </p:spTree>
    <p:extLst>
      <p:ext uri="{BB962C8B-B14F-4D97-AF65-F5344CB8AC3E}">
        <p14:creationId xmlns:p14="http://schemas.microsoft.com/office/powerpoint/2010/main" val="1935447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97E8-9C9D-F484-4ECE-AB018A7AB81C}"/>
              </a:ext>
            </a:extLst>
          </p:cNvPr>
          <p:cNvSpPr>
            <a:spLocks noGrp="1"/>
          </p:cNvSpPr>
          <p:nvPr>
            <p:ph type="title"/>
          </p:nvPr>
        </p:nvSpPr>
        <p:spPr/>
        <p:txBody>
          <a:bodyPr>
            <a:normAutofit/>
          </a:bodyPr>
          <a:lstStyle/>
          <a:p>
            <a:r>
              <a:rPr lang="en-US" sz="4000" dirty="0"/>
              <a:t>The Ramsey Model – Variables, Objective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1EAF28-9DA3-56BD-2A5A-ECF20749D3E0}"/>
                  </a:ext>
                </a:extLst>
              </p:cNvPr>
              <p:cNvSpPr>
                <a:spLocks noGrp="1"/>
              </p:cNvSpPr>
              <p:nvPr>
                <p:ph idx="1"/>
              </p:nvPr>
            </p:nvSpPr>
            <p:spPr/>
            <p:txBody>
              <a:bodyPr>
                <a:normAutofit fontScale="85000" lnSpcReduction="20000"/>
              </a:bodyPr>
              <a:lstStyle/>
              <a:p>
                <a:pPr marL="0" indent="0">
                  <a:buNone/>
                </a:pPr>
                <a:r>
                  <a:rPr lang="en-US" dirty="0"/>
                  <a:t>Variables:</a:t>
                </a:r>
              </a:p>
              <a:p>
                <a:pPr marL="0" indent="0">
                  <a:buNone/>
                </a:pPr>
                <a14:m>
                  <m:oMath xmlns:m="http://schemas.openxmlformats.org/officeDocument/2006/math">
                    <m:r>
                      <a:rPr lang="en-US" b="0" i="1" smtClean="0">
                        <a:latin typeface="Cambria Math" panose="02040503050406030204" pitchFamily="18" charset="0"/>
                      </a:rPr>
                      <m:t>𝑈</m:t>
                    </m:r>
                  </m:oMath>
                </a14:m>
                <a:r>
                  <a:rPr lang="en-US" b="0" dirty="0">
                    <a:latin typeface="Cambria Math" panose="02040503050406030204" pitchFamily="18" charset="0"/>
                  </a:rPr>
                  <a:t>:</a:t>
                </a:r>
                <a:r>
                  <a:rPr lang="en-US" b="0" i="1" dirty="0">
                    <a:latin typeface="Cambria Math" panose="02040503050406030204" pitchFamily="18" charset="0"/>
                  </a:rPr>
                  <a:t> </a:t>
                </a:r>
                <a:r>
                  <a:rPr lang="en-US" b="0" dirty="0">
                    <a:latin typeface="Cambria Math" panose="02040503050406030204" pitchFamily="18" charset="0"/>
                  </a:rPr>
                  <a:t>intertemporal utility</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oMath>
                </a14:m>
                <a:r>
                  <a:rPr lang="en-US" dirty="0"/>
                  <a:t>: consumption</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sub>
                    </m:sSub>
                  </m:oMath>
                </a14:m>
                <a:r>
                  <a:rPr lang="en-US" dirty="0"/>
                  <a:t>: capital stock</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a14:m>
                <a:r>
                  <a:rPr lang="en-US" dirty="0"/>
                  <a:t>: production</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oMath>
                </a14:m>
                <a:r>
                  <a:rPr lang="en-US" dirty="0"/>
                  <a:t>: investment</a:t>
                </a:r>
              </a:p>
              <a:p>
                <a:pPr marL="0" indent="0">
                  <a:buNone/>
                </a:pPr>
                <a:endParaRPr lang="en-US" dirty="0"/>
              </a:p>
              <a:p>
                <a:pPr marL="0" indent="0">
                  <a:buNone/>
                </a:pPr>
                <a:r>
                  <a:rPr lang="en-US" dirty="0"/>
                  <a:t>Objective is to maximize utility across an infinite time horizon: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r>
                              <a:rPr lang="en-US" b="0" i="1" smtClean="0">
                                <a:latin typeface="Cambria Math" panose="02040503050406030204" pitchFamily="18" charset="0"/>
                              </a:rPr>
                              <m:t>𝑋</m:t>
                            </m:r>
                          </m:e>
                        </m:mr>
                      </m:m>
                      <m:r>
                        <a:rPr lang="en-US" b="0" i="1" smtClean="0">
                          <a:latin typeface="Cambria Math" panose="02040503050406030204" pitchFamily="18" charset="0"/>
                        </a:rPr>
                        <m:t>  </m:t>
                      </m:r>
                      <m:r>
                        <a:rPr lang="en-US" b="0" i="1" smtClean="0">
                          <a:latin typeface="Cambria Math" panose="02040503050406030204" pitchFamily="18" charset="0"/>
                        </a:rPr>
                        <m:t>𝑈</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𝑡</m:t>
                              </m:r>
                            </m:sub>
                            <m:sup>
                              <m:r>
                                <a:rPr lang="en-US" b="0" i="1" smtClean="0">
                                  <a:latin typeface="Cambria Math" panose="02040503050406030204" pitchFamily="18" charset="0"/>
                                </a:rPr>
                                <m:t>1−</m:t>
                              </m:r>
                              <m:r>
                                <a:rPr lang="en-US" b="0" i="1" smtClean="0">
                                  <a:latin typeface="Cambria Math" panose="02040503050406030204" pitchFamily="18" charset="0"/>
                                </a:rPr>
                                <m:t>𝜂</m:t>
                              </m:r>
                            </m:sup>
                          </m:sSubSup>
                          <m:r>
                            <a:rPr lang="en-US" b="0" i="1" smtClean="0">
                              <a:latin typeface="Cambria Math" panose="02040503050406030204" pitchFamily="18" charset="0"/>
                            </a:rPr>
                            <m:t>/(1−</m:t>
                          </m:r>
                          <m:r>
                            <a:rPr lang="en-US" b="0" i="1" smtClean="0">
                              <a:latin typeface="Cambria Math" panose="02040503050406030204" pitchFamily="18" charset="0"/>
                            </a:rPr>
                            <m:t>𝜂</m:t>
                          </m:r>
                          <m:r>
                            <a:rPr lang="en-US" b="0" i="1" smtClean="0">
                              <a:latin typeface="Cambria Math" panose="02040503050406030204" pitchFamily="18" charset="0"/>
                            </a:rPr>
                            <m:t>)</m:t>
                          </m:r>
                        </m:e>
                      </m:nary>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B1EAF28-9DA3-56BD-2A5A-ECF20749D3E0}"/>
                  </a:ext>
                </a:extLst>
              </p:cNvPr>
              <p:cNvSpPr>
                <a:spLocks noGrp="1" noRot="1" noChangeAspect="1" noMove="1" noResize="1" noEditPoints="1" noAdjustHandles="1" noChangeArrowheads="1" noChangeShapeType="1" noTextEdit="1"/>
              </p:cNvSpPr>
              <p:nvPr>
                <p:ph idx="1"/>
              </p:nvPr>
            </p:nvSpPr>
            <p:spPr>
              <a:blipFill>
                <a:blip r:embed="rId2"/>
                <a:stretch>
                  <a:fillRect l="-965" t="-3198" b="-41279"/>
                </a:stretch>
              </a:blipFill>
            </p:spPr>
            <p:txBody>
              <a:bodyPr/>
              <a:lstStyle/>
              <a:p>
                <a:r>
                  <a:rPr lang="en-US">
                    <a:noFill/>
                  </a:rPr>
                  <a:t> </a:t>
                </a:r>
              </a:p>
            </p:txBody>
          </p:sp>
        </mc:Fallback>
      </mc:AlternateContent>
    </p:spTree>
    <p:extLst>
      <p:ext uri="{BB962C8B-B14F-4D97-AF65-F5344CB8AC3E}">
        <p14:creationId xmlns:p14="http://schemas.microsoft.com/office/powerpoint/2010/main" val="76897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0510-D166-5FB8-00ED-4C857F9327E3}"/>
              </a:ext>
            </a:extLst>
          </p:cNvPr>
          <p:cNvSpPr>
            <a:spLocks noGrp="1"/>
          </p:cNvSpPr>
          <p:nvPr>
            <p:ph type="title"/>
          </p:nvPr>
        </p:nvSpPr>
        <p:spPr/>
        <p:txBody>
          <a:bodyPr/>
          <a:lstStyle/>
          <a:p>
            <a:r>
              <a:rPr lang="en-US" dirty="0"/>
              <a:t>Setting the utility discount factor…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78861E-3A1A-0F65-F94A-483FFA389332}"/>
                  </a:ext>
                </a:extLst>
              </p:cNvPr>
              <p:cNvSpPr>
                <a:spLocks noGrp="1"/>
              </p:cNvSpPr>
              <p:nvPr>
                <p:ph idx="1"/>
              </p:nvPr>
            </p:nvSpPr>
            <p:spPr/>
            <p:txBody>
              <a:bodyPr/>
              <a:lstStyle/>
              <a:p>
                <a:pPr marL="0" indent="0">
                  <a:buNone/>
                </a:pPr>
                <a:r>
                  <a:rPr lang="en-US" dirty="0"/>
                  <a:t>Need to weight utility to…</a:t>
                </a:r>
              </a:p>
              <a:p>
                <a:pPr marL="0" indent="0">
                  <a:buNone/>
                </a:pPr>
                <a:r>
                  <a:rPr lang="en-US" dirty="0"/>
                  <a:t>- Account for time preference</a:t>
                </a:r>
              </a:p>
              <a:p>
                <a:pPr marL="0" indent="0">
                  <a:buNone/>
                </a:pPr>
                <a:r>
                  <a:rPr lang="en-US" dirty="0"/>
                  <a:t>- Account for population growth</a:t>
                </a:r>
              </a:p>
              <a:p>
                <a:pPr>
                  <a:buFontTx/>
                  <a:buChar char="-"/>
                </a:pPr>
                <a:r>
                  <a:rPr lang="en-US" dirty="0"/>
                  <a:t>Account for productivity of capital</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𝑔</m:t>
                                          </m:r>
                                        </m:e>
                                      </m:d>
                                    </m:e>
                                    <m:sup>
                                      <m:r>
                                        <a:rPr lang="en-US" b="0" i="1" smtClean="0">
                                          <a:latin typeface="Cambria Math" panose="02040503050406030204" pitchFamily="18" charset="0"/>
                                        </a:rPr>
                                        <m:t>𝜂</m:t>
                                      </m:r>
                                    </m:sup>
                                  </m:sSup>
                                </m:num>
                                <m:den>
                                  <m:r>
                                    <a:rPr lang="en-US" b="0" i="1" smtClean="0">
                                      <a:latin typeface="Cambria Math" panose="02040503050406030204" pitchFamily="18" charset="0"/>
                                    </a:rPr>
                                    <m:t>1+</m:t>
                                  </m:r>
                                  <m:r>
                                    <a:rPr lang="en-US" b="0" i="1" smtClean="0">
                                      <a:latin typeface="Cambria Math" panose="02040503050406030204" pitchFamily="18" charset="0"/>
                                    </a:rPr>
                                    <m:t>𝜌</m:t>
                                  </m:r>
                                </m:den>
                              </m:f>
                            </m:e>
                          </m:d>
                        </m:e>
                        <m:sup>
                          <m:r>
                            <a:rPr lang="en-US" b="0" i="1" smtClean="0">
                              <a:latin typeface="Cambria Math" panose="02040503050406030204" pitchFamily="18" charset="0"/>
                            </a:rPr>
                            <m:t>𝑡</m:t>
                          </m:r>
                        </m:sup>
                      </m:sSup>
                    </m:oMath>
                  </m:oMathPara>
                </a14:m>
                <a:endParaRPr lang="en-US" dirty="0"/>
              </a:p>
            </p:txBody>
          </p:sp>
        </mc:Choice>
        <mc:Fallback xmlns="">
          <p:sp>
            <p:nvSpPr>
              <p:cNvPr id="3" name="Content Placeholder 2">
                <a:extLst>
                  <a:ext uri="{FF2B5EF4-FFF2-40B4-BE49-F238E27FC236}">
                    <a16:creationId xmlns:a16="http://schemas.microsoft.com/office/drawing/2014/main" id="{AD78861E-3A1A-0F65-F94A-483FFA389332}"/>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58354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DE2E-0840-2E0F-A0A8-14031CDE14C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943FBAA-8D46-49CB-EEE7-E7C91A480DA9}"/>
              </a:ext>
            </a:extLst>
          </p:cNvPr>
          <p:cNvSpPr>
            <a:spLocks noGrp="1"/>
          </p:cNvSpPr>
          <p:nvPr>
            <p:ph idx="1"/>
          </p:nvPr>
        </p:nvSpPr>
        <p:spPr>
          <a:xfrm>
            <a:off x="838199" y="1825625"/>
            <a:ext cx="10904621" cy="4351338"/>
          </a:xfrm>
        </p:spPr>
        <p:txBody>
          <a:bodyPr/>
          <a:lstStyle/>
          <a:p>
            <a:r>
              <a:rPr lang="en-US" dirty="0"/>
              <a:t>Better explanation of applying NLP models</a:t>
            </a:r>
          </a:p>
        </p:txBody>
      </p:sp>
    </p:spTree>
    <p:extLst>
      <p:ext uri="{BB962C8B-B14F-4D97-AF65-F5344CB8AC3E}">
        <p14:creationId xmlns:p14="http://schemas.microsoft.com/office/powerpoint/2010/main" val="1260776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7A56-BA38-F11D-C16D-9AC1AA960F9A}"/>
              </a:ext>
            </a:extLst>
          </p:cNvPr>
          <p:cNvSpPr>
            <a:spLocks noGrp="1"/>
          </p:cNvSpPr>
          <p:nvPr>
            <p:ph type="title"/>
          </p:nvPr>
        </p:nvSpPr>
        <p:spPr/>
        <p:txBody>
          <a:bodyPr/>
          <a:lstStyle/>
          <a:p>
            <a:r>
              <a:rPr lang="en-US" dirty="0"/>
              <a:t>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9ABC0B-2389-28DE-9551-20AB08E217D2}"/>
                  </a:ext>
                </a:extLst>
              </p:cNvPr>
              <p:cNvSpPr>
                <a:spLocks noGrp="1"/>
              </p:cNvSpPr>
              <p:nvPr>
                <p:ph idx="1"/>
              </p:nvPr>
            </p:nvSpPr>
            <p:spPr/>
            <p:txBody>
              <a:bodyPr/>
              <a:lstStyle/>
              <a:p>
                <a:pPr marL="0" indent="0">
                  <a:buNone/>
                </a:pPr>
                <a:r>
                  <a:rPr lang="en-US" dirty="0"/>
                  <a:t>Cobb-Douglas production function: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𝛼</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1−</m:t>
                          </m:r>
                          <m:r>
                            <a:rPr lang="en-US" b="0" i="1" smtClean="0">
                              <a:latin typeface="Cambria Math" panose="02040503050406030204" pitchFamily="18" charset="0"/>
                            </a:rPr>
                            <m:t>𝛼</m:t>
                          </m:r>
                        </m:sup>
                      </m:sSup>
                    </m:oMath>
                  </m:oMathPara>
                </a14:m>
                <a:endParaRPr lang="en-US" dirty="0"/>
              </a:p>
              <a:p>
                <a:pPr marL="0" indent="0">
                  <a:buNone/>
                </a:pPr>
                <a:endParaRPr lang="en-US" dirty="0"/>
              </a:p>
              <a:p>
                <a:pPr marL="0" indent="0">
                  <a:buNone/>
                </a:pPr>
                <a:r>
                  <a:rPr lang="en-US" dirty="0"/>
                  <a:t>Production is split between consumption and investment: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oMath>
                  </m:oMathPara>
                </a14:m>
                <a:endParaRPr lang="en-US" dirty="0"/>
              </a:p>
              <a:p>
                <a:pPr marL="0" indent="0">
                  <a:buNone/>
                </a:pPr>
                <a:endParaRPr lang="en-US" dirty="0"/>
              </a:p>
              <a:p>
                <a:pPr marL="0" indent="0">
                  <a:buNone/>
                </a:pPr>
                <a:r>
                  <a:rPr lang="en-US" dirty="0"/>
                  <a:t>Tracking of capital stock:</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𝛿</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C9ABC0B-2389-28DE-9551-20AB08E217D2}"/>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195467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B2F1-1F97-F771-117D-D16955B24444}"/>
              </a:ext>
            </a:extLst>
          </p:cNvPr>
          <p:cNvSpPr>
            <a:spLocks noGrp="1"/>
          </p:cNvSpPr>
          <p:nvPr>
            <p:ph type="title"/>
          </p:nvPr>
        </p:nvSpPr>
        <p:spPr/>
        <p:txBody>
          <a:bodyPr/>
          <a:lstStyle/>
          <a:p>
            <a:r>
              <a:rPr lang="en-US" dirty="0"/>
              <a:t>Calibration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CF2FAA-010D-F01F-B09A-6E1304DF85C8}"/>
                  </a:ext>
                </a:extLst>
              </p:cNvPr>
              <p:cNvSpPr>
                <a:spLocks noGrp="1"/>
              </p:cNvSpPr>
              <p:nvPr>
                <p:ph idx="1"/>
              </p:nvPr>
            </p:nvSpPr>
            <p:spPr/>
            <p:txBody>
              <a:bodyPr>
                <a:normAutofit lnSpcReduction="10000"/>
              </a:bodyPr>
              <a:lstStyle/>
              <a:p>
                <a:r>
                  <a:rPr lang="en-US" dirty="0"/>
                  <a:t>Here, we’re going to make several assumptions…</a:t>
                </a:r>
              </a:p>
              <a:p>
                <a:pPr marL="0" indent="0">
                  <a:buNone/>
                </a:pPr>
                <a:r>
                  <a:rPr lang="en-US" dirty="0"/>
                  <a:t>g= 0.023</a:t>
                </a:r>
              </a:p>
              <a:p>
                <a:pPr marL="0" indent="0">
                  <a:buNone/>
                </a:pPr>
                <a14:m>
                  <m:oMath xmlns:m="http://schemas.openxmlformats.org/officeDocument/2006/math">
                    <m:r>
                      <a:rPr lang="en-US" b="0" i="1" smtClean="0">
                        <a:latin typeface="Cambria Math" panose="02040503050406030204" pitchFamily="18" charset="0"/>
                      </a:rPr>
                      <m:t>𝛿</m:t>
                    </m:r>
                  </m:oMath>
                </a14:m>
                <a:r>
                  <a:rPr lang="en-US" dirty="0"/>
                  <a:t>=0.04</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oMath>
                </a14:m>
                <a:r>
                  <a:rPr lang="en-US" dirty="0"/>
                  <a:t>=0.3</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oMath>
                </a14:m>
                <a:r>
                  <a:rPr lang="en-US" dirty="0"/>
                  <a:t>=0.27</a:t>
                </a:r>
              </a:p>
              <a:p>
                <a:pPr marL="0" indent="0">
                  <a:buNone/>
                </a:pPr>
                <a14:m>
                  <m:oMath xmlns:m="http://schemas.openxmlformats.org/officeDocument/2006/math">
                    <m:r>
                      <a:rPr lang="en-US" b="0" i="1" smtClean="0">
                        <a:latin typeface="Cambria Math" panose="02040503050406030204" pitchFamily="18" charset="0"/>
                      </a:rPr>
                      <m:t>𝛼</m:t>
                    </m:r>
                  </m:oMath>
                </a14:m>
                <a:r>
                  <a:rPr lang="en-US" dirty="0"/>
                  <a:t>=0.65</a:t>
                </a:r>
              </a:p>
              <a:p>
                <a:pPr marL="0" indent="0">
                  <a:buNone/>
                </a:pPr>
                <a14:m>
                  <m:oMath xmlns:m="http://schemas.openxmlformats.org/officeDocument/2006/math">
                    <m:r>
                      <a:rPr lang="en-US" b="0" i="1" smtClean="0">
                        <a:latin typeface="Cambria Math" panose="02040503050406030204" pitchFamily="18" charset="0"/>
                      </a:rPr>
                      <m:t>𝜂</m:t>
                    </m:r>
                  </m:oMath>
                </a14:m>
                <a:r>
                  <a:rPr lang="en-US" dirty="0"/>
                  <a:t>=2</a:t>
                </a:r>
              </a:p>
              <a:p>
                <a:pPr marL="0" indent="0">
                  <a:buNone/>
                </a:pPr>
                <a:endParaRPr lang="en-US" dirty="0"/>
              </a:p>
              <a:p>
                <a:pPr marL="0" indent="0">
                  <a:buNone/>
                </a:pPr>
                <a:r>
                  <a:rPr lang="en-US" dirty="0"/>
                  <a:t>… but need to make sure we’re in equilibrium in the first period..</a:t>
                </a:r>
              </a:p>
            </p:txBody>
          </p:sp>
        </mc:Choice>
        <mc:Fallback xmlns="">
          <p:sp>
            <p:nvSpPr>
              <p:cNvPr id="3" name="Content Placeholder 2">
                <a:extLst>
                  <a:ext uri="{FF2B5EF4-FFF2-40B4-BE49-F238E27FC236}">
                    <a16:creationId xmlns:a16="http://schemas.microsoft.com/office/drawing/2014/main" id="{1ACF2FAA-010D-F01F-B09A-6E1304DF85C8}"/>
                  </a:ext>
                </a:extLst>
              </p:cNvPr>
              <p:cNvSpPr>
                <a:spLocks noGrp="1" noRot="1" noChangeAspect="1" noMove="1" noResize="1" noEditPoints="1" noAdjustHandles="1" noChangeArrowheads="1" noChangeShapeType="1" noTextEdit="1"/>
              </p:cNvSpPr>
              <p:nvPr>
                <p:ph idx="1"/>
              </p:nvPr>
            </p:nvSpPr>
            <p:spPr>
              <a:blipFill>
                <a:blip r:embed="rId2"/>
                <a:stretch>
                  <a:fillRect l="-1206" t="-3198" b="-291"/>
                </a:stretch>
              </a:blipFill>
            </p:spPr>
            <p:txBody>
              <a:bodyPr/>
              <a:lstStyle/>
              <a:p>
                <a:r>
                  <a:rPr lang="en-US">
                    <a:noFill/>
                  </a:rPr>
                  <a:t> </a:t>
                </a:r>
              </a:p>
            </p:txBody>
          </p:sp>
        </mc:Fallback>
      </mc:AlternateContent>
    </p:spTree>
    <p:extLst>
      <p:ext uri="{BB962C8B-B14F-4D97-AF65-F5344CB8AC3E}">
        <p14:creationId xmlns:p14="http://schemas.microsoft.com/office/powerpoint/2010/main" val="3971157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BD80-3749-A6CB-7E32-9B22D4B1AA51}"/>
              </a:ext>
            </a:extLst>
          </p:cNvPr>
          <p:cNvSpPr>
            <a:spLocks noGrp="1"/>
          </p:cNvSpPr>
          <p:nvPr>
            <p:ph type="title"/>
          </p:nvPr>
        </p:nvSpPr>
        <p:spPr>
          <a:xfrm>
            <a:off x="838200" y="-41204"/>
            <a:ext cx="10515600" cy="1325563"/>
          </a:xfrm>
        </p:spPr>
        <p:txBody>
          <a:bodyPr/>
          <a:lstStyle/>
          <a:p>
            <a:r>
              <a:rPr lang="en-US" dirty="0"/>
              <a:t>Initial capital/labor calibration</a:t>
            </a:r>
          </a:p>
        </p:txBody>
      </p:sp>
      <p:sp>
        <p:nvSpPr>
          <p:cNvPr id="3" name="Content Placeholder 2">
            <a:extLst>
              <a:ext uri="{FF2B5EF4-FFF2-40B4-BE49-F238E27FC236}">
                <a16:creationId xmlns:a16="http://schemas.microsoft.com/office/drawing/2014/main" id="{0287F755-6E8F-F9DA-95AC-27D3559F9AA5}"/>
              </a:ext>
            </a:extLst>
          </p:cNvPr>
          <p:cNvSpPr>
            <a:spLocks noGrp="1"/>
          </p:cNvSpPr>
          <p:nvPr>
            <p:ph idx="1"/>
          </p:nvPr>
        </p:nvSpPr>
        <p:spPr/>
        <p:txBody>
          <a:bodyPr/>
          <a:lstStyle/>
          <a:p>
            <a:endParaRPr lang="en-US" sz="2800" dirty="0">
              <a:effectLst/>
            </a:endParaRPr>
          </a:p>
          <a:p>
            <a:endParaRPr lang="en-US" sz="2800" dirty="0">
              <a:effectLst/>
            </a:endParaRP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69A65B-97D3-2F65-5B77-8D26982BD698}"/>
                  </a:ext>
                </a:extLst>
              </p:cNvPr>
              <p:cNvSpPr txBox="1"/>
              <p:nvPr/>
            </p:nvSpPr>
            <p:spPr>
              <a:xfrm>
                <a:off x="754912" y="1121475"/>
                <a:ext cx="10598888" cy="6016647"/>
              </a:xfrm>
              <a:prstGeom prst="rect">
                <a:avLst/>
              </a:prstGeom>
              <a:noFill/>
            </p:spPr>
            <p:txBody>
              <a:bodyPr wrap="square" rtlCol="0">
                <a:spAutoFit/>
              </a:bodyPr>
              <a:lstStyle/>
              <a:p>
                <a:r>
                  <a:rPr lang="en-US" sz="2400" dirty="0">
                    <a:effectLst/>
                    <a:latin typeface="SFBMR10"/>
                  </a:rPr>
                  <a:t>Investment must cover depreciation plus population growth. Given the investment rate, we can back out the initial capital stock level. Knowing investment must cover initial capital stock’s expected growth rate and depreciation in the first period: </a:t>
                </a:r>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0</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𝛿</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0</m:t>
                          </m:r>
                        </m:sub>
                      </m:sSub>
                    </m:oMath>
                  </m:oMathPara>
                </a14:m>
                <a:endParaRPr lang="en-US" sz="2400" dirty="0"/>
              </a:p>
              <a:p>
                <a:endParaRPr lang="en-US" sz="2400" dirty="0"/>
              </a:p>
              <a:p>
                <a:r>
                  <a:rPr lang="en-US" sz="2400" dirty="0"/>
                  <a:t>Can thus back out calibrated initial capital level:</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𝛿</m:t>
                          </m:r>
                        </m:den>
                      </m:f>
                    </m:oMath>
                  </m:oMathPara>
                </a14:m>
                <a:endParaRPr lang="en-US" sz="2400" dirty="0"/>
              </a:p>
              <a:p>
                <a:endParaRPr lang="en-US" sz="2400" dirty="0"/>
              </a:p>
              <a:p>
                <a:pPr marL="0" indent="0">
                  <a:buNone/>
                </a:pPr>
                <a:r>
                  <a:rPr lang="en-US" sz="2400" dirty="0"/>
                  <a:t>Labor supply is it’s share in production [times] initial production:</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𝛼</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oMath>
                  </m:oMathPara>
                </a14:m>
                <a:endParaRPr lang="en-US" sz="2400" dirty="0"/>
              </a:p>
              <a:p>
                <a:endParaRPr lang="en-US" sz="2400" dirty="0"/>
              </a:p>
              <a:p>
                <a:r>
                  <a:rPr lang="en-US" sz="2400" dirty="0"/>
                  <a:t>(exogenously-defined) labor grows at the labor growth rate:</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𝑔</m:t>
                              </m:r>
                            </m:e>
                          </m:d>
                        </m:e>
                        <m:sup>
                          <m:r>
                            <a:rPr lang="en-US" sz="2400" b="0" i="1" smtClean="0">
                              <a:latin typeface="Cambria Math" panose="02040503050406030204" pitchFamily="18" charset="0"/>
                            </a:rPr>
                            <m:t>𝑡</m:t>
                          </m:r>
                        </m:sup>
                      </m:sSup>
                    </m:oMath>
                  </m:oMathPara>
                </a14:m>
                <a:endParaRPr lang="en-US" sz="2400" dirty="0"/>
              </a:p>
              <a:p>
                <a:endParaRPr lang="en-US" sz="2400" dirty="0"/>
              </a:p>
            </p:txBody>
          </p:sp>
        </mc:Choice>
        <mc:Fallback xmlns="">
          <p:sp>
            <p:nvSpPr>
              <p:cNvPr id="4" name="TextBox 3">
                <a:extLst>
                  <a:ext uri="{FF2B5EF4-FFF2-40B4-BE49-F238E27FC236}">
                    <a16:creationId xmlns:a16="http://schemas.microsoft.com/office/drawing/2014/main" id="{C469A65B-97D3-2F65-5B77-8D26982BD698}"/>
                  </a:ext>
                </a:extLst>
              </p:cNvPr>
              <p:cNvSpPr txBox="1">
                <a:spLocks noRot="1" noChangeAspect="1" noMove="1" noResize="1" noEditPoints="1" noAdjustHandles="1" noChangeArrowheads="1" noChangeShapeType="1" noTextEdit="1"/>
              </p:cNvSpPr>
              <p:nvPr/>
            </p:nvSpPr>
            <p:spPr>
              <a:xfrm>
                <a:off x="754912" y="1121475"/>
                <a:ext cx="10598888" cy="6016647"/>
              </a:xfrm>
              <a:prstGeom prst="rect">
                <a:avLst/>
              </a:prstGeom>
              <a:blipFill>
                <a:blip r:embed="rId2"/>
                <a:stretch>
                  <a:fillRect l="-957" t="-842"/>
                </a:stretch>
              </a:blipFill>
            </p:spPr>
            <p:txBody>
              <a:bodyPr/>
              <a:lstStyle/>
              <a:p>
                <a:r>
                  <a:rPr lang="en-US">
                    <a:noFill/>
                  </a:rPr>
                  <a:t> </a:t>
                </a:r>
              </a:p>
            </p:txBody>
          </p:sp>
        </mc:Fallback>
      </mc:AlternateContent>
    </p:spTree>
    <p:extLst>
      <p:ext uri="{BB962C8B-B14F-4D97-AF65-F5344CB8AC3E}">
        <p14:creationId xmlns:p14="http://schemas.microsoft.com/office/powerpoint/2010/main" val="33993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C55B-D386-A9BB-9C31-940F07A31D80}"/>
              </a:ext>
            </a:extLst>
          </p:cNvPr>
          <p:cNvSpPr>
            <a:spLocks noGrp="1"/>
          </p:cNvSpPr>
          <p:nvPr>
            <p:ph type="title"/>
          </p:nvPr>
        </p:nvSpPr>
        <p:spPr/>
        <p:txBody>
          <a:bodyPr/>
          <a:lstStyle/>
          <a:p>
            <a:r>
              <a:rPr lang="en-US" dirty="0"/>
              <a:t>Calibrating the production scale parameter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8EF755-1236-E840-59E6-32A46E62A2E3}"/>
                  </a:ext>
                </a:extLst>
              </p:cNvPr>
              <p:cNvSpPr>
                <a:spLocks noGrp="1"/>
              </p:cNvSpPr>
              <p:nvPr>
                <p:ph idx="1"/>
              </p:nvPr>
            </p:nvSpPr>
            <p:spPr/>
            <p:txBody>
              <a:bodyPr>
                <a:normAutofit/>
              </a:bodyPr>
              <a:lstStyle/>
              <a:p>
                <a:r>
                  <a:rPr lang="en-US" dirty="0"/>
                  <a:t>In the initial period – production is scaled to the reference output 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0</m:t>
                        </m:r>
                      </m:sub>
                    </m:sSub>
                  </m:oMath>
                </a14:m>
                <a:r>
                  <a:rPr lang="en-US" dirty="0"/>
                  <a:t> (the last two we just calculated)</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0</m:t>
                              </m:r>
                            </m:sub>
                            <m:sup>
                              <m:r>
                                <a:rPr lang="en-US" b="0" i="1" smtClean="0">
                                  <a:latin typeface="Cambria Math" panose="02040503050406030204" pitchFamily="18" charset="0"/>
                                </a:rPr>
                                <m:t>𝛼</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0</m:t>
                              </m:r>
                            </m:sub>
                            <m:sup>
                              <m:r>
                                <a:rPr lang="en-US" b="0" i="1" smtClean="0">
                                  <a:latin typeface="Cambria Math" panose="02040503050406030204" pitchFamily="18" charset="0"/>
                                </a:rPr>
                                <m:t>1−</m:t>
                              </m:r>
                              <m:r>
                                <a:rPr lang="en-US" b="0" i="1" smtClean="0">
                                  <a:latin typeface="Cambria Math" panose="02040503050406030204" pitchFamily="18" charset="0"/>
                                </a:rPr>
                                <m:t>𝛼</m:t>
                              </m:r>
                            </m:sup>
                          </m:sSubSup>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28EF755-1236-E840-59E6-32A46E62A2E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005973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59E1C-4416-D33A-48E6-612526D16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6AED2-7D49-470B-D029-B5782127604C}"/>
              </a:ext>
            </a:extLst>
          </p:cNvPr>
          <p:cNvSpPr>
            <a:spLocks noGrp="1"/>
          </p:cNvSpPr>
          <p:nvPr>
            <p:ph type="title"/>
          </p:nvPr>
        </p:nvSpPr>
        <p:spPr/>
        <p:txBody>
          <a:bodyPr/>
          <a:lstStyle/>
          <a:p>
            <a:r>
              <a:rPr lang="en-US" dirty="0"/>
              <a:t>Calibrating capital productivity [I]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B8930C-C02D-3DA0-81BF-08BBC1140CE9}"/>
                  </a:ext>
                </a:extLst>
              </p:cNvPr>
              <p:cNvSpPr>
                <a:spLocks noGrp="1"/>
              </p:cNvSpPr>
              <p:nvPr>
                <p:ph idx="1"/>
              </p:nvPr>
            </p:nvSpPr>
            <p:spPr/>
            <p:txBody>
              <a:bodyPr>
                <a:normAutofit/>
              </a:bodyPr>
              <a:lstStyle/>
              <a:p>
                <a:r>
                  <a:rPr lang="en-US" dirty="0"/>
                  <a:t>Need to determine the reference marginal productivity of capital. </a:t>
                </a:r>
              </a:p>
              <a:p>
                <a:r>
                  <a:rPr lang="en-US" dirty="0"/>
                  <a:t>In equilibrium, the real interest rate is the marginal product of capital minus depreciation. </a:t>
                </a:r>
              </a:p>
              <a:p>
                <a:r>
                  <a:rPr lang="en-US" dirty="0"/>
                  <a:t>The interest rate must equal the pure rate of time preference, </a:t>
                </a:r>
                <a14:m>
                  <m:oMath xmlns:m="http://schemas.openxmlformats.org/officeDocument/2006/math">
                    <m:r>
                      <a:rPr lang="en-US" b="0" i="1" smtClean="0">
                        <a:latin typeface="Cambria Math" panose="02040503050406030204" pitchFamily="18" charset="0"/>
                      </a:rPr>
                      <m:t>𝜌</m:t>
                    </m:r>
                  </m:oMath>
                </a14:m>
                <a:r>
                  <a:rPr lang="el-GR" dirty="0"/>
                  <a:t>. </a:t>
                </a:r>
                <a:endParaRPr lang="en-US" dirty="0"/>
              </a:p>
              <a:p>
                <a:r>
                  <a:rPr lang="en-US" dirty="0"/>
                  <a:t>Therefore, we can calibrate </a:t>
                </a:r>
                <a:r>
                  <a:rPr lang="el-GR" dirty="0"/>
                  <a:t>ρ </a:t>
                </a:r>
                <a:r>
                  <a:rPr lang="en-US" dirty="0"/>
                  <a:t>by taking the derivative of the production function with respect to k in the initial period and substituting in the expression for a: </a:t>
                </a:r>
              </a:p>
              <a:p>
                <a:endParaRPr lang="en-US" sz="110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𝐿</m:t>
                              </m:r>
                            </m:e>
                          </m:d>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r>
                        <a:rPr lang="en-US" b="0" i="1" smtClean="0">
                          <a:latin typeface="Cambria Math" panose="02040503050406030204" pitchFamily="18" charset="0"/>
                        </a:rPr>
                        <m:t>𝛿</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CB8930C-C02D-3DA0-81BF-08BBC1140CE9}"/>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764471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33AA5-952D-093D-7A8C-C5574D733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A7DC37-C68D-DC2C-148A-3F85D6190234}"/>
              </a:ext>
            </a:extLst>
          </p:cNvPr>
          <p:cNvSpPr>
            <a:spLocks noGrp="1"/>
          </p:cNvSpPr>
          <p:nvPr>
            <p:ph type="title"/>
          </p:nvPr>
        </p:nvSpPr>
        <p:spPr/>
        <p:txBody>
          <a:bodyPr/>
          <a:lstStyle/>
          <a:p>
            <a:r>
              <a:rPr lang="en-US" dirty="0"/>
              <a:t>Calibrating capital productivity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63BEB-B907-489C-85E3-1961E6E624B3}"/>
                  </a:ext>
                </a:extLst>
              </p:cNvPr>
              <p:cNvSpPr>
                <a:spLocks noGrp="1"/>
              </p:cNvSpPr>
              <p:nvPr>
                <p:ph idx="1"/>
              </p:nvPr>
            </p:nvSpPr>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𝐿</m:t>
                              </m:r>
                            </m:e>
                          </m:d>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𝛽</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0</m:t>
                          </m:r>
                        </m:sub>
                        <m:sup>
                          <m:r>
                            <a:rPr lang="en-US" b="0" i="1" smtClean="0">
                              <a:latin typeface="Cambria Math" panose="02040503050406030204" pitchFamily="18" charset="0"/>
                            </a:rPr>
                            <m:t>𝛼</m:t>
                          </m:r>
                          <m:r>
                            <a:rPr lang="en-US" b="0" i="1" smtClean="0">
                              <a:latin typeface="Cambria Math" panose="02040503050406030204" pitchFamily="18" charset="0"/>
                            </a:rPr>
                            <m:t>−1</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0</m:t>
                          </m:r>
                        </m:sub>
                        <m:sup>
                          <m:r>
                            <a:rPr lang="en-US" b="0" i="1" smtClean="0">
                              <a:latin typeface="Cambria Math" panose="02040503050406030204" pitchFamily="18" charset="0"/>
                            </a:rPr>
                            <m:t>1−</m:t>
                          </m:r>
                          <m:r>
                            <a:rPr lang="en-US" b="0" i="1" smtClean="0">
                              <a:latin typeface="Cambria Math" panose="02040503050406030204" pitchFamily="18" charset="0"/>
                            </a:rPr>
                            <m:t>𝛼</m:t>
                          </m:r>
                        </m:sup>
                      </m:sSubSup>
                      <m:r>
                        <a:rPr lang="en-US" b="0" i="1" smtClean="0">
                          <a:latin typeface="Cambria Math" panose="02040503050406030204" pitchFamily="18" charset="0"/>
                        </a:rPr>
                        <m:t>−</m:t>
                      </m:r>
                      <m:r>
                        <a:rPr lang="en-US" b="0" i="1" smtClean="0">
                          <a:latin typeface="Cambria Math" panose="02040503050406030204" pitchFamily="18" charset="0"/>
                        </a:rPr>
                        <m:t>𝛿</m:t>
                      </m:r>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r>
                  <a:rPr lang="en-US" b="0" dirty="0">
                    <a:latin typeface="Cambria Math" panose="02040503050406030204" pitchFamily="18" charset="0"/>
                  </a:rPr>
                  <a:t>We know: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0</m:t>
                              </m:r>
                            </m:sub>
                            <m:sup>
                              <m:r>
                                <a:rPr lang="en-US" b="0" i="1" smtClean="0">
                                  <a:latin typeface="Cambria Math" panose="02040503050406030204" pitchFamily="18" charset="0"/>
                                </a:rPr>
                                <m:t>𝛼</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0</m:t>
                              </m:r>
                            </m:sub>
                            <m:sup>
                              <m:r>
                                <a:rPr lang="en-US" b="0" i="1" smtClean="0">
                                  <a:latin typeface="Cambria Math" panose="02040503050406030204" pitchFamily="18" charset="0"/>
                                </a:rPr>
                                <m:t>1−</m:t>
                              </m:r>
                              <m:r>
                                <a:rPr lang="en-US" b="0" i="1" smtClean="0">
                                  <a:latin typeface="Cambria Math" panose="02040503050406030204" pitchFamily="18" charset="0"/>
                                </a:rPr>
                                <m:t>𝛼</m:t>
                              </m:r>
                            </m:sup>
                          </m:sSubSup>
                        </m:den>
                      </m:f>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r>
                        <a:rPr lang="en-US" b="0" i="1" smtClean="0">
                          <a:latin typeface="Cambria Math" panose="02040503050406030204" pitchFamily="18" charset="0"/>
                        </a:rPr>
                        <m:t>𝛿</m:t>
                      </m:r>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0F63BEB-B907-489C-85E3-1961E6E624B3}"/>
                  </a:ext>
                </a:extLst>
              </p:cNvPr>
              <p:cNvSpPr>
                <a:spLocks noGrp="1" noRot="1" noChangeAspect="1" noMove="1" noResize="1" noEditPoints="1" noAdjustHandles="1" noChangeArrowheads="1" noChangeShapeType="1" noTextEdit="1"/>
              </p:cNvSpPr>
              <p:nvPr>
                <p:ph idx="1"/>
              </p:nvPr>
            </p:nvSpPr>
            <p:spPr>
              <a:blipFill>
                <a:blip r:embed="rId3"/>
                <a:stretch>
                  <a:fillRect l="-1086" t="-581"/>
                </a:stretch>
              </a:blipFill>
            </p:spPr>
            <p:txBody>
              <a:bodyPr/>
              <a:lstStyle/>
              <a:p>
                <a:r>
                  <a:rPr lang="en-US">
                    <a:noFill/>
                  </a:rPr>
                  <a:t> </a:t>
                </a:r>
              </a:p>
            </p:txBody>
          </p:sp>
        </mc:Fallback>
      </mc:AlternateContent>
    </p:spTree>
    <p:extLst>
      <p:ext uri="{BB962C8B-B14F-4D97-AF65-F5344CB8AC3E}">
        <p14:creationId xmlns:p14="http://schemas.microsoft.com/office/powerpoint/2010/main" val="2367142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5A33-6DEF-2CA3-FE24-A5F0CE4219F1}"/>
              </a:ext>
            </a:extLst>
          </p:cNvPr>
          <p:cNvSpPr>
            <a:spLocks noGrp="1"/>
          </p:cNvSpPr>
          <p:nvPr>
            <p:ph type="title"/>
          </p:nvPr>
        </p:nvSpPr>
        <p:spPr/>
        <p:txBody>
          <a:bodyPr/>
          <a:lstStyle/>
          <a:p>
            <a:r>
              <a:rPr lang="en-US" dirty="0"/>
              <a:t>Some more notes…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61365-948A-80BD-F742-FA8D1A8EFB02}"/>
                  </a:ext>
                </a:extLst>
              </p:cNvPr>
              <p:cNvSpPr>
                <a:spLocks noGrp="1"/>
              </p:cNvSpPr>
              <p:nvPr>
                <p:ph idx="1"/>
              </p:nvPr>
            </p:nvSpPr>
            <p:spPr/>
            <p:txBody>
              <a:bodyPr>
                <a:normAutofit fontScale="92500" lnSpcReduction="10000"/>
              </a:bodyPr>
              <a:lstStyle/>
              <a:p>
                <a:r>
                  <a:rPr lang="en-US" dirty="0"/>
                  <a:t>Starting values and variable bounds help </a:t>
                </a:r>
                <a:r>
                  <a:rPr lang="en-US" i="1" dirty="0"/>
                  <a:t>a lot</a:t>
                </a:r>
                <a:r>
                  <a:rPr lang="en-US" dirty="0"/>
                  <a:t> in NLPs</a:t>
                </a:r>
              </a:p>
              <a:p>
                <a:endParaRPr lang="en-US" dirty="0"/>
              </a:p>
              <a:p>
                <a:r>
                  <a:rPr lang="en-US" dirty="0"/>
                  <a:t>Consumption and capital will grow at the growth rate of the population:</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𝑔</m:t>
                              </m:r>
                            </m:e>
                          </m:d>
                        </m:e>
                        <m:sup>
                          <m:r>
                            <a:rPr lang="en-US" b="0" i="1" smtClean="0">
                              <a:latin typeface="Cambria Math" panose="02040503050406030204" pitchFamily="18" charset="0"/>
                            </a:rPr>
                            <m:t>𝑡</m:t>
                          </m:r>
                        </m:sup>
                      </m:sSup>
                    </m:oMath>
                  </m:oMathPara>
                </a14:m>
                <a:endParaRPr lang="en-US" b="0" dirty="0"/>
              </a:p>
              <a:p>
                <a:pPr marL="0" indent="0">
                  <a:buNone/>
                </a:pPr>
                <a:endParaRPr lang="en-US" dirty="0">
                  <a:effectLst/>
                  <a:latin typeface="SFBTL10"/>
                </a:endParaRPr>
              </a:p>
              <a:p>
                <a:pPr marL="0" indent="0">
                  <a:buNone/>
                </a:pPr>
                <a:r>
                  <a:rPr lang="en-US" dirty="0">
                    <a:effectLst/>
                    <a:latin typeface="SFBTL10"/>
                  </a:rPr>
                  <a:t>So we’ll set our starting values </a:t>
                </a:r>
                <a:r>
                  <a:rPr lang="en-US" dirty="0">
                    <a:latin typeface="SFBTL10"/>
                  </a:rPr>
                  <a:t>via</a:t>
                </a:r>
                <a:r>
                  <a:rPr lang="en-US" dirty="0">
                    <a:effectLst/>
                    <a:latin typeface="SFBTL10"/>
                  </a:rPr>
                  <a:t>:</a:t>
                </a:r>
              </a:p>
              <a:p>
                <a:pPr marL="0" indent="0">
                  <a:buNone/>
                </a:pPr>
                <a:r>
                  <a:rPr lang="en-US" dirty="0">
                    <a:effectLst/>
                    <a:latin typeface="SFBTL10"/>
                  </a:rPr>
                  <a:t>	</a:t>
                </a:r>
                <a:r>
                  <a:rPr lang="en-US" dirty="0" err="1">
                    <a:effectLst/>
                    <a:latin typeface="SFBTL10"/>
                  </a:rPr>
                  <a:t>C.l</a:t>
                </a:r>
                <a:r>
                  <a:rPr lang="en-US" dirty="0">
                    <a:effectLst/>
                    <a:latin typeface="SFBTL10"/>
                  </a:rPr>
                  <a:t>(t) = c0 * (1+g)**t ; </a:t>
                </a:r>
              </a:p>
              <a:p>
                <a:pPr marL="0" indent="0">
                  <a:buNone/>
                </a:pPr>
                <a:r>
                  <a:rPr lang="en-US" dirty="0">
                    <a:effectLst/>
                    <a:latin typeface="SFBTL10"/>
                  </a:rPr>
                  <a:t>	</a:t>
                </a:r>
                <a:r>
                  <a:rPr lang="en-US" dirty="0" err="1">
                    <a:effectLst/>
                    <a:latin typeface="SFBTL10"/>
                  </a:rPr>
                  <a:t>K.l</a:t>
                </a:r>
                <a:r>
                  <a:rPr lang="en-US" dirty="0">
                    <a:effectLst/>
                    <a:latin typeface="SFBTL10"/>
                  </a:rPr>
                  <a:t>(t) = k0 * (1+g)**t ; </a:t>
                </a:r>
              </a:p>
              <a:p>
                <a:pPr marL="0" indent="0">
                  <a:buNone/>
                </a:pPr>
                <a:r>
                  <a:rPr lang="en-US" dirty="0">
                    <a:latin typeface="SFBTL10"/>
                  </a:rPr>
                  <a:t>	</a:t>
                </a:r>
                <a:r>
                  <a:rPr lang="en-US" dirty="0" err="1">
                    <a:latin typeface="SFBTL10"/>
                  </a:rPr>
                  <a:t>I.l</a:t>
                </a:r>
                <a:r>
                  <a:rPr lang="en-US" dirty="0">
                    <a:latin typeface="SFBTL10"/>
                  </a:rPr>
                  <a:t>(t) = i0 * (1+g)**t ; </a:t>
                </a:r>
              </a:p>
              <a:p>
                <a:pPr marL="0" indent="0">
                  <a:buNone/>
                </a:pPr>
                <a:r>
                  <a:rPr lang="en-US" dirty="0">
                    <a:latin typeface="SFBTL10"/>
                  </a:rPr>
                  <a:t>	</a:t>
                </a:r>
                <a:r>
                  <a:rPr lang="en-US" dirty="0" err="1">
                    <a:latin typeface="SFBTL10"/>
                  </a:rPr>
                  <a:t>Y.l</a:t>
                </a:r>
                <a:r>
                  <a:rPr lang="en-US" dirty="0">
                    <a:latin typeface="SFBTL10"/>
                  </a:rPr>
                  <a:t>(t) = (c0 + i0) * (1+g)**t ; </a:t>
                </a:r>
                <a:endParaRPr lang="en-US"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56D61365-948A-80BD-F742-FA8D1A8EFB02}"/>
                  </a:ext>
                </a:extLst>
              </p:cNvPr>
              <p:cNvSpPr>
                <a:spLocks noGrp="1" noRot="1" noChangeAspect="1" noMove="1" noResize="1" noEditPoints="1" noAdjustHandles="1" noChangeArrowheads="1" noChangeShapeType="1" noTextEdit="1"/>
              </p:cNvSpPr>
              <p:nvPr>
                <p:ph idx="1"/>
              </p:nvPr>
            </p:nvSpPr>
            <p:spPr>
              <a:blipFill>
                <a:blip r:embed="rId2"/>
                <a:stretch>
                  <a:fillRect l="-1086" t="-2616" r="-483" b="-2907"/>
                </a:stretch>
              </a:blipFill>
            </p:spPr>
            <p:txBody>
              <a:bodyPr/>
              <a:lstStyle/>
              <a:p>
                <a:r>
                  <a:rPr lang="en-US">
                    <a:noFill/>
                  </a:rPr>
                  <a:t> </a:t>
                </a:r>
              </a:p>
            </p:txBody>
          </p:sp>
        </mc:Fallback>
      </mc:AlternateContent>
    </p:spTree>
    <p:extLst>
      <p:ext uri="{BB962C8B-B14F-4D97-AF65-F5344CB8AC3E}">
        <p14:creationId xmlns:p14="http://schemas.microsoft.com/office/powerpoint/2010/main" val="2616751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1485-176A-4B05-270A-32EE2D0EBE88}"/>
              </a:ext>
            </a:extLst>
          </p:cNvPr>
          <p:cNvSpPr>
            <a:spLocks noGrp="1"/>
          </p:cNvSpPr>
          <p:nvPr>
            <p:ph type="title"/>
          </p:nvPr>
        </p:nvSpPr>
        <p:spPr/>
        <p:txBody>
          <a:bodyPr/>
          <a:lstStyle/>
          <a:p>
            <a:r>
              <a:rPr lang="en-US" dirty="0"/>
              <a:t>Some more notes..</a:t>
            </a:r>
          </a:p>
        </p:txBody>
      </p:sp>
      <p:sp>
        <p:nvSpPr>
          <p:cNvPr id="3" name="Content Placeholder 2">
            <a:extLst>
              <a:ext uri="{FF2B5EF4-FFF2-40B4-BE49-F238E27FC236}">
                <a16:creationId xmlns:a16="http://schemas.microsoft.com/office/drawing/2014/main" id="{4252A58F-9326-AB49-28BC-89FC66DAB968}"/>
              </a:ext>
            </a:extLst>
          </p:cNvPr>
          <p:cNvSpPr>
            <a:spLocks noGrp="1"/>
          </p:cNvSpPr>
          <p:nvPr>
            <p:ph idx="1"/>
          </p:nvPr>
        </p:nvSpPr>
        <p:spPr/>
        <p:txBody>
          <a:bodyPr/>
          <a:lstStyle/>
          <a:p>
            <a:r>
              <a:rPr lang="en-US" dirty="0"/>
              <a:t>Bounds on variables are needed to avoid mathematical problems</a:t>
            </a:r>
          </a:p>
          <a:p>
            <a:r>
              <a:rPr lang="en-US" dirty="0"/>
              <a:t>e.g. We don’t want consumption to be zero</a:t>
            </a:r>
          </a:p>
          <a:p>
            <a:endParaRPr lang="en-US" dirty="0"/>
          </a:p>
          <a:p>
            <a:pPr marL="0" indent="0">
              <a:buNone/>
            </a:pPr>
            <a:r>
              <a:rPr lang="en-US" dirty="0" err="1"/>
              <a:t>C.lo</a:t>
            </a:r>
            <a:r>
              <a:rPr lang="en-US" dirty="0"/>
              <a:t>(t) = 0.01 * </a:t>
            </a:r>
            <a:r>
              <a:rPr lang="en-US" dirty="0" err="1"/>
              <a:t>C.l</a:t>
            </a:r>
            <a:r>
              <a:rPr lang="en-US" dirty="0"/>
              <a:t>(t) ; </a:t>
            </a:r>
          </a:p>
          <a:p>
            <a:pPr marL="0" indent="0">
              <a:buNone/>
            </a:pPr>
            <a:r>
              <a:rPr lang="en-US" dirty="0" err="1"/>
              <a:t>K.lo</a:t>
            </a:r>
            <a:r>
              <a:rPr lang="en-US" dirty="0"/>
              <a:t>(t) = 0.01 * </a:t>
            </a:r>
            <a:r>
              <a:rPr lang="en-US" dirty="0" err="1"/>
              <a:t>K.l</a:t>
            </a:r>
            <a:r>
              <a:rPr lang="en-US" dirty="0"/>
              <a:t>(t) ; </a:t>
            </a:r>
          </a:p>
          <a:p>
            <a:pPr marL="0" indent="0">
              <a:buNone/>
            </a:pPr>
            <a:endParaRPr lang="en-US" dirty="0"/>
          </a:p>
          <a:p>
            <a:r>
              <a:rPr lang="en-US" dirty="0"/>
              <a:t>Fix first period capital</a:t>
            </a:r>
          </a:p>
          <a:p>
            <a:pPr marL="0" indent="0">
              <a:buNone/>
            </a:pPr>
            <a:r>
              <a:rPr lang="en-US" dirty="0" err="1"/>
              <a:t>K.fx</a:t>
            </a:r>
            <a:r>
              <a:rPr lang="en-US" dirty="0"/>
              <a:t>(t)$</a:t>
            </a:r>
            <a:r>
              <a:rPr lang="en-US" dirty="0" err="1"/>
              <a:t>tfirst</a:t>
            </a:r>
            <a:r>
              <a:rPr lang="en-US" dirty="0"/>
              <a:t>(t) = k0 ; </a:t>
            </a:r>
          </a:p>
        </p:txBody>
      </p:sp>
    </p:spTree>
    <p:extLst>
      <p:ext uri="{BB962C8B-B14F-4D97-AF65-F5344CB8AC3E}">
        <p14:creationId xmlns:p14="http://schemas.microsoft.com/office/powerpoint/2010/main" val="849800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9DD7-1641-6E4F-0933-F1D1B966312A}"/>
              </a:ext>
            </a:extLst>
          </p:cNvPr>
          <p:cNvSpPr>
            <a:spLocks noGrp="1"/>
          </p:cNvSpPr>
          <p:nvPr>
            <p:ph type="title"/>
          </p:nvPr>
        </p:nvSpPr>
        <p:spPr/>
        <p:txBody>
          <a:bodyPr/>
          <a:lstStyle/>
          <a:p>
            <a:r>
              <a:rPr lang="en-US" dirty="0"/>
              <a:t>Let’s build the base model…</a:t>
            </a:r>
          </a:p>
        </p:txBody>
      </p:sp>
      <p:sp>
        <p:nvSpPr>
          <p:cNvPr id="3" name="Content Placeholder 2">
            <a:extLst>
              <a:ext uri="{FF2B5EF4-FFF2-40B4-BE49-F238E27FC236}">
                <a16:creationId xmlns:a16="http://schemas.microsoft.com/office/drawing/2014/main" id="{8F44A47D-F2E3-86A9-8A18-14335BE7FB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9613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F6F3-3E1C-5579-DE5F-CFD98E0F0942}"/>
              </a:ext>
            </a:extLst>
          </p:cNvPr>
          <p:cNvSpPr>
            <a:spLocks noGrp="1"/>
          </p:cNvSpPr>
          <p:nvPr>
            <p:ph type="title"/>
          </p:nvPr>
        </p:nvSpPr>
        <p:spPr/>
        <p:txBody>
          <a:bodyPr/>
          <a:lstStyle/>
          <a:p>
            <a:r>
              <a:rPr lang="en-US" dirty="0"/>
              <a:t>That’s weird…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77A167-D5D7-0E90-6AFD-F3108A5856EB}"/>
                  </a:ext>
                </a:extLst>
              </p:cNvPr>
              <p:cNvSpPr>
                <a:spLocks noGrp="1"/>
              </p:cNvSpPr>
              <p:nvPr>
                <p:ph idx="1"/>
              </p:nvPr>
            </p:nvSpPr>
            <p:spPr/>
            <p:txBody>
              <a:bodyPr/>
              <a:lstStyle/>
              <a:p>
                <a:r>
                  <a:rPr lang="en-US" dirty="0"/>
                  <a:t>Demonstrates importance of terminal conditions</a:t>
                </a:r>
              </a:p>
              <a:p>
                <a:endParaRPr lang="en-US" dirty="0"/>
              </a:p>
              <a:p>
                <a:r>
                  <a:rPr lang="en-US" dirty="0"/>
                  <a:t>Here: need to make sure there is some value to consumption, investment, and remaining capital in the final period</a:t>
                </a:r>
              </a:p>
              <a:p>
                <a:endParaRPr lang="en-US" dirty="0"/>
              </a:p>
              <a:p>
                <a:pPr marL="0" indent="0">
                  <a:buNone/>
                </a:pPr>
                <a:r>
                  <a:rPr lang="en-US" dirty="0"/>
                  <a:t>What if we just did something naïve and say investment in the last period must equal the decay and growth of last-period stock?</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𝑇</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𝛿</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𝑇</m:t>
                          </m:r>
                        </m:sub>
                      </m:sSub>
                    </m:oMath>
                  </m:oMathPara>
                </a14:m>
                <a:endParaRPr lang="en-US" dirty="0"/>
              </a:p>
            </p:txBody>
          </p:sp>
        </mc:Choice>
        <mc:Fallback xmlns="">
          <p:sp>
            <p:nvSpPr>
              <p:cNvPr id="3" name="Content Placeholder 2">
                <a:extLst>
                  <a:ext uri="{FF2B5EF4-FFF2-40B4-BE49-F238E27FC236}">
                    <a16:creationId xmlns:a16="http://schemas.microsoft.com/office/drawing/2014/main" id="{1277A167-D5D7-0E90-6AFD-F3108A5856EB}"/>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267082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5F4F-7208-42B4-9B99-21FB432AEF5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60B76C7-9B77-A9A8-AF9C-4E29DAC09939}"/>
              </a:ext>
            </a:extLst>
          </p:cNvPr>
          <p:cNvSpPr>
            <a:spLocks noGrp="1"/>
          </p:cNvSpPr>
          <p:nvPr>
            <p:ph idx="1"/>
          </p:nvPr>
        </p:nvSpPr>
        <p:spPr/>
        <p:txBody>
          <a:bodyPr/>
          <a:lstStyle/>
          <a:p>
            <a:r>
              <a:rPr lang="en-US" dirty="0"/>
              <a:t>Reviewing NLPs</a:t>
            </a:r>
          </a:p>
          <a:p>
            <a:r>
              <a:rPr lang="en-US" dirty="0"/>
              <a:t>Review of why we need NLPs</a:t>
            </a:r>
          </a:p>
          <a:p>
            <a:pPr lvl="1"/>
            <a:r>
              <a:rPr lang="en-US" dirty="0"/>
              <a:t>Multiple variables</a:t>
            </a:r>
          </a:p>
          <a:p>
            <a:pPr lvl="1"/>
            <a:r>
              <a:rPr lang="en-US" dirty="0"/>
              <a:t>Non-monotonic relationships (economies of scale)</a:t>
            </a:r>
          </a:p>
          <a:p>
            <a:r>
              <a:rPr lang="en-US" dirty="0"/>
              <a:t>Examples:</a:t>
            </a:r>
          </a:p>
          <a:p>
            <a:pPr lvl="1"/>
            <a:r>
              <a:rPr lang="en-US" dirty="0"/>
              <a:t>Calibrated market models of social surplus maximization</a:t>
            </a:r>
          </a:p>
          <a:p>
            <a:pPr lvl="1"/>
            <a:r>
              <a:rPr lang="en-US" dirty="0"/>
              <a:t>Utility maximization of multiple goods</a:t>
            </a:r>
          </a:p>
          <a:p>
            <a:pPr lvl="1"/>
            <a:r>
              <a:rPr lang="en-US" dirty="0"/>
              <a:t>Ramsey model</a:t>
            </a:r>
          </a:p>
          <a:p>
            <a:pPr lvl="1"/>
            <a:endParaRPr lang="en-US" dirty="0"/>
          </a:p>
        </p:txBody>
      </p:sp>
    </p:spTree>
    <p:extLst>
      <p:ext uri="{BB962C8B-B14F-4D97-AF65-F5344CB8AC3E}">
        <p14:creationId xmlns:p14="http://schemas.microsoft.com/office/powerpoint/2010/main" val="2861083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DC18-559D-1260-4CBE-90A2F6BEFA94}"/>
              </a:ext>
            </a:extLst>
          </p:cNvPr>
          <p:cNvSpPr>
            <a:spLocks noGrp="1"/>
          </p:cNvSpPr>
          <p:nvPr>
            <p:ph type="title"/>
          </p:nvPr>
        </p:nvSpPr>
        <p:spPr/>
        <p:txBody>
          <a:bodyPr/>
          <a:lstStyle/>
          <a:p>
            <a:r>
              <a:rPr lang="en-US" dirty="0"/>
              <a:t>Plotting investment over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2C17F6-8FD7-C700-37F3-2A6B4836441F}"/>
                  </a:ext>
                </a:extLst>
              </p:cNvPr>
              <p:cNvSpPr>
                <a:spLocks noGrp="1"/>
              </p:cNvSpPr>
              <p:nvPr>
                <p:ph idx="1"/>
              </p:nvPr>
            </p:nvSpPr>
            <p:spPr>
              <a:xfrm>
                <a:off x="314325" y="2032794"/>
                <a:ext cx="5375275" cy="3562350"/>
              </a:xfrm>
            </p:spPr>
            <p:txBody>
              <a:bodyPr/>
              <a:lstStyle/>
              <a:p>
                <a:r>
                  <a:rPr lang="en-US" dirty="0"/>
                  <a:t>Demonstrates need for a terminal weighting</a:t>
                </a:r>
              </a:p>
              <a:p>
                <a:r>
                  <a:rPr lang="en-US" dirty="0"/>
                  <a:t>What about the consumption beyond period </a:t>
                </a:r>
                <a14:m>
                  <m:oMath xmlns:m="http://schemas.openxmlformats.org/officeDocument/2006/math">
                    <m:r>
                      <a:rPr lang="en-US" b="0" i="1" smtClean="0">
                        <a:latin typeface="Cambria Math" panose="02040503050406030204" pitchFamily="18" charset="0"/>
                      </a:rPr>
                      <m:t>𝑇</m:t>
                    </m:r>
                  </m:oMath>
                </a14:m>
                <a:r>
                  <a:rPr lang="en-US" dirty="0"/>
                  <a:t>? i.e.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𝑔</m:t>
                              </m:r>
                            </m:e>
                          </m:d>
                        </m:e>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sup>
                      </m:sSup>
                    </m:oMath>
                  </m:oMathPara>
                </a14:m>
                <a:endParaRPr lang="en-US" dirty="0"/>
              </a:p>
              <a:p>
                <a:r>
                  <a:rPr lang="en-US" dirty="0"/>
                  <a:t>Now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𝑇</m:t>
                        </m:r>
                      </m:sub>
                    </m:sSub>
                  </m:oMath>
                </a14:m>
                <a:r>
                  <a:rPr lang="en-US" dirty="0"/>
                  <a:t> weights the final period based on discounted future value of infinite horizon</a:t>
                </a:r>
              </a:p>
              <a:p>
                <a:pPr marL="0" indent="0">
                  <a:buNone/>
                </a:pP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2A2C17F6-8FD7-C700-37F3-2A6B4836441F}"/>
                  </a:ext>
                </a:extLst>
              </p:cNvPr>
              <p:cNvSpPr>
                <a:spLocks noGrp="1" noRot="1" noChangeAspect="1" noMove="1" noResize="1" noEditPoints="1" noAdjustHandles="1" noChangeArrowheads="1" noChangeShapeType="1" noTextEdit="1"/>
              </p:cNvSpPr>
              <p:nvPr>
                <p:ph idx="1"/>
              </p:nvPr>
            </p:nvSpPr>
            <p:spPr>
              <a:xfrm>
                <a:off x="314325" y="2032794"/>
                <a:ext cx="5375275" cy="3562350"/>
              </a:xfrm>
              <a:blipFill>
                <a:blip r:embed="rId2"/>
                <a:stretch>
                  <a:fillRect l="-1887" t="-2482" r="-472" b="-106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4C67A69-D226-505D-61C3-AC89326E4BE6}"/>
              </a:ext>
            </a:extLst>
          </p:cNvPr>
          <p:cNvPicPr>
            <a:picLocks noChangeAspect="1"/>
          </p:cNvPicPr>
          <p:nvPr/>
        </p:nvPicPr>
        <p:blipFill>
          <a:blip r:embed="rId3"/>
          <a:stretch>
            <a:fillRect/>
          </a:stretch>
        </p:blipFill>
        <p:spPr>
          <a:xfrm>
            <a:off x="5259942" y="1690688"/>
            <a:ext cx="6712355" cy="4665538"/>
          </a:xfrm>
          <a:prstGeom prst="rect">
            <a:avLst/>
          </a:prstGeom>
        </p:spPr>
      </p:pic>
    </p:spTree>
    <p:extLst>
      <p:ext uri="{BB962C8B-B14F-4D97-AF65-F5344CB8AC3E}">
        <p14:creationId xmlns:p14="http://schemas.microsoft.com/office/powerpoint/2010/main" val="238684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62C4-AA4C-2818-99B5-A29799BDD5BF}"/>
              </a:ext>
            </a:extLst>
          </p:cNvPr>
          <p:cNvSpPr>
            <a:spLocks noGrp="1"/>
          </p:cNvSpPr>
          <p:nvPr>
            <p:ph type="title"/>
          </p:nvPr>
        </p:nvSpPr>
        <p:spPr/>
        <p:txBody>
          <a:bodyPr/>
          <a:lstStyle/>
          <a:p>
            <a:r>
              <a:rPr lang="en-US" dirty="0"/>
              <a:t>Market models – Example [I]</a:t>
            </a:r>
          </a:p>
        </p:txBody>
      </p:sp>
      <p:pic>
        <p:nvPicPr>
          <p:cNvPr id="4" name="Picture 3">
            <a:extLst>
              <a:ext uri="{FF2B5EF4-FFF2-40B4-BE49-F238E27FC236}">
                <a16:creationId xmlns:a16="http://schemas.microsoft.com/office/drawing/2014/main" id="{4303F4B8-D727-38CF-7A13-D3F5E81685E1}"/>
              </a:ext>
            </a:extLst>
          </p:cNvPr>
          <p:cNvPicPr>
            <a:picLocks noChangeAspect="1"/>
          </p:cNvPicPr>
          <p:nvPr/>
        </p:nvPicPr>
        <p:blipFill>
          <a:blip r:embed="rId2"/>
          <a:stretch>
            <a:fillRect/>
          </a:stretch>
        </p:blipFill>
        <p:spPr>
          <a:xfrm>
            <a:off x="2540000" y="1573296"/>
            <a:ext cx="7112000" cy="4851400"/>
          </a:xfrm>
          <a:prstGeom prst="rect">
            <a:avLst/>
          </a:prstGeom>
        </p:spPr>
      </p:pic>
    </p:spTree>
    <p:extLst>
      <p:ext uri="{BB962C8B-B14F-4D97-AF65-F5344CB8AC3E}">
        <p14:creationId xmlns:p14="http://schemas.microsoft.com/office/powerpoint/2010/main" val="80103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1A0E0-F69D-81F6-DEF7-6D68A7B780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700BF-D3B3-4498-474C-41E2F89928CE}"/>
              </a:ext>
            </a:extLst>
          </p:cNvPr>
          <p:cNvSpPr>
            <a:spLocks noGrp="1"/>
          </p:cNvSpPr>
          <p:nvPr>
            <p:ph type="title"/>
          </p:nvPr>
        </p:nvSpPr>
        <p:spPr>
          <a:xfrm>
            <a:off x="838199" y="365125"/>
            <a:ext cx="11134725" cy="1325563"/>
          </a:xfrm>
        </p:spPr>
        <p:txBody>
          <a:bodyPr/>
          <a:lstStyle/>
          <a:p>
            <a:r>
              <a:rPr lang="en-US" dirty="0"/>
              <a:t>Partial equilibrium - social surplus maximization</a:t>
            </a:r>
          </a:p>
        </p:txBody>
      </p:sp>
      <p:sp>
        <p:nvSpPr>
          <p:cNvPr id="4" name="AutoShape 2" descr="Total Surplus">
            <a:extLst>
              <a:ext uri="{FF2B5EF4-FFF2-40B4-BE49-F238E27FC236}">
                <a16:creationId xmlns:a16="http://schemas.microsoft.com/office/drawing/2014/main" id="{D1A6EB22-3F2E-6FD8-35F5-F4EFB60F6007}"/>
              </a:ext>
            </a:extLst>
          </p:cNvPr>
          <p:cNvSpPr>
            <a:spLocks noChangeAspect="1" noChangeArrowheads="1"/>
          </p:cNvSpPr>
          <p:nvPr/>
        </p:nvSpPr>
        <p:spPr bwMode="auto">
          <a:xfrm>
            <a:off x="5943599" y="3276599"/>
            <a:ext cx="2843213" cy="28432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E218466-D8E8-E9A3-EF48-16E888142FB5}"/>
              </a:ext>
            </a:extLst>
          </p:cNvPr>
          <p:cNvPicPr>
            <a:picLocks noChangeAspect="1"/>
          </p:cNvPicPr>
          <p:nvPr/>
        </p:nvPicPr>
        <p:blipFill>
          <a:blip r:embed="rId2"/>
          <a:stretch>
            <a:fillRect/>
          </a:stretch>
        </p:blipFill>
        <p:spPr>
          <a:xfrm>
            <a:off x="2057399" y="1386386"/>
            <a:ext cx="7772400" cy="5471614"/>
          </a:xfrm>
          <a:prstGeom prst="rect">
            <a:avLst/>
          </a:prstGeom>
        </p:spPr>
      </p:pic>
    </p:spTree>
    <p:extLst>
      <p:ext uri="{BB962C8B-B14F-4D97-AF65-F5344CB8AC3E}">
        <p14:creationId xmlns:p14="http://schemas.microsoft.com/office/powerpoint/2010/main" val="36332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C546-FF5E-36A1-3E09-4813EA2E3D71}"/>
              </a:ext>
            </a:extLst>
          </p:cNvPr>
          <p:cNvSpPr>
            <a:spLocks noGrp="1"/>
          </p:cNvSpPr>
          <p:nvPr>
            <p:ph type="title"/>
          </p:nvPr>
        </p:nvSpPr>
        <p:spPr/>
        <p:txBody>
          <a:bodyPr/>
          <a:lstStyle/>
          <a:p>
            <a:r>
              <a:rPr lang="en-US" dirty="0"/>
              <a:t>Calibrated market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A88279-F858-F705-7621-1B86B39AF509}"/>
                  </a:ext>
                </a:extLst>
              </p:cNvPr>
              <p:cNvSpPr>
                <a:spLocks noGrp="1"/>
              </p:cNvSpPr>
              <p:nvPr>
                <p:ph idx="1"/>
              </p:nvPr>
            </p:nvSpPr>
            <p:spPr>
              <a:xfrm>
                <a:off x="838200" y="1366092"/>
                <a:ext cx="10515600" cy="4810871"/>
              </a:xfrm>
            </p:spPr>
            <p:txBody>
              <a:bodyPr>
                <a:normAutofit lnSpcReduction="10000"/>
              </a:bodyPr>
              <a:lstStyle/>
              <a:p>
                <a:pPr marL="0" indent="0">
                  <a:buNone/>
                </a:pPr>
                <a:r>
                  <a:rPr lang="en-US" dirty="0"/>
                  <a:t>Let’s set up a simple supply/demand model:</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𝑏𝑃</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𝑑𝑃</m:t>
                      </m:r>
                    </m:oMath>
                  </m:oMathPara>
                </a14:m>
                <a:endParaRPr lang="en-US" dirty="0"/>
              </a:p>
              <a:p>
                <a:pPr marL="0" indent="0">
                  <a:buNone/>
                </a:pPr>
                <a:r>
                  <a:rPr lang="en-US" dirty="0"/>
                  <a:t>(all parameters/variables are positive)</a:t>
                </a:r>
              </a:p>
              <a:p>
                <a:pPr marL="0" indent="0">
                  <a:buNone/>
                </a:pPr>
                <a:endParaRPr lang="en-US" dirty="0"/>
              </a:p>
              <a:p>
                <a:pPr marL="0" indent="0">
                  <a:buNone/>
                </a:pPr>
                <a:r>
                  <a:rPr lang="en-US" dirty="0"/>
                  <a:t>These are demand/supply functions.. Need inverse demand/supply functions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9A88279-F858-F705-7621-1B86B39AF509}"/>
                  </a:ext>
                </a:extLst>
              </p:cNvPr>
              <p:cNvSpPr>
                <a:spLocks noGrp="1" noRot="1" noChangeAspect="1" noMove="1" noResize="1" noEditPoints="1" noAdjustHandles="1" noChangeArrowheads="1" noChangeShapeType="1" noTextEdit="1"/>
              </p:cNvSpPr>
              <p:nvPr>
                <p:ph idx="1"/>
              </p:nvPr>
            </p:nvSpPr>
            <p:spPr>
              <a:xfrm>
                <a:off x="838200" y="1366092"/>
                <a:ext cx="10515600" cy="4810871"/>
              </a:xfrm>
              <a:blipFill>
                <a:blip r:embed="rId2"/>
                <a:stretch>
                  <a:fillRect l="-1206" t="-2895" r="-724"/>
                </a:stretch>
              </a:blipFill>
            </p:spPr>
            <p:txBody>
              <a:bodyPr/>
              <a:lstStyle/>
              <a:p>
                <a:r>
                  <a:rPr lang="en-US">
                    <a:noFill/>
                  </a:rPr>
                  <a:t> </a:t>
                </a:r>
              </a:p>
            </p:txBody>
          </p:sp>
        </mc:Fallback>
      </mc:AlternateContent>
    </p:spTree>
    <p:extLst>
      <p:ext uri="{BB962C8B-B14F-4D97-AF65-F5344CB8AC3E}">
        <p14:creationId xmlns:p14="http://schemas.microsoft.com/office/powerpoint/2010/main" val="373597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B36EA-E3B8-8C9C-9087-2C99C7BE12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B06B3-0857-9986-8B27-198D7163C102}"/>
              </a:ext>
            </a:extLst>
          </p:cNvPr>
          <p:cNvSpPr>
            <a:spLocks noGrp="1"/>
          </p:cNvSpPr>
          <p:nvPr>
            <p:ph type="title"/>
          </p:nvPr>
        </p:nvSpPr>
        <p:spPr/>
        <p:txBody>
          <a:bodyPr/>
          <a:lstStyle/>
          <a:p>
            <a:r>
              <a:rPr lang="en-US" dirty="0"/>
              <a:t>Calibrated market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D68625-F0AF-4980-F7B8-87B179D6076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en-US" dirty="0"/>
              </a:p>
              <a:p>
                <a:pPr marL="0" indent="0">
                  <a:buNone/>
                </a:pPr>
                <a:r>
                  <a:rPr lang="en-US" dirty="0"/>
                  <a:t>Let’s label…</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𝑏</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𝑑</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e>
                      </m:d>
                    </m:oMath>
                  </m:oMathPara>
                </a14:m>
                <a:endParaRPr lang="en-US" dirty="0"/>
              </a:p>
              <a:p>
                <a:pPr marL="0" indent="0">
                  <a:buNone/>
                </a:pPr>
                <a:endParaRPr lang="en-US" dirty="0"/>
              </a:p>
              <a:p>
                <a:pPr marL="0" indent="0">
                  <a:buNone/>
                </a:pPr>
                <a:r>
                  <a:rPr lang="en-US" dirty="0"/>
                  <a:t>Can rewrite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dirty="0"/>
              </a:p>
            </p:txBody>
          </p:sp>
        </mc:Choice>
        <mc:Fallback xmlns="">
          <p:sp>
            <p:nvSpPr>
              <p:cNvPr id="3" name="Content Placeholder 2">
                <a:extLst>
                  <a:ext uri="{FF2B5EF4-FFF2-40B4-BE49-F238E27FC236}">
                    <a16:creationId xmlns:a16="http://schemas.microsoft.com/office/drawing/2014/main" id="{98D68625-F0AF-4980-F7B8-87B179D60764}"/>
                  </a:ext>
                </a:extLst>
              </p:cNvPr>
              <p:cNvSpPr>
                <a:spLocks noGrp="1" noRot="1" noChangeAspect="1" noMove="1" noResize="1" noEditPoints="1" noAdjustHandles="1" noChangeArrowheads="1" noChangeShapeType="1" noTextEdit="1"/>
              </p:cNvSpPr>
              <p:nvPr>
                <p:ph idx="1"/>
              </p:nvPr>
            </p:nvSpPr>
            <p:spPr>
              <a:blipFill>
                <a:blip r:embed="rId2"/>
                <a:stretch>
                  <a:fillRect l="-12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11FAA6-9CBA-239B-932E-AE263EA609BE}"/>
                  </a:ext>
                </a:extLst>
              </p:cNvPr>
              <p:cNvSpPr txBox="1"/>
              <p:nvPr/>
            </p:nvSpPr>
            <p:spPr>
              <a:xfrm>
                <a:off x="7441531" y="566241"/>
                <a:ext cx="6100010" cy="92333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𝑏𝑃</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𝑑𝑃</m:t>
                      </m:r>
                    </m:oMath>
                  </m:oMathPara>
                </a14:m>
                <a:endParaRPr lang="en-US" dirty="0"/>
              </a:p>
            </p:txBody>
          </p:sp>
        </mc:Choice>
        <mc:Fallback xmlns="">
          <p:sp>
            <p:nvSpPr>
              <p:cNvPr id="5" name="TextBox 4">
                <a:extLst>
                  <a:ext uri="{FF2B5EF4-FFF2-40B4-BE49-F238E27FC236}">
                    <a16:creationId xmlns:a16="http://schemas.microsoft.com/office/drawing/2014/main" id="{8511FAA6-9CBA-239B-932E-AE263EA609BE}"/>
                  </a:ext>
                </a:extLst>
              </p:cNvPr>
              <p:cNvSpPr txBox="1">
                <a:spLocks noRot="1" noChangeAspect="1" noMove="1" noResize="1" noEditPoints="1" noAdjustHandles="1" noChangeArrowheads="1" noChangeShapeType="1" noTextEdit="1"/>
              </p:cNvSpPr>
              <p:nvPr/>
            </p:nvSpPr>
            <p:spPr>
              <a:xfrm>
                <a:off x="7441531" y="566241"/>
                <a:ext cx="6100010" cy="923330"/>
              </a:xfrm>
              <a:prstGeom prst="rect">
                <a:avLst/>
              </a:prstGeom>
              <a:blipFill>
                <a:blip r:embed="rId3"/>
                <a:stretch>
                  <a:fillRect b="-2703"/>
                </a:stretch>
              </a:blipFill>
            </p:spPr>
            <p:txBody>
              <a:bodyPr/>
              <a:lstStyle/>
              <a:p>
                <a:r>
                  <a:rPr lang="en-US">
                    <a:noFill/>
                  </a:rPr>
                  <a:t> </a:t>
                </a:r>
              </a:p>
            </p:txBody>
          </p:sp>
        </mc:Fallback>
      </mc:AlternateContent>
    </p:spTree>
    <p:extLst>
      <p:ext uri="{BB962C8B-B14F-4D97-AF65-F5344CB8AC3E}">
        <p14:creationId xmlns:p14="http://schemas.microsoft.com/office/powerpoint/2010/main" val="357579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2CBFF-F863-6FD6-8597-219402BA1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EFC6D1-4AED-F7C5-085E-45D88AC7921F}"/>
              </a:ext>
            </a:extLst>
          </p:cNvPr>
          <p:cNvSpPr>
            <a:spLocks noGrp="1"/>
          </p:cNvSpPr>
          <p:nvPr>
            <p:ph type="title"/>
          </p:nvPr>
        </p:nvSpPr>
        <p:spPr/>
        <p:txBody>
          <a:bodyPr/>
          <a:lstStyle/>
          <a:p>
            <a:r>
              <a:rPr lang="en-US" dirty="0"/>
              <a:t>Model – indices (none), parameters,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63CF15-4540-BF40-0A1E-9A50A6EA9C3A}"/>
                  </a:ext>
                </a:extLst>
              </p:cNvPr>
              <p:cNvSpPr>
                <a:spLocks noGrp="1"/>
              </p:cNvSpPr>
              <p:nvPr>
                <p:ph idx="1"/>
              </p:nvPr>
            </p:nvSpPr>
            <p:spPr/>
            <p:txBody>
              <a:bodyPr/>
              <a:lstStyle/>
              <a:p>
                <a:pPr marL="0" indent="0">
                  <a:buNone/>
                </a:pPr>
                <a:r>
                  <a:rPr lang="en-US" dirty="0"/>
                  <a:t>Parameters:</a:t>
                </a:r>
              </a:p>
              <a:p>
                <a:pPr marL="0" indent="0">
                  <a:buNone/>
                </a:pP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a14:m>
                <a:r>
                  <a:rPr lang="en-US" dirty="0"/>
                  <a:t>: supply/demand characteristics</a:t>
                </a:r>
              </a:p>
              <a:p>
                <a:pPr marL="0" indent="0">
                  <a:buNone/>
                </a:pPr>
                <a:endParaRPr lang="en-US" dirty="0"/>
              </a:p>
              <a:p>
                <a:pPr marL="0" indent="0">
                  <a:buNone/>
                </a:pPr>
                <a:r>
                  <a:rPr lang="en-US" dirty="0"/>
                  <a:t>Variables:</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oMath>
                </a14:m>
                <a:r>
                  <a:rPr lang="en-US" dirty="0"/>
                  <a:t>: quantity demanded</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a:t>: quantity supplied</a:t>
                </a:r>
              </a:p>
            </p:txBody>
          </p:sp>
        </mc:Choice>
        <mc:Fallback xmlns="">
          <p:sp>
            <p:nvSpPr>
              <p:cNvPr id="3" name="Content Placeholder 2">
                <a:extLst>
                  <a:ext uri="{FF2B5EF4-FFF2-40B4-BE49-F238E27FC236}">
                    <a16:creationId xmlns:a16="http://schemas.microsoft.com/office/drawing/2014/main" id="{C463CF15-4540-BF40-0A1E-9A50A6EA9C3A}"/>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367407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950</TotalTime>
  <Words>2123</Words>
  <Application>Microsoft Macintosh PowerPoint</Application>
  <PresentationFormat>Widescreen</PresentationFormat>
  <Paragraphs>337</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Aptos</vt:lpstr>
      <vt:lpstr>Aptos Display</vt:lpstr>
      <vt:lpstr>Arial</vt:lpstr>
      <vt:lpstr>Cambria Math</vt:lpstr>
      <vt:lpstr>Consolas</vt:lpstr>
      <vt:lpstr>SFBMR10</vt:lpstr>
      <vt:lpstr>SFBTL10</vt:lpstr>
      <vt:lpstr>Office Theme</vt:lpstr>
      <vt:lpstr>EBGN645: Day 15</vt:lpstr>
      <vt:lpstr>Some notes</vt:lpstr>
      <vt:lpstr>Questions</vt:lpstr>
      <vt:lpstr>Agenda</vt:lpstr>
      <vt:lpstr>Market models – Example [I]</vt:lpstr>
      <vt:lpstr>Partial equilibrium - social surplus maximization</vt:lpstr>
      <vt:lpstr>Calibrated market models</vt:lpstr>
      <vt:lpstr>Calibrated market models</vt:lpstr>
      <vt:lpstr>Model – indices (none), parameters, variables</vt:lpstr>
      <vt:lpstr>Model – objective function</vt:lpstr>
      <vt:lpstr>Let’s put this simple model in GAMS…</vt:lpstr>
      <vt:lpstr>Why could we linearize demand before?</vt:lpstr>
      <vt:lpstr>Easy enough… let’s expand</vt:lpstr>
      <vt:lpstr>New model…</vt:lpstr>
      <vt:lpstr>New model: Simple version</vt:lpstr>
      <vt:lpstr>Simple counterfactuals</vt:lpstr>
      <vt:lpstr>New model: Variables, Objective, Constraints</vt:lpstr>
      <vt:lpstr>Calibration in the alternative setup…</vt:lpstr>
      <vt:lpstr>Another functional form.. Calibrated constant elasticity of substitution</vt:lpstr>
      <vt:lpstr>Another functional form.. Calibrated constant elasticity of substitution</vt:lpstr>
      <vt:lpstr>Points of these exercises..</vt:lpstr>
      <vt:lpstr>Choosing parameters and functional forms</vt:lpstr>
      <vt:lpstr>A global gas/energy model…</vt:lpstr>
      <vt:lpstr>Variables, objective, constraints</vt:lpstr>
      <vt:lpstr>PowerPoint Presentation</vt:lpstr>
      <vt:lpstr>Ramsey model – main points</vt:lpstr>
      <vt:lpstr>The Ramsey model – indices, parameters</vt:lpstr>
      <vt:lpstr>The Ramsey Model – Variables, Objective function</vt:lpstr>
      <vt:lpstr>Setting the utility discount factor…</vt:lpstr>
      <vt:lpstr>Constraints</vt:lpstr>
      <vt:lpstr>Calibration</vt:lpstr>
      <vt:lpstr>Initial capital/labor calibration</vt:lpstr>
      <vt:lpstr>Calibrating the production scale parameter</vt:lpstr>
      <vt:lpstr>Calibrating capital productivity [I]</vt:lpstr>
      <vt:lpstr>Calibrating capital productivity [II]</vt:lpstr>
      <vt:lpstr>Some more notes…</vt:lpstr>
      <vt:lpstr>Some more notes..</vt:lpstr>
      <vt:lpstr>Let’s build the base model…</vt:lpstr>
      <vt:lpstr>That’s weird… </vt:lpstr>
      <vt:lpstr>Plotting investment over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Maxwell Brown</dc:creator>
  <cp:lastModifiedBy>Maxwell Brown</cp:lastModifiedBy>
  <cp:revision>29</cp:revision>
  <dcterms:created xsi:type="dcterms:W3CDTF">2024-10-02T15:36:01Z</dcterms:created>
  <dcterms:modified xsi:type="dcterms:W3CDTF">2024-10-09T20:21:12Z</dcterms:modified>
</cp:coreProperties>
</file>