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Mi proyecto final consiste en crear un modelo para predecir si un indiviuo tiene Parkinson o no, basandose en las caracteristicas de la pulsacion de teclas de un teclado de un ordenador. Creo que todos sabeis mas o menos que es esa enfermedad. Es una enfermedad neurodegenerativa o sea que va progresando con la edad, del sistema nervioso central, o sea del cerebro, cerebelo, medula, en este caso mas del cerebro, que afecta sobretodo el control de movimientos voluntarios finos. Los movimientos de la persona afectada empiezan a ser cada vez mas lentas, mas rigidas, se nota el temblor en las manos etc.</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f48313bb4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f48313bb4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Despues de pre-procesar los datos, he decidido hechar un vistazo a la distribucion de los datos a ver que encuentro. Ya a simple vista, he visto que la gran mayoria de features tiene una media mas alta para los individuos con Parkinson. Esto ya es una indicacion de que probablemente si hacemos una regresion multidimensional, conseguiremos separar los Parkinsons de los no Parkinson. Con mas o menos eficiencia, pero no sera random.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f48313bb4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f48313bb4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Cuando por fin tenia generado todos mis features, he preparado los datos para entrenar el modelo.</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Algunos paciente tenian un “Genero” desconocido. Le di una etiqueta random para no perder estos individuos.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f48313bb43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f48313bb43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f48313bb43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f48313bb43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f48313bb43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f48313bb4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f48313bb43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f48313bb43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f48313bb43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f48313bb43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f48313bb43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f48313bb43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f48313bb43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f48313bb43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f48313bb43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f48313bb43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48313bb4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f48313bb4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Voy a empezar por explicar en que consiste mi dataset. Imaginaos que estais trabajando con el ordenador, pero hay un programa corriendo todo el rato en el background, que cada vez que pulsais una tecla, recoje la informacion de que tecla habeis pulsado, cuanto tiempo en milisegundos, estubo en contacto vuestro dedo con la tecla. Cuanto tiempo ha pasado entre que vuestro dedo haya tocado la tecla anterior y la tecla siguiente y cuanto tiempo ha pasado entre que dejasteis de pulsar la tecla anterior y empezasteis a pulsar la siguiente.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Pues este programa se ha instalado en los ordenadores de unas 600 personas. Algunas de ellas </a:t>
            </a:r>
            <a:r>
              <a:rPr lang="en-GB"/>
              <a:t>tenían</a:t>
            </a:r>
            <a:r>
              <a:rPr lang="en-GB"/>
              <a:t> la enfermedad de Parkinson y otras eran sanas.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f48313bb43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f48313bb43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f48313bb43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f48313bb43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f48313bb43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f48313bb43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Luego, pense que seria interesante generar mis propios datos y ver que etiqueta me daria mi modelo a mi, basandose en mi patron de tecleo de botones del teclado. Entonces yo fui al articulo original, encontre el programa que han usado los investigadores para generar estos datos, pero hay un problema: el paquete ha sido desarollado en java hace 10 anos, desde entonces no se mantuvo, yo no tengo idea de java y aunque el programa tenga incluso una pagina web, en su pagina no explican como instalarla, usarla etc…</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f53765cdb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f53765cdb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Entonces decidi intentar hacer mi propio script, con python. Y la verdad es que con la ayuda del chatgpt me ha llevado unas dos horas para obtener un resultado acceptable. Esta claro que el echo de que este usando un script distinto es una gran limitacion, pero decidi seguir adelante con la idea para ver que pasa. Este es un output de mi escibiendo cosas random, lo primero que se me ocurrio en la cabeza. Por desgracia, el articulo original no describia exactamente como iba la coleccion de datos. Si dejaban la persona usar el ordenador como en dia a dia o le daban como un texto especifico para escribir, asi que esa es otra de las limitaciones de mi metodo. Entonces. He procesado mi fichero como todos los demas. Haciendo medias de todas las metricas, anadiendole info sobre mi genero, data de nacimiento etc y simplemente cole mis datos en el fichero que contenia la info de todos los demas individuos. Y entonces ya era momento de hacer las predicciones. Lo que hice es basicamente correr el mismo codigo, pero el training se hizo con todos los datos menos mi linea y luego pedi al modelo que prediga la ultima linea que seria la correspondiente a mis datos.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Honestamente, la primera vez que corri el codigo, me dio que tengo Parkinson. La cosa es que yo, antes de modificar lo que sea, pense: voy a intentar a cambiar la semilla. Y la cambie y ya me daba que no tengo Parkinson. La cosa es que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f53765cdb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f53765cdb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Entendi entonces que quizas mi prediccion esta como en un limite entre una decision y la otra, y dependiendo de la semilla que le das cuando entrenas el modelo, te da una predicion o otra. Entonces, encontre una manera de que el modelo me de un porcentaje de probabilidad que un caso tenga Parkinson o no, repeti el ciclo entrenamiento/ prediccion 50 veces con semillas distintas e hice la media, para ver como de malo es mi modelo. Y entonces el resultado fue 0.4. O sea, que en media, el modelo me va a dar un 40% de probabilidad de tener Parkinson.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En general, yo no esperaba mucho mejor de mi modelo porque hubo muchas limitaciones: la primera y creo que la mayor limitacion, es que el script que use para generar mis datos de tecleo fue diferente. La segunda es que los datos de los demas individuos han sido recopilados durante dias y dias de uso de ordanador, y mis datos han sido generados a partir de un minuto que me di para escribir un texto aleatorio. Y ademas hay que tener en cuenta que mi modelo esta pensado para sobre estimar la probabilidad de Parkinson porque el peso que le doy a cada clase es diferente si os acordais. Castigo el algoritmo mas por falsos negativos que falsos positivos. Entones, eso tambien puede influir.</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f53765cdb3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f53765cdb3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Lo siguiente que hice fue un PCA. Esta grafica ensena cuanto de la varianza se explica por cada uno de los componentes. Vemos que aprox mitad la explican los dos primeros componentes y el tercero explica un 5% aprox.</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f53765cdb3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f53765cdb3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Pero este no fue realmente el objetivo principal para mi, para hacer el PCA. Honestamente, yo esperaba encontrar algunas features, que no tienen que ser necesariamente Parkinson/ no parkinson, pero que hagan 2 o mas clusters y que hayan componentes que los separen, como vimos en uno de los ejemplos en una de las clases. Entones, primero, grafique lo mas basico, que son los primeros dos componentes y cada punto un individuo con el color indicando si es Parkinson o no. Vi que no forman ningun cluster. Hice el mismo grafico con impact.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f53765cdb3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f53765cdb3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Tambien lo hice en 3D, para ver 3 PCs a la vez y no vi nada guay. Y luego pense hacer lo siguiente: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f53765cdb3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f53765cdb3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En vez de hacerlo un poco a las ciegas, hice una tabla con cada uno de los componentes y la contribucion de cada feature para ese componente y vi que por ejemplo, tanto el Temblor como el Impacto, tienen valores absolutos altos para el PC3 y PC 16, entonces decidi graficar estas dos features en un plano definido por PC3 y PC16</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f53765cdb3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f53765cdb3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Enonces bi esto. El eje X es el PC3, el Y es el PC16 y el color indica el impacto, siendo 2 impacto severo, 1 mediano y 0 impacto bajo. Y la forma indica si tiene temblor o no. Entonces aqui si, a simple vista se ve como tienden a a formar una especie de clusters sobretodo los que tienen temblor o no. Por ejemplo solo dibujando una recta, ya conseguimos separar casi  perfectamente los individuos que tienen temblor y los que no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f3aedc79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f3aedc79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Y ademas estas 3 medidas clave, el flight time, hold time y latency se han clasificado en diferentes “tipos” de tecla que basicamente sirven para reflejar con que mano has pulsado la tecla (o sea si es una tecla pulsada con la mano izq o derecha) y tambien tiene la informacion de si en una dada pulsacion hubo cambio de mano o no. Este ultimo parametro es mas facil explicar con un ejemplo. Por ejemplo si la tecla anterior que has pulsado ha sido una P y la tecla que estas pulsando ahora mismo es una A, ademans de todos los parametros anteriores que recoje el programa, te deja una nota de que en este momento en particular hubo un cambio de mano derecha hacia la mano izquierda.</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f53765cdb3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f53765cdb3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Ya para el impact, tendriamos que usar un poquito mas de imaginacion pero aun asi se puede intuir una cierta tendencia a clusterizar. Quizas visualizando en 3 dimensiones, se veria mejor.</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f53765cdb3_2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f53765cdb3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Y, lo ultimo que hice para este proyecto, fue, intentar, en vez de predecir Parkinsono no, filtre los datos para conservar solo a los individuos con Parkinson y intentar predecir el grado de afectacion de Parkinson. Ya de entrada, significa que tengo menos datos para entrenar este modelo. Pero, en realidad no salio tan mal. Salio con accuracy de 0.64, y predice bastante mal los que estan afectados de manera severa. Solo mitad las identifica bien. Pero tambien porque solo hay 4</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f53765cdb3_2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f53765cdb3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 partido de unos datos bastante sucios. He tardado bastante tiempo limpiandoles y haciendo que los formatos de las columnas sean consistentes. Con eso, he perdido  algunos datos. Apesar de todo eso, consegui hacer un modelo que predice Parkinson con una accuracy de 0.83. Estaria bien generar mis propios datos, pero no consegui instalar el programa que se usaba en el articulo original. Hice una improvisacion escribiendo mi propio script para eso, pero eso supone muchas limitaciones y no se si son representativos los datos que genero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f48313bb4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f48313bb4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Aqui he puesto como un ejemplo uno de los ficheros del dataset para. Cada indiviudo tiene un fichero asi. Cada linea de este fichero es una tecla que ha pulsado. Voy columna por columna explicando que significa ya que creo que es importante entender el dataset con el que he trabajado. Los primeros tres no son importantes para construir el modelo: es el ID del individuo,la fecha, la hora y ahora las siguinetes 4 columnas es de donde voy a extraer las features: el tipo de tecla (L de left isquierda, R de right derecha y S de space) el siguiente numero es, en milisegundos el hold time, el tiempo que la tecla estubo tensada, este es el tal cambio de mano: por ejemplo fijemonos en las dos lineas senaladas si os fijais la primera tiene una R, o sea ha sido una tecla de la mitad derecha del telcado y la segunda ha sido una L. En esta segunda fila, esta columna pone RL significa que en este momento hubo un cambio de mano derecha a izquierda.</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Como parte de pre-procesamiento de datos, una cosa que tuve que hacer si o si es una media de cada una de las 3 metricas para cada una de las combinacion tecla/cambio de  mano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f48313bb4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f48313bb4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Esto lo hice con este comando, simplemente agrupando por Tipo de Tecla y Cambio de Mano. Entonces como tengo 3 tipos de tecla diferentes, tengo 3 al cuadrado o sea 9 combinaciones de cambio de mano posibles o sea I-D, D-I, E-I, D-E etc… y tengo 3 metricas: hold time, latency y flight time.  Entonces 9 * 3 = 27. Tengo en total 27 features.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Una pequena nota: igual puede parecer que clasificar las teclas pulsadas en izquierda derecha y ese cambio de mano puede parecer superfluo, pero no. Porque Parkinson suele ser asimetrico. De tal manera que la afectacion asimetrica de las extremidades es uno de los puntos de diagnostico diferencial de Parkinson. En otras palabras, cuando un medico recibe un paciente que claramente presenta signos de una enfermedad neurodegenerativa, una de las maneras de descartar otros diagnosticos a favor de Parkinson es mirar si tiene un lado del cuerpo claramente mas afectado que el otro. Las demas enfermedades neurodegenerativas del sistema nervioso central suelen afectar los dos lados por igual.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f48313bb4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f48313bb4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Pero! Ademas. Para cada individuo, tengo otros datos relevantes. No los voy a mencionar todos, solo los que al final he usado. El ano de nacimiento, el genero, lo que me va a servir luego de etiqueta: si tiene Parkinson o no. Si tiene temblor o no, que es uno de los sintomas de Parkinson. Si es diestro o zurdo, en el caso de que tenga Parkinson, tengo la severidad de Parkinsons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f48313bb4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f48313bb4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Hay que decir que la limpieza de los datos me llevo bastante tiempo, porque resulto que el dataset era un poco sucio. Los ficheros de algunos individuos por alguna razon no tenian las mismas caracteristicas que los demas. Por ejemplo, algunos el tiempo lo tenian con ceros a izquierda, otros no. Algunos, de repente tenian como dos lineas solapadas.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Entonces no tuve otra que hacer un codigo en que tuve que analisar cada columna de cada linea de cada fichero y cuadrar los formatos o eliminar la linea si no cumple una serie de criterios basicos.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f48313bb4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f48313bb4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Lo bueno es que justo estaba buscando una excusa para usar el spark. Vi en eso una oportunidad. En resumen, hay una funcion de filtrar rows en todos los ficheros de una carpeta. Lo que queria hacer es paralelizar los procesos. Y como estaba curioso de cuanto tiempo tardaba sin o con Spark, lo hice de las dos maneras.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f48313bb4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f48313bb4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16.png"/><Relationship Id="rId6"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6.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Parkinson’s Disease prediction from keystroke data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GB"/>
              <a:t>Maksym Vaskin</a:t>
            </a:r>
            <a:endParaRPr/>
          </a:p>
          <a:p>
            <a:pPr indent="0" lvl="0" marL="0" rtl="0" algn="ctr">
              <a:spcBef>
                <a:spcPts val="0"/>
              </a:spcBef>
              <a:spcAft>
                <a:spcPts val="0"/>
              </a:spcAft>
              <a:buNone/>
            </a:pPr>
            <a:r>
              <a:rPr lang="en-GB"/>
              <a:t>Ironhack Data Science Bootcamp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p:nvPr/>
        </p:nvSpPr>
        <p:spPr>
          <a:xfrm>
            <a:off x="0" y="33350"/>
            <a:ext cx="91440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7" name="Google Shape;12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820">
                <a:solidFill>
                  <a:schemeClr val="dk2"/>
                </a:solidFill>
              </a:rPr>
              <a:t>Data Exploration / Transformation</a:t>
            </a:r>
            <a:endParaRPr b="1" sz="2820">
              <a:solidFill>
                <a:schemeClr val="dk2"/>
              </a:solidFill>
            </a:endParaRPr>
          </a:p>
        </p:txBody>
      </p:sp>
      <p:pic>
        <p:nvPicPr>
          <p:cNvPr id="128" name="Google Shape;128;p22"/>
          <p:cNvPicPr preferRelativeResize="0"/>
          <p:nvPr/>
        </p:nvPicPr>
        <p:blipFill>
          <a:blip r:embed="rId3">
            <a:alphaModFix/>
          </a:blip>
          <a:stretch>
            <a:fillRect/>
          </a:stretch>
        </p:blipFill>
        <p:spPr>
          <a:xfrm>
            <a:off x="369800" y="913175"/>
            <a:ext cx="3116801" cy="2077875"/>
          </a:xfrm>
          <a:prstGeom prst="rect">
            <a:avLst/>
          </a:prstGeom>
          <a:solidFill>
            <a:schemeClr val="dk1"/>
          </a:solidFill>
          <a:ln>
            <a:noFill/>
          </a:ln>
        </p:spPr>
      </p:pic>
      <p:pic>
        <p:nvPicPr>
          <p:cNvPr id="129" name="Google Shape;129;p22"/>
          <p:cNvPicPr preferRelativeResize="0"/>
          <p:nvPr/>
        </p:nvPicPr>
        <p:blipFill>
          <a:blip r:embed="rId4">
            <a:alphaModFix/>
          </a:blip>
          <a:stretch>
            <a:fillRect/>
          </a:stretch>
        </p:blipFill>
        <p:spPr>
          <a:xfrm>
            <a:off x="4216138" y="913174"/>
            <a:ext cx="3116800" cy="2077876"/>
          </a:xfrm>
          <a:prstGeom prst="rect">
            <a:avLst/>
          </a:prstGeom>
          <a:solidFill>
            <a:schemeClr val="dk1"/>
          </a:solidFill>
          <a:ln>
            <a:noFill/>
          </a:ln>
        </p:spPr>
      </p:pic>
      <p:pic>
        <p:nvPicPr>
          <p:cNvPr id="130" name="Google Shape;130;p22"/>
          <p:cNvPicPr preferRelativeResize="0"/>
          <p:nvPr/>
        </p:nvPicPr>
        <p:blipFill>
          <a:blip r:embed="rId5">
            <a:alphaModFix/>
          </a:blip>
          <a:stretch>
            <a:fillRect/>
          </a:stretch>
        </p:blipFill>
        <p:spPr>
          <a:xfrm>
            <a:off x="369800" y="2989447"/>
            <a:ext cx="3116801" cy="2077853"/>
          </a:xfrm>
          <a:prstGeom prst="rect">
            <a:avLst/>
          </a:prstGeom>
          <a:solidFill>
            <a:schemeClr val="dk1"/>
          </a:solidFill>
          <a:ln>
            <a:noFill/>
          </a:ln>
        </p:spPr>
      </p:pic>
      <p:pic>
        <p:nvPicPr>
          <p:cNvPr id="131" name="Google Shape;131;p22"/>
          <p:cNvPicPr preferRelativeResize="0"/>
          <p:nvPr/>
        </p:nvPicPr>
        <p:blipFill>
          <a:blip r:embed="rId6">
            <a:alphaModFix/>
          </a:blip>
          <a:stretch>
            <a:fillRect/>
          </a:stretch>
        </p:blipFill>
        <p:spPr>
          <a:xfrm>
            <a:off x="4216173" y="2914850"/>
            <a:ext cx="3116765" cy="2077850"/>
          </a:xfrm>
          <a:prstGeom prst="rect">
            <a:avLst/>
          </a:prstGeom>
          <a:solidFill>
            <a:schemeClr val="dk1"/>
          </a:solid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p:nvPr/>
        </p:nvSpPr>
        <p:spPr>
          <a:xfrm>
            <a:off x="0" y="0"/>
            <a:ext cx="91440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7" name="Google Shape;13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820">
                <a:solidFill>
                  <a:schemeClr val="dk2"/>
                </a:solidFill>
              </a:rPr>
              <a:t>Data Exploration / Transformation</a:t>
            </a:r>
            <a:endParaRPr b="1" sz="2820">
              <a:solidFill>
                <a:schemeClr val="dk2"/>
              </a:solidFill>
            </a:endParaRPr>
          </a:p>
        </p:txBody>
      </p:sp>
      <p:sp>
        <p:nvSpPr>
          <p:cNvPr id="138" name="Google Shape;138;p23"/>
          <p:cNvSpPr txBox="1"/>
          <p:nvPr>
            <p:ph type="title"/>
          </p:nvPr>
        </p:nvSpPr>
        <p:spPr>
          <a:xfrm>
            <a:off x="311700" y="1155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520">
                <a:solidFill>
                  <a:srgbClr val="434343"/>
                </a:solidFill>
              </a:rPr>
              <a:t>Gender</a:t>
            </a:r>
            <a:endParaRPr b="1" sz="2520">
              <a:solidFill>
                <a:srgbClr val="434343"/>
              </a:solidFill>
            </a:endParaRPr>
          </a:p>
        </p:txBody>
      </p:sp>
      <p:pic>
        <p:nvPicPr>
          <p:cNvPr id="139" name="Google Shape;139;p23"/>
          <p:cNvPicPr preferRelativeResize="0"/>
          <p:nvPr/>
        </p:nvPicPr>
        <p:blipFill>
          <a:blip r:embed="rId3">
            <a:alphaModFix/>
          </a:blip>
          <a:stretch>
            <a:fillRect/>
          </a:stretch>
        </p:blipFill>
        <p:spPr>
          <a:xfrm>
            <a:off x="311699" y="1727700"/>
            <a:ext cx="4081426" cy="3223325"/>
          </a:xfrm>
          <a:prstGeom prst="rect">
            <a:avLst/>
          </a:prstGeom>
          <a:solidFill>
            <a:schemeClr val="dk1"/>
          </a:solidFill>
          <a:ln>
            <a:noFill/>
          </a:ln>
        </p:spPr>
      </p:pic>
      <p:sp>
        <p:nvSpPr>
          <p:cNvPr id="140" name="Google Shape;140;p23"/>
          <p:cNvSpPr txBox="1"/>
          <p:nvPr/>
        </p:nvSpPr>
        <p:spPr>
          <a:xfrm>
            <a:off x="4520900" y="1898025"/>
            <a:ext cx="3960900" cy="24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2"/>
                </a:solidFill>
              </a:rPr>
              <a:t>NaNs converted to either Male or Female following the same distribution</a:t>
            </a:r>
            <a:endParaRPr sz="1800">
              <a:solidFill>
                <a:schemeClr val="l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p:nvPr/>
        </p:nvSpPr>
        <p:spPr>
          <a:xfrm>
            <a:off x="0" y="0"/>
            <a:ext cx="91440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6" name="Google Shape;14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820">
                <a:solidFill>
                  <a:schemeClr val="dk2"/>
                </a:solidFill>
              </a:rPr>
              <a:t>Data Exploration / Transformation</a:t>
            </a:r>
            <a:endParaRPr b="1" sz="2820">
              <a:solidFill>
                <a:schemeClr val="dk2"/>
              </a:solidFill>
            </a:endParaRPr>
          </a:p>
        </p:txBody>
      </p:sp>
      <p:sp>
        <p:nvSpPr>
          <p:cNvPr id="147" name="Google Shape;147;p24"/>
          <p:cNvSpPr txBox="1"/>
          <p:nvPr>
            <p:ph type="title"/>
          </p:nvPr>
        </p:nvSpPr>
        <p:spPr>
          <a:xfrm>
            <a:off x="311700" y="1155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520">
                <a:solidFill>
                  <a:srgbClr val="434343"/>
                </a:solidFill>
              </a:rPr>
              <a:t>Birth Year</a:t>
            </a:r>
            <a:endParaRPr b="1" sz="2520">
              <a:solidFill>
                <a:srgbClr val="434343"/>
              </a:solidFill>
            </a:endParaRPr>
          </a:p>
        </p:txBody>
      </p:sp>
      <p:sp>
        <p:nvSpPr>
          <p:cNvPr id="148" name="Google Shape;148;p24"/>
          <p:cNvSpPr txBox="1"/>
          <p:nvPr/>
        </p:nvSpPr>
        <p:spPr>
          <a:xfrm>
            <a:off x="311700" y="1575300"/>
            <a:ext cx="8716200" cy="24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2"/>
                </a:solidFill>
              </a:rPr>
              <a:t>NaNs converted to median Birth Year</a:t>
            </a:r>
            <a:endParaRPr sz="1800">
              <a:solidFill>
                <a:schemeClr val="lt2"/>
              </a:solidFill>
            </a:endParaRPr>
          </a:p>
        </p:txBody>
      </p:sp>
      <p:sp>
        <p:nvSpPr>
          <p:cNvPr id="149" name="Google Shape;149;p24"/>
          <p:cNvSpPr txBox="1"/>
          <p:nvPr>
            <p:ph type="title"/>
          </p:nvPr>
        </p:nvSpPr>
        <p:spPr>
          <a:xfrm>
            <a:off x="311700" y="2266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520">
                <a:solidFill>
                  <a:srgbClr val="434343"/>
                </a:solidFill>
              </a:rPr>
              <a:t>Sided</a:t>
            </a:r>
            <a:endParaRPr b="1" sz="2520">
              <a:solidFill>
                <a:srgbClr val="434343"/>
              </a:solidFill>
            </a:endParaRPr>
          </a:p>
        </p:txBody>
      </p:sp>
      <p:sp>
        <p:nvSpPr>
          <p:cNvPr id="150" name="Google Shape;150;p24"/>
          <p:cNvSpPr txBox="1"/>
          <p:nvPr/>
        </p:nvSpPr>
        <p:spPr>
          <a:xfrm>
            <a:off x="311700" y="2707150"/>
            <a:ext cx="8716200" cy="6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2"/>
                </a:solidFill>
              </a:rPr>
              <a:t>NaNs converted to “None”</a:t>
            </a:r>
            <a:endParaRPr sz="1800">
              <a:solidFill>
                <a:schemeClr val="lt2"/>
              </a:solidFill>
            </a:endParaRPr>
          </a:p>
        </p:txBody>
      </p:sp>
      <p:pic>
        <p:nvPicPr>
          <p:cNvPr id="151" name="Google Shape;151;p24"/>
          <p:cNvPicPr preferRelativeResize="0"/>
          <p:nvPr/>
        </p:nvPicPr>
        <p:blipFill rotWithShape="1">
          <a:blip r:embed="rId3">
            <a:alphaModFix/>
          </a:blip>
          <a:srcRect b="0" l="-2192" r="6047" t="-5719"/>
          <a:stretch/>
        </p:blipFill>
        <p:spPr>
          <a:xfrm>
            <a:off x="4237874" y="2571750"/>
            <a:ext cx="2725625" cy="24955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p:nvPr/>
        </p:nvSpPr>
        <p:spPr>
          <a:xfrm>
            <a:off x="0" y="0"/>
            <a:ext cx="91440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7" name="Google Shape;15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820">
                <a:solidFill>
                  <a:schemeClr val="dk2"/>
                </a:solidFill>
              </a:rPr>
              <a:t>Data Exploration / Transformation</a:t>
            </a:r>
            <a:endParaRPr b="1" sz="2820">
              <a:solidFill>
                <a:schemeClr val="dk2"/>
              </a:solidFill>
            </a:endParaRPr>
          </a:p>
        </p:txBody>
      </p:sp>
      <p:sp>
        <p:nvSpPr>
          <p:cNvPr id="158" name="Google Shape;158;p25"/>
          <p:cNvSpPr txBox="1"/>
          <p:nvPr>
            <p:ph type="title"/>
          </p:nvPr>
        </p:nvSpPr>
        <p:spPr>
          <a:xfrm>
            <a:off x="311700" y="1155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520">
                <a:solidFill>
                  <a:srgbClr val="434343"/>
                </a:solidFill>
              </a:rPr>
              <a:t>Other transformations:</a:t>
            </a:r>
            <a:endParaRPr b="1" sz="2520">
              <a:solidFill>
                <a:srgbClr val="434343"/>
              </a:solidFill>
            </a:endParaRPr>
          </a:p>
        </p:txBody>
      </p:sp>
      <p:sp>
        <p:nvSpPr>
          <p:cNvPr id="159" name="Google Shape;159;p25"/>
          <p:cNvSpPr txBox="1"/>
          <p:nvPr/>
        </p:nvSpPr>
        <p:spPr>
          <a:xfrm>
            <a:off x="311700" y="1941975"/>
            <a:ext cx="8520600" cy="2427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2"/>
              </a:buClr>
              <a:buSzPts val="1800"/>
              <a:buChar char="●"/>
            </a:pPr>
            <a:r>
              <a:rPr lang="en-GB" sz="1800">
                <a:solidFill>
                  <a:schemeClr val="lt2"/>
                </a:solidFill>
              </a:rPr>
              <a:t>Conversion of non numeric variables (Gender, Sided, Parkinson etc… to numeric).</a:t>
            </a:r>
            <a:endParaRPr sz="1800">
              <a:solidFill>
                <a:schemeClr val="lt2"/>
              </a:solidFill>
            </a:endParaRPr>
          </a:p>
          <a:p>
            <a:pPr indent="-342900" lvl="0" marL="457200" rtl="0" algn="l">
              <a:spcBef>
                <a:spcPts val="0"/>
              </a:spcBef>
              <a:spcAft>
                <a:spcPts val="0"/>
              </a:spcAft>
              <a:buClr>
                <a:schemeClr val="lt2"/>
              </a:buClr>
              <a:buSzPts val="1800"/>
              <a:buChar char="●"/>
            </a:pPr>
            <a:r>
              <a:rPr lang="en-GB" sz="1800">
                <a:solidFill>
                  <a:schemeClr val="lt2"/>
                </a:solidFill>
              </a:rPr>
              <a:t>Standardizing of all numeric variables (in such a way mean = 0 and standart deviation = 1.</a:t>
            </a:r>
            <a:endParaRPr sz="1800">
              <a:solidFill>
                <a:schemeClr val="lt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p:nvPr/>
        </p:nvSpPr>
        <p:spPr>
          <a:xfrm>
            <a:off x="0" y="0"/>
            <a:ext cx="91440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5" name="Google Shape;16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820">
                <a:solidFill>
                  <a:schemeClr val="dk2"/>
                </a:solidFill>
              </a:rPr>
              <a:t>Data Exploration / Transformation</a:t>
            </a:r>
            <a:endParaRPr b="1" sz="2820">
              <a:solidFill>
                <a:schemeClr val="dk2"/>
              </a:solidFill>
            </a:endParaRPr>
          </a:p>
        </p:txBody>
      </p:sp>
      <p:sp>
        <p:nvSpPr>
          <p:cNvPr id="166" name="Google Shape;166;p26"/>
          <p:cNvSpPr txBox="1"/>
          <p:nvPr>
            <p:ph type="title"/>
          </p:nvPr>
        </p:nvSpPr>
        <p:spPr>
          <a:xfrm>
            <a:off x="311700" y="1155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520">
                <a:solidFill>
                  <a:srgbClr val="434343"/>
                </a:solidFill>
              </a:rPr>
              <a:t>Correlation Matrix</a:t>
            </a:r>
            <a:endParaRPr b="1" sz="2520">
              <a:solidFill>
                <a:srgbClr val="434343"/>
              </a:solidFill>
            </a:endParaRPr>
          </a:p>
          <a:p>
            <a:pPr indent="0" lvl="0" marL="0" rtl="0" algn="l">
              <a:spcBef>
                <a:spcPts val="0"/>
              </a:spcBef>
              <a:spcAft>
                <a:spcPts val="0"/>
              </a:spcAft>
              <a:buSzPts val="990"/>
              <a:buNone/>
            </a:pPr>
            <a:r>
              <a:t/>
            </a:r>
            <a:endParaRPr b="1" sz="2520">
              <a:solidFill>
                <a:srgbClr val="43434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p:nvPr/>
        </p:nvSpPr>
        <p:spPr>
          <a:xfrm>
            <a:off x="0" y="0"/>
            <a:ext cx="91440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72" name="Google Shape;172;p27"/>
          <p:cNvPicPr preferRelativeResize="0"/>
          <p:nvPr/>
        </p:nvPicPr>
        <p:blipFill rotWithShape="1">
          <a:blip r:embed="rId3">
            <a:alphaModFix/>
          </a:blip>
          <a:srcRect b="0" l="0" r="0" t="7175"/>
          <a:stretch/>
        </p:blipFill>
        <p:spPr>
          <a:xfrm>
            <a:off x="1159584" y="0"/>
            <a:ext cx="6708067" cy="5143500"/>
          </a:xfrm>
          <a:prstGeom prst="rect">
            <a:avLst/>
          </a:prstGeom>
          <a:solidFill>
            <a:schemeClr val="dk1"/>
          </a:solid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p:nvPr/>
        </p:nvSpPr>
        <p:spPr>
          <a:xfrm>
            <a:off x="0" y="0"/>
            <a:ext cx="91440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8" name="Google Shape;17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820">
                <a:solidFill>
                  <a:schemeClr val="dk2"/>
                </a:solidFill>
              </a:rPr>
              <a:t>Model Training</a:t>
            </a:r>
            <a:endParaRPr b="1" sz="2820">
              <a:solidFill>
                <a:schemeClr val="dk2"/>
              </a:solidFill>
            </a:endParaRPr>
          </a:p>
        </p:txBody>
      </p:sp>
      <p:sp>
        <p:nvSpPr>
          <p:cNvPr id="179" name="Google Shape;179;p28"/>
          <p:cNvSpPr txBox="1"/>
          <p:nvPr>
            <p:ph type="title"/>
          </p:nvPr>
        </p:nvSpPr>
        <p:spPr>
          <a:xfrm>
            <a:off x="311700" y="1155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520">
                <a:solidFill>
                  <a:srgbClr val="434343"/>
                </a:solidFill>
              </a:rPr>
              <a:t>Attempt 1</a:t>
            </a:r>
            <a:endParaRPr b="1" sz="2520">
              <a:solidFill>
                <a:srgbClr val="434343"/>
              </a:solidFill>
            </a:endParaRPr>
          </a:p>
          <a:p>
            <a:pPr indent="0" lvl="0" marL="0" rtl="0" algn="l">
              <a:spcBef>
                <a:spcPts val="0"/>
              </a:spcBef>
              <a:spcAft>
                <a:spcPts val="0"/>
              </a:spcAft>
              <a:buSzPts val="990"/>
              <a:buNone/>
            </a:pPr>
            <a:r>
              <a:t/>
            </a:r>
            <a:endParaRPr b="1" sz="2520">
              <a:solidFill>
                <a:srgbClr val="434343"/>
              </a:solidFill>
            </a:endParaRPr>
          </a:p>
        </p:txBody>
      </p:sp>
      <p:sp>
        <p:nvSpPr>
          <p:cNvPr id="180" name="Google Shape;180;p28"/>
          <p:cNvSpPr txBox="1"/>
          <p:nvPr/>
        </p:nvSpPr>
        <p:spPr>
          <a:xfrm>
            <a:off x="429775" y="1781875"/>
            <a:ext cx="8282100" cy="30666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lt1"/>
              </a:buClr>
              <a:buSzPts val="2000"/>
              <a:buChar char="●"/>
            </a:pPr>
            <a:r>
              <a:rPr lang="en-GB" sz="2000">
                <a:solidFill>
                  <a:schemeClr val="lt1"/>
                </a:solidFill>
              </a:rPr>
              <a:t>Dropped the following features:</a:t>
            </a:r>
            <a:endParaRPr sz="2000">
              <a:solidFill>
                <a:schemeClr val="lt1"/>
              </a:solidFill>
            </a:endParaRPr>
          </a:p>
          <a:p>
            <a:pPr indent="-355600" lvl="1" marL="914400" rtl="0" algn="l">
              <a:spcBef>
                <a:spcPts val="0"/>
              </a:spcBef>
              <a:spcAft>
                <a:spcPts val="0"/>
              </a:spcAft>
              <a:buClr>
                <a:schemeClr val="lt1"/>
              </a:buClr>
              <a:buSzPts val="2000"/>
              <a:buChar char="○"/>
            </a:pPr>
            <a:r>
              <a:rPr lang="en-GB" sz="2000">
                <a:solidFill>
                  <a:schemeClr val="lt1"/>
                </a:solidFill>
              </a:rPr>
              <a:t>X = data.drop(columns=["UserKey", "Parkinsons", "Impact", "Levadopa", "DA","MAOB","Other","UPDRS", "DiagnosisYear"])</a:t>
            </a:r>
            <a:endParaRPr sz="2000">
              <a:solidFill>
                <a:schemeClr val="lt1"/>
              </a:solidFill>
            </a:endParaRPr>
          </a:p>
          <a:p>
            <a:pPr indent="-355600" lvl="0" marL="457200" rtl="0" algn="l">
              <a:spcBef>
                <a:spcPts val="0"/>
              </a:spcBef>
              <a:spcAft>
                <a:spcPts val="0"/>
              </a:spcAft>
              <a:buClr>
                <a:schemeClr val="lt1"/>
              </a:buClr>
              <a:buSzPts val="2000"/>
              <a:buChar char="●"/>
            </a:pPr>
            <a:r>
              <a:rPr lang="en-GB" sz="2000">
                <a:solidFill>
                  <a:schemeClr val="lt1"/>
                </a:solidFill>
              </a:rPr>
              <a:t>Test size = 0.3</a:t>
            </a:r>
            <a:endParaRPr sz="2000">
              <a:solidFill>
                <a:schemeClr val="lt1"/>
              </a:solidFill>
            </a:endParaRPr>
          </a:p>
          <a:p>
            <a:pPr indent="-355600" lvl="0" marL="457200" rtl="0" algn="l">
              <a:spcBef>
                <a:spcPts val="0"/>
              </a:spcBef>
              <a:spcAft>
                <a:spcPts val="0"/>
              </a:spcAft>
              <a:buClr>
                <a:schemeClr val="lt1"/>
              </a:buClr>
              <a:buSzPts val="2000"/>
              <a:buChar char="●"/>
            </a:pPr>
            <a:r>
              <a:rPr lang="en-GB" sz="2000">
                <a:solidFill>
                  <a:schemeClr val="lt1"/>
                </a:solidFill>
              </a:rPr>
              <a:t>Dealing with label imbalance: SMOTE</a:t>
            </a:r>
            <a:endParaRPr sz="2000">
              <a:solidFill>
                <a:schemeClr val="lt1"/>
              </a:solidFill>
            </a:endParaRPr>
          </a:p>
          <a:p>
            <a:pPr indent="-355600" lvl="0" marL="457200" rtl="0" algn="l">
              <a:spcBef>
                <a:spcPts val="0"/>
              </a:spcBef>
              <a:spcAft>
                <a:spcPts val="0"/>
              </a:spcAft>
              <a:buClr>
                <a:schemeClr val="lt1"/>
              </a:buClr>
              <a:buSzPts val="2000"/>
              <a:buChar char="●"/>
            </a:pPr>
            <a:r>
              <a:rPr lang="en-GB" sz="2000">
                <a:solidFill>
                  <a:schemeClr val="lt1"/>
                </a:solidFill>
              </a:rPr>
              <a:t>svm_model = SVC(kernel='linear', random_state=42)</a:t>
            </a:r>
            <a:endParaRPr sz="2000">
              <a:solidFill>
                <a:schemeClr val="lt1"/>
              </a:solidFill>
            </a:endParaRPr>
          </a:p>
          <a:p>
            <a:pPr indent="-355600" lvl="0" marL="457200" rtl="0" algn="l">
              <a:lnSpc>
                <a:spcPct val="115000"/>
              </a:lnSpc>
              <a:spcBef>
                <a:spcPts val="0"/>
              </a:spcBef>
              <a:spcAft>
                <a:spcPts val="0"/>
              </a:spcAft>
              <a:buClr>
                <a:schemeClr val="lt1"/>
              </a:buClr>
              <a:buSzPts val="2000"/>
              <a:buChar char="●"/>
            </a:pPr>
            <a:r>
              <a:rPr lang="en-GB" sz="2000">
                <a:highlight>
                  <a:srgbClr val="FFFFFF"/>
                </a:highlight>
              </a:rPr>
              <a:t>Accuracy: 0.7966101694915254</a:t>
            </a:r>
            <a:endParaRPr sz="18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p:nvPr/>
        </p:nvSpPr>
        <p:spPr>
          <a:xfrm>
            <a:off x="0" y="0"/>
            <a:ext cx="91440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6" name="Google Shape;18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820">
                <a:solidFill>
                  <a:schemeClr val="dk2"/>
                </a:solidFill>
              </a:rPr>
              <a:t>Model Training</a:t>
            </a:r>
            <a:endParaRPr b="1" sz="2820">
              <a:solidFill>
                <a:schemeClr val="dk2"/>
              </a:solidFill>
            </a:endParaRPr>
          </a:p>
        </p:txBody>
      </p:sp>
      <p:sp>
        <p:nvSpPr>
          <p:cNvPr id="187" name="Google Shape;187;p29"/>
          <p:cNvSpPr txBox="1"/>
          <p:nvPr>
            <p:ph type="title"/>
          </p:nvPr>
        </p:nvSpPr>
        <p:spPr>
          <a:xfrm>
            <a:off x="311700" y="1155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520">
                <a:solidFill>
                  <a:srgbClr val="434343"/>
                </a:solidFill>
              </a:rPr>
              <a:t>Attempt 1</a:t>
            </a:r>
            <a:endParaRPr b="1" sz="2520">
              <a:solidFill>
                <a:srgbClr val="434343"/>
              </a:solidFill>
            </a:endParaRPr>
          </a:p>
          <a:p>
            <a:pPr indent="0" lvl="0" marL="0" rtl="0" algn="l">
              <a:spcBef>
                <a:spcPts val="0"/>
              </a:spcBef>
              <a:spcAft>
                <a:spcPts val="0"/>
              </a:spcAft>
              <a:buSzPts val="990"/>
              <a:buNone/>
            </a:pPr>
            <a:r>
              <a:t/>
            </a:r>
            <a:endParaRPr b="1" sz="2520">
              <a:solidFill>
                <a:srgbClr val="434343"/>
              </a:solidFill>
            </a:endParaRPr>
          </a:p>
        </p:txBody>
      </p:sp>
      <p:pic>
        <p:nvPicPr>
          <p:cNvPr id="188" name="Google Shape;188;p29"/>
          <p:cNvPicPr preferRelativeResize="0"/>
          <p:nvPr/>
        </p:nvPicPr>
        <p:blipFill>
          <a:blip r:embed="rId3">
            <a:alphaModFix/>
          </a:blip>
          <a:stretch>
            <a:fillRect/>
          </a:stretch>
        </p:blipFill>
        <p:spPr>
          <a:xfrm>
            <a:off x="311702" y="1634775"/>
            <a:ext cx="4354770" cy="3415800"/>
          </a:xfrm>
          <a:prstGeom prst="rect">
            <a:avLst/>
          </a:prstGeom>
          <a:solidFill>
            <a:schemeClr val="dk1"/>
          </a:solid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p:nvPr/>
        </p:nvSpPr>
        <p:spPr>
          <a:xfrm>
            <a:off x="0" y="0"/>
            <a:ext cx="91440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4" name="Google Shape;19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820">
                <a:solidFill>
                  <a:schemeClr val="dk2"/>
                </a:solidFill>
              </a:rPr>
              <a:t>Model Training</a:t>
            </a:r>
            <a:endParaRPr b="1" sz="2820">
              <a:solidFill>
                <a:schemeClr val="dk2"/>
              </a:solidFill>
            </a:endParaRPr>
          </a:p>
        </p:txBody>
      </p:sp>
      <p:sp>
        <p:nvSpPr>
          <p:cNvPr id="195" name="Google Shape;195;p30"/>
          <p:cNvSpPr txBox="1"/>
          <p:nvPr>
            <p:ph type="title"/>
          </p:nvPr>
        </p:nvSpPr>
        <p:spPr>
          <a:xfrm>
            <a:off x="311700" y="1155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520">
                <a:solidFill>
                  <a:srgbClr val="434343"/>
                </a:solidFill>
              </a:rPr>
              <a:t>Attempt 2</a:t>
            </a:r>
            <a:endParaRPr b="1" sz="2520">
              <a:solidFill>
                <a:srgbClr val="434343"/>
              </a:solidFill>
            </a:endParaRPr>
          </a:p>
          <a:p>
            <a:pPr indent="0" lvl="0" marL="0" rtl="0" algn="l">
              <a:spcBef>
                <a:spcPts val="0"/>
              </a:spcBef>
              <a:spcAft>
                <a:spcPts val="0"/>
              </a:spcAft>
              <a:buSzPts val="990"/>
              <a:buNone/>
            </a:pPr>
            <a:r>
              <a:t/>
            </a:r>
            <a:endParaRPr b="1" sz="2520">
              <a:solidFill>
                <a:srgbClr val="434343"/>
              </a:solidFill>
            </a:endParaRPr>
          </a:p>
        </p:txBody>
      </p:sp>
      <p:sp>
        <p:nvSpPr>
          <p:cNvPr id="196" name="Google Shape;196;p30"/>
          <p:cNvSpPr txBox="1"/>
          <p:nvPr/>
        </p:nvSpPr>
        <p:spPr>
          <a:xfrm>
            <a:off x="490200" y="1921250"/>
            <a:ext cx="8342100" cy="21258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GB" sz="2000"/>
              <a:t>svm_model = SVC(kernel='linear', class_weight={0: 1, 1: 2}, random_state=42)</a:t>
            </a:r>
            <a:endParaRPr sz="2000"/>
          </a:p>
          <a:p>
            <a:pPr indent="-355600" lvl="0" marL="457200" rtl="0" algn="l">
              <a:lnSpc>
                <a:spcPct val="115000"/>
              </a:lnSpc>
              <a:spcBef>
                <a:spcPts val="0"/>
              </a:spcBef>
              <a:spcAft>
                <a:spcPts val="0"/>
              </a:spcAft>
              <a:buSzPts val="2000"/>
              <a:buChar char="●"/>
            </a:pPr>
            <a:r>
              <a:rPr lang="en-GB" sz="2000">
                <a:highlight>
                  <a:srgbClr val="FFFFFF"/>
                </a:highlight>
              </a:rPr>
              <a:t>Accuracy: </a:t>
            </a:r>
            <a:r>
              <a:rPr lang="en-GB" sz="2000">
                <a:highlight>
                  <a:srgbClr val="FFFFFF"/>
                </a:highlight>
              </a:rPr>
              <a:t>0.8220338983050848</a:t>
            </a:r>
            <a:endParaRPr sz="2000">
              <a:highlight>
                <a:srgbClr val="FFFFFF"/>
              </a:highlight>
            </a:endParaRPr>
          </a:p>
          <a:p>
            <a:pPr indent="0" lvl="0" marL="0" rtl="0" algn="l">
              <a:spcBef>
                <a:spcPts val="0"/>
              </a:spcBef>
              <a:spcAft>
                <a:spcPts val="0"/>
              </a:spcAft>
              <a:buNone/>
            </a:pPr>
            <a:r>
              <a:t/>
            </a:r>
            <a:endParaRPr sz="1800">
              <a:solidFill>
                <a:schemeClr val="lt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p:nvPr/>
        </p:nvSpPr>
        <p:spPr>
          <a:xfrm>
            <a:off x="0" y="0"/>
            <a:ext cx="91440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2" name="Google Shape;20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820">
                <a:solidFill>
                  <a:schemeClr val="dk2"/>
                </a:solidFill>
              </a:rPr>
              <a:t>Model Training</a:t>
            </a:r>
            <a:endParaRPr b="1" sz="2820">
              <a:solidFill>
                <a:schemeClr val="dk2"/>
              </a:solidFill>
            </a:endParaRPr>
          </a:p>
        </p:txBody>
      </p:sp>
      <p:sp>
        <p:nvSpPr>
          <p:cNvPr id="203" name="Google Shape;203;p31"/>
          <p:cNvSpPr txBox="1"/>
          <p:nvPr>
            <p:ph type="title"/>
          </p:nvPr>
        </p:nvSpPr>
        <p:spPr>
          <a:xfrm>
            <a:off x="311700" y="1155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520">
                <a:solidFill>
                  <a:srgbClr val="434343"/>
                </a:solidFill>
              </a:rPr>
              <a:t>Attempt 2</a:t>
            </a:r>
            <a:endParaRPr b="1" sz="2520">
              <a:solidFill>
                <a:srgbClr val="434343"/>
              </a:solidFill>
            </a:endParaRPr>
          </a:p>
          <a:p>
            <a:pPr indent="0" lvl="0" marL="0" rtl="0" algn="l">
              <a:spcBef>
                <a:spcPts val="0"/>
              </a:spcBef>
              <a:spcAft>
                <a:spcPts val="0"/>
              </a:spcAft>
              <a:buSzPts val="990"/>
              <a:buNone/>
            </a:pPr>
            <a:r>
              <a:t/>
            </a:r>
            <a:endParaRPr b="1" sz="2520">
              <a:solidFill>
                <a:srgbClr val="434343"/>
              </a:solidFill>
            </a:endParaRPr>
          </a:p>
        </p:txBody>
      </p:sp>
      <p:pic>
        <p:nvPicPr>
          <p:cNvPr id="204" name="Google Shape;204;p31"/>
          <p:cNvPicPr preferRelativeResize="0"/>
          <p:nvPr/>
        </p:nvPicPr>
        <p:blipFill>
          <a:blip r:embed="rId3">
            <a:alphaModFix/>
          </a:blip>
          <a:stretch>
            <a:fillRect/>
          </a:stretch>
        </p:blipFill>
        <p:spPr>
          <a:xfrm>
            <a:off x="311695" y="1727700"/>
            <a:ext cx="3808375" cy="3164375"/>
          </a:xfrm>
          <a:prstGeom prst="rect">
            <a:avLst/>
          </a:prstGeom>
          <a:solidFill>
            <a:schemeClr val="dk1"/>
          </a:solid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p:nvPr/>
        </p:nvSpPr>
        <p:spPr>
          <a:xfrm>
            <a:off x="-9775" y="4875"/>
            <a:ext cx="91440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820">
                <a:solidFill>
                  <a:schemeClr val="dk2"/>
                </a:solidFill>
              </a:rPr>
              <a:t>Dataset</a:t>
            </a:r>
            <a:endParaRPr b="1" sz="2820">
              <a:solidFill>
                <a:schemeClr val="dk2"/>
              </a:solidFill>
            </a:endParaRPr>
          </a:p>
        </p:txBody>
      </p:sp>
      <p:pic>
        <p:nvPicPr>
          <p:cNvPr id="62" name="Google Shape;62;p14"/>
          <p:cNvPicPr preferRelativeResize="0"/>
          <p:nvPr/>
        </p:nvPicPr>
        <p:blipFill rotWithShape="1">
          <a:blip r:embed="rId3">
            <a:alphaModFix/>
          </a:blip>
          <a:srcRect b="0" l="0" r="0" t="13919"/>
          <a:stretch/>
        </p:blipFill>
        <p:spPr>
          <a:xfrm>
            <a:off x="311699" y="1181692"/>
            <a:ext cx="8520602" cy="3606633"/>
          </a:xfrm>
          <a:prstGeom prst="rect">
            <a:avLst/>
          </a:prstGeom>
          <a:noFill/>
          <a:ln>
            <a:noFill/>
          </a:ln>
        </p:spPr>
      </p:pic>
      <p:grpSp>
        <p:nvGrpSpPr>
          <p:cNvPr id="63" name="Google Shape;63;p14"/>
          <p:cNvGrpSpPr/>
          <p:nvPr/>
        </p:nvGrpSpPr>
        <p:grpSpPr>
          <a:xfrm>
            <a:off x="4113400" y="2571750"/>
            <a:ext cx="1022600" cy="4875"/>
            <a:chOff x="4037200" y="2571750"/>
            <a:chExt cx="1022600" cy="4875"/>
          </a:xfrm>
        </p:grpSpPr>
        <p:cxnSp>
          <p:nvCxnSpPr>
            <p:cNvPr id="64" name="Google Shape;64;p14"/>
            <p:cNvCxnSpPr/>
            <p:nvPr/>
          </p:nvCxnSpPr>
          <p:spPr>
            <a:xfrm>
              <a:off x="4084200" y="2571750"/>
              <a:ext cx="975600" cy="0"/>
            </a:xfrm>
            <a:prstGeom prst="straightConnector1">
              <a:avLst/>
            </a:prstGeom>
            <a:noFill/>
            <a:ln cap="flat" cmpd="sng" w="19050">
              <a:solidFill>
                <a:schemeClr val="dk2"/>
              </a:solidFill>
              <a:prstDash val="solid"/>
              <a:round/>
              <a:headEnd len="med" w="med" type="none"/>
              <a:tailEnd len="med" w="med" type="triangle"/>
            </a:ln>
          </p:spPr>
        </p:cxnSp>
        <p:cxnSp>
          <p:nvCxnSpPr>
            <p:cNvPr id="65" name="Google Shape;65;p14"/>
            <p:cNvCxnSpPr/>
            <p:nvPr/>
          </p:nvCxnSpPr>
          <p:spPr>
            <a:xfrm rot="10800000">
              <a:off x="4037200" y="2576625"/>
              <a:ext cx="829500" cy="0"/>
            </a:xfrm>
            <a:prstGeom prst="straightConnector1">
              <a:avLst/>
            </a:prstGeom>
            <a:noFill/>
            <a:ln cap="flat" cmpd="sng" w="19050">
              <a:solidFill>
                <a:schemeClr val="dk2"/>
              </a:solidFill>
              <a:prstDash val="solid"/>
              <a:round/>
              <a:headEnd len="med" w="med" type="none"/>
              <a:tailEnd len="med" w="med" type="triangle"/>
            </a:ln>
          </p:spPr>
        </p:cxnSp>
      </p:grpSp>
      <p:sp>
        <p:nvSpPr>
          <p:cNvPr id="66" name="Google Shape;66;p14"/>
          <p:cNvSpPr txBox="1"/>
          <p:nvPr/>
        </p:nvSpPr>
        <p:spPr>
          <a:xfrm>
            <a:off x="4187225" y="2571750"/>
            <a:ext cx="1147500" cy="2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solidFill>
                  <a:schemeClr val="lt1"/>
                </a:solidFill>
              </a:rPr>
              <a:t>Flight Time R-L</a:t>
            </a:r>
            <a:endParaRPr b="1" sz="11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p:nvPr/>
        </p:nvSpPr>
        <p:spPr>
          <a:xfrm>
            <a:off x="0" y="0"/>
            <a:ext cx="91440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0" name="Google Shape;21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820">
                <a:solidFill>
                  <a:schemeClr val="dk2"/>
                </a:solidFill>
              </a:rPr>
              <a:t>Model Training</a:t>
            </a:r>
            <a:endParaRPr b="1" sz="2820">
              <a:solidFill>
                <a:schemeClr val="dk2"/>
              </a:solidFill>
            </a:endParaRPr>
          </a:p>
        </p:txBody>
      </p:sp>
      <p:sp>
        <p:nvSpPr>
          <p:cNvPr id="211" name="Google Shape;211;p32"/>
          <p:cNvSpPr txBox="1"/>
          <p:nvPr>
            <p:ph type="title"/>
          </p:nvPr>
        </p:nvSpPr>
        <p:spPr>
          <a:xfrm>
            <a:off x="311700" y="1155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520">
                <a:solidFill>
                  <a:srgbClr val="434343"/>
                </a:solidFill>
              </a:rPr>
              <a:t>Attempt 3</a:t>
            </a:r>
            <a:endParaRPr b="1" sz="2520">
              <a:solidFill>
                <a:srgbClr val="434343"/>
              </a:solidFill>
            </a:endParaRPr>
          </a:p>
          <a:p>
            <a:pPr indent="0" lvl="0" marL="0" rtl="0" algn="l">
              <a:spcBef>
                <a:spcPts val="0"/>
              </a:spcBef>
              <a:spcAft>
                <a:spcPts val="0"/>
              </a:spcAft>
              <a:buSzPts val="990"/>
              <a:buNone/>
            </a:pPr>
            <a:r>
              <a:t/>
            </a:r>
            <a:endParaRPr b="1" sz="2520">
              <a:solidFill>
                <a:srgbClr val="434343"/>
              </a:solidFill>
            </a:endParaRPr>
          </a:p>
        </p:txBody>
      </p:sp>
      <p:sp>
        <p:nvSpPr>
          <p:cNvPr id="212" name="Google Shape;212;p32"/>
          <p:cNvSpPr txBox="1"/>
          <p:nvPr/>
        </p:nvSpPr>
        <p:spPr>
          <a:xfrm>
            <a:off x="490200" y="1921250"/>
            <a:ext cx="8342100" cy="28344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GB" sz="2000"/>
              <a:t>upper = corr_matrix.where(np.triu(np.ones(corr_matrix.shape), k=1).astype(bool))</a:t>
            </a:r>
            <a:endParaRPr sz="2000"/>
          </a:p>
          <a:p>
            <a:pPr indent="0" lvl="0" marL="457200" rtl="0" algn="l">
              <a:spcBef>
                <a:spcPts val="0"/>
              </a:spcBef>
              <a:spcAft>
                <a:spcPts val="0"/>
              </a:spcAft>
              <a:buNone/>
            </a:pPr>
            <a:r>
              <a:t/>
            </a:r>
            <a:endParaRPr sz="2000"/>
          </a:p>
          <a:p>
            <a:pPr indent="0" lvl="0" marL="457200" rtl="0" algn="l">
              <a:spcBef>
                <a:spcPts val="0"/>
              </a:spcBef>
              <a:spcAft>
                <a:spcPts val="0"/>
              </a:spcAft>
              <a:buNone/>
            </a:pPr>
            <a:r>
              <a:rPr lang="en-GB" sz="2000"/>
              <a:t>to_drop = [column for column in upper.columns if any(upper[column] &gt; 0.95)]</a:t>
            </a:r>
            <a:endParaRPr sz="2000"/>
          </a:p>
          <a:p>
            <a:pPr indent="0" lvl="0" marL="457200" rtl="0" algn="l">
              <a:spcBef>
                <a:spcPts val="0"/>
              </a:spcBef>
              <a:spcAft>
                <a:spcPts val="0"/>
              </a:spcAft>
              <a:buNone/>
            </a:pPr>
            <a:r>
              <a:t/>
            </a:r>
            <a:endParaRPr sz="2000"/>
          </a:p>
          <a:p>
            <a:pPr indent="-355600" lvl="0" marL="457200" rtl="0" algn="l">
              <a:lnSpc>
                <a:spcPct val="115000"/>
              </a:lnSpc>
              <a:spcBef>
                <a:spcPts val="0"/>
              </a:spcBef>
              <a:spcAft>
                <a:spcPts val="0"/>
              </a:spcAft>
              <a:buSzPts val="2000"/>
              <a:buChar char="●"/>
            </a:pPr>
            <a:r>
              <a:rPr lang="en-GB" sz="2000">
                <a:highlight>
                  <a:srgbClr val="FFFFFF"/>
                </a:highlight>
              </a:rPr>
              <a:t>Accuracy: </a:t>
            </a:r>
            <a:r>
              <a:rPr lang="en-GB" sz="2000">
                <a:highlight>
                  <a:srgbClr val="FFFFFF"/>
                </a:highlight>
              </a:rPr>
              <a:t>0.8389830508474576</a:t>
            </a:r>
            <a:endParaRPr sz="2000">
              <a:highlight>
                <a:srgbClr val="FFFFFF"/>
              </a:highlight>
            </a:endParaRPr>
          </a:p>
          <a:p>
            <a:pPr indent="0" lvl="0" marL="457200" rtl="0" algn="l">
              <a:lnSpc>
                <a:spcPct val="115000"/>
              </a:lnSpc>
              <a:spcBef>
                <a:spcPts val="0"/>
              </a:spcBef>
              <a:spcAft>
                <a:spcPts val="0"/>
              </a:spcAft>
              <a:buNone/>
            </a:pPr>
            <a:r>
              <a:t/>
            </a:r>
            <a:endParaRPr sz="2000">
              <a:highlight>
                <a:srgbClr val="FFFFFF"/>
              </a:highlight>
            </a:endParaRPr>
          </a:p>
          <a:p>
            <a:pPr indent="0" lvl="0" marL="0" rtl="0" algn="l">
              <a:spcBef>
                <a:spcPts val="0"/>
              </a:spcBef>
              <a:spcAft>
                <a:spcPts val="0"/>
              </a:spcAft>
              <a:buNone/>
            </a:pPr>
            <a:r>
              <a:t/>
            </a:r>
            <a:endParaRPr sz="1800">
              <a:solidFill>
                <a:schemeClr val="lt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p:nvPr/>
        </p:nvSpPr>
        <p:spPr>
          <a:xfrm>
            <a:off x="0" y="0"/>
            <a:ext cx="91440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8" name="Google Shape;218;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820">
                <a:solidFill>
                  <a:schemeClr val="dk2"/>
                </a:solidFill>
              </a:rPr>
              <a:t>Model Training</a:t>
            </a:r>
            <a:endParaRPr b="1" sz="2820">
              <a:solidFill>
                <a:schemeClr val="dk2"/>
              </a:solidFill>
            </a:endParaRPr>
          </a:p>
        </p:txBody>
      </p:sp>
      <p:sp>
        <p:nvSpPr>
          <p:cNvPr id="219" name="Google Shape;219;p33"/>
          <p:cNvSpPr txBox="1"/>
          <p:nvPr>
            <p:ph type="title"/>
          </p:nvPr>
        </p:nvSpPr>
        <p:spPr>
          <a:xfrm>
            <a:off x="311700" y="1155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520">
                <a:solidFill>
                  <a:srgbClr val="434343"/>
                </a:solidFill>
              </a:rPr>
              <a:t>Attempt 3</a:t>
            </a:r>
            <a:endParaRPr b="1" sz="2520">
              <a:solidFill>
                <a:srgbClr val="434343"/>
              </a:solidFill>
            </a:endParaRPr>
          </a:p>
          <a:p>
            <a:pPr indent="0" lvl="0" marL="0" rtl="0" algn="l">
              <a:spcBef>
                <a:spcPts val="0"/>
              </a:spcBef>
              <a:spcAft>
                <a:spcPts val="0"/>
              </a:spcAft>
              <a:buSzPts val="990"/>
              <a:buNone/>
            </a:pPr>
            <a:r>
              <a:t/>
            </a:r>
            <a:endParaRPr b="1" sz="2520">
              <a:solidFill>
                <a:srgbClr val="434343"/>
              </a:solidFill>
            </a:endParaRPr>
          </a:p>
        </p:txBody>
      </p:sp>
      <p:pic>
        <p:nvPicPr>
          <p:cNvPr id="220" name="Google Shape;220;p33"/>
          <p:cNvPicPr preferRelativeResize="0"/>
          <p:nvPr/>
        </p:nvPicPr>
        <p:blipFill>
          <a:blip r:embed="rId3">
            <a:alphaModFix/>
          </a:blip>
          <a:stretch>
            <a:fillRect/>
          </a:stretch>
        </p:blipFill>
        <p:spPr>
          <a:xfrm>
            <a:off x="311699" y="1727700"/>
            <a:ext cx="3994050" cy="3222101"/>
          </a:xfrm>
          <a:prstGeom prst="rect">
            <a:avLst/>
          </a:prstGeom>
          <a:solidFill>
            <a:schemeClr val="dk1"/>
          </a:solid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p:nvPr/>
        </p:nvSpPr>
        <p:spPr>
          <a:xfrm>
            <a:off x="0" y="0"/>
            <a:ext cx="91440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6" name="Google Shape;22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820">
                <a:solidFill>
                  <a:schemeClr val="dk2"/>
                </a:solidFill>
              </a:rPr>
              <a:t>Testing My Own Typestroke Data</a:t>
            </a:r>
            <a:endParaRPr b="1" sz="2820">
              <a:solidFill>
                <a:schemeClr val="dk2"/>
              </a:solidFill>
            </a:endParaRPr>
          </a:p>
        </p:txBody>
      </p:sp>
      <p:pic>
        <p:nvPicPr>
          <p:cNvPr id="227" name="Google Shape;227;p34"/>
          <p:cNvPicPr preferRelativeResize="0"/>
          <p:nvPr/>
        </p:nvPicPr>
        <p:blipFill>
          <a:blip r:embed="rId3">
            <a:alphaModFix/>
          </a:blip>
          <a:stretch>
            <a:fillRect/>
          </a:stretch>
        </p:blipFill>
        <p:spPr>
          <a:xfrm>
            <a:off x="0" y="1017721"/>
            <a:ext cx="9143998" cy="4148757"/>
          </a:xfrm>
          <a:prstGeom prst="rect">
            <a:avLst/>
          </a:prstGeom>
          <a:noFill/>
          <a:ln>
            <a:noFill/>
          </a:ln>
        </p:spPr>
      </p:pic>
      <p:sp>
        <p:nvSpPr>
          <p:cNvPr id="228" name="Google Shape;228;p34"/>
          <p:cNvSpPr/>
          <p:nvPr/>
        </p:nvSpPr>
        <p:spPr>
          <a:xfrm>
            <a:off x="1897900" y="2258525"/>
            <a:ext cx="1410000" cy="313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p:nvPr/>
        </p:nvSpPr>
        <p:spPr>
          <a:xfrm>
            <a:off x="0" y="0"/>
            <a:ext cx="91440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4" name="Google Shape;234;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820">
                <a:solidFill>
                  <a:schemeClr val="dk2"/>
                </a:solidFill>
              </a:rPr>
              <a:t>Testing My Own Typestroke Data</a:t>
            </a:r>
            <a:endParaRPr b="1" sz="2820">
              <a:solidFill>
                <a:schemeClr val="dk2"/>
              </a:solidFill>
            </a:endParaRPr>
          </a:p>
        </p:txBody>
      </p:sp>
      <p:pic>
        <p:nvPicPr>
          <p:cNvPr id="235" name="Google Shape;235;p35"/>
          <p:cNvPicPr preferRelativeResize="0"/>
          <p:nvPr/>
        </p:nvPicPr>
        <p:blipFill rotWithShape="1">
          <a:blip r:embed="rId3">
            <a:alphaModFix/>
          </a:blip>
          <a:srcRect b="26804" l="0" r="0" t="0"/>
          <a:stretch/>
        </p:blipFill>
        <p:spPr>
          <a:xfrm>
            <a:off x="502525" y="1017725"/>
            <a:ext cx="5187549" cy="37646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6"/>
          <p:cNvSpPr/>
          <p:nvPr/>
        </p:nvSpPr>
        <p:spPr>
          <a:xfrm>
            <a:off x="0" y="0"/>
            <a:ext cx="91440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1" name="Google Shape;241;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820">
                <a:solidFill>
                  <a:schemeClr val="dk2"/>
                </a:solidFill>
              </a:rPr>
              <a:t>Testing My Own Typestroke Data</a:t>
            </a:r>
            <a:endParaRPr b="1" sz="2820">
              <a:solidFill>
                <a:schemeClr val="dk2"/>
              </a:solidFill>
            </a:endParaRPr>
          </a:p>
        </p:txBody>
      </p:sp>
      <p:pic>
        <p:nvPicPr>
          <p:cNvPr id="242" name="Google Shape;242;p36"/>
          <p:cNvPicPr preferRelativeResize="0"/>
          <p:nvPr/>
        </p:nvPicPr>
        <p:blipFill>
          <a:blip r:embed="rId3">
            <a:alphaModFix/>
          </a:blip>
          <a:stretch>
            <a:fillRect/>
          </a:stretch>
        </p:blipFill>
        <p:spPr>
          <a:xfrm>
            <a:off x="0" y="2248204"/>
            <a:ext cx="9144001" cy="2903091"/>
          </a:xfrm>
          <a:prstGeom prst="rect">
            <a:avLst/>
          </a:prstGeom>
          <a:noFill/>
          <a:ln>
            <a:noFill/>
          </a:ln>
        </p:spPr>
      </p:pic>
      <p:pic>
        <p:nvPicPr>
          <p:cNvPr id="243" name="Google Shape;243;p36"/>
          <p:cNvPicPr preferRelativeResize="0"/>
          <p:nvPr/>
        </p:nvPicPr>
        <p:blipFill rotWithShape="1">
          <a:blip r:embed="rId4">
            <a:alphaModFix/>
          </a:blip>
          <a:srcRect b="0" l="0" r="0" t="21457"/>
          <a:stretch/>
        </p:blipFill>
        <p:spPr>
          <a:xfrm>
            <a:off x="245000" y="1054300"/>
            <a:ext cx="6408824" cy="970575"/>
          </a:xfrm>
          <a:prstGeom prst="rect">
            <a:avLst/>
          </a:prstGeom>
          <a:solidFill>
            <a:schemeClr val="dk1"/>
          </a:solidFill>
          <a:ln>
            <a:noFill/>
          </a:ln>
        </p:spPr>
      </p:pic>
      <p:sp>
        <p:nvSpPr>
          <p:cNvPr id="244" name="Google Shape;244;p36"/>
          <p:cNvSpPr txBox="1"/>
          <p:nvPr/>
        </p:nvSpPr>
        <p:spPr>
          <a:xfrm>
            <a:off x="5675200" y="4588700"/>
            <a:ext cx="23601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700">
                <a:highlight>
                  <a:srgbClr val="FFFFFF"/>
                </a:highlight>
              </a:rPr>
              <a:t>0.4081232948213703</a:t>
            </a:r>
            <a:endParaRPr b="1" sz="1700">
              <a:highlight>
                <a:srgbClr val="FFFFFF"/>
              </a:highlight>
            </a:endParaRPr>
          </a:p>
        </p:txBody>
      </p:sp>
      <p:cxnSp>
        <p:nvCxnSpPr>
          <p:cNvPr id="245" name="Google Shape;245;p36"/>
          <p:cNvCxnSpPr>
            <a:endCxn id="244" idx="1"/>
          </p:cNvCxnSpPr>
          <p:nvPr/>
        </p:nvCxnSpPr>
        <p:spPr>
          <a:xfrm flipH="1" rot="10800000">
            <a:off x="2140600" y="4811900"/>
            <a:ext cx="3534600" cy="220500"/>
          </a:xfrm>
          <a:prstGeom prst="straightConnector1">
            <a:avLst/>
          </a:prstGeom>
          <a:noFill/>
          <a:ln cap="flat" cmpd="sng" w="114300">
            <a:solidFill>
              <a:srgbClr val="CC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7"/>
          <p:cNvSpPr/>
          <p:nvPr/>
        </p:nvSpPr>
        <p:spPr>
          <a:xfrm>
            <a:off x="0" y="0"/>
            <a:ext cx="91440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1" name="Google Shape;251;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820">
                <a:solidFill>
                  <a:schemeClr val="dk2"/>
                </a:solidFill>
              </a:rPr>
              <a:t>PCA</a:t>
            </a:r>
            <a:endParaRPr b="1" sz="2820">
              <a:solidFill>
                <a:schemeClr val="dk2"/>
              </a:solidFill>
            </a:endParaRPr>
          </a:p>
        </p:txBody>
      </p:sp>
      <p:pic>
        <p:nvPicPr>
          <p:cNvPr id="252" name="Google Shape;252;p37"/>
          <p:cNvPicPr preferRelativeResize="0"/>
          <p:nvPr/>
        </p:nvPicPr>
        <p:blipFill>
          <a:blip r:embed="rId3">
            <a:alphaModFix/>
          </a:blip>
          <a:stretch>
            <a:fillRect/>
          </a:stretch>
        </p:blipFill>
        <p:spPr>
          <a:xfrm>
            <a:off x="1217713" y="1017725"/>
            <a:ext cx="6708574" cy="3878399"/>
          </a:xfrm>
          <a:prstGeom prst="rect">
            <a:avLst/>
          </a:prstGeom>
          <a:solidFill>
            <a:schemeClr val="dk1"/>
          </a:solid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8"/>
          <p:cNvSpPr/>
          <p:nvPr/>
        </p:nvSpPr>
        <p:spPr>
          <a:xfrm>
            <a:off x="0" y="0"/>
            <a:ext cx="91440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8" name="Google Shape;258;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820">
                <a:solidFill>
                  <a:schemeClr val="dk2"/>
                </a:solidFill>
              </a:rPr>
              <a:t>PCA</a:t>
            </a:r>
            <a:endParaRPr b="1" sz="2820">
              <a:solidFill>
                <a:schemeClr val="dk2"/>
              </a:solidFill>
            </a:endParaRPr>
          </a:p>
        </p:txBody>
      </p:sp>
      <p:pic>
        <p:nvPicPr>
          <p:cNvPr id="259" name="Google Shape;259;p38"/>
          <p:cNvPicPr preferRelativeResize="0"/>
          <p:nvPr/>
        </p:nvPicPr>
        <p:blipFill>
          <a:blip r:embed="rId3">
            <a:alphaModFix/>
          </a:blip>
          <a:stretch>
            <a:fillRect/>
          </a:stretch>
        </p:blipFill>
        <p:spPr>
          <a:xfrm>
            <a:off x="1524500" y="957425"/>
            <a:ext cx="6094999" cy="4186075"/>
          </a:xfrm>
          <a:prstGeom prst="rect">
            <a:avLst/>
          </a:prstGeom>
          <a:solidFill>
            <a:schemeClr val="dk1"/>
          </a:solid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9"/>
          <p:cNvSpPr/>
          <p:nvPr/>
        </p:nvSpPr>
        <p:spPr>
          <a:xfrm>
            <a:off x="0" y="0"/>
            <a:ext cx="91440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5" name="Google Shape;265;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820">
                <a:solidFill>
                  <a:schemeClr val="dk2"/>
                </a:solidFill>
              </a:rPr>
              <a:t>PCA</a:t>
            </a:r>
            <a:endParaRPr b="1" sz="2820">
              <a:solidFill>
                <a:schemeClr val="dk2"/>
              </a:solidFill>
            </a:endParaRPr>
          </a:p>
        </p:txBody>
      </p:sp>
      <p:pic>
        <p:nvPicPr>
          <p:cNvPr id="266" name="Google Shape;266;p39"/>
          <p:cNvPicPr preferRelativeResize="0"/>
          <p:nvPr/>
        </p:nvPicPr>
        <p:blipFill>
          <a:blip r:embed="rId3">
            <a:alphaModFix/>
          </a:blip>
          <a:stretch>
            <a:fillRect/>
          </a:stretch>
        </p:blipFill>
        <p:spPr>
          <a:xfrm>
            <a:off x="1161945" y="0"/>
            <a:ext cx="6820111" cy="5143501"/>
          </a:xfrm>
          <a:prstGeom prst="rect">
            <a:avLst/>
          </a:prstGeom>
          <a:solidFill>
            <a:schemeClr val="dk1"/>
          </a:solid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0"/>
          <p:cNvSpPr/>
          <p:nvPr/>
        </p:nvSpPr>
        <p:spPr>
          <a:xfrm>
            <a:off x="0" y="0"/>
            <a:ext cx="91440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2" name="Google Shape;272;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820">
                <a:solidFill>
                  <a:schemeClr val="dk2"/>
                </a:solidFill>
              </a:rPr>
              <a:t>PCA</a:t>
            </a:r>
            <a:endParaRPr b="1" sz="2820">
              <a:solidFill>
                <a:schemeClr val="dk2"/>
              </a:solidFill>
            </a:endParaRPr>
          </a:p>
        </p:txBody>
      </p:sp>
      <p:pic>
        <p:nvPicPr>
          <p:cNvPr id="273" name="Google Shape;273;p40"/>
          <p:cNvPicPr preferRelativeResize="0"/>
          <p:nvPr/>
        </p:nvPicPr>
        <p:blipFill rotWithShape="1">
          <a:blip r:embed="rId3">
            <a:alphaModFix/>
          </a:blip>
          <a:srcRect b="35220" l="0" r="0" t="0"/>
          <a:stretch/>
        </p:blipFill>
        <p:spPr>
          <a:xfrm>
            <a:off x="2711100" y="1081495"/>
            <a:ext cx="3721800" cy="3885151"/>
          </a:xfrm>
          <a:prstGeom prst="rect">
            <a:avLst/>
          </a:prstGeom>
          <a:solidFill>
            <a:schemeClr val="dk1"/>
          </a:solidFill>
          <a:ln>
            <a:noFill/>
          </a:ln>
        </p:spPr>
      </p:pic>
      <p:sp>
        <p:nvSpPr>
          <p:cNvPr id="274" name="Google Shape;274;p40"/>
          <p:cNvSpPr/>
          <p:nvPr/>
        </p:nvSpPr>
        <p:spPr>
          <a:xfrm>
            <a:off x="4047750" y="3899825"/>
            <a:ext cx="2385300" cy="3468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5" name="Google Shape;275;p40"/>
          <p:cNvSpPr/>
          <p:nvPr/>
        </p:nvSpPr>
        <p:spPr>
          <a:xfrm>
            <a:off x="3957425" y="1544050"/>
            <a:ext cx="2385300" cy="3468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1"/>
          <p:cNvSpPr/>
          <p:nvPr/>
        </p:nvSpPr>
        <p:spPr>
          <a:xfrm>
            <a:off x="0" y="0"/>
            <a:ext cx="91440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1" name="Google Shape;281;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820">
                <a:solidFill>
                  <a:schemeClr val="dk2"/>
                </a:solidFill>
              </a:rPr>
              <a:t>PCA</a:t>
            </a:r>
            <a:endParaRPr b="1" sz="2820">
              <a:solidFill>
                <a:schemeClr val="dk2"/>
              </a:solidFill>
            </a:endParaRPr>
          </a:p>
        </p:txBody>
      </p:sp>
      <p:pic>
        <p:nvPicPr>
          <p:cNvPr id="282" name="Google Shape;282;p41"/>
          <p:cNvPicPr preferRelativeResize="0"/>
          <p:nvPr/>
        </p:nvPicPr>
        <p:blipFill>
          <a:blip r:embed="rId3">
            <a:alphaModFix/>
          </a:blip>
          <a:stretch>
            <a:fillRect/>
          </a:stretch>
        </p:blipFill>
        <p:spPr>
          <a:xfrm>
            <a:off x="1031000" y="1108225"/>
            <a:ext cx="7315450" cy="3810025"/>
          </a:xfrm>
          <a:prstGeom prst="rect">
            <a:avLst/>
          </a:prstGeom>
          <a:solidFill>
            <a:schemeClr val="dk1"/>
          </a:solidFill>
          <a:ln>
            <a:noFill/>
          </a:ln>
        </p:spPr>
      </p:pic>
      <p:cxnSp>
        <p:nvCxnSpPr>
          <p:cNvPr id="283" name="Google Shape;283;p41"/>
          <p:cNvCxnSpPr/>
          <p:nvPr/>
        </p:nvCxnSpPr>
        <p:spPr>
          <a:xfrm>
            <a:off x="3505550" y="1394725"/>
            <a:ext cx="3308100" cy="3129600"/>
          </a:xfrm>
          <a:prstGeom prst="straightConnector1">
            <a:avLst/>
          </a:prstGeom>
          <a:noFill/>
          <a:ln cap="flat" cmpd="sng" w="28575">
            <a:solidFill>
              <a:srgbClr val="FF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p:nvPr/>
        </p:nvSpPr>
        <p:spPr>
          <a:xfrm>
            <a:off x="-9775" y="4875"/>
            <a:ext cx="91440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820">
                <a:solidFill>
                  <a:schemeClr val="dk2"/>
                </a:solidFill>
              </a:rPr>
              <a:t>Dataset</a:t>
            </a:r>
            <a:endParaRPr b="1" sz="2820">
              <a:solidFill>
                <a:schemeClr val="dk2"/>
              </a:solidFill>
            </a:endParaRPr>
          </a:p>
        </p:txBody>
      </p:sp>
      <p:pic>
        <p:nvPicPr>
          <p:cNvPr id="73" name="Google Shape;73;p15"/>
          <p:cNvPicPr preferRelativeResize="0"/>
          <p:nvPr/>
        </p:nvPicPr>
        <p:blipFill>
          <a:blip r:embed="rId3">
            <a:alphaModFix/>
          </a:blip>
          <a:stretch>
            <a:fillRect/>
          </a:stretch>
        </p:blipFill>
        <p:spPr>
          <a:xfrm>
            <a:off x="-9775" y="1354540"/>
            <a:ext cx="9144003" cy="370582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2"/>
          <p:cNvSpPr/>
          <p:nvPr/>
        </p:nvSpPr>
        <p:spPr>
          <a:xfrm>
            <a:off x="0" y="0"/>
            <a:ext cx="91440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9" name="Google Shape;289;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820">
                <a:solidFill>
                  <a:schemeClr val="dk2"/>
                </a:solidFill>
              </a:rPr>
              <a:t>PCA</a:t>
            </a:r>
            <a:endParaRPr b="1" sz="2820">
              <a:solidFill>
                <a:schemeClr val="dk2"/>
              </a:solidFill>
            </a:endParaRPr>
          </a:p>
        </p:txBody>
      </p:sp>
      <p:pic>
        <p:nvPicPr>
          <p:cNvPr id="290" name="Google Shape;290;p42"/>
          <p:cNvPicPr preferRelativeResize="0"/>
          <p:nvPr/>
        </p:nvPicPr>
        <p:blipFill>
          <a:blip r:embed="rId3">
            <a:alphaModFix/>
          </a:blip>
          <a:stretch>
            <a:fillRect/>
          </a:stretch>
        </p:blipFill>
        <p:spPr>
          <a:xfrm>
            <a:off x="1031000" y="1108225"/>
            <a:ext cx="7315450" cy="3810025"/>
          </a:xfrm>
          <a:prstGeom prst="rect">
            <a:avLst/>
          </a:prstGeom>
          <a:solidFill>
            <a:schemeClr val="dk1"/>
          </a:solidFill>
          <a:ln>
            <a:noFill/>
          </a:ln>
        </p:spPr>
      </p:pic>
      <p:sp>
        <p:nvSpPr>
          <p:cNvPr id="291" name="Google Shape;291;p42"/>
          <p:cNvSpPr/>
          <p:nvPr/>
        </p:nvSpPr>
        <p:spPr>
          <a:xfrm>
            <a:off x="4056175" y="1204550"/>
            <a:ext cx="3223850" cy="2776900"/>
          </a:xfrm>
          <a:custGeom>
            <a:rect b="b" l="l" r="r" t="t"/>
            <a:pathLst>
              <a:path extrusionOk="0" h="111076" w="128954">
                <a:moveTo>
                  <a:pt x="61840" y="14654"/>
                </a:moveTo>
                <a:lnTo>
                  <a:pt x="79424" y="18464"/>
                </a:lnTo>
                <a:lnTo>
                  <a:pt x="79717" y="43375"/>
                </a:lnTo>
                <a:lnTo>
                  <a:pt x="58909" y="22860"/>
                </a:lnTo>
                <a:lnTo>
                  <a:pt x="51582" y="30187"/>
                </a:lnTo>
                <a:lnTo>
                  <a:pt x="58323" y="39565"/>
                </a:lnTo>
                <a:lnTo>
                  <a:pt x="49823" y="73269"/>
                </a:lnTo>
                <a:lnTo>
                  <a:pt x="27843" y="88802"/>
                </a:lnTo>
                <a:lnTo>
                  <a:pt x="18171" y="74441"/>
                </a:lnTo>
                <a:lnTo>
                  <a:pt x="0" y="72683"/>
                </a:lnTo>
                <a:lnTo>
                  <a:pt x="3224" y="100525"/>
                </a:lnTo>
                <a:lnTo>
                  <a:pt x="63305" y="111076"/>
                </a:lnTo>
                <a:lnTo>
                  <a:pt x="89389" y="70045"/>
                </a:lnTo>
                <a:lnTo>
                  <a:pt x="128954" y="53340"/>
                </a:lnTo>
                <a:lnTo>
                  <a:pt x="80597" y="0"/>
                </a:lnTo>
                <a:close/>
              </a:path>
            </a:pathLst>
          </a:custGeom>
          <a:noFill/>
          <a:ln cap="flat" cmpd="sng" w="19050">
            <a:solidFill>
              <a:srgbClr val="FF00FF"/>
            </a:solidFill>
            <a:prstDash val="solid"/>
            <a:round/>
            <a:headEnd len="med" w="med" type="none"/>
            <a:tailEnd len="med" w="med" type="none"/>
          </a:ln>
        </p:spPr>
      </p:sp>
      <p:sp>
        <p:nvSpPr>
          <p:cNvPr id="292" name="Google Shape;292;p42"/>
          <p:cNvSpPr/>
          <p:nvPr/>
        </p:nvSpPr>
        <p:spPr>
          <a:xfrm>
            <a:off x="4129450" y="1197225"/>
            <a:ext cx="1487375" cy="1970925"/>
          </a:xfrm>
          <a:custGeom>
            <a:rect b="b" l="l" r="r" t="t"/>
            <a:pathLst>
              <a:path extrusionOk="0" h="78837" w="59495">
                <a:moveTo>
                  <a:pt x="59495" y="15240"/>
                </a:moveTo>
                <a:lnTo>
                  <a:pt x="29308" y="0"/>
                </a:lnTo>
                <a:lnTo>
                  <a:pt x="19636" y="5568"/>
                </a:lnTo>
                <a:lnTo>
                  <a:pt x="21102" y="27256"/>
                </a:lnTo>
                <a:lnTo>
                  <a:pt x="34290" y="31652"/>
                </a:lnTo>
                <a:lnTo>
                  <a:pt x="33118" y="42496"/>
                </a:lnTo>
                <a:lnTo>
                  <a:pt x="22860" y="50409"/>
                </a:lnTo>
                <a:lnTo>
                  <a:pt x="0" y="54805"/>
                </a:lnTo>
                <a:lnTo>
                  <a:pt x="7913" y="67114"/>
                </a:lnTo>
                <a:lnTo>
                  <a:pt x="33411" y="56564"/>
                </a:lnTo>
                <a:lnTo>
                  <a:pt x="40445" y="78837"/>
                </a:lnTo>
              </a:path>
            </a:pathLst>
          </a:custGeom>
          <a:noFill/>
          <a:ln cap="flat" cmpd="sng" w="19050">
            <a:solidFill>
              <a:srgbClr val="FF0000"/>
            </a:solidFill>
            <a:prstDash val="solid"/>
            <a:round/>
            <a:headEnd len="med" w="med" type="none"/>
            <a:tailEnd len="med" w="med" type="none"/>
          </a:ln>
        </p:spPr>
      </p:sp>
      <p:sp>
        <p:nvSpPr>
          <p:cNvPr id="293" name="Google Shape;293;p42"/>
          <p:cNvSpPr/>
          <p:nvPr/>
        </p:nvSpPr>
        <p:spPr>
          <a:xfrm>
            <a:off x="3579925" y="1043350"/>
            <a:ext cx="1289550" cy="2696300"/>
          </a:xfrm>
          <a:custGeom>
            <a:rect b="b" l="l" r="r" t="t"/>
            <a:pathLst>
              <a:path extrusionOk="0" h="107852" w="51582">
                <a:moveTo>
                  <a:pt x="51582" y="6448"/>
                </a:moveTo>
                <a:lnTo>
                  <a:pt x="42203" y="0"/>
                </a:lnTo>
                <a:lnTo>
                  <a:pt x="0" y="1172"/>
                </a:lnTo>
                <a:lnTo>
                  <a:pt x="8793" y="106094"/>
                </a:lnTo>
                <a:lnTo>
                  <a:pt x="22274" y="107852"/>
                </a:lnTo>
              </a:path>
            </a:pathLst>
          </a:custGeom>
          <a:noFill/>
          <a:ln cap="flat" cmpd="sng" w="19050">
            <a:solidFill>
              <a:srgbClr val="1155CC"/>
            </a:solidFill>
            <a:prstDash val="solid"/>
            <a:round/>
            <a:headEnd len="med" w="med" type="none"/>
            <a:tailEnd len="med" w="med" type="none"/>
          </a:ln>
        </p:spPr>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3"/>
          <p:cNvSpPr/>
          <p:nvPr/>
        </p:nvSpPr>
        <p:spPr>
          <a:xfrm>
            <a:off x="0" y="0"/>
            <a:ext cx="91440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9" name="Google Shape;299;p43"/>
          <p:cNvSpPr txBox="1"/>
          <p:nvPr>
            <p:ph type="title"/>
          </p:nvPr>
        </p:nvSpPr>
        <p:spPr>
          <a:xfrm>
            <a:off x="311700" y="412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820">
                <a:solidFill>
                  <a:schemeClr val="dk2"/>
                </a:solidFill>
              </a:rPr>
              <a:t>Predicting Severity</a:t>
            </a:r>
            <a:endParaRPr b="1" sz="2820">
              <a:solidFill>
                <a:schemeClr val="dk2"/>
              </a:solidFill>
            </a:endParaRPr>
          </a:p>
        </p:txBody>
      </p:sp>
      <p:pic>
        <p:nvPicPr>
          <p:cNvPr id="300" name="Google Shape;300;p43"/>
          <p:cNvPicPr preferRelativeResize="0"/>
          <p:nvPr/>
        </p:nvPicPr>
        <p:blipFill rotWithShape="1">
          <a:blip r:embed="rId3">
            <a:alphaModFix/>
          </a:blip>
          <a:srcRect b="0" l="0" r="19159" t="0"/>
          <a:stretch/>
        </p:blipFill>
        <p:spPr>
          <a:xfrm>
            <a:off x="559725" y="985600"/>
            <a:ext cx="4393276" cy="4016626"/>
          </a:xfrm>
          <a:prstGeom prst="rect">
            <a:avLst/>
          </a:prstGeom>
          <a:noFill/>
          <a:ln>
            <a:noFill/>
          </a:ln>
        </p:spPr>
      </p:pic>
      <p:pic>
        <p:nvPicPr>
          <p:cNvPr id="301" name="Google Shape;301;p43"/>
          <p:cNvPicPr preferRelativeResize="0"/>
          <p:nvPr/>
        </p:nvPicPr>
        <p:blipFill rotWithShape="1">
          <a:blip r:embed="rId4">
            <a:alphaModFix/>
          </a:blip>
          <a:srcRect b="0" l="0" r="0" t="20929"/>
          <a:stretch/>
        </p:blipFill>
        <p:spPr>
          <a:xfrm>
            <a:off x="5135750" y="1352750"/>
            <a:ext cx="3803349" cy="1551850"/>
          </a:xfrm>
          <a:prstGeom prst="rect">
            <a:avLst/>
          </a:prstGeom>
          <a:solidFill>
            <a:schemeClr val="dk1"/>
          </a:solid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4"/>
          <p:cNvSpPr txBox="1"/>
          <p:nvPr>
            <p:ph type="ctrTitle"/>
          </p:nvPr>
        </p:nvSpPr>
        <p:spPr>
          <a:xfrm>
            <a:off x="311700" y="402100"/>
            <a:ext cx="8520600" cy="907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Conclusions</a:t>
            </a:r>
            <a:endParaRPr/>
          </a:p>
        </p:txBody>
      </p:sp>
      <p:sp>
        <p:nvSpPr>
          <p:cNvPr id="307" name="Google Shape;307;p44"/>
          <p:cNvSpPr txBox="1"/>
          <p:nvPr>
            <p:ph idx="1" type="subTitle"/>
          </p:nvPr>
        </p:nvSpPr>
        <p:spPr>
          <a:xfrm>
            <a:off x="204675" y="1309900"/>
            <a:ext cx="8520600" cy="3542400"/>
          </a:xfrm>
          <a:prstGeom prst="rect">
            <a:avLst/>
          </a:prstGeom>
        </p:spPr>
        <p:txBody>
          <a:bodyPr anchorCtr="0" anchor="t" bIns="91425" lIns="91425" spcFirstLastPara="1" rIns="91425" wrap="square" tIns="91425">
            <a:normAutofit lnSpcReduction="10000"/>
          </a:bodyPr>
          <a:lstStyle/>
          <a:p>
            <a:pPr indent="-406400" lvl="0" marL="457200" rtl="0" algn="l">
              <a:spcBef>
                <a:spcPts val="0"/>
              </a:spcBef>
              <a:spcAft>
                <a:spcPts val="0"/>
              </a:spcAft>
              <a:buSzPts val="2800"/>
              <a:buChar char="●"/>
            </a:pPr>
            <a:r>
              <a:rPr lang="en-GB"/>
              <a:t>He partido de unos datos bastante sucios.</a:t>
            </a:r>
            <a:endParaRPr/>
          </a:p>
          <a:p>
            <a:pPr indent="-406400" lvl="0" marL="457200" rtl="0" algn="l">
              <a:spcBef>
                <a:spcPts val="0"/>
              </a:spcBef>
              <a:spcAft>
                <a:spcPts val="0"/>
              </a:spcAft>
              <a:buSzPts val="2800"/>
              <a:buChar char="●"/>
            </a:pPr>
            <a:r>
              <a:rPr lang="en-GB"/>
              <a:t>He perdido bastantes datos por el camino</a:t>
            </a:r>
            <a:endParaRPr/>
          </a:p>
          <a:p>
            <a:pPr indent="-406400" lvl="0" marL="457200" rtl="0" algn="l">
              <a:spcBef>
                <a:spcPts val="0"/>
              </a:spcBef>
              <a:spcAft>
                <a:spcPts val="0"/>
              </a:spcAft>
              <a:buSzPts val="2800"/>
              <a:buChar char="●"/>
            </a:pPr>
            <a:r>
              <a:rPr lang="en-GB"/>
              <a:t>He conseguido un modelo de SVM con una accuracy = 0.83 </a:t>
            </a:r>
            <a:endParaRPr/>
          </a:p>
          <a:p>
            <a:pPr indent="-406400" lvl="0" marL="457200" rtl="0" algn="l">
              <a:spcBef>
                <a:spcPts val="0"/>
              </a:spcBef>
              <a:spcAft>
                <a:spcPts val="0"/>
              </a:spcAft>
              <a:buSzPts val="2800"/>
              <a:buChar char="●"/>
            </a:pPr>
            <a:r>
              <a:rPr lang="en-GB"/>
              <a:t>Dificultad en validar con dataset externo</a:t>
            </a:r>
            <a:endParaRPr/>
          </a:p>
          <a:p>
            <a:pPr indent="-406400" lvl="0" marL="457200" rtl="0" algn="l">
              <a:spcBef>
                <a:spcPts val="0"/>
              </a:spcBef>
              <a:spcAft>
                <a:spcPts val="0"/>
              </a:spcAft>
              <a:buSzPts val="2800"/>
              <a:buChar char="●"/>
            </a:pPr>
            <a:r>
              <a:rPr lang="en-GB"/>
              <a:t>Modelo para predecir “Severity” tiene una accuracy mediocre (0.64)</a:t>
            </a:r>
            <a:endParaRPr/>
          </a:p>
          <a:p>
            <a:pPr indent="-406400" lvl="0" marL="457200" rtl="0" algn="l">
              <a:spcBef>
                <a:spcPts val="0"/>
              </a:spcBef>
              <a:spcAft>
                <a:spcPts val="0"/>
              </a:spcAft>
              <a:buSzPts val="2800"/>
              <a:buChar char="●"/>
            </a:pPr>
            <a:r>
              <a:rPr lang="en-GB"/>
              <a:t>Faltaria probar </a:t>
            </a:r>
            <a:r>
              <a:rPr lang="en-GB"/>
              <a:t>más</a:t>
            </a:r>
            <a:r>
              <a:rPr lang="en-GB"/>
              <a:t> tipos de ML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p:nvPr/>
        </p:nvSpPr>
        <p:spPr>
          <a:xfrm>
            <a:off x="-9775" y="4875"/>
            <a:ext cx="91440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820">
                <a:solidFill>
                  <a:schemeClr val="dk2"/>
                </a:solidFill>
              </a:rPr>
              <a:t>Dataset</a:t>
            </a:r>
            <a:endParaRPr b="1" sz="2820">
              <a:solidFill>
                <a:schemeClr val="dk2"/>
              </a:solidFill>
            </a:endParaRPr>
          </a:p>
        </p:txBody>
      </p:sp>
      <p:pic>
        <p:nvPicPr>
          <p:cNvPr id="80" name="Google Shape;80;p16"/>
          <p:cNvPicPr preferRelativeResize="0"/>
          <p:nvPr/>
        </p:nvPicPr>
        <p:blipFill>
          <a:blip r:embed="rId3">
            <a:alphaModFix/>
          </a:blip>
          <a:stretch>
            <a:fillRect/>
          </a:stretch>
        </p:blipFill>
        <p:spPr>
          <a:xfrm>
            <a:off x="394000" y="1017725"/>
            <a:ext cx="4340725" cy="3932425"/>
          </a:xfrm>
          <a:prstGeom prst="rect">
            <a:avLst/>
          </a:prstGeom>
          <a:noFill/>
          <a:ln>
            <a:noFill/>
          </a:ln>
        </p:spPr>
      </p:pic>
      <p:sp>
        <p:nvSpPr>
          <p:cNvPr id="81" name="Google Shape;81;p16"/>
          <p:cNvSpPr/>
          <p:nvPr/>
        </p:nvSpPr>
        <p:spPr>
          <a:xfrm>
            <a:off x="374025" y="4347250"/>
            <a:ext cx="4599900" cy="171300"/>
          </a:xfrm>
          <a:prstGeom prst="rect">
            <a:avLst/>
          </a:prstGeom>
          <a:no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p:nvPr/>
        </p:nvSpPr>
        <p:spPr>
          <a:xfrm>
            <a:off x="-9775" y="4875"/>
            <a:ext cx="91440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820">
                <a:solidFill>
                  <a:schemeClr val="dk2"/>
                </a:solidFill>
              </a:rPr>
              <a:t>Dataset</a:t>
            </a:r>
            <a:endParaRPr b="1" sz="2820">
              <a:solidFill>
                <a:schemeClr val="dk2"/>
              </a:solidFill>
            </a:endParaRPr>
          </a:p>
        </p:txBody>
      </p:sp>
      <p:pic>
        <p:nvPicPr>
          <p:cNvPr id="88" name="Google Shape;88;p17"/>
          <p:cNvPicPr preferRelativeResize="0"/>
          <p:nvPr/>
        </p:nvPicPr>
        <p:blipFill>
          <a:blip r:embed="rId3">
            <a:alphaModFix/>
          </a:blip>
          <a:stretch>
            <a:fillRect/>
          </a:stretch>
        </p:blipFill>
        <p:spPr>
          <a:xfrm>
            <a:off x="-9775" y="1017719"/>
            <a:ext cx="9143999" cy="36525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p:nvPr/>
        </p:nvSpPr>
        <p:spPr>
          <a:xfrm>
            <a:off x="-9775" y="4875"/>
            <a:ext cx="91440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820">
                <a:solidFill>
                  <a:schemeClr val="dk2"/>
                </a:solidFill>
              </a:rPr>
              <a:t>Dataset</a:t>
            </a:r>
            <a:endParaRPr b="1" sz="2820">
              <a:solidFill>
                <a:schemeClr val="dk2"/>
              </a:solidFill>
            </a:endParaRPr>
          </a:p>
        </p:txBody>
      </p:sp>
      <p:pic>
        <p:nvPicPr>
          <p:cNvPr id="95" name="Google Shape;95;p18"/>
          <p:cNvPicPr preferRelativeResize="0"/>
          <p:nvPr/>
        </p:nvPicPr>
        <p:blipFill>
          <a:blip r:embed="rId3">
            <a:alphaModFix/>
          </a:blip>
          <a:stretch>
            <a:fillRect/>
          </a:stretch>
        </p:blipFill>
        <p:spPr>
          <a:xfrm>
            <a:off x="379097" y="1017725"/>
            <a:ext cx="2689225" cy="3954275"/>
          </a:xfrm>
          <a:prstGeom prst="rect">
            <a:avLst/>
          </a:prstGeom>
          <a:solidFill>
            <a:schemeClr val="dk1"/>
          </a:solid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p:nvPr/>
        </p:nvSpPr>
        <p:spPr>
          <a:xfrm>
            <a:off x="-9775" y="4875"/>
            <a:ext cx="91440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820">
                <a:solidFill>
                  <a:schemeClr val="dk2"/>
                </a:solidFill>
              </a:rPr>
              <a:t>Pre-Processing of data</a:t>
            </a:r>
            <a:endParaRPr b="1" sz="2820">
              <a:solidFill>
                <a:schemeClr val="dk2"/>
              </a:solidFill>
            </a:endParaRPr>
          </a:p>
        </p:txBody>
      </p:sp>
      <p:sp>
        <p:nvSpPr>
          <p:cNvPr id="102" name="Google Shape;102;p19"/>
          <p:cNvSpPr txBox="1"/>
          <p:nvPr/>
        </p:nvSpPr>
        <p:spPr>
          <a:xfrm>
            <a:off x="304325" y="1187150"/>
            <a:ext cx="3914700" cy="7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2"/>
                </a:solidFill>
              </a:rPr>
              <a:t>Remove trailing zeroes</a:t>
            </a:r>
            <a:endParaRPr sz="1800">
              <a:solidFill>
                <a:schemeClr val="lt2"/>
              </a:solidFill>
            </a:endParaRPr>
          </a:p>
        </p:txBody>
      </p:sp>
      <p:pic>
        <p:nvPicPr>
          <p:cNvPr id="103" name="Google Shape;103;p19"/>
          <p:cNvPicPr preferRelativeResize="0"/>
          <p:nvPr/>
        </p:nvPicPr>
        <p:blipFill rotWithShape="1">
          <a:blip r:embed="rId3">
            <a:alphaModFix/>
          </a:blip>
          <a:srcRect b="15938" l="49872" r="0" t="27055"/>
          <a:stretch/>
        </p:blipFill>
        <p:spPr>
          <a:xfrm>
            <a:off x="419100" y="1779550"/>
            <a:ext cx="2175926" cy="2241851"/>
          </a:xfrm>
          <a:prstGeom prst="rect">
            <a:avLst/>
          </a:prstGeom>
          <a:noFill/>
          <a:ln>
            <a:noFill/>
          </a:ln>
        </p:spPr>
      </p:pic>
      <p:sp>
        <p:nvSpPr>
          <p:cNvPr id="104" name="Google Shape;104;p19"/>
          <p:cNvSpPr/>
          <p:nvPr/>
        </p:nvSpPr>
        <p:spPr>
          <a:xfrm>
            <a:off x="865625" y="1779550"/>
            <a:ext cx="540900" cy="325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05" name="Google Shape;105;p19"/>
          <p:cNvPicPr preferRelativeResize="0"/>
          <p:nvPr/>
        </p:nvPicPr>
        <p:blipFill>
          <a:blip r:embed="rId4">
            <a:alphaModFix/>
          </a:blip>
          <a:stretch>
            <a:fillRect/>
          </a:stretch>
        </p:blipFill>
        <p:spPr>
          <a:xfrm>
            <a:off x="3034928" y="2517221"/>
            <a:ext cx="5948293" cy="766500"/>
          </a:xfrm>
          <a:prstGeom prst="rect">
            <a:avLst/>
          </a:prstGeom>
          <a:solidFill>
            <a:schemeClr val="dk1"/>
          </a:solidFill>
          <a:ln>
            <a:noFill/>
          </a:ln>
        </p:spPr>
      </p:pic>
      <p:sp>
        <p:nvSpPr>
          <p:cNvPr id="106" name="Google Shape;106;p19"/>
          <p:cNvSpPr txBox="1"/>
          <p:nvPr/>
        </p:nvSpPr>
        <p:spPr>
          <a:xfrm>
            <a:off x="4051725" y="1873900"/>
            <a:ext cx="3914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2"/>
                </a:solidFill>
              </a:rPr>
              <a:t>Remove lines with weird artifacts</a:t>
            </a:r>
            <a:endParaRPr sz="1800">
              <a:solidFill>
                <a:schemeClr val="lt2"/>
              </a:solidFill>
            </a:endParaRPr>
          </a:p>
        </p:txBody>
      </p:sp>
      <p:pic>
        <p:nvPicPr>
          <p:cNvPr id="107" name="Google Shape;107;p19"/>
          <p:cNvPicPr preferRelativeResize="0"/>
          <p:nvPr/>
        </p:nvPicPr>
        <p:blipFill>
          <a:blip r:embed="rId5">
            <a:alphaModFix/>
          </a:blip>
          <a:stretch>
            <a:fillRect/>
          </a:stretch>
        </p:blipFill>
        <p:spPr>
          <a:xfrm>
            <a:off x="466500" y="4362113"/>
            <a:ext cx="4914900" cy="371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p:nvPr/>
        </p:nvSpPr>
        <p:spPr>
          <a:xfrm>
            <a:off x="0" y="0"/>
            <a:ext cx="91440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 name="Google Shape;11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820">
                <a:solidFill>
                  <a:schemeClr val="dk2"/>
                </a:solidFill>
              </a:rPr>
              <a:t>Pre-Processing of data</a:t>
            </a:r>
            <a:endParaRPr b="1" sz="2820">
              <a:solidFill>
                <a:schemeClr val="dk2"/>
              </a:solidFill>
            </a:endParaRPr>
          </a:p>
        </p:txBody>
      </p:sp>
      <p:sp>
        <p:nvSpPr>
          <p:cNvPr id="114" name="Google Shape;114;p20"/>
          <p:cNvSpPr txBox="1"/>
          <p:nvPr/>
        </p:nvSpPr>
        <p:spPr>
          <a:xfrm>
            <a:off x="432100" y="1561175"/>
            <a:ext cx="8119500" cy="27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2"/>
                </a:solidFill>
              </a:rPr>
              <a:t># Parallelize the file list and process files</a:t>
            </a:r>
            <a:endParaRPr sz="1800">
              <a:solidFill>
                <a:schemeClr val="lt2"/>
              </a:solidFill>
            </a:endParaRPr>
          </a:p>
          <a:p>
            <a:pPr indent="0" lvl="0" marL="0" rtl="0" algn="l">
              <a:spcBef>
                <a:spcPts val="0"/>
              </a:spcBef>
              <a:spcAft>
                <a:spcPts val="0"/>
              </a:spcAft>
              <a:buNone/>
            </a:pPr>
            <a:r>
              <a:rPr lang="en-GB" sz="1800"/>
              <a:t>rdd = spark.sparkContext.parallelize(file_list)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GB" sz="1800">
                <a:solidFill>
                  <a:schemeClr val="lt2"/>
                </a:solidFill>
              </a:rPr>
              <a:t># Process each file and filter out None results</a:t>
            </a:r>
            <a:endParaRPr sz="1800">
              <a:solidFill>
                <a:schemeClr val="lt2"/>
              </a:solidFill>
            </a:endParaRPr>
          </a:p>
          <a:p>
            <a:pPr indent="0" lvl="0" marL="0" rtl="0" algn="l">
              <a:spcBef>
                <a:spcPts val="0"/>
              </a:spcBef>
              <a:spcAft>
                <a:spcPts val="0"/>
              </a:spcAft>
              <a:buNone/>
            </a:pPr>
            <a:r>
              <a:rPr lang="en-GB" sz="1800"/>
              <a:t>processed_data_rdd = rdd.map(process_file).filter(lambda x: x is not None)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GB" sz="1800">
                <a:solidFill>
                  <a:schemeClr val="lt2"/>
                </a:solidFill>
              </a:rPr>
              <a:t># Collect the processed Pandas DataFrames</a:t>
            </a:r>
            <a:endParaRPr sz="1800">
              <a:solidFill>
                <a:schemeClr val="lt2"/>
              </a:solidFill>
            </a:endParaRPr>
          </a:p>
          <a:p>
            <a:pPr indent="0" lvl="0" marL="0" rtl="0" algn="l">
              <a:spcBef>
                <a:spcPts val="0"/>
              </a:spcBef>
              <a:spcAft>
                <a:spcPts val="0"/>
              </a:spcAft>
              <a:buNone/>
            </a:pPr>
            <a:r>
              <a:rPr lang="en-GB" sz="1800"/>
              <a:t>processed_data_list = processed_data_rdd.collect()</a:t>
            </a:r>
            <a:endParaRPr sz="1800"/>
          </a:p>
          <a:p>
            <a:pPr indent="0" lvl="0" marL="0" rtl="0" algn="l">
              <a:spcBef>
                <a:spcPts val="0"/>
              </a:spcBef>
              <a:spcAft>
                <a:spcPts val="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p:nvPr/>
        </p:nvSpPr>
        <p:spPr>
          <a:xfrm>
            <a:off x="0" y="0"/>
            <a:ext cx="91440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 name="Google Shape;12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820">
                <a:solidFill>
                  <a:schemeClr val="dk2"/>
                </a:solidFill>
              </a:rPr>
              <a:t>Pre-Processing of data</a:t>
            </a:r>
            <a:endParaRPr b="1" sz="2820">
              <a:solidFill>
                <a:schemeClr val="dk2"/>
              </a:solidFill>
            </a:endParaRPr>
          </a:p>
        </p:txBody>
      </p:sp>
      <p:sp>
        <p:nvSpPr>
          <p:cNvPr id="121" name="Google Shape;121;p21"/>
          <p:cNvSpPr txBox="1"/>
          <p:nvPr/>
        </p:nvSpPr>
        <p:spPr>
          <a:xfrm>
            <a:off x="311700" y="1284775"/>
            <a:ext cx="3000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With no Spark it took --- 5566.052713092031 seconds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With Spark it took --- 302.15361502923463 seconds ---</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