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2" r:id="rId3"/>
    <p:sldId id="263" r:id="rId4"/>
    <p:sldId id="271" r:id="rId5"/>
    <p:sldId id="267" r:id="rId6"/>
    <p:sldId id="270" r:id="rId7"/>
    <p:sldId id="264" r:id="rId8"/>
    <p:sldId id="272" r:id="rId9"/>
    <p:sldId id="273" r:id="rId10"/>
    <p:sldId id="274" r:id="rId11"/>
    <p:sldId id="265" r:id="rId12"/>
    <p:sldId id="268" r:id="rId13"/>
    <p:sldId id="269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27" y="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266D-3D17-49DD-BFD2-A3DC1A9DCE94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2666-53F5-4302-8FA5-EB8CE4354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46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266D-3D17-49DD-BFD2-A3DC1A9DCE94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2666-53F5-4302-8FA5-EB8CE4354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61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266D-3D17-49DD-BFD2-A3DC1A9DCE94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2666-53F5-4302-8FA5-EB8CE4354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84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266D-3D17-49DD-BFD2-A3DC1A9DCE94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2666-53F5-4302-8FA5-EB8CE4354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54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266D-3D17-49DD-BFD2-A3DC1A9DCE94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2666-53F5-4302-8FA5-EB8CE4354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03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266D-3D17-49DD-BFD2-A3DC1A9DCE94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2666-53F5-4302-8FA5-EB8CE4354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1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266D-3D17-49DD-BFD2-A3DC1A9DCE94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2666-53F5-4302-8FA5-EB8CE4354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77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266D-3D17-49DD-BFD2-A3DC1A9DCE94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2666-53F5-4302-8FA5-EB8CE4354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7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266D-3D17-49DD-BFD2-A3DC1A9DCE94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2666-53F5-4302-8FA5-EB8CE4354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34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266D-3D17-49DD-BFD2-A3DC1A9DCE94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2666-53F5-4302-8FA5-EB8CE4354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37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266D-3D17-49DD-BFD2-A3DC1A9DCE94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2666-53F5-4302-8FA5-EB8CE4354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61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6266D-3D17-49DD-BFD2-A3DC1A9DCE94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82666-53F5-4302-8FA5-EB8CE4354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19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mailto:akdods.eem23@uea.ed.br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79576" y="836712"/>
            <a:ext cx="7272808" cy="491749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Palavras-chave</a:t>
            </a:r>
            <a:r>
              <a:rPr lang="pt-B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endParaRPr lang="pt-BR" sz="4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4DAB65E-11AB-4925-AF36-C85B1357CE60}"/>
              </a:ext>
            </a:extLst>
          </p:cNvPr>
          <p:cNvSpPr txBox="1">
            <a:spLocks/>
          </p:cNvSpPr>
          <p:nvPr/>
        </p:nvSpPr>
        <p:spPr>
          <a:xfrm>
            <a:off x="594711" y="1641052"/>
            <a:ext cx="10731765" cy="30368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pt-BR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5752FBB-D6FD-48B4-A498-B21F32B33574}"/>
              </a:ext>
            </a:extLst>
          </p:cNvPr>
          <p:cNvSpPr/>
          <p:nvPr/>
        </p:nvSpPr>
        <p:spPr>
          <a:xfrm>
            <a:off x="888427" y="3425400"/>
            <a:ext cx="9708544" cy="3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D47F3F-7A6B-BAAA-E155-477999477618}"/>
              </a:ext>
            </a:extLst>
          </p:cNvPr>
          <p:cNvSpPr txBox="1"/>
          <p:nvPr/>
        </p:nvSpPr>
        <p:spPr>
          <a:xfrm>
            <a:off x="869457" y="1886779"/>
            <a:ext cx="9763047" cy="13261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Monitoramento Avançado de Televisão: Inovação e Sustentabilidade no Uso Doméstico</a:t>
            </a:r>
            <a:endParaRPr lang="pt-BR" sz="36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18998E5-1489-5F19-5B47-8D35395EC47E}"/>
              </a:ext>
            </a:extLst>
          </p:cNvPr>
          <p:cNvSpPr txBox="1"/>
          <p:nvPr/>
        </p:nvSpPr>
        <p:spPr>
          <a:xfrm>
            <a:off x="888428" y="4105237"/>
            <a:ext cx="9744076" cy="1051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Nome dos Autores: </a:t>
            </a:r>
            <a:r>
              <a:rPr lang="pt-BR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Andrya</a:t>
            </a:r>
            <a:r>
              <a:rPr lang="pt-B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Karla, Jean Nunes, José Eduardo, Max Simões, </a:t>
            </a:r>
            <a:r>
              <a:rPr lang="pt-BR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Neyla</a:t>
            </a:r>
            <a:r>
              <a:rPr lang="pt-B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Souza, </a:t>
            </a:r>
            <a:r>
              <a:rPr lang="pt-BR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Orlewilson</a:t>
            </a:r>
            <a:r>
              <a:rPr lang="pt-B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Maia, William Mourão</a:t>
            </a:r>
            <a:endParaRPr lang="pt-BR" sz="2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D05C6AD-BDD5-EBD1-34AF-E38F5A172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629" y="738456"/>
            <a:ext cx="4930140" cy="52578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82E3974-4D37-C86C-B84B-8ED4F58A0980}"/>
              </a:ext>
            </a:extLst>
          </p:cNvPr>
          <p:cNvSpPr txBox="1"/>
          <p:nvPr/>
        </p:nvSpPr>
        <p:spPr>
          <a:xfrm>
            <a:off x="888427" y="5257165"/>
            <a:ext cx="9708543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Professor: Dr. Fábio Cardoso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pt-BR" sz="3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228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69822" y="1721330"/>
            <a:ext cx="7066538" cy="4608936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D47F3F-7A6B-BAAA-E155-477999477618}"/>
              </a:ext>
            </a:extLst>
          </p:cNvPr>
          <p:cNvSpPr txBox="1"/>
          <p:nvPr/>
        </p:nvSpPr>
        <p:spPr>
          <a:xfrm>
            <a:off x="408597" y="1311690"/>
            <a:ext cx="609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METODOLOGIA</a:t>
            </a:r>
            <a:endParaRPr lang="pt-BR" sz="3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E69B03-D6DA-968C-5FFE-7FB6F2ACE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629" y="738456"/>
            <a:ext cx="4930140" cy="52578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0DECD51-7ECA-E22A-4F52-84F079426F05}"/>
              </a:ext>
            </a:extLst>
          </p:cNvPr>
          <p:cNvSpPr txBox="1"/>
          <p:nvPr/>
        </p:nvSpPr>
        <p:spPr>
          <a:xfrm>
            <a:off x="695400" y="1844824"/>
            <a:ext cx="4507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3.2 AASX </a:t>
            </a:r>
            <a:r>
              <a:rPr lang="pt-BR" sz="2800" dirty="0" err="1"/>
              <a:t>Package</a:t>
            </a:r>
            <a:r>
              <a:rPr lang="pt-BR" sz="2800" dirty="0"/>
              <a:t> Explorer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647247C-9208-9161-3D80-61213BED8D60}"/>
              </a:ext>
            </a:extLst>
          </p:cNvPr>
          <p:cNvSpPr txBox="1"/>
          <p:nvPr/>
        </p:nvSpPr>
        <p:spPr>
          <a:xfrm>
            <a:off x="940759" y="2257708"/>
            <a:ext cx="4507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3.2.3 Profile</a:t>
            </a:r>
          </a:p>
        </p:txBody>
      </p:sp>
      <p:pic>
        <p:nvPicPr>
          <p:cNvPr id="4" name="Imagem 3" descr="Interface gráfica do usuário, Aplicativo, Tabela&#10;&#10;Descrição gerada automaticamente com confiança média">
            <a:extLst>
              <a:ext uri="{FF2B5EF4-FFF2-40B4-BE49-F238E27FC236}">
                <a16:creationId xmlns:a16="http://schemas.microsoft.com/office/drawing/2014/main" id="{E9E21976-6BFE-7BCA-D093-A5D957A99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888" y="2392260"/>
            <a:ext cx="40862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61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69822" y="1721330"/>
            <a:ext cx="7066538" cy="4608936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D47F3F-7A6B-BAAA-E155-477999477618}"/>
              </a:ext>
            </a:extLst>
          </p:cNvPr>
          <p:cNvSpPr txBox="1"/>
          <p:nvPr/>
        </p:nvSpPr>
        <p:spPr>
          <a:xfrm>
            <a:off x="911424" y="1463375"/>
            <a:ext cx="609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RESULTADOS</a:t>
            </a:r>
            <a:endParaRPr lang="pt-BR" sz="3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A549B3-7FB1-EA5C-A286-7E38A1060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629" y="738456"/>
            <a:ext cx="4930140" cy="525780"/>
          </a:xfrm>
          <a:prstGeom prst="rect">
            <a:avLst/>
          </a:prstGeom>
        </p:spPr>
      </p:pic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B23CED5D-914E-0A55-E301-473400D539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03" y="2109706"/>
            <a:ext cx="5328592" cy="391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26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69822" y="1721330"/>
            <a:ext cx="7066538" cy="4608936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D47F3F-7A6B-BAAA-E155-477999477618}"/>
              </a:ext>
            </a:extLst>
          </p:cNvPr>
          <p:cNvSpPr txBox="1"/>
          <p:nvPr/>
        </p:nvSpPr>
        <p:spPr>
          <a:xfrm>
            <a:off x="911424" y="1463375"/>
            <a:ext cx="609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CONCLUSÃO 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A549B3-7FB1-EA5C-A286-7E38A1060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629" y="738456"/>
            <a:ext cx="4930140" cy="52578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345891A-77CF-0800-DFD2-AA294822A9F6}"/>
              </a:ext>
            </a:extLst>
          </p:cNvPr>
          <p:cNvSpPr txBox="1"/>
          <p:nvPr/>
        </p:nvSpPr>
        <p:spPr>
          <a:xfrm>
            <a:off x="551384" y="2060848"/>
            <a:ext cx="10153128" cy="2752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 Este projeto não só demonstra a viabilidade de um uso mais consciente e eficiente de tecnologias de mídia em domicílios, como também exemplifica como as diretrizes da RAMI 4.0 e AAS podem ser implementadas para promover práticas de consumo mais personalizadas. Essas inovações têm o potencial de transformar a experiência televisiva, promovendo um equilíbrio mais harmonioso entre a satisfação do consumidor e a sustentabilidade operacional.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</a:rPr>
              <a:t>	 Para futuros trabalhos, propõe-se a implementação de submodelos adicionais que aprimorem a qualidade do sistema de monitoramento de televisão. Esses submodelos deverão focar na detecção e análise da frequência de erros, permitindo uma compreensão mais profunda de quaisquer inconsistências ou falhas operacionais. Através deste aperfeiçoamento, será possível não apenas identificar, mas também reportar proativamente essas questões à empresa responsável, contribuindo para um aprimoramento contínuo do sistema e uma melhor experiência de usuário.</a:t>
            </a:r>
          </a:p>
        </p:txBody>
      </p:sp>
    </p:spTree>
    <p:extLst>
      <p:ext uri="{BB962C8B-B14F-4D97-AF65-F5344CB8AC3E}">
        <p14:creationId xmlns:p14="http://schemas.microsoft.com/office/powerpoint/2010/main" val="605290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69822" y="1721330"/>
            <a:ext cx="7066538" cy="4608936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D47F3F-7A6B-BAAA-E155-477999477618}"/>
              </a:ext>
            </a:extLst>
          </p:cNvPr>
          <p:cNvSpPr txBox="1"/>
          <p:nvPr/>
        </p:nvSpPr>
        <p:spPr>
          <a:xfrm>
            <a:off x="911424" y="1463375"/>
            <a:ext cx="609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REFERÊNCIAS 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A549B3-7FB1-EA5C-A286-7E38A1060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629" y="738456"/>
            <a:ext cx="4930140" cy="52578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07F5CEF-6B7F-9063-3670-356159D04E86}"/>
              </a:ext>
            </a:extLst>
          </p:cNvPr>
          <p:cNvSpPr txBox="1"/>
          <p:nvPr/>
        </p:nvSpPr>
        <p:spPr>
          <a:xfrm>
            <a:off x="551384" y="2060848"/>
            <a:ext cx="10153128" cy="3163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HEIDEL, Roland. Industrie 4.0: The </a:t>
            </a:r>
            <a:r>
              <a:rPr lang="pt-BR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Reference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Architecture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Model RAMI 4.0 </a:t>
            </a:r>
            <a:r>
              <a:rPr lang="pt-BR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Industrie 4.0 </a:t>
            </a:r>
            <a:r>
              <a:rPr lang="pt-BR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component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1ª. ed. </a:t>
            </a:r>
            <a:r>
              <a:rPr lang="pt-BR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Germany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DIN Deutsches Institut </a:t>
            </a:r>
            <a:r>
              <a:rPr lang="pt-BR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für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Normung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e.V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., 2019. ISBN 978-3-410-28919-7. Disponível em: https://www.dinmedia.de/</a:t>
            </a:r>
            <a:r>
              <a:rPr lang="pt-BR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</a:t>
            </a:r>
            <a:r>
              <a:rPr lang="pt-BR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publication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/rami-4-0-and-the-industrie-4-0-component/296158879. Acesso em: 14 out. 2022.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ADOLPHS, Dr.-Ing. Peter; EPPLE, Prof. Dr. Ulrich. Reference Architecture Model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Industrie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4.0 (RAMI4.0).Germany, 2015. DOI GMA-Status-Report-RAMI-40-July-2015.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Disponível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em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https://www.zvei.org/fileadmin/user_upload/Presse_und_Medien/Publikationen/2016/januar/GMA_Status_Report__Reference_Archtitecture_Model_Industrie_4.0__RAMI_4.0_/GMA-Status-Report-RAMI-40-July-2015.pdf.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Acesso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em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14 out. 2022.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683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30432F3-AD27-4391-AF4D-B8135DB461EA}"/>
              </a:ext>
            </a:extLst>
          </p:cNvPr>
          <p:cNvSpPr/>
          <p:nvPr/>
        </p:nvSpPr>
        <p:spPr>
          <a:xfrm>
            <a:off x="3048000" y="301350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CONTATOS</a:t>
            </a:r>
          </a:p>
          <a:p>
            <a:pPr algn="ctr"/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akdods.eem23@uea.ed.br</a:t>
            </a:r>
            <a:endParaRPr lang="pt-BR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áfico 3" descr="Email">
            <a:extLst>
              <a:ext uri="{FF2B5EF4-FFF2-40B4-BE49-F238E27FC236}">
                <a16:creationId xmlns:a16="http://schemas.microsoft.com/office/drawing/2014/main" id="{B9F0C34F-A1CB-45A6-BFD3-D401D3C5C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18448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3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79576" y="836712"/>
            <a:ext cx="7272808" cy="4917490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D47F3F-7A6B-BAAA-E155-477999477618}"/>
              </a:ext>
            </a:extLst>
          </p:cNvPr>
          <p:cNvSpPr txBox="1"/>
          <p:nvPr/>
        </p:nvSpPr>
        <p:spPr>
          <a:xfrm>
            <a:off x="485526" y="1628800"/>
            <a:ext cx="6094206" cy="689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RESUMO</a:t>
            </a:r>
            <a:endParaRPr lang="pt-BR" sz="3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404B151-C215-FA66-20C7-0129F10F4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629" y="738456"/>
            <a:ext cx="4930140" cy="52578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FB6FFB1-334E-10BC-6BC4-175B0D4D24A8}"/>
              </a:ext>
            </a:extLst>
          </p:cNvPr>
          <p:cNvSpPr txBox="1"/>
          <p:nvPr/>
        </p:nvSpPr>
        <p:spPr>
          <a:xfrm>
            <a:off x="623392" y="4941168"/>
            <a:ext cx="6094206" cy="38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Palavras-chave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endParaRPr lang="pt-BR" sz="3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52C2105-1EF6-B76B-DB8E-4E90CCFFD2DA}"/>
              </a:ext>
            </a:extLst>
          </p:cNvPr>
          <p:cNvSpPr txBox="1"/>
          <p:nvPr/>
        </p:nvSpPr>
        <p:spPr>
          <a:xfrm>
            <a:off x="551384" y="2222185"/>
            <a:ext cx="10153128" cy="2340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Este projeto detalha o desenvolvimento de um </a:t>
            </a:r>
            <a:r>
              <a:rPr lang="pt-BR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shell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personalizado para monitorar o uso de televisão, respondendo à necessidade de entender melhor a interação com dispositivos eletrônicos em residências. Contextualizado pela crescente qualidade e diversidade de conteúdo que atrai audiências amplas, este sistema captura informações como a duração de permanência em cada canal e os horários de operação do dispositivo. Justificado pela oportunidade de fornecer recomendações de conteúdo personalizadas e pacotes de canais ajustados aos interesses dos usuários, os resultados revelaram padrões de consumo que podem informar decisões de emissoras e plataformas, além de capacitar usuários a gerenciar seu consumo de mídia de forma mais consciente. Essa inovação não apenas melhora a experiência televisiva, mas também promove um uso mais informado e personalizado dos recursos de mídia.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9150125-7232-1347-A4EC-2A6389B91A31}"/>
              </a:ext>
            </a:extLst>
          </p:cNvPr>
          <p:cNvSpPr txBox="1"/>
          <p:nvPr/>
        </p:nvSpPr>
        <p:spPr>
          <a:xfrm>
            <a:off x="623392" y="5326530"/>
            <a:ext cx="10153128" cy="390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Monitoramento de televisão, padrões de uso e 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hell personalizado.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79576" y="836712"/>
            <a:ext cx="7272808" cy="4917490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D47F3F-7A6B-BAAA-E155-477999477618}"/>
              </a:ext>
            </a:extLst>
          </p:cNvPr>
          <p:cNvSpPr txBox="1"/>
          <p:nvPr/>
        </p:nvSpPr>
        <p:spPr>
          <a:xfrm>
            <a:off x="695400" y="1556792"/>
            <a:ext cx="609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INTRODUÇÃO</a:t>
            </a:r>
            <a:endParaRPr lang="pt-BR" sz="36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45F2FAD-B709-4D17-D68E-8ECAD88AA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629" y="738456"/>
            <a:ext cx="4930140" cy="52578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2F19BCD-D626-3748-0E19-C11E9D3E4CA5}"/>
              </a:ext>
            </a:extLst>
          </p:cNvPr>
          <p:cNvSpPr txBox="1"/>
          <p:nvPr/>
        </p:nvSpPr>
        <p:spPr>
          <a:xfrm>
            <a:off x="551384" y="2060848"/>
            <a:ext cx="10153128" cy="16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Aumento significativo no consumo de mídia televisiva impulsionado pela diversidade e qualidade crescente dos conteúdos. A crescente conscientização sobre a sustentabilidade e eficiência energética estimula a reflexão sobre os impactos ambientais do entretenimento doméstico.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Urgência em desenvolver métodos que permitam um uso mais consciente e responsável dos recursos energéticos, especialmente em relação ao uso de televisões.</a:t>
            </a:r>
          </a:p>
        </p:txBody>
      </p:sp>
    </p:spTree>
    <p:extLst>
      <p:ext uri="{BB962C8B-B14F-4D97-AF65-F5344CB8AC3E}">
        <p14:creationId xmlns:p14="http://schemas.microsoft.com/office/powerpoint/2010/main" val="146693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79576" y="836712"/>
            <a:ext cx="7272808" cy="4917490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D47F3F-7A6B-BAAA-E155-477999477618}"/>
              </a:ext>
            </a:extLst>
          </p:cNvPr>
          <p:cNvSpPr txBox="1"/>
          <p:nvPr/>
        </p:nvSpPr>
        <p:spPr>
          <a:xfrm>
            <a:off x="695400" y="1556792"/>
            <a:ext cx="609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INTRODUÇÃO</a:t>
            </a:r>
            <a:endParaRPr lang="pt-BR" sz="36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45F2FAD-B709-4D17-D68E-8ECAD88AA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629" y="738456"/>
            <a:ext cx="4930140" cy="52578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2F19BCD-D626-3748-0E19-C11E9D3E4CA5}"/>
              </a:ext>
            </a:extLst>
          </p:cNvPr>
          <p:cNvSpPr txBox="1"/>
          <p:nvPr/>
        </p:nvSpPr>
        <p:spPr>
          <a:xfrm>
            <a:off x="551384" y="2060848"/>
            <a:ext cx="10153128" cy="2314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Desenvolvimento de um sistema integrado que vai além do simples monitoramento do tempo de TV, realizando uma análise detalhada dos hábitos televisivos dos usuários e do consumo de energia associado.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Incorporação da arquitetura RAMI 4.0, um modelo de referência para a indústria 4.0, que facilita a organização de dados e a gestão tecnológica, elevando a capacidade de análise e integração do sistema.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Plataforma que auxilia os usuários a identificar padrões de consumo, avaliar o impacto energético de suas práticas de visualização e adotar comportamentos mais sustentáveis. Promoção de um uso mais eficiente de energia e alinhamento de hábitos de entretenimento com práticas sustentáveis.</a:t>
            </a:r>
          </a:p>
        </p:txBody>
      </p:sp>
    </p:spTree>
    <p:extLst>
      <p:ext uri="{BB962C8B-B14F-4D97-AF65-F5344CB8AC3E}">
        <p14:creationId xmlns:p14="http://schemas.microsoft.com/office/powerpoint/2010/main" val="29084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79576" y="836712"/>
            <a:ext cx="7272808" cy="4917490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D47F3F-7A6B-BAAA-E155-477999477618}"/>
              </a:ext>
            </a:extLst>
          </p:cNvPr>
          <p:cNvSpPr txBox="1"/>
          <p:nvPr/>
        </p:nvSpPr>
        <p:spPr>
          <a:xfrm>
            <a:off x="551384" y="1362492"/>
            <a:ext cx="7416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REFERENCIAL TEÓRICO</a:t>
            </a:r>
            <a:endParaRPr lang="pt-BR" sz="36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68F95CB-B49B-F22C-7F69-EE4C11FA1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629" y="738456"/>
            <a:ext cx="4930140" cy="5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4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79576" y="836712"/>
            <a:ext cx="7272808" cy="4917490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D47F3F-7A6B-BAAA-E155-477999477618}"/>
              </a:ext>
            </a:extLst>
          </p:cNvPr>
          <p:cNvSpPr txBox="1"/>
          <p:nvPr/>
        </p:nvSpPr>
        <p:spPr>
          <a:xfrm>
            <a:off x="551384" y="1362492"/>
            <a:ext cx="7416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REFERENCIAL TEÓRICO</a:t>
            </a:r>
            <a:endParaRPr lang="pt-BR" sz="36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68F95CB-B49B-F22C-7F69-EE4C11FA1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629" y="738456"/>
            <a:ext cx="4930140" cy="5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69822" y="1721330"/>
            <a:ext cx="7066538" cy="4608936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D47F3F-7A6B-BAAA-E155-477999477618}"/>
              </a:ext>
            </a:extLst>
          </p:cNvPr>
          <p:cNvSpPr txBox="1"/>
          <p:nvPr/>
        </p:nvSpPr>
        <p:spPr>
          <a:xfrm>
            <a:off x="408597" y="1311690"/>
            <a:ext cx="609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METODOLOGIA</a:t>
            </a:r>
            <a:endParaRPr lang="pt-BR" sz="36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A749EEB-C71C-EDED-1BE5-99D039A1F36C}"/>
              </a:ext>
            </a:extLst>
          </p:cNvPr>
          <p:cNvSpPr txBox="1"/>
          <p:nvPr/>
        </p:nvSpPr>
        <p:spPr>
          <a:xfrm>
            <a:off x="695400" y="1844824"/>
            <a:ext cx="4507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3.1 Arquitetura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E69B03-D6DA-968C-5FFE-7FB6F2ACE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629" y="738456"/>
            <a:ext cx="4930140" cy="525780"/>
          </a:xfrm>
          <a:prstGeom prst="rect">
            <a:avLst/>
          </a:prstGeom>
        </p:spPr>
      </p:pic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B313AE03-230E-1F26-1A82-D3F4F054D6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426" y="2348880"/>
            <a:ext cx="3811330" cy="395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26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69822" y="1721330"/>
            <a:ext cx="7066538" cy="4608936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D47F3F-7A6B-BAAA-E155-477999477618}"/>
              </a:ext>
            </a:extLst>
          </p:cNvPr>
          <p:cNvSpPr txBox="1"/>
          <p:nvPr/>
        </p:nvSpPr>
        <p:spPr>
          <a:xfrm>
            <a:off x="408597" y="1311690"/>
            <a:ext cx="609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METODOLOGIA</a:t>
            </a:r>
            <a:endParaRPr lang="pt-BR" sz="3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E69B03-D6DA-968C-5FFE-7FB6F2ACE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629" y="738456"/>
            <a:ext cx="4930140" cy="52578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0DECD51-7ECA-E22A-4F52-84F079426F05}"/>
              </a:ext>
            </a:extLst>
          </p:cNvPr>
          <p:cNvSpPr txBox="1"/>
          <p:nvPr/>
        </p:nvSpPr>
        <p:spPr>
          <a:xfrm>
            <a:off x="695400" y="1844824"/>
            <a:ext cx="4507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3.2 AASX </a:t>
            </a:r>
            <a:r>
              <a:rPr lang="pt-BR" sz="2800" dirty="0" err="1"/>
              <a:t>Package</a:t>
            </a:r>
            <a:r>
              <a:rPr lang="pt-BR" sz="2800" dirty="0"/>
              <a:t> Explorer</a:t>
            </a:r>
          </a:p>
        </p:txBody>
      </p:sp>
      <p:pic>
        <p:nvPicPr>
          <p:cNvPr id="8" name="Imagem 7" descr="Tabela&#10;&#10;Descrição gerada automaticamente">
            <a:extLst>
              <a:ext uri="{FF2B5EF4-FFF2-40B4-BE49-F238E27FC236}">
                <a16:creationId xmlns:a16="http://schemas.microsoft.com/office/drawing/2014/main" id="{4D8854F6-83B2-118D-57D4-A11E5C0F5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96" y="1972512"/>
            <a:ext cx="3693964" cy="455283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647247C-9208-9161-3D80-61213BED8D60}"/>
              </a:ext>
            </a:extLst>
          </p:cNvPr>
          <p:cNvSpPr txBox="1"/>
          <p:nvPr/>
        </p:nvSpPr>
        <p:spPr>
          <a:xfrm>
            <a:off x="940759" y="2257708"/>
            <a:ext cx="4507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3.2.1 </a:t>
            </a:r>
            <a:r>
              <a:rPr lang="pt-BR" sz="2800" dirty="0" err="1"/>
              <a:t>Nameplate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165298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69822" y="1721330"/>
            <a:ext cx="7066538" cy="4608936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D47F3F-7A6B-BAAA-E155-477999477618}"/>
              </a:ext>
            </a:extLst>
          </p:cNvPr>
          <p:cNvSpPr txBox="1"/>
          <p:nvPr/>
        </p:nvSpPr>
        <p:spPr>
          <a:xfrm>
            <a:off x="408597" y="1311690"/>
            <a:ext cx="609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METODOLOGIA</a:t>
            </a:r>
            <a:endParaRPr lang="pt-BR" sz="3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E69B03-D6DA-968C-5FFE-7FB6F2ACE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629" y="738456"/>
            <a:ext cx="4930140" cy="52578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0DECD51-7ECA-E22A-4F52-84F079426F05}"/>
              </a:ext>
            </a:extLst>
          </p:cNvPr>
          <p:cNvSpPr txBox="1"/>
          <p:nvPr/>
        </p:nvSpPr>
        <p:spPr>
          <a:xfrm>
            <a:off x="695400" y="1844824"/>
            <a:ext cx="4507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3.2 AASX </a:t>
            </a:r>
            <a:r>
              <a:rPr lang="pt-BR" sz="2800" dirty="0" err="1"/>
              <a:t>Package</a:t>
            </a:r>
            <a:r>
              <a:rPr lang="pt-BR" sz="2800" dirty="0"/>
              <a:t> Explorer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647247C-9208-9161-3D80-61213BED8D60}"/>
              </a:ext>
            </a:extLst>
          </p:cNvPr>
          <p:cNvSpPr txBox="1"/>
          <p:nvPr/>
        </p:nvSpPr>
        <p:spPr>
          <a:xfrm>
            <a:off x="940759" y="2257708"/>
            <a:ext cx="4507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3.2.2 </a:t>
            </a:r>
            <a:r>
              <a:rPr lang="pt-BR" sz="2800" dirty="0" err="1"/>
              <a:t>VendorInformations</a:t>
            </a:r>
            <a:endParaRPr lang="pt-BR" sz="2800" dirty="0"/>
          </a:p>
        </p:txBody>
      </p:sp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B0DA3276-B397-5E9C-19AF-E3C419DA5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6" y="2777684"/>
            <a:ext cx="41624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751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636</TotalTime>
  <Words>742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MESSIAS COSTA DE AZEVEDO</dc:creator>
  <cp:lastModifiedBy>Max Simões</cp:lastModifiedBy>
  <cp:revision>85</cp:revision>
  <dcterms:created xsi:type="dcterms:W3CDTF">2019-05-20T15:07:08Z</dcterms:created>
  <dcterms:modified xsi:type="dcterms:W3CDTF">2024-06-05T01:35:52Z</dcterms:modified>
</cp:coreProperties>
</file>