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0" r:id="rId1"/>
    <p:sldMasterId id="2147483683" r:id="rId2"/>
  </p:sldMasterIdLst>
  <p:notesMasterIdLst>
    <p:notesMasterId r:id="rId13"/>
  </p:notesMasterIdLst>
  <p:handoutMasterIdLst>
    <p:handoutMasterId r:id="rId14"/>
  </p:handoutMasterIdLst>
  <p:sldIdLst>
    <p:sldId id="283" r:id="rId3"/>
    <p:sldId id="296" r:id="rId4"/>
    <p:sldId id="297" r:id="rId5"/>
    <p:sldId id="298" r:id="rId6"/>
    <p:sldId id="285" r:id="rId7"/>
    <p:sldId id="299" r:id="rId8"/>
    <p:sldId id="300" r:id="rId9"/>
    <p:sldId id="286" r:id="rId10"/>
    <p:sldId id="301" r:id="rId11"/>
    <p:sldId id="28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73" userDrawn="1">
          <p15:clr>
            <a:srgbClr val="A4A3A4"/>
          </p15:clr>
        </p15:guide>
        <p15:guide id="2" pos="24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057"/>
    <a:srgbClr val="262626"/>
    <a:srgbClr val="857437"/>
    <a:srgbClr val="A7934B"/>
    <a:srgbClr val="EEB21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83" autoAdjust="0"/>
    <p:restoredTop sz="84145" autoAdjust="0"/>
  </p:normalViewPr>
  <p:slideViewPr>
    <p:cSldViewPr snapToGrid="0" snapToObjects="1">
      <p:cViewPr varScale="1">
        <p:scale>
          <a:sx n="96" d="100"/>
          <a:sy n="96" d="100"/>
        </p:scale>
        <p:origin x="1182" y="90"/>
      </p:cViewPr>
      <p:guideLst>
        <p:guide orient="horz" pos="773"/>
        <p:guide pos="244"/>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97" d="100"/>
          <a:sy n="97" d="100"/>
        </p:scale>
        <p:origin x="3120"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CA6E295-2078-3A4C-9B3B-128821A9744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603100D-CACA-0F41-B537-339726C6A50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77CCEE-F6A5-9F4C-8CE3-50501077053A}" type="datetimeFigureOut">
              <a:rPr lang="en-US" smtClean="0"/>
              <a:t>12/18/2022</a:t>
            </a:fld>
            <a:endParaRPr lang="en-US"/>
          </a:p>
        </p:txBody>
      </p:sp>
      <p:sp>
        <p:nvSpPr>
          <p:cNvPr id="4" name="Footer Placeholder 3">
            <a:extLst>
              <a:ext uri="{FF2B5EF4-FFF2-40B4-BE49-F238E27FC236}">
                <a16:creationId xmlns:a16="http://schemas.microsoft.com/office/drawing/2014/main" id="{1518C585-FF88-2E4D-AADE-9C9529D2F72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20F8045-3A37-824A-8710-57C502BDEF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957D50-C692-A448-91EE-4B0FAD320CD6}" type="slidenum">
              <a:rPr lang="en-US" smtClean="0"/>
              <a:t>‹#›</a:t>
            </a:fld>
            <a:endParaRPr lang="en-US"/>
          </a:p>
        </p:txBody>
      </p:sp>
    </p:spTree>
    <p:extLst>
      <p:ext uri="{BB962C8B-B14F-4D97-AF65-F5344CB8AC3E}">
        <p14:creationId xmlns:p14="http://schemas.microsoft.com/office/powerpoint/2010/main" val="1285093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CBD6A9-CC87-4E03-A89E-2F300F10EE7B}" type="datetimeFigureOut">
              <a:rPr lang="en-US" smtClean="0"/>
              <a:t>12/18/2022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E5A22A-7E71-4625-9E59-C40EF7CD69D1}" type="slidenum">
              <a:rPr lang="en-US" smtClean="0"/>
              <a:t>‹#›</a:t>
            </a:fld>
            <a:endParaRPr lang="en-US"/>
          </a:p>
        </p:txBody>
      </p:sp>
    </p:spTree>
    <p:extLst>
      <p:ext uri="{BB962C8B-B14F-4D97-AF65-F5344CB8AC3E}">
        <p14:creationId xmlns:p14="http://schemas.microsoft.com/office/powerpoint/2010/main" val="1340546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First, we discuss the results associated with ECG Imputation with Transient Loss and Cardiac Classification. In the transient loss setting, missingness gaps are typically quite short, which is similar to prior work, and as such, all methods perform well.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E0E5A22A-7E71-4625-9E59-C40EF7CD69D1}" type="slidenum">
              <a:rPr lang="en-US" smtClean="0"/>
              <a:t>1</a:t>
            </a:fld>
            <a:endParaRPr lang="en-US"/>
          </a:p>
        </p:txBody>
      </p:sp>
    </p:spTree>
    <p:extLst>
      <p:ext uri="{BB962C8B-B14F-4D97-AF65-F5344CB8AC3E}">
        <p14:creationId xmlns:p14="http://schemas.microsoft.com/office/powerpoint/2010/main" val="1840909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In the PPG domain, the signals are much simpler morphologically, and overall all methods perform better. Finally we see that exploiting </a:t>
            </a:r>
            <a:r>
              <a:rPr lang="en-US" sz="1800" b="0" i="0" u="none" strike="noStrike" dirty="0" err="1">
                <a:solidFill>
                  <a:srgbClr val="000000"/>
                </a:solidFill>
                <a:effectLst/>
                <a:latin typeface="Arial" panose="020B0604020202020204" pitchFamily="34" charset="0"/>
              </a:rPr>
              <a:t>quasiperiodicity</a:t>
            </a:r>
            <a:r>
              <a:rPr lang="en-US" sz="1800" b="0" i="0" u="none" strike="noStrike" dirty="0">
                <a:solidFill>
                  <a:srgbClr val="000000"/>
                </a:solidFill>
                <a:effectLst/>
                <a:latin typeface="Arial" panose="020B0604020202020204" pitchFamily="34" charset="0"/>
              </a:rPr>
              <a:t> is useful across modalities for both PPG and ECG</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E0E5A22A-7E71-4625-9E59-C40EF7CD69D1}" type="slidenum">
              <a:rPr lang="en-US" smtClean="0"/>
              <a:t>10</a:t>
            </a:fld>
            <a:endParaRPr lang="en-US"/>
          </a:p>
        </p:txBody>
      </p:sp>
    </p:spTree>
    <p:extLst>
      <p:ext uri="{BB962C8B-B14F-4D97-AF65-F5344CB8AC3E}">
        <p14:creationId xmlns:p14="http://schemas.microsoft.com/office/powerpoint/2010/main" val="981034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DL methods can generally reconstruct peaks accurately,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E0E5A22A-7E71-4625-9E59-C40EF7CD69D1}" type="slidenum">
              <a:rPr lang="en-US" smtClean="0"/>
              <a:t>2</a:t>
            </a:fld>
            <a:endParaRPr lang="en-US"/>
          </a:p>
        </p:txBody>
      </p:sp>
    </p:spTree>
    <p:extLst>
      <p:ext uri="{BB962C8B-B14F-4D97-AF65-F5344CB8AC3E}">
        <p14:creationId xmlns:p14="http://schemas.microsoft.com/office/powerpoint/2010/main" val="3300980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while classical cannot.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E0E5A22A-7E71-4625-9E59-C40EF7CD69D1}" type="slidenum">
              <a:rPr lang="en-US" smtClean="0"/>
              <a:t>3</a:t>
            </a:fld>
            <a:endParaRPr lang="en-US"/>
          </a:p>
        </p:txBody>
      </p:sp>
    </p:spTree>
    <p:extLst>
      <p:ext uri="{BB962C8B-B14F-4D97-AF65-F5344CB8AC3E}">
        <p14:creationId xmlns:p14="http://schemas.microsoft.com/office/powerpoint/2010/main" val="1375714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BDC transformer consistently has the best performance.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E0E5A22A-7E71-4625-9E59-C40EF7CD69D1}" type="slidenum">
              <a:rPr lang="en-US" smtClean="0"/>
              <a:t>4</a:t>
            </a:fld>
            <a:endParaRPr lang="en-US"/>
          </a:p>
        </p:txBody>
      </p:sp>
    </p:spTree>
    <p:extLst>
      <p:ext uri="{BB962C8B-B14F-4D97-AF65-F5344CB8AC3E}">
        <p14:creationId xmlns:p14="http://schemas.microsoft.com/office/powerpoint/2010/main" val="20982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The extended loss setting is much more difficult as methods must learn how to propagate information across longer missingness gaps.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E0E5A22A-7E71-4625-9E59-C40EF7CD69D1}" type="slidenum">
              <a:rPr lang="en-US" smtClean="0"/>
              <a:t>5</a:t>
            </a:fld>
            <a:endParaRPr lang="en-US"/>
          </a:p>
        </p:txBody>
      </p:sp>
    </p:spTree>
    <p:extLst>
      <p:ext uri="{BB962C8B-B14F-4D97-AF65-F5344CB8AC3E}">
        <p14:creationId xmlns:p14="http://schemas.microsoft.com/office/powerpoint/2010/main" val="348859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In particular, we see that GAN methods do very well in imitating the shape of the ECG structures, but do not reconstruct the specific form and rhythm found in the signal.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E0E5A22A-7E71-4625-9E59-C40EF7CD69D1}" type="slidenum">
              <a:rPr lang="en-US" smtClean="0"/>
              <a:t>6</a:t>
            </a:fld>
            <a:endParaRPr lang="en-US"/>
          </a:p>
        </p:txBody>
      </p:sp>
    </p:spTree>
    <p:extLst>
      <p:ext uri="{BB962C8B-B14F-4D97-AF65-F5344CB8AC3E}">
        <p14:creationId xmlns:p14="http://schemas.microsoft.com/office/powerpoint/2010/main" val="2148811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BDC has the best performance, being frequently correct on rhythm, usually correct on form and performing poorly in the diagnostic group.</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E0E5A22A-7E71-4625-9E59-C40EF7CD69D1}" type="slidenum">
              <a:rPr lang="en-US" smtClean="0"/>
              <a:t>7</a:t>
            </a:fld>
            <a:endParaRPr lang="en-US"/>
          </a:p>
        </p:txBody>
      </p:sp>
    </p:spTree>
    <p:extLst>
      <p:ext uri="{BB962C8B-B14F-4D97-AF65-F5344CB8AC3E}">
        <p14:creationId xmlns:p14="http://schemas.microsoft.com/office/powerpoint/2010/main" val="1177175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Now we shift to the setting of ECG imputation with extracted </a:t>
            </a:r>
            <a:r>
              <a:rPr lang="en-US" sz="1800" b="0" i="0" u="none" strike="noStrike" dirty="0" err="1">
                <a:solidFill>
                  <a:srgbClr val="000000"/>
                </a:solidFill>
                <a:effectLst/>
                <a:latin typeface="Arial" panose="020B0604020202020204" pitchFamily="34" charset="0"/>
              </a:rPr>
              <a:t>mhealth</a:t>
            </a:r>
            <a:r>
              <a:rPr lang="en-US" sz="1800" b="0" i="0" u="none" strike="noStrike" dirty="0">
                <a:solidFill>
                  <a:srgbClr val="000000"/>
                </a:solidFill>
                <a:effectLst/>
                <a:latin typeface="Arial" panose="020B0604020202020204" pitchFamily="34" charset="0"/>
              </a:rPr>
              <a:t> missingness and heartbeat detection. In this setting, there are very long 5-minute signals and all methods perform poorly over the long missingness gaps that can last up to a minute long.</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E0E5A22A-7E71-4625-9E59-C40EF7CD69D1}" type="slidenum">
              <a:rPr lang="en-US" smtClean="0"/>
              <a:t>8</a:t>
            </a:fld>
            <a:endParaRPr lang="en-US"/>
          </a:p>
        </p:txBody>
      </p:sp>
    </p:spTree>
    <p:extLst>
      <p:ext uri="{BB962C8B-B14F-4D97-AF65-F5344CB8AC3E}">
        <p14:creationId xmlns:p14="http://schemas.microsoft.com/office/powerpoint/2010/main" val="3592009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The two methods that exploit </a:t>
            </a:r>
            <a:r>
              <a:rPr lang="en-US" sz="1800" b="0" i="0" u="none" strike="noStrike" dirty="0" err="1">
                <a:solidFill>
                  <a:srgbClr val="000000"/>
                </a:solidFill>
                <a:effectLst/>
                <a:latin typeface="Arial" panose="020B0604020202020204" pitchFamily="34" charset="0"/>
              </a:rPr>
              <a:t>quasiperiodiicty</a:t>
            </a:r>
            <a:r>
              <a:rPr lang="en-US" sz="1800" b="0" i="0" u="none" strike="noStrike" dirty="0">
                <a:solidFill>
                  <a:srgbClr val="000000"/>
                </a:solidFill>
                <a:effectLst/>
                <a:latin typeface="Arial" panose="020B0604020202020204" pitchFamily="34" charset="0"/>
              </a:rPr>
              <a:t>, FFT and BDC, have the best downstream results, and reconstruct the heartbeat rhythm the best, but BDC easily is the best overall.</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E0E5A22A-7E71-4625-9E59-C40EF7CD69D1}" type="slidenum">
              <a:rPr lang="en-US" smtClean="0"/>
              <a:t>9</a:t>
            </a:fld>
            <a:endParaRPr lang="en-US"/>
          </a:p>
        </p:txBody>
      </p:sp>
    </p:spTree>
    <p:extLst>
      <p:ext uri="{BB962C8B-B14F-4D97-AF65-F5344CB8AC3E}">
        <p14:creationId xmlns:p14="http://schemas.microsoft.com/office/powerpoint/2010/main" val="2338667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17EE9D9-49A7-AE42-84D1-352EBEE407C2}"/>
              </a:ext>
            </a:extLst>
          </p:cNvPr>
          <p:cNvSpPr>
            <a:spLocks noGrp="1"/>
          </p:cNvSpPr>
          <p:nvPr>
            <p:ph type="ctrTitle"/>
          </p:nvPr>
        </p:nvSpPr>
        <p:spPr>
          <a:xfrm>
            <a:off x="2955684" y="1149178"/>
            <a:ext cx="6795912" cy="2643890"/>
          </a:xfrm>
          <a:prstGeom prst="rect">
            <a:avLst/>
          </a:prstGeom>
        </p:spPr>
        <p:txBody>
          <a:bodyPr anchor="b" anchorCtr="0">
            <a:normAutofit/>
          </a:bodyPr>
          <a:lstStyle>
            <a:lvl1pPr algn="l">
              <a:lnSpc>
                <a:spcPts val="4800"/>
              </a:lnSpc>
              <a:defRPr sz="4200" b="1" i="0" cap="none" spc="0" baseline="0">
                <a:solidFill>
                  <a:srgbClr val="003057"/>
                </a:solidFill>
                <a:latin typeface="Roboto" panose="02000000000000000000" pitchFamily="2" charset="0"/>
                <a:ea typeface="Roboto" panose="02000000000000000000" pitchFamily="2" charset="0"/>
                <a:cs typeface="Roboto" panose="02000000000000000000" pitchFamily="2" charset="0"/>
              </a:defRPr>
            </a:lvl1pPr>
          </a:lstStyle>
          <a:p>
            <a:r>
              <a:rPr lang="en-US"/>
              <a:t>Click to edit Master title style</a:t>
            </a:r>
            <a:endParaRPr lang="en-US" dirty="0"/>
          </a:p>
        </p:txBody>
      </p:sp>
      <p:sp>
        <p:nvSpPr>
          <p:cNvPr id="3" name="Subtitle 2"/>
          <p:cNvSpPr>
            <a:spLocks noGrp="1"/>
          </p:cNvSpPr>
          <p:nvPr>
            <p:ph type="subTitle" idx="1"/>
          </p:nvPr>
        </p:nvSpPr>
        <p:spPr>
          <a:xfrm>
            <a:off x="2955682" y="3793068"/>
            <a:ext cx="6795913" cy="1684868"/>
          </a:xfrm>
          <a:prstGeom prst="rect">
            <a:avLst/>
          </a:prstGeom>
        </p:spPr>
        <p:txBody>
          <a:bodyPr>
            <a:noAutofit/>
          </a:bodyPr>
          <a:lstStyle>
            <a:lvl1pPr marL="0" indent="0" algn="l">
              <a:lnSpc>
                <a:spcPts val="3600"/>
              </a:lnSpc>
              <a:buNone/>
              <a:defRPr sz="1800" b="0" cap="none" spc="0" baseline="0">
                <a:solidFill>
                  <a:srgbClr val="857437"/>
                </a:solidFill>
                <a:latin typeface="Roboto" panose="02000000000000000000" pitchFamily="2" charset="0"/>
                <a:ea typeface="Roboto" panose="02000000000000000000" pitchFamily="2" charset="0"/>
                <a:cs typeface="Roboto" panose="02000000000000000000" pitchFamily="2"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027251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DA8079-4F60-D34B-96A4-C32E3C6A4A6C}"/>
              </a:ext>
            </a:extLst>
          </p:cNvPr>
          <p:cNvSpPr>
            <a:spLocks noGrp="1"/>
          </p:cNvSpPr>
          <p:nvPr>
            <p:ph type="title" orient="vert"/>
          </p:nvPr>
        </p:nvSpPr>
        <p:spPr>
          <a:xfrm>
            <a:off x="9182101"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0213FC5-8FDB-D640-8F18-46D09DD7FDA5}"/>
              </a:ext>
            </a:extLst>
          </p:cNvPr>
          <p:cNvSpPr>
            <a:spLocks noGrp="1"/>
          </p:cNvSpPr>
          <p:nvPr>
            <p:ph type="body" orient="vert" idx="1"/>
          </p:nvPr>
        </p:nvSpPr>
        <p:spPr>
          <a:xfrm>
            <a:off x="381001" y="365125"/>
            <a:ext cx="8801100" cy="5811838"/>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89F9D1-30A5-3C44-9E01-F570121CC3F9}"/>
              </a:ext>
            </a:extLst>
          </p:cNvPr>
          <p:cNvSpPr>
            <a:spLocks noGrp="1"/>
          </p:cNvSpPr>
          <p:nvPr>
            <p:ph type="dt" sz="half" idx="10"/>
          </p:nvPr>
        </p:nvSpPr>
        <p:spPr/>
        <p:txBody>
          <a:bodyPr/>
          <a:lstStyle/>
          <a:p>
            <a:fld id="{5E812E04-5E6A-41B8-8502-FAC0ED882612}" type="datetime1">
              <a:rPr lang="en-US" smtClean="0"/>
              <a:t>12/18/2022</a:t>
            </a:fld>
            <a:endParaRPr lang="en-US"/>
          </a:p>
        </p:txBody>
      </p:sp>
      <p:sp>
        <p:nvSpPr>
          <p:cNvPr id="5" name="Footer Placeholder 4">
            <a:extLst>
              <a:ext uri="{FF2B5EF4-FFF2-40B4-BE49-F238E27FC236}">
                <a16:creationId xmlns:a16="http://schemas.microsoft.com/office/drawing/2014/main" id="{F4AC5DF8-E50D-1745-97C5-A23C0E511C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2D20E1-9670-8A49-9442-60CC23074B66}"/>
              </a:ext>
            </a:extLst>
          </p:cNvPr>
          <p:cNvSpPr>
            <a:spLocks noGrp="1"/>
          </p:cNvSpPr>
          <p:nvPr>
            <p:ph type="sldNum" sz="quarter" idx="12"/>
          </p:nvPr>
        </p:nvSpPr>
        <p:spPr/>
        <p:txBody>
          <a:bodyPr/>
          <a:lstStyle/>
          <a:p>
            <a:fld id="{AE678206-0642-9F48-9727-6B519CB285FA}" type="slidenum">
              <a:rPr lang="en-US" smtClean="0"/>
              <a:t>‹#›</a:t>
            </a:fld>
            <a:endParaRPr lang="en-US"/>
          </a:p>
        </p:txBody>
      </p:sp>
    </p:spTree>
    <p:extLst>
      <p:ext uri="{BB962C8B-B14F-4D97-AF65-F5344CB8AC3E}">
        <p14:creationId xmlns:p14="http://schemas.microsoft.com/office/powerpoint/2010/main" val="199861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BFBEFA-1B24-BD40-967B-224093822B35}"/>
              </a:ext>
            </a:extLst>
          </p:cNvPr>
          <p:cNvSpPr>
            <a:spLocks noGrp="1"/>
          </p:cNvSpPr>
          <p:nvPr>
            <p:ph idx="1"/>
          </p:nvPr>
        </p:nvSpPr>
        <p:spPr/>
        <p:txBody>
          <a:bodyPr/>
          <a:lstStyle>
            <a:lvl1pPr>
              <a:defRPr sz="2600"/>
            </a:lvl1pPr>
            <a:lvl2pPr>
              <a:defRPr sz="2200"/>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C128C1E-32D8-CF48-A92C-E6AC112D0D06}"/>
              </a:ext>
            </a:extLst>
          </p:cNvPr>
          <p:cNvSpPr>
            <a:spLocks noGrp="1"/>
          </p:cNvSpPr>
          <p:nvPr>
            <p:ph type="dt" sz="half" idx="10"/>
          </p:nvPr>
        </p:nvSpPr>
        <p:spPr/>
        <p:txBody>
          <a:bodyPr/>
          <a:lstStyle/>
          <a:p>
            <a:fld id="{9DA5555A-360E-4266-B773-7F1A68A4429E}" type="datetime1">
              <a:rPr lang="en-US" smtClean="0"/>
              <a:t>12/18/2022</a:t>
            </a:fld>
            <a:endParaRPr lang="en-US"/>
          </a:p>
        </p:txBody>
      </p:sp>
      <p:sp>
        <p:nvSpPr>
          <p:cNvPr id="5" name="Footer Placeholder 4">
            <a:extLst>
              <a:ext uri="{FF2B5EF4-FFF2-40B4-BE49-F238E27FC236}">
                <a16:creationId xmlns:a16="http://schemas.microsoft.com/office/drawing/2014/main" id="{3B7E5600-2DCC-EB44-9203-121C72C9B7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2FBA1A-F7CC-514B-BEB5-104BA2E09E1E}"/>
              </a:ext>
            </a:extLst>
          </p:cNvPr>
          <p:cNvSpPr>
            <a:spLocks noGrp="1"/>
          </p:cNvSpPr>
          <p:nvPr>
            <p:ph type="sldNum" sz="quarter" idx="12"/>
          </p:nvPr>
        </p:nvSpPr>
        <p:spPr/>
        <p:txBody>
          <a:bodyPr/>
          <a:lstStyle/>
          <a:p>
            <a:fld id="{AE678206-0642-9F48-9727-6B519CB285FA}" type="slidenum">
              <a:rPr lang="en-US" smtClean="0"/>
              <a:t>‹#›</a:t>
            </a:fld>
            <a:endParaRPr lang="en-US"/>
          </a:p>
        </p:txBody>
      </p:sp>
      <p:sp>
        <p:nvSpPr>
          <p:cNvPr id="7" name="Title Placeholder 1">
            <a:extLst>
              <a:ext uri="{FF2B5EF4-FFF2-40B4-BE49-F238E27FC236}">
                <a16:creationId xmlns:a16="http://schemas.microsoft.com/office/drawing/2014/main" id="{D1CD0E1A-EFF5-9943-8AA6-521A2B23E647}"/>
              </a:ext>
            </a:extLst>
          </p:cNvPr>
          <p:cNvSpPr>
            <a:spLocks noGrp="1"/>
          </p:cNvSpPr>
          <p:nvPr>
            <p:ph type="title"/>
          </p:nvPr>
        </p:nvSpPr>
        <p:spPr>
          <a:xfrm>
            <a:off x="381000" y="200722"/>
            <a:ext cx="11430000" cy="1014761"/>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571505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768D-628B-BB40-BEE5-32E27182F2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DA323E-BF1A-8C44-9650-0F8A4E12DCC0}"/>
              </a:ext>
            </a:extLst>
          </p:cNvPr>
          <p:cNvSpPr>
            <a:spLocks noGrp="1"/>
          </p:cNvSpPr>
          <p:nvPr>
            <p:ph sz="half" idx="1"/>
          </p:nvPr>
        </p:nvSpPr>
        <p:spPr>
          <a:xfrm>
            <a:off x="379048" y="1215483"/>
            <a:ext cx="5615353" cy="422565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71EEF26-478D-684B-BFF1-D8FD9BE7D5F9}"/>
              </a:ext>
            </a:extLst>
          </p:cNvPr>
          <p:cNvSpPr>
            <a:spLocks noGrp="1"/>
          </p:cNvSpPr>
          <p:nvPr>
            <p:ph sz="half" idx="2"/>
          </p:nvPr>
        </p:nvSpPr>
        <p:spPr>
          <a:xfrm>
            <a:off x="6197600" y="1215483"/>
            <a:ext cx="5613400" cy="422565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5ABF72E-E074-E741-8514-3417AC9D80AB}"/>
              </a:ext>
            </a:extLst>
          </p:cNvPr>
          <p:cNvSpPr>
            <a:spLocks noGrp="1"/>
          </p:cNvSpPr>
          <p:nvPr>
            <p:ph type="dt" sz="half" idx="10"/>
          </p:nvPr>
        </p:nvSpPr>
        <p:spPr/>
        <p:txBody>
          <a:bodyPr/>
          <a:lstStyle/>
          <a:p>
            <a:fld id="{D1DC1013-15E4-4DA1-B2A7-1C963A7C4929}" type="datetime1">
              <a:rPr lang="en-US" smtClean="0"/>
              <a:t>12/18/2022</a:t>
            </a:fld>
            <a:endParaRPr lang="en-US"/>
          </a:p>
        </p:txBody>
      </p:sp>
      <p:sp>
        <p:nvSpPr>
          <p:cNvPr id="6" name="Footer Placeholder 5">
            <a:extLst>
              <a:ext uri="{FF2B5EF4-FFF2-40B4-BE49-F238E27FC236}">
                <a16:creationId xmlns:a16="http://schemas.microsoft.com/office/drawing/2014/main" id="{23752637-104D-064E-9B91-0BC72B6E10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44C3EF-E136-164D-954C-112EADD99ADD}"/>
              </a:ext>
            </a:extLst>
          </p:cNvPr>
          <p:cNvSpPr>
            <a:spLocks noGrp="1"/>
          </p:cNvSpPr>
          <p:nvPr>
            <p:ph type="sldNum" sz="quarter" idx="12"/>
          </p:nvPr>
        </p:nvSpPr>
        <p:spPr/>
        <p:txBody>
          <a:bodyPr/>
          <a:lstStyle/>
          <a:p>
            <a:fld id="{AE678206-0642-9F48-9727-6B519CB285FA}" type="slidenum">
              <a:rPr lang="en-US" smtClean="0"/>
              <a:t>‹#›</a:t>
            </a:fld>
            <a:endParaRPr lang="en-US"/>
          </a:p>
        </p:txBody>
      </p:sp>
    </p:spTree>
    <p:extLst>
      <p:ext uri="{BB962C8B-B14F-4D97-AF65-F5344CB8AC3E}">
        <p14:creationId xmlns:p14="http://schemas.microsoft.com/office/powerpoint/2010/main" val="661298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E310077-12D2-2D4D-8F51-D9CB6B044F9B}"/>
              </a:ext>
            </a:extLst>
          </p:cNvPr>
          <p:cNvSpPr>
            <a:spLocks noGrp="1"/>
          </p:cNvSpPr>
          <p:nvPr>
            <p:ph type="body" idx="1"/>
          </p:nvPr>
        </p:nvSpPr>
        <p:spPr>
          <a:xfrm>
            <a:off x="381001" y="1235113"/>
            <a:ext cx="561763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E0DF7D1-4D77-4C46-B579-F5861C7459AC}"/>
              </a:ext>
            </a:extLst>
          </p:cNvPr>
          <p:cNvSpPr>
            <a:spLocks noGrp="1"/>
          </p:cNvSpPr>
          <p:nvPr>
            <p:ph sz="half" idx="2"/>
          </p:nvPr>
        </p:nvSpPr>
        <p:spPr>
          <a:xfrm>
            <a:off x="381001" y="2078658"/>
            <a:ext cx="5617633" cy="336247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A19A1FD-16BD-7B41-8D0F-269780D1BBDC}"/>
              </a:ext>
            </a:extLst>
          </p:cNvPr>
          <p:cNvSpPr>
            <a:spLocks noGrp="1"/>
          </p:cNvSpPr>
          <p:nvPr>
            <p:ph type="body" sz="quarter" idx="3"/>
          </p:nvPr>
        </p:nvSpPr>
        <p:spPr>
          <a:xfrm>
            <a:off x="6172200" y="1235113"/>
            <a:ext cx="56388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FBAF2E0-F5E8-3946-89DE-62BFD441B2F1}"/>
              </a:ext>
            </a:extLst>
          </p:cNvPr>
          <p:cNvSpPr>
            <a:spLocks noGrp="1"/>
          </p:cNvSpPr>
          <p:nvPr>
            <p:ph sz="quarter" idx="4"/>
          </p:nvPr>
        </p:nvSpPr>
        <p:spPr>
          <a:xfrm>
            <a:off x="6172200" y="2078658"/>
            <a:ext cx="5638800" cy="336247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F5BD322-BC93-4244-92C5-7651A7979906}"/>
              </a:ext>
            </a:extLst>
          </p:cNvPr>
          <p:cNvSpPr>
            <a:spLocks noGrp="1"/>
          </p:cNvSpPr>
          <p:nvPr>
            <p:ph type="dt" sz="half" idx="10"/>
          </p:nvPr>
        </p:nvSpPr>
        <p:spPr/>
        <p:txBody>
          <a:bodyPr/>
          <a:lstStyle/>
          <a:p>
            <a:fld id="{98C78F37-4E54-4D88-8F50-7DD15A461BD9}" type="datetime1">
              <a:rPr lang="en-US" smtClean="0"/>
              <a:t>12/18/2022</a:t>
            </a:fld>
            <a:endParaRPr lang="en-US"/>
          </a:p>
        </p:txBody>
      </p:sp>
      <p:sp>
        <p:nvSpPr>
          <p:cNvPr id="8" name="Footer Placeholder 7">
            <a:extLst>
              <a:ext uri="{FF2B5EF4-FFF2-40B4-BE49-F238E27FC236}">
                <a16:creationId xmlns:a16="http://schemas.microsoft.com/office/drawing/2014/main" id="{9DE79E3B-E843-6343-9ECC-916F6A2E3E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3D151B-D611-8446-9323-A31F43088641}"/>
              </a:ext>
            </a:extLst>
          </p:cNvPr>
          <p:cNvSpPr>
            <a:spLocks noGrp="1"/>
          </p:cNvSpPr>
          <p:nvPr>
            <p:ph type="sldNum" sz="quarter" idx="12"/>
          </p:nvPr>
        </p:nvSpPr>
        <p:spPr/>
        <p:txBody>
          <a:bodyPr/>
          <a:lstStyle/>
          <a:p>
            <a:fld id="{AE678206-0642-9F48-9727-6B519CB285FA}" type="slidenum">
              <a:rPr lang="en-US" smtClean="0"/>
              <a:t>‹#›</a:t>
            </a:fld>
            <a:endParaRPr lang="en-US"/>
          </a:p>
        </p:txBody>
      </p:sp>
      <p:sp>
        <p:nvSpPr>
          <p:cNvPr id="10" name="Title Placeholder 1">
            <a:extLst>
              <a:ext uri="{FF2B5EF4-FFF2-40B4-BE49-F238E27FC236}">
                <a16:creationId xmlns:a16="http://schemas.microsoft.com/office/drawing/2014/main" id="{419FCA3D-219A-9547-A7A7-4EB9BE7DD721}"/>
              </a:ext>
            </a:extLst>
          </p:cNvPr>
          <p:cNvSpPr>
            <a:spLocks noGrp="1"/>
          </p:cNvSpPr>
          <p:nvPr>
            <p:ph type="title"/>
          </p:nvPr>
        </p:nvSpPr>
        <p:spPr>
          <a:xfrm>
            <a:off x="381000" y="200722"/>
            <a:ext cx="11430000" cy="1014761"/>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1204609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B5170-396F-CE4F-A0AB-300CE9708E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A6F2CA-2DD1-AF41-91EF-4D055700CA01}"/>
              </a:ext>
            </a:extLst>
          </p:cNvPr>
          <p:cNvSpPr>
            <a:spLocks noGrp="1"/>
          </p:cNvSpPr>
          <p:nvPr>
            <p:ph type="dt" sz="half" idx="10"/>
          </p:nvPr>
        </p:nvSpPr>
        <p:spPr/>
        <p:txBody>
          <a:bodyPr/>
          <a:lstStyle/>
          <a:p>
            <a:fld id="{8780561E-8865-4AA6-AA8F-98145B097EBF}" type="datetime1">
              <a:rPr lang="en-US" smtClean="0"/>
              <a:t>12/18/2022</a:t>
            </a:fld>
            <a:endParaRPr lang="en-US"/>
          </a:p>
        </p:txBody>
      </p:sp>
      <p:sp>
        <p:nvSpPr>
          <p:cNvPr id="4" name="Footer Placeholder 3">
            <a:extLst>
              <a:ext uri="{FF2B5EF4-FFF2-40B4-BE49-F238E27FC236}">
                <a16:creationId xmlns:a16="http://schemas.microsoft.com/office/drawing/2014/main" id="{07635E81-A1AE-8442-89DE-148AC4FCDA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7583BD-E195-8D45-B88C-3F15BB700766}"/>
              </a:ext>
            </a:extLst>
          </p:cNvPr>
          <p:cNvSpPr>
            <a:spLocks noGrp="1"/>
          </p:cNvSpPr>
          <p:nvPr>
            <p:ph type="sldNum" sz="quarter" idx="12"/>
          </p:nvPr>
        </p:nvSpPr>
        <p:spPr/>
        <p:txBody>
          <a:bodyPr/>
          <a:lstStyle/>
          <a:p>
            <a:fld id="{AE678206-0642-9F48-9727-6B519CB285FA}" type="slidenum">
              <a:rPr lang="en-US" smtClean="0"/>
              <a:t>‹#›</a:t>
            </a:fld>
            <a:endParaRPr lang="en-US"/>
          </a:p>
        </p:txBody>
      </p:sp>
    </p:spTree>
    <p:extLst>
      <p:ext uri="{BB962C8B-B14F-4D97-AF65-F5344CB8AC3E}">
        <p14:creationId xmlns:p14="http://schemas.microsoft.com/office/powerpoint/2010/main" val="1420620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7AE419-AE08-F348-87A6-E9445B339E62}"/>
              </a:ext>
            </a:extLst>
          </p:cNvPr>
          <p:cNvSpPr>
            <a:spLocks noGrp="1"/>
          </p:cNvSpPr>
          <p:nvPr>
            <p:ph type="dt" sz="half" idx="10"/>
          </p:nvPr>
        </p:nvSpPr>
        <p:spPr/>
        <p:txBody>
          <a:bodyPr/>
          <a:lstStyle/>
          <a:p>
            <a:fld id="{0881F03B-FA44-42FA-A0AF-F73C86AB6CC7}" type="datetime1">
              <a:rPr lang="en-US" smtClean="0"/>
              <a:t>12/18/2022</a:t>
            </a:fld>
            <a:endParaRPr lang="en-US"/>
          </a:p>
        </p:txBody>
      </p:sp>
      <p:sp>
        <p:nvSpPr>
          <p:cNvPr id="3" name="Footer Placeholder 2">
            <a:extLst>
              <a:ext uri="{FF2B5EF4-FFF2-40B4-BE49-F238E27FC236}">
                <a16:creationId xmlns:a16="http://schemas.microsoft.com/office/drawing/2014/main" id="{C4F02ABE-49F8-8E43-8B96-1F432917E9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30AFCF-7504-9244-8529-F384A6BDB3AB}"/>
              </a:ext>
            </a:extLst>
          </p:cNvPr>
          <p:cNvSpPr>
            <a:spLocks noGrp="1"/>
          </p:cNvSpPr>
          <p:nvPr>
            <p:ph type="sldNum" sz="quarter" idx="12"/>
          </p:nvPr>
        </p:nvSpPr>
        <p:spPr/>
        <p:txBody>
          <a:bodyPr/>
          <a:lstStyle/>
          <a:p>
            <a:fld id="{AE678206-0642-9F48-9727-6B519CB285FA}" type="slidenum">
              <a:rPr lang="en-US" smtClean="0"/>
              <a:t>‹#›</a:t>
            </a:fld>
            <a:endParaRPr lang="en-US"/>
          </a:p>
        </p:txBody>
      </p:sp>
    </p:spTree>
    <p:extLst>
      <p:ext uri="{BB962C8B-B14F-4D97-AF65-F5344CB8AC3E}">
        <p14:creationId xmlns:p14="http://schemas.microsoft.com/office/powerpoint/2010/main" val="2390501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EC417-39B3-8947-8902-0153B5002093}"/>
              </a:ext>
            </a:extLst>
          </p:cNvPr>
          <p:cNvSpPr>
            <a:spLocks noGrp="1"/>
          </p:cNvSpPr>
          <p:nvPr>
            <p:ph type="title"/>
          </p:nvPr>
        </p:nvSpPr>
        <p:spPr>
          <a:xfrm>
            <a:off x="381001" y="457200"/>
            <a:ext cx="393276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790FAD0-D969-274E-8AC0-FC5A894FB3FE}"/>
              </a:ext>
            </a:extLst>
          </p:cNvPr>
          <p:cNvSpPr>
            <a:spLocks noGrp="1"/>
          </p:cNvSpPr>
          <p:nvPr>
            <p:ph idx="1"/>
          </p:nvPr>
        </p:nvSpPr>
        <p:spPr>
          <a:xfrm>
            <a:off x="4313768" y="457201"/>
            <a:ext cx="7497233"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05FBC2C-9388-6049-AEF3-C1606676A7E6}"/>
              </a:ext>
            </a:extLst>
          </p:cNvPr>
          <p:cNvSpPr>
            <a:spLocks noGrp="1"/>
          </p:cNvSpPr>
          <p:nvPr>
            <p:ph type="body" sz="half" idx="2"/>
          </p:nvPr>
        </p:nvSpPr>
        <p:spPr>
          <a:xfrm>
            <a:off x="381001" y="2274849"/>
            <a:ext cx="3932767" cy="359413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0AEA470E-5CA9-A545-B98E-1EFAA05E8BF1}"/>
              </a:ext>
            </a:extLst>
          </p:cNvPr>
          <p:cNvSpPr>
            <a:spLocks noGrp="1"/>
          </p:cNvSpPr>
          <p:nvPr>
            <p:ph type="dt" sz="half" idx="10"/>
          </p:nvPr>
        </p:nvSpPr>
        <p:spPr/>
        <p:txBody>
          <a:bodyPr/>
          <a:lstStyle/>
          <a:p>
            <a:fld id="{53F17B60-3B62-4763-BA90-55D2E1EBB96C}" type="datetime1">
              <a:rPr lang="en-US" smtClean="0"/>
              <a:t>12/18/2022</a:t>
            </a:fld>
            <a:endParaRPr lang="en-US"/>
          </a:p>
        </p:txBody>
      </p:sp>
      <p:sp>
        <p:nvSpPr>
          <p:cNvPr id="6" name="Footer Placeholder 5">
            <a:extLst>
              <a:ext uri="{FF2B5EF4-FFF2-40B4-BE49-F238E27FC236}">
                <a16:creationId xmlns:a16="http://schemas.microsoft.com/office/drawing/2014/main" id="{E99ABCA5-3B76-9E47-892E-A475FC83C7B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8F5A757-8D62-3444-9BDB-1CB584B73545}"/>
              </a:ext>
            </a:extLst>
          </p:cNvPr>
          <p:cNvSpPr>
            <a:spLocks noGrp="1"/>
          </p:cNvSpPr>
          <p:nvPr>
            <p:ph type="sldNum" sz="quarter" idx="12"/>
          </p:nvPr>
        </p:nvSpPr>
        <p:spPr/>
        <p:txBody>
          <a:bodyPr/>
          <a:lstStyle/>
          <a:p>
            <a:fld id="{AE678206-0642-9F48-9727-6B519CB285FA}" type="slidenum">
              <a:rPr lang="en-US" smtClean="0"/>
              <a:t>‹#›</a:t>
            </a:fld>
            <a:endParaRPr lang="en-US"/>
          </a:p>
        </p:txBody>
      </p:sp>
    </p:spTree>
    <p:extLst>
      <p:ext uri="{BB962C8B-B14F-4D97-AF65-F5344CB8AC3E}">
        <p14:creationId xmlns:p14="http://schemas.microsoft.com/office/powerpoint/2010/main" val="4003491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8E57A-36CB-814D-B1A5-9012A244B555}"/>
              </a:ext>
            </a:extLst>
          </p:cNvPr>
          <p:cNvSpPr>
            <a:spLocks noGrp="1"/>
          </p:cNvSpPr>
          <p:nvPr>
            <p:ph type="title"/>
          </p:nvPr>
        </p:nvSpPr>
        <p:spPr>
          <a:xfrm>
            <a:off x="381001" y="457200"/>
            <a:ext cx="393276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5D3259A3-587A-6D4A-AEF8-E4225996F750}"/>
              </a:ext>
            </a:extLst>
          </p:cNvPr>
          <p:cNvSpPr>
            <a:spLocks noGrp="1"/>
          </p:cNvSpPr>
          <p:nvPr>
            <p:ph type="pic" idx="1"/>
          </p:nvPr>
        </p:nvSpPr>
        <p:spPr>
          <a:xfrm>
            <a:off x="4313768" y="457201"/>
            <a:ext cx="7497233" cy="49839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4AC1918-55BE-A644-8FDC-9E18F9A994B4}"/>
              </a:ext>
            </a:extLst>
          </p:cNvPr>
          <p:cNvSpPr>
            <a:spLocks noGrp="1"/>
          </p:cNvSpPr>
          <p:nvPr>
            <p:ph type="body" sz="half" idx="2"/>
          </p:nvPr>
        </p:nvSpPr>
        <p:spPr>
          <a:xfrm>
            <a:off x="381001" y="2274850"/>
            <a:ext cx="3932767" cy="31662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9B9DD8F2-DDA7-354F-9FEA-A07E773A64F1}"/>
              </a:ext>
            </a:extLst>
          </p:cNvPr>
          <p:cNvSpPr>
            <a:spLocks noGrp="1"/>
          </p:cNvSpPr>
          <p:nvPr>
            <p:ph type="dt" sz="half" idx="10"/>
          </p:nvPr>
        </p:nvSpPr>
        <p:spPr/>
        <p:txBody>
          <a:bodyPr/>
          <a:lstStyle/>
          <a:p>
            <a:fld id="{BA5C0E3F-A0D2-4075-B4CB-C065B4C400A6}" type="datetime1">
              <a:rPr lang="en-US" smtClean="0"/>
              <a:t>12/18/2022</a:t>
            </a:fld>
            <a:endParaRPr lang="en-US"/>
          </a:p>
        </p:txBody>
      </p:sp>
      <p:sp>
        <p:nvSpPr>
          <p:cNvPr id="6" name="Footer Placeholder 5">
            <a:extLst>
              <a:ext uri="{FF2B5EF4-FFF2-40B4-BE49-F238E27FC236}">
                <a16:creationId xmlns:a16="http://schemas.microsoft.com/office/drawing/2014/main" id="{57F10CDF-1139-2249-8F5E-3E7043CC18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3F2438-4A98-5A4C-9057-FC3F0CBCD520}"/>
              </a:ext>
            </a:extLst>
          </p:cNvPr>
          <p:cNvSpPr>
            <a:spLocks noGrp="1"/>
          </p:cNvSpPr>
          <p:nvPr>
            <p:ph type="sldNum" sz="quarter" idx="12"/>
          </p:nvPr>
        </p:nvSpPr>
        <p:spPr/>
        <p:txBody>
          <a:bodyPr/>
          <a:lstStyle/>
          <a:p>
            <a:fld id="{AE678206-0642-9F48-9727-6B519CB285FA}" type="slidenum">
              <a:rPr lang="en-US" smtClean="0"/>
              <a:t>‹#›</a:t>
            </a:fld>
            <a:endParaRPr lang="en-US"/>
          </a:p>
        </p:txBody>
      </p:sp>
    </p:spTree>
    <p:extLst>
      <p:ext uri="{BB962C8B-B14F-4D97-AF65-F5344CB8AC3E}">
        <p14:creationId xmlns:p14="http://schemas.microsoft.com/office/powerpoint/2010/main" val="1077450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886C1-1209-CD40-86E4-C72B7974BE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157BF9-8D1A-FD41-A037-BF729754D18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A231DA-AB5C-C240-9332-9CC3D46A81BD}"/>
              </a:ext>
            </a:extLst>
          </p:cNvPr>
          <p:cNvSpPr>
            <a:spLocks noGrp="1"/>
          </p:cNvSpPr>
          <p:nvPr>
            <p:ph type="dt" sz="half" idx="10"/>
          </p:nvPr>
        </p:nvSpPr>
        <p:spPr/>
        <p:txBody>
          <a:bodyPr/>
          <a:lstStyle/>
          <a:p>
            <a:fld id="{2DBD4E65-B65B-4B8B-89D7-3A0591C8AAF5}" type="datetime1">
              <a:rPr lang="en-US" smtClean="0"/>
              <a:t>12/18/2022</a:t>
            </a:fld>
            <a:endParaRPr lang="en-US"/>
          </a:p>
        </p:txBody>
      </p:sp>
      <p:sp>
        <p:nvSpPr>
          <p:cNvPr id="5" name="Footer Placeholder 4">
            <a:extLst>
              <a:ext uri="{FF2B5EF4-FFF2-40B4-BE49-F238E27FC236}">
                <a16:creationId xmlns:a16="http://schemas.microsoft.com/office/drawing/2014/main" id="{3067AB74-A3C5-CF45-A5A3-124A94D150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F83F40-6572-9341-AE1A-0342450A98AB}"/>
              </a:ext>
            </a:extLst>
          </p:cNvPr>
          <p:cNvSpPr>
            <a:spLocks noGrp="1"/>
          </p:cNvSpPr>
          <p:nvPr>
            <p:ph type="sldNum" sz="quarter" idx="12"/>
          </p:nvPr>
        </p:nvSpPr>
        <p:spPr/>
        <p:txBody>
          <a:bodyPr/>
          <a:lstStyle/>
          <a:p>
            <a:fld id="{AE678206-0642-9F48-9727-6B519CB285FA}" type="slidenum">
              <a:rPr lang="en-US" smtClean="0"/>
              <a:t>‹#›</a:t>
            </a:fld>
            <a:endParaRPr lang="en-US"/>
          </a:p>
        </p:txBody>
      </p:sp>
    </p:spTree>
    <p:extLst>
      <p:ext uri="{BB962C8B-B14F-4D97-AF65-F5344CB8AC3E}">
        <p14:creationId xmlns:p14="http://schemas.microsoft.com/office/powerpoint/2010/main" val="39156387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image" Target="../media/image2.png"/><Relationship Id="rId5" Type="http://schemas.openxmlformats.org/officeDocument/2006/relationships/slideLayout" Target="../slideLayouts/slideLayout6.xml"/><Relationship Id="rId10"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2981321"/>
      </p:ext>
    </p:extLst>
  </p:cSld>
  <p:clrMap bg1="lt1" tx1="dk1" bg2="lt2" tx2="dk2" accent1="accent1" accent2="accent2" accent3="accent3" accent4="accent4" accent5="accent5" accent6="accent6" hlink="hlink" folHlink="folHlink"/>
  <p:sldLayoutIdLst>
    <p:sldLayoutId id="2147483681" r:id="rId1"/>
  </p:sldLayoutIdLst>
  <p:hf hdr="0" ftr="0" dt="0"/>
  <p:txStyles>
    <p:titleStyle>
      <a:lvl1pPr algn="l" defTabSz="342900" rtl="0" eaLnBrk="1" latinLnBrk="0" hangingPunct="1">
        <a:spcBef>
          <a:spcPct val="0"/>
        </a:spcBef>
        <a:buNone/>
        <a:defRPr sz="3600" b="1" kern="1200">
          <a:solidFill>
            <a:srgbClr val="857437"/>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6794E2-0939-7444-A82A-8BD5C7FA1DDC}"/>
              </a:ext>
            </a:extLst>
          </p:cNvPr>
          <p:cNvSpPr>
            <a:spLocks noGrp="1"/>
          </p:cNvSpPr>
          <p:nvPr>
            <p:ph type="title"/>
          </p:nvPr>
        </p:nvSpPr>
        <p:spPr>
          <a:xfrm>
            <a:off x="381000" y="200722"/>
            <a:ext cx="11430000" cy="101476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616A5F8-57A3-204B-9489-10B6EA097328}"/>
              </a:ext>
            </a:extLst>
          </p:cNvPr>
          <p:cNvSpPr>
            <a:spLocks noGrp="1"/>
          </p:cNvSpPr>
          <p:nvPr>
            <p:ph type="body" idx="1"/>
          </p:nvPr>
        </p:nvSpPr>
        <p:spPr>
          <a:xfrm>
            <a:off x="381000" y="1215485"/>
            <a:ext cx="11430000" cy="466144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2B2C088-FD5F-6E47-B5E9-B42B8CA51A39}"/>
              </a:ext>
            </a:extLst>
          </p:cNvPr>
          <p:cNvSpPr>
            <a:spLocks noGrp="1"/>
          </p:cNvSpPr>
          <p:nvPr>
            <p:ph type="dt" sz="half" idx="2"/>
          </p:nvPr>
        </p:nvSpPr>
        <p:spPr>
          <a:xfrm>
            <a:off x="763953" y="647471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D9C5E1-F463-4B0F-9D27-DF61C9B370F5}" type="datetime1">
              <a:rPr lang="en-US" smtClean="0"/>
              <a:t>12/18/2022</a:t>
            </a:fld>
            <a:endParaRPr lang="en-US"/>
          </a:p>
        </p:txBody>
      </p:sp>
      <p:sp>
        <p:nvSpPr>
          <p:cNvPr id="5" name="Footer Placeholder 4">
            <a:extLst>
              <a:ext uri="{FF2B5EF4-FFF2-40B4-BE49-F238E27FC236}">
                <a16:creationId xmlns:a16="http://schemas.microsoft.com/office/drawing/2014/main" id="{BE9B8B9A-12D6-EA40-AB29-6918054B5DA5}"/>
              </a:ext>
            </a:extLst>
          </p:cNvPr>
          <p:cNvSpPr>
            <a:spLocks noGrp="1"/>
          </p:cNvSpPr>
          <p:nvPr>
            <p:ph type="ftr" sz="quarter" idx="3"/>
          </p:nvPr>
        </p:nvSpPr>
        <p:spPr>
          <a:xfrm>
            <a:off x="3507153" y="6474714"/>
            <a:ext cx="594164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A9F842A-A21A-C542-88CC-30F0DD78DA6E}"/>
              </a:ext>
            </a:extLst>
          </p:cNvPr>
          <p:cNvSpPr>
            <a:spLocks noGrp="1"/>
          </p:cNvSpPr>
          <p:nvPr>
            <p:ph type="sldNum" sz="quarter" idx="4"/>
          </p:nvPr>
        </p:nvSpPr>
        <p:spPr>
          <a:xfrm>
            <a:off x="9448800" y="647471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678206-0642-9F48-9727-6B519CB285FA}" type="slidenum">
              <a:rPr lang="en-US" smtClean="0"/>
              <a:t>‹#›</a:t>
            </a:fld>
            <a:endParaRPr lang="en-US" dirty="0"/>
          </a:p>
        </p:txBody>
      </p:sp>
    </p:spTree>
    <p:extLst>
      <p:ext uri="{BB962C8B-B14F-4D97-AF65-F5344CB8AC3E}">
        <p14:creationId xmlns:p14="http://schemas.microsoft.com/office/powerpoint/2010/main" val="2871032842"/>
      </p:ext>
    </p:extLst>
  </p:cSld>
  <p:clrMap bg1="lt1" tx1="dk1" bg2="lt2" tx2="dk2" accent1="accent1" accent2="accent2" accent3="accent3" accent4="accent4" accent5="accent5" accent6="accent6" hlink="hlink" folHlink="folHlink"/>
  <p:sldLayoutIdLst>
    <p:sldLayoutId id="2147483685"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Lst>
  <p:hf hdr="0" ftr="0" dt="0"/>
  <p:txStyles>
    <p:titleStyle>
      <a:lvl1pPr algn="l" defTabSz="914400" rtl="0" eaLnBrk="1" latinLnBrk="0" hangingPunct="1">
        <a:lnSpc>
          <a:spcPct val="90000"/>
        </a:lnSpc>
        <a:spcBef>
          <a:spcPct val="0"/>
        </a:spcBef>
        <a:buNone/>
        <a:defRPr sz="3600" b="1" i="0" kern="1200" baseline="0">
          <a:solidFill>
            <a:srgbClr val="A7934B"/>
          </a:solidFill>
          <a:latin typeface="Roboto" panose="02000000000000000000" pitchFamily="2" charset="0"/>
          <a:ea typeface="Roboto" panose="02000000000000000000" pitchFamily="2" charset="0"/>
          <a:cs typeface="Roboto" panose="020000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DA6926CD-E054-931E-043D-C8B939F211FD}"/>
              </a:ext>
            </a:extLst>
          </p:cNvPr>
          <p:cNvSpPr/>
          <p:nvPr/>
        </p:nvSpPr>
        <p:spPr>
          <a:xfrm>
            <a:off x="7870532" y="5876925"/>
            <a:ext cx="4036123" cy="96291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00BB4FC6-8EFC-2634-9839-F37AB2B0A5EA}"/>
              </a:ext>
            </a:extLst>
          </p:cNvPr>
          <p:cNvSpPr>
            <a:spLocks noGrp="1"/>
          </p:cNvSpPr>
          <p:nvPr>
            <p:ph idx="1"/>
          </p:nvPr>
        </p:nvSpPr>
        <p:spPr>
          <a:xfrm>
            <a:off x="380999" y="1215485"/>
            <a:ext cx="6864447" cy="4661440"/>
          </a:xfrm>
        </p:spPr>
        <p:txBody>
          <a:bodyPr>
            <a:normAutofit/>
          </a:bodyPr>
          <a:lstStyle/>
          <a:p>
            <a:r>
              <a:rPr lang="en-US" b="1" dirty="0"/>
              <a:t>Most similar to prior work</a:t>
            </a:r>
            <a:r>
              <a:rPr lang="en-US" dirty="0"/>
              <a:t> (e.g. BRITS). All methods perform well.</a:t>
            </a:r>
          </a:p>
          <a:p>
            <a:r>
              <a:rPr lang="en-US" dirty="0">
                <a:solidFill>
                  <a:schemeClr val="bg1"/>
                </a:solidFill>
              </a:rPr>
              <a:t>DL methods generally reconstruct peaks accurately, classical do not.</a:t>
            </a:r>
          </a:p>
          <a:p>
            <a:r>
              <a:rPr lang="en-US" dirty="0">
                <a:solidFill>
                  <a:schemeClr val="bg1"/>
                </a:solidFill>
              </a:rPr>
              <a:t>BDC Transformer has the best performance</a:t>
            </a:r>
          </a:p>
        </p:txBody>
      </p:sp>
      <p:sp>
        <p:nvSpPr>
          <p:cNvPr id="3" name="Slide Number Placeholder 2">
            <a:extLst>
              <a:ext uri="{FF2B5EF4-FFF2-40B4-BE49-F238E27FC236}">
                <a16:creationId xmlns:a16="http://schemas.microsoft.com/office/drawing/2014/main" id="{A8F50412-FD41-E95A-F341-61F4B35C212D}"/>
              </a:ext>
            </a:extLst>
          </p:cNvPr>
          <p:cNvSpPr>
            <a:spLocks noGrp="1"/>
          </p:cNvSpPr>
          <p:nvPr>
            <p:ph type="sldNum" sz="quarter" idx="12"/>
          </p:nvPr>
        </p:nvSpPr>
        <p:spPr/>
        <p:txBody>
          <a:bodyPr/>
          <a:lstStyle/>
          <a:p>
            <a:fld id="{AE678206-0642-9F48-9727-6B519CB285FA}" type="slidenum">
              <a:rPr lang="en-US" smtClean="0"/>
              <a:t>1</a:t>
            </a:fld>
            <a:endParaRPr lang="en-US"/>
          </a:p>
        </p:txBody>
      </p:sp>
      <p:sp>
        <p:nvSpPr>
          <p:cNvPr id="46" name="TextBox 45">
            <a:extLst>
              <a:ext uri="{FF2B5EF4-FFF2-40B4-BE49-F238E27FC236}">
                <a16:creationId xmlns:a16="http://schemas.microsoft.com/office/drawing/2014/main" id="{7C4FE1C8-F40B-3184-64D9-8FD8D1AB063E}"/>
              </a:ext>
            </a:extLst>
          </p:cNvPr>
          <p:cNvSpPr txBox="1"/>
          <p:nvPr/>
        </p:nvSpPr>
        <p:spPr>
          <a:xfrm>
            <a:off x="7870532" y="403671"/>
            <a:ext cx="4233548" cy="369332"/>
          </a:xfrm>
          <a:prstGeom prst="rect">
            <a:avLst/>
          </a:prstGeom>
          <a:solidFill>
            <a:schemeClr val="bg1"/>
          </a:solidFill>
        </p:spPr>
        <p:txBody>
          <a:bodyPr wrap="square" rtlCol="0">
            <a:spAutoFit/>
          </a:bodyPr>
          <a:lstStyle/>
          <a:p>
            <a:pPr algn="ctr"/>
            <a:r>
              <a:rPr lang="en-US" dirty="0">
                <a:solidFill>
                  <a:srgbClr val="262626"/>
                </a:solidFill>
              </a:rPr>
              <a:t>Visualization of Imputations</a:t>
            </a:r>
          </a:p>
        </p:txBody>
      </p:sp>
      <p:pic>
        <p:nvPicPr>
          <p:cNvPr id="47" name="Picture 28">
            <a:extLst>
              <a:ext uri="{FF2B5EF4-FFF2-40B4-BE49-F238E27FC236}">
                <a16:creationId xmlns:a16="http://schemas.microsoft.com/office/drawing/2014/main" id="{88993221-82A6-744F-7019-32D40096BF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69" t="38602" r="2412" b="37422"/>
          <a:stretch/>
        </p:blipFill>
        <p:spPr bwMode="auto">
          <a:xfrm>
            <a:off x="8492444" y="6579645"/>
            <a:ext cx="3350755" cy="152350"/>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8">
            <a:extLst>
              <a:ext uri="{FF2B5EF4-FFF2-40B4-BE49-F238E27FC236}">
                <a16:creationId xmlns:a16="http://schemas.microsoft.com/office/drawing/2014/main" id="{C656ACBF-16C8-7E34-ED50-457C237B2209}"/>
              </a:ext>
            </a:extLst>
          </p:cNvPr>
          <p:cNvPicPr>
            <a:picLocks noChangeAspect="1"/>
          </p:cNvPicPr>
          <p:nvPr/>
        </p:nvPicPr>
        <p:blipFill rotWithShape="1">
          <a:blip r:embed="rId4"/>
          <a:srcRect r="26418"/>
          <a:stretch/>
        </p:blipFill>
        <p:spPr>
          <a:xfrm>
            <a:off x="8703772" y="773003"/>
            <a:ext cx="3324107" cy="5851148"/>
          </a:xfrm>
          <a:prstGeom prst="rect">
            <a:avLst/>
          </a:prstGeom>
        </p:spPr>
      </p:pic>
      <p:pic>
        <p:nvPicPr>
          <p:cNvPr id="72" name="Picture 71">
            <a:extLst>
              <a:ext uri="{FF2B5EF4-FFF2-40B4-BE49-F238E27FC236}">
                <a16:creationId xmlns:a16="http://schemas.microsoft.com/office/drawing/2014/main" id="{026C8E6F-87D2-BFF4-989D-DBC4DCDFEC6E}"/>
              </a:ext>
            </a:extLst>
          </p:cNvPr>
          <p:cNvPicPr>
            <a:picLocks noChangeAspect="1"/>
          </p:cNvPicPr>
          <p:nvPr/>
        </p:nvPicPr>
        <p:blipFill rotWithShape="1">
          <a:blip r:embed="rId5"/>
          <a:srcRect l="72764"/>
          <a:stretch/>
        </p:blipFill>
        <p:spPr>
          <a:xfrm>
            <a:off x="7634233" y="783889"/>
            <a:ext cx="1243714" cy="5806642"/>
          </a:xfrm>
          <a:prstGeom prst="rect">
            <a:avLst/>
          </a:prstGeom>
        </p:spPr>
      </p:pic>
      <p:pic>
        <p:nvPicPr>
          <p:cNvPr id="73" name="Picture 72">
            <a:extLst>
              <a:ext uri="{FF2B5EF4-FFF2-40B4-BE49-F238E27FC236}">
                <a16:creationId xmlns:a16="http://schemas.microsoft.com/office/drawing/2014/main" id="{0ED6068E-18B8-0487-EC30-451586462101}"/>
              </a:ext>
            </a:extLst>
          </p:cNvPr>
          <p:cNvPicPr>
            <a:picLocks noChangeAspect="1"/>
          </p:cNvPicPr>
          <p:nvPr/>
        </p:nvPicPr>
        <p:blipFill>
          <a:blip r:embed="rId6"/>
          <a:stretch>
            <a:fillRect/>
          </a:stretch>
        </p:blipFill>
        <p:spPr>
          <a:xfrm>
            <a:off x="1961602" y="4061964"/>
            <a:ext cx="4092031" cy="2733543"/>
          </a:xfrm>
          <a:prstGeom prst="rect">
            <a:avLst/>
          </a:prstGeom>
        </p:spPr>
      </p:pic>
      <p:sp>
        <p:nvSpPr>
          <p:cNvPr id="75" name="Title 3">
            <a:extLst>
              <a:ext uri="{FF2B5EF4-FFF2-40B4-BE49-F238E27FC236}">
                <a16:creationId xmlns:a16="http://schemas.microsoft.com/office/drawing/2014/main" id="{1CDCFF7F-EB3F-A7ED-E804-6055BD6BF402}"/>
              </a:ext>
            </a:extLst>
          </p:cNvPr>
          <p:cNvSpPr>
            <a:spLocks noGrp="1"/>
          </p:cNvSpPr>
          <p:nvPr>
            <p:ph type="title"/>
          </p:nvPr>
        </p:nvSpPr>
        <p:spPr>
          <a:xfrm>
            <a:off x="381000" y="200722"/>
            <a:ext cx="6760577" cy="1014761"/>
          </a:xfrm>
        </p:spPr>
        <p:txBody>
          <a:bodyPr>
            <a:normAutofit fontScale="90000"/>
          </a:bodyPr>
          <a:lstStyle/>
          <a:p>
            <a:r>
              <a:rPr lang="en-US" u="sng" dirty="0"/>
              <a:t>ECG</a:t>
            </a:r>
            <a:r>
              <a:rPr lang="en-US" dirty="0"/>
              <a:t> Imputation with </a:t>
            </a:r>
            <a:r>
              <a:rPr lang="en-US" u="sng" dirty="0"/>
              <a:t>Transient Loss and Cardiac Classification</a:t>
            </a:r>
          </a:p>
        </p:txBody>
      </p:sp>
      <p:sp>
        <p:nvSpPr>
          <p:cNvPr id="5" name="TextBox 4">
            <a:extLst>
              <a:ext uri="{FF2B5EF4-FFF2-40B4-BE49-F238E27FC236}">
                <a16:creationId xmlns:a16="http://schemas.microsoft.com/office/drawing/2014/main" id="{1DD6A339-0F8E-E627-1539-2528284CC436}"/>
              </a:ext>
            </a:extLst>
          </p:cNvPr>
          <p:cNvSpPr txBox="1"/>
          <p:nvPr/>
        </p:nvSpPr>
        <p:spPr>
          <a:xfrm>
            <a:off x="1502731" y="3562121"/>
            <a:ext cx="5009771" cy="369332"/>
          </a:xfrm>
          <a:prstGeom prst="rect">
            <a:avLst/>
          </a:prstGeom>
          <a:noFill/>
        </p:spPr>
        <p:txBody>
          <a:bodyPr wrap="square" rtlCol="0">
            <a:spAutoFit/>
          </a:bodyPr>
          <a:lstStyle/>
          <a:p>
            <a:pPr algn="ctr"/>
            <a:r>
              <a:rPr lang="en-US" dirty="0">
                <a:solidFill>
                  <a:srgbClr val="262626"/>
                </a:solidFill>
              </a:rPr>
              <a:t>Downstream Classification Results</a:t>
            </a:r>
          </a:p>
        </p:txBody>
      </p:sp>
    </p:spTree>
    <p:extLst>
      <p:ext uri="{BB962C8B-B14F-4D97-AF65-F5344CB8AC3E}">
        <p14:creationId xmlns:p14="http://schemas.microsoft.com/office/powerpoint/2010/main" val="1726206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BB4FC6-8EFC-2634-9839-F37AB2B0A5EA}"/>
              </a:ext>
            </a:extLst>
          </p:cNvPr>
          <p:cNvSpPr>
            <a:spLocks noGrp="1"/>
          </p:cNvSpPr>
          <p:nvPr>
            <p:ph idx="1"/>
          </p:nvPr>
        </p:nvSpPr>
        <p:spPr>
          <a:xfrm>
            <a:off x="380999" y="1215485"/>
            <a:ext cx="6864447" cy="4661440"/>
          </a:xfrm>
        </p:spPr>
        <p:txBody>
          <a:bodyPr>
            <a:normAutofit/>
          </a:bodyPr>
          <a:lstStyle/>
          <a:p>
            <a:r>
              <a:rPr lang="en-US" sz="2600" dirty="0"/>
              <a:t>Very long 5-minute signals (30,000 time points) with real PPG mHealth missingness</a:t>
            </a:r>
          </a:p>
          <a:p>
            <a:pPr lvl="1"/>
            <a:r>
              <a:rPr lang="en-US" b="1" dirty="0"/>
              <a:t>Simpler</a:t>
            </a:r>
            <a:r>
              <a:rPr lang="en-US" dirty="0"/>
              <a:t> signal structure than ECG and </a:t>
            </a:r>
            <a:r>
              <a:rPr lang="en-US" b="1" dirty="0"/>
              <a:t>all models perform better</a:t>
            </a:r>
          </a:p>
          <a:p>
            <a:pPr lvl="1"/>
            <a:r>
              <a:rPr lang="en-US" dirty="0"/>
              <a:t>Exploiting </a:t>
            </a:r>
            <a:r>
              <a:rPr lang="en-US" dirty="0" err="1"/>
              <a:t>quasiperiodicity</a:t>
            </a:r>
            <a:r>
              <a:rPr lang="en-US" dirty="0"/>
              <a:t> is </a:t>
            </a:r>
            <a:r>
              <a:rPr lang="en-US" b="1" dirty="0"/>
              <a:t>useful across modalities</a:t>
            </a:r>
            <a:r>
              <a:rPr lang="en-US" dirty="0"/>
              <a:t>, with FFT and BDC performing well, and BDC performing best overall</a:t>
            </a:r>
          </a:p>
          <a:p>
            <a:pPr lvl="1"/>
            <a:endParaRPr lang="en-US" dirty="0"/>
          </a:p>
          <a:p>
            <a:pPr lvl="1"/>
            <a:endParaRPr lang="en-US" dirty="0"/>
          </a:p>
          <a:p>
            <a:pPr lvl="1"/>
            <a:endParaRPr lang="en-US" dirty="0"/>
          </a:p>
          <a:p>
            <a:pPr lvl="1"/>
            <a:endParaRPr lang="en-US" dirty="0"/>
          </a:p>
        </p:txBody>
      </p:sp>
      <p:sp>
        <p:nvSpPr>
          <p:cNvPr id="3" name="Slide Number Placeholder 2">
            <a:extLst>
              <a:ext uri="{FF2B5EF4-FFF2-40B4-BE49-F238E27FC236}">
                <a16:creationId xmlns:a16="http://schemas.microsoft.com/office/drawing/2014/main" id="{A8F50412-FD41-E95A-F341-61F4B35C212D}"/>
              </a:ext>
            </a:extLst>
          </p:cNvPr>
          <p:cNvSpPr>
            <a:spLocks noGrp="1"/>
          </p:cNvSpPr>
          <p:nvPr>
            <p:ph type="sldNum" sz="quarter" idx="12"/>
          </p:nvPr>
        </p:nvSpPr>
        <p:spPr/>
        <p:txBody>
          <a:bodyPr/>
          <a:lstStyle/>
          <a:p>
            <a:fld id="{AE678206-0642-9F48-9727-6B519CB285FA}" type="slidenum">
              <a:rPr lang="en-US" smtClean="0"/>
              <a:t>10</a:t>
            </a:fld>
            <a:endParaRPr lang="en-US"/>
          </a:p>
        </p:txBody>
      </p:sp>
      <p:sp>
        <p:nvSpPr>
          <p:cNvPr id="4" name="Title 3">
            <a:extLst>
              <a:ext uri="{FF2B5EF4-FFF2-40B4-BE49-F238E27FC236}">
                <a16:creationId xmlns:a16="http://schemas.microsoft.com/office/drawing/2014/main" id="{7B9B8237-828A-F4E2-7C48-E9902B577B6D}"/>
              </a:ext>
            </a:extLst>
          </p:cNvPr>
          <p:cNvSpPr>
            <a:spLocks noGrp="1"/>
          </p:cNvSpPr>
          <p:nvPr>
            <p:ph type="title"/>
          </p:nvPr>
        </p:nvSpPr>
        <p:spPr>
          <a:xfrm>
            <a:off x="381000" y="200722"/>
            <a:ext cx="6760577" cy="1014761"/>
          </a:xfrm>
        </p:spPr>
        <p:txBody>
          <a:bodyPr>
            <a:noAutofit/>
          </a:bodyPr>
          <a:lstStyle/>
          <a:p>
            <a:r>
              <a:rPr lang="en-US" sz="2800" u="sng" dirty="0"/>
              <a:t>PPG</a:t>
            </a:r>
            <a:r>
              <a:rPr lang="en-US" sz="2800" dirty="0"/>
              <a:t> Imputation with Extracted mHealth Missingness and Heartbeat Detection</a:t>
            </a:r>
          </a:p>
        </p:txBody>
      </p:sp>
      <p:grpSp>
        <p:nvGrpSpPr>
          <p:cNvPr id="14" name="Group 13">
            <a:extLst>
              <a:ext uri="{FF2B5EF4-FFF2-40B4-BE49-F238E27FC236}">
                <a16:creationId xmlns:a16="http://schemas.microsoft.com/office/drawing/2014/main" id="{03AAF74B-365E-634E-6A1A-F452F7A0064E}"/>
              </a:ext>
            </a:extLst>
          </p:cNvPr>
          <p:cNvGrpSpPr/>
          <p:nvPr/>
        </p:nvGrpSpPr>
        <p:grpSpPr>
          <a:xfrm>
            <a:off x="1697840" y="4210059"/>
            <a:ext cx="4488953" cy="2541407"/>
            <a:chOff x="1474103" y="3685541"/>
            <a:chExt cx="5249053" cy="2971736"/>
          </a:xfrm>
        </p:grpSpPr>
        <p:pic>
          <p:nvPicPr>
            <p:cNvPr id="9" name="Picture 8">
              <a:extLst>
                <a:ext uri="{FF2B5EF4-FFF2-40B4-BE49-F238E27FC236}">
                  <a16:creationId xmlns:a16="http://schemas.microsoft.com/office/drawing/2014/main" id="{FD83D478-149C-A0FD-6CB1-17C7E9729F1A}"/>
                </a:ext>
              </a:extLst>
            </p:cNvPr>
            <p:cNvPicPr>
              <a:picLocks noChangeAspect="1"/>
            </p:cNvPicPr>
            <p:nvPr/>
          </p:nvPicPr>
          <p:blipFill rotWithShape="1">
            <a:blip r:embed="rId3"/>
            <a:srcRect l="57569" r="-651"/>
            <a:stretch/>
          </p:blipFill>
          <p:spPr>
            <a:xfrm>
              <a:off x="2808514" y="3685541"/>
              <a:ext cx="3914642" cy="2971736"/>
            </a:xfrm>
            <a:prstGeom prst="rect">
              <a:avLst/>
            </a:prstGeom>
          </p:spPr>
        </p:pic>
        <p:pic>
          <p:nvPicPr>
            <p:cNvPr id="7" name="Picture 6">
              <a:extLst>
                <a:ext uri="{FF2B5EF4-FFF2-40B4-BE49-F238E27FC236}">
                  <a16:creationId xmlns:a16="http://schemas.microsoft.com/office/drawing/2014/main" id="{01B6A1D8-3876-7559-5C9E-4EBE378AF408}"/>
                </a:ext>
              </a:extLst>
            </p:cNvPr>
            <p:cNvPicPr>
              <a:picLocks noChangeAspect="1"/>
            </p:cNvPicPr>
            <p:nvPr/>
          </p:nvPicPr>
          <p:blipFill rotWithShape="1">
            <a:blip r:embed="rId3"/>
            <a:srcRect r="85195"/>
            <a:stretch/>
          </p:blipFill>
          <p:spPr>
            <a:xfrm>
              <a:off x="1474103" y="3685541"/>
              <a:ext cx="1345297" cy="2971736"/>
            </a:xfrm>
            <a:prstGeom prst="rect">
              <a:avLst/>
            </a:prstGeom>
          </p:spPr>
        </p:pic>
      </p:grpSp>
      <p:sp>
        <p:nvSpPr>
          <p:cNvPr id="11" name="TextBox 10">
            <a:extLst>
              <a:ext uri="{FF2B5EF4-FFF2-40B4-BE49-F238E27FC236}">
                <a16:creationId xmlns:a16="http://schemas.microsoft.com/office/drawing/2014/main" id="{369CC6F2-7310-E063-5AD8-8F5B97C03533}"/>
              </a:ext>
            </a:extLst>
          </p:cNvPr>
          <p:cNvSpPr txBox="1"/>
          <p:nvPr/>
        </p:nvSpPr>
        <p:spPr>
          <a:xfrm>
            <a:off x="7870532" y="403671"/>
            <a:ext cx="4233548" cy="369332"/>
          </a:xfrm>
          <a:prstGeom prst="rect">
            <a:avLst/>
          </a:prstGeom>
          <a:solidFill>
            <a:schemeClr val="bg1"/>
          </a:solidFill>
        </p:spPr>
        <p:txBody>
          <a:bodyPr wrap="square" rtlCol="0">
            <a:spAutoFit/>
          </a:bodyPr>
          <a:lstStyle/>
          <a:p>
            <a:pPr algn="ctr"/>
            <a:r>
              <a:rPr lang="en-US" dirty="0">
                <a:solidFill>
                  <a:srgbClr val="262626"/>
                </a:solidFill>
              </a:rPr>
              <a:t>Visualization of Imputations</a:t>
            </a:r>
          </a:p>
        </p:txBody>
      </p:sp>
      <p:sp>
        <p:nvSpPr>
          <p:cNvPr id="13" name="TextBox 12">
            <a:extLst>
              <a:ext uri="{FF2B5EF4-FFF2-40B4-BE49-F238E27FC236}">
                <a16:creationId xmlns:a16="http://schemas.microsoft.com/office/drawing/2014/main" id="{E122FB55-3400-B00A-F1EA-C3EB013D3AE0}"/>
              </a:ext>
            </a:extLst>
          </p:cNvPr>
          <p:cNvSpPr txBox="1"/>
          <p:nvPr/>
        </p:nvSpPr>
        <p:spPr>
          <a:xfrm>
            <a:off x="1630514" y="3843813"/>
            <a:ext cx="4623606" cy="369332"/>
          </a:xfrm>
          <a:prstGeom prst="rect">
            <a:avLst/>
          </a:prstGeom>
          <a:noFill/>
        </p:spPr>
        <p:txBody>
          <a:bodyPr wrap="square" rtlCol="0">
            <a:spAutoFit/>
          </a:bodyPr>
          <a:lstStyle/>
          <a:p>
            <a:pPr algn="ctr"/>
            <a:r>
              <a:rPr lang="en-US" dirty="0">
                <a:solidFill>
                  <a:srgbClr val="262626"/>
                </a:solidFill>
              </a:rPr>
              <a:t>Downstream Heartbeat Detection Results</a:t>
            </a:r>
          </a:p>
        </p:txBody>
      </p:sp>
      <p:sp>
        <p:nvSpPr>
          <p:cNvPr id="15" name="Rectangle: Rounded Corners 14">
            <a:extLst>
              <a:ext uri="{FF2B5EF4-FFF2-40B4-BE49-F238E27FC236}">
                <a16:creationId xmlns:a16="http://schemas.microsoft.com/office/drawing/2014/main" id="{54DEBFE7-3704-F113-5B16-FE9AE30A0E76}"/>
              </a:ext>
            </a:extLst>
          </p:cNvPr>
          <p:cNvSpPr/>
          <p:nvPr/>
        </p:nvSpPr>
        <p:spPr>
          <a:xfrm>
            <a:off x="7870532" y="5876925"/>
            <a:ext cx="4036123" cy="96291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78B02535-680B-4CA9-4B3E-2DBB03DB96D4}"/>
              </a:ext>
            </a:extLst>
          </p:cNvPr>
          <p:cNvPicPr>
            <a:picLocks noChangeAspect="1"/>
          </p:cNvPicPr>
          <p:nvPr/>
        </p:nvPicPr>
        <p:blipFill rotWithShape="1">
          <a:blip r:embed="rId4"/>
          <a:srcRect r="84333"/>
          <a:stretch/>
        </p:blipFill>
        <p:spPr>
          <a:xfrm>
            <a:off x="7209673" y="773003"/>
            <a:ext cx="764728" cy="5711558"/>
          </a:xfrm>
          <a:prstGeom prst="rect">
            <a:avLst/>
          </a:prstGeom>
        </p:spPr>
      </p:pic>
      <p:pic>
        <p:nvPicPr>
          <p:cNvPr id="17" name="Picture 28">
            <a:extLst>
              <a:ext uri="{FF2B5EF4-FFF2-40B4-BE49-F238E27FC236}">
                <a16:creationId xmlns:a16="http://schemas.microsoft.com/office/drawing/2014/main" id="{59352FAA-5E1D-8AAE-18BF-5D05092F659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669" t="38602" r="2412" b="37422"/>
          <a:stretch/>
        </p:blipFill>
        <p:spPr bwMode="auto">
          <a:xfrm>
            <a:off x="8443608" y="6528537"/>
            <a:ext cx="3303792" cy="15021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1C4D3AC0-83D9-6189-C685-92EB4DAF4C04}"/>
              </a:ext>
            </a:extLst>
          </p:cNvPr>
          <p:cNvPicPr>
            <a:picLocks noChangeAspect="1"/>
          </p:cNvPicPr>
          <p:nvPr/>
        </p:nvPicPr>
        <p:blipFill>
          <a:blip r:embed="rId6"/>
          <a:stretch>
            <a:fillRect/>
          </a:stretch>
        </p:blipFill>
        <p:spPr>
          <a:xfrm>
            <a:off x="7928131" y="753547"/>
            <a:ext cx="4174415" cy="5737077"/>
          </a:xfrm>
          <a:prstGeom prst="rect">
            <a:avLst/>
          </a:prstGeom>
        </p:spPr>
      </p:pic>
    </p:spTree>
    <p:extLst>
      <p:ext uri="{BB962C8B-B14F-4D97-AF65-F5344CB8AC3E}">
        <p14:creationId xmlns:p14="http://schemas.microsoft.com/office/powerpoint/2010/main" val="1539787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65138C3-E646-211F-7A4B-42C381F89A40}"/>
              </a:ext>
            </a:extLst>
          </p:cNvPr>
          <p:cNvSpPr/>
          <p:nvPr/>
        </p:nvSpPr>
        <p:spPr>
          <a:xfrm>
            <a:off x="7870532" y="5876925"/>
            <a:ext cx="4036123" cy="96291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00BB4FC6-8EFC-2634-9839-F37AB2B0A5EA}"/>
              </a:ext>
            </a:extLst>
          </p:cNvPr>
          <p:cNvSpPr>
            <a:spLocks noGrp="1"/>
          </p:cNvSpPr>
          <p:nvPr>
            <p:ph idx="1"/>
          </p:nvPr>
        </p:nvSpPr>
        <p:spPr>
          <a:xfrm>
            <a:off x="380999" y="1215485"/>
            <a:ext cx="6864447" cy="4661440"/>
          </a:xfrm>
        </p:spPr>
        <p:txBody>
          <a:bodyPr>
            <a:normAutofit/>
          </a:bodyPr>
          <a:lstStyle/>
          <a:p>
            <a:r>
              <a:rPr lang="en-US" dirty="0"/>
              <a:t>Most similar to prior work (e.g. BRITS). All methods perform well.</a:t>
            </a:r>
          </a:p>
          <a:p>
            <a:r>
              <a:rPr lang="en-US" b="1" dirty="0"/>
              <a:t>DL methods generally reconstruct peaks accurately</a:t>
            </a:r>
            <a:r>
              <a:rPr lang="en-US" dirty="0"/>
              <a:t>, classical do not.</a:t>
            </a:r>
          </a:p>
          <a:p>
            <a:r>
              <a:rPr lang="en-US" dirty="0">
                <a:solidFill>
                  <a:schemeClr val="bg1"/>
                </a:solidFill>
              </a:rPr>
              <a:t>BDC Transformer has the best performance</a:t>
            </a:r>
          </a:p>
        </p:txBody>
      </p:sp>
      <p:sp>
        <p:nvSpPr>
          <p:cNvPr id="3" name="Slide Number Placeholder 2">
            <a:extLst>
              <a:ext uri="{FF2B5EF4-FFF2-40B4-BE49-F238E27FC236}">
                <a16:creationId xmlns:a16="http://schemas.microsoft.com/office/drawing/2014/main" id="{A8F50412-FD41-E95A-F341-61F4B35C212D}"/>
              </a:ext>
            </a:extLst>
          </p:cNvPr>
          <p:cNvSpPr>
            <a:spLocks noGrp="1"/>
          </p:cNvSpPr>
          <p:nvPr>
            <p:ph type="sldNum" sz="quarter" idx="12"/>
          </p:nvPr>
        </p:nvSpPr>
        <p:spPr/>
        <p:txBody>
          <a:bodyPr/>
          <a:lstStyle/>
          <a:p>
            <a:fld id="{AE678206-0642-9F48-9727-6B519CB285FA}" type="slidenum">
              <a:rPr lang="en-US" smtClean="0"/>
              <a:t>2</a:t>
            </a:fld>
            <a:endParaRPr lang="en-US"/>
          </a:p>
        </p:txBody>
      </p:sp>
      <p:sp>
        <p:nvSpPr>
          <p:cNvPr id="46" name="TextBox 45">
            <a:extLst>
              <a:ext uri="{FF2B5EF4-FFF2-40B4-BE49-F238E27FC236}">
                <a16:creationId xmlns:a16="http://schemas.microsoft.com/office/drawing/2014/main" id="{7C4FE1C8-F40B-3184-64D9-8FD8D1AB063E}"/>
              </a:ext>
            </a:extLst>
          </p:cNvPr>
          <p:cNvSpPr txBox="1"/>
          <p:nvPr/>
        </p:nvSpPr>
        <p:spPr>
          <a:xfrm>
            <a:off x="7870532" y="403671"/>
            <a:ext cx="4233548" cy="369332"/>
          </a:xfrm>
          <a:prstGeom prst="rect">
            <a:avLst/>
          </a:prstGeom>
          <a:solidFill>
            <a:schemeClr val="bg1"/>
          </a:solidFill>
        </p:spPr>
        <p:txBody>
          <a:bodyPr wrap="square" rtlCol="0">
            <a:spAutoFit/>
          </a:bodyPr>
          <a:lstStyle/>
          <a:p>
            <a:pPr algn="ctr"/>
            <a:r>
              <a:rPr lang="en-US" dirty="0">
                <a:solidFill>
                  <a:srgbClr val="262626"/>
                </a:solidFill>
              </a:rPr>
              <a:t>Visualization of Imputations</a:t>
            </a:r>
          </a:p>
        </p:txBody>
      </p:sp>
      <p:pic>
        <p:nvPicPr>
          <p:cNvPr id="47" name="Picture 28">
            <a:extLst>
              <a:ext uri="{FF2B5EF4-FFF2-40B4-BE49-F238E27FC236}">
                <a16:creationId xmlns:a16="http://schemas.microsoft.com/office/drawing/2014/main" id="{88993221-82A6-744F-7019-32D40096BF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69" t="38602" r="2412" b="37422"/>
          <a:stretch/>
        </p:blipFill>
        <p:spPr bwMode="auto">
          <a:xfrm>
            <a:off x="8492444" y="6579645"/>
            <a:ext cx="3350755" cy="152350"/>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8">
            <a:extLst>
              <a:ext uri="{FF2B5EF4-FFF2-40B4-BE49-F238E27FC236}">
                <a16:creationId xmlns:a16="http://schemas.microsoft.com/office/drawing/2014/main" id="{C656ACBF-16C8-7E34-ED50-457C237B2209}"/>
              </a:ext>
            </a:extLst>
          </p:cNvPr>
          <p:cNvPicPr>
            <a:picLocks noChangeAspect="1"/>
          </p:cNvPicPr>
          <p:nvPr/>
        </p:nvPicPr>
        <p:blipFill rotWithShape="1">
          <a:blip r:embed="rId4"/>
          <a:srcRect r="26418"/>
          <a:stretch/>
        </p:blipFill>
        <p:spPr>
          <a:xfrm>
            <a:off x="8703772" y="773003"/>
            <a:ext cx="3324107" cy="5851148"/>
          </a:xfrm>
          <a:prstGeom prst="rect">
            <a:avLst/>
          </a:prstGeom>
        </p:spPr>
      </p:pic>
      <p:pic>
        <p:nvPicPr>
          <p:cNvPr id="72" name="Picture 71">
            <a:extLst>
              <a:ext uri="{FF2B5EF4-FFF2-40B4-BE49-F238E27FC236}">
                <a16:creationId xmlns:a16="http://schemas.microsoft.com/office/drawing/2014/main" id="{026C8E6F-87D2-BFF4-989D-DBC4DCDFEC6E}"/>
              </a:ext>
            </a:extLst>
          </p:cNvPr>
          <p:cNvPicPr>
            <a:picLocks noChangeAspect="1"/>
          </p:cNvPicPr>
          <p:nvPr/>
        </p:nvPicPr>
        <p:blipFill rotWithShape="1">
          <a:blip r:embed="rId5"/>
          <a:srcRect l="72764"/>
          <a:stretch/>
        </p:blipFill>
        <p:spPr>
          <a:xfrm>
            <a:off x="7634233" y="783889"/>
            <a:ext cx="1243714" cy="5806642"/>
          </a:xfrm>
          <a:prstGeom prst="rect">
            <a:avLst/>
          </a:prstGeom>
        </p:spPr>
      </p:pic>
      <p:pic>
        <p:nvPicPr>
          <p:cNvPr id="73" name="Picture 72">
            <a:extLst>
              <a:ext uri="{FF2B5EF4-FFF2-40B4-BE49-F238E27FC236}">
                <a16:creationId xmlns:a16="http://schemas.microsoft.com/office/drawing/2014/main" id="{0ED6068E-18B8-0487-EC30-451586462101}"/>
              </a:ext>
            </a:extLst>
          </p:cNvPr>
          <p:cNvPicPr>
            <a:picLocks noChangeAspect="1"/>
          </p:cNvPicPr>
          <p:nvPr/>
        </p:nvPicPr>
        <p:blipFill>
          <a:blip r:embed="rId6"/>
          <a:stretch>
            <a:fillRect/>
          </a:stretch>
        </p:blipFill>
        <p:spPr>
          <a:xfrm>
            <a:off x="1961602" y="4061964"/>
            <a:ext cx="4092031" cy="2733543"/>
          </a:xfrm>
          <a:prstGeom prst="rect">
            <a:avLst/>
          </a:prstGeom>
        </p:spPr>
      </p:pic>
      <p:sp>
        <p:nvSpPr>
          <p:cNvPr id="75" name="Title 3">
            <a:extLst>
              <a:ext uri="{FF2B5EF4-FFF2-40B4-BE49-F238E27FC236}">
                <a16:creationId xmlns:a16="http://schemas.microsoft.com/office/drawing/2014/main" id="{1CDCFF7F-EB3F-A7ED-E804-6055BD6BF402}"/>
              </a:ext>
            </a:extLst>
          </p:cNvPr>
          <p:cNvSpPr>
            <a:spLocks noGrp="1"/>
          </p:cNvSpPr>
          <p:nvPr>
            <p:ph type="title"/>
          </p:nvPr>
        </p:nvSpPr>
        <p:spPr>
          <a:xfrm>
            <a:off x="381000" y="200722"/>
            <a:ext cx="6760577" cy="1014761"/>
          </a:xfrm>
        </p:spPr>
        <p:txBody>
          <a:bodyPr>
            <a:normAutofit fontScale="90000"/>
          </a:bodyPr>
          <a:lstStyle/>
          <a:p>
            <a:r>
              <a:rPr lang="en-US" u="sng" dirty="0"/>
              <a:t>ECG</a:t>
            </a:r>
            <a:r>
              <a:rPr lang="en-US" dirty="0"/>
              <a:t> Imputation with </a:t>
            </a:r>
            <a:r>
              <a:rPr lang="en-US" u="sng" dirty="0"/>
              <a:t>Transient Loss and Cardiac Classification</a:t>
            </a:r>
          </a:p>
        </p:txBody>
      </p:sp>
      <p:sp>
        <p:nvSpPr>
          <p:cNvPr id="5" name="TextBox 4">
            <a:extLst>
              <a:ext uri="{FF2B5EF4-FFF2-40B4-BE49-F238E27FC236}">
                <a16:creationId xmlns:a16="http://schemas.microsoft.com/office/drawing/2014/main" id="{1DD6A339-0F8E-E627-1539-2528284CC436}"/>
              </a:ext>
            </a:extLst>
          </p:cNvPr>
          <p:cNvSpPr txBox="1"/>
          <p:nvPr/>
        </p:nvSpPr>
        <p:spPr>
          <a:xfrm>
            <a:off x="1502731" y="3562121"/>
            <a:ext cx="5009771" cy="369332"/>
          </a:xfrm>
          <a:prstGeom prst="rect">
            <a:avLst/>
          </a:prstGeom>
          <a:noFill/>
        </p:spPr>
        <p:txBody>
          <a:bodyPr wrap="square" rtlCol="0">
            <a:spAutoFit/>
          </a:bodyPr>
          <a:lstStyle/>
          <a:p>
            <a:pPr algn="ctr"/>
            <a:r>
              <a:rPr lang="en-US" dirty="0">
                <a:solidFill>
                  <a:srgbClr val="262626"/>
                </a:solidFill>
              </a:rPr>
              <a:t>Downstream Classification Results</a:t>
            </a:r>
          </a:p>
        </p:txBody>
      </p:sp>
      <p:sp>
        <p:nvSpPr>
          <p:cNvPr id="4" name="Rectangle 3">
            <a:extLst>
              <a:ext uri="{FF2B5EF4-FFF2-40B4-BE49-F238E27FC236}">
                <a16:creationId xmlns:a16="http://schemas.microsoft.com/office/drawing/2014/main" id="{300BEE88-D192-AEF6-1953-536490C7D185}"/>
              </a:ext>
            </a:extLst>
          </p:cNvPr>
          <p:cNvSpPr/>
          <p:nvPr/>
        </p:nvSpPr>
        <p:spPr>
          <a:xfrm>
            <a:off x="10579395" y="783889"/>
            <a:ext cx="361507" cy="40751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0988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C317ABA-7A06-E062-34F8-AB9FE5CEE514}"/>
              </a:ext>
            </a:extLst>
          </p:cNvPr>
          <p:cNvSpPr/>
          <p:nvPr/>
        </p:nvSpPr>
        <p:spPr>
          <a:xfrm>
            <a:off x="7870532" y="5876925"/>
            <a:ext cx="4036123" cy="96291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00BB4FC6-8EFC-2634-9839-F37AB2B0A5EA}"/>
              </a:ext>
            </a:extLst>
          </p:cNvPr>
          <p:cNvSpPr>
            <a:spLocks noGrp="1"/>
          </p:cNvSpPr>
          <p:nvPr>
            <p:ph idx="1"/>
          </p:nvPr>
        </p:nvSpPr>
        <p:spPr>
          <a:xfrm>
            <a:off x="380999" y="1215485"/>
            <a:ext cx="6864447" cy="4661440"/>
          </a:xfrm>
        </p:spPr>
        <p:txBody>
          <a:bodyPr>
            <a:normAutofit/>
          </a:bodyPr>
          <a:lstStyle/>
          <a:p>
            <a:r>
              <a:rPr lang="en-US" dirty="0"/>
              <a:t>Most similar to prior work (e.g. BRITS). All methods perform well.</a:t>
            </a:r>
          </a:p>
          <a:p>
            <a:r>
              <a:rPr lang="en-US" dirty="0"/>
              <a:t>DL methods generally reconstruct peaks accurately, </a:t>
            </a:r>
            <a:r>
              <a:rPr lang="en-US" b="1" dirty="0"/>
              <a:t>classical do not.</a:t>
            </a:r>
          </a:p>
          <a:p>
            <a:r>
              <a:rPr lang="en-US" dirty="0">
                <a:solidFill>
                  <a:schemeClr val="bg1"/>
                </a:solidFill>
              </a:rPr>
              <a:t>BDC Transformer has the best performance</a:t>
            </a:r>
          </a:p>
        </p:txBody>
      </p:sp>
      <p:sp>
        <p:nvSpPr>
          <p:cNvPr id="3" name="Slide Number Placeholder 2">
            <a:extLst>
              <a:ext uri="{FF2B5EF4-FFF2-40B4-BE49-F238E27FC236}">
                <a16:creationId xmlns:a16="http://schemas.microsoft.com/office/drawing/2014/main" id="{A8F50412-FD41-E95A-F341-61F4B35C212D}"/>
              </a:ext>
            </a:extLst>
          </p:cNvPr>
          <p:cNvSpPr>
            <a:spLocks noGrp="1"/>
          </p:cNvSpPr>
          <p:nvPr>
            <p:ph type="sldNum" sz="quarter" idx="12"/>
          </p:nvPr>
        </p:nvSpPr>
        <p:spPr/>
        <p:txBody>
          <a:bodyPr/>
          <a:lstStyle/>
          <a:p>
            <a:fld id="{AE678206-0642-9F48-9727-6B519CB285FA}" type="slidenum">
              <a:rPr lang="en-US" smtClean="0"/>
              <a:t>3</a:t>
            </a:fld>
            <a:endParaRPr lang="en-US"/>
          </a:p>
        </p:txBody>
      </p:sp>
      <p:sp>
        <p:nvSpPr>
          <p:cNvPr id="46" name="TextBox 45">
            <a:extLst>
              <a:ext uri="{FF2B5EF4-FFF2-40B4-BE49-F238E27FC236}">
                <a16:creationId xmlns:a16="http://schemas.microsoft.com/office/drawing/2014/main" id="{7C4FE1C8-F40B-3184-64D9-8FD8D1AB063E}"/>
              </a:ext>
            </a:extLst>
          </p:cNvPr>
          <p:cNvSpPr txBox="1"/>
          <p:nvPr/>
        </p:nvSpPr>
        <p:spPr>
          <a:xfrm>
            <a:off x="7870532" y="403671"/>
            <a:ext cx="4233548" cy="369332"/>
          </a:xfrm>
          <a:prstGeom prst="rect">
            <a:avLst/>
          </a:prstGeom>
          <a:solidFill>
            <a:schemeClr val="bg1"/>
          </a:solidFill>
        </p:spPr>
        <p:txBody>
          <a:bodyPr wrap="square" rtlCol="0">
            <a:spAutoFit/>
          </a:bodyPr>
          <a:lstStyle/>
          <a:p>
            <a:pPr algn="ctr"/>
            <a:r>
              <a:rPr lang="en-US" dirty="0">
                <a:solidFill>
                  <a:srgbClr val="262626"/>
                </a:solidFill>
              </a:rPr>
              <a:t>Visualization of Imputations</a:t>
            </a:r>
          </a:p>
        </p:txBody>
      </p:sp>
      <p:pic>
        <p:nvPicPr>
          <p:cNvPr id="47" name="Picture 28">
            <a:extLst>
              <a:ext uri="{FF2B5EF4-FFF2-40B4-BE49-F238E27FC236}">
                <a16:creationId xmlns:a16="http://schemas.microsoft.com/office/drawing/2014/main" id="{88993221-82A6-744F-7019-32D40096BF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69" t="38602" r="2412" b="37422"/>
          <a:stretch/>
        </p:blipFill>
        <p:spPr bwMode="auto">
          <a:xfrm>
            <a:off x="8492444" y="6579645"/>
            <a:ext cx="3350755" cy="152350"/>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8">
            <a:extLst>
              <a:ext uri="{FF2B5EF4-FFF2-40B4-BE49-F238E27FC236}">
                <a16:creationId xmlns:a16="http://schemas.microsoft.com/office/drawing/2014/main" id="{C656ACBF-16C8-7E34-ED50-457C237B2209}"/>
              </a:ext>
            </a:extLst>
          </p:cNvPr>
          <p:cNvPicPr>
            <a:picLocks noChangeAspect="1"/>
          </p:cNvPicPr>
          <p:nvPr/>
        </p:nvPicPr>
        <p:blipFill rotWithShape="1">
          <a:blip r:embed="rId4"/>
          <a:srcRect r="26418"/>
          <a:stretch/>
        </p:blipFill>
        <p:spPr>
          <a:xfrm>
            <a:off x="8703772" y="773003"/>
            <a:ext cx="3324107" cy="5851148"/>
          </a:xfrm>
          <a:prstGeom prst="rect">
            <a:avLst/>
          </a:prstGeom>
        </p:spPr>
      </p:pic>
      <p:pic>
        <p:nvPicPr>
          <p:cNvPr id="72" name="Picture 71">
            <a:extLst>
              <a:ext uri="{FF2B5EF4-FFF2-40B4-BE49-F238E27FC236}">
                <a16:creationId xmlns:a16="http://schemas.microsoft.com/office/drawing/2014/main" id="{026C8E6F-87D2-BFF4-989D-DBC4DCDFEC6E}"/>
              </a:ext>
            </a:extLst>
          </p:cNvPr>
          <p:cNvPicPr>
            <a:picLocks noChangeAspect="1"/>
          </p:cNvPicPr>
          <p:nvPr/>
        </p:nvPicPr>
        <p:blipFill rotWithShape="1">
          <a:blip r:embed="rId5"/>
          <a:srcRect l="72764"/>
          <a:stretch/>
        </p:blipFill>
        <p:spPr>
          <a:xfrm>
            <a:off x="7634233" y="783889"/>
            <a:ext cx="1243714" cy="5806642"/>
          </a:xfrm>
          <a:prstGeom prst="rect">
            <a:avLst/>
          </a:prstGeom>
        </p:spPr>
      </p:pic>
      <p:pic>
        <p:nvPicPr>
          <p:cNvPr id="73" name="Picture 72">
            <a:extLst>
              <a:ext uri="{FF2B5EF4-FFF2-40B4-BE49-F238E27FC236}">
                <a16:creationId xmlns:a16="http://schemas.microsoft.com/office/drawing/2014/main" id="{0ED6068E-18B8-0487-EC30-451586462101}"/>
              </a:ext>
            </a:extLst>
          </p:cNvPr>
          <p:cNvPicPr>
            <a:picLocks noChangeAspect="1"/>
          </p:cNvPicPr>
          <p:nvPr/>
        </p:nvPicPr>
        <p:blipFill>
          <a:blip r:embed="rId6"/>
          <a:stretch>
            <a:fillRect/>
          </a:stretch>
        </p:blipFill>
        <p:spPr>
          <a:xfrm>
            <a:off x="1961602" y="4061964"/>
            <a:ext cx="4092031" cy="2733543"/>
          </a:xfrm>
          <a:prstGeom prst="rect">
            <a:avLst/>
          </a:prstGeom>
        </p:spPr>
      </p:pic>
      <p:sp>
        <p:nvSpPr>
          <p:cNvPr id="75" name="Title 3">
            <a:extLst>
              <a:ext uri="{FF2B5EF4-FFF2-40B4-BE49-F238E27FC236}">
                <a16:creationId xmlns:a16="http://schemas.microsoft.com/office/drawing/2014/main" id="{1CDCFF7F-EB3F-A7ED-E804-6055BD6BF402}"/>
              </a:ext>
            </a:extLst>
          </p:cNvPr>
          <p:cNvSpPr>
            <a:spLocks noGrp="1"/>
          </p:cNvSpPr>
          <p:nvPr>
            <p:ph type="title"/>
          </p:nvPr>
        </p:nvSpPr>
        <p:spPr>
          <a:xfrm>
            <a:off x="381000" y="200722"/>
            <a:ext cx="6760577" cy="1014761"/>
          </a:xfrm>
        </p:spPr>
        <p:txBody>
          <a:bodyPr>
            <a:normAutofit fontScale="90000"/>
          </a:bodyPr>
          <a:lstStyle/>
          <a:p>
            <a:r>
              <a:rPr lang="en-US" u="sng" dirty="0"/>
              <a:t>ECG</a:t>
            </a:r>
            <a:r>
              <a:rPr lang="en-US" dirty="0"/>
              <a:t> Imputation with </a:t>
            </a:r>
            <a:r>
              <a:rPr lang="en-US" u="sng" dirty="0"/>
              <a:t>Transient Loss and Cardiac Classification</a:t>
            </a:r>
          </a:p>
        </p:txBody>
      </p:sp>
      <p:sp>
        <p:nvSpPr>
          <p:cNvPr id="5" name="TextBox 4">
            <a:extLst>
              <a:ext uri="{FF2B5EF4-FFF2-40B4-BE49-F238E27FC236}">
                <a16:creationId xmlns:a16="http://schemas.microsoft.com/office/drawing/2014/main" id="{1DD6A339-0F8E-E627-1539-2528284CC436}"/>
              </a:ext>
            </a:extLst>
          </p:cNvPr>
          <p:cNvSpPr txBox="1"/>
          <p:nvPr/>
        </p:nvSpPr>
        <p:spPr>
          <a:xfrm>
            <a:off x="1502731" y="3562121"/>
            <a:ext cx="5009771" cy="369332"/>
          </a:xfrm>
          <a:prstGeom prst="rect">
            <a:avLst/>
          </a:prstGeom>
          <a:noFill/>
        </p:spPr>
        <p:txBody>
          <a:bodyPr wrap="square" rtlCol="0">
            <a:spAutoFit/>
          </a:bodyPr>
          <a:lstStyle/>
          <a:p>
            <a:pPr algn="ctr"/>
            <a:r>
              <a:rPr lang="en-US" dirty="0">
                <a:solidFill>
                  <a:srgbClr val="262626"/>
                </a:solidFill>
              </a:rPr>
              <a:t>Downstream Classification Results</a:t>
            </a:r>
          </a:p>
        </p:txBody>
      </p:sp>
      <p:sp>
        <p:nvSpPr>
          <p:cNvPr id="4" name="Rectangle 3">
            <a:extLst>
              <a:ext uri="{FF2B5EF4-FFF2-40B4-BE49-F238E27FC236}">
                <a16:creationId xmlns:a16="http://schemas.microsoft.com/office/drawing/2014/main" id="{034ED9C8-BA9D-067F-0F53-47786D9AB85C}"/>
              </a:ext>
            </a:extLst>
          </p:cNvPr>
          <p:cNvSpPr/>
          <p:nvPr/>
        </p:nvSpPr>
        <p:spPr>
          <a:xfrm>
            <a:off x="10579395" y="4763385"/>
            <a:ext cx="361507" cy="18607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1622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C32F2AB0-27E4-070F-5D14-83A8EED858BA}"/>
              </a:ext>
            </a:extLst>
          </p:cNvPr>
          <p:cNvSpPr/>
          <p:nvPr/>
        </p:nvSpPr>
        <p:spPr>
          <a:xfrm>
            <a:off x="7870532" y="5876925"/>
            <a:ext cx="4036123" cy="96291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00BB4FC6-8EFC-2634-9839-F37AB2B0A5EA}"/>
              </a:ext>
            </a:extLst>
          </p:cNvPr>
          <p:cNvSpPr>
            <a:spLocks noGrp="1"/>
          </p:cNvSpPr>
          <p:nvPr>
            <p:ph idx="1"/>
          </p:nvPr>
        </p:nvSpPr>
        <p:spPr>
          <a:xfrm>
            <a:off x="380999" y="1215485"/>
            <a:ext cx="6971906" cy="4661440"/>
          </a:xfrm>
        </p:spPr>
        <p:txBody>
          <a:bodyPr>
            <a:normAutofit/>
          </a:bodyPr>
          <a:lstStyle/>
          <a:p>
            <a:r>
              <a:rPr lang="en-US" dirty="0"/>
              <a:t>Most similar to prior work (e.g. BRITS). All methods perform well.</a:t>
            </a:r>
          </a:p>
          <a:p>
            <a:r>
              <a:rPr lang="en-US" dirty="0"/>
              <a:t>DL methods generally reconstruct peaks accurately, classical do not.</a:t>
            </a:r>
          </a:p>
          <a:p>
            <a:r>
              <a:rPr lang="en-US" b="1" dirty="0"/>
              <a:t>BDC Transformer has the best performance</a:t>
            </a:r>
          </a:p>
        </p:txBody>
      </p:sp>
      <p:sp>
        <p:nvSpPr>
          <p:cNvPr id="3" name="Slide Number Placeholder 2">
            <a:extLst>
              <a:ext uri="{FF2B5EF4-FFF2-40B4-BE49-F238E27FC236}">
                <a16:creationId xmlns:a16="http://schemas.microsoft.com/office/drawing/2014/main" id="{A8F50412-FD41-E95A-F341-61F4B35C212D}"/>
              </a:ext>
            </a:extLst>
          </p:cNvPr>
          <p:cNvSpPr>
            <a:spLocks noGrp="1"/>
          </p:cNvSpPr>
          <p:nvPr>
            <p:ph type="sldNum" sz="quarter" idx="12"/>
          </p:nvPr>
        </p:nvSpPr>
        <p:spPr/>
        <p:txBody>
          <a:bodyPr/>
          <a:lstStyle/>
          <a:p>
            <a:fld id="{AE678206-0642-9F48-9727-6B519CB285FA}" type="slidenum">
              <a:rPr lang="en-US" smtClean="0"/>
              <a:t>4</a:t>
            </a:fld>
            <a:endParaRPr lang="en-US"/>
          </a:p>
        </p:txBody>
      </p:sp>
      <p:sp>
        <p:nvSpPr>
          <p:cNvPr id="46" name="TextBox 45">
            <a:extLst>
              <a:ext uri="{FF2B5EF4-FFF2-40B4-BE49-F238E27FC236}">
                <a16:creationId xmlns:a16="http://schemas.microsoft.com/office/drawing/2014/main" id="{7C4FE1C8-F40B-3184-64D9-8FD8D1AB063E}"/>
              </a:ext>
            </a:extLst>
          </p:cNvPr>
          <p:cNvSpPr txBox="1"/>
          <p:nvPr/>
        </p:nvSpPr>
        <p:spPr>
          <a:xfrm>
            <a:off x="7870532" y="403671"/>
            <a:ext cx="4233548" cy="369332"/>
          </a:xfrm>
          <a:prstGeom prst="rect">
            <a:avLst/>
          </a:prstGeom>
          <a:solidFill>
            <a:schemeClr val="bg1"/>
          </a:solidFill>
        </p:spPr>
        <p:txBody>
          <a:bodyPr wrap="square" rtlCol="0">
            <a:spAutoFit/>
          </a:bodyPr>
          <a:lstStyle/>
          <a:p>
            <a:pPr algn="ctr"/>
            <a:r>
              <a:rPr lang="en-US" dirty="0">
                <a:solidFill>
                  <a:srgbClr val="262626"/>
                </a:solidFill>
              </a:rPr>
              <a:t>Visualization of Imputations</a:t>
            </a:r>
          </a:p>
        </p:txBody>
      </p:sp>
      <p:pic>
        <p:nvPicPr>
          <p:cNvPr id="47" name="Picture 28">
            <a:extLst>
              <a:ext uri="{FF2B5EF4-FFF2-40B4-BE49-F238E27FC236}">
                <a16:creationId xmlns:a16="http://schemas.microsoft.com/office/drawing/2014/main" id="{88993221-82A6-744F-7019-32D40096BF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69" t="38602" r="2412" b="37422"/>
          <a:stretch/>
        </p:blipFill>
        <p:spPr bwMode="auto">
          <a:xfrm>
            <a:off x="8492444" y="6579645"/>
            <a:ext cx="3350755" cy="152350"/>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8">
            <a:extLst>
              <a:ext uri="{FF2B5EF4-FFF2-40B4-BE49-F238E27FC236}">
                <a16:creationId xmlns:a16="http://schemas.microsoft.com/office/drawing/2014/main" id="{C656ACBF-16C8-7E34-ED50-457C237B2209}"/>
              </a:ext>
            </a:extLst>
          </p:cNvPr>
          <p:cNvPicPr>
            <a:picLocks noChangeAspect="1"/>
          </p:cNvPicPr>
          <p:nvPr/>
        </p:nvPicPr>
        <p:blipFill rotWithShape="1">
          <a:blip r:embed="rId4"/>
          <a:srcRect r="26418"/>
          <a:stretch/>
        </p:blipFill>
        <p:spPr>
          <a:xfrm>
            <a:off x="8703772" y="773003"/>
            <a:ext cx="3324107" cy="5851148"/>
          </a:xfrm>
          <a:prstGeom prst="rect">
            <a:avLst/>
          </a:prstGeom>
        </p:spPr>
      </p:pic>
      <p:pic>
        <p:nvPicPr>
          <p:cNvPr id="72" name="Picture 71">
            <a:extLst>
              <a:ext uri="{FF2B5EF4-FFF2-40B4-BE49-F238E27FC236}">
                <a16:creationId xmlns:a16="http://schemas.microsoft.com/office/drawing/2014/main" id="{026C8E6F-87D2-BFF4-989D-DBC4DCDFEC6E}"/>
              </a:ext>
            </a:extLst>
          </p:cNvPr>
          <p:cNvPicPr>
            <a:picLocks noChangeAspect="1"/>
          </p:cNvPicPr>
          <p:nvPr/>
        </p:nvPicPr>
        <p:blipFill rotWithShape="1">
          <a:blip r:embed="rId5"/>
          <a:srcRect l="72764"/>
          <a:stretch/>
        </p:blipFill>
        <p:spPr>
          <a:xfrm>
            <a:off x="7634233" y="783889"/>
            <a:ext cx="1243714" cy="5806642"/>
          </a:xfrm>
          <a:prstGeom prst="rect">
            <a:avLst/>
          </a:prstGeom>
        </p:spPr>
      </p:pic>
      <p:pic>
        <p:nvPicPr>
          <p:cNvPr id="73" name="Picture 72">
            <a:extLst>
              <a:ext uri="{FF2B5EF4-FFF2-40B4-BE49-F238E27FC236}">
                <a16:creationId xmlns:a16="http://schemas.microsoft.com/office/drawing/2014/main" id="{0ED6068E-18B8-0487-EC30-451586462101}"/>
              </a:ext>
            </a:extLst>
          </p:cNvPr>
          <p:cNvPicPr>
            <a:picLocks noChangeAspect="1"/>
          </p:cNvPicPr>
          <p:nvPr/>
        </p:nvPicPr>
        <p:blipFill>
          <a:blip r:embed="rId6"/>
          <a:stretch>
            <a:fillRect/>
          </a:stretch>
        </p:blipFill>
        <p:spPr>
          <a:xfrm>
            <a:off x="1961602" y="4061964"/>
            <a:ext cx="4092031" cy="2733543"/>
          </a:xfrm>
          <a:prstGeom prst="rect">
            <a:avLst/>
          </a:prstGeom>
        </p:spPr>
      </p:pic>
      <p:sp>
        <p:nvSpPr>
          <p:cNvPr id="75" name="Title 3">
            <a:extLst>
              <a:ext uri="{FF2B5EF4-FFF2-40B4-BE49-F238E27FC236}">
                <a16:creationId xmlns:a16="http://schemas.microsoft.com/office/drawing/2014/main" id="{1CDCFF7F-EB3F-A7ED-E804-6055BD6BF402}"/>
              </a:ext>
            </a:extLst>
          </p:cNvPr>
          <p:cNvSpPr>
            <a:spLocks noGrp="1"/>
          </p:cNvSpPr>
          <p:nvPr>
            <p:ph type="title"/>
          </p:nvPr>
        </p:nvSpPr>
        <p:spPr>
          <a:xfrm>
            <a:off x="381000" y="200722"/>
            <a:ext cx="6760577" cy="1014761"/>
          </a:xfrm>
        </p:spPr>
        <p:txBody>
          <a:bodyPr>
            <a:normAutofit fontScale="90000"/>
          </a:bodyPr>
          <a:lstStyle/>
          <a:p>
            <a:r>
              <a:rPr lang="en-US" u="sng" dirty="0"/>
              <a:t>ECG</a:t>
            </a:r>
            <a:r>
              <a:rPr lang="en-US" dirty="0"/>
              <a:t> Imputation with </a:t>
            </a:r>
            <a:r>
              <a:rPr lang="en-US" u="sng" dirty="0"/>
              <a:t>Transient Loss and Cardiac Classification</a:t>
            </a:r>
          </a:p>
        </p:txBody>
      </p:sp>
      <p:sp>
        <p:nvSpPr>
          <p:cNvPr id="5" name="TextBox 4">
            <a:extLst>
              <a:ext uri="{FF2B5EF4-FFF2-40B4-BE49-F238E27FC236}">
                <a16:creationId xmlns:a16="http://schemas.microsoft.com/office/drawing/2014/main" id="{1DD6A339-0F8E-E627-1539-2528284CC436}"/>
              </a:ext>
            </a:extLst>
          </p:cNvPr>
          <p:cNvSpPr txBox="1"/>
          <p:nvPr/>
        </p:nvSpPr>
        <p:spPr>
          <a:xfrm>
            <a:off x="1502731" y="3562121"/>
            <a:ext cx="5009771" cy="369332"/>
          </a:xfrm>
          <a:prstGeom prst="rect">
            <a:avLst/>
          </a:prstGeom>
          <a:noFill/>
        </p:spPr>
        <p:txBody>
          <a:bodyPr wrap="square" rtlCol="0">
            <a:spAutoFit/>
          </a:bodyPr>
          <a:lstStyle/>
          <a:p>
            <a:pPr algn="ctr"/>
            <a:r>
              <a:rPr lang="en-US" dirty="0">
                <a:solidFill>
                  <a:srgbClr val="262626"/>
                </a:solidFill>
              </a:rPr>
              <a:t>Downstream Classification Results</a:t>
            </a:r>
          </a:p>
        </p:txBody>
      </p:sp>
      <p:sp>
        <p:nvSpPr>
          <p:cNvPr id="4" name="Rectangle 3">
            <a:extLst>
              <a:ext uri="{FF2B5EF4-FFF2-40B4-BE49-F238E27FC236}">
                <a16:creationId xmlns:a16="http://schemas.microsoft.com/office/drawing/2014/main" id="{034ED9C8-BA9D-067F-0F53-47786D9AB85C}"/>
              </a:ext>
            </a:extLst>
          </p:cNvPr>
          <p:cNvSpPr/>
          <p:nvPr/>
        </p:nvSpPr>
        <p:spPr>
          <a:xfrm>
            <a:off x="7807495" y="773003"/>
            <a:ext cx="4220384" cy="7155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37546CF-72D8-19FD-47B1-721EE1C3B2C6}"/>
              </a:ext>
            </a:extLst>
          </p:cNvPr>
          <p:cNvSpPr/>
          <p:nvPr/>
        </p:nvSpPr>
        <p:spPr>
          <a:xfrm rot="1509463">
            <a:off x="3657590" y="4387412"/>
            <a:ext cx="1078084" cy="36933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53E6330-4C4C-71E5-D650-75A9AA368671}"/>
              </a:ext>
            </a:extLst>
          </p:cNvPr>
          <p:cNvSpPr/>
          <p:nvPr/>
        </p:nvSpPr>
        <p:spPr>
          <a:xfrm rot="891201">
            <a:off x="2344027" y="4333978"/>
            <a:ext cx="903768" cy="36933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16578F7-46C0-530B-F7BB-1698013DB863}"/>
              </a:ext>
            </a:extLst>
          </p:cNvPr>
          <p:cNvSpPr/>
          <p:nvPr/>
        </p:nvSpPr>
        <p:spPr>
          <a:xfrm rot="1422075">
            <a:off x="4999326" y="4359191"/>
            <a:ext cx="1078084" cy="31890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8997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1372B071-4FF8-197E-7C46-F11D325D454C}"/>
              </a:ext>
            </a:extLst>
          </p:cNvPr>
          <p:cNvSpPr/>
          <p:nvPr/>
        </p:nvSpPr>
        <p:spPr>
          <a:xfrm>
            <a:off x="7870532" y="5876925"/>
            <a:ext cx="4036123" cy="96291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00BB4FC6-8EFC-2634-9839-F37AB2B0A5EA}"/>
              </a:ext>
            </a:extLst>
          </p:cNvPr>
          <p:cNvSpPr>
            <a:spLocks noGrp="1"/>
          </p:cNvSpPr>
          <p:nvPr>
            <p:ph idx="1"/>
          </p:nvPr>
        </p:nvSpPr>
        <p:spPr>
          <a:xfrm>
            <a:off x="380999" y="1215485"/>
            <a:ext cx="7253234" cy="4661440"/>
          </a:xfrm>
        </p:spPr>
        <p:txBody>
          <a:bodyPr>
            <a:normAutofit/>
          </a:bodyPr>
          <a:lstStyle/>
          <a:p>
            <a:r>
              <a:rPr lang="en-US" dirty="0"/>
              <a:t>Higher difficulty imputing across longer gaps</a:t>
            </a:r>
          </a:p>
          <a:p>
            <a:r>
              <a:rPr lang="en-US" dirty="0">
                <a:solidFill>
                  <a:schemeClr val="bg1"/>
                </a:solidFill>
              </a:rPr>
              <a:t>GAN methods </a:t>
            </a:r>
            <a:r>
              <a:rPr lang="en-US" b="1" dirty="0">
                <a:solidFill>
                  <a:schemeClr val="bg1"/>
                </a:solidFill>
              </a:rPr>
              <a:t>imitate</a:t>
            </a:r>
            <a:r>
              <a:rPr lang="en-US" dirty="0">
                <a:solidFill>
                  <a:schemeClr val="bg1"/>
                </a:solidFill>
              </a:rPr>
              <a:t> shape, but do </a:t>
            </a:r>
            <a:r>
              <a:rPr lang="en-US" b="1" dirty="0">
                <a:solidFill>
                  <a:schemeClr val="bg1"/>
                </a:solidFill>
              </a:rPr>
              <a:t>NOT reconstruct</a:t>
            </a:r>
            <a:r>
              <a:rPr lang="en-US" dirty="0">
                <a:solidFill>
                  <a:schemeClr val="bg1"/>
                </a:solidFill>
              </a:rPr>
              <a:t> specific form and rhythm</a:t>
            </a:r>
          </a:p>
          <a:p>
            <a:r>
              <a:rPr lang="en-US" dirty="0">
                <a:solidFill>
                  <a:schemeClr val="bg1"/>
                </a:solidFill>
              </a:rPr>
              <a:t>BDC has best performance, usually correct on morphology and frequently correct on timing</a:t>
            </a:r>
            <a:r>
              <a:rPr lang="en-US" dirty="0"/>
              <a:t>.</a:t>
            </a:r>
          </a:p>
          <a:p>
            <a:endParaRPr lang="en-US" dirty="0"/>
          </a:p>
        </p:txBody>
      </p:sp>
      <p:sp>
        <p:nvSpPr>
          <p:cNvPr id="3" name="Slide Number Placeholder 2">
            <a:extLst>
              <a:ext uri="{FF2B5EF4-FFF2-40B4-BE49-F238E27FC236}">
                <a16:creationId xmlns:a16="http://schemas.microsoft.com/office/drawing/2014/main" id="{A8F50412-FD41-E95A-F341-61F4B35C212D}"/>
              </a:ext>
            </a:extLst>
          </p:cNvPr>
          <p:cNvSpPr>
            <a:spLocks noGrp="1"/>
          </p:cNvSpPr>
          <p:nvPr>
            <p:ph type="sldNum" sz="quarter" idx="12"/>
          </p:nvPr>
        </p:nvSpPr>
        <p:spPr/>
        <p:txBody>
          <a:bodyPr/>
          <a:lstStyle/>
          <a:p>
            <a:fld id="{AE678206-0642-9F48-9727-6B519CB285FA}" type="slidenum">
              <a:rPr lang="en-US" smtClean="0"/>
              <a:t>5</a:t>
            </a:fld>
            <a:endParaRPr lang="en-US"/>
          </a:p>
        </p:txBody>
      </p:sp>
      <p:sp>
        <p:nvSpPr>
          <p:cNvPr id="4" name="Title 3">
            <a:extLst>
              <a:ext uri="{FF2B5EF4-FFF2-40B4-BE49-F238E27FC236}">
                <a16:creationId xmlns:a16="http://schemas.microsoft.com/office/drawing/2014/main" id="{7B9B8237-828A-F4E2-7C48-E9902B577B6D}"/>
              </a:ext>
            </a:extLst>
          </p:cNvPr>
          <p:cNvSpPr>
            <a:spLocks noGrp="1"/>
          </p:cNvSpPr>
          <p:nvPr>
            <p:ph type="title"/>
          </p:nvPr>
        </p:nvSpPr>
        <p:spPr>
          <a:xfrm>
            <a:off x="381000" y="200722"/>
            <a:ext cx="6760577" cy="1014761"/>
          </a:xfrm>
        </p:spPr>
        <p:txBody>
          <a:bodyPr>
            <a:normAutofit fontScale="90000"/>
          </a:bodyPr>
          <a:lstStyle/>
          <a:p>
            <a:r>
              <a:rPr lang="en-US" dirty="0"/>
              <a:t>ECG Imputation with </a:t>
            </a:r>
            <a:r>
              <a:rPr lang="en-US" u="sng" dirty="0"/>
              <a:t>Extended Loss </a:t>
            </a:r>
            <a:r>
              <a:rPr lang="en-US" dirty="0"/>
              <a:t>and Cardiac Classification</a:t>
            </a:r>
          </a:p>
        </p:txBody>
      </p:sp>
      <p:sp>
        <p:nvSpPr>
          <p:cNvPr id="9" name="TextBox 8">
            <a:extLst>
              <a:ext uri="{FF2B5EF4-FFF2-40B4-BE49-F238E27FC236}">
                <a16:creationId xmlns:a16="http://schemas.microsoft.com/office/drawing/2014/main" id="{3CA97388-E72D-496C-140D-41FCBA357318}"/>
              </a:ext>
            </a:extLst>
          </p:cNvPr>
          <p:cNvSpPr txBox="1"/>
          <p:nvPr/>
        </p:nvSpPr>
        <p:spPr>
          <a:xfrm>
            <a:off x="7870532" y="403671"/>
            <a:ext cx="4233548" cy="369332"/>
          </a:xfrm>
          <a:prstGeom prst="rect">
            <a:avLst/>
          </a:prstGeom>
          <a:solidFill>
            <a:schemeClr val="bg1"/>
          </a:solidFill>
        </p:spPr>
        <p:txBody>
          <a:bodyPr wrap="square" rtlCol="0">
            <a:spAutoFit/>
          </a:bodyPr>
          <a:lstStyle/>
          <a:p>
            <a:pPr algn="ctr"/>
            <a:r>
              <a:rPr lang="en-US" dirty="0">
                <a:solidFill>
                  <a:srgbClr val="262626"/>
                </a:solidFill>
              </a:rPr>
              <a:t>Visualization of Imputations</a:t>
            </a:r>
          </a:p>
        </p:txBody>
      </p:sp>
      <p:pic>
        <p:nvPicPr>
          <p:cNvPr id="11" name="Picture 10">
            <a:extLst>
              <a:ext uri="{FF2B5EF4-FFF2-40B4-BE49-F238E27FC236}">
                <a16:creationId xmlns:a16="http://schemas.microsoft.com/office/drawing/2014/main" id="{A9ED50E3-B125-4B19-54C2-2F4CA2D61E80}"/>
              </a:ext>
            </a:extLst>
          </p:cNvPr>
          <p:cNvPicPr>
            <a:picLocks noChangeAspect="1"/>
          </p:cNvPicPr>
          <p:nvPr/>
        </p:nvPicPr>
        <p:blipFill rotWithShape="1">
          <a:blip r:embed="rId3"/>
          <a:srcRect l="72764"/>
          <a:stretch/>
        </p:blipFill>
        <p:spPr>
          <a:xfrm>
            <a:off x="7634233" y="783889"/>
            <a:ext cx="1243714" cy="5806642"/>
          </a:xfrm>
          <a:prstGeom prst="rect">
            <a:avLst/>
          </a:prstGeom>
        </p:spPr>
      </p:pic>
      <p:sp>
        <p:nvSpPr>
          <p:cNvPr id="13" name="TextBox 12">
            <a:extLst>
              <a:ext uri="{FF2B5EF4-FFF2-40B4-BE49-F238E27FC236}">
                <a16:creationId xmlns:a16="http://schemas.microsoft.com/office/drawing/2014/main" id="{5C0E60F6-C86A-FDBD-0276-CFC688403301}"/>
              </a:ext>
            </a:extLst>
          </p:cNvPr>
          <p:cNvSpPr txBox="1"/>
          <p:nvPr/>
        </p:nvSpPr>
        <p:spPr>
          <a:xfrm>
            <a:off x="1502731" y="3562121"/>
            <a:ext cx="5009771" cy="369332"/>
          </a:xfrm>
          <a:prstGeom prst="rect">
            <a:avLst/>
          </a:prstGeom>
          <a:noFill/>
        </p:spPr>
        <p:txBody>
          <a:bodyPr wrap="square" rtlCol="0">
            <a:spAutoFit/>
          </a:bodyPr>
          <a:lstStyle/>
          <a:p>
            <a:pPr algn="ctr"/>
            <a:r>
              <a:rPr lang="en-US" dirty="0">
                <a:solidFill>
                  <a:srgbClr val="262626"/>
                </a:solidFill>
              </a:rPr>
              <a:t>Downstream Classification Results</a:t>
            </a:r>
          </a:p>
        </p:txBody>
      </p:sp>
      <p:pic>
        <p:nvPicPr>
          <p:cNvPr id="14" name="Picture 28">
            <a:extLst>
              <a:ext uri="{FF2B5EF4-FFF2-40B4-BE49-F238E27FC236}">
                <a16:creationId xmlns:a16="http://schemas.microsoft.com/office/drawing/2014/main" id="{C4817F1B-CE3C-545C-783C-0F2CBF0B068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69" t="38602" r="2412" b="37422"/>
          <a:stretch/>
        </p:blipFill>
        <p:spPr bwMode="auto">
          <a:xfrm>
            <a:off x="8492444" y="6579645"/>
            <a:ext cx="3350755" cy="15235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B7DFBF25-4753-1F3A-6C0D-5AFF5A3D92E5}"/>
              </a:ext>
            </a:extLst>
          </p:cNvPr>
          <p:cNvPicPr>
            <a:picLocks noChangeAspect="1"/>
          </p:cNvPicPr>
          <p:nvPr/>
        </p:nvPicPr>
        <p:blipFill>
          <a:blip r:embed="rId5"/>
          <a:stretch>
            <a:fillRect/>
          </a:stretch>
        </p:blipFill>
        <p:spPr>
          <a:xfrm>
            <a:off x="8703772" y="826506"/>
            <a:ext cx="3204336" cy="5719519"/>
          </a:xfrm>
          <a:prstGeom prst="rect">
            <a:avLst/>
          </a:prstGeom>
        </p:spPr>
      </p:pic>
      <p:pic>
        <p:nvPicPr>
          <p:cNvPr id="18" name="Picture 17">
            <a:extLst>
              <a:ext uri="{FF2B5EF4-FFF2-40B4-BE49-F238E27FC236}">
                <a16:creationId xmlns:a16="http://schemas.microsoft.com/office/drawing/2014/main" id="{C178E0A7-D719-73B2-483E-94E053AA73D4}"/>
              </a:ext>
            </a:extLst>
          </p:cNvPr>
          <p:cNvPicPr>
            <a:picLocks noChangeAspect="1"/>
          </p:cNvPicPr>
          <p:nvPr/>
        </p:nvPicPr>
        <p:blipFill>
          <a:blip r:embed="rId6"/>
          <a:stretch>
            <a:fillRect/>
          </a:stretch>
        </p:blipFill>
        <p:spPr>
          <a:xfrm>
            <a:off x="1961602" y="4061964"/>
            <a:ext cx="4092031" cy="2733543"/>
          </a:xfrm>
          <a:prstGeom prst="rect">
            <a:avLst/>
          </a:prstGeom>
        </p:spPr>
      </p:pic>
    </p:spTree>
    <p:extLst>
      <p:ext uri="{BB962C8B-B14F-4D97-AF65-F5344CB8AC3E}">
        <p14:creationId xmlns:p14="http://schemas.microsoft.com/office/powerpoint/2010/main" val="2528068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D49871BB-B480-74C6-5C67-D6B3935D2BFB}"/>
              </a:ext>
            </a:extLst>
          </p:cNvPr>
          <p:cNvSpPr/>
          <p:nvPr/>
        </p:nvSpPr>
        <p:spPr>
          <a:xfrm>
            <a:off x="7870532" y="5876925"/>
            <a:ext cx="4036123" cy="96291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00BB4FC6-8EFC-2634-9839-F37AB2B0A5EA}"/>
              </a:ext>
            </a:extLst>
          </p:cNvPr>
          <p:cNvSpPr>
            <a:spLocks noGrp="1"/>
          </p:cNvSpPr>
          <p:nvPr>
            <p:ph idx="1"/>
          </p:nvPr>
        </p:nvSpPr>
        <p:spPr>
          <a:xfrm>
            <a:off x="380999" y="1215485"/>
            <a:ext cx="7253234" cy="4661440"/>
          </a:xfrm>
        </p:spPr>
        <p:txBody>
          <a:bodyPr>
            <a:normAutofit/>
          </a:bodyPr>
          <a:lstStyle/>
          <a:p>
            <a:r>
              <a:rPr lang="en-US" dirty="0"/>
              <a:t>Higher difficulty imputing across longer gaps</a:t>
            </a:r>
          </a:p>
          <a:p>
            <a:r>
              <a:rPr lang="en-US" b="1" dirty="0"/>
              <a:t>GAN</a:t>
            </a:r>
            <a:r>
              <a:rPr lang="en-US" dirty="0"/>
              <a:t> methods </a:t>
            </a:r>
            <a:r>
              <a:rPr lang="en-US" b="1" dirty="0"/>
              <a:t>imitate</a:t>
            </a:r>
            <a:r>
              <a:rPr lang="en-US" dirty="0"/>
              <a:t> shape, but do </a:t>
            </a:r>
            <a:r>
              <a:rPr lang="en-US" b="1" dirty="0"/>
              <a:t>NOT reconstruct</a:t>
            </a:r>
            <a:r>
              <a:rPr lang="en-US" dirty="0"/>
              <a:t> specific form and rhythm</a:t>
            </a:r>
          </a:p>
          <a:p>
            <a:r>
              <a:rPr lang="en-US" dirty="0">
                <a:solidFill>
                  <a:schemeClr val="bg1"/>
                </a:solidFill>
              </a:rPr>
              <a:t>BDC has best performance, usually correct on morphology and frequently correct on timing.</a:t>
            </a:r>
          </a:p>
          <a:p>
            <a:endParaRPr lang="en-US" dirty="0"/>
          </a:p>
        </p:txBody>
      </p:sp>
      <p:sp>
        <p:nvSpPr>
          <p:cNvPr id="3" name="Slide Number Placeholder 2">
            <a:extLst>
              <a:ext uri="{FF2B5EF4-FFF2-40B4-BE49-F238E27FC236}">
                <a16:creationId xmlns:a16="http://schemas.microsoft.com/office/drawing/2014/main" id="{A8F50412-FD41-E95A-F341-61F4B35C212D}"/>
              </a:ext>
            </a:extLst>
          </p:cNvPr>
          <p:cNvSpPr>
            <a:spLocks noGrp="1"/>
          </p:cNvSpPr>
          <p:nvPr>
            <p:ph type="sldNum" sz="quarter" idx="12"/>
          </p:nvPr>
        </p:nvSpPr>
        <p:spPr/>
        <p:txBody>
          <a:bodyPr/>
          <a:lstStyle/>
          <a:p>
            <a:fld id="{AE678206-0642-9F48-9727-6B519CB285FA}" type="slidenum">
              <a:rPr lang="en-US" smtClean="0"/>
              <a:t>6</a:t>
            </a:fld>
            <a:endParaRPr lang="en-US"/>
          </a:p>
        </p:txBody>
      </p:sp>
      <p:sp>
        <p:nvSpPr>
          <p:cNvPr id="4" name="Title 3">
            <a:extLst>
              <a:ext uri="{FF2B5EF4-FFF2-40B4-BE49-F238E27FC236}">
                <a16:creationId xmlns:a16="http://schemas.microsoft.com/office/drawing/2014/main" id="{7B9B8237-828A-F4E2-7C48-E9902B577B6D}"/>
              </a:ext>
            </a:extLst>
          </p:cNvPr>
          <p:cNvSpPr>
            <a:spLocks noGrp="1"/>
          </p:cNvSpPr>
          <p:nvPr>
            <p:ph type="title"/>
          </p:nvPr>
        </p:nvSpPr>
        <p:spPr>
          <a:xfrm>
            <a:off x="381000" y="200722"/>
            <a:ext cx="6760577" cy="1014761"/>
          </a:xfrm>
        </p:spPr>
        <p:txBody>
          <a:bodyPr>
            <a:normAutofit fontScale="90000"/>
          </a:bodyPr>
          <a:lstStyle/>
          <a:p>
            <a:r>
              <a:rPr lang="en-US" dirty="0"/>
              <a:t>ECG Imputation with </a:t>
            </a:r>
            <a:r>
              <a:rPr lang="en-US" u="sng" dirty="0"/>
              <a:t>Extended Loss </a:t>
            </a:r>
            <a:r>
              <a:rPr lang="en-US" dirty="0"/>
              <a:t>and Cardiac Classification</a:t>
            </a:r>
          </a:p>
        </p:txBody>
      </p:sp>
      <p:sp>
        <p:nvSpPr>
          <p:cNvPr id="9" name="TextBox 8">
            <a:extLst>
              <a:ext uri="{FF2B5EF4-FFF2-40B4-BE49-F238E27FC236}">
                <a16:creationId xmlns:a16="http://schemas.microsoft.com/office/drawing/2014/main" id="{3CA97388-E72D-496C-140D-41FCBA357318}"/>
              </a:ext>
            </a:extLst>
          </p:cNvPr>
          <p:cNvSpPr txBox="1"/>
          <p:nvPr/>
        </p:nvSpPr>
        <p:spPr>
          <a:xfrm>
            <a:off x="7870532" y="403671"/>
            <a:ext cx="4233548" cy="369332"/>
          </a:xfrm>
          <a:prstGeom prst="rect">
            <a:avLst/>
          </a:prstGeom>
          <a:solidFill>
            <a:schemeClr val="bg1"/>
          </a:solidFill>
        </p:spPr>
        <p:txBody>
          <a:bodyPr wrap="square" rtlCol="0">
            <a:spAutoFit/>
          </a:bodyPr>
          <a:lstStyle/>
          <a:p>
            <a:pPr algn="ctr"/>
            <a:r>
              <a:rPr lang="en-US" dirty="0">
                <a:solidFill>
                  <a:srgbClr val="262626"/>
                </a:solidFill>
              </a:rPr>
              <a:t>Visualization of Imputations</a:t>
            </a:r>
          </a:p>
        </p:txBody>
      </p:sp>
      <p:pic>
        <p:nvPicPr>
          <p:cNvPr id="11" name="Picture 10">
            <a:extLst>
              <a:ext uri="{FF2B5EF4-FFF2-40B4-BE49-F238E27FC236}">
                <a16:creationId xmlns:a16="http://schemas.microsoft.com/office/drawing/2014/main" id="{A9ED50E3-B125-4B19-54C2-2F4CA2D61E80}"/>
              </a:ext>
            </a:extLst>
          </p:cNvPr>
          <p:cNvPicPr>
            <a:picLocks noChangeAspect="1"/>
          </p:cNvPicPr>
          <p:nvPr/>
        </p:nvPicPr>
        <p:blipFill rotWithShape="1">
          <a:blip r:embed="rId3"/>
          <a:srcRect l="72764"/>
          <a:stretch/>
        </p:blipFill>
        <p:spPr>
          <a:xfrm>
            <a:off x="7634233" y="783889"/>
            <a:ext cx="1243714" cy="5806642"/>
          </a:xfrm>
          <a:prstGeom prst="rect">
            <a:avLst/>
          </a:prstGeom>
        </p:spPr>
      </p:pic>
      <p:sp>
        <p:nvSpPr>
          <p:cNvPr id="13" name="TextBox 12">
            <a:extLst>
              <a:ext uri="{FF2B5EF4-FFF2-40B4-BE49-F238E27FC236}">
                <a16:creationId xmlns:a16="http://schemas.microsoft.com/office/drawing/2014/main" id="{5C0E60F6-C86A-FDBD-0276-CFC688403301}"/>
              </a:ext>
            </a:extLst>
          </p:cNvPr>
          <p:cNvSpPr txBox="1"/>
          <p:nvPr/>
        </p:nvSpPr>
        <p:spPr>
          <a:xfrm>
            <a:off x="1502731" y="3562121"/>
            <a:ext cx="5009771" cy="369332"/>
          </a:xfrm>
          <a:prstGeom prst="rect">
            <a:avLst/>
          </a:prstGeom>
          <a:noFill/>
        </p:spPr>
        <p:txBody>
          <a:bodyPr wrap="square" rtlCol="0">
            <a:spAutoFit/>
          </a:bodyPr>
          <a:lstStyle/>
          <a:p>
            <a:pPr algn="ctr"/>
            <a:r>
              <a:rPr lang="en-US" dirty="0">
                <a:solidFill>
                  <a:srgbClr val="262626"/>
                </a:solidFill>
              </a:rPr>
              <a:t>Downstream Classification Results</a:t>
            </a:r>
          </a:p>
        </p:txBody>
      </p:sp>
      <p:pic>
        <p:nvPicPr>
          <p:cNvPr id="14" name="Picture 28">
            <a:extLst>
              <a:ext uri="{FF2B5EF4-FFF2-40B4-BE49-F238E27FC236}">
                <a16:creationId xmlns:a16="http://schemas.microsoft.com/office/drawing/2014/main" id="{C4817F1B-CE3C-545C-783C-0F2CBF0B068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69" t="38602" r="2412" b="37422"/>
          <a:stretch/>
        </p:blipFill>
        <p:spPr bwMode="auto">
          <a:xfrm>
            <a:off x="8492444" y="6579645"/>
            <a:ext cx="3350755" cy="15235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B7DFBF25-4753-1F3A-6C0D-5AFF5A3D92E5}"/>
              </a:ext>
            </a:extLst>
          </p:cNvPr>
          <p:cNvPicPr>
            <a:picLocks noChangeAspect="1"/>
          </p:cNvPicPr>
          <p:nvPr/>
        </p:nvPicPr>
        <p:blipFill>
          <a:blip r:embed="rId5"/>
          <a:stretch>
            <a:fillRect/>
          </a:stretch>
        </p:blipFill>
        <p:spPr>
          <a:xfrm>
            <a:off x="8703772" y="826506"/>
            <a:ext cx="3204336" cy="5719519"/>
          </a:xfrm>
          <a:prstGeom prst="rect">
            <a:avLst/>
          </a:prstGeom>
        </p:spPr>
      </p:pic>
      <p:pic>
        <p:nvPicPr>
          <p:cNvPr id="18" name="Picture 17">
            <a:extLst>
              <a:ext uri="{FF2B5EF4-FFF2-40B4-BE49-F238E27FC236}">
                <a16:creationId xmlns:a16="http://schemas.microsoft.com/office/drawing/2014/main" id="{C178E0A7-D719-73B2-483E-94E053AA73D4}"/>
              </a:ext>
            </a:extLst>
          </p:cNvPr>
          <p:cNvPicPr>
            <a:picLocks noChangeAspect="1"/>
          </p:cNvPicPr>
          <p:nvPr/>
        </p:nvPicPr>
        <p:blipFill>
          <a:blip r:embed="rId6"/>
          <a:stretch>
            <a:fillRect/>
          </a:stretch>
        </p:blipFill>
        <p:spPr>
          <a:xfrm>
            <a:off x="1961602" y="4061964"/>
            <a:ext cx="4092031" cy="2733543"/>
          </a:xfrm>
          <a:prstGeom prst="rect">
            <a:avLst/>
          </a:prstGeom>
        </p:spPr>
      </p:pic>
      <p:sp>
        <p:nvSpPr>
          <p:cNvPr id="5" name="Rectangle 4">
            <a:extLst>
              <a:ext uri="{FF2B5EF4-FFF2-40B4-BE49-F238E27FC236}">
                <a16:creationId xmlns:a16="http://schemas.microsoft.com/office/drawing/2014/main" id="{99808904-D177-67DC-9D59-2E39F4483B1B}"/>
              </a:ext>
            </a:extLst>
          </p:cNvPr>
          <p:cNvSpPr/>
          <p:nvPr/>
        </p:nvSpPr>
        <p:spPr>
          <a:xfrm>
            <a:off x="7687724" y="3071222"/>
            <a:ext cx="4220384" cy="12136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9111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664994BB-89F9-6F54-8EFC-1AA57B822994}"/>
              </a:ext>
            </a:extLst>
          </p:cNvPr>
          <p:cNvSpPr/>
          <p:nvPr/>
        </p:nvSpPr>
        <p:spPr>
          <a:xfrm>
            <a:off x="7870532" y="5876925"/>
            <a:ext cx="4036123" cy="96291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00BB4FC6-8EFC-2634-9839-F37AB2B0A5EA}"/>
              </a:ext>
            </a:extLst>
          </p:cNvPr>
          <p:cNvSpPr>
            <a:spLocks noGrp="1"/>
          </p:cNvSpPr>
          <p:nvPr>
            <p:ph idx="1"/>
          </p:nvPr>
        </p:nvSpPr>
        <p:spPr>
          <a:xfrm>
            <a:off x="380999" y="1215485"/>
            <a:ext cx="7253234" cy="4661440"/>
          </a:xfrm>
        </p:spPr>
        <p:txBody>
          <a:bodyPr>
            <a:normAutofit/>
          </a:bodyPr>
          <a:lstStyle/>
          <a:p>
            <a:r>
              <a:rPr lang="en-US" dirty="0"/>
              <a:t>Higher difficulty imputing across longer gaps</a:t>
            </a:r>
          </a:p>
          <a:p>
            <a:r>
              <a:rPr lang="en-US" dirty="0"/>
              <a:t>GAN methods imitate shape, but do NOT reconstruct specific form and rhythm</a:t>
            </a:r>
          </a:p>
          <a:p>
            <a:r>
              <a:rPr lang="en-US" b="1" dirty="0"/>
              <a:t>BDC has best performance in Rhythm and Form, but suffers in the Diagnostic labels</a:t>
            </a:r>
          </a:p>
          <a:p>
            <a:endParaRPr lang="en-US" dirty="0"/>
          </a:p>
        </p:txBody>
      </p:sp>
      <p:sp>
        <p:nvSpPr>
          <p:cNvPr id="3" name="Slide Number Placeholder 2">
            <a:extLst>
              <a:ext uri="{FF2B5EF4-FFF2-40B4-BE49-F238E27FC236}">
                <a16:creationId xmlns:a16="http://schemas.microsoft.com/office/drawing/2014/main" id="{A8F50412-FD41-E95A-F341-61F4B35C212D}"/>
              </a:ext>
            </a:extLst>
          </p:cNvPr>
          <p:cNvSpPr>
            <a:spLocks noGrp="1"/>
          </p:cNvSpPr>
          <p:nvPr>
            <p:ph type="sldNum" sz="quarter" idx="12"/>
          </p:nvPr>
        </p:nvSpPr>
        <p:spPr/>
        <p:txBody>
          <a:bodyPr/>
          <a:lstStyle/>
          <a:p>
            <a:fld id="{AE678206-0642-9F48-9727-6B519CB285FA}" type="slidenum">
              <a:rPr lang="en-US" smtClean="0"/>
              <a:t>7</a:t>
            </a:fld>
            <a:endParaRPr lang="en-US"/>
          </a:p>
        </p:txBody>
      </p:sp>
      <p:sp>
        <p:nvSpPr>
          <p:cNvPr id="4" name="Title 3">
            <a:extLst>
              <a:ext uri="{FF2B5EF4-FFF2-40B4-BE49-F238E27FC236}">
                <a16:creationId xmlns:a16="http://schemas.microsoft.com/office/drawing/2014/main" id="{7B9B8237-828A-F4E2-7C48-E9902B577B6D}"/>
              </a:ext>
            </a:extLst>
          </p:cNvPr>
          <p:cNvSpPr>
            <a:spLocks noGrp="1"/>
          </p:cNvSpPr>
          <p:nvPr>
            <p:ph type="title"/>
          </p:nvPr>
        </p:nvSpPr>
        <p:spPr>
          <a:xfrm>
            <a:off x="381000" y="200722"/>
            <a:ext cx="6760577" cy="1014761"/>
          </a:xfrm>
        </p:spPr>
        <p:txBody>
          <a:bodyPr>
            <a:normAutofit fontScale="90000"/>
          </a:bodyPr>
          <a:lstStyle/>
          <a:p>
            <a:r>
              <a:rPr lang="en-US" dirty="0"/>
              <a:t>ECG Imputation with </a:t>
            </a:r>
            <a:r>
              <a:rPr lang="en-US" u="sng" dirty="0"/>
              <a:t>Extended Loss </a:t>
            </a:r>
            <a:r>
              <a:rPr lang="en-US" dirty="0"/>
              <a:t>and Cardiac Classification</a:t>
            </a:r>
          </a:p>
        </p:txBody>
      </p:sp>
      <p:sp>
        <p:nvSpPr>
          <p:cNvPr id="9" name="TextBox 8">
            <a:extLst>
              <a:ext uri="{FF2B5EF4-FFF2-40B4-BE49-F238E27FC236}">
                <a16:creationId xmlns:a16="http://schemas.microsoft.com/office/drawing/2014/main" id="{3CA97388-E72D-496C-140D-41FCBA357318}"/>
              </a:ext>
            </a:extLst>
          </p:cNvPr>
          <p:cNvSpPr txBox="1"/>
          <p:nvPr/>
        </p:nvSpPr>
        <p:spPr>
          <a:xfrm>
            <a:off x="7870532" y="403671"/>
            <a:ext cx="4233548" cy="369332"/>
          </a:xfrm>
          <a:prstGeom prst="rect">
            <a:avLst/>
          </a:prstGeom>
          <a:solidFill>
            <a:schemeClr val="bg1"/>
          </a:solidFill>
        </p:spPr>
        <p:txBody>
          <a:bodyPr wrap="square" rtlCol="0">
            <a:spAutoFit/>
          </a:bodyPr>
          <a:lstStyle/>
          <a:p>
            <a:pPr algn="ctr"/>
            <a:r>
              <a:rPr lang="en-US" dirty="0">
                <a:solidFill>
                  <a:srgbClr val="262626"/>
                </a:solidFill>
              </a:rPr>
              <a:t>Visualization of Imputations</a:t>
            </a:r>
          </a:p>
        </p:txBody>
      </p:sp>
      <p:pic>
        <p:nvPicPr>
          <p:cNvPr id="11" name="Picture 10">
            <a:extLst>
              <a:ext uri="{FF2B5EF4-FFF2-40B4-BE49-F238E27FC236}">
                <a16:creationId xmlns:a16="http://schemas.microsoft.com/office/drawing/2014/main" id="{A9ED50E3-B125-4B19-54C2-2F4CA2D61E80}"/>
              </a:ext>
            </a:extLst>
          </p:cNvPr>
          <p:cNvPicPr>
            <a:picLocks noChangeAspect="1"/>
          </p:cNvPicPr>
          <p:nvPr/>
        </p:nvPicPr>
        <p:blipFill rotWithShape="1">
          <a:blip r:embed="rId3"/>
          <a:srcRect l="72764"/>
          <a:stretch/>
        </p:blipFill>
        <p:spPr>
          <a:xfrm>
            <a:off x="7634233" y="783889"/>
            <a:ext cx="1243714" cy="5806642"/>
          </a:xfrm>
          <a:prstGeom prst="rect">
            <a:avLst/>
          </a:prstGeom>
        </p:spPr>
      </p:pic>
      <p:sp>
        <p:nvSpPr>
          <p:cNvPr id="13" name="TextBox 12">
            <a:extLst>
              <a:ext uri="{FF2B5EF4-FFF2-40B4-BE49-F238E27FC236}">
                <a16:creationId xmlns:a16="http://schemas.microsoft.com/office/drawing/2014/main" id="{5C0E60F6-C86A-FDBD-0276-CFC688403301}"/>
              </a:ext>
            </a:extLst>
          </p:cNvPr>
          <p:cNvSpPr txBox="1"/>
          <p:nvPr/>
        </p:nvSpPr>
        <p:spPr>
          <a:xfrm>
            <a:off x="1502731" y="3562121"/>
            <a:ext cx="5009771" cy="369332"/>
          </a:xfrm>
          <a:prstGeom prst="rect">
            <a:avLst/>
          </a:prstGeom>
          <a:noFill/>
        </p:spPr>
        <p:txBody>
          <a:bodyPr wrap="square" rtlCol="0">
            <a:spAutoFit/>
          </a:bodyPr>
          <a:lstStyle/>
          <a:p>
            <a:pPr algn="ctr"/>
            <a:r>
              <a:rPr lang="en-US" dirty="0">
                <a:solidFill>
                  <a:srgbClr val="262626"/>
                </a:solidFill>
              </a:rPr>
              <a:t>Downstream Classification Results</a:t>
            </a:r>
          </a:p>
        </p:txBody>
      </p:sp>
      <p:pic>
        <p:nvPicPr>
          <p:cNvPr id="14" name="Picture 28">
            <a:extLst>
              <a:ext uri="{FF2B5EF4-FFF2-40B4-BE49-F238E27FC236}">
                <a16:creationId xmlns:a16="http://schemas.microsoft.com/office/drawing/2014/main" id="{C4817F1B-CE3C-545C-783C-0F2CBF0B068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69" t="38602" r="2412" b="37422"/>
          <a:stretch/>
        </p:blipFill>
        <p:spPr bwMode="auto">
          <a:xfrm>
            <a:off x="8492444" y="6579645"/>
            <a:ext cx="3350755" cy="15235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B7DFBF25-4753-1F3A-6C0D-5AFF5A3D92E5}"/>
              </a:ext>
            </a:extLst>
          </p:cNvPr>
          <p:cNvPicPr>
            <a:picLocks noChangeAspect="1"/>
          </p:cNvPicPr>
          <p:nvPr/>
        </p:nvPicPr>
        <p:blipFill>
          <a:blip r:embed="rId5"/>
          <a:stretch>
            <a:fillRect/>
          </a:stretch>
        </p:blipFill>
        <p:spPr>
          <a:xfrm>
            <a:off x="8703772" y="826506"/>
            <a:ext cx="3204336" cy="5719519"/>
          </a:xfrm>
          <a:prstGeom prst="rect">
            <a:avLst/>
          </a:prstGeom>
        </p:spPr>
      </p:pic>
      <p:pic>
        <p:nvPicPr>
          <p:cNvPr id="18" name="Picture 17">
            <a:extLst>
              <a:ext uri="{FF2B5EF4-FFF2-40B4-BE49-F238E27FC236}">
                <a16:creationId xmlns:a16="http://schemas.microsoft.com/office/drawing/2014/main" id="{C178E0A7-D719-73B2-483E-94E053AA73D4}"/>
              </a:ext>
            </a:extLst>
          </p:cNvPr>
          <p:cNvPicPr>
            <a:picLocks noChangeAspect="1"/>
          </p:cNvPicPr>
          <p:nvPr/>
        </p:nvPicPr>
        <p:blipFill>
          <a:blip r:embed="rId6"/>
          <a:stretch>
            <a:fillRect/>
          </a:stretch>
        </p:blipFill>
        <p:spPr>
          <a:xfrm>
            <a:off x="1961602" y="4061964"/>
            <a:ext cx="4092031" cy="2733543"/>
          </a:xfrm>
          <a:prstGeom prst="rect">
            <a:avLst/>
          </a:prstGeom>
        </p:spPr>
      </p:pic>
      <p:sp>
        <p:nvSpPr>
          <p:cNvPr id="5" name="Rectangle 4">
            <a:extLst>
              <a:ext uri="{FF2B5EF4-FFF2-40B4-BE49-F238E27FC236}">
                <a16:creationId xmlns:a16="http://schemas.microsoft.com/office/drawing/2014/main" id="{99808904-D177-67DC-9D59-2E39F4483B1B}"/>
              </a:ext>
            </a:extLst>
          </p:cNvPr>
          <p:cNvSpPr/>
          <p:nvPr/>
        </p:nvSpPr>
        <p:spPr>
          <a:xfrm>
            <a:off x="7698741" y="767773"/>
            <a:ext cx="4220384" cy="6888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55D2F6A-574B-8E57-E888-9594D6CE60F7}"/>
              </a:ext>
            </a:extLst>
          </p:cNvPr>
          <p:cNvSpPr/>
          <p:nvPr/>
        </p:nvSpPr>
        <p:spPr>
          <a:xfrm rot="2432457">
            <a:off x="2093116" y="4641413"/>
            <a:ext cx="1453359" cy="44765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D531564-E773-FFF0-B212-290D015A7EC0}"/>
              </a:ext>
            </a:extLst>
          </p:cNvPr>
          <p:cNvSpPr/>
          <p:nvPr/>
        </p:nvSpPr>
        <p:spPr>
          <a:xfrm rot="3409445">
            <a:off x="3434419" y="4971449"/>
            <a:ext cx="1453359" cy="42896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9B12EF7-5D9D-3027-4D7B-AB9D734462B0}"/>
              </a:ext>
            </a:extLst>
          </p:cNvPr>
          <p:cNvSpPr/>
          <p:nvPr/>
        </p:nvSpPr>
        <p:spPr>
          <a:xfrm rot="3875710">
            <a:off x="4562545" y="5019188"/>
            <a:ext cx="1889972" cy="4149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4221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3CD82405-FE42-AD86-FBD7-67C8563C2DC8}"/>
              </a:ext>
            </a:extLst>
          </p:cNvPr>
          <p:cNvSpPr/>
          <p:nvPr/>
        </p:nvSpPr>
        <p:spPr>
          <a:xfrm>
            <a:off x="7870532" y="5876925"/>
            <a:ext cx="4036123" cy="96291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00BB4FC6-8EFC-2634-9839-F37AB2B0A5EA}"/>
              </a:ext>
            </a:extLst>
          </p:cNvPr>
          <p:cNvSpPr>
            <a:spLocks noGrp="1"/>
          </p:cNvSpPr>
          <p:nvPr>
            <p:ph idx="1"/>
          </p:nvPr>
        </p:nvSpPr>
        <p:spPr>
          <a:xfrm>
            <a:off x="380999" y="1215485"/>
            <a:ext cx="6864447" cy="4661440"/>
          </a:xfrm>
        </p:spPr>
        <p:txBody>
          <a:bodyPr>
            <a:normAutofit/>
          </a:bodyPr>
          <a:lstStyle/>
          <a:p>
            <a:r>
              <a:rPr lang="en-US" sz="2600" dirty="0"/>
              <a:t>Very long 5-minute signals (30,000 time points) with real ECG mHealth missingness</a:t>
            </a:r>
          </a:p>
          <a:p>
            <a:pPr lvl="1"/>
            <a:r>
              <a:rPr lang="en-US" dirty="0"/>
              <a:t>All methods perform </a:t>
            </a:r>
            <a:r>
              <a:rPr lang="en-US" b="1" dirty="0"/>
              <a:t>poorly over longer missingness gaps </a:t>
            </a:r>
            <a:r>
              <a:rPr lang="en-US" dirty="0"/>
              <a:t>(e.g. &gt; 1 minute)</a:t>
            </a:r>
          </a:p>
          <a:p>
            <a:pPr lvl="1"/>
            <a:r>
              <a:rPr lang="en-US" dirty="0">
                <a:solidFill>
                  <a:schemeClr val="bg1"/>
                </a:solidFill>
              </a:rPr>
              <a:t>FFT and BDC are the best for reconstructing rhythm of heartbeats</a:t>
            </a:r>
          </a:p>
          <a:p>
            <a:pPr lvl="1"/>
            <a:r>
              <a:rPr lang="en-US" dirty="0">
                <a:solidFill>
                  <a:schemeClr val="bg1"/>
                </a:solidFill>
              </a:rPr>
              <a:t>BDC performs best overall</a:t>
            </a:r>
          </a:p>
          <a:p>
            <a:pPr lvl="1"/>
            <a:endParaRPr lang="en-US" dirty="0"/>
          </a:p>
          <a:p>
            <a:pPr lvl="1"/>
            <a:endParaRPr lang="en-US" dirty="0"/>
          </a:p>
          <a:p>
            <a:pPr lvl="1"/>
            <a:endParaRPr lang="en-US" dirty="0"/>
          </a:p>
        </p:txBody>
      </p:sp>
      <p:sp>
        <p:nvSpPr>
          <p:cNvPr id="3" name="Slide Number Placeholder 2">
            <a:extLst>
              <a:ext uri="{FF2B5EF4-FFF2-40B4-BE49-F238E27FC236}">
                <a16:creationId xmlns:a16="http://schemas.microsoft.com/office/drawing/2014/main" id="{A8F50412-FD41-E95A-F341-61F4B35C212D}"/>
              </a:ext>
            </a:extLst>
          </p:cNvPr>
          <p:cNvSpPr>
            <a:spLocks noGrp="1"/>
          </p:cNvSpPr>
          <p:nvPr>
            <p:ph type="sldNum" sz="quarter" idx="12"/>
          </p:nvPr>
        </p:nvSpPr>
        <p:spPr/>
        <p:txBody>
          <a:bodyPr/>
          <a:lstStyle/>
          <a:p>
            <a:fld id="{AE678206-0642-9F48-9727-6B519CB285FA}" type="slidenum">
              <a:rPr lang="en-US" smtClean="0"/>
              <a:t>8</a:t>
            </a:fld>
            <a:endParaRPr lang="en-US"/>
          </a:p>
        </p:txBody>
      </p:sp>
      <p:sp>
        <p:nvSpPr>
          <p:cNvPr id="4" name="Title 3">
            <a:extLst>
              <a:ext uri="{FF2B5EF4-FFF2-40B4-BE49-F238E27FC236}">
                <a16:creationId xmlns:a16="http://schemas.microsoft.com/office/drawing/2014/main" id="{7B9B8237-828A-F4E2-7C48-E9902B577B6D}"/>
              </a:ext>
            </a:extLst>
          </p:cNvPr>
          <p:cNvSpPr>
            <a:spLocks noGrp="1"/>
          </p:cNvSpPr>
          <p:nvPr>
            <p:ph type="title"/>
          </p:nvPr>
        </p:nvSpPr>
        <p:spPr>
          <a:xfrm>
            <a:off x="381000" y="200722"/>
            <a:ext cx="6760577" cy="1014761"/>
          </a:xfrm>
        </p:spPr>
        <p:txBody>
          <a:bodyPr>
            <a:noAutofit/>
          </a:bodyPr>
          <a:lstStyle/>
          <a:p>
            <a:r>
              <a:rPr lang="en-US" sz="2800" dirty="0"/>
              <a:t>ECG Imputation with </a:t>
            </a:r>
            <a:r>
              <a:rPr lang="en-US" sz="2800" u="sng" dirty="0"/>
              <a:t>Extracted mHealth Missingness and Heartbeat Detection</a:t>
            </a:r>
          </a:p>
        </p:txBody>
      </p:sp>
      <p:pic>
        <p:nvPicPr>
          <p:cNvPr id="9" name="Picture 8">
            <a:extLst>
              <a:ext uri="{FF2B5EF4-FFF2-40B4-BE49-F238E27FC236}">
                <a16:creationId xmlns:a16="http://schemas.microsoft.com/office/drawing/2014/main" id="{950DE9BD-B726-6691-E08A-EF3273A23B15}"/>
              </a:ext>
            </a:extLst>
          </p:cNvPr>
          <p:cNvPicPr>
            <a:picLocks noChangeAspect="1"/>
          </p:cNvPicPr>
          <p:nvPr/>
        </p:nvPicPr>
        <p:blipFill rotWithShape="1">
          <a:blip r:embed="rId3"/>
          <a:srcRect r="42235"/>
          <a:stretch/>
        </p:blipFill>
        <p:spPr>
          <a:xfrm>
            <a:off x="1697841" y="4213145"/>
            <a:ext cx="4488952" cy="2541407"/>
          </a:xfrm>
          <a:prstGeom prst="rect">
            <a:avLst/>
          </a:prstGeom>
        </p:spPr>
      </p:pic>
      <p:sp>
        <p:nvSpPr>
          <p:cNvPr id="10" name="TextBox 9">
            <a:extLst>
              <a:ext uri="{FF2B5EF4-FFF2-40B4-BE49-F238E27FC236}">
                <a16:creationId xmlns:a16="http://schemas.microsoft.com/office/drawing/2014/main" id="{7C1039C8-A51F-04B3-6B4E-806D4FA5A5F0}"/>
              </a:ext>
            </a:extLst>
          </p:cNvPr>
          <p:cNvSpPr txBox="1"/>
          <p:nvPr/>
        </p:nvSpPr>
        <p:spPr>
          <a:xfrm>
            <a:off x="7870532" y="403671"/>
            <a:ext cx="4233548" cy="369332"/>
          </a:xfrm>
          <a:prstGeom prst="rect">
            <a:avLst/>
          </a:prstGeom>
          <a:solidFill>
            <a:schemeClr val="bg1"/>
          </a:solidFill>
        </p:spPr>
        <p:txBody>
          <a:bodyPr wrap="square" rtlCol="0">
            <a:spAutoFit/>
          </a:bodyPr>
          <a:lstStyle/>
          <a:p>
            <a:pPr algn="ctr"/>
            <a:r>
              <a:rPr lang="en-US" dirty="0">
                <a:solidFill>
                  <a:srgbClr val="262626"/>
                </a:solidFill>
              </a:rPr>
              <a:t>Visualization of Imputations</a:t>
            </a:r>
          </a:p>
        </p:txBody>
      </p:sp>
      <p:sp>
        <p:nvSpPr>
          <p:cNvPr id="11" name="TextBox 10">
            <a:extLst>
              <a:ext uri="{FF2B5EF4-FFF2-40B4-BE49-F238E27FC236}">
                <a16:creationId xmlns:a16="http://schemas.microsoft.com/office/drawing/2014/main" id="{CB427755-8300-C490-42BA-CAB2F8F32097}"/>
              </a:ext>
            </a:extLst>
          </p:cNvPr>
          <p:cNvSpPr txBox="1"/>
          <p:nvPr/>
        </p:nvSpPr>
        <p:spPr>
          <a:xfrm>
            <a:off x="1630514" y="3843813"/>
            <a:ext cx="4623606" cy="369332"/>
          </a:xfrm>
          <a:prstGeom prst="rect">
            <a:avLst/>
          </a:prstGeom>
          <a:noFill/>
        </p:spPr>
        <p:txBody>
          <a:bodyPr wrap="square" rtlCol="0">
            <a:spAutoFit/>
          </a:bodyPr>
          <a:lstStyle/>
          <a:p>
            <a:pPr algn="ctr"/>
            <a:r>
              <a:rPr lang="en-US" dirty="0">
                <a:solidFill>
                  <a:srgbClr val="262626"/>
                </a:solidFill>
              </a:rPr>
              <a:t>Downstream Heartbeat Detection Results</a:t>
            </a:r>
          </a:p>
        </p:txBody>
      </p:sp>
      <p:pic>
        <p:nvPicPr>
          <p:cNvPr id="12" name="Picture 11">
            <a:extLst>
              <a:ext uri="{FF2B5EF4-FFF2-40B4-BE49-F238E27FC236}">
                <a16:creationId xmlns:a16="http://schemas.microsoft.com/office/drawing/2014/main" id="{4D9506A3-FD83-1B26-10DF-D4F02DF90FC8}"/>
              </a:ext>
            </a:extLst>
          </p:cNvPr>
          <p:cNvPicPr>
            <a:picLocks noChangeAspect="1"/>
          </p:cNvPicPr>
          <p:nvPr/>
        </p:nvPicPr>
        <p:blipFill>
          <a:blip r:embed="rId4"/>
          <a:stretch>
            <a:fillRect/>
          </a:stretch>
        </p:blipFill>
        <p:spPr>
          <a:xfrm>
            <a:off x="7209673" y="773003"/>
            <a:ext cx="4881262" cy="5711558"/>
          </a:xfrm>
          <a:prstGeom prst="rect">
            <a:avLst/>
          </a:prstGeom>
        </p:spPr>
      </p:pic>
      <p:pic>
        <p:nvPicPr>
          <p:cNvPr id="14" name="Picture 28">
            <a:extLst>
              <a:ext uri="{FF2B5EF4-FFF2-40B4-BE49-F238E27FC236}">
                <a16:creationId xmlns:a16="http://schemas.microsoft.com/office/drawing/2014/main" id="{44A7BB52-8FE0-7BC9-3885-4AEFE401DC6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669" t="38602" r="2412" b="37422"/>
          <a:stretch/>
        </p:blipFill>
        <p:spPr bwMode="auto">
          <a:xfrm>
            <a:off x="8443608" y="6528537"/>
            <a:ext cx="3303792" cy="15021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A9AE571-7C0E-2AB6-FC63-0BDB6AD2F977}"/>
              </a:ext>
            </a:extLst>
          </p:cNvPr>
          <p:cNvSpPr/>
          <p:nvPr/>
        </p:nvSpPr>
        <p:spPr>
          <a:xfrm>
            <a:off x="8229600" y="773003"/>
            <a:ext cx="2264559" cy="55944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7268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3CD82405-FE42-AD86-FBD7-67C8563C2DC8}"/>
              </a:ext>
            </a:extLst>
          </p:cNvPr>
          <p:cNvSpPr/>
          <p:nvPr/>
        </p:nvSpPr>
        <p:spPr>
          <a:xfrm>
            <a:off x="7870532" y="5876925"/>
            <a:ext cx="4036123" cy="96291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00BB4FC6-8EFC-2634-9839-F37AB2B0A5EA}"/>
              </a:ext>
            </a:extLst>
          </p:cNvPr>
          <p:cNvSpPr>
            <a:spLocks noGrp="1"/>
          </p:cNvSpPr>
          <p:nvPr>
            <p:ph idx="1"/>
          </p:nvPr>
        </p:nvSpPr>
        <p:spPr>
          <a:xfrm>
            <a:off x="380999" y="1215485"/>
            <a:ext cx="6864447" cy="4661440"/>
          </a:xfrm>
        </p:spPr>
        <p:txBody>
          <a:bodyPr>
            <a:normAutofit/>
          </a:bodyPr>
          <a:lstStyle/>
          <a:p>
            <a:r>
              <a:rPr lang="en-US" sz="2600" dirty="0"/>
              <a:t>Very long 5-minute signals (30,000 time points) with real ECG mHealth missingness</a:t>
            </a:r>
          </a:p>
          <a:p>
            <a:pPr lvl="1"/>
            <a:r>
              <a:rPr lang="en-US" dirty="0"/>
              <a:t>All methods perform poorly over longer missingness gaps (e.g. &gt; 1 minute)</a:t>
            </a:r>
          </a:p>
          <a:p>
            <a:pPr lvl="1"/>
            <a:r>
              <a:rPr lang="en-US" b="1" dirty="0"/>
              <a:t>FFT and BDC are the best for reconstructing rhythm</a:t>
            </a:r>
            <a:r>
              <a:rPr lang="en-US" dirty="0"/>
              <a:t> of heartbeats with </a:t>
            </a:r>
            <a:r>
              <a:rPr lang="en-US" b="1" dirty="0"/>
              <a:t>BDC performing the best overall</a:t>
            </a:r>
          </a:p>
          <a:p>
            <a:pPr lvl="1"/>
            <a:endParaRPr lang="en-US" dirty="0"/>
          </a:p>
          <a:p>
            <a:pPr lvl="1"/>
            <a:endParaRPr lang="en-US" dirty="0"/>
          </a:p>
          <a:p>
            <a:pPr lvl="1"/>
            <a:endParaRPr lang="en-US" dirty="0"/>
          </a:p>
        </p:txBody>
      </p:sp>
      <p:sp>
        <p:nvSpPr>
          <p:cNvPr id="3" name="Slide Number Placeholder 2">
            <a:extLst>
              <a:ext uri="{FF2B5EF4-FFF2-40B4-BE49-F238E27FC236}">
                <a16:creationId xmlns:a16="http://schemas.microsoft.com/office/drawing/2014/main" id="{A8F50412-FD41-E95A-F341-61F4B35C212D}"/>
              </a:ext>
            </a:extLst>
          </p:cNvPr>
          <p:cNvSpPr>
            <a:spLocks noGrp="1"/>
          </p:cNvSpPr>
          <p:nvPr>
            <p:ph type="sldNum" sz="quarter" idx="12"/>
          </p:nvPr>
        </p:nvSpPr>
        <p:spPr/>
        <p:txBody>
          <a:bodyPr/>
          <a:lstStyle/>
          <a:p>
            <a:fld id="{AE678206-0642-9F48-9727-6B519CB285FA}" type="slidenum">
              <a:rPr lang="en-US" smtClean="0"/>
              <a:t>9</a:t>
            </a:fld>
            <a:endParaRPr lang="en-US"/>
          </a:p>
        </p:txBody>
      </p:sp>
      <p:sp>
        <p:nvSpPr>
          <p:cNvPr id="4" name="Title 3">
            <a:extLst>
              <a:ext uri="{FF2B5EF4-FFF2-40B4-BE49-F238E27FC236}">
                <a16:creationId xmlns:a16="http://schemas.microsoft.com/office/drawing/2014/main" id="{7B9B8237-828A-F4E2-7C48-E9902B577B6D}"/>
              </a:ext>
            </a:extLst>
          </p:cNvPr>
          <p:cNvSpPr>
            <a:spLocks noGrp="1"/>
          </p:cNvSpPr>
          <p:nvPr>
            <p:ph type="title"/>
          </p:nvPr>
        </p:nvSpPr>
        <p:spPr>
          <a:xfrm>
            <a:off x="381000" y="200722"/>
            <a:ext cx="6760577" cy="1014761"/>
          </a:xfrm>
        </p:spPr>
        <p:txBody>
          <a:bodyPr>
            <a:noAutofit/>
          </a:bodyPr>
          <a:lstStyle/>
          <a:p>
            <a:r>
              <a:rPr lang="en-US" sz="2800" dirty="0"/>
              <a:t>ECG Imputation with </a:t>
            </a:r>
            <a:r>
              <a:rPr lang="en-US" sz="2800" u="sng" dirty="0"/>
              <a:t>Extracted mHealth Missingness and Heartbeat Detection</a:t>
            </a:r>
          </a:p>
        </p:txBody>
      </p:sp>
      <p:pic>
        <p:nvPicPr>
          <p:cNvPr id="9" name="Picture 8">
            <a:extLst>
              <a:ext uri="{FF2B5EF4-FFF2-40B4-BE49-F238E27FC236}">
                <a16:creationId xmlns:a16="http://schemas.microsoft.com/office/drawing/2014/main" id="{950DE9BD-B726-6691-E08A-EF3273A23B15}"/>
              </a:ext>
            </a:extLst>
          </p:cNvPr>
          <p:cNvPicPr>
            <a:picLocks noChangeAspect="1"/>
          </p:cNvPicPr>
          <p:nvPr/>
        </p:nvPicPr>
        <p:blipFill rotWithShape="1">
          <a:blip r:embed="rId3"/>
          <a:srcRect r="42235"/>
          <a:stretch/>
        </p:blipFill>
        <p:spPr>
          <a:xfrm>
            <a:off x="1697841" y="4213145"/>
            <a:ext cx="4488952" cy="2541407"/>
          </a:xfrm>
          <a:prstGeom prst="rect">
            <a:avLst/>
          </a:prstGeom>
        </p:spPr>
      </p:pic>
      <p:sp>
        <p:nvSpPr>
          <p:cNvPr id="10" name="TextBox 9">
            <a:extLst>
              <a:ext uri="{FF2B5EF4-FFF2-40B4-BE49-F238E27FC236}">
                <a16:creationId xmlns:a16="http://schemas.microsoft.com/office/drawing/2014/main" id="{7C1039C8-A51F-04B3-6B4E-806D4FA5A5F0}"/>
              </a:ext>
            </a:extLst>
          </p:cNvPr>
          <p:cNvSpPr txBox="1"/>
          <p:nvPr/>
        </p:nvSpPr>
        <p:spPr>
          <a:xfrm>
            <a:off x="7870532" y="403671"/>
            <a:ext cx="4233548" cy="369332"/>
          </a:xfrm>
          <a:prstGeom prst="rect">
            <a:avLst/>
          </a:prstGeom>
          <a:solidFill>
            <a:schemeClr val="bg1"/>
          </a:solidFill>
        </p:spPr>
        <p:txBody>
          <a:bodyPr wrap="square" rtlCol="0">
            <a:spAutoFit/>
          </a:bodyPr>
          <a:lstStyle/>
          <a:p>
            <a:pPr algn="ctr"/>
            <a:r>
              <a:rPr lang="en-US" dirty="0">
                <a:solidFill>
                  <a:srgbClr val="262626"/>
                </a:solidFill>
              </a:rPr>
              <a:t>Visualization of Imputations</a:t>
            </a:r>
          </a:p>
        </p:txBody>
      </p:sp>
      <p:sp>
        <p:nvSpPr>
          <p:cNvPr id="11" name="TextBox 10">
            <a:extLst>
              <a:ext uri="{FF2B5EF4-FFF2-40B4-BE49-F238E27FC236}">
                <a16:creationId xmlns:a16="http://schemas.microsoft.com/office/drawing/2014/main" id="{CB427755-8300-C490-42BA-CAB2F8F32097}"/>
              </a:ext>
            </a:extLst>
          </p:cNvPr>
          <p:cNvSpPr txBox="1"/>
          <p:nvPr/>
        </p:nvSpPr>
        <p:spPr>
          <a:xfrm>
            <a:off x="1630514" y="3843813"/>
            <a:ext cx="4623606" cy="369332"/>
          </a:xfrm>
          <a:prstGeom prst="rect">
            <a:avLst/>
          </a:prstGeom>
          <a:noFill/>
        </p:spPr>
        <p:txBody>
          <a:bodyPr wrap="square" rtlCol="0">
            <a:spAutoFit/>
          </a:bodyPr>
          <a:lstStyle/>
          <a:p>
            <a:pPr algn="ctr"/>
            <a:r>
              <a:rPr lang="en-US" dirty="0">
                <a:solidFill>
                  <a:srgbClr val="262626"/>
                </a:solidFill>
              </a:rPr>
              <a:t>Downstream Heartbeat Detection Results</a:t>
            </a:r>
          </a:p>
        </p:txBody>
      </p:sp>
      <p:pic>
        <p:nvPicPr>
          <p:cNvPr id="12" name="Picture 11">
            <a:extLst>
              <a:ext uri="{FF2B5EF4-FFF2-40B4-BE49-F238E27FC236}">
                <a16:creationId xmlns:a16="http://schemas.microsoft.com/office/drawing/2014/main" id="{4D9506A3-FD83-1B26-10DF-D4F02DF90FC8}"/>
              </a:ext>
            </a:extLst>
          </p:cNvPr>
          <p:cNvPicPr>
            <a:picLocks noChangeAspect="1"/>
          </p:cNvPicPr>
          <p:nvPr/>
        </p:nvPicPr>
        <p:blipFill>
          <a:blip r:embed="rId4"/>
          <a:stretch>
            <a:fillRect/>
          </a:stretch>
        </p:blipFill>
        <p:spPr>
          <a:xfrm>
            <a:off x="7209673" y="773003"/>
            <a:ext cx="4881262" cy="5711558"/>
          </a:xfrm>
          <a:prstGeom prst="rect">
            <a:avLst/>
          </a:prstGeom>
        </p:spPr>
      </p:pic>
      <p:pic>
        <p:nvPicPr>
          <p:cNvPr id="14" name="Picture 28">
            <a:extLst>
              <a:ext uri="{FF2B5EF4-FFF2-40B4-BE49-F238E27FC236}">
                <a16:creationId xmlns:a16="http://schemas.microsoft.com/office/drawing/2014/main" id="{44A7BB52-8FE0-7BC9-3885-4AEFE401DC6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669" t="38602" r="2412" b="37422"/>
          <a:stretch/>
        </p:blipFill>
        <p:spPr bwMode="auto">
          <a:xfrm>
            <a:off x="8443608" y="6528537"/>
            <a:ext cx="3303792" cy="15021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ADB96B7-A8B5-BA97-CA60-648ACAF0571E}"/>
              </a:ext>
            </a:extLst>
          </p:cNvPr>
          <p:cNvSpPr/>
          <p:nvPr/>
        </p:nvSpPr>
        <p:spPr>
          <a:xfrm>
            <a:off x="7410894" y="1860698"/>
            <a:ext cx="4603897" cy="63795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E09BB28-47B1-D335-B925-2116EC084190}"/>
              </a:ext>
            </a:extLst>
          </p:cNvPr>
          <p:cNvSpPr/>
          <p:nvPr/>
        </p:nvSpPr>
        <p:spPr>
          <a:xfrm>
            <a:off x="7410894" y="5707573"/>
            <a:ext cx="4603898" cy="63795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F1AB182-F75B-970A-4C30-6CEEC8885CF0}"/>
              </a:ext>
            </a:extLst>
          </p:cNvPr>
          <p:cNvSpPr/>
          <p:nvPr/>
        </p:nvSpPr>
        <p:spPr>
          <a:xfrm>
            <a:off x="3918508" y="6474715"/>
            <a:ext cx="2268285" cy="20403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8D1DB07-47FA-985A-8A91-83AD52C6F75A}"/>
              </a:ext>
            </a:extLst>
          </p:cNvPr>
          <p:cNvSpPr/>
          <p:nvPr/>
        </p:nvSpPr>
        <p:spPr>
          <a:xfrm>
            <a:off x="3925743" y="5194008"/>
            <a:ext cx="2268285" cy="20403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82900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ATech_PPTtemplate_2021_wide" id="{E85096BA-033B-D848-B268-A76C8AE5D2A4}" vid="{1C4A0A5B-2267-F04A-B00C-3FCDF7CFA02E}"/>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ATech_PPTtemplate_2021_wide" id="{E85096BA-033B-D848-B268-A76C8AE5D2A4}" vid="{C86BDF43-62E5-5C4C-BBB8-C9F54843079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GATech_PPTtemplate_2021_wide</Template>
  <TotalTime>5248</TotalTime>
  <Words>809</Words>
  <Application>Microsoft Office PowerPoint</Application>
  <PresentationFormat>Widescreen</PresentationFormat>
  <Paragraphs>105</Paragraphs>
  <Slides>10</Slides>
  <Notes>10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10</vt:i4>
      </vt:variant>
    </vt:vector>
  </HeadingPairs>
  <TitlesOfParts>
    <vt:vector size="15" baseType="lpstr">
      <vt:lpstr>Arial</vt:lpstr>
      <vt:lpstr>Calibri</vt:lpstr>
      <vt:lpstr>Roboto</vt:lpstr>
      <vt:lpstr>Custom Design</vt:lpstr>
      <vt:lpstr>1_Custom Design</vt:lpstr>
      <vt:lpstr>ECG Imputation with Transient Loss and Cardiac Classification</vt:lpstr>
      <vt:lpstr>ECG Imputation with Transient Loss and Cardiac Classification</vt:lpstr>
      <vt:lpstr>ECG Imputation with Transient Loss and Cardiac Classification</vt:lpstr>
      <vt:lpstr>ECG Imputation with Transient Loss and Cardiac Classification</vt:lpstr>
      <vt:lpstr>ECG Imputation with Extended Loss and Cardiac Classification</vt:lpstr>
      <vt:lpstr>ECG Imputation with Extended Loss and Cardiac Classification</vt:lpstr>
      <vt:lpstr>ECG Imputation with Extended Loss and Cardiac Classification</vt:lpstr>
      <vt:lpstr>ECG Imputation with Extracted mHealth Missingness and Heartbeat Detection</vt:lpstr>
      <vt:lpstr>ECG Imputation with Extracted mHealth Missingness and Heartbeat Detection</vt:lpstr>
      <vt:lpstr>PPG Imputation with Extracted mHealth Missingness and Heartbeat Detection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 Here</dc:title>
  <dc:creator>Maxwell Xu</dc:creator>
  <cp:lastModifiedBy>Maxwell Xu</cp:lastModifiedBy>
  <cp:revision>15</cp:revision>
  <dcterms:created xsi:type="dcterms:W3CDTF">2022-10-19T19:28:38Z</dcterms:created>
  <dcterms:modified xsi:type="dcterms:W3CDTF">2022-12-19T02:16:10Z</dcterms:modified>
</cp:coreProperties>
</file>