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10234600" cy="71040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434999" cy="35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797246" y="0"/>
            <a:ext cx="4434999" cy="35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986088" y="887413"/>
            <a:ext cx="4264025" cy="23987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23462" y="3418830"/>
            <a:ext cx="8187690" cy="279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747628"/>
            <a:ext cx="4434999" cy="356436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1023462" y="3418830"/>
            <a:ext cx="8187690" cy="2797225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2986088" y="887413"/>
            <a:ext cx="4264025" cy="23987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dfba0e299_0_6:notes"/>
          <p:cNvSpPr txBox="1"/>
          <p:nvPr>
            <p:ph idx="1" type="body"/>
          </p:nvPr>
        </p:nvSpPr>
        <p:spPr>
          <a:xfrm>
            <a:off x="1023462" y="3418830"/>
            <a:ext cx="8187600" cy="2797200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0dfba0e299_0_6:notes"/>
          <p:cNvSpPr/>
          <p:nvPr>
            <p:ph idx="2" type="sldImg"/>
          </p:nvPr>
        </p:nvSpPr>
        <p:spPr>
          <a:xfrm>
            <a:off x="2986088" y="887413"/>
            <a:ext cx="4263900" cy="23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0dfba0e299_0_18:notes"/>
          <p:cNvSpPr txBox="1"/>
          <p:nvPr>
            <p:ph idx="1" type="body"/>
          </p:nvPr>
        </p:nvSpPr>
        <p:spPr>
          <a:xfrm>
            <a:off x="1023462" y="3418830"/>
            <a:ext cx="8187600" cy="2797200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0dfba0e299_0_18:notes"/>
          <p:cNvSpPr/>
          <p:nvPr>
            <p:ph idx="2" type="sldImg"/>
          </p:nvPr>
        </p:nvSpPr>
        <p:spPr>
          <a:xfrm>
            <a:off x="2986088" y="887413"/>
            <a:ext cx="4263900" cy="23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0dfba0e299_0_30:notes"/>
          <p:cNvSpPr txBox="1"/>
          <p:nvPr>
            <p:ph idx="1" type="body"/>
          </p:nvPr>
        </p:nvSpPr>
        <p:spPr>
          <a:xfrm>
            <a:off x="1023462" y="3418830"/>
            <a:ext cx="8187600" cy="2797200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0dfba0e299_0_30:notes"/>
          <p:cNvSpPr/>
          <p:nvPr>
            <p:ph idx="2" type="sldImg"/>
          </p:nvPr>
        </p:nvSpPr>
        <p:spPr>
          <a:xfrm>
            <a:off x="2986088" y="887413"/>
            <a:ext cx="4263900" cy="23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0dfba0e299_0_42:notes"/>
          <p:cNvSpPr txBox="1"/>
          <p:nvPr>
            <p:ph idx="1" type="body"/>
          </p:nvPr>
        </p:nvSpPr>
        <p:spPr>
          <a:xfrm>
            <a:off x="1023462" y="3418830"/>
            <a:ext cx="8187600" cy="2797200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0dfba0e299_0_42:notes"/>
          <p:cNvSpPr/>
          <p:nvPr>
            <p:ph idx="2" type="sldImg"/>
          </p:nvPr>
        </p:nvSpPr>
        <p:spPr>
          <a:xfrm>
            <a:off x="2986088" y="887413"/>
            <a:ext cx="4263900" cy="23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/>
          <p:nvPr>
            <p:ph idx="1" type="body"/>
          </p:nvPr>
        </p:nvSpPr>
        <p:spPr>
          <a:xfrm>
            <a:off x="1023462" y="3418830"/>
            <a:ext cx="8187690" cy="2797225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8:notes"/>
          <p:cNvSpPr/>
          <p:nvPr>
            <p:ph idx="2" type="sldImg"/>
          </p:nvPr>
        </p:nvSpPr>
        <p:spPr>
          <a:xfrm>
            <a:off x="2986088" y="887413"/>
            <a:ext cx="4264025" cy="23987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:notes"/>
          <p:cNvSpPr txBox="1"/>
          <p:nvPr>
            <p:ph idx="1" type="body"/>
          </p:nvPr>
        </p:nvSpPr>
        <p:spPr>
          <a:xfrm>
            <a:off x="1023462" y="3418830"/>
            <a:ext cx="8187690" cy="2797225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9:notes"/>
          <p:cNvSpPr/>
          <p:nvPr>
            <p:ph idx="2" type="sldImg"/>
          </p:nvPr>
        </p:nvSpPr>
        <p:spPr>
          <a:xfrm>
            <a:off x="2986088" y="887413"/>
            <a:ext cx="4264025" cy="23987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/>
          <p:nvPr>
            <p:ph idx="1" type="body"/>
          </p:nvPr>
        </p:nvSpPr>
        <p:spPr>
          <a:xfrm>
            <a:off x="1023462" y="3418830"/>
            <a:ext cx="8187690" cy="2797225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0:notes"/>
          <p:cNvSpPr/>
          <p:nvPr>
            <p:ph idx="2" type="sldImg"/>
          </p:nvPr>
        </p:nvSpPr>
        <p:spPr>
          <a:xfrm>
            <a:off x="2986088" y="887413"/>
            <a:ext cx="4264025" cy="23987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:notes"/>
          <p:cNvSpPr txBox="1"/>
          <p:nvPr>
            <p:ph idx="1" type="body"/>
          </p:nvPr>
        </p:nvSpPr>
        <p:spPr>
          <a:xfrm>
            <a:off x="1023462" y="3418830"/>
            <a:ext cx="8187690" cy="2797225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1:notes"/>
          <p:cNvSpPr/>
          <p:nvPr>
            <p:ph idx="2" type="sldImg"/>
          </p:nvPr>
        </p:nvSpPr>
        <p:spPr>
          <a:xfrm>
            <a:off x="2986088" y="887413"/>
            <a:ext cx="4264025" cy="23987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1023462" y="3418830"/>
            <a:ext cx="8187690" cy="2797225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2986088" y="887413"/>
            <a:ext cx="4264025" cy="23987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1023462" y="3418830"/>
            <a:ext cx="8187690" cy="2797225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2986088" y="887413"/>
            <a:ext cx="4264025" cy="23987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0df5feaa7c_0_2:notes"/>
          <p:cNvSpPr txBox="1"/>
          <p:nvPr>
            <p:ph idx="1" type="body"/>
          </p:nvPr>
        </p:nvSpPr>
        <p:spPr>
          <a:xfrm>
            <a:off x="1023462" y="3418830"/>
            <a:ext cx="8187600" cy="2797200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0df5feaa7c_0_2:notes"/>
          <p:cNvSpPr/>
          <p:nvPr>
            <p:ph idx="2" type="sldImg"/>
          </p:nvPr>
        </p:nvSpPr>
        <p:spPr>
          <a:xfrm>
            <a:off x="2986088" y="887413"/>
            <a:ext cx="4263900" cy="23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df5feaa7c_0_10:notes"/>
          <p:cNvSpPr txBox="1"/>
          <p:nvPr>
            <p:ph idx="1" type="body"/>
          </p:nvPr>
        </p:nvSpPr>
        <p:spPr>
          <a:xfrm>
            <a:off x="1023462" y="3418830"/>
            <a:ext cx="8187600" cy="2797200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0df5feaa7c_0_10:notes"/>
          <p:cNvSpPr/>
          <p:nvPr>
            <p:ph idx="2" type="sldImg"/>
          </p:nvPr>
        </p:nvSpPr>
        <p:spPr>
          <a:xfrm>
            <a:off x="2986088" y="887413"/>
            <a:ext cx="4263900" cy="23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df5feaa7c_0_26:notes"/>
          <p:cNvSpPr txBox="1"/>
          <p:nvPr>
            <p:ph idx="1" type="body"/>
          </p:nvPr>
        </p:nvSpPr>
        <p:spPr>
          <a:xfrm>
            <a:off x="1023462" y="3418830"/>
            <a:ext cx="8187600" cy="2797200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0df5feaa7c_0_26:notes"/>
          <p:cNvSpPr/>
          <p:nvPr>
            <p:ph idx="2" type="sldImg"/>
          </p:nvPr>
        </p:nvSpPr>
        <p:spPr>
          <a:xfrm>
            <a:off x="2986088" y="887413"/>
            <a:ext cx="4263900" cy="23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1023462" y="3418830"/>
            <a:ext cx="8187690" cy="2797225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:notes"/>
          <p:cNvSpPr/>
          <p:nvPr>
            <p:ph idx="2" type="sldImg"/>
          </p:nvPr>
        </p:nvSpPr>
        <p:spPr>
          <a:xfrm>
            <a:off x="2986088" y="887413"/>
            <a:ext cx="4264025" cy="23987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1023462" y="3418830"/>
            <a:ext cx="8187690" cy="2797225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2986088" y="887413"/>
            <a:ext cx="4264025" cy="23987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1023462" y="3418830"/>
            <a:ext cx="8187690" cy="2797225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2986088" y="887413"/>
            <a:ext cx="4264025" cy="23987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838200" y="64921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038600" y="649214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610600" y="64921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tekst pionowy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838200" y="64921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4038600" y="649214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610600" y="64921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pionowy i teks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838200" y="64921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4038600" y="649214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610600" y="64921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838200" y="64921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038600" y="649214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610600" y="64921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główek sekcji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4921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49214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4921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wa elementy zawartości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838200" y="64921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649214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10600" y="64921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838200" y="64921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038600" y="649214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610600" y="64921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ko tytuł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38200" y="64921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4038600" y="649214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610600" y="64921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sty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200" y="64921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49214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10600" y="64921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 z podpisem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838200" y="64921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038600" y="649214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610600" y="64921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838200" y="64921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4038600" y="649214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610600" y="64921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91414"/>
            <a:ext cx="12192000" cy="366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838200" y="64921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4038600" y="649214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610600" y="64921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4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gif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gif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gif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6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883664"/>
            <a:ext cx="9144000" cy="13075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Nakładanie wirtualnych obiektów na twarz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524000" y="3602038"/>
            <a:ext cx="91440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Maxymilian</a:t>
            </a:r>
            <a:r>
              <a:rPr lang="pl-PL">
                <a:latin typeface="Arial"/>
                <a:ea typeface="Arial"/>
                <a:cs typeface="Arial"/>
                <a:sym typeface="Arial"/>
              </a:rPr>
              <a:t> Kowalski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9317736" y="393192"/>
            <a:ext cx="21002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ADOM - seminarium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1524000" y="4927918"/>
            <a:ext cx="9144000" cy="915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l-PL" sz="2400">
                <a:solidFill>
                  <a:schemeClr val="dk1"/>
                </a:solidFill>
              </a:rPr>
              <a:t>https://learnopencv.com/create-snapchat-instagram-filters-using-mediapipe/</a:t>
            </a:r>
            <a:endParaRPr/>
          </a:p>
        </p:txBody>
      </p:sp>
    </p:spTree>
  </p:cSld>
  <p:clrMapOvr>
    <a:masterClrMapping/>
  </p:clrMapOvr>
  <p:transition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Transformacje afiniczne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Skalowanie</a:t>
            </a:r>
            <a:r>
              <a:rPr lang="pl-PL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>
                <a:latin typeface="Arial"/>
                <a:ea typeface="Arial"/>
                <a:cs typeface="Arial"/>
                <a:sym typeface="Arial"/>
              </a:rPr>
              <a:t>- powiększenie/pomniejszenie obiektu razy ustaloną wartość względem x i y, uzyskujemy poprzez pomnożenie każdego punktu przez macierz postaci: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 txBox="1"/>
          <p:nvPr>
            <p:ph idx="12" type="sldNum"/>
          </p:nvPr>
        </p:nvSpPr>
        <p:spPr>
          <a:xfrm>
            <a:off x="8610600" y="649214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80" name="Google Shape;180;p22"/>
          <p:cNvSpPr txBox="1"/>
          <p:nvPr>
            <p:ph idx="10" type="dt"/>
          </p:nvPr>
        </p:nvSpPr>
        <p:spPr>
          <a:xfrm>
            <a:off x="838200" y="649214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Prezentacje studenckie</a:t>
            </a:r>
            <a:endParaRPr/>
          </a:p>
        </p:txBody>
      </p:sp>
      <p:sp>
        <p:nvSpPr>
          <p:cNvPr id="181" name="Google Shape;181;p22"/>
          <p:cNvSpPr txBox="1"/>
          <p:nvPr>
            <p:ph idx="11" type="ftr"/>
          </p:nvPr>
        </p:nvSpPr>
        <p:spPr>
          <a:xfrm>
            <a:off x="4038600" y="6492145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ADOM - seminarium</a:t>
            </a:r>
            <a:endParaRPr/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100" y="3360475"/>
            <a:ext cx="2367975" cy="1281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6450" y="3229275"/>
            <a:ext cx="2947550" cy="29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6450" y="3229275"/>
            <a:ext cx="2947550" cy="294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3100" y="3338375"/>
            <a:ext cx="4198061" cy="13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Transformacje afiniczne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Rotacja</a:t>
            </a:r>
            <a:r>
              <a:rPr lang="pl-PL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pl-PL">
                <a:latin typeface="Arial"/>
                <a:ea typeface="Arial"/>
                <a:cs typeface="Arial"/>
                <a:sym typeface="Arial"/>
              </a:rPr>
              <a:t>obracanie</a:t>
            </a:r>
            <a:r>
              <a:rPr lang="pl-PL">
                <a:latin typeface="Arial"/>
                <a:ea typeface="Arial"/>
                <a:cs typeface="Arial"/>
                <a:sym typeface="Arial"/>
              </a:rPr>
              <a:t> obiektu o ustaloną wartość kątową względem początku układu współrzędnych, uzyskujemy poprzez pomnożenie każdego punktu przez macierz postaci: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3"/>
          <p:cNvSpPr txBox="1"/>
          <p:nvPr>
            <p:ph idx="12" type="sldNum"/>
          </p:nvPr>
        </p:nvSpPr>
        <p:spPr>
          <a:xfrm>
            <a:off x="8610600" y="649214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93" name="Google Shape;193;p23"/>
          <p:cNvSpPr txBox="1"/>
          <p:nvPr>
            <p:ph idx="10" type="dt"/>
          </p:nvPr>
        </p:nvSpPr>
        <p:spPr>
          <a:xfrm>
            <a:off x="838200" y="649214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Prezentacje studenckie</a:t>
            </a:r>
            <a:endParaRPr/>
          </a:p>
        </p:txBody>
      </p:sp>
      <p:sp>
        <p:nvSpPr>
          <p:cNvPr id="194" name="Google Shape;194;p23"/>
          <p:cNvSpPr txBox="1"/>
          <p:nvPr>
            <p:ph idx="11" type="ftr"/>
          </p:nvPr>
        </p:nvSpPr>
        <p:spPr>
          <a:xfrm>
            <a:off x="4038600" y="6492145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ADOM - seminarium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6450" y="3229275"/>
            <a:ext cx="2947550" cy="29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Ścięcie/pochylenie</a:t>
            </a:r>
            <a:r>
              <a:rPr lang="pl-PL">
                <a:latin typeface="Arial"/>
                <a:ea typeface="Arial"/>
                <a:cs typeface="Arial"/>
                <a:sym typeface="Arial"/>
              </a:rPr>
              <a:t> - (shearing) pochylenie obiektu o ustaloną wartość, uzyskujemy poprzez pomnożenie każdego punktu przez macierz postaci: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0825" y="3376500"/>
            <a:ext cx="2608250" cy="124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Transformacje afiniczne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4"/>
          <p:cNvSpPr txBox="1"/>
          <p:nvPr>
            <p:ph idx="12" type="sldNum"/>
          </p:nvPr>
        </p:nvSpPr>
        <p:spPr>
          <a:xfrm>
            <a:off x="8610600" y="649214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204" name="Google Shape;204;p24"/>
          <p:cNvSpPr txBox="1"/>
          <p:nvPr>
            <p:ph idx="10" type="dt"/>
          </p:nvPr>
        </p:nvSpPr>
        <p:spPr>
          <a:xfrm>
            <a:off x="838200" y="649214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Prezentacje studenckie</a:t>
            </a:r>
            <a:endParaRPr/>
          </a:p>
        </p:txBody>
      </p:sp>
      <p:sp>
        <p:nvSpPr>
          <p:cNvPr id="205" name="Google Shape;205;p24"/>
          <p:cNvSpPr txBox="1"/>
          <p:nvPr>
            <p:ph idx="11" type="ftr"/>
          </p:nvPr>
        </p:nvSpPr>
        <p:spPr>
          <a:xfrm>
            <a:off x="4038600" y="6492145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ADOM - seminarium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Odbicie</a:t>
            </a:r>
            <a:r>
              <a:rPr lang="pl-PL">
                <a:latin typeface="Arial"/>
                <a:ea typeface="Arial"/>
                <a:cs typeface="Arial"/>
                <a:sym typeface="Arial"/>
              </a:rPr>
              <a:t> - odbicie obiektu względem np. osi OX, uzyskujemy poprzez pomnożenie każdego punktu przez macierz postaci: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6450" y="3229275"/>
            <a:ext cx="2947550" cy="294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0825" y="3229275"/>
            <a:ext cx="2485725" cy="139443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Transformacje afiniczne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5"/>
          <p:cNvSpPr txBox="1"/>
          <p:nvPr>
            <p:ph idx="12" type="sldNum"/>
          </p:nvPr>
        </p:nvSpPr>
        <p:spPr>
          <a:xfrm>
            <a:off x="8610600" y="649214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215" name="Google Shape;215;p25"/>
          <p:cNvSpPr txBox="1"/>
          <p:nvPr>
            <p:ph idx="10" type="dt"/>
          </p:nvPr>
        </p:nvSpPr>
        <p:spPr>
          <a:xfrm>
            <a:off x="838200" y="649214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Prezentacje studenckie</a:t>
            </a:r>
            <a:endParaRPr/>
          </a:p>
        </p:txBody>
      </p:sp>
      <p:sp>
        <p:nvSpPr>
          <p:cNvPr id="216" name="Google Shape;216;p25"/>
          <p:cNvSpPr txBox="1"/>
          <p:nvPr>
            <p:ph idx="11" type="ftr"/>
          </p:nvPr>
        </p:nvSpPr>
        <p:spPr>
          <a:xfrm>
            <a:off x="4038600" y="6492145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ADOM - seminarium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Wyniki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838200" y="1825625"/>
            <a:ext cx="5291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Autor rozwiązania poprawnie zaimplementował filtry, które zostały przedstawione w tutorialu i jego rozwiązanie poprawnie śledzi punkty na dobrze widocznej twarzy.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6"/>
          <p:cNvSpPr txBox="1"/>
          <p:nvPr>
            <p:ph idx="12" type="sldNum"/>
          </p:nvPr>
        </p:nvSpPr>
        <p:spPr>
          <a:xfrm>
            <a:off x="8610600" y="64921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224" name="Google Shape;224;p26"/>
          <p:cNvSpPr txBox="1"/>
          <p:nvPr>
            <p:ph idx="10" type="dt"/>
          </p:nvPr>
        </p:nvSpPr>
        <p:spPr>
          <a:xfrm>
            <a:off x="838200" y="64921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Prezentacje studenckie</a:t>
            </a:r>
            <a:endParaRPr/>
          </a:p>
        </p:txBody>
      </p:sp>
      <p:sp>
        <p:nvSpPr>
          <p:cNvPr id="225" name="Google Shape;225;p26"/>
          <p:cNvSpPr txBox="1"/>
          <p:nvPr>
            <p:ph idx="11" type="ftr"/>
          </p:nvPr>
        </p:nvSpPr>
        <p:spPr>
          <a:xfrm>
            <a:off x="4038600" y="649214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ADOM - seminarium</a:t>
            </a:r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5925" y="1541928"/>
            <a:ext cx="5835499" cy="44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Własne wyniki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838200" y="1825625"/>
            <a:ext cx="5756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pl-PL" sz="2400">
                <a:latin typeface="Arial"/>
                <a:ea typeface="Arial"/>
                <a:cs typeface="Arial"/>
                <a:sym typeface="Arial"/>
              </a:rPr>
              <a:t>We własnych badaniach mieliśmy skupić się na niedociągnięciach danego rozwiązania, jak widać na filmie poniżej, nieruchoma twarz częściowo zasłonięta innym obiektem, nie jest poprawnie wykrywana.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pl-PL" sz="2400">
                <a:latin typeface="Arial"/>
                <a:ea typeface="Arial"/>
                <a:cs typeface="Arial"/>
                <a:sym typeface="Arial"/>
              </a:rPr>
              <a:t>Dostępne rozwiązanie nie obsługuje też wykrywania wielu twarzy, co jest dostępne w rozwiązaniach komercyjnych od dłuższego czasu.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7"/>
          <p:cNvSpPr txBox="1"/>
          <p:nvPr>
            <p:ph idx="12" type="sldNum"/>
          </p:nvPr>
        </p:nvSpPr>
        <p:spPr>
          <a:xfrm>
            <a:off x="8610600" y="64921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234" name="Google Shape;234;p27"/>
          <p:cNvSpPr txBox="1"/>
          <p:nvPr>
            <p:ph idx="10" type="dt"/>
          </p:nvPr>
        </p:nvSpPr>
        <p:spPr>
          <a:xfrm>
            <a:off x="838200" y="64921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Prezentacje studenckie</a:t>
            </a:r>
            <a:endParaRPr/>
          </a:p>
        </p:txBody>
      </p:sp>
      <p:sp>
        <p:nvSpPr>
          <p:cNvPr id="235" name="Google Shape;235;p27"/>
          <p:cNvSpPr txBox="1"/>
          <p:nvPr>
            <p:ph idx="11" type="ftr"/>
          </p:nvPr>
        </p:nvSpPr>
        <p:spPr>
          <a:xfrm>
            <a:off x="4038600" y="649214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ADOM - seminarium</a:t>
            </a:r>
            <a:endParaRPr/>
          </a:p>
        </p:txBody>
      </p:sp>
      <p:pic>
        <p:nvPicPr>
          <p:cNvPr id="236" name="Google Shape;2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2900" y="1895750"/>
            <a:ext cx="4952950" cy="376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Wnioski i </a:t>
            </a:r>
            <a:r>
              <a:rPr lang="pl-PL">
                <a:latin typeface="Arial"/>
                <a:ea typeface="Arial"/>
                <a:cs typeface="Arial"/>
                <a:sym typeface="Arial"/>
              </a:rPr>
              <a:t>podsumowanie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Na wykładzie poruszono wiele zagadnień, które przydały się do zrozumienia </a:t>
            </a:r>
            <a:r>
              <a:rPr lang="pl-PL">
                <a:latin typeface="Arial"/>
                <a:ea typeface="Arial"/>
                <a:cs typeface="Arial"/>
                <a:sym typeface="Arial"/>
              </a:rPr>
              <a:t>przedstawionego</a:t>
            </a:r>
            <a:r>
              <a:rPr lang="pl-PL">
                <a:latin typeface="Arial"/>
                <a:ea typeface="Arial"/>
                <a:cs typeface="Arial"/>
                <a:sym typeface="Arial"/>
              </a:rPr>
              <a:t> rozwiązania.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Przedstawione rozwiązanie ma swoje niedociągnięcia, ale jest ich zadziwiająco niewiele biorąc pod uwagę pracę, którą należy włożyć w uruchomienie go.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Transformacje afiniczne są super!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8"/>
          <p:cNvSpPr txBox="1"/>
          <p:nvPr>
            <p:ph idx="12" type="sldNum"/>
          </p:nvPr>
        </p:nvSpPr>
        <p:spPr>
          <a:xfrm>
            <a:off x="8610600" y="64921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244" name="Google Shape;244;p28"/>
          <p:cNvSpPr txBox="1"/>
          <p:nvPr>
            <p:ph idx="10" type="dt"/>
          </p:nvPr>
        </p:nvSpPr>
        <p:spPr>
          <a:xfrm>
            <a:off x="838200" y="64921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Prezentacje studenckie</a:t>
            </a:r>
            <a:endParaRPr/>
          </a:p>
        </p:txBody>
      </p:sp>
      <p:sp>
        <p:nvSpPr>
          <p:cNvPr id="245" name="Google Shape;245;p28"/>
          <p:cNvSpPr txBox="1"/>
          <p:nvPr>
            <p:ph idx="11" type="ftr"/>
          </p:nvPr>
        </p:nvSpPr>
        <p:spPr>
          <a:xfrm>
            <a:off x="4038600" y="649214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ADOM - seminarium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3895344" y="2513965"/>
            <a:ext cx="693115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l-PL" sz="3600">
                <a:latin typeface="Arial"/>
                <a:ea typeface="Arial"/>
                <a:cs typeface="Arial"/>
                <a:sym typeface="Arial"/>
              </a:rPr>
              <a:t>Dziękuję za uwagę !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8610600" y="64921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252" name="Google Shape;252;p29"/>
          <p:cNvSpPr txBox="1"/>
          <p:nvPr>
            <p:ph idx="10" type="dt"/>
          </p:nvPr>
        </p:nvSpPr>
        <p:spPr>
          <a:xfrm>
            <a:off x="838200" y="64921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Prezentacje studenckie</a:t>
            </a:r>
            <a:endParaRPr/>
          </a:p>
        </p:txBody>
      </p:sp>
      <p:sp>
        <p:nvSpPr>
          <p:cNvPr id="253" name="Google Shape;253;p29"/>
          <p:cNvSpPr txBox="1"/>
          <p:nvPr>
            <p:ph idx="11" type="ftr"/>
          </p:nvPr>
        </p:nvSpPr>
        <p:spPr>
          <a:xfrm>
            <a:off x="4038600" y="649214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ADOM - seminarium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38200" y="365125"/>
            <a:ext cx="1103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Nakładanie wirtualnych obiektów na twarz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838200" y="1825625"/>
            <a:ext cx="10515600" cy="3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Tematem projektu jest nakładanie wirtualnych obiektów na twarz celem </a:t>
            </a:r>
            <a:r>
              <a:rPr lang="pl-PL">
                <a:latin typeface="Arial"/>
                <a:ea typeface="Arial"/>
                <a:cs typeface="Arial"/>
                <a:sym typeface="Arial"/>
              </a:rPr>
              <a:t>replikowania</a:t>
            </a:r>
            <a:r>
              <a:rPr lang="pl-PL">
                <a:latin typeface="Arial"/>
                <a:ea typeface="Arial"/>
                <a:cs typeface="Arial"/>
                <a:sym typeface="Arial"/>
              </a:rPr>
              <a:t> filtrów z aplikacji Snapchat czy Instagram.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Tagi: Rozpoznawanie twarzy w czasie rzeczywistym, AR - rozszerzona rzeczywistość.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Wykorzystane biblioteki/narzędzia: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MediaPipe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OpenCV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Numpy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610600" y="64921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00" name="Google Shape;100;p14"/>
          <p:cNvSpPr txBox="1"/>
          <p:nvPr>
            <p:ph idx="10" type="dt"/>
          </p:nvPr>
        </p:nvSpPr>
        <p:spPr>
          <a:xfrm>
            <a:off x="838200" y="64921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Prezentacje studenckie</a:t>
            </a:r>
            <a:endParaRPr/>
          </a:p>
        </p:txBody>
      </p:sp>
      <p:sp>
        <p:nvSpPr>
          <p:cNvPr id="101" name="Google Shape;101;p14"/>
          <p:cNvSpPr txBox="1"/>
          <p:nvPr>
            <p:ph idx="11" type="ftr"/>
          </p:nvPr>
        </p:nvSpPr>
        <p:spPr>
          <a:xfrm>
            <a:off x="4038600" y="649214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ADOM - seminarium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Schemat działania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Inicjalizacja kamery i wczytywanie filtrów: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jeśli filtr jest dynamiczny to znajdujemy jego otoczkę wypukłą, a następnie używamy triangulacji Delaunay (Delone) dla umożliwienia morfingu maski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610600" y="64921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09" name="Google Shape;109;p15"/>
          <p:cNvSpPr txBox="1"/>
          <p:nvPr>
            <p:ph idx="10" type="dt"/>
          </p:nvPr>
        </p:nvSpPr>
        <p:spPr>
          <a:xfrm>
            <a:off x="838200" y="64921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Prezentacje studenckie</a:t>
            </a:r>
            <a:endParaRPr/>
          </a:p>
        </p:txBody>
      </p:sp>
      <p:sp>
        <p:nvSpPr>
          <p:cNvPr id="110" name="Google Shape;110;p15"/>
          <p:cNvSpPr txBox="1"/>
          <p:nvPr>
            <p:ph idx="11" type="ftr"/>
          </p:nvPr>
        </p:nvSpPr>
        <p:spPr>
          <a:xfrm>
            <a:off x="4038600" y="649214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ADOM - seminarium</a:t>
            </a:r>
            <a:endParaRPr/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824" y="3200200"/>
            <a:ext cx="2236175" cy="304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64113" y="3200200"/>
            <a:ext cx="2236175" cy="3048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3500" y="3629400"/>
            <a:ext cx="3063800" cy="231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Schemat działania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Wykrywanie punktów charakterystycznych na twarzy (MediaPipe Face Mesh)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610600" y="649214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21" name="Google Shape;121;p16"/>
          <p:cNvSpPr txBox="1"/>
          <p:nvPr>
            <p:ph idx="10" type="dt"/>
          </p:nvPr>
        </p:nvSpPr>
        <p:spPr>
          <a:xfrm>
            <a:off x="838200" y="649214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Prezentacje studenckie</a:t>
            </a:r>
            <a:endParaRPr/>
          </a:p>
        </p:txBody>
      </p:sp>
      <p:sp>
        <p:nvSpPr>
          <p:cNvPr id="122" name="Google Shape;122;p16"/>
          <p:cNvSpPr txBox="1"/>
          <p:nvPr>
            <p:ph idx="11" type="ftr"/>
          </p:nvPr>
        </p:nvSpPr>
        <p:spPr>
          <a:xfrm>
            <a:off x="4038600" y="6492145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ADOM - seminarium</a:t>
            </a:r>
            <a:endParaRPr/>
          </a:p>
        </p:txBody>
      </p:sp>
      <p:pic>
        <p:nvPicPr>
          <p:cNvPr id="123" name="Google Shape;12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600" y="3002425"/>
            <a:ext cx="3876575" cy="293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Schemat działania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Ś</a:t>
            </a:r>
            <a:r>
              <a:rPr lang="pl-PL">
                <a:latin typeface="Arial"/>
                <a:ea typeface="Arial"/>
                <a:cs typeface="Arial"/>
                <a:sym typeface="Arial"/>
              </a:rPr>
              <a:t>ledzenie ruchu punktów charakterystycznych za pomocą algorytmu Optical Flow (cv2.calcOpticalFlowPyrLK)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Jeśli filtr wymaga morfingu to znajdujemy convex hull punktów orientacyjnych i obliczamy triangulację Delaunay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8610600" y="649214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31" name="Google Shape;131;p17"/>
          <p:cNvSpPr txBox="1"/>
          <p:nvPr>
            <p:ph idx="10" type="dt"/>
          </p:nvPr>
        </p:nvSpPr>
        <p:spPr>
          <a:xfrm>
            <a:off x="838200" y="649214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Prezentacje studenckie</a:t>
            </a:r>
            <a:endParaRPr/>
          </a:p>
        </p:txBody>
      </p:sp>
      <p:sp>
        <p:nvSpPr>
          <p:cNvPr id="132" name="Google Shape;132;p17"/>
          <p:cNvSpPr txBox="1"/>
          <p:nvPr>
            <p:ph idx="11" type="ftr"/>
          </p:nvPr>
        </p:nvSpPr>
        <p:spPr>
          <a:xfrm>
            <a:off x="4038600" y="6492145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ADOM - seminarium</a:t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079" y="3547079"/>
            <a:ext cx="10309115" cy="26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Schemat działania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Jeśli filtr nie wymaga morfingu to używamy transformacji afinicznej w celu dopasowania do go twarzy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8610600" y="649214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41" name="Google Shape;141;p18"/>
          <p:cNvSpPr txBox="1"/>
          <p:nvPr>
            <p:ph idx="10" type="dt"/>
          </p:nvPr>
        </p:nvSpPr>
        <p:spPr>
          <a:xfrm>
            <a:off x="838200" y="649214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Prezentacje studenckie</a:t>
            </a:r>
            <a:endParaRPr/>
          </a:p>
        </p:txBody>
      </p:sp>
      <p:sp>
        <p:nvSpPr>
          <p:cNvPr id="142" name="Google Shape;142;p18"/>
          <p:cNvSpPr txBox="1"/>
          <p:nvPr>
            <p:ph idx="11" type="ftr"/>
          </p:nvPr>
        </p:nvSpPr>
        <p:spPr>
          <a:xfrm>
            <a:off x="4038600" y="6492145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ADOM - seminarium</a:t>
            </a:r>
            <a:endParaRPr/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300" y="2954225"/>
            <a:ext cx="4114800" cy="3110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Metody i algorytmy omówione na wykładzie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KLT - tutaj używamy </a:t>
            </a:r>
            <a:r>
              <a:rPr lang="pl-PL">
                <a:latin typeface="Arial"/>
                <a:ea typeface="Arial"/>
                <a:cs typeface="Arial"/>
                <a:sym typeface="Arial"/>
              </a:rPr>
              <a:t>cv2.calcOpticalFlowPyrLK, które wykorzystuje metodę LK (Lucas-Kadane), która z kolei jest podstawą metody KLT (Kadane-Lucas-Tomasi) omawianej na wykładzie (narożnikowość).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Przekształcenia afiniczne (wspomniane)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Konwolucyjne sieci neuronowe (wspomniane, tutaj wykorzystane do znalezienia punktów charakterystycznych)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Otoczka wypukła (convex hull, wspomniane)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+ podstawy…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8610600" y="64921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51" name="Google Shape;151;p19"/>
          <p:cNvSpPr txBox="1"/>
          <p:nvPr>
            <p:ph idx="10" type="dt"/>
          </p:nvPr>
        </p:nvSpPr>
        <p:spPr>
          <a:xfrm>
            <a:off x="838200" y="64921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Prezentacje studenckie</a:t>
            </a:r>
            <a:endParaRPr/>
          </a:p>
        </p:txBody>
      </p:sp>
      <p:sp>
        <p:nvSpPr>
          <p:cNvPr id="152" name="Google Shape;152;p19"/>
          <p:cNvSpPr txBox="1"/>
          <p:nvPr>
            <p:ph idx="11" type="ftr"/>
          </p:nvPr>
        </p:nvSpPr>
        <p:spPr>
          <a:xfrm>
            <a:off x="4038600" y="649214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ADOM - seminarium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Inne metody i algorytmy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Triangulacja Delaunay (Delone) - podział otoczki wypukłej punktów charakterystycznych twarzy na trójkąty, na które potem nakładamy obraz z odpowiednich trójkątów z maski.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Algorytm przepływu optycznego wykorzystujący LK w celu określenia ruchu punktów charakterystycznych względem sceny.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Similarity transform - metoda na oszacowanie macierzy transformacji afinicznych na podstawie par odpowiednich punktów figury - np. trójkąta.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0"/>
          <p:cNvSpPr txBox="1"/>
          <p:nvPr>
            <p:ph idx="12" type="sldNum"/>
          </p:nvPr>
        </p:nvSpPr>
        <p:spPr>
          <a:xfrm>
            <a:off x="8610600" y="64921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60" name="Google Shape;160;p20"/>
          <p:cNvSpPr txBox="1"/>
          <p:nvPr>
            <p:ph idx="10" type="dt"/>
          </p:nvPr>
        </p:nvSpPr>
        <p:spPr>
          <a:xfrm>
            <a:off x="838200" y="64921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Prezentacje studenckie</a:t>
            </a:r>
            <a:endParaRPr/>
          </a:p>
        </p:txBody>
      </p:sp>
      <p:sp>
        <p:nvSpPr>
          <p:cNvPr id="161" name="Google Shape;161;p20"/>
          <p:cNvSpPr txBox="1"/>
          <p:nvPr>
            <p:ph idx="11" type="ftr"/>
          </p:nvPr>
        </p:nvSpPr>
        <p:spPr>
          <a:xfrm>
            <a:off x="4038600" y="649214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ADOM - seminarium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Transformacje afiniczne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Translacja - przesunięcie każdego punktu o określone x i y, uzyskujemy poprzez pomnożenie każdego punktu przez macierz postaci: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"/>
          <p:cNvSpPr txBox="1"/>
          <p:nvPr>
            <p:ph idx="12" type="sldNum"/>
          </p:nvPr>
        </p:nvSpPr>
        <p:spPr>
          <a:xfrm>
            <a:off x="8610600" y="64921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69" name="Google Shape;169;p21"/>
          <p:cNvSpPr txBox="1"/>
          <p:nvPr>
            <p:ph idx="10" type="dt"/>
          </p:nvPr>
        </p:nvSpPr>
        <p:spPr>
          <a:xfrm>
            <a:off x="838200" y="64921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Prezentacje studenckie</a:t>
            </a:r>
            <a:endParaRPr/>
          </a:p>
        </p:txBody>
      </p:sp>
      <p:sp>
        <p:nvSpPr>
          <p:cNvPr id="170" name="Google Shape;170;p21"/>
          <p:cNvSpPr txBox="1"/>
          <p:nvPr>
            <p:ph idx="11" type="ftr"/>
          </p:nvPr>
        </p:nvSpPr>
        <p:spPr>
          <a:xfrm>
            <a:off x="4038600" y="649214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ADOM - seminarium</a:t>
            </a:r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800" y="3235649"/>
            <a:ext cx="2367975" cy="15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9100" y="3235650"/>
            <a:ext cx="2902125" cy="29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