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niglet" charset="1" panose="04070505030100020000"/>
      <p:regular r:id="rId13"/>
    </p:embeddedFont>
    <p:embeddedFont>
      <p:font typeface="Open Sans" charset="1" panose="020B0606030504020204"/>
      <p:regular r:id="rId14"/>
    </p:embeddedFont>
    <p:embeddedFont>
      <p:font typeface="Cloud" charset="1" panose="02000000000000000000"/>
      <p:regular r:id="rId15"/>
    </p:embeddedFont>
    <p:embeddedFont>
      <p:font typeface="Open Sans Bold" charset="1" panose="020B08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3.png" Type="http://schemas.openxmlformats.org/officeDocument/2006/relationships/image"/><Relationship Id="rId8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48283" y="7493968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80" y="0"/>
                </a:lnTo>
                <a:lnTo>
                  <a:pt x="12695780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99878">
            <a:off x="11286677" y="155454"/>
            <a:ext cx="6790514" cy="4407661"/>
          </a:xfrm>
          <a:custGeom>
            <a:avLst/>
            <a:gdLst/>
            <a:ahLst/>
            <a:cxnLst/>
            <a:rect r="r" b="b" t="t" l="l"/>
            <a:pathLst>
              <a:path h="4407661" w="6790514">
                <a:moveTo>
                  <a:pt x="0" y="0"/>
                </a:moveTo>
                <a:lnTo>
                  <a:pt x="6790514" y="0"/>
                </a:lnTo>
                <a:lnTo>
                  <a:pt x="6790514" y="4407661"/>
                </a:lnTo>
                <a:lnTo>
                  <a:pt x="0" y="44076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59127" y="5054477"/>
            <a:ext cx="8559959" cy="5349974"/>
          </a:xfrm>
          <a:custGeom>
            <a:avLst/>
            <a:gdLst/>
            <a:ahLst/>
            <a:cxnLst/>
            <a:rect r="r" b="b" t="t" l="l"/>
            <a:pathLst>
              <a:path h="5349974" w="8559959">
                <a:moveTo>
                  <a:pt x="0" y="0"/>
                </a:moveTo>
                <a:lnTo>
                  <a:pt x="8559959" y="0"/>
                </a:lnTo>
                <a:lnTo>
                  <a:pt x="8559959" y="5349974"/>
                </a:lnTo>
                <a:lnTo>
                  <a:pt x="0" y="53499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1593" y="2087445"/>
            <a:ext cx="6264859" cy="112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88"/>
              </a:lnSpc>
            </a:pPr>
            <a:r>
              <a:rPr lang="en-US" sz="6634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Вешенбург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21593" y="3520402"/>
            <a:ext cx="11266221" cy="249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56"/>
              </a:lnSpc>
            </a:pPr>
            <a:r>
              <a:rPr lang="en-US" sz="5651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Авторы проекта: Габисов Максим, Цориева Ева</a:t>
            </a:r>
          </a:p>
          <a:p>
            <a:pPr algn="l" marL="0" indent="0" lvl="0">
              <a:lnSpc>
                <a:spcPts val="65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551053" y="450242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77885" y="4259544"/>
            <a:ext cx="10354276" cy="3861533"/>
            <a:chOff x="0" y="0"/>
            <a:chExt cx="13805702" cy="514871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3805702" cy="5148710"/>
              <a:chOff x="0" y="0"/>
              <a:chExt cx="2727052" cy="101702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727052" cy="1017029"/>
              </a:xfrm>
              <a:custGeom>
                <a:avLst/>
                <a:gdLst/>
                <a:ahLst/>
                <a:cxnLst/>
                <a:rect r="r" b="b" t="t" l="l"/>
                <a:pathLst>
                  <a:path h="1017029" w="2727052">
                    <a:moveTo>
                      <a:pt x="8972" y="0"/>
                    </a:moveTo>
                    <a:lnTo>
                      <a:pt x="2718080" y="0"/>
                    </a:lnTo>
                    <a:cubicBezTo>
                      <a:pt x="2720459" y="0"/>
                      <a:pt x="2722742" y="945"/>
                      <a:pt x="2724424" y="2628"/>
                    </a:cubicBezTo>
                    <a:cubicBezTo>
                      <a:pt x="2726107" y="4311"/>
                      <a:pt x="2727052" y="6593"/>
                      <a:pt x="2727052" y="8972"/>
                    </a:cubicBezTo>
                    <a:lnTo>
                      <a:pt x="2727052" y="1008057"/>
                    </a:lnTo>
                    <a:cubicBezTo>
                      <a:pt x="2727052" y="1013012"/>
                      <a:pt x="2723035" y="1017029"/>
                      <a:pt x="2718080" y="1017029"/>
                    </a:cubicBezTo>
                    <a:lnTo>
                      <a:pt x="8972" y="1017029"/>
                    </a:lnTo>
                    <a:cubicBezTo>
                      <a:pt x="4017" y="1017029"/>
                      <a:pt x="0" y="1013012"/>
                      <a:pt x="0" y="1008057"/>
                    </a:cubicBezTo>
                    <a:lnTo>
                      <a:pt x="0" y="8972"/>
                    </a:lnTo>
                    <a:cubicBezTo>
                      <a:pt x="0" y="4017"/>
                      <a:pt x="4017" y="0"/>
                      <a:pt x="8972" y="0"/>
                    </a:cubicBezTo>
                    <a:close/>
                  </a:path>
                </a:pathLst>
              </a:custGeom>
              <a:solidFill>
                <a:srgbClr val="D7BB9B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2727052" cy="1064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472323" y="663769"/>
              <a:ext cx="13151204" cy="35606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4258"/>
                </a:lnSpc>
                <a:spcBef>
                  <a:spcPct val="0"/>
                </a:spcBef>
              </a:pPr>
              <a:r>
                <a:rPr lang="en-US" sz="3042" strike="noStrike" u="none">
                  <a:solidFill>
                    <a:srgbClr val="545454"/>
                  </a:solidFill>
                  <a:latin typeface="Cloud"/>
                  <a:ea typeface="Cloud"/>
                  <a:cs typeface="Cloud"/>
                  <a:sym typeface="Cloud"/>
                </a:rPr>
                <a:t>Интернет-магазин для оптимизации продаж продукции. Владелец может добавлять товары, указывая название, фотографию, цену, вес. Для заказа клиенты указывают ФИО, телефон, выбирают способ оплаты(наличные/перевод).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8147844" y="-2516073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6"/>
                </a:lnTo>
                <a:lnTo>
                  <a:pt x="0" y="5032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00" y="5202918"/>
            <a:ext cx="4310743" cy="4114800"/>
          </a:xfrm>
          <a:custGeom>
            <a:avLst/>
            <a:gdLst/>
            <a:ahLst/>
            <a:cxnLst/>
            <a:rect r="r" b="b" t="t" l="l"/>
            <a:pathLst>
              <a:path h="4114800" w="4310743">
                <a:moveTo>
                  <a:pt x="0" y="0"/>
                </a:moveTo>
                <a:lnTo>
                  <a:pt x="4310743" y="0"/>
                </a:lnTo>
                <a:lnTo>
                  <a:pt x="43107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699878">
            <a:off x="12157122" y="-79234"/>
            <a:ext cx="6790514" cy="4407661"/>
          </a:xfrm>
          <a:custGeom>
            <a:avLst/>
            <a:gdLst/>
            <a:ahLst/>
            <a:cxnLst/>
            <a:rect r="r" b="b" t="t" l="l"/>
            <a:pathLst>
              <a:path h="4407661" w="6790514">
                <a:moveTo>
                  <a:pt x="0" y="0"/>
                </a:moveTo>
                <a:lnTo>
                  <a:pt x="6790514" y="0"/>
                </a:lnTo>
                <a:lnTo>
                  <a:pt x="6790514" y="4407661"/>
                </a:lnTo>
                <a:lnTo>
                  <a:pt x="0" y="4407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8157" y="1360055"/>
            <a:ext cx="11391565" cy="132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Вешенбург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51053" y="450242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46633" y="1756253"/>
            <a:ext cx="12836470" cy="7397654"/>
            <a:chOff x="0" y="0"/>
            <a:chExt cx="3380799" cy="19483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0799" cy="1948353"/>
            </a:xfrm>
            <a:custGeom>
              <a:avLst/>
              <a:gdLst/>
              <a:ahLst/>
              <a:cxnLst/>
              <a:rect r="r" b="b" t="t" l="l"/>
              <a:pathLst>
                <a:path h="1948353" w="3380799">
                  <a:moveTo>
                    <a:pt x="7237" y="0"/>
                  </a:moveTo>
                  <a:lnTo>
                    <a:pt x="3373561" y="0"/>
                  </a:lnTo>
                  <a:cubicBezTo>
                    <a:pt x="3377559" y="0"/>
                    <a:pt x="3380799" y="3240"/>
                    <a:pt x="3380799" y="7237"/>
                  </a:cubicBezTo>
                  <a:lnTo>
                    <a:pt x="3380799" y="1941116"/>
                  </a:lnTo>
                  <a:cubicBezTo>
                    <a:pt x="3380799" y="1945113"/>
                    <a:pt x="3377559" y="1948353"/>
                    <a:pt x="3373561" y="1948353"/>
                  </a:cubicBezTo>
                  <a:lnTo>
                    <a:pt x="7237" y="1948353"/>
                  </a:lnTo>
                  <a:cubicBezTo>
                    <a:pt x="5318" y="1948353"/>
                    <a:pt x="3477" y="1947591"/>
                    <a:pt x="2120" y="1946234"/>
                  </a:cubicBezTo>
                  <a:cubicBezTo>
                    <a:pt x="763" y="1944876"/>
                    <a:pt x="0" y="1943035"/>
                    <a:pt x="0" y="1941116"/>
                  </a:cubicBezTo>
                  <a:lnTo>
                    <a:pt x="0" y="7237"/>
                  </a:lnTo>
                  <a:cubicBezTo>
                    <a:pt x="0" y="3240"/>
                    <a:pt x="3240" y="0"/>
                    <a:pt x="7237" y="0"/>
                  </a:cubicBezTo>
                  <a:close/>
                </a:path>
              </a:pathLst>
            </a:custGeom>
            <a:solidFill>
              <a:srgbClr val="D7BB9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380799" cy="19959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248618" y="835948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76195" y="2126876"/>
            <a:ext cx="331339" cy="331339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976195" y="6873428"/>
            <a:ext cx="331339" cy="33133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76195" y="4436110"/>
            <a:ext cx="331339" cy="33133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1424098">
            <a:off x="14737598" y="-89373"/>
            <a:ext cx="3540510" cy="4327290"/>
          </a:xfrm>
          <a:custGeom>
            <a:avLst/>
            <a:gdLst/>
            <a:ahLst/>
            <a:cxnLst/>
            <a:rect r="r" b="b" t="t" l="l"/>
            <a:pathLst>
              <a:path h="4327290" w="3540510">
                <a:moveTo>
                  <a:pt x="0" y="0"/>
                </a:moveTo>
                <a:lnTo>
                  <a:pt x="3540511" y="0"/>
                </a:lnTo>
                <a:lnTo>
                  <a:pt x="3540511" y="4327290"/>
                </a:lnTo>
                <a:lnTo>
                  <a:pt x="0" y="4327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0384" y="197093"/>
            <a:ext cx="3057151" cy="2720864"/>
          </a:xfrm>
          <a:custGeom>
            <a:avLst/>
            <a:gdLst/>
            <a:ahLst/>
            <a:cxnLst/>
            <a:rect r="r" b="b" t="t" l="l"/>
            <a:pathLst>
              <a:path h="2720864" w="3057151">
                <a:moveTo>
                  <a:pt x="0" y="0"/>
                </a:moveTo>
                <a:lnTo>
                  <a:pt x="3057151" y="0"/>
                </a:lnTo>
                <a:lnTo>
                  <a:pt x="3057151" y="2720864"/>
                </a:lnTo>
                <a:lnTo>
                  <a:pt x="0" y="27208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0" y="7504125"/>
            <a:ext cx="4307331" cy="2756692"/>
          </a:xfrm>
          <a:custGeom>
            <a:avLst/>
            <a:gdLst/>
            <a:ahLst/>
            <a:cxnLst/>
            <a:rect r="r" b="b" t="t" l="l"/>
            <a:pathLst>
              <a:path h="2756692" w="4307331">
                <a:moveTo>
                  <a:pt x="0" y="0"/>
                </a:moveTo>
                <a:lnTo>
                  <a:pt x="4307331" y="0"/>
                </a:lnTo>
                <a:lnTo>
                  <a:pt x="4307331" y="2756692"/>
                </a:lnTo>
                <a:lnTo>
                  <a:pt x="0" y="27566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746736" y="229172"/>
            <a:ext cx="8420566" cy="132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Актуальность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89996" y="2060201"/>
            <a:ext cx="11563013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45454"/>
                </a:solidFill>
                <a:latin typeface="Cloud"/>
                <a:ea typeface="Cloud"/>
                <a:cs typeface="Cloud"/>
                <a:sym typeface="Cloud"/>
              </a:rPr>
              <a:t>Развитие онлайн-торговли позволяет потребителям заказывать грибы прямо из дома, что делает интернет-магазины удобным каналом сбыта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89996" y="4369435"/>
            <a:ext cx="11563013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45454"/>
                </a:solidFill>
                <a:latin typeface="Cloud"/>
                <a:ea typeface="Cloud"/>
                <a:cs typeface="Cloud"/>
                <a:sym typeface="Cloud"/>
              </a:rPr>
              <a:t>Покупатели могут заказывать грибы с доставкой на дом, что особенно актуально в условиях мегаполисов и для занятых людей.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89996" y="6806753"/>
            <a:ext cx="11563013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545454"/>
                </a:solidFill>
                <a:latin typeface="Cloud"/>
                <a:ea typeface="Cloud"/>
                <a:cs typeface="Cloud"/>
                <a:sym typeface="Cloud"/>
              </a:rPr>
              <a:t>Интернет-магазин может предлагать широкий ассортимент грибов, включая шампиньоны, вешенки, опята и экзотические виды, а также сопутствующие товары.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51053" y="450242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17574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10684559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9394591" y="0"/>
                </a:moveTo>
                <a:lnTo>
                  <a:pt x="0" y="0"/>
                </a:lnTo>
                <a:lnTo>
                  <a:pt x="0" y="3723674"/>
                </a:lnTo>
                <a:lnTo>
                  <a:pt x="9394591" y="3723674"/>
                </a:lnTo>
                <a:lnTo>
                  <a:pt x="939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171420" y="1879789"/>
            <a:ext cx="11147576" cy="1636311"/>
            <a:chOff x="0" y="0"/>
            <a:chExt cx="2935987" cy="4309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35987" cy="430963"/>
            </a:xfrm>
            <a:custGeom>
              <a:avLst/>
              <a:gdLst/>
              <a:ahLst/>
              <a:cxnLst/>
              <a:rect r="r" b="b" t="t" l="l"/>
              <a:pathLst>
                <a:path h="430963" w="2935987">
                  <a:moveTo>
                    <a:pt x="8334" y="0"/>
                  </a:moveTo>
                  <a:lnTo>
                    <a:pt x="2927653" y="0"/>
                  </a:lnTo>
                  <a:cubicBezTo>
                    <a:pt x="2929864" y="0"/>
                    <a:pt x="2931983" y="878"/>
                    <a:pt x="2933546" y="2441"/>
                  </a:cubicBezTo>
                  <a:cubicBezTo>
                    <a:pt x="2935109" y="4004"/>
                    <a:pt x="2935987" y="6124"/>
                    <a:pt x="2935987" y="8334"/>
                  </a:cubicBezTo>
                  <a:lnTo>
                    <a:pt x="2935987" y="422629"/>
                  </a:lnTo>
                  <a:cubicBezTo>
                    <a:pt x="2935987" y="427231"/>
                    <a:pt x="2932256" y="430963"/>
                    <a:pt x="2927653" y="430963"/>
                  </a:cubicBezTo>
                  <a:lnTo>
                    <a:pt x="8334" y="430963"/>
                  </a:lnTo>
                  <a:cubicBezTo>
                    <a:pt x="6124" y="430963"/>
                    <a:pt x="4004" y="430085"/>
                    <a:pt x="2441" y="428522"/>
                  </a:cubicBezTo>
                  <a:cubicBezTo>
                    <a:pt x="878" y="426959"/>
                    <a:pt x="0" y="424839"/>
                    <a:pt x="0" y="422629"/>
                  </a:cubicBezTo>
                  <a:lnTo>
                    <a:pt x="0" y="8334"/>
                  </a:lnTo>
                  <a:cubicBezTo>
                    <a:pt x="0" y="3731"/>
                    <a:pt x="3731" y="0"/>
                    <a:pt x="8334" y="0"/>
                  </a:cubicBezTo>
                  <a:close/>
                </a:path>
              </a:pathLst>
            </a:custGeom>
            <a:solidFill>
              <a:srgbClr val="D7BB9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935987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111724" y="5528415"/>
            <a:ext cx="7198966" cy="1803019"/>
            <a:chOff x="0" y="0"/>
            <a:chExt cx="1896024" cy="4748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96024" cy="474869"/>
            </a:xfrm>
            <a:custGeom>
              <a:avLst/>
              <a:gdLst/>
              <a:ahLst/>
              <a:cxnLst/>
              <a:rect r="r" b="b" t="t" l="l"/>
              <a:pathLst>
                <a:path h="474869" w="1896024">
                  <a:moveTo>
                    <a:pt x="12905" y="0"/>
                  </a:moveTo>
                  <a:lnTo>
                    <a:pt x="1883119" y="0"/>
                  </a:lnTo>
                  <a:cubicBezTo>
                    <a:pt x="1886541" y="0"/>
                    <a:pt x="1889824" y="1360"/>
                    <a:pt x="1892244" y="3780"/>
                  </a:cubicBezTo>
                  <a:cubicBezTo>
                    <a:pt x="1894664" y="6200"/>
                    <a:pt x="1896024" y="9482"/>
                    <a:pt x="1896024" y="12905"/>
                  </a:cubicBezTo>
                  <a:lnTo>
                    <a:pt x="1896024" y="461964"/>
                  </a:lnTo>
                  <a:cubicBezTo>
                    <a:pt x="1896024" y="465387"/>
                    <a:pt x="1894664" y="468669"/>
                    <a:pt x="1892244" y="471089"/>
                  </a:cubicBezTo>
                  <a:cubicBezTo>
                    <a:pt x="1889824" y="473509"/>
                    <a:pt x="1886541" y="474869"/>
                    <a:pt x="1883119" y="474869"/>
                  </a:cubicBezTo>
                  <a:lnTo>
                    <a:pt x="12905" y="474869"/>
                  </a:lnTo>
                  <a:cubicBezTo>
                    <a:pt x="9482" y="474869"/>
                    <a:pt x="6200" y="473509"/>
                    <a:pt x="3780" y="471089"/>
                  </a:cubicBezTo>
                  <a:cubicBezTo>
                    <a:pt x="1360" y="468669"/>
                    <a:pt x="0" y="465387"/>
                    <a:pt x="0" y="461964"/>
                  </a:cubicBezTo>
                  <a:lnTo>
                    <a:pt x="0" y="12905"/>
                  </a:lnTo>
                  <a:cubicBezTo>
                    <a:pt x="0" y="9482"/>
                    <a:pt x="1360" y="6200"/>
                    <a:pt x="3780" y="3780"/>
                  </a:cubicBezTo>
                  <a:cubicBezTo>
                    <a:pt x="6200" y="1360"/>
                    <a:pt x="9482" y="0"/>
                    <a:pt x="12905" y="0"/>
                  </a:cubicBezTo>
                  <a:close/>
                </a:path>
              </a:pathLst>
            </a:custGeom>
            <a:solidFill>
              <a:srgbClr val="BDA79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896024" cy="5320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499"/>
                </a:lnSpc>
              </a:pPr>
              <a:r>
                <a:rPr lang="en-US" sz="2499">
                  <a:solidFill>
                    <a:srgbClr val="545454"/>
                  </a:solidFill>
                  <a:latin typeface="Cloud"/>
                  <a:ea typeface="Cloud"/>
                  <a:cs typeface="Cloud"/>
                  <a:sym typeface="Cloud"/>
                </a:rPr>
                <a:t>Разработать удобный и интуитивно понятный пользовательский интерфейс, адаптированный для различных устройств </a:t>
              </a:r>
            </a:p>
            <a:p>
              <a:pPr algn="ctr">
                <a:lnSpc>
                  <a:spcPts val="29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391399" y="5959710"/>
            <a:ext cx="3540510" cy="4327290"/>
          </a:xfrm>
          <a:custGeom>
            <a:avLst/>
            <a:gdLst/>
            <a:ahLst/>
            <a:cxnLst/>
            <a:rect r="r" b="b" t="t" l="l"/>
            <a:pathLst>
              <a:path h="4327290" w="3540510">
                <a:moveTo>
                  <a:pt x="0" y="0"/>
                </a:moveTo>
                <a:lnTo>
                  <a:pt x="3540510" y="0"/>
                </a:lnTo>
                <a:lnTo>
                  <a:pt x="3540510" y="4327290"/>
                </a:lnTo>
                <a:lnTo>
                  <a:pt x="0" y="4327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111724" y="7421664"/>
            <a:ext cx="7198966" cy="743489"/>
            <a:chOff x="0" y="0"/>
            <a:chExt cx="9598621" cy="99131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9598621" cy="991318"/>
              <a:chOff x="0" y="0"/>
              <a:chExt cx="1896024" cy="195816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896024" cy="195816"/>
              </a:xfrm>
              <a:custGeom>
                <a:avLst/>
                <a:gdLst/>
                <a:ahLst/>
                <a:cxnLst/>
                <a:rect r="r" b="b" t="t" l="l"/>
                <a:pathLst>
                  <a:path h="195816" w="1896024">
                    <a:moveTo>
                      <a:pt x="12905" y="0"/>
                    </a:moveTo>
                    <a:lnTo>
                      <a:pt x="1883119" y="0"/>
                    </a:lnTo>
                    <a:cubicBezTo>
                      <a:pt x="1886541" y="0"/>
                      <a:pt x="1889824" y="1360"/>
                      <a:pt x="1892244" y="3780"/>
                    </a:cubicBezTo>
                    <a:cubicBezTo>
                      <a:pt x="1894664" y="6200"/>
                      <a:pt x="1896024" y="9482"/>
                      <a:pt x="1896024" y="12905"/>
                    </a:cubicBezTo>
                    <a:lnTo>
                      <a:pt x="1896024" y="182911"/>
                    </a:lnTo>
                    <a:cubicBezTo>
                      <a:pt x="1896024" y="186334"/>
                      <a:pt x="1894664" y="189616"/>
                      <a:pt x="1892244" y="192036"/>
                    </a:cubicBezTo>
                    <a:cubicBezTo>
                      <a:pt x="1889824" y="194456"/>
                      <a:pt x="1886541" y="195816"/>
                      <a:pt x="1883119" y="195816"/>
                    </a:cubicBezTo>
                    <a:lnTo>
                      <a:pt x="12905" y="195816"/>
                    </a:lnTo>
                    <a:cubicBezTo>
                      <a:pt x="9482" y="195816"/>
                      <a:pt x="6200" y="194456"/>
                      <a:pt x="3780" y="192036"/>
                    </a:cubicBezTo>
                    <a:cubicBezTo>
                      <a:pt x="1360" y="189616"/>
                      <a:pt x="0" y="186334"/>
                      <a:pt x="0" y="182911"/>
                    </a:cubicBezTo>
                    <a:lnTo>
                      <a:pt x="0" y="12905"/>
                    </a:lnTo>
                    <a:cubicBezTo>
                      <a:pt x="0" y="9482"/>
                      <a:pt x="1360" y="6200"/>
                      <a:pt x="3780" y="3780"/>
                    </a:cubicBezTo>
                    <a:cubicBezTo>
                      <a:pt x="6200" y="1360"/>
                      <a:pt x="9482" y="0"/>
                      <a:pt x="12905" y="0"/>
                    </a:cubicBezTo>
                    <a:close/>
                  </a:path>
                </a:pathLst>
              </a:custGeom>
              <a:solidFill>
                <a:srgbClr val="BDA793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1896024" cy="2434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79596" y="54012"/>
              <a:ext cx="7286425" cy="706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98"/>
                </a:lnSpc>
              </a:pPr>
              <a:r>
                <a:rPr lang="en-US" sz="3141">
                  <a:solidFill>
                    <a:srgbClr val="545454"/>
                  </a:solidFill>
                  <a:latin typeface="Cloud"/>
                  <a:ea typeface="Cloud"/>
                  <a:cs typeface="Cloud"/>
                  <a:sym typeface="Cloud"/>
                </a:rPr>
                <a:t>Изучить Flask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111724" y="8250878"/>
            <a:ext cx="7374260" cy="1373475"/>
            <a:chOff x="0" y="0"/>
            <a:chExt cx="9832347" cy="183130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598621" cy="1831300"/>
              <a:chOff x="0" y="0"/>
              <a:chExt cx="1896024" cy="36173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96024" cy="361738"/>
              </a:xfrm>
              <a:custGeom>
                <a:avLst/>
                <a:gdLst/>
                <a:ahLst/>
                <a:cxnLst/>
                <a:rect r="r" b="b" t="t" l="l"/>
                <a:pathLst>
                  <a:path h="361738" w="1896024">
                    <a:moveTo>
                      <a:pt x="12905" y="0"/>
                    </a:moveTo>
                    <a:lnTo>
                      <a:pt x="1883119" y="0"/>
                    </a:lnTo>
                    <a:cubicBezTo>
                      <a:pt x="1886541" y="0"/>
                      <a:pt x="1889824" y="1360"/>
                      <a:pt x="1892244" y="3780"/>
                    </a:cubicBezTo>
                    <a:cubicBezTo>
                      <a:pt x="1894664" y="6200"/>
                      <a:pt x="1896024" y="9482"/>
                      <a:pt x="1896024" y="12905"/>
                    </a:cubicBezTo>
                    <a:lnTo>
                      <a:pt x="1896024" y="348833"/>
                    </a:lnTo>
                    <a:cubicBezTo>
                      <a:pt x="1896024" y="352256"/>
                      <a:pt x="1894664" y="355538"/>
                      <a:pt x="1892244" y="357958"/>
                    </a:cubicBezTo>
                    <a:cubicBezTo>
                      <a:pt x="1889824" y="360379"/>
                      <a:pt x="1886541" y="361738"/>
                      <a:pt x="1883119" y="361738"/>
                    </a:cubicBezTo>
                    <a:lnTo>
                      <a:pt x="12905" y="361738"/>
                    </a:lnTo>
                    <a:cubicBezTo>
                      <a:pt x="9482" y="361738"/>
                      <a:pt x="6200" y="360379"/>
                      <a:pt x="3780" y="357958"/>
                    </a:cubicBezTo>
                    <a:cubicBezTo>
                      <a:pt x="1360" y="355538"/>
                      <a:pt x="0" y="352256"/>
                      <a:pt x="0" y="348833"/>
                    </a:cubicBezTo>
                    <a:lnTo>
                      <a:pt x="0" y="12905"/>
                    </a:lnTo>
                    <a:cubicBezTo>
                      <a:pt x="0" y="9482"/>
                      <a:pt x="1360" y="6200"/>
                      <a:pt x="3780" y="3780"/>
                    </a:cubicBezTo>
                    <a:cubicBezTo>
                      <a:pt x="6200" y="1360"/>
                      <a:pt x="9482" y="0"/>
                      <a:pt x="12905" y="0"/>
                    </a:cubicBezTo>
                    <a:close/>
                  </a:path>
                </a:pathLst>
              </a:custGeom>
              <a:solidFill>
                <a:srgbClr val="BDA793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96024" cy="4093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79596" y="47625"/>
              <a:ext cx="9752751" cy="16874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2"/>
                </a:lnSpc>
              </a:pPr>
              <a:r>
                <a:rPr lang="en-US" sz="2437">
                  <a:solidFill>
                    <a:srgbClr val="545454"/>
                  </a:solidFill>
                  <a:latin typeface="Cloud"/>
                  <a:ea typeface="Cloud"/>
                  <a:cs typeface="Cloud"/>
                  <a:sym typeface="Cloud"/>
                </a:rPr>
                <a:t>Разработать</a:t>
              </a:r>
              <a:r>
                <a:rPr lang="en-US" sz="2437" strike="noStrike" u="none">
                  <a:solidFill>
                    <a:srgbClr val="545454"/>
                  </a:solidFill>
                  <a:latin typeface="Cloud"/>
                  <a:ea typeface="Cloud"/>
                  <a:cs typeface="Cloud"/>
                  <a:sym typeface="Cloud"/>
                </a:rPr>
                <a:t> удобный пользовательский интерфейс с использованием фреймворка Bootstrap 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2443181"/>
            <a:ext cx="3507742" cy="4777854"/>
          </a:xfrm>
          <a:custGeom>
            <a:avLst/>
            <a:gdLst/>
            <a:ahLst/>
            <a:cxnLst/>
            <a:rect r="r" b="b" t="t" l="l"/>
            <a:pathLst>
              <a:path h="4777854" w="3507742">
                <a:moveTo>
                  <a:pt x="0" y="0"/>
                </a:moveTo>
                <a:lnTo>
                  <a:pt x="3507742" y="0"/>
                </a:lnTo>
                <a:lnTo>
                  <a:pt x="3507742" y="4777853"/>
                </a:lnTo>
                <a:lnTo>
                  <a:pt x="0" y="47778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468579" y="1947082"/>
            <a:ext cx="10961873" cy="119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3"/>
              </a:lnSpc>
            </a:pPr>
            <a:r>
              <a:rPr lang="en-US" sz="2252">
                <a:solidFill>
                  <a:srgbClr val="545454"/>
                </a:solidFill>
                <a:latin typeface="Cloud"/>
                <a:ea typeface="Cloud"/>
                <a:cs typeface="Cloud"/>
                <a:sym typeface="Cloud"/>
              </a:rPr>
              <a:t>Создать веб-сайт магазина грибов, который обеспечит пользователям удобный доступ к широкому ассортименту свежих грибов. </a:t>
            </a:r>
          </a:p>
          <a:p>
            <a:pPr algn="just" marL="0" indent="0" lvl="0">
              <a:lnSpc>
                <a:spcPts val="3153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6111724" y="4059610"/>
            <a:ext cx="7730156" cy="1221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36"/>
              </a:lnSpc>
            </a:pPr>
            <a:r>
              <a:rPr lang="en-US" sz="8578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Задачи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32318" y="457332"/>
            <a:ext cx="6892606" cy="1089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13"/>
              </a:lnSpc>
            </a:pPr>
            <a:r>
              <a:rPr lang="en-US" sz="7649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Цель проекта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1606133" y="6832943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93689" y="7062474"/>
            <a:ext cx="3057151" cy="2720864"/>
          </a:xfrm>
          <a:custGeom>
            <a:avLst/>
            <a:gdLst/>
            <a:ahLst/>
            <a:cxnLst/>
            <a:rect r="r" b="b" t="t" l="l"/>
            <a:pathLst>
              <a:path h="2720864" w="3057151">
                <a:moveTo>
                  <a:pt x="0" y="0"/>
                </a:moveTo>
                <a:lnTo>
                  <a:pt x="3057151" y="0"/>
                </a:lnTo>
                <a:lnTo>
                  <a:pt x="3057151" y="2720864"/>
                </a:lnTo>
                <a:lnTo>
                  <a:pt x="0" y="272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23778" y="6259261"/>
            <a:ext cx="3540510" cy="4327290"/>
          </a:xfrm>
          <a:custGeom>
            <a:avLst/>
            <a:gdLst/>
            <a:ahLst/>
            <a:cxnLst/>
            <a:rect r="r" b="b" t="t" l="l"/>
            <a:pathLst>
              <a:path h="4327290" w="3540510">
                <a:moveTo>
                  <a:pt x="0" y="0"/>
                </a:moveTo>
                <a:lnTo>
                  <a:pt x="3540511" y="0"/>
                </a:lnTo>
                <a:lnTo>
                  <a:pt x="3540511" y="4327290"/>
                </a:lnTo>
                <a:lnTo>
                  <a:pt x="0" y="4327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97913" y="-89023"/>
            <a:ext cx="6790514" cy="4407661"/>
          </a:xfrm>
          <a:custGeom>
            <a:avLst/>
            <a:gdLst/>
            <a:ahLst/>
            <a:cxnLst/>
            <a:rect r="r" b="b" t="t" l="l"/>
            <a:pathLst>
              <a:path h="4407661" w="6790514">
                <a:moveTo>
                  <a:pt x="0" y="0"/>
                </a:moveTo>
                <a:lnTo>
                  <a:pt x="6790514" y="0"/>
                </a:lnTo>
                <a:lnTo>
                  <a:pt x="6790514" y="4407661"/>
                </a:lnTo>
                <a:lnTo>
                  <a:pt x="0" y="44076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2446"/>
            <a:ext cx="14799968" cy="171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2"/>
              </a:lnSpc>
            </a:pPr>
            <a:r>
              <a:rPr lang="en-US" sz="6057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Функциональные возможности веб-приложения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7900" y="2931149"/>
            <a:ext cx="14024498" cy="349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8554" indent="-309277" lvl="1">
              <a:lnSpc>
                <a:spcPts val="4011"/>
              </a:lnSpc>
              <a:buFont typeface="Arial"/>
              <a:buChar char="•"/>
            </a:pP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Корзина покупок: Возможность д</a:t>
            </a: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обавлять товары в корзину, редактировать количество и оформлять заказ.</a:t>
            </a:r>
          </a:p>
          <a:p>
            <a:pPr algn="l" marL="618554" indent="-309277" lvl="1">
              <a:lnSpc>
                <a:spcPts val="4011"/>
              </a:lnSpc>
              <a:buFont typeface="Arial"/>
              <a:buChar char="•"/>
            </a:pP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Каталог товаров: Отображение ассортимента грибов.</a:t>
            </a:r>
          </a:p>
          <a:p>
            <a:pPr algn="l" marL="618554" indent="-309277" lvl="1">
              <a:lnSpc>
                <a:spcPts val="4011"/>
              </a:lnSpc>
              <a:buFont typeface="Arial"/>
              <a:buChar char="•"/>
            </a:pP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Оплата: Возможность оплатить наличными либо переводом.</a:t>
            </a:r>
          </a:p>
          <a:p>
            <a:pPr algn="l" marL="618554" indent="-309277" lvl="1">
              <a:lnSpc>
                <a:spcPts val="4011"/>
              </a:lnSpc>
              <a:buFont typeface="Arial"/>
              <a:buChar char="•"/>
            </a:pP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Страница "О нас": Информация о компании, производстве.</a:t>
            </a:r>
          </a:p>
          <a:p>
            <a:pPr algn="l" marL="618554" indent="-309277" lvl="1">
              <a:lnSpc>
                <a:spcPts val="4011"/>
              </a:lnSpc>
              <a:buFont typeface="Arial"/>
              <a:buChar char="•"/>
            </a:pPr>
            <a:r>
              <a:rPr lang="en-US" sz="2865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Карта магазинов: Интерактивная карта с указанием местоположений  магазинов и точек самовывоза.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3773" y="597616"/>
            <a:ext cx="14482625" cy="132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9"/>
              </a:lnSpc>
            </a:pPr>
            <a:r>
              <a:rPr lang="en-US" sz="9344">
                <a:solidFill>
                  <a:srgbClr val="545454"/>
                </a:solidFill>
                <a:latin typeface="Sniglet"/>
                <a:ea typeface="Sniglet"/>
                <a:cs typeface="Sniglet"/>
                <a:sym typeface="Sniglet"/>
              </a:rPr>
              <a:t>Выводы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-1486503" y="8546528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070752" y="-202367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729285">
            <a:off x="-416058" y="-237677"/>
            <a:ext cx="3540510" cy="4327290"/>
          </a:xfrm>
          <a:custGeom>
            <a:avLst/>
            <a:gdLst/>
            <a:ahLst/>
            <a:cxnLst/>
            <a:rect r="r" b="b" t="t" l="l"/>
            <a:pathLst>
              <a:path h="4327290" w="3540510">
                <a:moveTo>
                  <a:pt x="0" y="0"/>
                </a:moveTo>
                <a:lnTo>
                  <a:pt x="3540510" y="0"/>
                </a:lnTo>
                <a:lnTo>
                  <a:pt x="3540510" y="4327290"/>
                </a:lnTo>
                <a:lnTo>
                  <a:pt x="0" y="43272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64743" y="6518446"/>
            <a:ext cx="6790514" cy="4407661"/>
          </a:xfrm>
          <a:custGeom>
            <a:avLst/>
            <a:gdLst/>
            <a:ahLst/>
            <a:cxnLst/>
            <a:rect r="r" b="b" t="t" l="l"/>
            <a:pathLst>
              <a:path h="4407661" w="6790514">
                <a:moveTo>
                  <a:pt x="0" y="0"/>
                </a:moveTo>
                <a:lnTo>
                  <a:pt x="6790514" y="0"/>
                </a:lnTo>
                <a:lnTo>
                  <a:pt x="6790514" y="4407661"/>
                </a:lnTo>
                <a:lnTo>
                  <a:pt x="0" y="4407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864906">
            <a:off x="506210" y="8023809"/>
            <a:ext cx="3057151" cy="2720864"/>
          </a:xfrm>
          <a:custGeom>
            <a:avLst/>
            <a:gdLst/>
            <a:ahLst/>
            <a:cxnLst/>
            <a:rect r="r" b="b" t="t" l="l"/>
            <a:pathLst>
              <a:path h="2720864" w="3057151">
                <a:moveTo>
                  <a:pt x="0" y="0"/>
                </a:moveTo>
                <a:lnTo>
                  <a:pt x="3057151" y="0"/>
                </a:lnTo>
                <a:lnTo>
                  <a:pt x="3057151" y="2720864"/>
                </a:lnTo>
                <a:lnTo>
                  <a:pt x="0" y="27208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3583" y="3697306"/>
            <a:ext cx="17694417" cy="318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09266" indent="-254633" lvl="1">
              <a:lnSpc>
                <a:spcPts val="3656"/>
              </a:lnSpc>
              <a:buFont typeface="Arial"/>
              <a:buChar char="•"/>
            </a:pPr>
            <a:r>
              <a:rPr lang="en-US" sz="2358" spc="5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Веб-приложение имеет простой и понятный интерфейс, который легко освоить, при этом оно обладает всеми необходимыми функциональными возможностями для удобного взаимодействия с пользователем.</a:t>
            </a:r>
          </a:p>
          <a:p>
            <a:pPr algn="just">
              <a:lnSpc>
                <a:spcPts val="3656"/>
              </a:lnSpc>
            </a:pPr>
          </a:p>
          <a:p>
            <a:pPr algn="just" marL="509266" indent="-254633" lvl="1">
              <a:lnSpc>
                <a:spcPts val="3656"/>
              </a:lnSpc>
              <a:buFont typeface="Arial"/>
              <a:buChar char="•"/>
            </a:pPr>
            <a:r>
              <a:rPr lang="en-US" sz="2358" spc="56">
                <a:solidFill>
                  <a:srgbClr val="545454"/>
                </a:solidFill>
                <a:latin typeface="Open Sans"/>
                <a:ea typeface="Open Sans"/>
                <a:cs typeface="Open Sans"/>
                <a:sym typeface="Open Sans"/>
              </a:rPr>
              <a:t>В ходе разработки был тщательно изучен  Flask, что позволило улучшить навыки работы с этим инструментом. Также значительно повысилось понимание и опыт в области веб-разметки и стилизации с использованием HTML и CSS, что способствовало созданию адаптивного и эстетически привлекательного интерфейса.</a:t>
            </a:r>
          </a:p>
          <a:p>
            <a:pPr algn="just">
              <a:lnSpc>
                <a:spcPts val="365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65101" y="3884094"/>
            <a:ext cx="13567093" cy="156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00"/>
              </a:lnSpc>
            </a:pPr>
            <a:r>
              <a:rPr lang="en-US" sz="9071" b="true">
                <a:solidFill>
                  <a:srgbClr val="54545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DAGnExuu-tc</dc:identifier>
  <dcterms:modified xsi:type="dcterms:W3CDTF">2011-08-01T06:04:30Z</dcterms:modified>
  <cp:revision>1</cp:revision>
  <dc:title>Вешенбург</dc:title>
</cp:coreProperties>
</file>