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05" r:id="rId2"/>
    <p:sldId id="1079" r:id="rId3"/>
    <p:sldId id="265" r:id="rId4"/>
    <p:sldId id="1080" r:id="rId5"/>
    <p:sldId id="1081" r:id="rId6"/>
    <p:sldId id="1085" r:id="rId7"/>
    <p:sldId id="1084" r:id="rId8"/>
    <p:sldId id="1093" r:id="rId9"/>
    <p:sldId id="1096" r:id="rId10"/>
    <p:sldId id="1095" r:id="rId11"/>
    <p:sldId id="1083" r:id="rId12"/>
    <p:sldId id="1082" r:id="rId13"/>
    <p:sldId id="1087" r:id="rId14"/>
    <p:sldId id="1089" r:id="rId15"/>
    <p:sldId id="1097" r:id="rId16"/>
    <p:sldId id="1090" r:id="rId17"/>
    <p:sldId id="1098" r:id="rId18"/>
    <p:sldId id="1091" r:id="rId19"/>
    <p:sldId id="1099" r:id="rId20"/>
    <p:sldId id="1100" r:id="rId21"/>
    <p:sldId id="1102" r:id="rId22"/>
    <p:sldId id="1106" r:id="rId23"/>
    <p:sldId id="110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B28"/>
    <a:srgbClr val="171717"/>
    <a:srgbClr val="F5F5F5"/>
    <a:srgbClr val="22AA54"/>
    <a:srgbClr val="FFD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CAA9B-B80E-48D0-9A50-AECCD2F1439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7775A2-FD68-4595-AF00-5A0E7EC513E7}">
      <dgm:prSet phldrT="[Текст]" custT="1"/>
      <dgm:spPr>
        <a:solidFill>
          <a:srgbClr val="22AA54"/>
        </a:solidFill>
      </dgm:spPr>
      <dgm:t>
        <a:bodyPr/>
        <a:lstStyle/>
        <a:p>
          <a:r>
            <a:rPr lang="ru-RU" sz="4000" dirty="0">
              <a:latin typeface="Arial Black" panose="020B0A04020102020204" pitchFamily="34" charset="0"/>
            </a:rPr>
            <a:t>Сравнение конкурентов</a:t>
          </a:r>
        </a:p>
      </dgm:t>
    </dgm:pt>
    <dgm:pt modelId="{A74C022D-F4E8-486A-8D33-9CA7554704A7}" type="parTrans" cxnId="{422EB9AC-F79D-4859-8D7A-86EE82431B9C}">
      <dgm:prSet/>
      <dgm:spPr/>
      <dgm:t>
        <a:bodyPr/>
        <a:lstStyle/>
        <a:p>
          <a:endParaRPr lang="ru-RU"/>
        </a:p>
      </dgm:t>
    </dgm:pt>
    <dgm:pt modelId="{8B6216D1-8F09-4E4D-98A4-041307275649}" type="sibTrans" cxnId="{422EB9AC-F79D-4859-8D7A-86EE82431B9C}">
      <dgm:prSet/>
      <dgm:spPr/>
      <dgm:t>
        <a:bodyPr/>
        <a:lstStyle/>
        <a:p>
          <a:endParaRPr lang="ru-RU"/>
        </a:p>
      </dgm:t>
    </dgm:pt>
    <dgm:pt modelId="{344252B9-BBDF-48E8-AEA5-E9440CF82FDD}">
      <dgm:prSet phldrT="[Текст]" custT="1"/>
      <dgm:spPr>
        <a:solidFill>
          <a:srgbClr val="1D5B28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5A5EF8-773E-48EB-93B8-84CD65175A8A}" type="parTrans" cxnId="{16741FA2-6BD3-4745-A2DB-3A55FBCB5D22}">
      <dgm:prSet/>
      <dgm:spPr/>
      <dgm:t>
        <a:bodyPr/>
        <a:lstStyle/>
        <a:p>
          <a:endParaRPr lang="ru-RU"/>
        </a:p>
      </dgm:t>
    </dgm:pt>
    <dgm:pt modelId="{5F1C0A5C-7130-43C5-95D9-AA9F4788C6E2}" type="sibTrans" cxnId="{16741FA2-6BD3-4745-A2DB-3A55FBCB5D22}">
      <dgm:prSet/>
      <dgm:spPr/>
      <dgm:t>
        <a:bodyPr/>
        <a:lstStyle/>
        <a:p>
          <a:endParaRPr lang="ru-RU"/>
        </a:p>
      </dgm:t>
    </dgm:pt>
    <dgm:pt modelId="{72111310-A300-4505-AAE1-337383BD43E2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 </a:t>
          </a:r>
        </a:p>
      </dgm:t>
    </dgm:pt>
    <dgm:pt modelId="{E73634CD-003C-4626-9D22-E36BA346DF49}" type="parTrans" cxnId="{D55EF1E5-1D6A-434F-85B6-3686E7F47723}">
      <dgm:prSet/>
      <dgm:spPr/>
      <dgm:t>
        <a:bodyPr/>
        <a:lstStyle/>
        <a:p>
          <a:endParaRPr lang="ru-RU"/>
        </a:p>
      </dgm:t>
    </dgm:pt>
    <dgm:pt modelId="{5DF3EBA3-B00D-4A88-A515-12C42D1BE5D2}" type="sibTrans" cxnId="{D55EF1E5-1D6A-434F-85B6-3686E7F47723}">
      <dgm:prSet/>
      <dgm:spPr/>
      <dgm:t>
        <a:bodyPr/>
        <a:lstStyle/>
        <a:p>
          <a:endParaRPr lang="ru-RU"/>
        </a:p>
      </dgm:t>
    </dgm:pt>
    <dgm:pt modelId="{A5307D52-3E8D-4ACE-88B8-10263D1FD98D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 </a:t>
          </a:r>
        </a:p>
      </dgm:t>
    </dgm:pt>
    <dgm:pt modelId="{B7E4F7BD-02A8-4515-B547-0E589B083D26}" type="parTrans" cxnId="{68558A2F-9075-42BA-BCC4-AE2B6109643C}">
      <dgm:prSet/>
      <dgm:spPr/>
      <dgm:t>
        <a:bodyPr/>
        <a:lstStyle/>
        <a:p>
          <a:endParaRPr lang="ru-RU"/>
        </a:p>
      </dgm:t>
    </dgm:pt>
    <dgm:pt modelId="{AB3BAF18-3B8C-464C-98A8-7223C12C139C}" type="sibTrans" cxnId="{68558A2F-9075-42BA-BCC4-AE2B6109643C}">
      <dgm:prSet/>
      <dgm:spPr/>
      <dgm:t>
        <a:bodyPr/>
        <a:lstStyle/>
        <a:p>
          <a:endParaRPr lang="ru-RU"/>
        </a:p>
      </dgm:t>
    </dgm:pt>
    <dgm:pt modelId="{84266CB4-1FA9-4471-A6D2-2C52DCF58910}">
      <dgm:prSet phldrT="[Текст]" custT="1"/>
      <dgm:spPr>
        <a:solidFill>
          <a:srgbClr val="1D5B28"/>
        </a:solidFill>
      </dgm:spPr>
      <dgm:t>
        <a:bodyPr/>
        <a:lstStyle/>
        <a:p>
          <a:pPr algn="l"/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C0A186-8224-4137-86E5-39C942EC8605}" type="sibTrans" cxnId="{B9AF19B8-A7F7-4057-B751-F900CFE166D2}">
      <dgm:prSet/>
      <dgm:spPr/>
      <dgm:t>
        <a:bodyPr/>
        <a:lstStyle/>
        <a:p>
          <a:endParaRPr lang="ru-RU"/>
        </a:p>
      </dgm:t>
    </dgm:pt>
    <dgm:pt modelId="{4F24E4CC-9E02-43AB-8D83-2E3A81670C7E}" type="parTrans" cxnId="{B9AF19B8-A7F7-4057-B751-F900CFE166D2}">
      <dgm:prSet/>
      <dgm:spPr/>
      <dgm:t>
        <a:bodyPr/>
        <a:lstStyle/>
        <a:p>
          <a:endParaRPr lang="ru-RU"/>
        </a:p>
      </dgm:t>
    </dgm:pt>
    <dgm:pt modelId="{121E5D84-3740-45E1-9B21-8238C80D7A15}">
      <dgm:prSet/>
      <dgm:spPr>
        <a:solidFill>
          <a:srgbClr val="1D5B28"/>
        </a:solidFill>
      </dgm:spPr>
      <dgm:t>
        <a:bodyPr/>
        <a:lstStyle/>
        <a:p>
          <a:endParaRPr lang="ru-RU"/>
        </a:p>
      </dgm:t>
    </dgm:pt>
    <dgm:pt modelId="{B8756D81-8A37-484F-8B71-C18516CF47E4}" type="parTrans" cxnId="{F3482BA9-7C31-4C13-84A2-626181F7FBED}">
      <dgm:prSet/>
      <dgm:spPr/>
      <dgm:t>
        <a:bodyPr/>
        <a:lstStyle/>
        <a:p>
          <a:endParaRPr lang="ru-RU"/>
        </a:p>
      </dgm:t>
    </dgm:pt>
    <dgm:pt modelId="{F2C94394-C270-4B90-BC1B-A061C133D050}" type="sibTrans" cxnId="{F3482BA9-7C31-4C13-84A2-626181F7FBED}">
      <dgm:prSet/>
      <dgm:spPr/>
      <dgm:t>
        <a:bodyPr/>
        <a:lstStyle/>
        <a:p>
          <a:endParaRPr lang="ru-RU"/>
        </a:p>
      </dgm:t>
    </dgm:pt>
    <dgm:pt modelId="{B2C56777-1BCC-42A1-A0C0-F99A15DCDF68}" type="pres">
      <dgm:prSet presAssocID="{585CAA9B-B80E-48D0-9A50-AECCD2F14393}" presName="composite" presStyleCnt="0">
        <dgm:presLayoutVars>
          <dgm:chMax val="1"/>
          <dgm:dir/>
          <dgm:resizeHandles val="exact"/>
        </dgm:presLayoutVars>
      </dgm:prSet>
      <dgm:spPr/>
    </dgm:pt>
    <dgm:pt modelId="{A3317BA3-C157-4411-89B3-9E37EEE15D9D}" type="pres">
      <dgm:prSet presAssocID="{CF7775A2-FD68-4595-AF00-5A0E7EC513E7}" presName="roof" presStyleLbl="dkBgShp" presStyleIdx="0" presStyleCnt="2" custLinFactNeighborX="-31788" custLinFactNeighborY="86"/>
      <dgm:spPr/>
    </dgm:pt>
    <dgm:pt modelId="{EA149E15-EE48-405C-B98B-5CD200DC68D8}" type="pres">
      <dgm:prSet presAssocID="{CF7775A2-FD68-4595-AF00-5A0E7EC513E7}" presName="pillars" presStyleCnt="0"/>
      <dgm:spPr/>
    </dgm:pt>
    <dgm:pt modelId="{D259036A-0AE2-4C31-A4B6-D636C758DFC8}" type="pres">
      <dgm:prSet presAssocID="{CF7775A2-FD68-4595-AF00-5A0E7EC513E7}" presName="pillar1" presStyleLbl="node1" presStyleIdx="0" presStyleCnt="5" custScaleY="125466">
        <dgm:presLayoutVars>
          <dgm:bulletEnabled val="1"/>
        </dgm:presLayoutVars>
      </dgm:prSet>
      <dgm:spPr/>
    </dgm:pt>
    <dgm:pt modelId="{B355854C-07F1-4973-94BE-992434000CAD}" type="pres">
      <dgm:prSet presAssocID="{84266CB4-1FA9-4471-A6D2-2C52DCF58910}" presName="pillarX" presStyleLbl="node1" presStyleIdx="1" presStyleCnt="5" custScaleY="123259" custLinFactNeighborX="0" custLinFactNeighborY="-1078">
        <dgm:presLayoutVars>
          <dgm:bulletEnabled val="1"/>
        </dgm:presLayoutVars>
      </dgm:prSet>
      <dgm:spPr/>
    </dgm:pt>
    <dgm:pt modelId="{B6CEFFFB-B8EA-4EA7-B2A8-921722E12000}" type="pres">
      <dgm:prSet presAssocID="{72111310-A300-4505-AAE1-337383BD43E2}" presName="pillarX" presStyleLbl="node1" presStyleIdx="2" presStyleCnt="5" custScaleY="125466">
        <dgm:presLayoutVars>
          <dgm:bulletEnabled val="1"/>
        </dgm:presLayoutVars>
      </dgm:prSet>
      <dgm:spPr/>
    </dgm:pt>
    <dgm:pt modelId="{7290119A-30BF-4F2E-8138-6C6F558EAFE3}" type="pres">
      <dgm:prSet presAssocID="{A5307D52-3E8D-4ACE-88B8-10263D1FD98D}" presName="pillarX" presStyleLbl="node1" presStyleIdx="3" presStyleCnt="5" custScaleY="125466">
        <dgm:presLayoutVars>
          <dgm:bulletEnabled val="1"/>
        </dgm:presLayoutVars>
      </dgm:prSet>
      <dgm:spPr/>
    </dgm:pt>
    <dgm:pt modelId="{956D1494-0E41-42D4-A737-DD4FA0C23D4A}" type="pres">
      <dgm:prSet presAssocID="{121E5D84-3740-45E1-9B21-8238C80D7A15}" presName="pillarX" presStyleLbl="node1" presStyleIdx="4" presStyleCnt="5" custScaleY="125614">
        <dgm:presLayoutVars>
          <dgm:bulletEnabled val="1"/>
        </dgm:presLayoutVars>
      </dgm:prSet>
      <dgm:spPr/>
    </dgm:pt>
    <dgm:pt modelId="{FA87E4D5-213D-442B-8A5F-7B5ABCD058E4}" type="pres">
      <dgm:prSet presAssocID="{CF7775A2-FD68-4595-AF00-5A0E7EC513E7}" presName="base" presStyleLbl="dkBgShp" presStyleIdx="1" presStyleCnt="2" custScaleY="241476" custLinFactNeighborX="689" custLinFactNeighborY="-32999"/>
      <dgm:spPr>
        <a:solidFill>
          <a:srgbClr val="FFD328"/>
        </a:solidFill>
      </dgm:spPr>
    </dgm:pt>
  </dgm:ptLst>
  <dgm:cxnLst>
    <dgm:cxn modelId="{F19E0413-9735-4C2F-88EA-E035C806458F}" type="presOf" srcId="{72111310-A300-4505-AAE1-337383BD43E2}" destId="{B6CEFFFB-B8EA-4EA7-B2A8-921722E12000}" srcOrd="0" destOrd="0" presId="urn:microsoft.com/office/officeart/2005/8/layout/hList3"/>
    <dgm:cxn modelId="{68558A2F-9075-42BA-BCC4-AE2B6109643C}" srcId="{CF7775A2-FD68-4595-AF00-5A0E7EC513E7}" destId="{A5307D52-3E8D-4ACE-88B8-10263D1FD98D}" srcOrd="3" destOrd="0" parTransId="{B7E4F7BD-02A8-4515-B547-0E589B083D26}" sibTransId="{AB3BAF18-3B8C-464C-98A8-7223C12C139C}"/>
    <dgm:cxn modelId="{76D28031-8096-4603-BA7F-465228797B65}" type="presOf" srcId="{84266CB4-1FA9-4471-A6D2-2C52DCF58910}" destId="{B355854C-07F1-4973-94BE-992434000CAD}" srcOrd="0" destOrd="0" presId="urn:microsoft.com/office/officeart/2005/8/layout/hList3"/>
    <dgm:cxn modelId="{9AD93962-F009-4B23-B312-A91872A82C6F}" type="presOf" srcId="{585CAA9B-B80E-48D0-9A50-AECCD2F14393}" destId="{B2C56777-1BCC-42A1-A0C0-F99A15DCDF68}" srcOrd="0" destOrd="0" presId="urn:microsoft.com/office/officeart/2005/8/layout/hList3"/>
    <dgm:cxn modelId="{AF99E07A-468B-4660-8343-E8C7FA540E94}" type="presOf" srcId="{344252B9-BBDF-48E8-AEA5-E9440CF82FDD}" destId="{D259036A-0AE2-4C31-A4B6-D636C758DFC8}" srcOrd="0" destOrd="0" presId="urn:microsoft.com/office/officeart/2005/8/layout/hList3"/>
    <dgm:cxn modelId="{75E2D07F-3A16-45D3-BFD0-E9DEB2760EDB}" type="presOf" srcId="{121E5D84-3740-45E1-9B21-8238C80D7A15}" destId="{956D1494-0E41-42D4-A737-DD4FA0C23D4A}" srcOrd="0" destOrd="0" presId="urn:microsoft.com/office/officeart/2005/8/layout/hList3"/>
    <dgm:cxn modelId="{76B20B91-D14E-443F-A95C-461603CD7338}" type="presOf" srcId="{A5307D52-3E8D-4ACE-88B8-10263D1FD98D}" destId="{7290119A-30BF-4F2E-8138-6C6F558EAFE3}" srcOrd="0" destOrd="0" presId="urn:microsoft.com/office/officeart/2005/8/layout/hList3"/>
    <dgm:cxn modelId="{16741FA2-6BD3-4745-A2DB-3A55FBCB5D22}" srcId="{CF7775A2-FD68-4595-AF00-5A0E7EC513E7}" destId="{344252B9-BBDF-48E8-AEA5-E9440CF82FDD}" srcOrd="0" destOrd="0" parTransId="{AA5A5EF8-773E-48EB-93B8-84CD65175A8A}" sibTransId="{5F1C0A5C-7130-43C5-95D9-AA9F4788C6E2}"/>
    <dgm:cxn modelId="{F3482BA9-7C31-4C13-84A2-626181F7FBED}" srcId="{CF7775A2-FD68-4595-AF00-5A0E7EC513E7}" destId="{121E5D84-3740-45E1-9B21-8238C80D7A15}" srcOrd="4" destOrd="0" parTransId="{B8756D81-8A37-484F-8B71-C18516CF47E4}" sibTransId="{F2C94394-C270-4B90-BC1B-A061C133D050}"/>
    <dgm:cxn modelId="{422EB9AC-F79D-4859-8D7A-86EE82431B9C}" srcId="{585CAA9B-B80E-48D0-9A50-AECCD2F14393}" destId="{CF7775A2-FD68-4595-AF00-5A0E7EC513E7}" srcOrd="0" destOrd="0" parTransId="{A74C022D-F4E8-486A-8D33-9CA7554704A7}" sibTransId="{8B6216D1-8F09-4E4D-98A4-041307275649}"/>
    <dgm:cxn modelId="{B9AF19B8-A7F7-4057-B751-F900CFE166D2}" srcId="{CF7775A2-FD68-4595-AF00-5A0E7EC513E7}" destId="{84266CB4-1FA9-4471-A6D2-2C52DCF58910}" srcOrd="1" destOrd="0" parTransId="{4F24E4CC-9E02-43AB-8D83-2E3A81670C7E}" sibTransId="{67C0A186-8224-4137-86E5-39C942EC8605}"/>
    <dgm:cxn modelId="{EDD303D6-1F45-4416-A420-28535400C11F}" type="presOf" srcId="{CF7775A2-FD68-4595-AF00-5A0E7EC513E7}" destId="{A3317BA3-C157-4411-89B3-9E37EEE15D9D}" srcOrd="0" destOrd="0" presId="urn:microsoft.com/office/officeart/2005/8/layout/hList3"/>
    <dgm:cxn modelId="{D55EF1E5-1D6A-434F-85B6-3686E7F47723}" srcId="{CF7775A2-FD68-4595-AF00-5A0E7EC513E7}" destId="{72111310-A300-4505-AAE1-337383BD43E2}" srcOrd="2" destOrd="0" parTransId="{E73634CD-003C-4626-9D22-E36BA346DF49}" sibTransId="{5DF3EBA3-B00D-4A88-A515-12C42D1BE5D2}"/>
    <dgm:cxn modelId="{9CEB2DDF-8B33-4178-B0BC-87B578E85E61}" type="presParOf" srcId="{B2C56777-1BCC-42A1-A0C0-F99A15DCDF68}" destId="{A3317BA3-C157-4411-89B3-9E37EEE15D9D}" srcOrd="0" destOrd="0" presId="urn:microsoft.com/office/officeart/2005/8/layout/hList3"/>
    <dgm:cxn modelId="{530665CB-B1C7-4181-AFE0-1CDC5715C243}" type="presParOf" srcId="{B2C56777-1BCC-42A1-A0C0-F99A15DCDF68}" destId="{EA149E15-EE48-405C-B98B-5CD200DC68D8}" srcOrd="1" destOrd="0" presId="urn:microsoft.com/office/officeart/2005/8/layout/hList3"/>
    <dgm:cxn modelId="{3D905E12-E5B7-431E-8023-7B1F1EDE4902}" type="presParOf" srcId="{EA149E15-EE48-405C-B98B-5CD200DC68D8}" destId="{D259036A-0AE2-4C31-A4B6-D636C758DFC8}" srcOrd="0" destOrd="0" presId="urn:microsoft.com/office/officeart/2005/8/layout/hList3"/>
    <dgm:cxn modelId="{8D0F20F8-F800-4A8B-9AC7-0CC4ADBD3F03}" type="presParOf" srcId="{EA149E15-EE48-405C-B98B-5CD200DC68D8}" destId="{B355854C-07F1-4973-94BE-992434000CAD}" srcOrd="1" destOrd="0" presId="urn:microsoft.com/office/officeart/2005/8/layout/hList3"/>
    <dgm:cxn modelId="{F6FEACC6-D0FC-40CB-9377-D62888C6B2EE}" type="presParOf" srcId="{EA149E15-EE48-405C-B98B-5CD200DC68D8}" destId="{B6CEFFFB-B8EA-4EA7-B2A8-921722E12000}" srcOrd="2" destOrd="0" presId="urn:microsoft.com/office/officeart/2005/8/layout/hList3"/>
    <dgm:cxn modelId="{980F24AE-5083-4C9A-BA59-504CD85DF3BE}" type="presParOf" srcId="{EA149E15-EE48-405C-B98B-5CD200DC68D8}" destId="{7290119A-30BF-4F2E-8138-6C6F558EAFE3}" srcOrd="3" destOrd="0" presId="urn:microsoft.com/office/officeart/2005/8/layout/hList3"/>
    <dgm:cxn modelId="{7BB97D61-9437-4569-9610-A9B3220C2238}" type="presParOf" srcId="{EA149E15-EE48-405C-B98B-5CD200DC68D8}" destId="{956D1494-0E41-42D4-A737-DD4FA0C23D4A}" srcOrd="4" destOrd="0" presId="urn:microsoft.com/office/officeart/2005/8/layout/hList3"/>
    <dgm:cxn modelId="{95059B85-40F4-4DB1-B7D9-413070257B1E}" type="presParOf" srcId="{B2C56777-1BCC-42A1-A0C0-F99A15DCDF68}" destId="{FA87E4D5-213D-442B-8A5F-7B5ABCD058E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E9412-918B-42A6-8C90-E9B878FF1272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733E09E3-F843-4378-9D74-F6C7D6C278C8}">
      <dgm:prSet phldrT="[Текст]" custT="1"/>
      <dgm:spPr>
        <a:solidFill>
          <a:srgbClr val="22AA54"/>
        </a:solidFill>
        <a:ln>
          <a:solidFill>
            <a:srgbClr val="1D5B28"/>
          </a:solidFill>
        </a:ln>
      </dgm:spPr>
      <dgm:t>
        <a:bodyPr/>
        <a:lstStyle/>
        <a:p>
          <a:r>
            <a: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Пол: </a:t>
          </a:r>
          <a:r>
            <a:rPr lang="ru-RU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85% женщин</a:t>
          </a:r>
          <a:endParaRPr lang="ru-RU" sz="1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Возраст: </a:t>
          </a:r>
          <a:r>
            <a: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от 30 до 55, средний – 40 лет</a:t>
          </a:r>
        </a:p>
        <a:p>
          <a:r>
            <a: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Местоположение: </a:t>
          </a:r>
          <a:r>
            <a: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городская местность по всей России</a:t>
          </a:r>
        </a:p>
      </dgm:t>
    </dgm:pt>
    <dgm:pt modelId="{6F5C023E-786B-43E6-9F3A-1642AF0F7497}" type="parTrans" cxnId="{71716D53-6C17-4A24-94C2-6AD57FE222D5}">
      <dgm:prSet/>
      <dgm:spPr/>
      <dgm:t>
        <a:bodyPr/>
        <a:lstStyle/>
        <a:p>
          <a:endParaRPr lang="ru-RU"/>
        </a:p>
      </dgm:t>
    </dgm:pt>
    <dgm:pt modelId="{A931B9ED-2ACC-4680-BF23-317F543A84D0}" type="sibTrans" cxnId="{71716D53-6C17-4A24-94C2-6AD57FE222D5}">
      <dgm:prSet/>
      <dgm:spPr/>
      <dgm:t>
        <a:bodyPr/>
        <a:lstStyle/>
        <a:p>
          <a:endParaRPr lang="ru-RU"/>
        </a:p>
      </dgm:t>
    </dgm:pt>
    <dgm:pt modelId="{4EF5C498-66B1-416E-BB59-77EF5890A3D9}">
      <dgm:prSet custT="1"/>
      <dgm:spPr>
        <a:solidFill>
          <a:srgbClr val="F5F5F5">
            <a:alpha val="90000"/>
          </a:srgbClr>
        </a:solidFill>
        <a:ln>
          <a:solidFill>
            <a:srgbClr val="1D5B28"/>
          </a:solidFill>
        </a:ln>
      </dgm:spPr>
      <dgm:t>
        <a:bodyPr/>
        <a:lstStyle/>
        <a:p>
          <a:pPr>
            <a:buNone/>
          </a:pPr>
          <a:endParaRPr lang="ru-RU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EC93D-5A85-4865-9C54-754339113F86}" type="parTrans" cxnId="{B86F052B-148B-408F-A2E9-964BBEC9D88C}">
      <dgm:prSet/>
      <dgm:spPr/>
      <dgm:t>
        <a:bodyPr/>
        <a:lstStyle/>
        <a:p>
          <a:endParaRPr lang="ru-RU"/>
        </a:p>
      </dgm:t>
    </dgm:pt>
    <dgm:pt modelId="{2114761F-A3EF-4789-8AE2-EBEE86B422F9}" type="sibTrans" cxnId="{B86F052B-148B-408F-A2E9-964BBEC9D88C}">
      <dgm:prSet/>
      <dgm:spPr/>
      <dgm:t>
        <a:bodyPr/>
        <a:lstStyle/>
        <a:p>
          <a:endParaRPr lang="ru-RU"/>
        </a:p>
      </dgm:t>
    </dgm:pt>
    <dgm:pt modelId="{EEBDB379-1AA7-4951-AB53-A22D15D6152A}" type="pres">
      <dgm:prSet presAssocID="{AB0E9412-918B-42A6-8C90-E9B878FF1272}" presName="diagram" presStyleCnt="0">
        <dgm:presLayoutVars>
          <dgm:dir/>
          <dgm:animLvl val="lvl"/>
          <dgm:resizeHandles val="exact"/>
        </dgm:presLayoutVars>
      </dgm:prSet>
      <dgm:spPr/>
    </dgm:pt>
    <dgm:pt modelId="{DE0A89D9-F93D-4BC1-8FD6-07818D10E32A}" type="pres">
      <dgm:prSet presAssocID="{733E09E3-F843-4378-9D74-F6C7D6C278C8}" presName="compNode" presStyleCnt="0"/>
      <dgm:spPr/>
    </dgm:pt>
    <dgm:pt modelId="{A891A0A5-79C0-435C-9656-43D3D3A65FCD}" type="pres">
      <dgm:prSet presAssocID="{733E09E3-F843-4378-9D74-F6C7D6C278C8}" presName="childRect" presStyleLbl="bgAcc1" presStyleIdx="0" presStyleCnt="1" custScaleX="230212">
        <dgm:presLayoutVars>
          <dgm:bulletEnabled val="1"/>
        </dgm:presLayoutVars>
      </dgm:prSet>
      <dgm:spPr/>
    </dgm:pt>
    <dgm:pt modelId="{5BF7F504-A05D-4BB9-9864-21B42FFD0240}" type="pres">
      <dgm:prSet presAssocID="{733E09E3-F843-4378-9D74-F6C7D6C278C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9BC3851-2F8C-4503-BE63-DB8888256963}" type="pres">
      <dgm:prSet presAssocID="{733E09E3-F843-4378-9D74-F6C7D6C278C8}" presName="parentRect" presStyleLbl="alignNode1" presStyleIdx="0" presStyleCnt="1" custScaleX="230212"/>
      <dgm:spPr/>
    </dgm:pt>
    <dgm:pt modelId="{63431DF8-090C-48C9-8D2D-129A02330E86}" type="pres">
      <dgm:prSet presAssocID="{733E09E3-F843-4378-9D74-F6C7D6C278C8}" presName="adorn" presStyleLbl="fgAccFollowNode1" presStyleIdx="0" presStyleCnt="1" custLinFactX="56396" custLinFactNeighborX="100000" custLinFactNeighborY="-25391"/>
      <dgm:spPr>
        <a:solidFill>
          <a:srgbClr val="F5F5F5">
            <a:alpha val="98000"/>
          </a:srgbClr>
        </a:solidFill>
        <a:ln>
          <a:solidFill>
            <a:srgbClr val="1D5B28">
              <a:alpha val="90000"/>
            </a:srgbClr>
          </a:solidFill>
        </a:ln>
      </dgm:spPr>
    </dgm:pt>
  </dgm:ptLst>
  <dgm:cxnLst>
    <dgm:cxn modelId="{1E024B0F-A33B-4CC0-A1E0-6163C7FA5EC2}" type="presOf" srcId="{4EF5C498-66B1-416E-BB59-77EF5890A3D9}" destId="{A891A0A5-79C0-435C-9656-43D3D3A65FCD}" srcOrd="0" destOrd="0" presId="urn:microsoft.com/office/officeart/2005/8/layout/bList2"/>
    <dgm:cxn modelId="{B86F052B-148B-408F-A2E9-964BBEC9D88C}" srcId="{733E09E3-F843-4378-9D74-F6C7D6C278C8}" destId="{4EF5C498-66B1-416E-BB59-77EF5890A3D9}" srcOrd="0" destOrd="0" parTransId="{F08EC93D-5A85-4865-9C54-754339113F86}" sibTransId="{2114761F-A3EF-4789-8AE2-EBEE86B422F9}"/>
    <dgm:cxn modelId="{0DD1E55D-7948-4B1F-B371-A57D736F47DF}" type="presOf" srcId="{AB0E9412-918B-42A6-8C90-E9B878FF1272}" destId="{EEBDB379-1AA7-4951-AB53-A22D15D6152A}" srcOrd="0" destOrd="0" presId="urn:microsoft.com/office/officeart/2005/8/layout/bList2"/>
    <dgm:cxn modelId="{40ADD76F-7E8B-4ECB-9DB3-8FE34B453956}" type="presOf" srcId="{733E09E3-F843-4378-9D74-F6C7D6C278C8}" destId="{29BC3851-2F8C-4503-BE63-DB8888256963}" srcOrd="1" destOrd="0" presId="urn:microsoft.com/office/officeart/2005/8/layout/bList2"/>
    <dgm:cxn modelId="{71716D53-6C17-4A24-94C2-6AD57FE222D5}" srcId="{AB0E9412-918B-42A6-8C90-E9B878FF1272}" destId="{733E09E3-F843-4378-9D74-F6C7D6C278C8}" srcOrd="0" destOrd="0" parTransId="{6F5C023E-786B-43E6-9F3A-1642AF0F7497}" sibTransId="{A931B9ED-2ACC-4680-BF23-317F543A84D0}"/>
    <dgm:cxn modelId="{6E8554B8-580A-424D-9F03-B106B580489A}" type="presOf" srcId="{733E09E3-F843-4378-9D74-F6C7D6C278C8}" destId="{5BF7F504-A05D-4BB9-9864-21B42FFD0240}" srcOrd="0" destOrd="0" presId="urn:microsoft.com/office/officeart/2005/8/layout/bList2"/>
    <dgm:cxn modelId="{3685E224-58D5-4A43-A691-09D582BCAB16}" type="presParOf" srcId="{EEBDB379-1AA7-4951-AB53-A22D15D6152A}" destId="{DE0A89D9-F93D-4BC1-8FD6-07818D10E32A}" srcOrd="0" destOrd="0" presId="urn:microsoft.com/office/officeart/2005/8/layout/bList2"/>
    <dgm:cxn modelId="{58384A4A-9BF9-46AD-94BA-F5A95B5B33FD}" type="presParOf" srcId="{DE0A89D9-F93D-4BC1-8FD6-07818D10E32A}" destId="{A891A0A5-79C0-435C-9656-43D3D3A65FCD}" srcOrd="0" destOrd="0" presId="urn:microsoft.com/office/officeart/2005/8/layout/bList2"/>
    <dgm:cxn modelId="{1BE781E8-379B-4DA7-8E5C-AF2B20CA006B}" type="presParOf" srcId="{DE0A89D9-F93D-4BC1-8FD6-07818D10E32A}" destId="{5BF7F504-A05D-4BB9-9864-21B42FFD0240}" srcOrd="1" destOrd="0" presId="urn:microsoft.com/office/officeart/2005/8/layout/bList2"/>
    <dgm:cxn modelId="{85FD791D-518E-4F30-97CC-6D4BA5F96EA8}" type="presParOf" srcId="{DE0A89D9-F93D-4BC1-8FD6-07818D10E32A}" destId="{29BC3851-2F8C-4503-BE63-DB8888256963}" srcOrd="2" destOrd="0" presId="urn:microsoft.com/office/officeart/2005/8/layout/bList2"/>
    <dgm:cxn modelId="{E9859017-76C7-48B8-8657-A1168CBEF7A1}" type="presParOf" srcId="{DE0A89D9-F93D-4BC1-8FD6-07818D10E32A}" destId="{63431DF8-090C-48C9-8D2D-129A02330E8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26856-6778-42BF-B063-AFFA3AA32DA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A97D57-AEB4-4D2B-ABEE-F370B826D247}">
      <dgm:prSet phldrT="[Текст]"/>
      <dgm:spPr>
        <a:solidFill>
          <a:srgbClr val="1D5B28"/>
        </a:solidFill>
      </dgm:spPr>
      <dgm:t>
        <a:bodyPr/>
        <a:lstStyle/>
        <a:p>
          <a:r>
            <a:rPr lang="ru-RU"/>
            <a:t>2</a:t>
          </a:r>
          <a:endParaRPr lang="ru-RU" dirty="0"/>
        </a:p>
      </dgm:t>
    </dgm:pt>
    <dgm:pt modelId="{A1ACD861-1C86-44A9-AB18-DB8AA3CC1A93}" type="parTrans" cxnId="{E36F0EBD-2505-4143-9AF1-E1595D393DD8}">
      <dgm:prSet/>
      <dgm:spPr/>
      <dgm:t>
        <a:bodyPr/>
        <a:lstStyle/>
        <a:p>
          <a:endParaRPr lang="ru-RU"/>
        </a:p>
      </dgm:t>
    </dgm:pt>
    <dgm:pt modelId="{12FFA737-15C0-421F-A415-E93D14E782F1}" type="sibTrans" cxnId="{E36F0EBD-2505-4143-9AF1-E1595D393DD8}">
      <dgm:prSet/>
      <dgm:spPr/>
      <dgm:t>
        <a:bodyPr/>
        <a:lstStyle/>
        <a:p>
          <a:endParaRPr lang="ru-RU"/>
        </a:p>
      </dgm:t>
    </dgm:pt>
    <dgm:pt modelId="{DFC4BE90-BC23-4FB3-8B48-6B0870251F57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1</a:t>
          </a:r>
        </a:p>
      </dgm:t>
    </dgm:pt>
    <dgm:pt modelId="{77770CD6-5DEC-4D4D-AA8B-CEDB99A49636}" type="parTrans" cxnId="{06808795-5B39-487B-B4BE-AFB375FAB4ED}">
      <dgm:prSet/>
      <dgm:spPr>
        <a:ln w="76200">
          <a:solidFill>
            <a:srgbClr val="1D5B28"/>
          </a:solidFill>
        </a:ln>
      </dgm:spPr>
      <dgm:t>
        <a:bodyPr/>
        <a:lstStyle/>
        <a:p>
          <a:endParaRPr lang="ru-RU"/>
        </a:p>
      </dgm:t>
    </dgm:pt>
    <dgm:pt modelId="{89D6E84F-7089-435B-AA73-DE0B865B722F}" type="sibTrans" cxnId="{06808795-5B39-487B-B4BE-AFB375FAB4ED}">
      <dgm:prSet/>
      <dgm:spPr/>
      <dgm:t>
        <a:bodyPr/>
        <a:lstStyle/>
        <a:p>
          <a:endParaRPr lang="ru-RU"/>
        </a:p>
      </dgm:t>
    </dgm:pt>
    <dgm:pt modelId="{D75D7435-AA88-46B3-BFEA-874AC3EE27C5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3</a:t>
          </a:r>
        </a:p>
      </dgm:t>
    </dgm:pt>
    <dgm:pt modelId="{D746CD1F-6E34-4059-9D11-02F10590AEF0}" type="parTrans" cxnId="{B9FED3CC-2167-4CE6-8E22-4175B11B9083}">
      <dgm:prSet/>
      <dgm:spPr>
        <a:ln w="76200">
          <a:solidFill>
            <a:srgbClr val="1D5B28"/>
          </a:solidFill>
        </a:ln>
      </dgm:spPr>
      <dgm:t>
        <a:bodyPr/>
        <a:lstStyle/>
        <a:p>
          <a:endParaRPr lang="ru-RU"/>
        </a:p>
      </dgm:t>
    </dgm:pt>
    <dgm:pt modelId="{49878FFD-AA1F-457B-9A8F-3EF410A1CDDA}" type="sibTrans" cxnId="{B9FED3CC-2167-4CE6-8E22-4175B11B9083}">
      <dgm:prSet/>
      <dgm:spPr/>
      <dgm:t>
        <a:bodyPr/>
        <a:lstStyle/>
        <a:p>
          <a:endParaRPr lang="ru-RU"/>
        </a:p>
      </dgm:t>
    </dgm:pt>
    <dgm:pt modelId="{8389639E-2602-4385-92FD-8F5599B6636B}" type="pres">
      <dgm:prSet presAssocID="{84E26856-6778-42BF-B063-AFFA3AA32DA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CD55F6-5143-4E9F-A3AE-6C118840BE25}" type="pres">
      <dgm:prSet presAssocID="{19A97D57-AEB4-4D2B-ABEE-F370B826D247}" presName="centerShape" presStyleLbl="node0" presStyleIdx="0" presStyleCnt="1" custLinFactNeighborX="-158" custLinFactNeighborY="-3278"/>
      <dgm:spPr/>
    </dgm:pt>
    <dgm:pt modelId="{AF062F46-E3EE-4709-80EA-CD2AC386C650}" type="pres">
      <dgm:prSet presAssocID="{77770CD6-5DEC-4D4D-AA8B-CEDB99A49636}" presName="Name9" presStyleLbl="parChTrans1D2" presStyleIdx="0" presStyleCnt="2"/>
      <dgm:spPr/>
    </dgm:pt>
    <dgm:pt modelId="{AB9C7A27-1ED7-4D2F-B8AC-7CE225EB0517}" type="pres">
      <dgm:prSet presAssocID="{77770CD6-5DEC-4D4D-AA8B-CEDB99A49636}" presName="connTx" presStyleLbl="parChTrans1D2" presStyleIdx="0" presStyleCnt="2"/>
      <dgm:spPr/>
    </dgm:pt>
    <dgm:pt modelId="{C67AF16C-6281-427B-B4E4-7F503A28C23D}" type="pres">
      <dgm:prSet presAssocID="{DFC4BE90-BC23-4FB3-8B48-6B0870251F57}" presName="node" presStyleLbl="node1" presStyleIdx="0" presStyleCnt="2" custRadScaleRad="276626" custRadScaleInc="-77039">
        <dgm:presLayoutVars>
          <dgm:bulletEnabled val="1"/>
        </dgm:presLayoutVars>
      </dgm:prSet>
      <dgm:spPr/>
    </dgm:pt>
    <dgm:pt modelId="{A0AF1240-F387-4979-A48C-5A6B81E736CB}" type="pres">
      <dgm:prSet presAssocID="{D746CD1F-6E34-4059-9D11-02F10590AEF0}" presName="Name9" presStyleLbl="parChTrans1D2" presStyleIdx="1" presStyleCnt="2"/>
      <dgm:spPr/>
    </dgm:pt>
    <dgm:pt modelId="{BA87669D-9AAF-4579-BC61-B1D4A4741AF8}" type="pres">
      <dgm:prSet presAssocID="{D746CD1F-6E34-4059-9D11-02F10590AEF0}" presName="connTx" presStyleLbl="parChTrans1D2" presStyleIdx="1" presStyleCnt="2"/>
      <dgm:spPr/>
    </dgm:pt>
    <dgm:pt modelId="{CBCCD3E9-70C6-4C7D-A501-96A6B90D93F7}" type="pres">
      <dgm:prSet presAssocID="{D75D7435-AA88-46B3-BFEA-874AC3EE27C5}" presName="node" presStyleLbl="node1" presStyleIdx="1" presStyleCnt="2" custRadScaleRad="90723" custRadScaleInc="221">
        <dgm:presLayoutVars>
          <dgm:bulletEnabled val="1"/>
        </dgm:presLayoutVars>
      </dgm:prSet>
      <dgm:spPr/>
    </dgm:pt>
  </dgm:ptLst>
  <dgm:cxnLst>
    <dgm:cxn modelId="{2E2F6608-CE4A-4EEC-8EF8-4A14C53CD8FC}" type="presOf" srcId="{D746CD1F-6E34-4059-9D11-02F10590AEF0}" destId="{BA87669D-9AAF-4579-BC61-B1D4A4741AF8}" srcOrd="1" destOrd="0" presId="urn:microsoft.com/office/officeart/2005/8/layout/radial1"/>
    <dgm:cxn modelId="{DD859A2D-ABB8-4978-B711-0F768ED2729E}" type="presOf" srcId="{D75D7435-AA88-46B3-BFEA-874AC3EE27C5}" destId="{CBCCD3E9-70C6-4C7D-A501-96A6B90D93F7}" srcOrd="0" destOrd="0" presId="urn:microsoft.com/office/officeart/2005/8/layout/radial1"/>
    <dgm:cxn modelId="{23DCB952-3076-4C0E-9889-DF71D45FAF7D}" type="presOf" srcId="{DFC4BE90-BC23-4FB3-8B48-6B0870251F57}" destId="{C67AF16C-6281-427B-B4E4-7F503A28C23D}" srcOrd="0" destOrd="0" presId="urn:microsoft.com/office/officeart/2005/8/layout/radial1"/>
    <dgm:cxn modelId="{AB342F78-455A-4E6E-B1C9-C49953B551D2}" type="presOf" srcId="{77770CD6-5DEC-4D4D-AA8B-CEDB99A49636}" destId="{AF062F46-E3EE-4709-80EA-CD2AC386C650}" srcOrd="0" destOrd="0" presId="urn:microsoft.com/office/officeart/2005/8/layout/radial1"/>
    <dgm:cxn modelId="{C11C0285-CBE2-496B-A478-D43432A38AA7}" type="presOf" srcId="{19A97D57-AEB4-4D2B-ABEE-F370B826D247}" destId="{36CD55F6-5143-4E9F-A3AE-6C118840BE25}" srcOrd="0" destOrd="0" presId="urn:microsoft.com/office/officeart/2005/8/layout/radial1"/>
    <dgm:cxn modelId="{06808795-5B39-487B-B4BE-AFB375FAB4ED}" srcId="{19A97D57-AEB4-4D2B-ABEE-F370B826D247}" destId="{DFC4BE90-BC23-4FB3-8B48-6B0870251F57}" srcOrd="0" destOrd="0" parTransId="{77770CD6-5DEC-4D4D-AA8B-CEDB99A49636}" sibTransId="{89D6E84F-7089-435B-AA73-DE0B865B722F}"/>
    <dgm:cxn modelId="{E36F0EBD-2505-4143-9AF1-E1595D393DD8}" srcId="{84E26856-6778-42BF-B063-AFFA3AA32DA8}" destId="{19A97D57-AEB4-4D2B-ABEE-F370B826D247}" srcOrd="0" destOrd="0" parTransId="{A1ACD861-1C86-44A9-AB18-DB8AA3CC1A93}" sibTransId="{12FFA737-15C0-421F-A415-E93D14E782F1}"/>
    <dgm:cxn modelId="{B9FED3CC-2167-4CE6-8E22-4175B11B9083}" srcId="{19A97D57-AEB4-4D2B-ABEE-F370B826D247}" destId="{D75D7435-AA88-46B3-BFEA-874AC3EE27C5}" srcOrd="1" destOrd="0" parTransId="{D746CD1F-6E34-4059-9D11-02F10590AEF0}" sibTransId="{49878FFD-AA1F-457B-9A8F-3EF410A1CDDA}"/>
    <dgm:cxn modelId="{7A0E20D9-D2D9-4465-9B54-A6CCF1123930}" type="presOf" srcId="{D746CD1F-6E34-4059-9D11-02F10590AEF0}" destId="{A0AF1240-F387-4979-A48C-5A6B81E736CB}" srcOrd="0" destOrd="0" presId="urn:microsoft.com/office/officeart/2005/8/layout/radial1"/>
    <dgm:cxn modelId="{94A0A4F6-A614-4C58-8C60-DE684C67D863}" type="presOf" srcId="{77770CD6-5DEC-4D4D-AA8B-CEDB99A49636}" destId="{AB9C7A27-1ED7-4D2F-B8AC-7CE225EB0517}" srcOrd="1" destOrd="0" presId="urn:microsoft.com/office/officeart/2005/8/layout/radial1"/>
    <dgm:cxn modelId="{C6205BFD-B6F8-41EC-A910-E7105769A357}" type="presOf" srcId="{84E26856-6778-42BF-B063-AFFA3AA32DA8}" destId="{8389639E-2602-4385-92FD-8F5599B6636B}" srcOrd="0" destOrd="0" presId="urn:microsoft.com/office/officeart/2005/8/layout/radial1"/>
    <dgm:cxn modelId="{60C94B88-9050-4131-92F3-050CA54F2C25}" type="presParOf" srcId="{8389639E-2602-4385-92FD-8F5599B6636B}" destId="{36CD55F6-5143-4E9F-A3AE-6C118840BE25}" srcOrd="0" destOrd="0" presId="urn:microsoft.com/office/officeart/2005/8/layout/radial1"/>
    <dgm:cxn modelId="{8A373555-154D-4DE3-B469-5FE7274017EE}" type="presParOf" srcId="{8389639E-2602-4385-92FD-8F5599B6636B}" destId="{AF062F46-E3EE-4709-80EA-CD2AC386C650}" srcOrd="1" destOrd="0" presId="urn:microsoft.com/office/officeart/2005/8/layout/radial1"/>
    <dgm:cxn modelId="{D8DA1C2F-40D6-41EF-9C6D-247E0CD3826D}" type="presParOf" srcId="{AF062F46-E3EE-4709-80EA-CD2AC386C650}" destId="{AB9C7A27-1ED7-4D2F-B8AC-7CE225EB0517}" srcOrd="0" destOrd="0" presId="urn:microsoft.com/office/officeart/2005/8/layout/radial1"/>
    <dgm:cxn modelId="{F5E1951B-1392-477E-91F9-623EFDCE6B23}" type="presParOf" srcId="{8389639E-2602-4385-92FD-8F5599B6636B}" destId="{C67AF16C-6281-427B-B4E4-7F503A28C23D}" srcOrd="2" destOrd="0" presId="urn:microsoft.com/office/officeart/2005/8/layout/radial1"/>
    <dgm:cxn modelId="{7C044E50-170C-43BC-B765-4F0ADD2CABA6}" type="presParOf" srcId="{8389639E-2602-4385-92FD-8F5599B6636B}" destId="{A0AF1240-F387-4979-A48C-5A6B81E736CB}" srcOrd="3" destOrd="0" presId="urn:microsoft.com/office/officeart/2005/8/layout/radial1"/>
    <dgm:cxn modelId="{E9F455F1-0B84-4947-81FF-7F2D2DA52325}" type="presParOf" srcId="{A0AF1240-F387-4979-A48C-5A6B81E736CB}" destId="{BA87669D-9AAF-4579-BC61-B1D4A4741AF8}" srcOrd="0" destOrd="0" presId="urn:microsoft.com/office/officeart/2005/8/layout/radial1"/>
    <dgm:cxn modelId="{97EDDE02-B5A7-4C1D-8B18-651BC1965F5C}" type="presParOf" srcId="{8389639E-2602-4385-92FD-8F5599B6636B}" destId="{CBCCD3E9-70C6-4C7D-A501-96A6B90D93F7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E26856-6778-42BF-B063-AFFA3AA32DA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A97D57-AEB4-4D2B-ABEE-F370B826D247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4</a:t>
          </a:r>
        </a:p>
      </dgm:t>
    </dgm:pt>
    <dgm:pt modelId="{A1ACD861-1C86-44A9-AB18-DB8AA3CC1A93}" type="parTrans" cxnId="{E36F0EBD-2505-4143-9AF1-E1595D393DD8}">
      <dgm:prSet/>
      <dgm:spPr/>
      <dgm:t>
        <a:bodyPr/>
        <a:lstStyle/>
        <a:p>
          <a:endParaRPr lang="ru-RU"/>
        </a:p>
      </dgm:t>
    </dgm:pt>
    <dgm:pt modelId="{12FFA737-15C0-421F-A415-E93D14E782F1}" type="sibTrans" cxnId="{E36F0EBD-2505-4143-9AF1-E1595D393DD8}">
      <dgm:prSet/>
      <dgm:spPr/>
      <dgm:t>
        <a:bodyPr/>
        <a:lstStyle/>
        <a:p>
          <a:endParaRPr lang="ru-RU"/>
        </a:p>
      </dgm:t>
    </dgm:pt>
    <dgm:pt modelId="{8389639E-2602-4385-92FD-8F5599B6636B}" type="pres">
      <dgm:prSet presAssocID="{84E26856-6778-42BF-B063-AFFA3AA32DA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CD55F6-5143-4E9F-A3AE-6C118840BE25}" type="pres">
      <dgm:prSet presAssocID="{19A97D57-AEB4-4D2B-ABEE-F370B826D247}" presName="centerShape" presStyleLbl="node0" presStyleIdx="0" presStyleCnt="1" custLinFactNeighborX="165" custLinFactNeighborY="-5094"/>
      <dgm:spPr/>
    </dgm:pt>
  </dgm:ptLst>
  <dgm:cxnLst>
    <dgm:cxn modelId="{C11C0285-CBE2-496B-A478-D43432A38AA7}" type="presOf" srcId="{19A97D57-AEB4-4D2B-ABEE-F370B826D247}" destId="{36CD55F6-5143-4E9F-A3AE-6C118840BE25}" srcOrd="0" destOrd="0" presId="urn:microsoft.com/office/officeart/2005/8/layout/radial1"/>
    <dgm:cxn modelId="{E36F0EBD-2505-4143-9AF1-E1595D393DD8}" srcId="{84E26856-6778-42BF-B063-AFFA3AA32DA8}" destId="{19A97D57-AEB4-4D2B-ABEE-F370B826D247}" srcOrd="0" destOrd="0" parTransId="{A1ACD861-1C86-44A9-AB18-DB8AA3CC1A93}" sibTransId="{12FFA737-15C0-421F-A415-E93D14E782F1}"/>
    <dgm:cxn modelId="{C6205BFD-B6F8-41EC-A910-E7105769A357}" type="presOf" srcId="{84E26856-6778-42BF-B063-AFFA3AA32DA8}" destId="{8389639E-2602-4385-92FD-8F5599B6636B}" srcOrd="0" destOrd="0" presId="urn:microsoft.com/office/officeart/2005/8/layout/radial1"/>
    <dgm:cxn modelId="{60C94B88-9050-4131-92F3-050CA54F2C25}" type="presParOf" srcId="{8389639E-2602-4385-92FD-8F5599B6636B}" destId="{36CD55F6-5143-4E9F-A3AE-6C118840BE25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E26856-6778-42BF-B063-AFFA3AA32DA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FC4BE90-BC23-4FB3-8B48-6B0870251F57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1</a:t>
          </a:r>
        </a:p>
      </dgm:t>
    </dgm:pt>
    <dgm:pt modelId="{77770CD6-5DEC-4D4D-AA8B-CEDB99A49636}" type="parTrans" cxnId="{06808795-5B39-487B-B4BE-AFB375FAB4ED}">
      <dgm:prSet/>
      <dgm:spPr>
        <a:ln w="76200">
          <a:solidFill>
            <a:srgbClr val="1D5B28"/>
          </a:solidFill>
        </a:ln>
      </dgm:spPr>
      <dgm:t>
        <a:bodyPr/>
        <a:lstStyle/>
        <a:p>
          <a:endParaRPr lang="ru-RU"/>
        </a:p>
      </dgm:t>
    </dgm:pt>
    <dgm:pt modelId="{89D6E84F-7089-435B-AA73-DE0B865B722F}" type="sibTrans" cxnId="{06808795-5B39-487B-B4BE-AFB375FAB4ED}">
      <dgm:prSet/>
      <dgm:spPr/>
      <dgm:t>
        <a:bodyPr/>
        <a:lstStyle/>
        <a:p>
          <a:endParaRPr lang="ru-RU"/>
        </a:p>
      </dgm:t>
    </dgm:pt>
    <dgm:pt modelId="{D75D7435-AA88-46B3-BFEA-874AC3EE27C5}">
      <dgm:prSet phldrT="[Текст]"/>
      <dgm:spPr>
        <a:solidFill>
          <a:srgbClr val="1D5B28"/>
        </a:solidFill>
      </dgm:spPr>
      <dgm:t>
        <a:bodyPr/>
        <a:lstStyle/>
        <a:p>
          <a:endParaRPr lang="ru-RU" dirty="0"/>
        </a:p>
      </dgm:t>
    </dgm:pt>
    <dgm:pt modelId="{49878FFD-AA1F-457B-9A8F-3EF410A1CDDA}" type="sibTrans" cxnId="{B9FED3CC-2167-4CE6-8E22-4175B11B9083}">
      <dgm:prSet/>
      <dgm:spPr/>
      <dgm:t>
        <a:bodyPr/>
        <a:lstStyle/>
        <a:p>
          <a:endParaRPr lang="ru-RU"/>
        </a:p>
      </dgm:t>
    </dgm:pt>
    <dgm:pt modelId="{D746CD1F-6E34-4059-9D11-02F10590AEF0}" type="parTrans" cxnId="{B9FED3CC-2167-4CE6-8E22-4175B11B9083}">
      <dgm:prSet/>
      <dgm:spPr>
        <a:ln w="76200">
          <a:solidFill>
            <a:srgbClr val="1D5B28"/>
          </a:solidFill>
        </a:ln>
      </dgm:spPr>
      <dgm:t>
        <a:bodyPr/>
        <a:lstStyle/>
        <a:p>
          <a:endParaRPr lang="ru-RU"/>
        </a:p>
      </dgm:t>
    </dgm:pt>
    <dgm:pt modelId="{19A97D57-AEB4-4D2B-ABEE-F370B826D247}">
      <dgm:prSet phldrT="[Текст]"/>
      <dgm:spPr>
        <a:solidFill>
          <a:srgbClr val="1D5B28"/>
        </a:solidFill>
      </dgm:spPr>
      <dgm:t>
        <a:bodyPr/>
        <a:lstStyle/>
        <a:p>
          <a:r>
            <a:rPr lang="ru-RU"/>
            <a:t>2</a:t>
          </a:r>
          <a:endParaRPr lang="ru-RU" dirty="0"/>
        </a:p>
      </dgm:t>
    </dgm:pt>
    <dgm:pt modelId="{12FFA737-15C0-421F-A415-E93D14E782F1}" type="sibTrans" cxnId="{E36F0EBD-2505-4143-9AF1-E1595D393DD8}">
      <dgm:prSet/>
      <dgm:spPr/>
      <dgm:t>
        <a:bodyPr/>
        <a:lstStyle/>
        <a:p>
          <a:endParaRPr lang="ru-RU"/>
        </a:p>
      </dgm:t>
    </dgm:pt>
    <dgm:pt modelId="{A1ACD861-1C86-44A9-AB18-DB8AA3CC1A93}" type="parTrans" cxnId="{E36F0EBD-2505-4143-9AF1-E1595D393DD8}">
      <dgm:prSet/>
      <dgm:spPr/>
      <dgm:t>
        <a:bodyPr/>
        <a:lstStyle/>
        <a:p>
          <a:endParaRPr lang="ru-RU"/>
        </a:p>
      </dgm:t>
    </dgm:pt>
    <dgm:pt modelId="{8389639E-2602-4385-92FD-8F5599B6636B}" type="pres">
      <dgm:prSet presAssocID="{84E26856-6778-42BF-B063-AFFA3AA32DA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CD55F6-5143-4E9F-A3AE-6C118840BE25}" type="pres">
      <dgm:prSet presAssocID="{19A97D57-AEB4-4D2B-ABEE-F370B826D247}" presName="centerShape" presStyleLbl="node0" presStyleIdx="0" presStyleCnt="1" custLinFactNeighborX="-1486" custLinFactNeighborY="64042"/>
      <dgm:spPr/>
    </dgm:pt>
    <dgm:pt modelId="{AF062F46-E3EE-4709-80EA-CD2AC386C650}" type="pres">
      <dgm:prSet presAssocID="{77770CD6-5DEC-4D4D-AA8B-CEDB99A49636}" presName="Name9" presStyleLbl="parChTrans1D2" presStyleIdx="0" presStyleCnt="1"/>
      <dgm:spPr/>
    </dgm:pt>
    <dgm:pt modelId="{AB9C7A27-1ED7-4D2F-B8AC-7CE225EB0517}" type="pres">
      <dgm:prSet presAssocID="{77770CD6-5DEC-4D4D-AA8B-CEDB99A49636}" presName="connTx" presStyleLbl="parChTrans1D2" presStyleIdx="0" presStyleCnt="1"/>
      <dgm:spPr/>
    </dgm:pt>
    <dgm:pt modelId="{C67AF16C-6281-427B-B4E4-7F503A28C23D}" type="pres">
      <dgm:prSet presAssocID="{DFC4BE90-BC23-4FB3-8B48-6B0870251F57}" presName="node" presStyleLbl="node1" presStyleIdx="0" presStyleCnt="1" custRadScaleRad="276626" custRadScaleInc="-77039">
        <dgm:presLayoutVars>
          <dgm:bulletEnabled val="1"/>
        </dgm:presLayoutVars>
      </dgm:prSet>
      <dgm:spPr/>
    </dgm:pt>
  </dgm:ptLst>
  <dgm:cxnLst>
    <dgm:cxn modelId="{23DCB952-3076-4C0E-9889-DF71D45FAF7D}" type="presOf" srcId="{DFC4BE90-BC23-4FB3-8B48-6B0870251F57}" destId="{C67AF16C-6281-427B-B4E4-7F503A28C23D}" srcOrd="0" destOrd="0" presId="urn:microsoft.com/office/officeart/2005/8/layout/radial1"/>
    <dgm:cxn modelId="{AB342F78-455A-4E6E-B1C9-C49953B551D2}" type="presOf" srcId="{77770CD6-5DEC-4D4D-AA8B-CEDB99A49636}" destId="{AF062F46-E3EE-4709-80EA-CD2AC386C650}" srcOrd="0" destOrd="0" presId="urn:microsoft.com/office/officeart/2005/8/layout/radial1"/>
    <dgm:cxn modelId="{C11C0285-CBE2-496B-A478-D43432A38AA7}" type="presOf" srcId="{19A97D57-AEB4-4D2B-ABEE-F370B826D247}" destId="{36CD55F6-5143-4E9F-A3AE-6C118840BE25}" srcOrd="0" destOrd="0" presId="urn:microsoft.com/office/officeart/2005/8/layout/radial1"/>
    <dgm:cxn modelId="{06808795-5B39-487B-B4BE-AFB375FAB4ED}" srcId="{19A97D57-AEB4-4D2B-ABEE-F370B826D247}" destId="{DFC4BE90-BC23-4FB3-8B48-6B0870251F57}" srcOrd="0" destOrd="0" parTransId="{77770CD6-5DEC-4D4D-AA8B-CEDB99A49636}" sibTransId="{89D6E84F-7089-435B-AA73-DE0B865B722F}"/>
    <dgm:cxn modelId="{E36F0EBD-2505-4143-9AF1-E1595D393DD8}" srcId="{84E26856-6778-42BF-B063-AFFA3AA32DA8}" destId="{19A97D57-AEB4-4D2B-ABEE-F370B826D247}" srcOrd="0" destOrd="0" parTransId="{A1ACD861-1C86-44A9-AB18-DB8AA3CC1A93}" sibTransId="{12FFA737-15C0-421F-A415-E93D14E782F1}"/>
    <dgm:cxn modelId="{B9FED3CC-2167-4CE6-8E22-4175B11B9083}" srcId="{84E26856-6778-42BF-B063-AFFA3AA32DA8}" destId="{D75D7435-AA88-46B3-BFEA-874AC3EE27C5}" srcOrd="1" destOrd="0" parTransId="{D746CD1F-6E34-4059-9D11-02F10590AEF0}" sibTransId="{49878FFD-AA1F-457B-9A8F-3EF410A1CDDA}"/>
    <dgm:cxn modelId="{94A0A4F6-A614-4C58-8C60-DE684C67D863}" type="presOf" srcId="{77770CD6-5DEC-4D4D-AA8B-CEDB99A49636}" destId="{AB9C7A27-1ED7-4D2F-B8AC-7CE225EB0517}" srcOrd="1" destOrd="0" presId="urn:microsoft.com/office/officeart/2005/8/layout/radial1"/>
    <dgm:cxn modelId="{C6205BFD-B6F8-41EC-A910-E7105769A357}" type="presOf" srcId="{84E26856-6778-42BF-B063-AFFA3AA32DA8}" destId="{8389639E-2602-4385-92FD-8F5599B6636B}" srcOrd="0" destOrd="0" presId="urn:microsoft.com/office/officeart/2005/8/layout/radial1"/>
    <dgm:cxn modelId="{60C94B88-9050-4131-92F3-050CA54F2C25}" type="presParOf" srcId="{8389639E-2602-4385-92FD-8F5599B6636B}" destId="{36CD55F6-5143-4E9F-A3AE-6C118840BE25}" srcOrd="0" destOrd="0" presId="urn:microsoft.com/office/officeart/2005/8/layout/radial1"/>
    <dgm:cxn modelId="{8A373555-154D-4DE3-B469-5FE7274017EE}" type="presParOf" srcId="{8389639E-2602-4385-92FD-8F5599B6636B}" destId="{AF062F46-E3EE-4709-80EA-CD2AC386C650}" srcOrd="1" destOrd="0" presId="urn:microsoft.com/office/officeart/2005/8/layout/radial1"/>
    <dgm:cxn modelId="{D8DA1C2F-40D6-41EF-9C6D-247E0CD3826D}" type="presParOf" srcId="{AF062F46-E3EE-4709-80EA-CD2AC386C650}" destId="{AB9C7A27-1ED7-4D2F-B8AC-7CE225EB0517}" srcOrd="0" destOrd="0" presId="urn:microsoft.com/office/officeart/2005/8/layout/radial1"/>
    <dgm:cxn modelId="{F5E1951B-1392-477E-91F9-623EFDCE6B23}" type="presParOf" srcId="{8389639E-2602-4385-92FD-8F5599B6636B}" destId="{C67AF16C-6281-427B-B4E4-7F503A28C23D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E26856-6778-42BF-B063-AFFA3AA32DA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A97D57-AEB4-4D2B-ABEE-F370B826D247}">
      <dgm:prSet phldrT="[Текст]"/>
      <dgm:spPr>
        <a:solidFill>
          <a:srgbClr val="1D5B28"/>
        </a:solidFill>
      </dgm:spPr>
      <dgm:t>
        <a:bodyPr/>
        <a:lstStyle/>
        <a:p>
          <a:r>
            <a:rPr lang="ru-RU"/>
            <a:t>2</a:t>
          </a:r>
          <a:endParaRPr lang="ru-RU" dirty="0"/>
        </a:p>
      </dgm:t>
    </dgm:pt>
    <dgm:pt modelId="{A1ACD861-1C86-44A9-AB18-DB8AA3CC1A93}" type="parTrans" cxnId="{E36F0EBD-2505-4143-9AF1-E1595D393DD8}">
      <dgm:prSet/>
      <dgm:spPr/>
      <dgm:t>
        <a:bodyPr/>
        <a:lstStyle/>
        <a:p>
          <a:endParaRPr lang="ru-RU"/>
        </a:p>
      </dgm:t>
    </dgm:pt>
    <dgm:pt modelId="{12FFA737-15C0-421F-A415-E93D14E782F1}" type="sibTrans" cxnId="{E36F0EBD-2505-4143-9AF1-E1595D393DD8}">
      <dgm:prSet/>
      <dgm:spPr/>
      <dgm:t>
        <a:bodyPr/>
        <a:lstStyle/>
        <a:p>
          <a:endParaRPr lang="ru-RU"/>
        </a:p>
      </dgm:t>
    </dgm:pt>
    <dgm:pt modelId="{DFC4BE90-BC23-4FB3-8B48-6B0870251F57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1</a:t>
          </a:r>
        </a:p>
      </dgm:t>
    </dgm:pt>
    <dgm:pt modelId="{77770CD6-5DEC-4D4D-AA8B-CEDB99A49636}" type="parTrans" cxnId="{06808795-5B39-487B-B4BE-AFB375FAB4ED}">
      <dgm:prSet/>
      <dgm:spPr>
        <a:ln w="76200">
          <a:solidFill>
            <a:srgbClr val="1D5B28"/>
          </a:solidFill>
        </a:ln>
      </dgm:spPr>
      <dgm:t>
        <a:bodyPr/>
        <a:lstStyle/>
        <a:p>
          <a:endParaRPr lang="ru-RU"/>
        </a:p>
      </dgm:t>
    </dgm:pt>
    <dgm:pt modelId="{89D6E84F-7089-435B-AA73-DE0B865B722F}" type="sibTrans" cxnId="{06808795-5B39-487B-B4BE-AFB375FAB4ED}">
      <dgm:prSet/>
      <dgm:spPr/>
      <dgm:t>
        <a:bodyPr/>
        <a:lstStyle/>
        <a:p>
          <a:endParaRPr lang="ru-RU"/>
        </a:p>
      </dgm:t>
    </dgm:pt>
    <dgm:pt modelId="{D75D7435-AA88-46B3-BFEA-874AC3EE27C5}">
      <dgm:prSet phldrT="[Текст]"/>
      <dgm:spPr>
        <a:solidFill>
          <a:srgbClr val="1D5B28"/>
        </a:solidFill>
      </dgm:spPr>
      <dgm:t>
        <a:bodyPr/>
        <a:lstStyle/>
        <a:p>
          <a:r>
            <a:rPr lang="ru-RU" dirty="0"/>
            <a:t>3</a:t>
          </a:r>
        </a:p>
      </dgm:t>
    </dgm:pt>
    <dgm:pt modelId="{D746CD1F-6E34-4059-9D11-02F10590AEF0}" type="parTrans" cxnId="{B9FED3CC-2167-4CE6-8E22-4175B11B9083}">
      <dgm:prSet/>
      <dgm:spPr>
        <a:ln w="76200">
          <a:solidFill>
            <a:srgbClr val="1D5B28"/>
          </a:solidFill>
        </a:ln>
      </dgm:spPr>
      <dgm:t>
        <a:bodyPr/>
        <a:lstStyle/>
        <a:p>
          <a:endParaRPr lang="ru-RU"/>
        </a:p>
      </dgm:t>
    </dgm:pt>
    <dgm:pt modelId="{49878FFD-AA1F-457B-9A8F-3EF410A1CDDA}" type="sibTrans" cxnId="{B9FED3CC-2167-4CE6-8E22-4175B11B9083}">
      <dgm:prSet/>
      <dgm:spPr/>
      <dgm:t>
        <a:bodyPr/>
        <a:lstStyle/>
        <a:p>
          <a:endParaRPr lang="ru-RU"/>
        </a:p>
      </dgm:t>
    </dgm:pt>
    <dgm:pt modelId="{8389639E-2602-4385-92FD-8F5599B6636B}" type="pres">
      <dgm:prSet presAssocID="{84E26856-6778-42BF-B063-AFFA3AA32DA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CD55F6-5143-4E9F-A3AE-6C118840BE25}" type="pres">
      <dgm:prSet presAssocID="{19A97D57-AEB4-4D2B-ABEE-F370B826D247}" presName="centerShape" presStyleLbl="node0" presStyleIdx="0" presStyleCnt="1" custLinFactNeighborY="-3244"/>
      <dgm:spPr/>
    </dgm:pt>
    <dgm:pt modelId="{AF062F46-E3EE-4709-80EA-CD2AC386C650}" type="pres">
      <dgm:prSet presAssocID="{77770CD6-5DEC-4D4D-AA8B-CEDB99A49636}" presName="Name9" presStyleLbl="parChTrans1D2" presStyleIdx="0" presStyleCnt="2"/>
      <dgm:spPr/>
    </dgm:pt>
    <dgm:pt modelId="{AB9C7A27-1ED7-4D2F-B8AC-7CE225EB0517}" type="pres">
      <dgm:prSet presAssocID="{77770CD6-5DEC-4D4D-AA8B-CEDB99A49636}" presName="connTx" presStyleLbl="parChTrans1D2" presStyleIdx="0" presStyleCnt="2"/>
      <dgm:spPr/>
    </dgm:pt>
    <dgm:pt modelId="{C67AF16C-6281-427B-B4E4-7F503A28C23D}" type="pres">
      <dgm:prSet presAssocID="{DFC4BE90-BC23-4FB3-8B48-6B0870251F57}" presName="node" presStyleLbl="node1" presStyleIdx="0" presStyleCnt="2" custRadScaleRad="93938">
        <dgm:presLayoutVars>
          <dgm:bulletEnabled val="1"/>
        </dgm:presLayoutVars>
      </dgm:prSet>
      <dgm:spPr/>
    </dgm:pt>
    <dgm:pt modelId="{A0AF1240-F387-4979-A48C-5A6B81E736CB}" type="pres">
      <dgm:prSet presAssocID="{D746CD1F-6E34-4059-9D11-02F10590AEF0}" presName="Name9" presStyleLbl="parChTrans1D2" presStyleIdx="1" presStyleCnt="2"/>
      <dgm:spPr/>
    </dgm:pt>
    <dgm:pt modelId="{BA87669D-9AAF-4579-BC61-B1D4A4741AF8}" type="pres">
      <dgm:prSet presAssocID="{D746CD1F-6E34-4059-9D11-02F10590AEF0}" presName="connTx" presStyleLbl="parChTrans1D2" presStyleIdx="1" presStyleCnt="2"/>
      <dgm:spPr/>
    </dgm:pt>
    <dgm:pt modelId="{CBCCD3E9-70C6-4C7D-A501-96A6B90D93F7}" type="pres">
      <dgm:prSet presAssocID="{D75D7435-AA88-46B3-BFEA-874AC3EE27C5}" presName="node" presStyleLbl="node1" presStyleIdx="1" presStyleCnt="2" custRadScaleRad="99989" custRadScaleInc="-368">
        <dgm:presLayoutVars>
          <dgm:bulletEnabled val="1"/>
        </dgm:presLayoutVars>
      </dgm:prSet>
      <dgm:spPr/>
    </dgm:pt>
  </dgm:ptLst>
  <dgm:cxnLst>
    <dgm:cxn modelId="{2E2F6608-CE4A-4EEC-8EF8-4A14C53CD8FC}" type="presOf" srcId="{D746CD1F-6E34-4059-9D11-02F10590AEF0}" destId="{BA87669D-9AAF-4579-BC61-B1D4A4741AF8}" srcOrd="1" destOrd="0" presId="urn:microsoft.com/office/officeart/2005/8/layout/radial1"/>
    <dgm:cxn modelId="{DD859A2D-ABB8-4978-B711-0F768ED2729E}" type="presOf" srcId="{D75D7435-AA88-46B3-BFEA-874AC3EE27C5}" destId="{CBCCD3E9-70C6-4C7D-A501-96A6B90D93F7}" srcOrd="0" destOrd="0" presId="urn:microsoft.com/office/officeart/2005/8/layout/radial1"/>
    <dgm:cxn modelId="{23DCB952-3076-4C0E-9889-DF71D45FAF7D}" type="presOf" srcId="{DFC4BE90-BC23-4FB3-8B48-6B0870251F57}" destId="{C67AF16C-6281-427B-B4E4-7F503A28C23D}" srcOrd="0" destOrd="0" presId="urn:microsoft.com/office/officeart/2005/8/layout/radial1"/>
    <dgm:cxn modelId="{AB342F78-455A-4E6E-B1C9-C49953B551D2}" type="presOf" srcId="{77770CD6-5DEC-4D4D-AA8B-CEDB99A49636}" destId="{AF062F46-E3EE-4709-80EA-CD2AC386C650}" srcOrd="0" destOrd="0" presId="urn:microsoft.com/office/officeart/2005/8/layout/radial1"/>
    <dgm:cxn modelId="{C11C0285-CBE2-496B-A478-D43432A38AA7}" type="presOf" srcId="{19A97D57-AEB4-4D2B-ABEE-F370B826D247}" destId="{36CD55F6-5143-4E9F-A3AE-6C118840BE25}" srcOrd="0" destOrd="0" presId="urn:microsoft.com/office/officeart/2005/8/layout/radial1"/>
    <dgm:cxn modelId="{06808795-5B39-487B-B4BE-AFB375FAB4ED}" srcId="{19A97D57-AEB4-4D2B-ABEE-F370B826D247}" destId="{DFC4BE90-BC23-4FB3-8B48-6B0870251F57}" srcOrd="0" destOrd="0" parTransId="{77770CD6-5DEC-4D4D-AA8B-CEDB99A49636}" sibTransId="{89D6E84F-7089-435B-AA73-DE0B865B722F}"/>
    <dgm:cxn modelId="{E36F0EBD-2505-4143-9AF1-E1595D393DD8}" srcId="{84E26856-6778-42BF-B063-AFFA3AA32DA8}" destId="{19A97D57-AEB4-4D2B-ABEE-F370B826D247}" srcOrd="0" destOrd="0" parTransId="{A1ACD861-1C86-44A9-AB18-DB8AA3CC1A93}" sibTransId="{12FFA737-15C0-421F-A415-E93D14E782F1}"/>
    <dgm:cxn modelId="{B9FED3CC-2167-4CE6-8E22-4175B11B9083}" srcId="{19A97D57-AEB4-4D2B-ABEE-F370B826D247}" destId="{D75D7435-AA88-46B3-BFEA-874AC3EE27C5}" srcOrd="1" destOrd="0" parTransId="{D746CD1F-6E34-4059-9D11-02F10590AEF0}" sibTransId="{49878FFD-AA1F-457B-9A8F-3EF410A1CDDA}"/>
    <dgm:cxn modelId="{7A0E20D9-D2D9-4465-9B54-A6CCF1123930}" type="presOf" srcId="{D746CD1F-6E34-4059-9D11-02F10590AEF0}" destId="{A0AF1240-F387-4979-A48C-5A6B81E736CB}" srcOrd="0" destOrd="0" presId="urn:microsoft.com/office/officeart/2005/8/layout/radial1"/>
    <dgm:cxn modelId="{94A0A4F6-A614-4C58-8C60-DE684C67D863}" type="presOf" srcId="{77770CD6-5DEC-4D4D-AA8B-CEDB99A49636}" destId="{AB9C7A27-1ED7-4D2F-B8AC-7CE225EB0517}" srcOrd="1" destOrd="0" presId="urn:microsoft.com/office/officeart/2005/8/layout/radial1"/>
    <dgm:cxn modelId="{C6205BFD-B6F8-41EC-A910-E7105769A357}" type="presOf" srcId="{84E26856-6778-42BF-B063-AFFA3AA32DA8}" destId="{8389639E-2602-4385-92FD-8F5599B6636B}" srcOrd="0" destOrd="0" presId="urn:microsoft.com/office/officeart/2005/8/layout/radial1"/>
    <dgm:cxn modelId="{60C94B88-9050-4131-92F3-050CA54F2C25}" type="presParOf" srcId="{8389639E-2602-4385-92FD-8F5599B6636B}" destId="{36CD55F6-5143-4E9F-A3AE-6C118840BE25}" srcOrd="0" destOrd="0" presId="urn:microsoft.com/office/officeart/2005/8/layout/radial1"/>
    <dgm:cxn modelId="{8A373555-154D-4DE3-B469-5FE7274017EE}" type="presParOf" srcId="{8389639E-2602-4385-92FD-8F5599B6636B}" destId="{AF062F46-E3EE-4709-80EA-CD2AC386C650}" srcOrd="1" destOrd="0" presId="urn:microsoft.com/office/officeart/2005/8/layout/radial1"/>
    <dgm:cxn modelId="{D8DA1C2F-40D6-41EF-9C6D-247E0CD3826D}" type="presParOf" srcId="{AF062F46-E3EE-4709-80EA-CD2AC386C650}" destId="{AB9C7A27-1ED7-4D2F-B8AC-7CE225EB0517}" srcOrd="0" destOrd="0" presId="urn:microsoft.com/office/officeart/2005/8/layout/radial1"/>
    <dgm:cxn modelId="{F5E1951B-1392-477E-91F9-623EFDCE6B23}" type="presParOf" srcId="{8389639E-2602-4385-92FD-8F5599B6636B}" destId="{C67AF16C-6281-427B-B4E4-7F503A28C23D}" srcOrd="2" destOrd="0" presId="urn:microsoft.com/office/officeart/2005/8/layout/radial1"/>
    <dgm:cxn modelId="{7C044E50-170C-43BC-B765-4F0ADD2CABA6}" type="presParOf" srcId="{8389639E-2602-4385-92FD-8F5599B6636B}" destId="{A0AF1240-F387-4979-A48C-5A6B81E736CB}" srcOrd="3" destOrd="0" presId="urn:microsoft.com/office/officeart/2005/8/layout/radial1"/>
    <dgm:cxn modelId="{E9F455F1-0B84-4947-81FF-7F2D2DA52325}" type="presParOf" srcId="{A0AF1240-F387-4979-A48C-5A6B81E736CB}" destId="{BA87669D-9AAF-4579-BC61-B1D4A4741AF8}" srcOrd="0" destOrd="0" presId="urn:microsoft.com/office/officeart/2005/8/layout/radial1"/>
    <dgm:cxn modelId="{97EDDE02-B5A7-4C1D-8B18-651BC1965F5C}" type="presParOf" srcId="{8389639E-2602-4385-92FD-8F5599B6636B}" destId="{CBCCD3E9-70C6-4C7D-A501-96A6B90D93F7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17BA3-C157-4411-89B3-9E37EEE15D9D}">
      <dsp:nvSpPr>
        <dsp:cNvPr id="0" name=""/>
        <dsp:cNvSpPr/>
      </dsp:nvSpPr>
      <dsp:spPr>
        <a:xfrm>
          <a:off x="0" y="-168023"/>
          <a:ext cx="12192000" cy="2057400"/>
        </a:xfrm>
        <a:prstGeom prst="rect">
          <a:avLst/>
        </a:prstGeom>
        <a:solidFill>
          <a:srgbClr val="22AA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 Black" panose="020B0A04020102020204" pitchFamily="34" charset="0"/>
            </a:rPr>
            <a:t>Сравнение конкурентов</a:t>
          </a:r>
        </a:p>
      </dsp:txBody>
      <dsp:txXfrm>
        <a:off x="0" y="-168023"/>
        <a:ext cx="12192000" cy="2057400"/>
      </dsp:txXfrm>
    </dsp:sp>
    <dsp:sp modelId="{D259036A-0AE2-4C31-A4B6-D636C758DFC8}">
      <dsp:nvSpPr>
        <dsp:cNvPr id="0" name=""/>
        <dsp:cNvSpPr/>
      </dsp:nvSpPr>
      <dsp:spPr>
        <a:xfrm>
          <a:off x="1488" y="1337473"/>
          <a:ext cx="2437804" cy="5420808"/>
        </a:xfrm>
        <a:prstGeom prst="rect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88" y="1337473"/>
        <a:ext cx="2437804" cy="5420808"/>
      </dsp:txXfrm>
    </dsp:sp>
    <dsp:sp modelId="{B355854C-07F1-4973-94BE-992434000CAD}">
      <dsp:nvSpPr>
        <dsp:cNvPr id="0" name=""/>
        <dsp:cNvSpPr/>
      </dsp:nvSpPr>
      <dsp:spPr>
        <a:xfrm>
          <a:off x="2439292" y="1338574"/>
          <a:ext cx="2437804" cy="5325454"/>
        </a:xfrm>
        <a:prstGeom prst="rect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39292" y="1338574"/>
        <a:ext cx="2437804" cy="5325454"/>
      </dsp:txXfrm>
    </dsp:sp>
    <dsp:sp modelId="{B6CEFFFB-B8EA-4EA7-B2A8-921722E12000}">
      <dsp:nvSpPr>
        <dsp:cNvPr id="0" name=""/>
        <dsp:cNvSpPr/>
      </dsp:nvSpPr>
      <dsp:spPr>
        <a:xfrm>
          <a:off x="4877097" y="1337473"/>
          <a:ext cx="2437804" cy="5420808"/>
        </a:xfrm>
        <a:prstGeom prst="rect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 </a:t>
          </a:r>
        </a:p>
      </dsp:txBody>
      <dsp:txXfrm>
        <a:off x="4877097" y="1337473"/>
        <a:ext cx="2437804" cy="5420808"/>
      </dsp:txXfrm>
    </dsp:sp>
    <dsp:sp modelId="{7290119A-30BF-4F2E-8138-6C6F558EAFE3}">
      <dsp:nvSpPr>
        <dsp:cNvPr id="0" name=""/>
        <dsp:cNvSpPr/>
      </dsp:nvSpPr>
      <dsp:spPr>
        <a:xfrm>
          <a:off x="7314902" y="1337473"/>
          <a:ext cx="2437804" cy="5420808"/>
        </a:xfrm>
        <a:prstGeom prst="rect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 </a:t>
          </a:r>
        </a:p>
      </dsp:txBody>
      <dsp:txXfrm>
        <a:off x="7314902" y="1337473"/>
        <a:ext cx="2437804" cy="5420808"/>
      </dsp:txXfrm>
    </dsp:sp>
    <dsp:sp modelId="{956D1494-0E41-42D4-A737-DD4FA0C23D4A}">
      <dsp:nvSpPr>
        <dsp:cNvPr id="0" name=""/>
        <dsp:cNvSpPr/>
      </dsp:nvSpPr>
      <dsp:spPr>
        <a:xfrm>
          <a:off x="9752707" y="1334276"/>
          <a:ext cx="2437804" cy="5427203"/>
        </a:xfrm>
        <a:prstGeom prst="rect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/>
        </a:p>
      </dsp:txBody>
      <dsp:txXfrm>
        <a:off x="9752707" y="1334276"/>
        <a:ext cx="2437804" cy="5427203"/>
      </dsp:txXfrm>
    </dsp:sp>
    <dsp:sp modelId="{FA87E4D5-213D-442B-8A5F-7B5ABCD058E4}">
      <dsp:nvSpPr>
        <dsp:cNvPr id="0" name=""/>
        <dsp:cNvSpPr/>
      </dsp:nvSpPr>
      <dsp:spPr>
        <a:xfrm>
          <a:off x="0" y="5710147"/>
          <a:ext cx="12192000" cy="1159229"/>
        </a:xfrm>
        <a:prstGeom prst="rect">
          <a:avLst/>
        </a:prstGeom>
        <a:solidFill>
          <a:srgbClr val="FFD32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1A0A5-79C0-435C-9656-43D3D3A65FCD}">
      <dsp:nvSpPr>
        <dsp:cNvPr id="0" name=""/>
        <dsp:cNvSpPr/>
      </dsp:nvSpPr>
      <dsp:spPr>
        <a:xfrm>
          <a:off x="582859" y="3463"/>
          <a:ext cx="8673902" cy="2812575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8761" y="69365"/>
        <a:ext cx="8542098" cy="2746673"/>
      </dsp:txXfrm>
    </dsp:sp>
    <dsp:sp modelId="{29BC3851-2F8C-4503-BE63-DB8888256963}">
      <dsp:nvSpPr>
        <dsp:cNvPr id="0" name=""/>
        <dsp:cNvSpPr/>
      </dsp:nvSpPr>
      <dsp:spPr>
        <a:xfrm>
          <a:off x="582859" y="2816038"/>
          <a:ext cx="8673902" cy="1209407"/>
        </a:xfrm>
        <a:prstGeom prst="rect">
          <a:avLst/>
        </a:prstGeom>
        <a:solidFill>
          <a:srgbClr val="22AA54"/>
        </a:solidFill>
        <a:ln w="127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Пол: </a:t>
          </a:r>
          <a:r>
            <a:rPr lang="ru-RU" sz="18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85% женщин</a:t>
          </a:r>
          <a:endParaRPr lang="ru-RU" sz="1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Возраст: </a:t>
          </a:r>
          <a:r>
            <a:rPr lang="ru-RU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от 30 до 55, средний – 40 лет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Местоположение: </a:t>
          </a:r>
          <a:r>
            <a:rPr lang="ru-RU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городская местность по всей России</a:t>
          </a:r>
        </a:p>
      </dsp:txBody>
      <dsp:txXfrm>
        <a:off x="582859" y="2816038"/>
        <a:ext cx="6108382" cy="1209407"/>
      </dsp:txXfrm>
    </dsp:sp>
    <dsp:sp modelId="{63431DF8-090C-48C9-8D2D-129A02330E86}">
      <dsp:nvSpPr>
        <dsp:cNvPr id="0" name=""/>
        <dsp:cNvSpPr/>
      </dsp:nvSpPr>
      <dsp:spPr>
        <a:xfrm>
          <a:off x="7858308" y="2673304"/>
          <a:ext cx="1318726" cy="1318726"/>
        </a:xfrm>
        <a:prstGeom prst="ellipse">
          <a:avLst/>
        </a:prstGeom>
        <a:solidFill>
          <a:srgbClr val="F5F5F5">
            <a:alpha val="98000"/>
          </a:srgbClr>
        </a:solidFill>
        <a:ln w="12700" cap="flat" cmpd="sng" algn="ctr">
          <a:solidFill>
            <a:srgbClr val="1D5B28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D55F6-5143-4E9F-A3AE-6C118840BE25}">
      <dsp:nvSpPr>
        <dsp:cNvPr id="0" name=""/>
        <dsp:cNvSpPr/>
      </dsp:nvSpPr>
      <dsp:spPr>
        <a:xfrm>
          <a:off x="0" y="857371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2</a:t>
          </a:r>
          <a:endParaRPr lang="ru-RU" sz="2300" kern="1200" dirty="0"/>
        </a:p>
      </dsp:txBody>
      <dsp:txXfrm>
        <a:off x="72725" y="930096"/>
        <a:ext cx="351145" cy="351145"/>
      </dsp:txXfrm>
    </dsp:sp>
    <dsp:sp modelId="{AF062F46-E3EE-4709-80EA-CD2AC386C650}">
      <dsp:nvSpPr>
        <dsp:cNvPr id="0" name=""/>
        <dsp:cNvSpPr/>
      </dsp:nvSpPr>
      <dsp:spPr>
        <a:xfrm rot="16200000">
          <a:off x="79509" y="598583"/>
          <a:ext cx="337575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37575" y="90000"/>
              </a:lnTo>
            </a:path>
          </a:pathLst>
        </a:custGeom>
        <a:noFill/>
        <a:ln w="762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39858" y="680144"/>
        <a:ext cx="16878" cy="16878"/>
      </dsp:txXfrm>
    </dsp:sp>
    <dsp:sp modelId="{C67AF16C-6281-427B-B4E4-7F503A28C23D}">
      <dsp:nvSpPr>
        <dsp:cNvPr id="0" name=""/>
        <dsp:cNvSpPr/>
      </dsp:nvSpPr>
      <dsp:spPr>
        <a:xfrm>
          <a:off x="0" y="23201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1</a:t>
          </a:r>
        </a:p>
      </dsp:txBody>
      <dsp:txXfrm>
        <a:off x="72725" y="95926"/>
        <a:ext cx="351145" cy="351145"/>
      </dsp:txXfrm>
    </dsp:sp>
    <dsp:sp modelId="{A0AF1240-F387-4979-A48C-5A6B81E736CB}">
      <dsp:nvSpPr>
        <dsp:cNvPr id="0" name=""/>
        <dsp:cNvSpPr/>
      </dsp:nvSpPr>
      <dsp:spPr>
        <a:xfrm rot="5400000">
          <a:off x="51055" y="1461208"/>
          <a:ext cx="39448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94483" y="90000"/>
              </a:lnTo>
            </a:path>
          </a:pathLst>
        </a:custGeom>
        <a:noFill/>
        <a:ln w="762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38435" y="1541346"/>
        <a:ext cx="19724" cy="19724"/>
      </dsp:txXfrm>
    </dsp:sp>
    <dsp:sp modelId="{CBCCD3E9-70C6-4C7D-A501-96A6B90D93F7}">
      <dsp:nvSpPr>
        <dsp:cNvPr id="0" name=""/>
        <dsp:cNvSpPr/>
      </dsp:nvSpPr>
      <dsp:spPr>
        <a:xfrm>
          <a:off x="0" y="1748450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3</a:t>
          </a:r>
        </a:p>
      </dsp:txBody>
      <dsp:txXfrm>
        <a:off x="72725" y="1821175"/>
        <a:ext cx="351145" cy="351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D55F6-5143-4E9F-A3AE-6C118840BE25}">
      <dsp:nvSpPr>
        <dsp:cNvPr id="0" name=""/>
        <dsp:cNvSpPr/>
      </dsp:nvSpPr>
      <dsp:spPr>
        <a:xfrm>
          <a:off x="0" y="629585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4</a:t>
          </a:r>
        </a:p>
      </dsp:txBody>
      <dsp:txXfrm>
        <a:off x="72725" y="702310"/>
        <a:ext cx="351145" cy="351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D55F6-5143-4E9F-A3AE-6C118840BE25}">
      <dsp:nvSpPr>
        <dsp:cNvPr id="0" name=""/>
        <dsp:cNvSpPr/>
      </dsp:nvSpPr>
      <dsp:spPr>
        <a:xfrm>
          <a:off x="0" y="1774606"/>
          <a:ext cx="497280" cy="497280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2</a:t>
          </a:r>
          <a:endParaRPr lang="ru-RU" sz="2300" kern="1200" dirty="0"/>
        </a:p>
      </dsp:txBody>
      <dsp:txXfrm>
        <a:off x="72825" y="1847431"/>
        <a:ext cx="351630" cy="351630"/>
      </dsp:txXfrm>
    </dsp:sp>
    <dsp:sp modelId="{AF062F46-E3EE-4709-80EA-CD2AC386C650}">
      <dsp:nvSpPr>
        <dsp:cNvPr id="0" name=""/>
        <dsp:cNvSpPr/>
      </dsp:nvSpPr>
      <dsp:spPr>
        <a:xfrm rot="16200000">
          <a:off x="-390022" y="1096876"/>
          <a:ext cx="1277325" cy="78134"/>
        </a:xfrm>
        <a:custGeom>
          <a:avLst/>
          <a:gdLst/>
          <a:ahLst/>
          <a:cxnLst/>
          <a:rect l="0" t="0" r="0" b="0"/>
          <a:pathLst>
            <a:path>
              <a:moveTo>
                <a:pt x="0" y="39067"/>
              </a:moveTo>
              <a:lnTo>
                <a:pt x="1277325" y="39067"/>
              </a:lnTo>
            </a:path>
          </a:pathLst>
        </a:custGeom>
        <a:noFill/>
        <a:ln w="762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16707" y="1104010"/>
        <a:ext cx="63866" cy="63866"/>
      </dsp:txXfrm>
    </dsp:sp>
    <dsp:sp modelId="{C67AF16C-6281-427B-B4E4-7F503A28C23D}">
      <dsp:nvSpPr>
        <dsp:cNvPr id="0" name=""/>
        <dsp:cNvSpPr/>
      </dsp:nvSpPr>
      <dsp:spPr>
        <a:xfrm>
          <a:off x="0" y="0"/>
          <a:ext cx="497280" cy="497280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1</a:t>
          </a:r>
        </a:p>
      </dsp:txBody>
      <dsp:txXfrm>
        <a:off x="72825" y="72825"/>
        <a:ext cx="351630" cy="351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D55F6-5143-4E9F-A3AE-6C118840BE25}">
      <dsp:nvSpPr>
        <dsp:cNvPr id="0" name=""/>
        <dsp:cNvSpPr/>
      </dsp:nvSpPr>
      <dsp:spPr>
        <a:xfrm>
          <a:off x="0" y="1511567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2</a:t>
          </a:r>
          <a:endParaRPr lang="ru-RU" sz="2300" kern="1200" dirty="0"/>
        </a:p>
      </dsp:txBody>
      <dsp:txXfrm>
        <a:off x="72725" y="1584292"/>
        <a:ext cx="351145" cy="351145"/>
      </dsp:txXfrm>
    </dsp:sp>
    <dsp:sp modelId="{AF062F46-E3EE-4709-80EA-CD2AC386C650}">
      <dsp:nvSpPr>
        <dsp:cNvPr id="0" name=""/>
        <dsp:cNvSpPr/>
      </dsp:nvSpPr>
      <dsp:spPr>
        <a:xfrm rot="16200000">
          <a:off x="-209141" y="964129"/>
          <a:ext cx="91487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914877" y="90000"/>
              </a:lnTo>
            </a:path>
          </a:pathLst>
        </a:custGeom>
        <a:noFill/>
        <a:ln w="762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25425" y="1031257"/>
        <a:ext cx="45743" cy="45743"/>
      </dsp:txXfrm>
    </dsp:sp>
    <dsp:sp modelId="{C67AF16C-6281-427B-B4E4-7F503A28C23D}">
      <dsp:nvSpPr>
        <dsp:cNvPr id="0" name=""/>
        <dsp:cNvSpPr/>
      </dsp:nvSpPr>
      <dsp:spPr>
        <a:xfrm>
          <a:off x="0" y="100095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1</a:t>
          </a:r>
        </a:p>
      </dsp:txBody>
      <dsp:txXfrm>
        <a:off x="72725" y="172820"/>
        <a:ext cx="351145" cy="351145"/>
      </dsp:txXfrm>
    </dsp:sp>
    <dsp:sp modelId="{A0AF1240-F387-4979-A48C-5A6B81E736CB}">
      <dsp:nvSpPr>
        <dsp:cNvPr id="0" name=""/>
        <dsp:cNvSpPr/>
      </dsp:nvSpPr>
      <dsp:spPr>
        <a:xfrm rot="5400000">
          <a:off x="-362678" y="2529139"/>
          <a:ext cx="1221952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221952" y="90000"/>
              </a:lnTo>
            </a:path>
          </a:pathLst>
        </a:custGeom>
        <a:noFill/>
        <a:ln w="76200" cap="flat" cmpd="sng" algn="ctr">
          <a:solidFill>
            <a:srgbClr val="1D5B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17748" y="2588590"/>
        <a:ext cx="61097" cy="61097"/>
      </dsp:txXfrm>
    </dsp:sp>
    <dsp:sp modelId="{CBCCD3E9-70C6-4C7D-A501-96A6B90D93F7}">
      <dsp:nvSpPr>
        <dsp:cNvPr id="0" name=""/>
        <dsp:cNvSpPr/>
      </dsp:nvSpPr>
      <dsp:spPr>
        <a:xfrm>
          <a:off x="0" y="3230115"/>
          <a:ext cx="496595" cy="496595"/>
        </a:xfrm>
        <a:prstGeom prst="ellipse">
          <a:avLst/>
        </a:prstGeom>
        <a:solidFill>
          <a:srgbClr val="1D5B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3</a:t>
          </a:r>
        </a:p>
      </dsp:txBody>
      <dsp:txXfrm>
        <a:off x="72725" y="3302840"/>
        <a:ext cx="351145" cy="35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C385-0902-45EC-A106-7DA0BBB21680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8F5F-2C0E-4377-8412-F51ADA37D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5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83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4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055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1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9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1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9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65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1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8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7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8F5F-2C0E-4377-8412-F51ADA37DC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82570-68E4-4923-A686-5C40300F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5C6F71-D400-4598-89E3-5E2D089F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5BFB6-6A88-4DEC-AD47-973D3E8A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1F8E0-C3E8-4551-8B90-D974DA98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B658D-C10E-4DBE-BFE8-2587AC77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9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1CFA-43DE-44E0-A8E9-25F84200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B34487-9A68-4EC2-BEFC-886CCB10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C2474-44DE-4983-9EE2-07F553C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59400-02CE-4E5E-B422-EAA06C8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E6572-72B7-406F-A5EE-50AE5E20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7B8D4A-9409-47D2-AC39-6843D1811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787ABF-F13A-4C0E-BADF-82A3E205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CC3A8-35E0-43C1-B045-6F91B0A7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2BA10A-DCFA-43A0-8151-02E9594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EBB38-BA74-4527-9C20-7B2F8262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FB81-357C-4898-A689-CF60451B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171CC-255B-478E-84C1-A0045B2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D55F6-ED85-4513-A47F-72EB2B5E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EA7FE-3517-47FF-BF22-37C98103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3B84A-5944-4740-89B9-C4149D03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6969C-A80C-49DE-BABC-13600C47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EBAE9-8DB6-4DD7-BF99-B75635C2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50E64-C5BD-4600-912E-BFF5F151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FDD25-108E-4F6C-822B-BBC65E96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54701-6E1A-4F3A-AB72-C21F0DC4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CB51B-B536-49B7-82E9-9A934C54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6063F-2E7E-4CAA-84C6-68D2E1CE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863F67-F594-4101-89F0-6BB18E06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D22BF-B339-4B3D-91B4-ACF94DC6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866EF-9AB5-497B-ACA6-26F4C873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9164E0-1607-4D05-8EEC-FE27F7F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F385-CEF9-42C1-849A-882E18A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50C38-79D1-43FF-A28A-A6491389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DEB285-A0C0-460F-AC4D-8FB4C72BF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090B6F-5C90-4D4F-87FC-B5B755A1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5061CC-BCD7-44E6-A4EF-3E4C3C232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9641EF-EB74-4551-8982-50348E6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C346E-BE91-49D5-9D23-9B77467C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E65C65-D92E-4F66-8900-2835775B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FE590-EB88-4085-92AE-C621E4BF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8EB96-D032-401D-9520-E20A9A0A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B01031-C4B4-4C8A-8ED0-EE8BD463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CA7366-A8B5-4620-ABE8-3B5278A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D85B55-B0AD-472D-8540-6D44B23F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6C85D0-D178-4328-A069-87925423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3A1439-F7B0-497B-B366-9A78F0DE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6C10-7726-4FA9-B55B-BBFEA67B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F03B5-7D62-4249-A829-40309800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656D8B-F853-4C46-B4C1-07EC8B08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208445-8F89-48C4-B410-494C6EA3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E6C23F-2564-403A-A155-1A8A7B30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1059DC-AC75-405F-A604-5BAFFEA3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8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E6459-BA88-47B8-9222-8659E4E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8386A1-A2C9-43CE-9C3B-EE84CEFE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3B4AC3-3816-42B2-971C-8E76C30E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F7350-CF0B-4B1B-98EC-8478A78A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DE804B-8E70-49CA-9E04-2F3F0EB3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0E2EA-7722-49FB-A100-D70280BD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B3838-4997-459E-9301-25C0A972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13E56A-598C-437F-A27E-ED0876C4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AC7EB-B1D9-4FD3-83DA-F6BA2C4F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B47B-05D0-4786-8ABE-DB1CD9C67566}" type="datetimeFigureOut">
              <a:rPr lang="ru-RU" smtClean="0"/>
              <a:t>11.08.2023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331DF-9818-4C66-86BF-DFB76AD6C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65B14-AFD6-48A8-BE35-149CB422F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E851-C3AF-4B7B-8944-EC1B0387A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xxims/rshb/blob/main/data_analysis/data_analysis.ipynb" TargetMode="External"/><Relationship Id="rId13" Type="http://schemas.openxmlformats.org/officeDocument/2006/relationships/hyperlink" Target="https://www.eco-lakomka.ru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maxxxims/rshb/" TargetMode="External"/><Relationship Id="rId12" Type="http://schemas.openxmlformats.org/officeDocument/2006/relationships/hyperlink" Target="https://tvoyproduct.ru/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agromp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QSO44" TargetMode="External"/><Relationship Id="rId11" Type="http://schemas.openxmlformats.org/officeDocument/2006/relationships/hyperlink" Target="https://www.m2-shop.ru/" TargetMode="External"/><Relationship Id="rId5" Type="http://schemas.openxmlformats.org/officeDocument/2006/relationships/hyperlink" Target="mailto:boikov.me@phystech.edu" TargetMode="External"/><Relationship Id="rId15" Type="http://schemas.openxmlformats.org/officeDocument/2006/relationships/hyperlink" Target="https://fermermag.ru/" TargetMode="External"/><Relationship Id="rId10" Type="http://schemas.openxmlformats.org/officeDocument/2006/relationships/hyperlink" Target="https://ecomarket.ru/" TargetMode="External"/><Relationship Id="rId4" Type="http://schemas.openxmlformats.org/officeDocument/2006/relationships/hyperlink" Target="mailto:maxxxi_boyk@mail.ru" TargetMode="External"/><Relationship Id="rId9" Type="http://schemas.openxmlformats.org/officeDocument/2006/relationships/hyperlink" Target="https://esh-derevenskoe.ru/" TargetMode="External"/><Relationship Id="rId14" Type="http://schemas.openxmlformats.org/officeDocument/2006/relationships/hyperlink" Target="https://apeti.ru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voe-rodnoe.ru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s://www.m2-shop.r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tvoyproduct.ru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ecomarket.ru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esh-derevenskoe.ru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xxims/rshb/blob/main/data_analysis/data_analysis.ipynb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github.com/maxxxims/rsh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4110F-0E5C-4B00-8D5D-2969AFD67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171717"/>
                </a:solidFill>
                <a:latin typeface="Arial Black" panose="020B0A04020102020204" pitchFamily="34" charset="0"/>
              </a:rPr>
              <a:t>«Своё Родное»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8C04D-1625-4B2D-A208-65D75366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8680"/>
          </a:xfrm>
        </p:spPr>
        <p:txBody>
          <a:bodyPr>
            <a:normAutofit/>
          </a:bodyPr>
          <a:lstStyle/>
          <a:p>
            <a:pPr algn="l"/>
            <a:b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Бойков Максим Евгеньевич</a:t>
            </a:r>
          </a:p>
          <a:p>
            <a:pPr algn="l"/>
            <a:r>
              <a:rPr lang="ru-RU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Вуз:</a:t>
            </a:r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МФТИ, 2024 год выпуска</a:t>
            </a:r>
            <a:endParaRPr lang="en-US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maxxxi_boyk@mail.ru</a:t>
            </a:r>
            <a:endParaRPr lang="ru-RU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Тема: </a:t>
            </a:r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«Разработать механику для привлечения покупателей в приложение Своё Родное»</a:t>
            </a:r>
            <a:r>
              <a:rPr lang="en-US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EEFB9E-6291-4C6E-A25C-00AF9999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0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Распределение</a:t>
            </a:r>
            <a:endParaRPr lang="ru-RU" dirty="0">
              <a:solidFill>
                <a:srgbClr val="1D5B28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133B70-375F-4D9C-980D-7FED9889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0" y="1377316"/>
            <a:ext cx="6482080" cy="3646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368292FE-A567-428C-BA7C-397CFC7F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119"/>
            <a:ext cx="10515600" cy="132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Превалирует возрастная платёжеспособная аудитория. Это нужно учитывать при продвижении, но и не стоит забывать о привлечении молодых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5700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Продвижение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58" y="2324382"/>
            <a:ext cx="10347650" cy="4402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Реклама в соцсетях и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каналах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Реклама по телевиденью</a:t>
            </a:r>
          </a:p>
          <a:p>
            <a:pPr marL="0" indent="0"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Контекстная реклама в интернете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Виральные механики (подробнее далее)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3EB62F5-0D3D-4CB2-895A-6BE3E4C58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165297"/>
              </p:ext>
            </p:extLst>
          </p:nvPr>
        </p:nvGraphicFramePr>
        <p:xfrm>
          <a:off x="842023" y="2323322"/>
          <a:ext cx="496595" cy="233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F5087AD-6318-4BBE-B4A1-2664F119D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12417"/>
              </p:ext>
            </p:extLst>
          </p:nvPr>
        </p:nvGraphicFramePr>
        <p:xfrm>
          <a:off x="829161" y="4320074"/>
          <a:ext cx="496595" cy="233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92FDBBC-B5EB-46F3-B890-949441C9BDA7}"/>
              </a:ext>
            </a:extLst>
          </p:cNvPr>
          <p:cNvGrpSpPr/>
          <p:nvPr/>
        </p:nvGrpSpPr>
        <p:grpSpPr>
          <a:xfrm>
            <a:off x="987458" y="4564934"/>
            <a:ext cx="180000" cy="399065"/>
            <a:chOff x="158297" y="1435784"/>
            <a:chExt cx="180000" cy="399065"/>
          </a:xfrm>
        </p:grpSpPr>
        <p:sp>
          <p:nvSpPr>
            <p:cNvPr id="9" name="Прямая соединительная линия 3">
              <a:extLst>
                <a:ext uri="{FF2B5EF4-FFF2-40B4-BE49-F238E27FC236}">
                  <a16:creationId xmlns:a16="http://schemas.microsoft.com/office/drawing/2014/main" id="{DBF3E1D5-DDDC-48C3-9E71-646266A3427E}"/>
                </a:ext>
              </a:extLst>
            </p:cNvPr>
            <p:cNvSpPr/>
            <p:nvPr/>
          </p:nvSpPr>
          <p:spPr>
            <a:xfrm rot="5400000">
              <a:off x="48764" y="1545317"/>
              <a:ext cx="399065" cy="1800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0000"/>
                  </a:moveTo>
                  <a:lnTo>
                    <a:pt x="399065" y="90000"/>
                  </a:lnTo>
                </a:path>
              </a:pathLst>
            </a:custGeom>
            <a:noFill/>
            <a:ln w="76200">
              <a:solidFill>
                <a:srgbClr val="1D5B28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Прямая соединительная линия 4">
              <a:extLst>
                <a:ext uri="{FF2B5EF4-FFF2-40B4-BE49-F238E27FC236}">
                  <a16:creationId xmlns:a16="http://schemas.microsoft.com/office/drawing/2014/main" id="{E6F73D55-1241-4374-BB31-E8B319EEF445}"/>
                </a:ext>
              </a:extLst>
            </p:cNvPr>
            <p:cNvSpPr txBox="1"/>
            <p:nvPr/>
          </p:nvSpPr>
          <p:spPr>
            <a:xfrm rot="5400000">
              <a:off x="238320" y="1625340"/>
              <a:ext cx="19953" cy="19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05960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3E37CE-17A3-4A7D-B21A-12FA9887DEF0}"/>
              </a:ext>
            </a:extLst>
          </p:cNvPr>
          <p:cNvSpPr/>
          <p:nvPr/>
        </p:nvSpPr>
        <p:spPr>
          <a:xfrm>
            <a:off x="0" y="0"/>
            <a:ext cx="7477760" cy="6858000"/>
          </a:xfrm>
          <a:prstGeom prst="rect">
            <a:avLst/>
          </a:prstGeom>
          <a:solidFill>
            <a:srgbClr val="F5F5F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31445"/>
            <a:ext cx="722376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Виральные механики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899920"/>
            <a:ext cx="5918200" cy="4531360"/>
          </a:xfrm>
        </p:spPr>
        <p:txBody>
          <a:bodyPr/>
          <a:lstStyle/>
          <a:p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Открытая корзина</a:t>
            </a:r>
            <a:endParaRPr lang="en-US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Усовершенствование базы рецептов</a:t>
            </a:r>
          </a:p>
          <a:p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Вкусные подарки</a:t>
            </a:r>
          </a:p>
          <a:p>
            <a:r>
              <a:rPr lang="ru-RU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«Запрещенные приемы»</a:t>
            </a:r>
          </a:p>
          <a:p>
            <a:endParaRPr lang="ru-RU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Открытая корзина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43"/>
            <a:ext cx="10774680" cy="485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Идейное продолжение совместных покупок.</a:t>
            </a: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Дать возможность пользователям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кооперироваться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прямо в приложении (например «добавляться в друзья»), создавать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корзин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и делать некоторые из них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открытыми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для друзей.</a:t>
            </a: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При наполнении такой корзины «друзья» получают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оповещение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и могут добавлять свои товары (или выбирают из каталога открытых корзин друзей). Дальнейший сценарий как и у совместных покупок.</a:t>
            </a:r>
          </a:p>
        </p:txBody>
      </p:sp>
    </p:spTree>
    <p:extLst>
      <p:ext uri="{BB962C8B-B14F-4D97-AF65-F5344CB8AC3E}">
        <p14:creationId xmlns:p14="http://schemas.microsoft.com/office/powerpoint/2010/main" val="14690544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Открытая корзина</a:t>
            </a:r>
            <a:endParaRPr lang="ru-RU" dirty="0">
              <a:solidFill>
                <a:srgbClr val="1D5B28"/>
              </a:solidFill>
            </a:endParaRP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8B909D-FC29-4235-AFEC-4A40B9286984}"/>
              </a:ext>
            </a:extLst>
          </p:cNvPr>
          <p:cNvGrpSpPr/>
          <p:nvPr/>
        </p:nvGrpSpPr>
        <p:grpSpPr>
          <a:xfrm>
            <a:off x="942392" y="1690688"/>
            <a:ext cx="10093759" cy="4358826"/>
            <a:chOff x="914235" y="1840133"/>
            <a:chExt cx="10093759" cy="4358826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D1EE0D51-E757-47F7-8F54-E202A84653EF}"/>
                </a:ext>
              </a:extLst>
            </p:cNvPr>
            <p:cNvGrpSpPr/>
            <p:nvPr/>
          </p:nvGrpSpPr>
          <p:grpSpPr>
            <a:xfrm>
              <a:off x="9023322" y="3062548"/>
              <a:ext cx="1260000" cy="1260000"/>
              <a:chOff x="8103738" y="2322691"/>
              <a:chExt cx="1260000" cy="1260000"/>
            </a:xfrm>
          </p:grpSpPr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A021F499-7729-4766-9B6A-0703033FDBCD}"/>
                  </a:ext>
                </a:extLst>
              </p:cNvPr>
              <p:cNvSpPr/>
              <p:nvPr/>
            </p:nvSpPr>
            <p:spPr>
              <a:xfrm>
                <a:off x="8103738" y="2322691"/>
                <a:ext cx="1260000" cy="1260000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E47406CF-9E12-4F84-ACF6-B5B74D146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8769" y="2726891"/>
                <a:ext cx="429430" cy="429430"/>
              </a:xfrm>
              <a:prstGeom prst="rect">
                <a:avLst/>
              </a:prstGeom>
            </p:spPr>
          </p:pic>
        </p:grpSp>
        <p:sp>
          <p:nvSpPr>
            <p:cNvPr id="46" name="Стрелка: изогнутая вниз 45">
              <a:extLst>
                <a:ext uri="{FF2B5EF4-FFF2-40B4-BE49-F238E27FC236}">
                  <a16:creationId xmlns:a16="http://schemas.microsoft.com/office/drawing/2014/main" id="{2DF58838-9856-47DC-9340-CE458FDA93DE}"/>
                </a:ext>
              </a:extLst>
            </p:cNvPr>
            <p:cNvSpPr/>
            <p:nvPr/>
          </p:nvSpPr>
          <p:spPr>
            <a:xfrm rot="510475">
              <a:off x="7521105" y="2461086"/>
              <a:ext cx="2069272" cy="658937"/>
            </a:xfrm>
            <a:prstGeom prst="curvedDownArrow">
              <a:avLst>
                <a:gd name="adj1" fmla="val 21255"/>
                <a:gd name="adj2" fmla="val 46139"/>
                <a:gd name="adj3" fmla="val 68195"/>
              </a:avLst>
            </a:prstGeom>
            <a:solidFill>
              <a:srgbClr val="22AA54"/>
            </a:solidFill>
            <a:ln>
              <a:solidFill>
                <a:srgbClr val="1D5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4C0ACC00-DC10-49A6-B412-93A5573F484A}"/>
                </a:ext>
              </a:extLst>
            </p:cNvPr>
            <p:cNvGrpSpPr/>
            <p:nvPr/>
          </p:nvGrpSpPr>
          <p:grpSpPr>
            <a:xfrm>
              <a:off x="6496380" y="2630051"/>
              <a:ext cx="1260000" cy="1260000"/>
              <a:chOff x="6401755" y="2311944"/>
              <a:chExt cx="1260000" cy="1260000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9CB1FFA8-9633-4CC0-B9D3-48A9C46A2C65}"/>
                  </a:ext>
                </a:extLst>
              </p:cNvPr>
              <p:cNvSpPr/>
              <p:nvPr/>
            </p:nvSpPr>
            <p:spPr>
              <a:xfrm>
                <a:off x="6401755" y="2311944"/>
                <a:ext cx="1260000" cy="1260000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694A318E-C907-4C93-BFFE-E86545F75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1340" y="2747811"/>
                <a:ext cx="400830" cy="400830"/>
              </a:xfrm>
              <a:prstGeom prst="rect">
                <a:avLst/>
              </a:prstGeom>
            </p:spPr>
          </p:pic>
        </p:grpSp>
        <p:sp>
          <p:nvSpPr>
            <p:cNvPr id="45" name="Стрелка: изогнутая вниз 44">
              <a:extLst>
                <a:ext uri="{FF2B5EF4-FFF2-40B4-BE49-F238E27FC236}">
                  <a16:creationId xmlns:a16="http://schemas.microsoft.com/office/drawing/2014/main" id="{32331423-1A89-4F25-BE34-77C565F8DCE1}"/>
                </a:ext>
              </a:extLst>
            </p:cNvPr>
            <p:cNvSpPr/>
            <p:nvPr/>
          </p:nvSpPr>
          <p:spPr>
            <a:xfrm rot="510475">
              <a:off x="4947531" y="2093245"/>
              <a:ext cx="2069272" cy="658937"/>
            </a:xfrm>
            <a:prstGeom prst="curvedDownArrow">
              <a:avLst>
                <a:gd name="adj1" fmla="val 21255"/>
                <a:gd name="adj2" fmla="val 46139"/>
                <a:gd name="adj3" fmla="val 68195"/>
              </a:avLst>
            </a:prstGeom>
            <a:solidFill>
              <a:srgbClr val="22AA54"/>
            </a:solidFill>
            <a:ln>
              <a:solidFill>
                <a:srgbClr val="1D5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3" name="Объект 2">
              <a:extLst>
                <a:ext uri="{FF2B5EF4-FFF2-40B4-BE49-F238E27FC236}">
                  <a16:creationId xmlns:a16="http://schemas.microsoft.com/office/drawing/2014/main" id="{392CD0D2-B6CA-47D7-AE9D-B8B463B9CD6F}"/>
                </a:ext>
              </a:extLst>
            </p:cNvPr>
            <p:cNvSpPr txBox="1">
              <a:spLocks/>
            </p:cNvSpPr>
            <p:nvPr/>
          </p:nvSpPr>
          <p:spPr>
            <a:xfrm>
              <a:off x="914235" y="3499981"/>
              <a:ext cx="2456011" cy="18709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Пользователь добавляет зарегистрированного друга по номеру, почте или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ru-RU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22011B7B-F962-4990-966E-F58DB3374D17}"/>
                </a:ext>
              </a:extLst>
            </p:cNvPr>
            <p:cNvGrpSpPr/>
            <p:nvPr/>
          </p:nvGrpSpPr>
          <p:grpSpPr>
            <a:xfrm>
              <a:off x="4013481" y="2378292"/>
              <a:ext cx="1260000" cy="1260000"/>
              <a:chOff x="2979057" y="2621549"/>
              <a:chExt cx="1260000" cy="1260000"/>
            </a:xfrm>
          </p:grpSpPr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97977E2A-4AB3-4D3E-87D0-0F3D82D9310F}"/>
                  </a:ext>
                </a:extLst>
              </p:cNvPr>
              <p:cNvSpPr/>
              <p:nvPr/>
            </p:nvSpPr>
            <p:spPr>
              <a:xfrm>
                <a:off x="2979057" y="2621549"/>
                <a:ext cx="1260000" cy="1260000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5300B642-182E-4B07-9E01-DA5BF6651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1911" y="2999790"/>
                <a:ext cx="503518" cy="503518"/>
              </a:xfrm>
              <a:prstGeom prst="rect">
                <a:avLst/>
              </a:prstGeom>
            </p:spPr>
          </p:pic>
        </p:grpSp>
        <p:sp>
          <p:nvSpPr>
            <p:cNvPr id="35" name="Объект 2">
              <a:extLst>
                <a:ext uri="{FF2B5EF4-FFF2-40B4-BE49-F238E27FC236}">
                  <a16:creationId xmlns:a16="http://schemas.microsoft.com/office/drawing/2014/main" id="{3CDFD7BC-1A60-4B2D-BC74-A21A433D2858}"/>
                </a:ext>
              </a:extLst>
            </p:cNvPr>
            <p:cNvSpPr txBox="1">
              <a:spLocks/>
            </p:cNvSpPr>
            <p:nvPr/>
          </p:nvSpPr>
          <p:spPr>
            <a:xfrm>
              <a:off x="3716711" y="3836521"/>
              <a:ext cx="2138696" cy="18709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Выбирает товары, отмечает корзину фермера как открытую для друзей (всех или определенных)</a:t>
              </a:r>
            </a:p>
          </p:txBody>
        </p:sp>
        <p:sp>
          <p:nvSpPr>
            <p:cNvPr id="14" name="Стрелка: изогнутая вниз 13">
              <a:extLst>
                <a:ext uri="{FF2B5EF4-FFF2-40B4-BE49-F238E27FC236}">
                  <a16:creationId xmlns:a16="http://schemas.microsoft.com/office/drawing/2014/main" id="{71D00CD0-06E6-4449-A4D0-C425D881F659}"/>
                </a:ext>
              </a:extLst>
            </p:cNvPr>
            <p:cNvSpPr/>
            <p:nvPr/>
          </p:nvSpPr>
          <p:spPr>
            <a:xfrm rot="510475">
              <a:off x="2493379" y="1840133"/>
              <a:ext cx="2069272" cy="658937"/>
            </a:xfrm>
            <a:prstGeom prst="curvedDownArrow">
              <a:avLst>
                <a:gd name="adj1" fmla="val 21255"/>
                <a:gd name="adj2" fmla="val 46139"/>
                <a:gd name="adj3" fmla="val 68195"/>
              </a:avLst>
            </a:prstGeom>
            <a:solidFill>
              <a:srgbClr val="22AA54"/>
            </a:solidFill>
            <a:ln>
              <a:solidFill>
                <a:srgbClr val="1D5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01A0EDD2-0D56-4788-A1CD-1375E98D21B1}"/>
                </a:ext>
              </a:extLst>
            </p:cNvPr>
            <p:cNvGrpSpPr/>
            <p:nvPr/>
          </p:nvGrpSpPr>
          <p:grpSpPr>
            <a:xfrm>
              <a:off x="1491396" y="2076736"/>
              <a:ext cx="1260000" cy="1260000"/>
              <a:chOff x="565950" y="1997484"/>
              <a:chExt cx="1440000" cy="1440000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668AEF6B-DFAF-4364-AEC2-137A8404C0E4}"/>
                  </a:ext>
                </a:extLst>
              </p:cNvPr>
              <p:cNvSpPr/>
              <p:nvPr/>
            </p:nvSpPr>
            <p:spPr>
              <a:xfrm>
                <a:off x="565950" y="1997484"/>
                <a:ext cx="1440000" cy="1440000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A4C169C8-3227-4B83-97B4-61316E2C3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9325" y="2461703"/>
                <a:ext cx="460699" cy="460699"/>
              </a:xfrm>
              <a:prstGeom prst="rect">
                <a:avLst/>
              </a:prstGeom>
            </p:spPr>
          </p:pic>
        </p:grpSp>
        <p:sp>
          <p:nvSpPr>
            <p:cNvPr id="40" name="Объект 2">
              <a:extLst>
                <a:ext uri="{FF2B5EF4-FFF2-40B4-BE49-F238E27FC236}">
                  <a16:creationId xmlns:a16="http://schemas.microsoft.com/office/drawing/2014/main" id="{34BC20B1-D575-4D12-B80B-124C42D8199E}"/>
                </a:ext>
              </a:extLst>
            </p:cNvPr>
            <p:cNvSpPr txBox="1">
              <a:spLocks/>
            </p:cNvSpPr>
            <p:nvPr/>
          </p:nvSpPr>
          <p:spPr>
            <a:xfrm>
              <a:off x="6262891" y="4208461"/>
              <a:ext cx="2117196" cy="16714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Друг получает уведомление о новой доступной корзине</a:t>
              </a:r>
            </a:p>
          </p:txBody>
        </p:sp>
        <p:sp>
          <p:nvSpPr>
            <p:cNvPr id="41" name="Объект 2">
              <a:extLst>
                <a:ext uri="{FF2B5EF4-FFF2-40B4-BE49-F238E27FC236}">
                  <a16:creationId xmlns:a16="http://schemas.microsoft.com/office/drawing/2014/main" id="{8D974699-85D1-4C4A-A1AD-C1C6B01C750C}"/>
                </a:ext>
              </a:extLst>
            </p:cNvPr>
            <p:cNvSpPr txBox="1">
              <a:spLocks/>
            </p:cNvSpPr>
            <p:nvPr/>
          </p:nvSpPr>
          <p:spPr>
            <a:xfrm>
              <a:off x="8787571" y="4542863"/>
              <a:ext cx="2220423" cy="165609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Добавляет туда свои товары и подтверждает покупку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94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Открытая корзина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DE0B1FF0-6DDB-4E92-BC3D-17470EE70E0D}"/>
              </a:ext>
            </a:extLst>
          </p:cNvPr>
          <p:cNvSpPr/>
          <p:nvPr/>
        </p:nvSpPr>
        <p:spPr>
          <a:xfrm>
            <a:off x="2906098" y="1959136"/>
            <a:ext cx="720000" cy="720000"/>
          </a:xfrm>
          <a:prstGeom prst="mathPlus">
            <a:avLst/>
          </a:prstGeom>
          <a:solidFill>
            <a:srgbClr val="1D5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85E2D2D-625A-45D9-838C-1B12ABC25EF5}"/>
              </a:ext>
            </a:extLst>
          </p:cNvPr>
          <p:cNvSpPr txBox="1">
            <a:spLocks/>
          </p:cNvSpPr>
          <p:nvPr/>
        </p:nvSpPr>
        <p:spPr>
          <a:xfrm>
            <a:off x="603156" y="2808317"/>
            <a:ext cx="532588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Уведомления мотивируют неактивных пользователей совершать новые покупки</a:t>
            </a:r>
          </a:p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Улучшение 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UE </a:t>
            </a: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и привлечение новых пользователей</a:t>
            </a:r>
          </a:p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Кооперация пользователей происходит в приложении</a:t>
            </a:r>
          </a:p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endParaRPr lang="ru-RU" sz="2000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A9CBF4BD-C4F7-467A-B9FA-AFA92E6B5048}"/>
              </a:ext>
            </a:extLst>
          </p:cNvPr>
          <p:cNvSpPr/>
          <p:nvPr/>
        </p:nvSpPr>
        <p:spPr>
          <a:xfrm>
            <a:off x="8778920" y="2049136"/>
            <a:ext cx="720000" cy="540000"/>
          </a:xfrm>
          <a:prstGeom prst="mathMinus">
            <a:avLst/>
          </a:prstGeom>
          <a:solidFill>
            <a:srgbClr val="1D5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280A91C-71AE-40FD-A75C-31090E957063}"/>
              </a:ext>
            </a:extLst>
          </p:cNvPr>
          <p:cNvSpPr txBox="1">
            <a:spLocks/>
          </p:cNvSpPr>
          <p:nvPr/>
        </p:nvSpPr>
        <p:spPr>
          <a:xfrm>
            <a:off x="6400800" y="2822634"/>
            <a:ext cx="547624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В идеале эта механика не должна усложнить процесс обычных и совместных покупок</a:t>
            </a:r>
          </a:p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Нецелесообразно, если совместными покупками мало кто пользуется</a:t>
            </a:r>
          </a:p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Затратно в реализации</a:t>
            </a:r>
          </a:p>
          <a:p>
            <a:pPr marL="0" indent="0">
              <a:lnSpc>
                <a:spcPct val="100000"/>
              </a:lnSpc>
              <a:buClr>
                <a:srgbClr val="FFD328"/>
              </a:buClr>
              <a:buNone/>
              <a:defRPr/>
            </a:pPr>
            <a:endParaRPr lang="ru-RU" sz="2000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3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65126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Рекомендация рецептов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533843"/>
            <a:ext cx="11572240" cy="512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Эта механика реализована в «Ешь деревенское»: предлагать не только продукты из рецепта, но и наоборот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рекомендовать рецепты для конкретного товара.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Подборку можно делать автоматически (излишне много рецептов, не самые удачные подборки) или сотрудниками фермы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сервиса (затратно). Такая механика позволит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зацепить внимание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пользователей, которые не сделали покупку, но заинтересовались каким-то продуктом.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Также логично внедрить возможность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добавлять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рецепты в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избранное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: для удобства пользователей и улучшения ранжирования рекомендаций.</a:t>
            </a:r>
          </a:p>
        </p:txBody>
      </p:sp>
    </p:spTree>
    <p:extLst>
      <p:ext uri="{BB962C8B-B14F-4D97-AF65-F5344CB8AC3E}">
        <p14:creationId xmlns:p14="http://schemas.microsoft.com/office/powerpoint/2010/main" val="358392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8B909D-FC29-4235-AFEC-4A40B9286984}"/>
              </a:ext>
            </a:extLst>
          </p:cNvPr>
          <p:cNvGrpSpPr/>
          <p:nvPr/>
        </p:nvGrpSpPr>
        <p:grpSpPr>
          <a:xfrm>
            <a:off x="897692" y="1690688"/>
            <a:ext cx="10564517" cy="4358826"/>
            <a:chOff x="869535" y="1840133"/>
            <a:chExt cx="10564517" cy="4358826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021F499-7729-4766-9B6A-0703033FDBCD}"/>
                </a:ext>
              </a:extLst>
            </p:cNvPr>
            <p:cNvSpPr/>
            <p:nvPr/>
          </p:nvSpPr>
          <p:spPr>
            <a:xfrm>
              <a:off x="9023322" y="3062548"/>
              <a:ext cx="1260000" cy="1260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Стрелка: изогнутая вниз 45">
              <a:extLst>
                <a:ext uri="{FF2B5EF4-FFF2-40B4-BE49-F238E27FC236}">
                  <a16:creationId xmlns:a16="http://schemas.microsoft.com/office/drawing/2014/main" id="{2DF58838-9856-47DC-9340-CE458FDA93DE}"/>
                </a:ext>
              </a:extLst>
            </p:cNvPr>
            <p:cNvSpPr/>
            <p:nvPr/>
          </p:nvSpPr>
          <p:spPr>
            <a:xfrm rot="510475">
              <a:off x="7521105" y="2461086"/>
              <a:ext cx="2069272" cy="658937"/>
            </a:xfrm>
            <a:prstGeom prst="curvedDownArrow">
              <a:avLst>
                <a:gd name="adj1" fmla="val 21255"/>
                <a:gd name="adj2" fmla="val 46139"/>
                <a:gd name="adj3" fmla="val 68195"/>
              </a:avLst>
            </a:prstGeom>
            <a:solidFill>
              <a:srgbClr val="22AA54"/>
            </a:solidFill>
            <a:ln>
              <a:solidFill>
                <a:srgbClr val="1D5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CB1FFA8-9633-4CC0-B9D3-48A9C46A2C65}"/>
                </a:ext>
              </a:extLst>
            </p:cNvPr>
            <p:cNvSpPr/>
            <p:nvPr/>
          </p:nvSpPr>
          <p:spPr>
            <a:xfrm>
              <a:off x="6496380" y="2630051"/>
              <a:ext cx="1260000" cy="1260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5" name="Стрелка: изогнутая вниз 44">
              <a:extLst>
                <a:ext uri="{FF2B5EF4-FFF2-40B4-BE49-F238E27FC236}">
                  <a16:creationId xmlns:a16="http://schemas.microsoft.com/office/drawing/2014/main" id="{32331423-1A89-4F25-BE34-77C565F8DCE1}"/>
                </a:ext>
              </a:extLst>
            </p:cNvPr>
            <p:cNvSpPr/>
            <p:nvPr/>
          </p:nvSpPr>
          <p:spPr>
            <a:xfrm rot="510475">
              <a:off x="4947531" y="2093245"/>
              <a:ext cx="2069272" cy="658937"/>
            </a:xfrm>
            <a:prstGeom prst="curvedDownArrow">
              <a:avLst>
                <a:gd name="adj1" fmla="val 21255"/>
                <a:gd name="adj2" fmla="val 46139"/>
                <a:gd name="adj3" fmla="val 68195"/>
              </a:avLst>
            </a:prstGeom>
            <a:solidFill>
              <a:srgbClr val="22AA54"/>
            </a:solidFill>
            <a:ln>
              <a:solidFill>
                <a:srgbClr val="1D5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3" name="Объект 2">
              <a:extLst>
                <a:ext uri="{FF2B5EF4-FFF2-40B4-BE49-F238E27FC236}">
                  <a16:creationId xmlns:a16="http://schemas.microsoft.com/office/drawing/2014/main" id="{392CD0D2-B6CA-47D7-AE9D-B8B463B9CD6F}"/>
                </a:ext>
              </a:extLst>
            </p:cNvPr>
            <p:cNvSpPr txBox="1">
              <a:spLocks/>
            </p:cNvSpPr>
            <p:nvPr/>
          </p:nvSpPr>
          <p:spPr>
            <a:xfrm>
              <a:off x="869535" y="3499981"/>
              <a:ext cx="2461637" cy="18709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Пользователь открыл карточку заинтересовавшего товара</a:t>
              </a: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7977E2A-4AB3-4D3E-87D0-0F3D82D9310F}"/>
                </a:ext>
              </a:extLst>
            </p:cNvPr>
            <p:cNvSpPr/>
            <p:nvPr/>
          </p:nvSpPr>
          <p:spPr>
            <a:xfrm>
              <a:off x="4013481" y="2378292"/>
              <a:ext cx="1260000" cy="1260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Объект 2">
              <a:extLst>
                <a:ext uri="{FF2B5EF4-FFF2-40B4-BE49-F238E27FC236}">
                  <a16:creationId xmlns:a16="http://schemas.microsoft.com/office/drawing/2014/main" id="{3CDFD7BC-1A60-4B2D-BC74-A21A433D2858}"/>
                </a:ext>
              </a:extLst>
            </p:cNvPr>
            <p:cNvSpPr txBox="1">
              <a:spLocks/>
            </p:cNvSpPr>
            <p:nvPr/>
          </p:nvSpPr>
          <p:spPr>
            <a:xfrm>
              <a:off x="3618009" y="3824633"/>
              <a:ext cx="2334756" cy="22666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Замечает рецепты с выбранным товаром, открывает один из них</a:t>
              </a:r>
            </a:p>
          </p:txBody>
        </p:sp>
        <p:sp>
          <p:nvSpPr>
            <p:cNvPr id="14" name="Стрелка: изогнутая вниз 13">
              <a:extLst>
                <a:ext uri="{FF2B5EF4-FFF2-40B4-BE49-F238E27FC236}">
                  <a16:creationId xmlns:a16="http://schemas.microsoft.com/office/drawing/2014/main" id="{71D00CD0-06E6-4449-A4D0-C425D881F659}"/>
                </a:ext>
              </a:extLst>
            </p:cNvPr>
            <p:cNvSpPr/>
            <p:nvPr/>
          </p:nvSpPr>
          <p:spPr>
            <a:xfrm rot="510475">
              <a:off x="2493379" y="1840133"/>
              <a:ext cx="2069272" cy="658937"/>
            </a:xfrm>
            <a:prstGeom prst="curvedDownArrow">
              <a:avLst>
                <a:gd name="adj1" fmla="val 21255"/>
                <a:gd name="adj2" fmla="val 46139"/>
                <a:gd name="adj3" fmla="val 68195"/>
              </a:avLst>
            </a:prstGeom>
            <a:solidFill>
              <a:srgbClr val="22AA54"/>
            </a:solidFill>
            <a:ln>
              <a:solidFill>
                <a:srgbClr val="1D5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8AEF6B-DFAF-4364-AEC2-137A8404C0E4}"/>
                </a:ext>
              </a:extLst>
            </p:cNvPr>
            <p:cNvSpPr/>
            <p:nvPr/>
          </p:nvSpPr>
          <p:spPr>
            <a:xfrm>
              <a:off x="1491396" y="2076736"/>
              <a:ext cx="1260000" cy="1260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бъект 2">
              <a:extLst>
                <a:ext uri="{FF2B5EF4-FFF2-40B4-BE49-F238E27FC236}">
                  <a16:creationId xmlns:a16="http://schemas.microsoft.com/office/drawing/2014/main" id="{34BC20B1-D575-4D12-B80B-124C42D8199E}"/>
                </a:ext>
              </a:extLst>
            </p:cNvPr>
            <p:cNvSpPr txBox="1">
              <a:spLocks/>
            </p:cNvSpPr>
            <p:nvPr/>
          </p:nvSpPr>
          <p:spPr>
            <a:xfrm>
              <a:off x="6032624" y="4208461"/>
              <a:ext cx="2672429" cy="16714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Изучает другие рекомендации / добавляет рецепты в избранное *</a:t>
              </a:r>
            </a:p>
          </p:txBody>
        </p:sp>
        <p:sp>
          <p:nvSpPr>
            <p:cNvPr id="41" name="Объект 2">
              <a:extLst>
                <a:ext uri="{FF2B5EF4-FFF2-40B4-BE49-F238E27FC236}">
                  <a16:creationId xmlns:a16="http://schemas.microsoft.com/office/drawing/2014/main" id="{8D974699-85D1-4C4A-A1AD-C1C6B01C750C}"/>
                </a:ext>
              </a:extLst>
            </p:cNvPr>
            <p:cNvSpPr txBox="1">
              <a:spLocks/>
            </p:cNvSpPr>
            <p:nvPr/>
          </p:nvSpPr>
          <p:spPr>
            <a:xfrm>
              <a:off x="8761623" y="4542863"/>
              <a:ext cx="2672429" cy="165609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8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Позже возвращается для просмотра старых или новых рецептов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CF9AFE-BDD3-4D05-8061-9536632A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955" y="2538839"/>
            <a:ext cx="634020" cy="6340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D8BAB5-58CD-4734-88D6-71FB7EC02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77" y="2877563"/>
            <a:ext cx="484919" cy="4849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F10C7D-3E37-4330-AEE9-0431F5DCD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031" y="3317974"/>
            <a:ext cx="414895" cy="414895"/>
          </a:xfrm>
          <a:prstGeom prst="rect">
            <a:avLst/>
          </a:prstGeom>
        </p:spPr>
      </p:pic>
      <p:sp>
        <p:nvSpPr>
          <p:cNvPr id="32" name="Объект 2">
            <a:extLst>
              <a:ext uri="{FF2B5EF4-FFF2-40B4-BE49-F238E27FC236}">
                <a16:creationId xmlns:a16="http://schemas.microsoft.com/office/drawing/2014/main" id="{0D2FBEE8-1502-4492-A179-F584376672E4}"/>
              </a:ext>
            </a:extLst>
          </p:cNvPr>
          <p:cNvSpPr txBox="1">
            <a:spLocks/>
          </p:cNvSpPr>
          <p:nvPr/>
        </p:nvSpPr>
        <p:spPr>
          <a:xfrm>
            <a:off x="838200" y="6304894"/>
            <a:ext cx="9839621" cy="44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Сделать добавление в избранное и для незарегистрированных пользователей, например, с помощью 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 </a:t>
            </a:r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66A60FDB-9770-4401-8E84-6CC1F8E6A038}"/>
              </a:ext>
            </a:extLst>
          </p:cNvPr>
          <p:cNvSpPr txBox="1">
            <a:spLocks/>
          </p:cNvSpPr>
          <p:nvPr/>
        </p:nvSpPr>
        <p:spPr>
          <a:xfrm>
            <a:off x="1270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rgbClr val="1D5B28"/>
                </a:solidFill>
                <a:latin typeface="Arial Black" panose="020B0A04020102020204" pitchFamily="34" charset="0"/>
              </a:rPr>
              <a:t>Рекомендация рецептов</a:t>
            </a:r>
            <a:endParaRPr lang="ru-RU" dirty="0">
              <a:solidFill>
                <a:srgbClr val="1D5B28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501A8A1-F1B8-4702-9436-98B7F2877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869" y="2273268"/>
            <a:ext cx="609368" cy="6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Вкусные подарки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635443"/>
            <a:ext cx="10906760" cy="5090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много сервисов для покупок </a:t>
            </a:r>
            <a:r>
              <a:rPr lang="ru-RU" sz="3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«вкусных подарков»</a:t>
            </a: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Такая категория товаров есть в «Своём родном», но находится в очень </a:t>
            </a:r>
            <a:r>
              <a:rPr lang="ru-RU" sz="3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неприметном</a:t>
            </a: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незаметном месте </a:t>
            </a: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конце списка.</a:t>
            </a:r>
            <a:b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как есть спрос и предложение, то можно использовать покупку «вкусных подарков» как одно из </a:t>
            </a:r>
            <a:r>
              <a:rPr lang="ru-RU" sz="3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</a:t>
            </a: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платформы и использовать это </a:t>
            </a:r>
            <a:r>
              <a:rPr lang="ru-RU" sz="3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маркетинге.</a:t>
            </a:r>
            <a:b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удобства доставки подарка сразу получателю можно добавить </a:t>
            </a:r>
            <a:r>
              <a:rPr lang="ru-RU" sz="3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отдельный способ оплаты</a:t>
            </a:r>
            <a:r>
              <a:rPr lang="ru-RU" sz="3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онлайн оплата и указание дополнительного номера телефона для связи с получателем.</a:t>
            </a:r>
          </a:p>
        </p:txBody>
      </p:sp>
    </p:spTree>
    <p:extLst>
      <p:ext uri="{BB962C8B-B14F-4D97-AF65-F5344CB8AC3E}">
        <p14:creationId xmlns:p14="http://schemas.microsoft.com/office/powerpoint/2010/main" val="388861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BBFCA5-AE49-44EA-8085-5767DA6FD826}"/>
              </a:ext>
            </a:extLst>
          </p:cNvPr>
          <p:cNvGrpSpPr/>
          <p:nvPr/>
        </p:nvGrpSpPr>
        <p:grpSpPr>
          <a:xfrm>
            <a:off x="5549591" y="4429791"/>
            <a:ext cx="6563360" cy="2378406"/>
            <a:chOff x="5221125" y="4293431"/>
            <a:chExt cx="6563360" cy="2378406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8327FB63-B586-41DF-AC61-1676CE2D9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125" y="4293431"/>
              <a:ext cx="6563360" cy="2378406"/>
            </a:xfrm>
            <a:prstGeom prst="rect">
              <a:avLst/>
            </a:prstGeom>
          </p:spPr>
        </p:pic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A3BF41B-D697-427B-AD22-51D20B2767F0}"/>
                </a:ext>
              </a:extLst>
            </p:cNvPr>
            <p:cNvSpPr/>
            <p:nvPr/>
          </p:nvSpPr>
          <p:spPr>
            <a:xfrm>
              <a:off x="7548879" y="4965426"/>
              <a:ext cx="1198881" cy="36857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Стрелка: изогнутая вниз 16">
            <a:extLst>
              <a:ext uri="{FF2B5EF4-FFF2-40B4-BE49-F238E27FC236}">
                <a16:creationId xmlns:a16="http://schemas.microsoft.com/office/drawing/2014/main" id="{62F0100C-831E-4767-B2B1-96805063D111}"/>
              </a:ext>
            </a:extLst>
          </p:cNvPr>
          <p:cNvSpPr/>
          <p:nvPr/>
        </p:nvSpPr>
        <p:spPr>
          <a:xfrm rot="2296824">
            <a:off x="6637384" y="3549773"/>
            <a:ext cx="2603398" cy="975267"/>
          </a:xfrm>
          <a:prstGeom prst="curvedDownArrow">
            <a:avLst>
              <a:gd name="adj1" fmla="val 19618"/>
              <a:gd name="adj2" fmla="val 46139"/>
              <a:gd name="adj3" fmla="val 42409"/>
            </a:avLst>
          </a:prstGeom>
          <a:solidFill>
            <a:srgbClr val="22AA54"/>
          </a:solidFill>
          <a:ln>
            <a:solidFill>
              <a:srgbClr val="1D5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C36EF5D-5FFD-4791-9A77-07B808499E99}"/>
              </a:ext>
            </a:extLst>
          </p:cNvPr>
          <p:cNvGrpSpPr/>
          <p:nvPr/>
        </p:nvGrpSpPr>
        <p:grpSpPr>
          <a:xfrm>
            <a:off x="172719" y="1228166"/>
            <a:ext cx="6650836" cy="3527787"/>
            <a:chOff x="253999" y="1539239"/>
            <a:chExt cx="6650836" cy="3527787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7623B71-0080-494B-B196-B905C3FA0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49"/>
            <a:stretch/>
          </p:blipFill>
          <p:spPr>
            <a:xfrm>
              <a:off x="253999" y="1539239"/>
              <a:ext cx="6650836" cy="3527787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C1C683E-8C69-43CC-8739-C985C617B405}"/>
                </a:ext>
              </a:extLst>
            </p:cNvPr>
            <p:cNvSpPr/>
            <p:nvPr/>
          </p:nvSpPr>
          <p:spPr>
            <a:xfrm>
              <a:off x="325119" y="4175760"/>
              <a:ext cx="1371601" cy="3454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Вкусные подарки</a:t>
            </a:r>
            <a:endParaRPr lang="ru-RU" dirty="0">
              <a:solidFill>
                <a:srgbClr val="1D5B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E1E7F2-FDF3-4722-B04D-D85F77E4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Введение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9136"/>
            <a:ext cx="10610461" cy="47972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Последнюю декаду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активно развивается 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сектор онлайн покупок еды, не уступая традиционному ритейлу.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Появились крупные игроки в</a:t>
            </a:r>
            <a: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различных сферах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Маркет Деливери, ЯндексЕда – доставка из ресторанов</a:t>
            </a:r>
            <a: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Самокат – из различных торговых сетей, а также собственные сервисы доставки общепитов.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ниша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продаж фермерской продукции, к которой относится сервис «Свое Родное»,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занята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является перспективной. </a:t>
            </a:r>
            <a:b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работе 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будут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проанализированы конкуренты, составлен портрет ЦА на основе профилей подписчиков сообществ «Вконтакте», предложены виральные механики для привлечения и удержания аудитории.</a:t>
            </a:r>
          </a:p>
        </p:txBody>
      </p:sp>
    </p:spTree>
    <p:extLst>
      <p:ext uri="{BB962C8B-B14F-4D97-AF65-F5344CB8AC3E}">
        <p14:creationId xmlns:p14="http://schemas.microsoft.com/office/powerpoint/2010/main" val="148908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Запрещенные приемы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84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Предложу несколько способов,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мотивирующих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покупателей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делиться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информацией о сервисе:</a:t>
            </a:r>
          </a:p>
          <a:p>
            <a:pPr marL="0" indent="0">
              <a:buNone/>
            </a:pP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Снижать минимальную сумму 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покупки на 10% или на фиксированное значение (единоразово)* за: подписку на соцсети</a:t>
            </a:r>
            <a: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выкладывание поста об использовании сервиса </a:t>
            </a:r>
            <a:r>
              <a:rPr lang="en-US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приглашение друга в приложение</a:t>
            </a:r>
          </a:p>
          <a:p>
            <a:pPr marL="914400" lvl="2" indent="0">
              <a:buNone/>
            </a:pP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Устроить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розыгрыш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соцсетях. Наградами могут быть промокоды со скидками, месячная подписка «Всё Своё»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DA46EBFD-0E52-4100-8A90-12F6B0BB5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312030"/>
              </p:ext>
            </p:extLst>
          </p:nvPr>
        </p:nvGraphicFramePr>
        <p:xfrm>
          <a:off x="1080796" y="2976465"/>
          <a:ext cx="1145592" cy="238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Объект 2">
            <a:extLst>
              <a:ext uri="{FF2B5EF4-FFF2-40B4-BE49-F238E27FC236}">
                <a16:creationId xmlns:a16="http://schemas.microsoft.com/office/drawing/2014/main" id="{22BB6FD0-4D5D-47B8-B3E1-ACAD31FF7208}"/>
              </a:ext>
            </a:extLst>
          </p:cNvPr>
          <p:cNvSpPr txBox="1">
            <a:spLocks/>
          </p:cNvSpPr>
          <p:nvPr/>
        </p:nvSpPr>
        <p:spPr>
          <a:xfrm>
            <a:off x="838200" y="6304894"/>
            <a:ext cx="9839621" cy="44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Заранее всем увеличить порог на эту сумму, для пользователей это компенсируется легкостью снижения цены</a:t>
            </a:r>
            <a:endParaRPr lang="en-US" sz="12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1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Чего не хватало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46364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 личного опыта использования сервиса опишу трудности и чего не хватало:</a:t>
            </a:r>
          </a:p>
          <a:p>
            <a:pPr marL="0" indent="0">
              <a:buNone/>
            </a:pP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каталоге товаров не хватает кнопки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фильтрации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фермеров из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своего региона 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по расстоянию. Не всегда хочется заказывать товар с другого конца страны (время, скоропортящиеся продукты)</a:t>
            </a:r>
          </a:p>
          <a:p>
            <a:pPr marL="914400" lvl="2" indent="0">
              <a:buNone/>
            </a:pP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Неинтуитивный интерфейс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совместных заказов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сначала нужно нажать на кнопку для начала совместной покупки. После этого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опять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нужно нажать на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 же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кнопку, чтобы открылось окно с ссылкой (нет пояснения, второй клик можно убрать)</a:t>
            </a:r>
          </a:p>
          <a:p>
            <a:pPr marL="914400" lvl="2" indent="0">
              <a:buNone/>
            </a:pP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совместных покупок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через сайт</a:t>
            </a:r>
          </a:p>
          <a:p>
            <a:pPr marL="914400" lvl="2" indent="0">
              <a:buNone/>
            </a:pPr>
            <a:endParaRPr lang="ru-RU" sz="2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094ECA0A-C3F3-47D6-873E-ADB4E18F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57887"/>
              </p:ext>
            </p:extLst>
          </p:nvPr>
        </p:nvGraphicFramePr>
        <p:xfrm>
          <a:off x="1080796" y="2904897"/>
          <a:ext cx="496595" cy="372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167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EF7D02-F629-4D62-A0EE-AA593FFC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Прогнозирование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011679" cy="49110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Вкусные подарки, распространение в соцсетях, реклама по ТВ увеличат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узнаваемость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принесут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новую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аудиторию.  Рекомендации рецептов и сохранение их в избранном повысят процент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вовлеченных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пользователей, совершающих покупки или распространяющих контент.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Совместные заказы и открытые корзины будут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пассивно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увеличивать объём продаж, привлекать новых пользователей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пропорционально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количеству основной аудитории. Предложенные механики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малозатратны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внедрения, но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эффективны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было показано, есть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схожие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сервисы, действующие в западной части страны. При правильном продвижении «Своё Родное» может расшириться на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регионы 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стать </a:t>
            </a: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крупнейшим</a:t>
            </a:r>
            <a:r>
              <a:rPr lang="ru-RU" sz="2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сервисом в этой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110663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Ссылки и контакты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41B5710-DD86-4374-9066-BC83C6ED37D2}"/>
              </a:ext>
            </a:extLst>
          </p:cNvPr>
          <p:cNvSpPr txBox="1">
            <a:spLocks/>
          </p:cNvSpPr>
          <p:nvPr/>
        </p:nvSpPr>
        <p:spPr>
          <a:xfrm>
            <a:off x="6436120" y="1735456"/>
            <a:ext cx="4917682" cy="43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 для связи: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Почта: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maxxxi_boyk@mail.ru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boikov.me@phystech.edu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Tg: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https://t.me/QSO44</a:t>
            </a:r>
            <a:endParaRPr lang="ru-RU" sz="18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endParaRPr lang="ru-RU" sz="1800" dirty="0">
              <a:solidFill>
                <a:srgbClr val="1D5B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84DB6DA-5E09-4D42-B47C-7CC3CEA414EF}"/>
              </a:ext>
            </a:extLst>
          </p:cNvPr>
          <p:cNvSpPr txBox="1">
            <a:spLocks/>
          </p:cNvSpPr>
          <p:nvPr/>
        </p:nvSpPr>
        <p:spPr>
          <a:xfrm>
            <a:off x="838200" y="1735456"/>
            <a:ext cx="4917682" cy="505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парсером: 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https://github.com/maxxxims/rshb/</a:t>
            </a:r>
            <a:endParaRPr lang="ru-RU" sz="18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 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ноутбук: </a:t>
            </a:r>
            <a:r>
              <a:rPr lang="en-US" sz="1800" dirty="0">
                <a:solidFill>
                  <a:srgbClr val="1D5B28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https://github.com/maxxxims/rshb/blob/main/data_analysis/data_analysis.ipynb</a:t>
            </a:r>
            <a:endParaRPr lang="ru-RU" sz="1800" dirty="0">
              <a:solidFill>
                <a:srgbClr val="1D5B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Схожие сервисы: </a:t>
            </a:r>
            <a:b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Ешь деревенское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Экомаркет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M2 organic club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ТВОЙПРОДУКТ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ЭкоЛакомка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Apeti,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Fermermag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АгроМП</a:t>
            </a:r>
            <a:endParaRPr lang="ru-RU" sz="18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 пользователях: </a:t>
            </a:r>
            <a:r>
              <a:rPr lang="en-US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vk.api</a:t>
            </a:r>
            <a:endParaRPr lang="ru-RU" sz="18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6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A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: скругленные углы 20">
            <a:extLst>
              <a:ext uri="{FF2B5EF4-FFF2-40B4-BE49-F238E27FC236}">
                <a16:creationId xmlns:a16="http://schemas.microsoft.com/office/drawing/2014/main" id="{16C92610-A7B2-4130-A810-32249CA5F651}"/>
              </a:ext>
            </a:extLst>
          </p:cNvPr>
          <p:cNvSpPr/>
          <p:nvPr/>
        </p:nvSpPr>
        <p:spPr>
          <a:xfrm>
            <a:off x="7831250" y="5018845"/>
            <a:ext cx="3886112" cy="1073352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7" name="Прямоугольник: скругленные углы 20">
            <a:extLst>
              <a:ext uri="{FF2B5EF4-FFF2-40B4-BE49-F238E27FC236}">
                <a16:creationId xmlns:a16="http://schemas.microsoft.com/office/drawing/2014/main" id="{F2974D3E-1A8D-4DDA-AAB0-C54EA3EBB6F5}"/>
              </a:ext>
            </a:extLst>
          </p:cNvPr>
          <p:cNvSpPr/>
          <p:nvPr/>
        </p:nvSpPr>
        <p:spPr>
          <a:xfrm>
            <a:off x="447950" y="5003991"/>
            <a:ext cx="3886112" cy="1073352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Прямоугольник: скругленные углы 20">
            <a:extLst>
              <a:ext uri="{FF2B5EF4-FFF2-40B4-BE49-F238E27FC236}">
                <a16:creationId xmlns:a16="http://schemas.microsoft.com/office/drawing/2014/main" id="{66960533-8484-4922-8B3F-9F4E2222BB92}"/>
              </a:ext>
            </a:extLst>
          </p:cNvPr>
          <p:cNvSpPr/>
          <p:nvPr/>
        </p:nvSpPr>
        <p:spPr>
          <a:xfrm>
            <a:off x="7831250" y="1695068"/>
            <a:ext cx="3886112" cy="1073352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8E184090-5F2F-46CA-85F4-AFF974B289BD}"/>
              </a:ext>
            </a:extLst>
          </p:cNvPr>
          <p:cNvSpPr>
            <a:spLocks noEditPoints="1"/>
          </p:cNvSpPr>
          <p:nvPr/>
        </p:nvSpPr>
        <p:spPr bwMode="auto">
          <a:xfrm>
            <a:off x="4590961" y="2316537"/>
            <a:ext cx="3099600" cy="3103200"/>
          </a:xfrm>
          <a:custGeom>
            <a:avLst/>
            <a:gdLst>
              <a:gd name="T0" fmla="*/ 733 w 1499"/>
              <a:gd name="T1" fmla="*/ 1483 h 1500"/>
              <a:gd name="T2" fmla="*/ 638 w 1499"/>
              <a:gd name="T3" fmla="*/ 1492 h 1500"/>
              <a:gd name="T4" fmla="*/ 639 w 1499"/>
              <a:gd name="T5" fmla="*/ 1475 h 1500"/>
              <a:gd name="T6" fmla="*/ 592 w 1499"/>
              <a:gd name="T7" fmla="*/ 1483 h 1500"/>
              <a:gd name="T8" fmla="*/ 601 w 1499"/>
              <a:gd name="T9" fmla="*/ 1470 h 1500"/>
              <a:gd name="T10" fmla="*/ 949 w 1499"/>
              <a:gd name="T11" fmla="*/ 1456 h 1500"/>
              <a:gd name="T12" fmla="*/ 952 w 1499"/>
              <a:gd name="T13" fmla="*/ 1472 h 1500"/>
              <a:gd name="T14" fmla="*/ 300 w 1499"/>
              <a:gd name="T15" fmla="*/ 1340 h 1500"/>
              <a:gd name="T16" fmla="*/ 1037 w 1499"/>
              <a:gd name="T17" fmla="*/ 1442 h 1500"/>
              <a:gd name="T18" fmla="*/ 1078 w 1499"/>
              <a:gd name="T19" fmla="*/ 1423 h 1500"/>
              <a:gd name="T20" fmla="*/ 1271 w 1499"/>
              <a:gd name="T21" fmla="*/ 1286 h 1500"/>
              <a:gd name="T22" fmla="*/ 272 w 1499"/>
              <a:gd name="T23" fmla="*/ 1325 h 1500"/>
              <a:gd name="T24" fmla="*/ 272 w 1499"/>
              <a:gd name="T25" fmla="*/ 1325 h 1500"/>
              <a:gd name="T26" fmla="*/ 201 w 1499"/>
              <a:gd name="T27" fmla="*/ 1248 h 1500"/>
              <a:gd name="T28" fmla="*/ 238 w 1499"/>
              <a:gd name="T29" fmla="*/ 1295 h 1500"/>
              <a:gd name="T30" fmla="*/ 1330 w 1499"/>
              <a:gd name="T31" fmla="*/ 1212 h 1500"/>
              <a:gd name="T32" fmla="*/ 170 w 1499"/>
              <a:gd name="T33" fmla="*/ 1226 h 1500"/>
              <a:gd name="T34" fmla="*/ 71 w 1499"/>
              <a:gd name="T35" fmla="*/ 1027 h 1500"/>
              <a:gd name="T36" fmla="*/ 1345 w 1499"/>
              <a:gd name="T37" fmla="*/ 1178 h 1500"/>
              <a:gd name="T38" fmla="*/ 1377 w 1499"/>
              <a:gd name="T39" fmla="*/ 1154 h 1500"/>
              <a:gd name="T40" fmla="*/ 1475 w 1499"/>
              <a:gd name="T41" fmla="*/ 941 h 1500"/>
              <a:gd name="T42" fmla="*/ 38 w 1499"/>
              <a:gd name="T43" fmla="*/ 980 h 1500"/>
              <a:gd name="T44" fmla="*/ 46 w 1499"/>
              <a:gd name="T45" fmla="*/ 993 h 1500"/>
              <a:gd name="T46" fmla="*/ 31 w 1499"/>
              <a:gd name="T47" fmla="*/ 895 h 1500"/>
              <a:gd name="T48" fmla="*/ 1470 w 1499"/>
              <a:gd name="T49" fmla="*/ 900 h 1500"/>
              <a:gd name="T50" fmla="*/ 1486 w 1499"/>
              <a:gd name="T51" fmla="*/ 897 h 1500"/>
              <a:gd name="T52" fmla="*/ 10 w 1499"/>
              <a:gd name="T53" fmla="*/ 625 h 1500"/>
              <a:gd name="T54" fmla="*/ 15 w 1499"/>
              <a:gd name="T55" fmla="*/ 861 h 1500"/>
              <a:gd name="T56" fmla="*/ 1498 w 1499"/>
              <a:gd name="T57" fmla="*/ 806 h 1500"/>
              <a:gd name="T58" fmla="*/ 1486 w 1499"/>
              <a:gd name="T59" fmla="*/ 663 h 1500"/>
              <a:gd name="T60" fmla="*/ 1473 w 1499"/>
              <a:gd name="T61" fmla="*/ 628 h 1500"/>
              <a:gd name="T62" fmla="*/ 1481 w 1499"/>
              <a:gd name="T63" fmla="*/ 635 h 1500"/>
              <a:gd name="T64" fmla="*/ 29 w 1499"/>
              <a:gd name="T65" fmla="*/ 574 h 1500"/>
              <a:gd name="T66" fmla="*/ 1381 w 1499"/>
              <a:gd name="T67" fmla="*/ 377 h 1500"/>
              <a:gd name="T68" fmla="*/ 1474 w 1499"/>
              <a:gd name="T69" fmla="*/ 590 h 1500"/>
              <a:gd name="T70" fmla="*/ 45 w 1499"/>
              <a:gd name="T71" fmla="*/ 493 h 1500"/>
              <a:gd name="T72" fmla="*/ 66 w 1499"/>
              <a:gd name="T73" fmla="*/ 461 h 1500"/>
              <a:gd name="T74" fmla="*/ 197 w 1499"/>
              <a:gd name="T75" fmla="*/ 269 h 1500"/>
              <a:gd name="T76" fmla="*/ 1331 w 1499"/>
              <a:gd name="T77" fmla="*/ 303 h 1500"/>
              <a:gd name="T78" fmla="*/ 1369 w 1499"/>
              <a:gd name="T79" fmla="*/ 341 h 1500"/>
              <a:gd name="T80" fmla="*/ 1315 w 1499"/>
              <a:gd name="T81" fmla="*/ 257 h 1500"/>
              <a:gd name="T82" fmla="*/ 215 w 1499"/>
              <a:gd name="T83" fmla="*/ 224 h 1500"/>
              <a:gd name="T84" fmla="*/ 1250 w 1499"/>
              <a:gd name="T85" fmla="*/ 214 h 1500"/>
              <a:gd name="T86" fmla="*/ 1284 w 1499"/>
              <a:gd name="T87" fmla="*/ 224 h 1500"/>
              <a:gd name="T88" fmla="*/ 248 w 1499"/>
              <a:gd name="T89" fmla="*/ 192 h 1500"/>
              <a:gd name="T90" fmla="*/ 325 w 1499"/>
              <a:gd name="T91" fmla="*/ 151 h 1500"/>
              <a:gd name="T92" fmla="*/ 524 w 1499"/>
              <a:gd name="T93" fmla="*/ 34 h 1500"/>
              <a:gd name="T94" fmla="*/ 325 w 1499"/>
              <a:gd name="T95" fmla="*/ 151 h 1500"/>
              <a:gd name="T96" fmla="*/ 1060 w 1499"/>
              <a:gd name="T97" fmla="*/ 67 h 1500"/>
              <a:gd name="T98" fmla="*/ 964 w 1499"/>
              <a:gd name="T99" fmla="*/ 40 h 1500"/>
              <a:gd name="T100" fmla="*/ 562 w 1499"/>
              <a:gd name="T101" fmla="*/ 32 h 1500"/>
              <a:gd name="T102" fmla="*/ 572 w 1499"/>
              <a:gd name="T103" fmla="*/ 39 h 1500"/>
              <a:gd name="T104" fmla="*/ 705 w 1499"/>
              <a:gd name="T105" fmla="*/ 18 h 1500"/>
              <a:gd name="T106" fmla="*/ 936 w 1499"/>
              <a:gd name="T107" fmla="*/ 26 h 1500"/>
              <a:gd name="T108" fmla="*/ 658 w 1499"/>
              <a:gd name="T109" fmla="*/ 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99" h="1500">
                <a:moveTo>
                  <a:pt x="750" y="1500"/>
                </a:moveTo>
                <a:cubicBezTo>
                  <a:pt x="744" y="1500"/>
                  <a:pt x="738" y="1500"/>
                  <a:pt x="733" y="1500"/>
                </a:cubicBezTo>
                <a:cubicBezTo>
                  <a:pt x="716" y="1499"/>
                  <a:pt x="699" y="1498"/>
                  <a:pt x="682" y="1497"/>
                </a:cubicBezTo>
                <a:cubicBezTo>
                  <a:pt x="677" y="1497"/>
                  <a:pt x="674" y="1492"/>
                  <a:pt x="674" y="1488"/>
                </a:cubicBezTo>
                <a:cubicBezTo>
                  <a:pt x="675" y="1483"/>
                  <a:pt x="679" y="1480"/>
                  <a:pt x="684" y="1480"/>
                </a:cubicBezTo>
                <a:cubicBezTo>
                  <a:pt x="700" y="1482"/>
                  <a:pt x="717" y="1482"/>
                  <a:pt x="733" y="1483"/>
                </a:cubicBezTo>
                <a:cubicBezTo>
                  <a:pt x="739" y="1483"/>
                  <a:pt x="744" y="1483"/>
                  <a:pt x="750" y="1483"/>
                </a:cubicBezTo>
                <a:cubicBezTo>
                  <a:pt x="803" y="1483"/>
                  <a:pt x="855" y="1477"/>
                  <a:pt x="906" y="1466"/>
                </a:cubicBezTo>
                <a:cubicBezTo>
                  <a:pt x="911" y="1465"/>
                  <a:pt x="915" y="1468"/>
                  <a:pt x="916" y="1473"/>
                </a:cubicBezTo>
                <a:cubicBezTo>
                  <a:pt x="917" y="1477"/>
                  <a:pt x="914" y="1482"/>
                  <a:pt x="910" y="1483"/>
                </a:cubicBezTo>
                <a:cubicBezTo>
                  <a:pt x="857" y="1494"/>
                  <a:pt x="804" y="1500"/>
                  <a:pt x="750" y="1500"/>
                </a:cubicBezTo>
                <a:close/>
                <a:moveTo>
                  <a:pt x="638" y="1492"/>
                </a:moveTo>
                <a:cubicBezTo>
                  <a:pt x="638" y="1492"/>
                  <a:pt x="637" y="1492"/>
                  <a:pt x="637" y="1492"/>
                </a:cubicBezTo>
                <a:cubicBezTo>
                  <a:pt x="637" y="1491"/>
                  <a:pt x="637" y="1491"/>
                  <a:pt x="637" y="1491"/>
                </a:cubicBezTo>
                <a:cubicBezTo>
                  <a:pt x="634" y="1491"/>
                  <a:pt x="632" y="1490"/>
                  <a:pt x="631" y="1488"/>
                </a:cubicBezTo>
                <a:cubicBezTo>
                  <a:pt x="630" y="1486"/>
                  <a:pt x="629" y="1484"/>
                  <a:pt x="630" y="1482"/>
                </a:cubicBezTo>
                <a:cubicBezTo>
                  <a:pt x="630" y="1477"/>
                  <a:pt x="634" y="1474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41" y="1475"/>
                  <a:pt x="643" y="1476"/>
                  <a:pt x="645" y="1478"/>
                </a:cubicBezTo>
                <a:cubicBezTo>
                  <a:pt x="646" y="1480"/>
                  <a:pt x="647" y="1482"/>
                  <a:pt x="646" y="1484"/>
                </a:cubicBezTo>
                <a:cubicBezTo>
                  <a:pt x="646" y="1489"/>
                  <a:pt x="642" y="1492"/>
                  <a:pt x="638" y="1492"/>
                </a:cubicBezTo>
                <a:close/>
                <a:moveTo>
                  <a:pt x="593" y="1484"/>
                </a:moveTo>
                <a:cubicBezTo>
                  <a:pt x="593" y="1484"/>
                  <a:pt x="592" y="1483"/>
                  <a:pt x="592" y="1483"/>
                </a:cubicBezTo>
                <a:cubicBezTo>
                  <a:pt x="577" y="1480"/>
                  <a:pt x="562" y="1476"/>
                  <a:pt x="547" y="1472"/>
                </a:cubicBezTo>
                <a:cubicBezTo>
                  <a:pt x="545" y="1472"/>
                  <a:pt x="543" y="1470"/>
                  <a:pt x="542" y="1468"/>
                </a:cubicBezTo>
                <a:cubicBezTo>
                  <a:pt x="541" y="1466"/>
                  <a:pt x="541" y="1464"/>
                  <a:pt x="541" y="1462"/>
                </a:cubicBezTo>
                <a:cubicBezTo>
                  <a:pt x="543" y="1458"/>
                  <a:pt x="547" y="1455"/>
                  <a:pt x="552" y="1456"/>
                </a:cubicBezTo>
                <a:cubicBezTo>
                  <a:pt x="566" y="1460"/>
                  <a:pt x="581" y="1464"/>
                  <a:pt x="595" y="1467"/>
                </a:cubicBezTo>
                <a:cubicBezTo>
                  <a:pt x="597" y="1467"/>
                  <a:pt x="599" y="1469"/>
                  <a:pt x="601" y="1470"/>
                </a:cubicBezTo>
                <a:cubicBezTo>
                  <a:pt x="602" y="1472"/>
                  <a:pt x="602" y="1475"/>
                  <a:pt x="602" y="1477"/>
                </a:cubicBezTo>
                <a:cubicBezTo>
                  <a:pt x="601" y="1481"/>
                  <a:pt x="597" y="1484"/>
                  <a:pt x="593" y="1484"/>
                </a:cubicBezTo>
                <a:close/>
                <a:moveTo>
                  <a:pt x="952" y="1472"/>
                </a:moveTo>
                <a:cubicBezTo>
                  <a:pt x="948" y="1472"/>
                  <a:pt x="945" y="1470"/>
                  <a:pt x="944" y="1466"/>
                </a:cubicBezTo>
                <a:cubicBezTo>
                  <a:pt x="943" y="1464"/>
                  <a:pt x="943" y="1462"/>
                  <a:pt x="944" y="1460"/>
                </a:cubicBezTo>
                <a:cubicBezTo>
                  <a:pt x="946" y="1458"/>
                  <a:pt x="947" y="1456"/>
                  <a:pt x="949" y="1456"/>
                </a:cubicBezTo>
                <a:cubicBezTo>
                  <a:pt x="964" y="1452"/>
                  <a:pt x="978" y="1447"/>
                  <a:pt x="992" y="1442"/>
                </a:cubicBezTo>
                <a:cubicBezTo>
                  <a:pt x="996" y="1441"/>
                  <a:pt x="1001" y="1443"/>
                  <a:pt x="1003" y="1447"/>
                </a:cubicBezTo>
                <a:cubicBezTo>
                  <a:pt x="1005" y="1452"/>
                  <a:pt x="1002" y="1457"/>
                  <a:pt x="998" y="1458"/>
                </a:cubicBezTo>
                <a:cubicBezTo>
                  <a:pt x="983" y="1463"/>
                  <a:pt x="969" y="1468"/>
                  <a:pt x="954" y="1472"/>
                </a:cubicBezTo>
                <a:cubicBezTo>
                  <a:pt x="954" y="1472"/>
                  <a:pt x="954" y="1472"/>
                  <a:pt x="954" y="1472"/>
                </a:cubicBezTo>
                <a:cubicBezTo>
                  <a:pt x="953" y="1472"/>
                  <a:pt x="953" y="1472"/>
                  <a:pt x="952" y="1472"/>
                </a:cubicBezTo>
                <a:close/>
                <a:moveTo>
                  <a:pt x="506" y="1459"/>
                </a:moveTo>
                <a:cubicBezTo>
                  <a:pt x="505" y="1459"/>
                  <a:pt x="504" y="1459"/>
                  <a:pt x="504" y="1459"/>
                </a:cubicBezTo>
                <a:cubicBezTo>
                  <a:pt x="486" y="1453"/>
                  <a:pt x="468" y="1446"/>
                  <a:pt x="451" y="1438"/>
                </a:cubicBezTo>
                <a:cubicBezTo>
                  <a:pt x="399" y="1415"/>
                  <a:pt x="348" y="1386"/>
                  <a:pt x="302" y="1352"/>
                </a:cubicBezTo>
                <a:cubicBezTo>
                  <a:pt x="302" y="1352"/>
                  <a:pt x="302" y="1352"/>
                  <a:pt x="302" y="1352"/>
                </a:cubicBezTo>
                <a:cubicBezTo>
                  <a:pt x="298" y="1349"/>
                  <a:pt x="298" y="1344"/>
                  <a:pt x="300" y="1340"/>
                </a:cubicBezTo>
                <a:cubicBezTo>
                  <a:pt x="303" y="1336"/>
                  <a:pt x="309" y="1336"/>
                  <a:pt x="312" y="1338"/>
                </a:cubicBezTo>
                <a:cubicBezTo>
                  <a:pt x="358" y="1372"/>
                  <a:pt x="406" y="1400"/>
                  <a:pt x="458" y="1423"/>
                </a:cubicBezTo>
                <a:cubicBezTo>
                  <a:pt x="475" y="1430"/>
                  <a:pt x="492" y="1437"/>
                  <a:pt x="509" y="1443"/>
                </a:cubicBezTo>
                <a:cubicBezTo>
                  <a:pt x="514" y="1444"/>
                  <a:pt x="516" y="1449"/>
                  <a:pt x="514" y="1453"/>
                </a:cubicBezTo>
                <a:cubicBezTo>
                  <a:pt x="513" y="1457"/>
                  <a:pt x="510" y="1459"/>
                  <a:pt x="506" y="1459"/>
                </a:cubicBezTo>
                <a:close/>
                <a:moveTo>
                  <a:pt x="1037" y="1442"/>
                </a:moveTo>
                <a:cubicBezTo>
                  <a:pt x="1034" y="1442"/>
                  <a:pt x="1031" y="1440"/>
                  <a:pt x="1029" y="1437"/>
                </a:cubicBezTo>
                <a:cubicBezTo>
                  <a:pt x="1028" y="1433"/>
                  <a:pt x="1030" y="1428"/>
                  <a:pt x="1034" y="1426"/>
                </a:cubicBezTo>
                <a:cubicBezTo>
                  <a:pt x="1038" y="1424"/>
                  <a:pt x="1043" y="1426"/>
                  <a:pt x="1045" y="1431"/>
                </a:cubicBezTo>
                <a:cubicBezTo>
                  <a:pt x="1047" y="1435"/>
                  <a:pt x="1045" y="1440"/>
                  <a:pt x="1040" y="1442"/>
                </a:cubicBezTo>
                <a:cubicBezTo>
                  <a:pt x="1039" y="1442"/>
                  <a:pt x="1038" y="1442"/>
                  <a:pt x="1037" y="1442"/>
                </a:cubicBezTo>
                <a:close/>
                <a:moveTo>
                  <a:pt x="1078" y="1423"/>
                </a:moveTo>
                <a:cubicBezTo>
                  <a:pt x="1075" y="1423"/>
                  <a:pt x="1072" y="1422"/>
                  <a:pt x="1071" y="1419"/>
                </a:cubicBezTo>
                <a:cubicBezTo>
                  <a:pt x="1069" y="1415"/>
                  <a:pt x="1070" y="1409"/>
                  <a:pt x="1075" y="1407"/>
                </a:cubicBezTo>
                <a:cubicBezTo>
                  <a:pt x="1139" y="1376"/>
                  <a:pt x="1198" y="1335"/>
                  <a:pt x="1250" y="1286"/>
                </a:cubicBezTo>
                <a:cubicBezTo>
                  <a:pt x="1253" y="1283"/>
                  <a:pt x="1255" y="1281"/>
                  <a:pt x="1257" y="1279"/>
                </a:cubicBezTo>
                <a:cubicBezTo>
                  <a:pt x="1260" y="1276"/>
                  <a:pt x="1266" y="1276"/>
                  <a:pt x="1269" y="1280"/>
                </a:cubicBezTo>
                <a:cubicBezTo>
                  <a:pt x="1270" y="1281"/>
                  <a:pt x="1271" y="1283"/>
                  <a:pt x="1271" y="1286"/>
                </a:cubicBezTo>
                <a:cubicBezTo>
                  <a:pt x="1271" y="1288"/>
                  <a:pt x="1270" y="1290"/>
                  <a:pt x="1269" y="1292"/>
                </a:cubicBezTo>
                <a:cubicBezTo>
                  <a:pt x="1267" y="1294"/>
                  <a:pt x="1264" y="1296"/>
                  <a:pt x="1262" y="1298"/>
                </a:cubicBezTo>
                <a:cubicBezTo>
                  <a:pt x="1208" y="1348"/>
                  <a:pt x="1148" y="1390"/>
                  <a:pt x="1082" y="1423"/>
                </a:cubicBezTo>
                <a:cubicBezTo>
                  <a:pt x="1082" y="1423"/>
                  <a:pt x="1082" y="1423"/>
                  <a:pt x="1082" y="1423"/>
                </a:cubicBezTo>
                <a:cubicBezTo>
                  <a:pt x="1081" y="1423"/>
                  <a:pt x="1080" y="1423"/>
                  <a:pt x="1078" y="1423"/>
                </a:cubicBezTo>
                <a:close/>
                <a:moveTo>
                  <a:pt x="272" y="1325"/>
                </a:moveTo>
                <a:cubicBezTo>
                  <a:pt x="270" y="1325"/>
                  <a:pt x="268" y="1325"/>
                  <a:pt x="266" y="1323"/>
                </a:cubicBezTo>
                <a:cubicBezTo>
                  <a:pt x="265" y="1322"/>
                  <a:pt x="264" y="1320"/>
                  <a:pt x="263" y="1318"/>
                </a:cubicBezTo>
                <a:cubicBezTo>
                  <a:pt x="263" y="1315"/>
                  <a:pt x="264" y="1313"/>
                  <a:pt x="265" y="1312"/>
                </a:cubicBezTo>
                <a:cubicBezTo>
                  <a:pt x="268" y="1308"/>
                  <a:pt x="274" y="1308"/>
                  <a:pt x="277" y="1310"/>
                </a:cubicBezTo>
                <a:cubicBezTo>
                  <a:pt x="281" y="1314"/>
                  <a:pt x="281" y="1319"/>
                  <a:pt x="278" y="1322"/>
                </a:cubicBezTo>
                <a:cubicBezTo>
                  <a:pt x="277" y="1324"/>
                  <a:pt x="274" y="1325"/>
                  <a:pt x="272" y="1325"/>
                </a:cubicBezTo>
                <a:close/>
                <a:moveTo>
                  <a:pt x="238" y="1295"/>
                </a:moveTo>
                <a:cubicBezTo>
                  <a:pt x="236" y="1295"/>
                  <a:pt x="234" y="1294"/>
                  <a:pt x="232" y="1293"/>
                </a:cubicBezTo>
                <a:cubicBezTo>
                  <a:pt x="226" y="1287"/>
                  <a:pt x="219" y="1280"/>
                  <a:pt x="213" y="1274"/>
                </a:cubicBezTo>
                <a:cubicBezTo>
                  <a:pt x="209" y="1270"/>
                  <a:pt x="205" y="1265"/>
                  <a:pt x="200" y="1260"/>
                </a:cubicBezTo>
                <a:cubicBezTo>
                  <a:pt x="200" y="1260"/>
                  <a:pt x="200" y="1260"/>
                  <a:pt x="200" y="1260"/>
                </a:cubicBezTo>
                <a:cubicBezTo>
                  <a:pt x="197" y="1257"/>
                  <a:pt x="197" y="1251"/>
                  <a:pt x="201" y="1248"/>
                </a:cubicBezTo>
                <a:cubicBezTo>
                  <a:pt x="204" y="1245"/>
                  <a:pt x="209" y="1245"/>
                  <a:pt x="213" y="1249"/>
                </a:cubicBezTo>
                <a:cubicBezTo>
                  <a:pt x="217" y="1254"/>
                  <a:pt x="221" y="1258"/>
                  <a:pt x="226" y="1262"/>
                </a:cubicBezTo>
                <a:cubicBezTo>
                  <a:pt x="232" y="1269"/>
                  <a:pt x="238" y="1275"/>
                  <a:pt x="244" y="1281"/>
                </a:cubicBezTo>
                <a:cubicBezTo>
                  <a:pt x="246" y="1282"/>
                  <a:pt x="247" y="1284"/>
                  <a:pt x="247" y="1287"/>
                </a:cubicBezTo>
                <a:cubicBezTo>
                  <a:pt x="247" y="1289"/>
                  <a:pt x="246" y="1291"/>
                  <a:pt x="244" y="1293"/>
                </a:cubicBezTo>
                <a:cubicBezTo>
                  <a:pt x="243" y="1294"/>
                  <a:pt x="240" y="1295"/>
                  <a:pt x="238" y="1295"/>
                </a:cubicBezTo>
                <a:close/>
                <a:moveTo>
                  <a:pt x="1294" y="1262"/>
                </a:moveTo>
                <a:cubicBezTo>
                  <a:pt x="1292" y="1262"/>
                  <a:pt x="1290" y="1261"/>
                  <a:pt x="1289" y="1259"/>
                </a:cubicBezTo>
                <a:cubicBezTo>
                  <a:pt x="1287" y="1258"/>
                  <a:pt x="1286" y="1256"/>
                  <a:pt x="1286" y="1253"/>
                </a:cubicBezTo>
                <a:cubicBezTo>
                  <a:pt x="1286" y="1251"/>
                  <a:pt x="1287" y="1249"/>
                  <a:pt x="1288" y="1247"/>
                </a:cubicBezTo>
                <a:cubicBezTo>
                  <a:pt x="1298" y="1237"/>
                  <a:pt x="1308" y="1225"/>
                  <a:pt x="1318" y="1214"/>
                </a:cubicBezTo>
                <a:cubicBezTo>
                  <a:pt x="1320" y="1210"/>
                  <a:pt x="1326" y="1210"/>
                  <a:pt x="1330" y="1212"/>
                </a:cubicBezTo>
                <a:cubicBezTo>
                  <a:pt x="1331" y="1214"/>
                  <a:pt x="1332" y="1216"/>
                  <a:pt x="1333" y="1218"/>
                </a:cubicBezTo>
                <a:cubicBezTo>
                  <a:pt x="1333" y="1220"/>
                  <a:pt x="1332" y="1223"/>
                  <a:pt x="1331" y="1224"/>
                </a:cubicBezTo>
                <a:cubicBezTo>
                  <a:pt x="1321" y="1236"/>
                  <a:pt x="1311" y="1248"/>
                  <a:pt x="1301" y="1259"/>
                </a:cubicBezTo>
                <a:cubicBezTo>
                  <a:pt x="1299" y="1261"/>
                  <a:pt x="1297" y="1262"/>
                  <a:pt x="1294" y="1262"/>
                </a:cubicBezTo>
                <a:close/>
                <a:moveTo>
                  <a:pt x="177" y="1229"/>
                </a:moveTo>
                <a:cubicBezTo>
                  <a:pt x="174" y="1229"/>
                  <a:pt x="172" y="1228"/>
                  <a:pt x="170" y="1226"/>
                </a:cubicBezTo>
                <a:cubicBezTo>
                  <a:pt x="122" y="1167"/>
                  <a:pt x="83" y="1103"/>
                  <a:pt x="55" y="1033"/>
                </a:cubicBezTo>
                <a:cubicBezTo>
                  <a:pt x="55" y="1032"/>
                  <a:pt x="54" y="1031"/>
                  <a:pt x="54" y="1030"/>
                </a:cubicBezTo>
                <a:cubicBezTo>
                  <a:pt x="52" y="1025"/>
                  <a:pt x="54" y="1021"/>
                  <a:pt x="58" y="1019"/>
                </a:cubicBezTo>
                <a:cubicBezTo>
                  <a:pt x="63" y="1017"/>
                  <a:pt x="68" y="1019"/>
                  <a:pt x="69" y="1023"/>
                </a:cubicBezTo>
                <a:cubicBezTo>
                  <a:pt x="70" y="1024"/>
                  <a:pt x="70" y="1025"/>
                  <a:pt x="70" y="1026"/>
                </a:cubicBezTo>
                <a:cubicBezTo>
                  <a:pt x="71" y="1027"/>
                  <a:pt x="71" y="1027"/>
                  <a:pt x="71" y="1027"/>
                </a:cubicBezTo>
                <a:cubicBezTo>
                  <a:pt x="98" y="1095"/>
                  <a:pt x="136" y="1158"/>
                  <a:pt x="183" y="1215"/>
                </a:cubicBezTo>
                <a:cubicBezTo>
                  <a:pt x="186" y="1219"/>
                  <a:pt x="186" y="1224"/>
                  <a:pt x="182" y="1227"/>
                </a:cubicBezTo>
                <a:cubicBezTo>
                  <a:pt x="180" y="1228"/>
                  <a:pt x="179" y="1229"/>
                  <a:pt x="177" y="1229"/>
                </a:cubicBezTo>
                <a:close/>
                <a:moveTo>
                  <a:pt x="1352" y="1192"/>
                </a:moveTo>
                <a:cubicBezTo>
                  <a:pt x="1350" y="1192"/>
                  <a:pt x="1348" y="1191"/>
                  <a:pt x="1347" y="1190"/>
                </a:cubicBezTo>
                <a:cubicBezTo>
                  <a:pt x="1343" y="1187"/>
                  <a:pt x="1342" y="1182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8" y="1174"/>
                  <a:pt x="1353" y="1174"/>
                  <a:pt x="1357" y="1176"/>
                </a:cubicBezTo>
                <a:cubicBezTo>
                  <a:pt x="1360" y="1179"/>
                  <a:pt x="1361" y="1184"/>
                  <a:pt x="1359" y="1188"/>
                </a:cubicBezTo>
                <a:cubicBezTo>
                  <a:pt x="1357" y="1190"/>
                  <a:pt x="1354" y="1192"/>
                  <a:pt x="1352" y="1192"/>
                </a:cubicBezTo>
                <a:close/>
                <a:moveTo>
                  <a:pt x="1377" y="1154"/>
                </a:moveTo>
                <a:cubicBezTo>
                  <a:pt x="1375" y="1154"/>
                  <a:pt x="1374" y="1154"/>
                  <a:pt x="1373" y="1153"/>
                </a:cubicBezTo>
                <a:cubicBezTo>
                  <a:pt x="1369" y="1150"/>
                  <a:pt x="1367" y="1145"/>
                  <a:pt x="1370" y="1141"/>
                </a:cubicBezTo>
                <a:cubicBezTo>
                  <a:pt x="1387" y="1114"/>
                  <a:pt x="1402" y="1086"/>
                  <a:pt x="1416" y="1057"/>
                </a:cubicBezTo>
                <a:cubicBezTo>
                  <a:pt x="1433" y="1019"/>
                  <a:pt x="1448" y="978"/>
                  <a:pt x="1459" y="937"/>
                </a:cubicBezTo>
                <a:cubicBezTo>
                  <a:pt x="1460" y="932"/>
                  <a:pt x="1465" y="930"/>
                  <a:pt x="1469" y="931"/>
                </a:cubicBezTo>
                <a:cubicBezTo>
                  <a:pt x="1474" y="932"/>
                  <a:pt x="1476" y="937"/>
                  <a:pt x="1475" y="941"/>
                </a:cubicBezTo>
                <a:cubicBezTo>
                  <a:pt x="1464" y="983"/>
                  <a:pt x="1449" y="1025"/>
                  <a:pt x="1431" y="1064"/>
                </a:cubicBezTo>
                <a:cubicBezTo>
                  <a:pt x="1417" y="1094"/>
                  <a:pt x="1402" y="1123"/>
                  <a:pt x="1384" y="1150"/>
                </a:cubicBezTo>
                <a:cubicBezTo>
                  <a:pt x="1383" y="1153"/>
                  <a:pt x="1380" y="1154"/>
                  <a:pt x="1377" y="1154"/>
                </a:cubicBezTo>
                <a:close/>
                <a:moveTo>
                  <a:pt x="46" y="993"/>
                </a:moveTo>
                <a:cubicBezTo>
                  <a:pt x="42" y="993"/>
                  <a:pt x="39" y="990"/>
                  <a:pt x="38" y="987"/>
                </a:cubicBezTo>
                <a:cubicBezTo>
                  <a:pt x="37" y="985"/>
                  <a:pt x="37" y="982"/>
                  <a:pt x="38" y="980"/>
                </a:cubicBezTo>
                <a:cubicBezTo>
                  <a:pt x="39" y="978"/>
                  <a:pt x="41" y="977"/>
                  <a:pt x="43" y="976"/>
                </a:cubicBezTo>
                <a:cubicBezTo>
                  <a:pt x="48" y="975"/>
                  <a:pt x="52" y="977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5" y="986"/>
                  <a:pt x="53" y="991"/>
                  <a:pt x="49" y="992"/>
                </a:cubicBezTo>
                <a:cubicBezTo>
                  <a:pt x="48" y="992"/>
                  <a:pt x="47" y="993"/>
                  <a:pt x="46" y="993"/>
                </a:cubicBezTo>
                <a:close/>
                <a:moveTo>
                  <a:pt x="33" y="949"/>
                </a:moveTo>
                <a:cubicBezTo>
                  <a:pt x="29" y="949"/>
                  <a:pt x="26" y="947"/>
                  <a:pt x="25" y="943"/>
                </a:cubicBezTo>
                <a:cubicBezTo>
                  <a:pt x="21" y="928"/>
                  <a:pt x="17" y="913"/>
                  <a:pt x="14" y="898"/>
                </a:cubicBezTo>
                <a:cubicBezTo>
                  <a:pt x="14" y="896"/>
                  <a:pt x="14" y="894"/>
                  <a:pt x="16" y="892"/>
                </a:cubicBezTo>
                <a:cubicBezTo>
                  <a:pt x="17" y="890"/>
                  <a:pt x="19" y="889"/>
                  <a:pt x="21" y="888"/>
                </a:cubicBezTo>
                <a:cubicBezTo>
                  <a:pt x="26" y="887"/>
                  <a:pt x="30" y="891"/>
                  <a:pt x="31" y="895"/>
                </a:cubicBezTo>
                <a:cubicBezTo>
                  <a:pt x="34" y="910"/>
                  <a:pt x="37" y="924"/>
                  <a:pt x="41" y="939"/>
                </a:cubicBezTo>
                <a:cubicBezTo>
                  <a:pt x="42" y="943"/>
                  <a:pt x="40" y="948"/>
                  <a:pt x="35" y="949"/>
                </a:cubicBezTo>
                <a:cubicBezTo>
                  <a:pt x="34" y="949"/>
                  <a:pt x="34" y="949"/>
                  <a:pt x="33" y="949"/>
                </a:cubicBezTo>
                <a:close/>
                <a:moveTo>
                  <a:pt x="1477" y="903"/>
                </a:moveTo>
                <a:cubicBezTo>
                  <a:pt x="1477" y="903"/>
                  <a:pt x="1476" y="903"/>
                  <a:pt x="1476" y="903"/>
                </a:cubicBezTo>
                <a:cubicBezTo>
                  <a:pt x="1473" y="903"/>
                  <a:pt x="1471" y="901"/>
                  <a:pt x="1470" y="900"/>
                </a:cubicBezTo>
                <a:cubicBezTo>
                  <a:pt x="1469" y="898"/>
                  <a:pt x="1468" y="895"/>
                  <a:pt x="1469" y="893"/>
                </a:cubicBezTo>
                <a:cubicBezTo>
                  <a:pt x="1472" y="879"/>
                  <a:pt x="1474" y="864"/>
                  <a:pt x="1476" y="849"/>
                </a:cubicBezTo>
                <a:cubicBezTo>
                  <a:pt x="1477" y="845"/>
                  <a:pt x="1481" y="841"/>
                  <a:pt x="1486" y="842"/>
                </a:cubicBezTo>
                <a:cubicBezTo>
                  <a:pt x="1488" y="842"/>
                  <a:pt x="1490" y="843"/>
                  <a:pt x="1491" y="845"/>
                </a:cubicBezTo>
                <a:cubicBezTo>
                  <a:pt x="1493" y="847"/>
                  <a:pt x="1493" y="849"/>
                  <a:pt x="1493" y="851"/>
                </a:cubicBezTo>
                <a:cubicBezTo>
                  <a:pt x="1491" y="866"/>
                  <a:pt x="1488" y="882"/>
                  <a:pt x="1486" y="897"/>
                </a:cubicBezTo>
                <a:cubicBezTo>
                  <a:pt x="1485" y="897"/>
                  <a:pt x="1485" y="897"/>
                  <a:pt x="1485" y="897"/>
                </a:cubicBezTo>
                <a:cubicBezTo>
                  <a:pt x="1485" y="901"/>
                  <a:pt x="1481" y="903"/>
                  <a:pt x="1477" y="903"/>
                </a:cubicBezTo>
                <a:close/>
                <a:moveTo>
                  <a:pt x="15" y="861"/>
                </a:moveTo>
                <a:cubicBezTo>
                  <a:pt x="11" y="861"/>
                  <a:pt x="7" y="857"/>
                  <a:pt x="7" y="853"/>
                </a:cubicBezTo>
                <a:cubicBezTo>
                  <a:pt x="2" y="819"/>
                  <a:pt x="0" y="784"/>
                  <a:pt x="0" y="750"/>
                </a:cubicBezTo>
                <a:cubicBezTo>
                  <a:pt x="0" y="708"/>
                  <a:pt x="3" y="666"/>
                  <a:pt x="10" y="625"/>
                </a:cubicBezTo>
                <a:cubicBezTo>
                  <a:pt x="11" y="621"/>
                  <a:pt x="15" y="618"/>
                  <a:pt x="20" y="618"/>
                </a:cubicBezTo>
                <a:cubicBezTo>
                  <a:pt x="24" y="619"/>
                  <a:pt x="28" y="624"/>
                  <a:pt x="27" y="628"/>
                </a:cubicBezTo>
                <a:cubicBezTo>
                  <a:pt x="20" y="668"/>
                  <a:pt x="17" y="709"/>
                  <a:pt x="17" y="750"/>
                </a:cubicBezTo>
                <a:cubicBezTo>
                  <a:pt x="17" y="784"/>
                  <a:pt x="19" y="818"/>
                  <a:pt x="24" y="851"/>
                </a:cubicBezTo>
                <a:cubicBezTo>
                  <a:pt x="24" y="856"/>
                  <a:pt x="21" y="860"/>
                  <a:pt x="16" y="861"/>
                </a:cubicBezTo>
                <a:cubicBezTo>
                  <a:pt x="16" y="861"/>
                  <a:pt x="16" y="861"/>
                  <a:pt x="15" y="861"/>
                </a:cubicBezTo>
                <a:close/>
                <a:moveTo>
                  <a:pt x="1489" y="814"/>
                </a:moveTo>
                <a:cubicBezTo>
                  <a:pt x="1489" y="814"/>
                  <a:pt x="1489" y="814"/>
                  <a:pt x="1489" y="814"/>
                </a:cubicBezTo>
                <a:cubicBezTo>
                  <a:pt x="1486" y="814"/>
                  <a:pt x="1484" y="813"/>
                  <a:pt x="1483" y="811"/>
                </a:cubicBezTo>
                <a:cubicBezTo>
                  <a:pt x="1481" y="809"/>
                  <a:pt x="1481" y="807"/>
                  <a:pt x="1481" y="805"/>
                </a:cubicBezTo>
                <a:cubicBezTo>
                  <a:pt x="1481" y="800"/>
                  <a:pt x="1485" y="796"/>
                  <a:pt x="1490" y="797"/>
                </a:cubicBezTo>
                <a:cubicBezTo>
                  <a:pt x="1495" y="797"/>
                  <a:pt x="1498" y="801"/>
                  <a:pt x="1498" y="806"/>
                </a:cubicBezTo>
                <a:cubicBezTo>
                  <a:pt x="1497" y="810"/>
                  <a:pt x="1494" y="814"/>
                  <a:pt x="1489" y="814"/>
                </a:cubicBezTo>
                <a:close/>
                <a:moveTo>
                  <a:pt x="1491" y="725"/>
                </a:moveTo>
                <a:cubicBezTo>
                  <a:pt x="1486" y="725"/>
                  <a:pt x="1482" y="721"/>
                  <a:pt x="1482" y="716"/>
                </a:cubicBezTo>
                <a:cubicBezTo>
                  <a:pt x="1481" y="702"/>
                  <a:pt x="1480" y="687"/>
                  <a:pt x="1479" y="672"/>
                </a:cubicBezTo>
                <a:cubicBezTo>
                  <a:pt x="1479" y="670"/>
                  <a:pt x="1479" y="667"/>
                  <a:pt x="1481" y="666"/>
                </a:cubicBezTo>
                <a:cubicBezTo>
                  <a:pt x="1482" y="664"/>
                  <a:pt x="1484" y="663"/>
                  <a:pt x="1486" y="663"/>
                </a:cubicBezTo>
                <a:cubicBezTo>
                  <a:pt x="1491" y="662"/>
                  <a:pt x="1495" y="665"/>
                  <a:pt x="1496" y="670"/>
                </a:cubicBezTo>
                <a:cubicBezTo>
                  <a:pt x="1497" y="685"/>
                  <a:pt x="1498" y="700"/>
                  <a:pt x="1499" y="716"/>
                </a:cubicBezTo>
                <a:cubicBezTo>
                  <a:pt x="1499" y="720"/>
                  <a:pt x="1496" y="724"/>
                  <a:pt x="1491" y="725"/>
                </a:cubicBezTo>
                <a:cubicBezTo>
                  <a:pt x="1491" y="725"/>
                  <a:pt x="1491" y="725"/>
                  <a:pt x="1491" y="725"/>
                </a:cubicBezTo>
                <a:close/>
                <a:moveTo>
                  <a:pt x="1481" y="635"/>
                </a:moveTo>
                <a:cubicBezTo>
                  <a:pt x="1477" y="635"/>
                  <a:pt x="1473" y="632"/>
                  <a:pt x="1473" y="628"/>
                </a:cubicBezTo>
                <a:cubicBezTo>
                  <a:pt x="1472" y="625"/>
                  <a:pt x="1473" y="623"/>
                  <a:pt x="1474" y="621"/>
                </a:cubicBezTo>
                <a:cubicBezTo>
                  <a:pt x="1475" y="619"/>
                  <a:pt x="1477" y="618"/>
                  <a:pt x="1480" y="618"/>
                </a:cubicBezTo>
                <a:cubicBezTo>
                  <a:pt x="1484" y="617"/>
                  <a:pt x="1489" y="620"/>
                  <a:pt x="1489" y="625"/>
                </a:cubicBezTo>
                <a:cubicBezTo>
                  <a:pt x="1490" y="627"/>
                  <a:pt x="1489" y="629"/>
                  <a:pt x="1488" y="631"/>
                </a:cubicBezTo>
                <a:cubicBezTo>
                  <a:pt x="1487" y="633"/>
                  <a:pt x="1485" y="634"/>
                  <a:pt x="1482" y="635"/>
                </a:cubicBezTo>
                <a:cubicBezTo>
                  <a:pt x="1482" y="635"/>
                  <a:pt x="1482" y="635"/>
                  <a:pt x="1481" y="635"/>
                </a:cubicBezTo>
                <a:close/>
                <a:moveTo>
                  <a:pt x="27" y="591"/>
                </a:move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6" y="591"/>
                  <a:pt x="25" y="591"/>
                </a:cubicBezTo>
                <a:cubicBezTo>
                  <a:pt x="21" y="590"/>
                  <a:pt x="18" y="585"/>
                  <a:pt x="19" y="580"/>
                </a:cubicBezTo>
                <a:cubicBezTo>
                  <a:pt x="20" y="576"/>
                  <a:pt x="25" y="573"/>
                  <a:pt x="29" y="574"/>
                </a:cubicBezTo>
                <a:cubicBezTo>
                  <a:pt x="34" y="575"/>
                  <a:pt x="37" y="580"/>
                  <a:pt x="35" y="584"/>
                </a:cubicBezTo>
                <a:cubicBezTo>
                  <a:pt x="35" y="588"/>
                  <a:pt x="31" y="591"/>
                  <a:pt x="27" y="591"/>
                </a:cubicBezTo>
                <a:close/>
                <a:moveTo>
                  <a:pt x="1472" y="590"/>
                </a:moveTo>
                <a:cubicBezTo>
                  <a:pt x="1468" y="590"/>
                  <a:pt x="1465" y="588"/>
                  <a:pt x="1464" y="584"/>
                </a:cubicBezTo>
                <a:cubicBezTo>
                  <a:pt x="1453" y="535"/>
                  <a:pt x="1436" y="488"/>
                  <a:pt x="1416" y="443"/>
                </a:cubicBezTo>
                <a:cubicBezTo>
                  <a:pt x="1405" y="420"/>
                  <a:pt x="1394" y="398"/>
                  <a:pt x="1381" y="377"/>
                </a:cubicBezTo>
                <a:cubicBezTo>
                  <a:pt x="1379" y="373"/>
                  <a:pt x="1380" y="368"/>
                  <a:pt x="1384" y="365"/>
                </a:cubicBezTo>
                <a:cubicBezTo>
                  <a:pt x="1388" y="363"/>
                  <a:pt x="1393" y="364"/>
                  <a:pt x="1396" y="368"/>
                </a:cubicBezTo>
                <a:cubicBezTo>
                  <a:pt x="1408" y="390"/>
                  <a:pt x="1420" y="413"/>
                  <a:pt x="1431" y="436"/>
                </a:cubicBezTo>
                <a:cubicBezTo>
                  <a:pt x="1452" y="481"/>
                  <a:pt x="1469" y="530"/>
                  <a:pt x="1480" y="579"/>
                </a:cubicBezTo>
                <a:cubicBezTo>
                  <a:pt x="1480" y="580"/>
                  <a:pt x="1480" y="580"/>
                  <a:pt x="1480" y="580"/>
                </a:cubicBezTo>
                <a:cubicBezTo>
                  <a:pt x="1481" y="584"/>
                  <a:pt x="1479" y="589"/>
                  <a:pt x="1474" y="590"/>
                </a:cubicBezTo>
                <a:cubicBezTo>
                  <a:pt x="1473" y="590"/>
                  <a:pt x="1473" y="590"/>
                  <a:pt x="1472" y="590"/>
                </a:cubicBezTo>
                <a:close/>
                <a:moveTo>
                  <a:pt x="39" y="547"/>
                </a:moveTo>
                <a:cubicBezTo>
                  <a:pt x="38" y="547"/>
                  <a:pt x="37" y="547"/>
                  <a:pt x="36" y="547"/>
                </a:cubicBezTo>
                <a:cubicBezTo>
                  <a:pt x="34" y="546"/>
                  <a:pt x="32" y="545"/>
                  <a:pt x="31" y="543"/>
                </a:cubicBezTo>
                <a:cubicBezTo>
                  <a:pt x="30" y="541"/>
                  <a:pt x="30" y="538"/>
                  <a:pt x="31" y="536"/>
                </a:cubicBezTo>
                <a:cubicBezTo>
                  <a:pt x="35" y="522"/>
                  <a:pt x="40" y="507"/>
                  <a:pt x="45" y="493"/>
                </a:cubicBezTo>
                <a:cubicBezTo>
                  <a:pt x="47" y="488"/>
                  <a:pt x="52" y="486"/>
                  <a:pt x="56" y="488"/>
                </a:cubicBezTo>
                <a:cubicBezTo>
                  <a:pt x="60" y="489"/>
                  <a:pt x="63" y="494"/>
                  <a:pt x="61" y="499"/>
                </a:cubicBezTo>
                <a:cubicBezTo>
                  <a:pt x="56" y="513"/>
                  <a:pt x="51" y="527"/>
                  <a:pt x="47" y="541"/>
                </a:cubicBezTo>
                <a:cubicBezTo>
                  <a:pt x="46" y="545"/>
                  <a:pt x="42" y="547"/>
                  <a:pt x="39" y="547"/>
                </a:cubicBezTo>
                <a:close/>
                <a:moveTo>
                  <a:pt x="70" y="462"/>
                </a:moveTo>
                <a:cubicBezTo>
                  <a:pt x="69" y="462"/>
                  <a:pt x="67" y="462"/>
                  <a:pt x="66" y="461"/>
                </a:cubicBezTo>
                <a:cubicBezTo>
                  <a:pt x="64" y="461"/>
                  <a:pt x="63" y="459"/>
                  <a:pt x="62" y="457"/>
                </a:cubicBezTo>
                <a:cubicBezTo>
                  <a:pt x="61" y="455"/>
                  <a:pt x="61" y="452"/>
                  <a:pt x="62" y="450"/>
                </a:cubicBezTo>
                <a:cubicBezTo>
                  <a:pt x="93" y="380"/>
                  <a:pt x="134" y="316"/>
                  <a:pt x="184" y="258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7" y="254"/>
                  <a:pt x="193" y="254"/>
                  <a:pt x="196" y="257"/>
                </a:cubicBezTo>
                <a:cubicBezTo>
                  <a:pt x="199" y="260"/>
                  <a:pt x="200" y="265"/>
                  <a:pt x="197" y="269"/>
                </a:cubicBezTo>
                <a:cubicBezTo>
                  <a:pt x="147" y="325"/>
                  <a:pt x="107" y="389"/>
                  <a:pt x="78" y="457"/>
                </a:cubicBezTo>
                <a:cubicBezTo>
                  <a:pt x="76" y="460"/>
                  <a:pt x="73" y="462"/>
                  <a:pt x="70" y="462"/>
                </a:cubicBezTo>
                <a:close/>
                <a:moveTo>
                  <a:pt x="1364" y="343"/>
                </a:moveTo>
                <a:cubicBezTo>
                  <a:pt x="1364" y="343"/>
                  <a:pt x="1364" y="343"/>
                  <a:pt x="1364" y="343"/>
                </a:cubicBezTo>
                <a:cubicBezTo>
                  <a:pt x="1361" y="343"/>
                  <a:pt x="1359" y="341"/>
                  <a:pt x="1357" y="339"/>
                </a:cubicBezTo>
                <a:cubicBezTo>
                  <a:pt x="1349" y="327"/>
                  <a:pt x="1340" y="315"/>
                  <a:pt x="1331" y="303"/>
                </a:cubicBezTo>
                <a:cubicBezTo>
                  <a:pt x="1328" y="299"/>
                  <a:pt x="1329" y="294"/>
                  <a:pt x="1332" y="291"/>
                </a:cubicBezTo>
                <a:cubicBezTo>
                  <a:pt x="1336" y="288"/>
                  <a:pt x="1341" y="289"/>
                  <a:pt x="1344" y="293"/>
                </a:cubicBezTo>
                <a:cubicBezTo>
                  <a:pt x="1353" y="304"/>
                  <a:pt x="1362" y="317"/>
                  <a:pt x="1371" y="330"/>
                </a:cubicBezTo>
                <a:cubicBezTo>
                  <a:pt x="1371" y="330"/>
                  <a:pt x="1371" y="330"/>
                  <a:pt x="1371" y="330"/>
                </a:cubicBezTo>
                <a:cubicBezTo>
                  <a:pt x="1372" y="332"/>
                  <a:pt x="1373" y="334"/>
                  <a:pt x="1372" y="336"/>
                </a:cubicBezTo>
                <a:cubicBezTo>
                  <a:pt x="1372" y="338"/>
                  <a:pt x="1371" y="340"/>
                  <a:pt x="1369" y="341"/>
                </a:cubicBezTo>
                <a:cubicBezTo>
                  <a:pt x="1367" y="342"/>
                  <a:pt x="1366" y="343"/>
                  <a:pt x="1364" y="343"/>
                </a:cubicBezTo>
                <a:close/>
                <a:moveTo>
                  <a:pt x="1309" y="271"/>
                </a:moveTo>
                <a:cubicBezTo>
                  <a:pt x="1306" y="271"/>
                  <a:pt x="1304" y="270"/>
                  <a:pt x="1302" y="268"/>
                </a:cubicBezTo>
                <a:cubicBezTo>
                  <a:pt x="1301" y="267"/>
                  <a:pt x="1300" y="264"/>
                  <a:pt x="1300" y="262"/>
                </a:cubicBezTo>
                <a:cubicBezTo>
                  <a:pt x="1300" y="260"/>
                  <a:pt x="1301" y="258"/>
                  <a:pt x="1303" y="256"/>
                </a:cubicBezTo>
                <a:cubicBezTo>
                  <a:pt x="1307" y="253"/>
                  <a:pt x="1312" y="254"/>
                  <a:pt x="1315" y="257"/>
                </a:cubicBezTo>
                <a:cubicBezTo>
                  <a:pt x="1315" y="257"/>
                  <a:pt x="1315" y="257"/>
                  <a:pt x="1315" y="257"/>
                </a:cubicBezTo>
                <a:cubicBezTo>
                  <a:pt x="1318" y="261"/>
                  <a:pt x="1318" y="266"/>
                  <a:pt x="1314" y="269"/>
                </a:cubicBezTo>
                <a:cubicBezTo>
                  <a:pt x="1313" y="270"/>
                  <a:pt x="1311" y="271"/>
                  <a:pt x="1309" y="271"/>
                </a:cubicBezTo>
                <a:close/>
                <a:moveTo>
                  <a:pt x="221" y="238"/>
                </a:moveTo>
                <a:cubicBezTo>
                  <a:pt x="219" y="238"/>
                  <a:pt x="217" y="238"/>
                  <a:pt x="215" y="236"/>
                </a:cubicBezTo>
                <a:cubicBezTo>
                  <a:pt x="212" y="233"/>
                  <a:pt x="212" y="227"/>
                  <a:pt x="215" y="224"/>
                </a:cubicBezTo>
                <a:cubicBezTo>
                  <a:pt x="218" y="221"/>
                  <a:pt x="224" y="221"/>
                  <a:pt x="227" y="224"/>
                </a:cubicBezTo>
                <a:cubicBezTo>
                  <a:pt x="230" y="227"/>
                  <a:pt x="230" y="233"/>
                  <a:pt x="227" y="236"/>
                </a:cubicBezTo>
                <a:cubicBezTo>
                  <a:pt x="226" y="238"/>
                  <a:pt x="223" y="238"/>
                  <a:pt x="221" y="238"/>
                </a:cubicBezTo>
                <a:close/>
                <a:moveTo>
                  <a:pt x="1278" y="238"/>
                </a:moveTo>
                <a:cubicBezTo>
                  <a:pt x="1276" y="238"/>
                  <a:pt x="1274" y="237"/>
                  <a:pt x="1272" y="236"/>
                </a:cubicBezTo>
                <a:cubicBezTo>
                  <a:pt x="1265" y="228"/>
                  <a:pt x="1257" y="221"/>
                  <a:pt x="1250" y="214"/>
                </a:cubicBezTo>
                <a:cubicBezTo>
                  <a:pt x="1203" y="170"/>
                  <a:pt x="1150" y="133"/>
                  <a:pt x="1093" y="102"/>
                </a:cubicBezTo>
                <a:cubicBezTo>
                  <a:pt x="1091" y="101"/>
                  <a:pt x="1090" y="99"/>
                  <a:pt x="1089" y="97"/>
                </a:cubicBezTo>
                <a:cubicBezTo>
                  <a:pt x="1089" y="95"/>
                  <a:pt x="1089" y="93"/>
                  <a:pt x="1090" y="91"/>
                </a:cubicBezTo>
                <a:cubicBezTo>
                  <a:pt x="1092" y="87"/>
                  <a:pt x="1097" y="85"/>
                  <a:pt x="1101" y="87"/>
                </a:cubicBezTo>
                <a:cubicBezTo>
                  <a:pt x="1160" y="118"/>
                  <a:pt x="1214" y="157"/>
                  <a:pt x="1262" y="202"/>
                </a:cubicBezTo>
                <a:cubicBezTo>
                  <a:pt x="1269" y="209"/>
                  <a:pt x="1277" y="216"/>
                  <a:pt x="1284" y="224"/>
                </a:cubicBezTo>
                <a:cubicBezTo>
                  <a:pt x="1287" y="227"/>
                  <a:pt x="1287" y="232"/>
                  <a:pt x="1284" y="236"/>
                </a:cubicBezTo>
                <a:cubicBezTo>
                  <a:pt x="1282" y="237"/>
                  <a:pt x="1280" y="238"/>
                  <a:pt x="1278" y="238"/>
                </a:cubicBezTo>
                <a:close/>
                <a:moveTo>
                  <a:pt x="254" y="207"/>
                </a:moveTo>
                <a:cubicBezTo>
                  <a:pt x="251" y="207"/>
                  <a:pt x="249" y="206"/>
                  <a:pt x="247" y="204"/>
                </a:cubicBezTo>
                <a:cubicBezTo>
                  <a:pt x="246" y="203"/>
                  <a:pt x="245" y="201"/>
                  <a:pt x="245" y="198"/>
                </a:cubicBezTo>
                <a:cubicBezTo>
                  <a:pt x="245" y="196"/>
                  <a:pt x="246" y="194"/>
                  <a:pt x="248" y="192"/>
                </a:cubicBezTo>
                <a:cubicBezTo>
                  <a:pt x="259" y="182"/>
                  <a:pt x="271" y="172"/>
                  <a:pt x="283" y="163"/>
                </a:cubicBezTo>
                <a:cubicBezTo>
                  <a:pt x="287" y="160"/>
                  <a:pt x="292" y="161"/>
                  <a:pt x="295" y="164"/>
                </a:cubicBezTo>
                <a:cubicBezTo>
                  <a:pt x="298" y="168"/>
                  <a:pt x="297" y="173"/>
                  <a:pt x="294" y="176"/>
                </a:cubicBezTo>
                <a:cubicBezTo>
                  <a:pt x="282" y="185"/>
                  <a:pt x="270" y="195"/>
                  <a:pt x="259" y="205"/>
                </a:cubicBezTo>
                <a:cubicBezTo>
                  <a:pt x="258" y="206"/>
                  <a:pt x="256" y="207"/>
                  <a:pt x="254" y="207"/>
                </a:cubicBezTo>
                <a:close/>
                <a:moveTo>
                  <a:pt x="325" y="151"/>
                </a:moveTo>
                <a:cubicBezTo>
                  <a:pt x="322" y="151"/>
                  <a:pt x="319" y="150"/>
                  <a:pt x="318" y="147"/>
                </a:cubicBezTo>
                <a:cubicBezTo>
                  <a:pt x="316" y="145"/>
                  <a:pt x="316" y="143"/>
                  <a:pt x="316" y="141"/>
                </a:cubicBezTo>
                <a:cubicBezTo>
                  <a:pt x="317" y="139"/>
                  <a:pt x="318" y="137"/>
                  <a:pt x="320" y="135"/>
                </a:cubicBezTo>
                <a:cubicBezTo>
                  <a:pt x="361" y="106"/>
                  <a:pt x="405" y="82"/>
                  <a:pt x="451" y="62"/>
                </a:cubicBezTo>
                <a:cubicBezTo>
                  <a:pt x="475" y="52"/>
                  <a:pt x="499" y="42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9" y="33"/>
                  <a:pt x="533" y="36"/>
                  <a:pt x="535" y="40"/>
                </a:cubicBezTo>
                <a:cubicBezTo>
                  <a:pt x="536" y="44"/>
                  <a:pt x="534" y="49"/>
                  <a:pt x="529" y="51"/>
                </a:cubicBezTo>
                <a:cubicBezTo>
                  <a:pt x="505" y="58"/>
                  <a:pt x="481" y="67"/>
                  <a:pt x="458" y="77"/>
                </a:cubicBezTo>
                <a:cubicBezTo>
                  <a:pt x="413" y="97"/>
                  <a:pt x="370" y="121"/>
                  <a:pt x="329" y="149"/>
                </a:cubicBezTo>
                <a:cubicBezTo>
                  <a:pt x="328" y="150"/>
                  <a:pt x="326" y="151"/>
                  <a:pt x="325" y="151"/>
                </a:cubicBezTo>
                <a:close/>
                <a:moveTo>
                  <a:pt x="1057" y="83"/>
                </a:moveTo>
                <a:cubicBezTo>
                  <a:pt x="1056" y="83"/>
                  <a:pt x="1054" y="83"/>
                  <a:pt x="1053" y="82"/>
                </a:cubicBezTo>
                <a:cubicBezTo>
                  <a:pt x="1040" y="76"/>
                  <a:pt x="1026" y="70"/>
                  <a:pt x="1012" y="65"/>
                </a:cubicBezTo>
                <a:cubicBezTo>
                  <a:pt x="1008" y="64"/>
                  <a:pt x="1005" y="59"/>
                  <a:pt x="1007" y="54"/>
                </a:cubicBezTo>
                <a:cubicBezTo>
                  <a:pt x="1009" y="50"/>
                  <a:pt x="1014" y="48"/>
                  <a:pt x="1018" y="49"/>
                </a:cubicBezTo>
                <a:cubicBezTo>
                  <a:pt x="1032" y="55"/>
                  <a:pt x="1046" y="61"/>
                  <a:pt x="1060" y="67"/>
                </a:cubicBezTo>
                <a:cubicBezTo>
                  <a:pt x="1065" y="69"/>
                  <a:pt x="1066" y="74"/>
                  <a:pt x="1064" y="78"/>
                </a:cubicBezTo>
                <a:cubicBezTo>
                  <a:pt x="1063" y="81"/>
                  <a:pt x="1060" y="83"/>
                  <a:pt x="1057" y="83"/>
                </a:cubicBezTo>
                <a:close/>
                <a:moveTo>
                  <a:pt x="972" y="51"/>
                </a:moveTo>
                <a:cubicBezTo>
                  <a:pt x="971" y="51"/>
                  <a:pt x="971" y="51"/>
                  <a:pt x="970" y="50"/>
                </a:cubicBezTo>
                <a:cubicBezTo>
                  <a:pt x="968" y="50"/>
                  <a:pt x="966" y="48"/>
                  <a:pt x="965" y="46"/>
                </a:cubicBezTo>
                <a:cubicBezTo>
                  <a:pt x="964" y="44"/>
                  <a:pt x="964" y="42"/>
                  <a:pt x="964" y="40"/>
                </a:cubicBezTo>
                <a:cubicBezTo>
                  <a:pt x="966" y="35"/>
                  <a:pt x="970" y="33"/>
                  <a:pt x="975" y="34"/>
                </a:cubicBezTo>
                <a:cubicBezTo>
                  <a:pt x="979" y="36"/>
                  <a:pt x="982" y="40"/>
                  <a:pt x="980" y="45"/>
                </a:cubicBezTo>
                <a:cubicBezTo>
                  <a:pt x="979" y="48"/>
                  <a:pt x="976" y="51"/>
                  <a:pt x="972" y="51"/>
                </a:cubicBezTo>
                <a:close/>
                <a:moveTo>
                  <a:pt x="570" y="39"/>
                </a:moveTo>
                <a:cubicBezTo>
                  <a:pt x="570" y="39"/>
                  <a:pt x="570" y="39"/>
                  <a:pt x="570" y="39"/>
                </a:cubicBezTo>
                <a:cubicBezTo>
                  <a:pt x="566" y="39"/>
                  <a:pt x="563" y="36"/>
                  <a:pt x="562" y="32"/>
                </a:cubicBezTo>
                <a:cubicBezTo>
                  <a:pt x="561" y="28"/>
                  <a:pt x="564" y="23"/>
                  <a:pt x="568" y="22"/>
                </a:cubicBezTo>
                <a:cubicBezTo>
                  <a:pt x="573" y="21"/>
                  <a:pt x="577" y="24"/>
                  <a:pt x="578" y="28"/>
                </a:cubicBezTo>
                <a:cubicBezTo>
                  <a:pt x="579" y="31"/>
                  <a:pt x="579" y="33"/>
                  <a:pt x="577" y="35"/>
                </a:cubicBezTo>
                <a:cubicBezTo>
                  <a:pt x="577" y="36"/>
                  <a:pt x="575" y="37"/>
                  <a:pt x="573" y="38"/>
                </a:cubicBezTo>
                <a:cubicBezTo>
                  <a:pt x="574" y="38"/>
                  <a:pt x="574" y="38"/>
                  <a:pt x="574" y="38"/>
                </a:cubicBezTo>
                <a:cubicBezTo>
                  <a:pt x="572" y="39"/>
                  <a:pt x="572" y="39"/>
                  <a:pt x="572" y="39"/>
                </a:cubicBezTo>
                <a:cubicBezTo>
                  <a:pt x="572" y="39"/>
                  <a:pt x="571" y="39"/>
                  <a:pt x="570" y="39"/>
                </a:cubicBezTo>
                <a:close/>
                <a:moveTo>
                  <a:pt x="929" y="39"/>
                </a:moveTo>
                <a:cubicBezTo>
                  <a:pt x="928" y="39"/>
                  <a:pt x="927" y="39"/>
                  <a:pt x="927" y="38"/>
                </a:cubicBezTo>
                <a:cubicBezTo>
                  <a:pt x="869" y="24"/>
                  <a:pt x="810" y="17"/>
                  <a:pt x="750" y="17"/>
                </a:cubicBezTo>
                <a:cubicBezTo>
                  <a:pt x="744" y="17"/>
                  <a:pt x="738" y="17"/>
                  <a:pt x="733" y="17"/>
                </a:cubicBezTo>
                <a:cubicBezTo>
                  <a:pt x="724" y="17"/>
                  <a:pt x="714" y="18"/>
                  <a:pt x="705" y="18"/>
                </a:cubicBezTo>
                <a:cubicBezTo>
                  <a:pt x="700" y="19"/>
                  <a:pt x="696" y="15"/>
                  <a:pt x="696" y="10"/>
                </a:cubicBezTo>
                <a:cubicBezTo>
                  <a:pt x="695" y="6"/>
                  <a:pt x="699" y="2"/>
                  <a:pt x="704" y="1"/>
                </a:cubicBezTo>
                <a:cubicBezTo>
                  <a:pt x="713" y="1"/>
                  <a:pt x="723" y="0"/>
                  <a:pt x="733" y="0"/>
                </a:cubicBezTo>
                <a:cubicBezTo>
                  <a:pt x="738" y="0"/>
                  <a:pt x="744" y="0"/>
                  <a:pt x="750" y="0"/>
                </a:cubicBezTo>
                <a:cubicBezTo>
                  <a:pt x="811" y="0"/>
                  <a:pt x="872" y="7"/>
                  <a:pt x="931" y="22"/>
                </a:cubicBezTo>
                <a:cubicBezTo>
                  <a:pt x="933" y="23"/>
                  <a:pt x="935" y="24"/>
                  <a:pt x="936" y="26"/>
                </a:cubicBezTo>
                <a:cubicBezTo>
                  <a:pt x="937" y="28"/>
                  <a:pt x="938" y="30"/>
                  <a:pt x="937" y="32"/>
                </a:cubicBezTo>
                <a:cubicBezTo>
                  <a:pt x="936" y="36"/>
                  <a:pt x="933" y="39"/>
                  <a:pt x="929" y="39"/>
                </a:cubicBezTo>
                <a:close/>
                <a:moveTo>
                  <a:pt x="614" y="29"/>
                </a:moveTo>
                <a:cubicBezTo>
                  <a:pt x="610" y="29"/>
                  <a:pt x="607" y="26"/>
                  <a:pt x="606" y="22"/>
                </a:cubicBezTo>
                <a:cubicBezTo>
                  <a:pt x="605" y="18"/>
                  <a:pt x="608" y="13"/>
                  <a:pt x="613" y="12"/>
                </a:cubicBezTo>
                <a:cubicBezTo>
                  <a:pt x="628" y="10"/>
                  <a:pt x="643" y="7"/>
                  <a:pt x="658" y="6"/>
                </a:cubicBezTo>
                <a:cubicBezTo>
                  <a:pt x="658" y="6"/>
                  <a:pt x="658" y="6"/>
                  <a:pt x="658" y="6"/>
                </a:cubicBezTo>
                <a:cubicBezTo>
                  <a:pt x="663" y="5"/>
                  <a:pt x="667" y="8"/>
                  <a:pt x="668" y="13"/>
                </a:cubicBezTo>
                <a:cubicBezTo>
                  <a:pt x="668" y="18"/>
                  <a:pt x="665" y="22"/>
                  <a:pt x="660" y="22"/>
                </a:cubicBezTo>
                <a:cubicBezTo>
                  <a:pt x="645" y="24"/>
                  <a:pt x="631" y="26"/>
                  <a:pt x="616" y="29"/>
                </a:cubicBezTo>
                <a:cubicBezTo>
                  <a:pt x="615" y="29"/>
                  <a:pt x="615" y="29"/>
                  <a:pt x="614" y="29"/>
                </a:cubicBezTo>
                <a:close/>
              </a:path>
            </a:pathLst>
          </a:custGeom>
          <a:solidFill>
            <a:srgbClr val="FFD328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Прямоугольник: скругленные углы 20">
            <a:extLst>
              <a:ext uri="{FF2B5EF4-FFF2-40B4-BE49-F238E27FC236}">
                <a16:creationId xmlns:a16="http://schemas.microsoft.com/office/drawing/2014/main" id="{290D63F9-F425-4422-B1D9-1A1E69076DB4}"/>
              </a:ext>
            </a:extLst>
          </p:cNvPr>
          <p:cNvSpPr/>
          <p:nvPr/>
        </p:nvSpPr>
        <p:spPr>
          <a:xfrm>
            <a:off x="447950" y="1695068"/>
            <a:ext cx="3886112" cy="1073352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C12B9DE-0728-422F-8029-113B55098761}"/>
              </a:ext>
            </a:extLst>
          </p:cNvPr>
          <p:cNvSpPr>
            <a:spLocks/>
          </p:cNvSpPr>
          <p:nvPr/>
        </p:nvSpPr>
        <p:spPr bwMode="auto">
          <a:xfrm rot="2700000">
            <a:off x="4793986" y="3996869"/>
            <a:ext cx="1023598" cy="1225451"/>
          </a:xfrm>
          <a:custGeom>
            <a:avLst/>
            <a:gdLst>
              <a:gd name="T0" fmla="*/ 20 w 25"/>
              <a:gd name="T1" fmla="*/ 0 h 23"/>
              <a:gd name="T2" fmla="*/ 25 w 25"/>
              <a:gd name="T3" fmla="*/ 23 h 23"/>
              <a:gd name="T4" fmla="*/ 0 w 25"/>
              <a:gd name="T5" fmla="*/ 23 h 23"/>
              <a:gd name="T6" fmla="*/ 4 w 25"/>
              <a:gd name="T7" fmla="*/ 0 h 23"/>
              <a:gd name="T8" fmla="*/ 20 w 25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400" kern="0" dirty="0">
              <a:solidFill>
                <a:srgbClr val="FFFFFF"/>
              </a:solidFill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4F638C7-4169-497B-980C-97D792028AC8}"/>
              </a:ext>
            </a:extLst>
          </p:cNvPr>
          <p:cNvSpPr>
            <a:spLocks/>
          </p:cNvSpPr>
          <p:nvPr/>
        </p:nvSpPr>
        <p:spPr bwMode="auto">
          <a:xfrm rot="18900000">
            <a:off x="6431936" y="4028041"/>
            <a:ext cx="1023598" cy="1225451"/>
          </a:xfrm>
          <a:custGeom>
            <a:avLst/>
            <a:gdLst>
              <a:gd name="T0" fmla="*/ 20 w 25"/>
              <a:gd name="T1" fmla="*/ 0 h 23"/>
              <a:gd name="T2" fmla="*/ 25 w 25"/>
              <a:gd name="T3" fmla="*/ 23 h 23"/>
              <a:gd name="T4" fmla="*/ 0 w 25"/>
              <a:gd name="T5" fmla="*/ 23 h 23"/>
              <a:gd name="T6" fmla="*/ 4 w 25"/>
              <a:gd name="T7" fmla="*/ 0 h 23"/>
              <a:gd name="T8" fmla="*/ 20 w 25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400" kern="0" dirty="0">
              <a:solidFill>
                <a:srgbClr val="FFFFFF"/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4181EA7-FBF2-4E1A-9341-B129BAB59C7A}"/>
              </a:ext>
            </a:extLst>
          </p:cNvPr>
          <p:cNvSpPr>
            <a:spLocks/>
          </p:cNvSpPr>
          <p:nvPr/>
        </p:nvSpPr>
        <p:spPr bwMode="auto">
          <a:xfrm rot="18900000" flipV="1">
            <a:off x="4793986" y="2532783"/>
            <a:ext cx="1023598" cy="1225451"/>
          </a:xfrm>
          <a:custGeom>
            <a:avLst/>
            <a:gdLst>
              <a:gd name="T0" fmla="*/ 20 w 25"/>
              <a:gd name="T1" fmla="*/ 0 h 23"/>
              <a:gd name="T2" fmla="*/ 25 w 25"/>
              <a:gd name="T3" fmla="*/ 23 h 23"/>
              <a:gd name="T4" fmla="*/ 0 w 25"/>
              <a:gd name="T5" fmla="*/ 23 h 23"/>
              <a:gd name="T6" fmla="*/ 4 w 25"/>
              <a:gd name="T7" fmla="*/ 0 h 23"/>
              <a:gd name="T8" fmla="*/ 20 w 25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400" kern="0" dirty="0">
              <a:solidFill>
                <a:srgbClr val="FFFFFF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B931F99-4601-4320-BDC6-BFE6193285D5}"/>
              </a:ext>
            </a:extLst>
          </p:cNvPr>
          <p:cNvSpPr>
            <a:spLocks/>
          </p:cNvSpPr>
          <p:nvPr/>
        </p:nvSpPr>
        <p:spPr bwMode="auto">
          <a:xfrm rot="2700000" flipV="1">
            <a:off x="6368627" y="2526067"/>
            <a:ext cx="1023598" cy="1225451"/>
          </a:xfrm>
          <a:custGeom>
            <a:avLst/>
            <a:gdLst>
              <a:gd name="T0" fmla="*/ 20 w 25"/>
              <a:gd name="T1" fmla="*/ 0 h 23"/>
              <a:gd name="T2" fmla="*/ 25 w 25"/>
              <a:gd name="T3" fmla="*/ 23 h 23"/>
              <a:gd name="T4" fmla="*/ 0 w 25"/>
              <a:gd name="T5" fmla="*/ 23 h 23"/>
              <a:gd name="T6" fmla="*/ 4 w 25"/>
              <a:gd name="T7" fmla="*/ 0 h 23"/>
              <a:gd name="T8" fmla="*/ 20 w 25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400" kern="0" dirty="0">
              <a:solidFill>
                <a:srgbClr val="FFFFFF"/>
              </a:solidFill>
            </a:endParaRPr>
          </a:p>
        </p:txBody>
      </p:sp>
      <p:sp>
        <p:nvSpPr>
          <p:cNvPr id="13" name="Rectangle 154">
            <a:extLst>
              <a:ext uri="{FF2B5EF4-FFF2-40B4-BE49-F238E27FC236}">
                <a16:creationId xmlns:a16="http://schemas.microsoft.com/office/drawing/2014/main" id="{F16F8606-9E09-406A-97AB-D5B9DF19D3EF}"/>
              </a:ext>
            </a:extLst>
          </p:cNvPr>
          <p:cNvSpPr/>
          <p:nvPr/>
        </p:nvSpPr>
        <p:spPr>
          <a:xfrm>
            <a:off x="5615200" y="4263235"/>
            <a:ext cx="210314" cy="1538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400" kern="0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Rectangle 161">
            <a:extLst>
              <a:ext uri="{FF2B5EF4-FFF2-40B4-BE49-F238E27FC236}">
                <a16:creationId xmlns:a16="http://schemas.microsoft.com/office/drawing/2014/main" id="{193FD299-E456-457A-A8D4-C85CB2546DE3}"/>
              </a:ext>
            </a:extLst>
          </p:cNvPr>
          <p:cNvSpPr/>
          <p:nvPr/>
        </p:nvSpPr>
        <p:spPr>
          <a:xfrm>
            <a:off x="5567581" y="3451784"/>
            <a:ext cx="205505" cy="1538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400" kern="0">
                <a:solidFill>
                  <a:srgbClr val="FFFF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5" name="Rectangle 175">
            <a:extLst>
              <a:ext uri="{FF2B5EF4-FFF2-40B4-BE49-F238E27FC236}">
                <a16:creationId xmlns:a16="http://schemas.microsoft.com/office/drawing/2014/main" id="{A832E527-A153-4696-A2E4-FA17B76EFDF1}"/>
              </a:ext>
            </a:extLst>
          </p:cNvPr>
          <p:cNvSpPr/>
          <p:nvPr/>
        </p:nvSpPr>
        <p:spPr>
          <a:xfrm>
            <a:off x="6405486" y="3451783"/>
            <a:ext cx="208710" cy="1538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>
              <a:defRPr/>
            </a:pPr>
            <a:r>
              <a:rPr lang="en-US" sz="400" kern="0" dirty="0">
                <a:solidFill>
                  <a:srgbClr val="FFFFFF"/>
                </a:solidFill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D796E718-8E2D-4770-B5F7-27625233E682}"/>
              </a:ext>
            </a:extLst>
          </p:cNvPr>
          <p:cNvSpPr txBox="1">
            <a:spLocks/>
          </p:cNvSpPr>
          <p:nvPr/>
        </p:nvSpPr>
        <p:spPr>
          <a:xfrm>
            <a:off x="1214708" y="1956574"/>
            <a:ext cx="2065003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Офлайн магазины</a:t>
            </a:r>
          </a:p>
        </p:txBody>
      </p:sp>
      <p:sp>
        <p:nvSpPr>
          <p:cNvPr id="20" name="Oval 159">
            <a:extLst>
              <a:ext uri="{FF2B5EF4-FFF2-40B4-BE49-F238E27FC236}">
                <a16:creationId xmlns:a16="http://schemas.microsoft.com/office/drawing/2014/main" id="{631F7380-1613-4D81-90A4-F262C1017E1F}"/>
              </a:ext>
            </a:extLst>
          </p:cNvPr>
          <p:cNvSpPr/>
          <p:nvPr/>
        </p:nvSpPr>
        <p:spPr>
          <a:xfrm rot="18900000" flipV="1">
            <a:off x="4836609" y="2521404"/>
            <a:ext cx="2628000" cy="26280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sx="1000" sy="1000" algn="ctr" rotWithShape="0">
              <a:schemeClr val="bg1">
                <a:lumMod val="85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" name="Oval 160">
            <a:extLst>
              <a:ext uri="{FF2B5EF4-FFF2-40B4-BE49-F238E27FC236}">
                <a16:creationId xmlns:a16="http://schemas.microsoft.com/office/drawing/2014/main" id="{DDC9FACF-80A2-46AB-95D5-B22296BBAF1F}"/>
              </a:ext>
            </a:extLst>
          </p:cNvPr>
          <p:cNvSpPr/>
          <p:nvPr/>
        </p:nvSpPr>
        <p:spPr>
          <a:xfrm rot="18900000" flipV="1">
            <a:off x="3560879" y="1407148"/>
            <a:ext cx="1681200" cy="16812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079500" sx="113000" sy="113000" algn="ctr" rotWithShape="0">
              <a:schemeClr val="bg1">
                <a:lumMod val="8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13F617-5605-4021-8B2E-23CF5B84B595}"/>
              </a:ext>
            </a:extLst>
          </p:cNvPr>
          <p:cNvSpPr txBox="1"/>
          <p:nvPr/>
        </p:nvSpPr>
        <p:spPr>
          <a:xfrm>
            <a:off x="5127050" y="3366949"/>
            <a:ext cx="200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Пищевой</a:t>
            </a:r>
            <a:endParaRPr lang="en-US" sz="2400" dirty="0">
              <a:solidFill>
                <a:srgbClr val="1D5B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ритейл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4207DA10-1552-467A-A676-9550A7086F71}"/>
              </a:ext>
            </a:extLst>
          </p:cNvPr>
          <p:cNvSpPr txBox="1">
            <a:spLocks/>
          </p:cNvSpPr>
          <p:nvPr/>
        </p:nvSpPr>
        <p:spPr>
          <a:xfrm>
            <a:off x="8773345" y="1915349"/>
            <a:ext cx="2448934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Доставка из ресторанов</a:t>
            </a:r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1BB6B7AD-A7E6-4000-9219-B3BBA409365F}"/>
              </a:ext>
            </a:extLst>
          </p:cNvPr>
          <p:cNvSpPr txBox="1">
            <a:spLocks/>
          </p:cNvSpPr>
          <p:nvPr/>
        </p:nvSpPr>
        <p:spPr>
          <a:xfrm>
            <a:off x="767640" y="5223123"/>
            <a:ext cx="2725717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Собственные сервисы доставки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4695BBD0-B7F8-4B3A-BE05-A5BAC472A365}"/>
              </a:ext>
            </a:extLst>
          </p:cNvPr>
          <p:cNvSpPr txBox="1">
            <a:spLocks/>
          </p:cNvSpPr>
          <p:nvPr/>
        </p:nvSpPr>
        <p:spPr>
          <a:xfrm>
            <a:off x="8693344" y="5087338"/>
            <a:ext cx="2781754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Маркетплейс фермерских продуктов</a:t>
            </a:r>
          </a:p>
        </p:txBody>
      </p:sp>
      <p:sp>
        <p:nvSpPr>
          <p:cNvPr id="29" name="Oval 160">
            <a:extLst>
              <a:ext uri="{FF2B5EF4-FFF2-40B4-BE49-F238E27FC236}">
                <a16:creationId xmlns:a16="http://schemas.microsoft.com/office/drawing/2014/main" id="{033EB17B-AC5B-4A17-9C90-0D3D86B76765}"/>
              </a:ext>
            </a:extLst>
          </p:cNvPr>
          <p:cNvSpPr/>
          <p:nvPr/>
        </p:nvSpPr>
        <p:spPr>
          <a:xfrm rot="18900000" flipV="1">
            <a:off x="6939698" y="1391144"/>
            <a:ext cx="1681200" cy="16812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079500" sx="113000" sy="113000" algn="ctr" rotWithShape="0">
              <a:schemeClr val="bg1">
                <a:lumMod val="8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Oval 160">
            <a:extLst>
              <a:ext uri="{FF2B5EF4-FFF2-40B4-BE49-F238E27FC236}">
                <a16:creationId xmlns:a16="http://schemas.microsoft.com/office/drawing/2014/main" id="{76CDB19A-AC2E-461B-87C6-FEEE13FC5E35}"/>
              </a:ext>
            </a:extLst>
          </p:cNvPr>
          <p:cNvSpPr/>
          <p:nvPr/>
        </p:nvSpPr>
        <p:spPr>
          <a:xfrm rot="18900000" flipV="1">
            <a:off x="3565313" y="4657726"/>
            <a:ext cx="1681200" cy="16812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079500" sx="113000" sy="113000" algn="ctr" rotWithShape="0">
              <a:schemeClr val="bg1">
                <a:lumMod val="8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8" name="Oval 160">
            <a:extLst>
              <a:ext uri="{FF2B5EF4-FFF2-40B4-BE49-F238E27FC236}">
                <a16:creationId xmlns:a16="http://schemas.microsoft.com/office/drawing/2014/main" id="{7B3082C8-B77C-49A7-B937-4B77B2F9AB53}"/>
              </a:ext>
            </a:extLst>
          </p:cNvPr>
          <p:cNvSpPr/>
          <p:nvPr/>
        </p:nvSpPr>
        <p:spPr>
          <a:xfrm rot="18900000" flipV="1">
            <a:off x="6976299" y="4714921"/>
            <a:ext cx="1681200" cy="16812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079500" sx="113000" sy="113000" algn="ctr" rotWithShape="0">
              <a:schemeClr val="bg1">
                <a:lumMod val="8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FCA7D-EF4C-4853-8273-DF80B1BC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923" y="1498045"/>
            <a:ext cx="754517" cy="7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9DF884-44C8-449B-98A2-674E2DF10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95"/>
          <a:stretch/>
        </p:blipFill>
        <p:spPr bwMode="auto">
          <a:xfrm>
            <a:off x="7188907" y="1652835"/>
            <a:ext cx="631954" cy="7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7DA2F8-C465-4F43-BA1B-8A2CACD9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27" y="2323643"/>
            <a:ext cx="494822" cy="4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4403CA6-8609-4CCC-BEC6-AEEC7970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47" y="1995190"/>
            <a:ext cx="493563" cy="49356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0AC1C58-83EB-4E01-B100-351835595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34"/>
          <a:stretch/>
        </p:blipFill>
        <p:spPr bwMode="auto">
          <a:xfrm>
            <a:off x="3886755" y="2294224"/>
            <a:ext cx="605670" cy="5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Объект 2">
            <a:extLst>
              <a:ext uri="{FF2B5EF4-FFF2-40B4-BE49-F238E27FC236}">
                <a16:creationId xmlns:a16="http://schemas.microsoft.com/office/drawing/2014/main" id="{C8BAF08A-1A02-41DF-B49A-FE3E52AAB925}"/>
              </a:ext>
            </a:extLst>
          </p:cNvPr>
          <p:cNvSpPr txBox="1">
            <a:spLocks/>
          </p:cNvSpPr>
          <p:nvPr/>
        </p:nvSpPr>
        <p:spPr>
          <a:xfrm>
            <a:off x="3740338" y="5598804"/>
            <a:ext cx="1351904" cy="304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11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Большинство сервисов общепита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2372B-6D41-4ECA-A41B-7E8692EC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201" y="270027"/>
            <a:ext cx="8552131" cy="821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>
                <a:solidFill>
                  <a:srgbClr val="F5F5F5"/>
                </a:solidFill>
                <a:latin typeface="Arial Black" panose="020B0A04020102020204" pitchFamily="34" charset="0"/>
              </a:rPr>
              <a:t> Некоторые сферы рынка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339EFF4F-7A40-409C-9E84-2D55D3CE6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8" t="26195" r="69260" b="27816"/>
          <a:stretch/>
        </p:blipFill>
        <p:spPr bwMode="auto">
          <a:xfrm>
            <a:off x="7380135" y="5067864"/>
            <a:ext cx="987510" cy="1003985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Объект 2">
            <a:extLst>
              <a:ext uri="{FF2B5EF4-FFF2-40B4-BE49-F238E27FC236}">
                <a16:creationId xmlns:a16="http://schemas.microsoft.com/office/drawing/2014/main" id="{1B6A90C0-7F1C-4A26-B2BA-A8A1A3B62AA0}"/>
              </a:ext>
            </a:extLst>
          </p:cNvPr>
          <p:cNvSpPr txBox="1">
            <a:spLocks/>
          </p:cNvSpPr>
          <p:nvPr/>
        </p:nvSpPr>
        <p:spPr>
          <a:xfrm>
            <a:off x="7494551" y="5419737"/>
            <a:ext cx="660617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4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072F6A-4EAB-4C52-9853-16CB92270C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3029" y="4942699"/>
            <a:ext cx="650520" cy="650520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B323B8A-F53E-40B5-B988-A02979AAE2B5}"/>
              </a:ext>
            </a:extLst>
          </p:cNvPr>
          <p:cNvGrpSpPr/>
          <p:nvPr/>
        </p:nvGrpSpPr>
        <p:grpSpPr>
          <a:xfrm>
            <a:off x="8302650" y="4088083"/>
            <a:ext cx="1406073" cy="481643"/>
            <a:chOff x="8560880" y="3945166"/>
            <a:chExt cx="1782000" cy="545554"/>
          </a:xfrm>
        </p:grpSpPr>
        <p:sp>
          <p:nvSpPr>
            <p:cNvPr id="43" name="Прямоугольник: скругленные углы 20">
              <a:extLst>
                <a:ext uri="{FF2B5EF4-FFF2-40B4-BE49-F238E27FC236}">
                  <a16:creationId xmlns:a16="http://schemas.microsoft.com/office/drawing/2014/main" id="{FAF59565-C3AF-404E-A9BB-D897BF65ABA2}"/>
                </a:ext>
              </a:extLst>
            </p:cNvPr>
            <p:cNvSpPr/>
            <p:nvPr/>
          </p:nvSpPr>
          <p:spPr>
            <a:xfrm>
              <a:off x="8560880" y="3945166"/>
              <a:ext cx="1782000" cy="54555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171717"/>
                </a:solidFill>
              </a:endParaRPr>
            </a:p>
          </p:txBody>
        </p:sp>
        <p:sp>
          <p:nvSpPr>
            <p:cNvPr id="44" name="Объект 2">
              <a:extLst>
                <a:ext uri="{FF2B5EF4-FFF2-40B4-BE49-F238E27FC236}">
                  <a16:creationId xmlns:a16="http://schemas.microsoft.com/office/drawing/2014/main" id="{99E34A0A-CE2D-44A0-9BF2-2AA87991747F}"/>
                </a:ext>
              </a:extLst>
            </p:cNvPr>
            <p:cNvSpPr txBox="1">
              <a:spLocks/>
            </p:cNvSpPr>
            <p:nvPr/>
          </p:nvSpPr>
          <p:spPr>
            <a:xfrm>
              <a:off x="8667114" y="4137472"/>
              <a:ext cx="1569535" cy="172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000" b="0" i="0" kern="1200">
                  <a:solidFill>
                    <a:schemeClr val="bg2">
                      <a:lumMod val="50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000" b="0" i="0" kern="1200">
                  <a:solidFill>
                    <a:schemeClr val="bg2">
                      <a:lumMod val="50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ru-RU" sz="1100" dirty="0">
                  <a:solidFill>
                    <a:srgbClr val="1D5B28"/>
                  </a:solidFill>
                  <a:latin typeface="Arial" panose="020B0604020202020204" pitchFamily="34" charset="0"/>
                  <a:ea typeface="VTB Group Cond" panose="020B0506050504020204" pitchFamily="34" charset="77"/>
                  <a:cs typeface="Arial" panose="020B0604020202020204" pitchFamily="34" charset="0"/>
                </a:rPr>
                <a:t>ЭкоМаркет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B6939435-C999-4676-9D44-8EDB759518ED}"/>
              </a:ext>
            </a:extLst>
          </p:cNvPr>
          <p:cNvGrpSpPr/>
          <p:nvPr/>
        </p:nvGrpSpPr>
        <p:grpSpPr>
          <a:xfrm>
            <a:off x="8666580" y="6205471"/>
            <a:ext cx="1406073" cy="481643"/>
            <a:chOff x="9079329" y="3234691"/>
            <a:chExt cx="1782000" cy="545554"/>
          </a:xfrm>
        </p:grpSpPr>
        <p:sp>
          <p:nvSpPr>
            <p:cNvPr id="46" name="Прямоугольник: скругленные углы 20">
              <a:extLst>
                <a:ext uri="{FF2B5EF4-FFF2-40B4-BE49-F238E27FC236}">
                  <a16:creationId xmlns:a16="http://schemas.microsoft.com/office/drawing/2014/main" id="{79E0E9DC-B3B5-4E6E-9F45-96B6279725DC}"/>
                </a:ext>
              </a:extLst>
            </p:cNvPr>
            <p:cNvSpPr/>
            <p:nvPr/>
          </p:nvSpPr>
          <p:spPr>
            <a:xfrm>
              <a:off x="9079329" y="3234691"/>
              <a:ext cx="1782000" cy="54555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171717"/>
                </a:solidFill>
              </a:endParaRPr>
            </a:p>
          </p:txBody>
        </p:sp>
        <p:sp>
          <p:nvSpPr>
            <p:cNvPr id="47" name="Объект 2">
              <a:extLst>
                <a:ext uri="{FF2B5EF4-FFF2-40B4-BE49-F238E27FC236}">
                  <a16:creationId xmlns:a16="http://schemas.microsoft.com/office/drawing/2014/main" id="{71181022-048A-4384-B144-6531991CF19E}"/>
                </a:ext>
              </a:extLst>
            </p:cNvPr>
            <p:cNvSpPr txBox="1">
              <a:spLocks/>
            </p:cNvSpPr>
            <p:nvPr/>
          </p:nvSpPr>
          <p:spPr>
            <a:xfrm>
              <a:off x="9112216" y="3417041"/>
              <a:ext cx="1749113" cy="172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000" b="0" i="0" kern="1200">
                  <a:solidFill>
                    <a:schemeClr val="bg2">
                      <a:lumMod val="50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000" b="0" i="0" kern="1200">
                  <a:solidFill>
                    <a:schemeClr val="bg2">
                      <a:lumMod val="50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ru-RU" sz="1100" dirty="0">
                  <a:solidFill>
                    <a:srgbClr val="1D5B28"/>
                  </a:solidFill>
                  <a:latin typeface="Arial" panose="020B0604020202020204" pitchFamily="34" charset="0"/>
                  <a:ea typeface="VTB Group Cond" panose="020B0506050504020204" pitchFamily="34" charset="77"/>
                  <a:cs typeface="Arial" panose="020B0604020202020204" pitchFamily="34" charset="0"/>
                </a:rPr>
                <a:t>Ешь Деревенское</a:t>
              </a: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D63923E-3DC9-4039-8C07-FD8CB9942CE9}"/>
              </a:ext>
            </a:extLst>
          </p:cNvPr>
          <p:cNvGrpSpPr/>
          <p:nvPr/>
        </p:nvGrpSpPr>
        <p:grpSpPr>
          <a:xfrm>
            <a:off x="5474353" y="6168842"/>
            <a:ext cx="1406073" cy="481643"/>
            <a:chOff x="8560880" y="3945166"/>
            <a:chExt cx="1782000" cy="545554"/>
          </a:xfrm>
        </p:grpSpPr>
        <p:sp>
          <p:nvSpPr>
            <p:cNvPr id="49" name="Прямоугольник: скругленные углы 20">
              <a:extLst>
                <a:ext uri="{FF2B5EF4-FFF2-40B4-BE49-F238E27FC236}">
                  <a16:creationId xmlns:a16="http://schemas.microsoft.com/office/drawing/2014/main" id="{CFCB07B1-ECA9-4704-9A66-79CE514840B3}"/>
                </a:ext>
              </a:extLst>
            </p:cNvPr>
            <p:cNvSpPr/>
            <p:nvPr/>
          </p:nvSpPr>
          <p:spPr>
            <a:xfrm>
              <a:off x="8560880" y="3945166"/>
              <a:ext cx="1782000" cy="54555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171717"/>
                </a:solidFill>
              </a:endParaRPr>
            </a:p>
          </p:txBody>
        </p:sp>
        <p:sp>
          <p:nvSpPr>
            <p:cNvPr id="50" name="Объект 2">
              <a:extLst>
                <a:ext uri="{FF2B5EF4-FFF2-40B4-BE49-F238E27FC236}">
                  <a16:creationId xmlns:a16="http://schemas.microsoft.com/office/drawing/2014/main" id="{8097D45B-1CAD-4153-BE8A-11C464A7CB31}"/>
                </a:ext>
              </a:extLst>
            </p:cNvPr>
            <p:cNvSpPr txBox="1">
              <a:spLocks/>
            </p:cNvSpPr>
            <p:nvPr/>
          </p:nvSpPr>
          <p:spPr>
            <a:xfrm>
              <a:off x="8667113" y="4137471"/>
              <a:ext cx="1569535" cy="172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000" b="0" i="0" kern="1200">
                  <a:solidFill>
                    <a:schemeClr val="bg2">
                      <a:lumMod val="50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AFF"/>
                </a:buClr>
                <a:buFont typeface="Arial" panose="020B0604020202020204" pitchFamily="34" charset="0"/>
                <a:buChar char="•"/>
                <a:defRPr sz="1000" b="0" i="0" kern="1200">
                  <a:solidFill>
                    <a:schemeClr val="bg2">
                      <a:lumMod val="50000"/>
                    </a:schemeClr>
                  </a:solidFill>
                  <a:latin typeface="VTB Group Cond Light" charset="0"/>
                  <a:ea typeface="VTB Group Cond Light" charset="0"/>
                  <a:cs typeface="VTB Group Cond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1100" dirty="0">
                  <a:solidFill>
                    <a:srgbClr val="1D5B28"/>
                  </a:solidFill>
                  <a:latin typeface="Arial" panose="020B0604020202020204" pitchFamily="34" charset="0"/>
                  <a:ea typeface="VTB Group Cond" panose="020B0506050504020204" pitchFamily="34" charset="77"/>
                  <a:cs typeface="Arial" panose="020B0604020202020204" pitchFamily="34" charset="0"/>
                </a:rPr>
                <a:t>M2 organic club</a:t>
              </a:r>
              <a:endParaRPr lang="ru-RU" sz="1100" dirty="0">
                <a:solidFill>
                  <a:srgbClr val="1D5B28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endParaRPr>
            </a:p>
          </p:txBody>
        </p:sp>
      </p:grp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4E6146D-DB41-49A1-9E76-38701E6A953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8089221" y="4328905"/>
            <a:ext cx="213429" cy="419246"/>
          </a:xfrm>
          <a:prstGeom prst="straightConnector1">
            <a:avLst/>
          </a:prstGeom>
          <a:ln w="28575">
            <a:solidFill>
              <a:srgbClr val="FFD328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3F5DED6-C820-481B-9E05-B7409EC2DF06}"/>
              </a:ext>
            </a:extLst>
          </p:cNvPr>
          <p:cNvCxnSpPr>
            <a:cxnSpLocks/>
            <a:stCxn id="38" idx="0"/>
            <a:endCxn id="46" idx="1"/>
          </p:cNvCxnSpPr>
          <p:nvPr/>
        </p:nvCxnSpPr>
        <p:spPr>
          <a:xfrm>
            <a:off x="8411293" y="6149915"/>
            <a:ext cx="255287" cy="296378"/>
          </a:xfrm>
          <a:prstGeom prst="straightConnector1">
            <a:avLst/>
          </a:prstGeom>
          <a:ln w="28575">
            <a:solidFill>
              <a:srgbClr val="FFD328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BDD6141D-F9A0-42F4-AEB0-F919E6306E48}"/>
              </a:ext>
            </a:extLst>
          </p:cNvPr>
          <p:cNvCxnSpPr>
            <a:cxnSpLocks/>
            <a:stCxn id="38" idx="2"/>
            <a:endCxn id="49" idx="3"/>
          </p:cNvCxnSpPr>
          <p:nvPr/>
        </p:nvCxnSpPr>
        <p:spPr>
          <a:xfrm flipH="1">
            <a:off x="6880426" y="6149915"/>
            <a:ext cx="342079" cy="259749"/>
          </a:xfrm>
          <a:prstGeom prst="straightConnector1">
            <a:avLst/>
          </a:prstGeom>
          <a:ln w="28575">
            <a:solidFill>
              <a:srgbClr val="FFD328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Заголовок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Примеры цветов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рынка, конкуренты преимущества</a:t>
            </a:r>
          </a:p>
          <a:p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171FE957-8402-45E7-9995-C6BEC75E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1846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A7663E4F-FD36-4694-AC63-C48D0000C96C}"/>
              </a:ext>
            </a:extLst>
          </p:cNvPr>
          <p:cNvSpPr txBox="1">
            <a:spLocks/>
          </p:cNvSpPr>
          <p:nvPr/>
        </p:nvSpPr>
        <p:spPr>
          <a:xfrm>
            <a:off x="-145334" y="1509068"/>
            <a:ext cx="27257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000" b="1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Свое Родное</a:t>
            </a:r>
            <a:endParaRPr lang="ru-RU" sz="2000" b="1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0252BE2-9196-4EB1-8E49-D39579DF3DE7}"/>
              </a:ext>
            </a:extLst>
          </p:cNvPr>
          <p:cNvSpPr txBox="1">
            <a:spLocks/>
          </p:cNvSpPr>
          <p:nvPr/>
        </p:nvSpPr>
        <p:spPr>
          <a:xfrm>
            <a:off x="2374201" y="1513887"/>
            <a:ext cx="2725717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1800" b="1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Ешь деревенское</a:t>
            </a:r>
            <a:endParaRPr lang="ru-RU" sz="1800" b="1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3CE1B82-4955-4BA5-BD68-46B2E7980523}"/>
              </a:ext>
            </a:extLst>
          </p:cNvPr>
          <p:cNvSpPr txBox="1">
            <a:spLocks/>
          </p:cNvSpPr>
          <p:nvPr/>
        </p:nvSpPr>
        <p:spPr>
          <a:xfrm>
            <a:off x="4736463" y="1522021"/>
            <a:ext cx="2725717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1800" b="1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Экомаркет</a:t>
            </a:r>
            <a:endParaRPr lang="ru-RU" sz="1800" b="1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A39DC6-6E0F-4487-9AAF-C5A920CE8F4B}"/>
              </a:ext>
            </a:extLst>
          </p:cNvPr>
          <p:cNvSpPr txBox="1">
            <a:spLocks/>
          </p:cNvSpPr>
          <p:nvPr/>
        </p:nvSpPr>
        <p:spPr>
          <a:xfrm>
            <a:off x="2511778" y="1872415"/>
            <a:ext cx="2315325" cy="338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Мобильное приложение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Вызывающий, продающий дизайн (акции, скидки)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База рецептов с рекомендациями продуктов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Подарки, купоны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Доставка в 5 городах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710BD0AA-4B6F-4B32-89A1-38374AE3A193}"/>
              </a:ext>
            </a:extLst>
          </p:cNvPr>
          <p:cNvSpPr txBox="1">
            <a:spLocks/>
          </p:cNvSpPr>
          <p:nvPr/>
        </p:nvSpPr>
        <p:spPr>
          <a:xfrm>
            <a:off x="88004" y="5769156"/>
            <a:ext cx="2315325" cy="64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VK: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1,1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к подписчиков</a:t>
            </a:r>
          </a:p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Play market:</a:t>
            </a:r>
            <a:r>
              <a:rPr lang="ru-RU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&gt;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100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тыс. скачиваний</a:t>
            </a:r>
            <a:endParaRPr lang="ru-RU" sz="1400" b="1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8120BDA6-E0F3-4E2C-95CF-534111047264}"/>
              </a:ext>
            </a:extLst>
          </p:cNvPr>
          <p:cNvSpPr txBox="1">
            <a:spLocks/>
          </p:cNvSpPr>
          <p:nvPr/>
        </p:nvSpPr>
        <p:spPr>
          <a:xfrm>
            <a:off x="-290670" y="6564772"/>
            <a:ext cx="3016387" cy="19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40000">
              <a:lnSpc>
                <a:spcPct val="80000"/>
              </a:lnSpc>
              <a:buNone/>
              <a:defRPr/>
            </a:pPr>
            <a:r>
              <a:rPr lang="en-US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~</a:t>
            </a:r>
            <a:r>
              <a:rPr lang="ru-RU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10500 фермеров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CA9D34B8-741A-460A-AA23-C3C4EAD4DC96}"/>
              </a:ext>
            </a:extLst>
          </p:cNvPr>
          <p:cNvSpPr txBox="1">
            <a:spLocks/>
          </p:cNvSpPr>
          <p:nvPr/>
        </p:nvSpPr>
        <p:spPr>
          <a:xfrm>
            <a:off x="2548663" y="5769156"/>
            <a:ext cx="3016387" cy="64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VK: 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1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к подписчиков</a:t>
            </a:r>
          </a:p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Play market:</a:t>
            </a:r>
            <a:r>
              <a:rPr lang="ru-RU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&gt;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5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0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тыс. </a:t>
            </a:r>
            <a:b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</a:b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скачиваний</a:t>
            </a:r>
            <a:endParaRPr lang="ru-RU" sz="1400" b="1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82B35BDC-DB05-4DB7-AEA8-710BFE0D3288}"/>
              </a:ext>
            </a:extLst>
          </p:cNvPr>
          <p:cNvSpPr txBox="1">
            <a:spLocks/>
          </p:cNvSpPr>
          <p:nvPr/>
        </p:nvSpPr>
        <p:spPr>
          <a:xfrm>
            <a:off x="2166309" y="6564772"/>
            <a:ext cx="3016387" cy="19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40000">
              <a:lnSpc>
                <a:spcPct val="80000"/>
              </a:lnSpc>
              <a:buNone/>
              <a:defRPr/>
            </a:pPr>
            <a:r>
              <a:rPr lang="en-US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~250</a:t>
            </a:r>
            <a:r>
              <a:rPr lang="ru-RU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фермеров</a:t>
            </a:r>
          </a:p>
        </p:txBody>
      </p:sp>
      <p:sp>
        <p:nvSpPr>
          <p:cNvPr id="45" name="Объект 2">
            <a:extLst>
              <a:ext uri="{FF2B5EF4-FFF2-40B4-BE49-F238E27FC236}">
                <a16:creationId xmlns:a16="http://schemas.microsoft.com/office/drawing/2014/main" id="{7D8801DF-377D-42F9-A0B0-3F1480B05E62}"/>
              </a:ext>
            </a:extLst>
          </p:cNvPr>
          <p:cNvSpPr txBox="1">
            <a:spLocks/>
          </p:cNvSpPr>
          <p:nvPr/>
        </p:nvSpPr>
        <p:spPr>
          <a:xfrm>
            <a:off x="58876" y="1901735"/>
            <a:ext cx="2332973" cy="273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Мобильное приложение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Совместные покупки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Рецепты, агротуры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Отдельные корзины для разных фермеров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Покрывает почти всю Россию</a:t>
            </a:r>
          </a:p>
        </p:txBody>
      </p:sp>
      <p:sp>
        <p:nvSpPr>
          <p:cNvPr id="47" name="Объект 2">
            <a:extLst>
              <a:ext uri="{FF2B5EF4-FFF2-40B4-BE49-F238E27FC236}">
                <a16:creationId xmlns:a16="http://schemas.microsoft.com/office/drawing/2014/main" id="{15E95A01-9938-4C80-8E38-EEA891D551FD}"/>
              </a:ext>
            </a:extLst>
          </p:cNvPr>
          <p:cNvSpPr txBox="1">
            <a:spLocks/>
          </p:cNvSpPr>
          <p:nvPr/>
        </p:nvSpPr>
        <p:spPr>
          <a:xfrm>
            <a:off x="4934130" y="1885886"/>
            <a:ext cx="2263524" cy="3637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Мобильное приложение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Рецепты, гастротуры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Различные категории: бытовая химия, витамины, корма и т.д.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Доставка в 7 городах</a:t>
            </a:r>
          </a:p>
          <a:p>
            <a:pPr marL="0" indent="0">
              <a:lnSpc>
                <a:spcPct val="150000"/>
              </a:lnSpc>
              <a:buClr>
                <a:srgbClr val="FFD328"/>
              </a:buClr>
              <a:buNone/>
              <a:defRPr/>
            </a:pPr>
            <a:endParaRPr lang="ru-RU" sz="1400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FFD328"/>
              </a:buClr>
              <a:buNone/>
              <a:defRPr/>
            </a:pPr>
            <a:endParaRPr lang="ru-RU" sz="1400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endParaRPr lang="ru-RU" sz="1400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3769A28-C808-48BE-9DE7-B8A86E9677C1}"/>
              </a:ext>
            </a:extLst>
          </p:cNvPr>
          <p:cNvSpPr txBox="1">
            <a:spLocks/>
          </p:cNvSpPr>
          <p:nvPr/>
        </p:nvSpPr>
        <p:spPr>
          <a:xfrm>
            <a:off x="9602267" y="1508793"/>
            <a:ext cx="2725717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1800" b="1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ТВОЙПРОДУКТ</a:t>
            </a:r>
            <a:endParaRPr lang="ru-RU" sz="1800" b="1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7BA5C0AF-9EA5-48DF-B987-5EE1844DDAF1}"/>
              </a:ext>
            </a:extLst>
          </p:cNvPr>
          <p:cNvSpPr txBox="1">
            <a:spLocks/>
          </p:cNvSpPr>
          <p:nvPr/>
        </p:nvSpPr>
        <p:spPr>
          <a:xfrm>
            <a:off x="4974724" y="5777197"/>
            <a:ext cx="2345522" cy="64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VK: 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6,1к подписчиков</a:t>
            </a:r>
          </a:p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Play market:</a:t>
            </a:r>
            <a:r>
              <a:rPr lang="ru-RU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&gt;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100 тыс. скачиваний</a:t>
            </a:r>
            <a:endParaRPr lang="ru-RU" sz="1400" b="1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9DEC4230-15E4-4192-9FA5-5BED58A94025}"/>
              </a:ext>
            </a:extLst>
          </p:cNvPr>
          <p:cNvSpPr txBox="1">
            <a:spLocks/>
          </p:cNvSpPr>
          <p:nvPr/>
        </p:nvSpPr>
        <p:spPr>
          <a:xfrm>
            <a:off x="9869600" y="1885885"/>
            <a:ext cx="2263524" cy="3961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Совместные покупки</a:t>
            </a:r>
            <a:endParaRPr lang="ru-RU" sz="1400" b="1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Розница и оптовая торговля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Раздел для спроса покупателей на постоянные закупки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Гастротуризм, рецепты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Доставка по России</a:t>
            </a:r>
          </a:p>
          <a:p>
            <a:pPr marL="0" indent="0">
              <a:lnSpc>
                <a:spcPct val="150000"/>
              </a:lnSpc>
              <a:buClr>
                <a:srgbClr val="FFD328"/>
              </a:buClr>
              <a:buNone/>
              <a:defRPr/>
            </a:pPr>
            <a:endParaRPr lang="ru-RU" sz="1400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endParaRPr lang="ru-RU" sz="1400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5CB783D7-A696-4F97-A981-2F24ADD519E8}"/>
              </a:ext>
            </a:extLst>
          </p:cNvPr>
          <p:cNvSpPr txBox="1">
            <a:spLocks/>
          </p:cNvSpPr>
          <p:nvPr/>
        </p:nvSpPr>
        <p:spPr>
          <a:xfrm>
            <a:off x="9456931" y="6573974"/>
            <a:ext cx="3016387" cy="19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40000">
              <a:lnSpc>
                <a:spcPct val="80000"/>
              </a:lnSpc>
              <a:buNone/>
              <a:defRPr/>
            </a:pPr>
            <a:r>
              <a:rPr lang="en-US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~</a:t>
            </a:r>
            <a:r>
              <a:rPr lang="ru-RU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10 фермеров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CE9C546B-E785-4ED0-80A8-34B290700D84}"/>
              </a:ext>
            </a:extLst>
          </p:cNvPr>
          <p:cNvSpPr txBox="1">
            <a:spLocks/>
          </p:cNvSpPr>
          <p:nvPr/>
        </p:nvSpPr>
        <p:spPr>
          <a:xfrm>
            <a:off x="9859458" y="5761660"/>
            <a:ext cx="2345522" cy="77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VK: 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1,6к подписчиков</a:t>
            </a:r>
          </a:p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Play market:</a:t>
            </a:r>
            <a:r>
              <a:rPr lang="ru-RU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-</a:t>
            </a:r>
            <a:endParaRPr lang="ru-RU" sz="1400" b="1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  <a:p>
            <a:pPr marL="0" indent="0" defTabSz="540000">
              <a:lnSpc>
                <a:spcPct val="80000"/>
              </a:lnSpc>
              <a:buNone/>
              <a:defRPr/>
            </a:pPr>
            <a:endParaRPr lang="ru-RU" sz="1400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ABC43D03-F104-417A-BCA2-AEDA38ADC147}"/>
              </a:ext>
            </a:extLst>
          </p:cNvPr>
          <p:cNvSpPr txBox="1">
            <a:spLocks/>
          </p:cNvSpPr>
          <p:nvPr/>
        </p:nvSpPr>
        <p:spPr>
          <a:xfrm>
            <a:off x="7260512" y="1522021"/>
            <a:ext cx="2725717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b="1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M2 organic club</a:t>
            </a:r>
            <a:endParaRPr lang="ru-RU" sz="1800" b="1" dirty="0">
              <a:solidFill>
                <a:srgbClr val="F5F5F5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5805B7AD-F899-409F-91E2-7F2EAAFD50F1}"/>
              </a:ext>
            </a:extLst>
          </p:cNvPr>
          <p:cNvSpPr txBox="1">
            <a:spLocks/>
          </p:cNvSpPr>
          <p:nvPr/>
        </p:nvSpPr>
        <p:spPr>
          <a:xfrm>
            <a:off x="7427964" y="5758737"/>
            <a:ext cx="2315326" cy="64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VK: 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5,4к подписчиков</a:t>
            </a:r>
          </a:p>
          <a:p>
            <a:pPr marL="0" indent="0" defTabSz="540000">
              <a:lnSpc>
                <a:spcPct val="80000"/>
              </a:lnSpc>
              <a:buNone/>
              <a:defRPr/>
            </a:pPr>
            <a:r>
              <a:rPr lang="en-US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Play market:</a:t>
            </a:r>
            <a:r>
              <a:rPr lang="ru-RU" sz="14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&gt;</a:t>
            </a: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 500 скачиваний</a:t>
            </a:r>
            <a:endParaRPr lang="ru-RU" sz="1400" b="1" dirty="0">
              <a:solidFill>
                <a:srgbClr val="171717"/>
              </a:solidFill>
              <a:latin typeface="Arial" panose="020B0604020202020204" pitchFamily="34" charset="0"/>
              <a:ea typeface="VTB Group Cond" panose="020B0506050504020204" pitchFamily="34" charset="77"/>
              <a:cs typeface="Arial" panose="020B0604020202020204" pitchFamily="34" charset="0"/>
            </a:endParaRPr>
          </a:p>
        </p:txBody>
      </p:sp>
      <p:sp>
        <p:nvSpPr>
          <p:cNvPr id="53" name="Объект 2">
            <a:extLst>
              <a:ext uri="{FF2B5EF4-FFF2-40B4-BE49-F238E27FC236}">
                <a16:creationId xmlns:a16="http://schemas.microsoft.com/office/drawing/2014/main" id="{88A86F32-363E-494F-BFF0-3340122E7202}"/>
              </a:ext>
            </a:extLst>
          </p:cNvPr>
          <p:cNvSpPr txBox="1">
            <a:spLocks/>
          </p:cNvSpPr>
          <p:nvPr/>
        </p:nvSpPr>
        <p:spPr>
          <a:xfrm>
            <a:off x="7077433" y="6580445"/>
            <a:ext cx="3016387" cy="19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40000">
              <a:lnSpc>
                <a:spcPct val="80000"/>
              </a:lnSpc>
              <a:buNone/>
              <a:defRPr/>
            </a:pPr>
            <a:r>
              <a:rPr lang="en-US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~</a:t>
            </a:r>
            <a:r>
              <a:rPr lang="ru-RU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20 фермеров</a:t>
            </a: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75BA7962-F89B-4116-B043-7B8D930B16FE}"/>
              </a:ext>
            </a:extLst>
          </p:cNvPr>
          <p:cNvSpPr txBox="1">
            <a:spLocks/>
          </p:cNvSpPr>
          <p:nvPr/>
        </p:nvSpPr>
        <p:spPr>
          <a:xfrm>
            <a:off x="7390639" y="1885886"/>
            <a:ext cx="2263524" cy="350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Мобильное приложение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Вызывающий, продающий дизайн (акции, скидки)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Оффлайн магазины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Бонусная программа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Экотуризм</a:t>
            </a:r>
          </a:p>
          <a:p>
            <a:pPr>
              <a:lnSpc>
                <a:spcPct val="150000"/>
              </a:lnSpc>
              <a:buClr>
                <a:srgbClr val="FFD328"/>
              </a:buClr>
              <a:defRPr/>
            </a:pPr>
            <a:r>
              <a:rPr lang="ru-RU" sz="1400" dirty="0">
                <a:solidFill>
                  <a:srgbClr val="F5F5F5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Доставка по Москве и области</a:t>
            </a:r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4C5ABF60-A912-4B33-9A8D-5A10AF70BD37}"/>
              </a:ext>
            </a:extLst>
          </p:cNvPr>
          <p:cNvSpPr txBox="1">
            <a:spLocks/>
          </p:cNvSpPr>
          <p:nvPr/>
        </p:nvSpPr>
        <p:spPr>
          <a:xfrm>
            <a:off x="4532875" y="6576796"/>
            <a:ext cx="3016387" cy="19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AF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bg2">
                    <a:lumMod val="50000"/>
                  </a:schemeClr>
                </a:solidFill>
                <a:latin typeface="VTB Group Cond Light" charset="0"/>
                <a:ea typeface="VTB Group Cond Light" charset="0"/>
                <a:cs typeface="VTB Group Con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40000">
              <a:lnSpc>
                <a:spcPct val="80000"/>
              </a:lnSpc>
              <a:buNone/>
              <a:defRPr/>
            </a:pPr>
            <a:r>
              <a:rPr lang="en-US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~</a:t>
            </a:r>
            <a:r>
              <a:rPr lang="ru-RU" sz="1600" b="1" dirty="0">
                <a:solidFill>
                  <a:srgbClr val="171717"/>
                </a:solidFill>
                <a:latin typeface="Arial" panose="020B0604020202020204" pitchFamily="34" charset="0"/>
                <a:ea typeface="VTB Group Cond" panose="020B0506050504020204" pitchFamily="34" charset="77"/>
                <a:cs typeface="Arial" panose="020B0604020202020204" pitchFamily="34" charset="0"/>
              </a:rPr>
              <a:t>2000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9315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Перспективы 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ещё небольшие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проекты, которые работают в пределах Московской области, являются обычными маркетплейсами и имеют свою аудиторию. Всего будет проанализировано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сервисов.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Наиболее крупные из них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«Ешь деревенское»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«Экомаркет»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активно развиваются. Однако еще не очень популярны и действуют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в нескольких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западных городах России.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«Своё Родное» имеет конкурентное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виде имени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РСХБанка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доверие со стороны покупателей и фермеров, источник инвестиций в развитие и рекламу. Плюс ко всему, сервисом уже пользуется большое количество фермеров по всей стране.</a:t>
            </a:r>
          </a:p>
        </p:txBody>
      </p:sp>
    </p:spTree>
    <p:extLst>
      <p:ext uri="{BB962C8B-B14F-4D97-AF65-F5344CB8AC3E}">
        <p14:creationId xmlns:p14="http://schemas.microsoft.com/office/powerpoint/2010/main" val="9874531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Почему перспективно</a:t>
            </a:r>
            <a:endParaRPr lang="ru-RU" dirty="0">
              <a:solidFill>
                <a:srgbClr val="1D5B28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937ED3C-3591-4F87-B6B9-7586C7272D7B}"/>
              </a:ext>
            </a:extLst>
          </p:cNvPr>
          <p:cNvGrpSpPr/>
          <p:nvPr/>
        </p:nvGrpSpPr>
        <p:grpSpPr>
          <a:xfrm>
            <a:off x="-96403" y="2006082"/>
            <a:ext cx="2583379" cy="2527980"/>
            <a:chOff x="-96403" y="2006082"/>
            <a:chExt cx="2583379" cy="252798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B654BD4-3AC8-4A27-A11E-3DC4ACFD4A4B}"/>
                </a:ext>
              </a:extLst>
            </p:cNvPr>
            <p:cNvGrpSpPr/>
            <p:nvPr/>
          </p:nvGrpSpPr>
          <p:grpSpPr>
            <a:xfrm>
              <a:off x="354687" y="2006082"/>
              <a:ext cx="1681200" cy="1679510"/>
              <a:chOff x="3698743" y="4091767"/>
              <a:chExt cx="1681200" cy="1679510"/>
            </a:xfrm>
          </p:grpSpPr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BF0C0F4E-E5CC-49DE-AE30-C78293B26851}"/>
                  </a:ext>
                </a:extLst>
              </p:cNvPr>
              <p:cNvSpPr/>
              <p:nvPr/>
            </p:nvSpPr>
            <p:spPr>
              <a:xfrm>
                <a:off x="3698743" y="4091767"/>
                <a:ext cx="1681200" cy="1679510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080BDAB7-B903-4A7E-A830-98F427A1B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204" y="4245428"/>
                <a:ext cx="1334278" cy="1334278"/>
              </a:xfrm>
              <a:prstGeom prst="rect">
                <a:avLst/>
              </a:prstGeom>
            </p:spPr>
          </p:pic>
        </p:grpSp>
        <p:sp>
          <p:nvSpPr>
            <p:cNvPr id="22" name="Объект 2">
              <a:extLst>
                <a:ext uri="{FF2B5EF4-FFF2-40B4-BE49-F238E27FC236}">
                  <a16:creationId xmlns:a16="http://schemas.microsoft.com/office/drawing/2014/main" id="{05E62BEF-B0C6-4472-8635-90D3BE9A2B89}"/>
                </a:ext>
              </a:extLst>
            </p:cNvPr>
            <p:cNvSpPr txBox="1">
              <a:spLocks/>
            </p:cNvSpPr>
            <p:nvPr/>
          </p:nvSpPr>
          <p:spPr>
            <a:xfrm>
              <a:off x="-96403" y="3763993"/>
              <a:ext cx="2583379" cy="7700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6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Рост аудитории </a:t>
              </a:r>
              <a:r>
                <a:rPr lang="en-US" sz="16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eCommerce</a:t>
              </a:r>
              <a:endParaRPr lang="ru-RU" sz="16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87C8181-D58B-4B88-A71E-732736CDF405}"/>
              </a:ext>
            </a:extLst>
          </p:cNvPr>
          <p:cNvGrpSpPr/>
          <p:nvPr/>
        </p:nvGrpSpPr>
        <p:grpSpPr>
          <a:xfrm>
            <a:off x="6295653" y="3121384"/>
            <a:ext cx="2583379" cy="2589537"/>
            <a:chOff x="6295653" y="3121384"/>
            <a:chExt cx="2583379" cy="2589537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881FCE9F-78D6-4A3F-A1B7-455941C98048}"/>
                </a:ext>
              </a:extLst>
            </p:cNvPr>
            <p:cNvGrpSpPr/>
            <p:nvPr/>
          </p:nvGrpSpPr>
          <p:grpSpPr>
            <a:xfrm>
              <a:off x="6825115" y="3121384"/>
              <a:ext cx="1681200" cy="1679510"/>
              <a:chOff x="6890432" y="4091767"/>
              <a:chExt cx="1681200" cy="1679510"/>
            </a:xfrm>
          </p:grpSpPr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21D21E48-02B7-4A14-B8A6-A94844AB767E}"/>
                  </a:ext>
                </a:extLst>
              </p:cNvPr>
              <p:cNvSpPr/>
              <p:nvPr/>
            </p:nvSpPr>
            <p:spPr>
              <a:xfrm>
                <a:off x="6890432" y="4091767"/>
                <a:ext cx="1681200" cy="1679510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A8C7CE4D-BE80-4147-B849-07C13A690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0926" y="4264383"/>
                <a:ext cx="1334278" cy="1334278"/>
              </a:xfrm>
              <a:prstGeom prst="rect">
                <a:avLst/>
              </a:prstGeom>
            </p:spPr>
          </p:pic>
        </p:grpSp>
        <p:sp>
          <p:nvSpPr>
            <p:cNvPr id="23" name="Объект 2">
              <a:extLst>
                <a:ext uri="{FF2B5EF4-FFF2-40B4-BE49-F238E27FC236}">
                  <a16:creationId xmlns:a16="http://schemas.microsoft.com/office/drawing/2014/main" id="{7332C743-DA94-47A5-9AB7-F39EB36ED2D3}"/>
                </a:ext>
              </a:extLst>
            </p:cNvPr>
            <p:cNvSpPr txBox="1">
              <a:spLocks/>
            </p:cNvSpPr>
            <p:nvPr/>
          </p:nvSpPr>
          <p:spPr>
            <a:xfrm>
              <a:off x="6295653" y="4940852"/>
              <a:ext cx="2583379" cy="7700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6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Низкая конкуренция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9795271-D419-487F-8301-CC967E13540C}"/>
              </a:ext>
            </a:extLst>
          </p:cNvPr>
          <p:cNvGrpSpPr/>
          <p:nvPr/>
        </p:nvGrpSpPr>
        <p:grpSpPr>
          <a:xfrm>
            <a:off x="9162659" y="2006082"/>
            <a:ext cx="2928192" cy="3368351"/>
            <a:chOff x="9162659" y="2006082"/>
            <a:chExt cx="2928192" cy="3368351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CA66DC9-4094-4EA0-9F3C-3A8A7CAEEF36}"/>
                </a:ext>
              </a:extLst>
            </p:cNvPr>
            <p:cNvGrpSpPr/>
            <p:nvPr/>
          </p:nvGrpSpPr>
          <p:grpSpPr>
            <a:xfrm>
              <a:off x="9732000" y="2006082"/>
              <a:ext cx="1681200" cy="1679510"/>
              <a:chOff x="9975135" y="2976465"/>
              <a:chExt cx="1681200" cy="1679510"/>
            </a:xfrm>
          </p:grpSpPr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BEB8FDCB-6BB3-49DC-9566-3350EF498D29}"/>
                  </a:ext>
                </a:extLst>
              </p:cNvPr>
              <p:cNvSpPr/>
              <p:nvPr/>
            </p:nvSpPr>
            <p:spPr>
              <a:xfrm>
                <a:off x="9975135" y="2976465"/>
                <a:ext cx="1681200" cy="1679510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FF1C705E-D7F1-4056-BEF3-2077778C1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2953" y="3153438"/>
                <a:ext cx="1325563" cy="1325563"/>
              </a:xfrm>
              <a:prstGeom prst="rect">
                <a:avLst/>
              </a:prstGeom>
            </p:spPr>
          </p:pic>
        </p:grpSp>
        <p:sp>
          <p:nvSpPr>
            <p:cNvPr id="24" name="Объект 2">
              <a:extLst>
                <a:ext uri="{FF2B5EF4-FFF2-40B4-BE49-F238E27FC236}">
                  <a16:creationId xmlns:a16="http://schemas.microsoft.com/office/drawing/2014/main" id="{7988B116-9B73-43AA-B22C-D4FAB8AA5A26}"/>
                </a:ext>
              </a:extLst>
            </p:cNvPr>
            <p:cNvSpPr txBox="1">
              <a:spLocks/>
            </p:cNvSpPr>
            <p:nvPr/>
          </p:nvSpPr>
          <p:spPr>
            <a:xfrm>
              <a:off x="9162659" y="3866923"/>
              <a:ext cx="2928192" cy="15075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6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Уход зарубежных компаний, желание поддержать отечественного производителя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D319857-C185-4782-AC38-EE97CEC45E4E}"/>
              </a:ext>
            </a:extLst>
          </p:cNvPr>
          <p:cNvGrpSpPr/>
          <p:nvPr/>
        </p:nvGrpSpPr>
        <p:grpSpPr>
          <a:xfrm>
            <a:off x="3182367" y="3027168"/>
            <a:ext cx="2583379" cy="2622196"/>
            <a:chOff x="3182367" y="3027168"/>
            <a:chExt cx="2583379" cy="2622196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9E96069-CBFC-4EC8-850A-B158343475F6}"/>
                </a:ext>
              </a:extLst>
            </p:cNvPr>
            <p:cNvSpPr/>
            <p:nvPr/>
          </p:nvSpPr>
          <p:spPr>
            <a:xfrm>
              <a:off x="3633457" y="3027168"/>
              <a:ext cx="1681200" cy="167951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Объект 2">
              <a:extLst>
                <a:ext uri="{FF2B5EF4-FFF2-40B4-BE49-F238E27FC236}">
                  <a16:creationId xmlns:a16="http://schemas.microsoft.com/office/drawing/2014/main" id="{41CA7FB0-09C6-4AA1-83C3-23BC34A5FCA2}"/>
                </a:ext>
              </a:extLst>
            </p:cNvPr>
            <p:cNvSpPr txBox="1">
              <a:spLocks/>
            </p:cNvSpPr>
            <p:nvPr/>
          </p:nvSpPr>
          <p:spPr>
            <a:xfrm>
              <a:off x="3182367" y="4879295"/>
              <a:ext cx="2583379" cy="7700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ru-RU" sz="16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Популяризация здорового питания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52893E4-CBD3-47E4-B6A9-16ABDD690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385" y="3217682"/>
              <a:ext cx="1298481" cy="129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4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Персона</a:t>
            </a:r>
            <a:endParaRPr lang="ru-RU" dirty="0">
              <a:solidFill>
                <a:srgbClr val="1D5B28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0FB642C-F94B-4E6F-9A36-E402D9C5A46A}"/>
              </a:ext>
            </a:extLst>
          </p:cNvPr>
          <p:cNvGrpSpPr/>
          <p:nvPr/>
        </p:nvGrpSpPr>
        <p:grpSpPr>
          <a:xfrm>
            <a:off x="949213" y="1580730"/>
            <a:ext cx="9839621" cy="4330332"/>
            <a:chOff x="1574800" y="1959137"/>
            <a:chExt cx="10589207" cy="4777372"/>
          </a:xfrm>
        </p:grpSpPr>
        <p:graphicFrame>
          <p:nvGraphicFramePr>
            <p:cNvPr id="6" name="Схема 5">
              <a:extLst>
                <a:ext uri="{FF2B5EF4-FFF2-40B4-BE49-F238E27FC236}">
                  <a16:creationId xmlns:a16="http://schemas.microsoft.com/office/drawing/2014/main" id="{88ACFE0A-54BC-46E8-8343-8F3CC0B878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0747144"/>
                </p:ext>
              </p:extLst>
            </p:nvPr>
          </p:nvGraphicFramePr>
          <p:xfrm>
            <a:off x="1574800" y="1959137"/>
            <a:ext cx="10589207" cy="4777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5217968-1D6D-4C5F-99A3-71AC48FAB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7907" y="4965268"/>
              <a:ext cx="1333661" cy="1333661"/>
            </a:xfrm>
            <a:prstGeom prst="rect">
              <a:avLst/>
            </a:prstGeom>
          </p:spPr>
        </p:pic>
        <p:sp>
          <p:nvSpPr>
            <p:cNvPr id="10" name="Объект 2">
              <a:extLst>
                <a:ext uri="{FF2B5EF4-FFF2-40B4-BE49-F238E27FC236}">
                  <a16:creationId xmlns:a16="http://schemas.microsoft.com/office/drawing/2014/main" id="{C3EC70C2-F7AB-4C1C-B128-66DCE282C1EF}"/>
                </a:ext>
              </a:extLst>
            </p:cNvPr>
            <p:cNvSpPr txBox="1">
              <a:spLocks/>
            </p:cNvSpPr>
            <p:nvPr/>
          </p:nvSpPr>
          <p:spPr>
            <a:xfrm>
              <a:off x="6869403" y="2586095"/>
              <a:ext cx="4604967" cy="14428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None/>
              </a:pPr>
              <a:r>
                <a:rPr lang="ru-RU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Желания: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Вкусно покушать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Правильно питаться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Найти новые вкусные рецепты</a:t>
              </a:r>
            </a:p>
            <a:p>
              <a:pPr marL="0" lvl="0" indent="0">
                <a:buClr>
                  <a:srgbClr val="1D5B28"/>
                </a:buClr>
                <a:buNone/>
              </a:pPr>
              <a:endParaRPr lang="ru-RU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бъект 2">
              <a:extLst>
                <a:ext uri="{FF2B5EF4-FFF2-40B4-BE49-F238E27FC236}">
                  <a16:creationId xmlns:a16="http://schemas.microsoft.com/office/drawing/2014/main" id="{C3DD11FC-3924-4205-87A6-2E792DCF1350}"/>
                </a:ext>
              </a:extLst>
            </p:cNvPr>
            <p:cNvSpPr txBox="1">
              <a:spLocks/>
            </p:cNvSpPr>
            <p:nvPr/>
          </p:nvSpPr>
          <p:spPr>
            <a:xfrm>
              <a:off x="2209543" y="2552689"/>
              <a:ext cx="4411617" cy="204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None/>
              </a:pPr>
              <a:r>
                <a:rPr lang="ru-RU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О себе:</a:t>
              </a:r>
              <a:endParaRPr lang="ru-RU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 Семейный человек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 Ищет идеи для подарков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 Совершает онлайн покупки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 Интересуется садоводством</a:t>
              </a:r>
            </a:p>
            <a:p>
              <a:pPr lvl="1">
                <a:buClr>
                  <a:srgbClr val="1D5B28"/>
                </a:buClr>
                <a:buFont typeface="Wingdings" panose="05000000000000000000" pitchFamily="2" charset="2"/>
                <a:buChar char="ü"/>
              </a:pPr>
              <a:endParaRPr lang="ru-RU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lvl="1" indent="0">
                <a:buClr>
                  <a:srgbClr val="1D5B28"/>
                </a:buClr>
                <a:buNone/>
              </a:pPr>
              <a:endParaRPr lang="ru-RU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FFC8BD0-99BD-453E-A8FF-EFEDD73AE5F0}"/>
              </a:ext>
            </a:extLst>
          </p:cNvPr>
          <p:cNvSpPr txBox="1">
            <a:spLocks/>
          </p:cNvSpPr>
          <p:nvPr/>
        </p:nvSpPr>
        <p:spPr>
          <a:xfrm>
            <a:off x="530113" y="6109256"/>
            <a:ext cx="10433356" cy="81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основе профилей подписчиков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9-ти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сообществ «Вконтакте» составлен портрет ЦА</a:t>
            </a:r>
          </a:p>
        </p:txBody>
      </p:sp>
    </p:spTree>
    <p:extLst>
      <p:ext uri="{BB962C8B-B14F-4D97-AF65-F5344CB8AC3E}">
        <p14:creationId xmlns:p14="http://schemas.microsoft.com/office/powerpoint/2010/main" val="300244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FC539B6-CD06-4AA7-B3C7-F88054D79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968" y="1995925"/>
            <a:ext cx="5173955" cy="344930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Статистика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A986F-1934-4574-8734-049B9332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15" y="1683295"/>
            <a:ext cx="2839979" cy="690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43% указавших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2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sz="18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ACA92A-FC44-406F-9CE0-4D569EFEF95C}"/>
              </a:ext>
            </a:extLst>
          </p:cNvPr>
          <p:cNvGrpSpPr/>
          <p:nvPr/>
        </p:nvGrpSpPr>
        <p:grpSpPr>
          <a:xfrm>
            <a:off x="4636241" y="1680879"/>
            <a:ext cx="4578709" cy="3664739"/>
            <a:chOff x="4279902" y="2371355"/>
            <a:chExt cx="4578709" cy="366473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DD41B4-E23A-4AA1-AD51-69CB8AE4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79902" y="2983621"/>
              <a:ext cx="4578709" cy="3052473"/>
            </a:xfrm>
            <a:prstGeom prst="rect">
              <a:avLst/>
            </a:prstGeom>
          </p:spPr>
        </p:pic>
        <p:sp>
          <p:nvSpPr>
            <p:cNvPr id="13" name="Объект 2">
              <a:extLst>
                <a:ext uri="{FF2B5EF4-FFF2-40B4-BE49-F238E27FC236}">
                  <a16:creationId xmlns:a16="http://schemas.microsoft.com/office/drawing/2014/main" id="{95F3A08C-9780-4C24-AF3C-3F6BA5D8F9E5}"/>
                </a:ext>
              </a:extLst>
            </p:cNvPr>
            <p:cNvSpPr txBox="1">
              <a:spLocks/>
            </p:cNvSpPr>
            <p:nvPr/>
          </p:nvSpPr>
          <p:spPr>
            <a:xfrm>
              <a:off x="4733201" y="2371355"/>
              <a:ext cx="3672113" cy="3427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ru-RU" sz="20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Семейное положение</a:t>
              </a:r>
              <a:endPara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en-US" sz="12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12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 13% указавших статус</a:t>
              </a:r>
              <a:r>
                <a:rPr lang="en-US" sz="12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09E328C-5E7E-45EA-9EA5-EEF11B579C87}"/>
              </a:ext>
            </a:extLst>
          </p:cNvPr>
          <p:cNvGrpSpPr/>
          <p:nvPr/>
        </p:nvGrpSpPr>
        <p:grpSpPr>
          <a:xfrm>
            <a:off x="7825199" y="1683295"/>
            <a:ext cx="4579198" cy="3662649"/>
            <a:chOff x="8076282" y="2397855"/>
            <a:chExt cx="4579198" cy="3662649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EBC450C9-CCDA-4B8F-8687-70E01869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76282" y="3007705"/>
              <a:ext cx="4579198" cy="3052799"/>
            </a:xfrm>
            <a:prstGeom prst="rect">
              <a:avLst/>
            </a:prstGeom>
          </p:spPr>
        </p:pic>
        <p:sp>
          <p:nvSpPr>
            <p:cNvPr id="14" name="Объект 2">
              <a:extLst>
                <a:ext uri="{FF2B5EF4-FFF2-40B4-BE49-F238E27FC236}">
                  <a16:creationId xmlns:a16="http://schemas.microsoft.com/office/drawing/2014/main" id="{C8C0A0B3-ADB2-45EB-9E9A-F23A305AC986}"/>
                </a:ext>
              </a:extLst>
            </p:cNvPr>
            <p:cNvSpPr txBox="1">
              <a:spLocks/>
            </p:cNvSpPr>
            <p:nvPr/>
          </p:nvSpPr>
          <p:spPr>
            <a:xfrm>
              <a:off x="9053899" y="2397855"/>
              <a:ext cx="2623966" cy="1959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20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Пол</a:t>
              </a:r>
            </a:p>
            <a:p>
              <a:pPr marL="0" indent="0" algn="ctr">
                <a:buNone/>
              </a:pPr>
              <a:r>
                <a:rPr lang="ru-RU" sz="12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(из </a:t>
              </a:r>
              <a:r>
                <a:rPr lang="en-US" sz="12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99</a:t>
              </a:r>
              <a:r>
                <a:rPr lang="ru-RU" sz="1200" dirty="0">
                  <a:solidFill>
                    <a:srgbClr val="171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указавших пол)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EF15F38D-5CFB-4FA5-AE6E-0C189FFB2FA4}"/>
              </a:ext>
            </a:extLst>
          </p:cNvPr>
          <p:cNvSpPr txBox="1">
            <a:spLocks/>
          </p:cNvSpPr>
          <p:nvPr/>
        </p:nvSpPr>
        <p:spPr>
          <a:xfrm>
            <a:off x="3580749" y="2768456"/>
            <a:ext cx="1264889" cy="60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mean: 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лет</a:t>
            </a:r>
            <a:br>
              <a:rPr lang="en-US" sz="12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std:    </a:t>
            </a:r>
            <a:r>
              <a:rPr lang="ru-RU" sz="12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лет</a:t>
            </a:r>
            <a:endParaRPr lang="en-US" sz="12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DEA16ECB-1AE4-4AC0-9D1F-3E3FDD8A5AF4}"/>
              </a:ext>
            </a:extLst>
          </p:cNvPr>
          <p:cNvSpPr txBox="1">
            <a:spLocks/>
          </p:cNvSpPr>
          <p:nvPr/>
        </p:nvSpPr>
        <p:spPr>
          <a:xfrm>
            <a:off x="530113" y="5839942"/>
            <a:ext cx="9839621" cy="81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Выборка состоит из </a:t>
            </a:r>
            <a:r>
              <a:rPr lang="ru-RU" sz="20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69 524 </a:t>
            </a: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человек. </a:t>
            </a:r>
            <a:b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Ссылка</a:t>
            </a: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репозиторий с парсером, и </a:t>
            </a: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ссылка</a:t>
            </a: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.ipynb</a:t>
            </a:r>
            <a:r>
              <a:rPr lang="ru-RU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обработкой данных.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5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D8B69B-818B-4813-9ED2-5963547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55" y="0"/>
            <a:ext cx="4530245" cy="19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4E53-F9F8-44BD-9D1C-0E1DF3B6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D5B28"/>
                </a:solidFill>
                <a:latin typeface="Arial Black" panose="020B0A04020102020204" pitchFamily="34" charset="0"/>
              </a:rPr>
              <a:t>Интересы</a:t>
            </a:r>
            <a:endParaRPr lang="ru-RU" dirty="0">
              <a:solidFill>
                <a:srgbClr val="1D5B28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41B5710-DD86-4374-9066-BC83C6ED37D2}"/>
              </a:ext>
            </a:extLst>
          </p:cNvPr>
          <p:cNvSpPr txBox="1">
            <a:spLocks/>
          </p:cNvSpPr>
          <p:nvPr/>
        </p:nvSpPr>
        <p:spPr>
          <a:xfrm>
            <a:off x="6436120" y="1735456"/>
            <a:ext cx="4917682" cy="43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 тематик сообществ: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Городские сообщества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Объявления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Здоровый образ жизни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Еда, напитки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Еда, рецепты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Интернет медиа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Разные товары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Туризм, путешествия</a:t>
            </a:r>
            <a:endParaRPr lang="ru-RU" sz="1800" i="1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ru-RU" sz="1800" dirty="0">
              <a:solidFill>
                <a:srgbClr val="1D5B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84DB6DA-5E09-4D42-B47C-7CC3CEA414EF}"/>
              </a:ext>
            </a:extLst>
          </p:cNvPr>
          <p:cNvSpPr txBox="1">
            <a:spLocks/>
          </p:cNvSpPr>
          <p:nvPr/>
        </p:nvSpPr>
        <p:spPr>
          <a:xfrm>
            <a:off x="838200" y="1735456"/>
            <a:ext cx="4917682" cy="505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 10 общих сообществ: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Моя уютная и любимая дача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(578 чел)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Рецепты. Кулинария. Только между нами.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(567 чел)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Идеальная хозяйка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(548 чел)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Женский Уголок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(504 чел)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Домашние заготовки и консервация - рецепты впрок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(489 чел)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Первые известия!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(456 чел)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Открытки Поздравления с Днем Рождения на день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(407 чел)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ПРАЗДНИКИ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(388 чел)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Моя квартира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(388 чел)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Магия вкуса </a:t>
            </a:r>
            <a:r>
              <a:rPr lang="ru-RU" sz="1800" i="1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(375 чел)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ru-RU" sz="1800" dirty="0">
              <a:solidFill>
                <a:srgbClr val="1D5B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28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9466</TotalTime>
  <Words>1531</Words>
  <Application>Microsoft Office PowerPoint</Application>
  <PresentationFormat>Широкоэкранный</PresentationFormat>
  <Paragraphs>224</Paragraphs>
  <Slides>23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Courier New</vt:lpstr>
      <vt:lpstr>Wingdings</vt:lpstr>
      <vt:lpstr>Тема Office</vt:lpstr>
      <vt:lpstr>«Своё Родное»</vt:lpstr>
      <vt:lpstr>Введение</vt:lpstr>
      <vt:lpstr>Презентация PowerPoint</vt:lpstr>
      <vt:lpstr>Заголовок</vt:lpstr>
      <vt:lpstr>Перспективы </vt:lpstr>
      <vt:lpstr>Почему перспективно</vt:lpstr>
      <vt:lpstr>Персона</vt:lpstr>
      <vt:lpstr>Статистика</vt:lpstr>
      <vt:lpstr>Интересы</vt:lpstr>
      <vt:lpstr>Распределение</vt:lpstr>
      <vt:lpstr>Продвижение</vt:lpstr>
      <vt:lpstr>Виральные механики</vt:lpstr>
      <vt:lpstr>Открытая корзина</vt:lpstr>
      <vt:lpstr>Открытая корзина</vt:lpstr>
      <vt:lpstr>Открытая корзина</vt:lpstr>
      <vt:lpstr>Рекомендация рецептов</vt:lpstr>
      <vt:lpstr>Презентация PowerPoint</vt:lpstr>
      <vt:lpstr>Вкусные подарки</vt:lpstr>
      <vt:lpstr>Вкусные подарки</vt:lpstr>
      <vt:lpstr>Запрещенные приемы</vt:lpstr>
      <vt:lpstr>Чего не хватало</vt:lpstr>
      <vt:lpstr>Прогнозирование</vt:lpstr>
      <vt:lpstr>Ссылки 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Бойков Максим</dc:creator>
  <cp:lastModifiedBy>Бойков Максим</cp:lastModifiedBy>
  <cp:revision>52</cp:revision>
  <dcterms:created xsi:type="dcterms:W3CDTF">2023-07-21T18:00:07Z</dcterms:created>
  <dcterms:modified xsi:type="dcterms:W3CDTF">2023-08-11T16:50:52Z</dcterms:modified>
</cp:coreProperties>
</file>