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70" r:id="rId6"/>
    <p:sldId id="263" r:id="rId7"/>
    <p:sldId id="260" r:id="rId8"/>
    <p:sldId id="259" r:id="rId9"/>
    <p:sldId id="261" r:id="rId10"/>
    <p:sldId id="264" r:id="rId11"/>
    <p:sldId id="269" r:id="rId12"/>
    <p:sldId id="266" r:id="rId13"/>
    <p:sldId id="267" r:id="rId14"/>
    <p:sldId id="268"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100" d="100"/>
          <a:sy n="100" d="100"/>
        </p:scale>
        <p:origin x="816" y="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1BE9A4-FAB3-4F7E-9C0F-E7DCCCE791F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D7F6276-63F3-4223-9898-D1F5CA31D9E6}">
      <dgm:prSet/>
      <dgm:spPr/>
      <dgm:t>
        <a:bodyPr/>
        <a:lstStyle/>
        <a:p>
          <a:r>
            <a:rPr lang="en-US" dirty="0"/>
            <a:t>PowerPoint – Handles creating the PPT and slides.</a:t>
          </a:r>
        </a:p>
      </dgm:t>
    </dgm:pt>
    <dgm:pt modelId="{584DB920-9457-44D2-AA37-3D0B1E7AB84E}" type="parTrans" cxnId="{5828BC32-BBE4-42B8-B567-AD37C53DB133}">
      <dgm:prSet/>
      <dgm:spPr/>
      <dgm:t>
        <a:bodyPr/>
        <a:lstStyle/>
        <a:p>
          <a:endParaRPr lang="en-US"/>
        </a:p>
      </dgm:t>
    </dgm:pt>
    <dgm:pt modelId="{A33C14D7-C7C9-4E74-881C-BF189C63E276}" type="sibTrans" cxnId="{5828BC32-BBE4-42B8-B567-AD37C53DB133}">
      <dgm:prSet/>
      <dgm:spPr/>
      <dgm:t>
        <a:bodyPr/>
        <a:lstStyle/>
        <a:p>
          <a:endParaRPr lang="en-US"/>
        </a:p>
      </dgm:t>
    </dgm:pt>
    <dgm:pt modelId="{7844F1B3-48AA-4B41-ACD0-B3530442A6EE}">
      <dgm:prSet/>
      <dgm:spPr/>
      <dgm:t>
        <a:bodyPr/>
        <a:lstStyle/>
        <a:p>
          <a:r>
            <a:rPr lang="en-US" dirty="0" err="1"/>
            <a:t>WordReader</a:t>
          </a:r>
          <a:r>
            <a:rPr lang="en-US" dirty="0"/>
            <a:t> – Reads the word file and stores it in an </a:t>
          </a:r>
          <a:r>
            <a:rPr lang="en-US" dirty="0" err="1"/>
            <a:t>ArrayList</a:t>
          </a:r>
          <a:endParaRPr lang="en-US" dirty="0"/>
        </a:p>
      </dgm:t>
    </dgm:pt>
    <dgm:pt modelId="{B4502237-34A6-4AF2-8B72-3A13881B95CB}" type="parTrans" cxnId="{D2B2411F-DADA-4933-8A39-6C50D4D82CB3}">
      <dgm:prSet/>
      <dgm:spPr/>
      <dgm:t>
        <a:bodyPr/>
        <a:lstStyle/>
        <a:p>
          <a:endParaRPr lang="en-US"/>
        </a:p>
      </dgm:t>
    </dgm:pt>
    <dgm:pt modelId="{3597A1D9-7AD5-4962-9383-2C8D23878C67}" type="sibTrans" cxnId="{D2B2411F-DADA-4933-8A39-6C50D4D82CB3}">
      <dgm:prSet/>
      <dgm:spPr/>
      <dgm:t>
        <a:bodyPr/>
        <a:lstStyle/>
        <a:p>
          <a:endParaRPr lang="en-US"/>
        </a:p>
      </dgm:t>
    </dgm:pt>
    <dgm:pt modelId="{5EA49D31-3898-4A4E-856B-86CC5506506B}">
      <dgm:prSet/>
      <dgm:spPr/>
      <dgm:t>
        <a:bodyPr/>
        <a:lstStyle/>
        <a:p>
          <a:r>
            <a:rPr lang="en-US"/>
            <a:t>APIConnector -  Connects to the API to return logical characters.</a:t>
          </a:r>
        </a:p>
      </dgm:t>
    </dgm:pt>
    <dgm:pt modelId="{F14C53C8-8DC2-4426-853F-37EB5B73464B}" type="parTrans" cxnId="{A9D8213B-8154-449E-BFEF-059925766460}">
      <dgm:prSet/>
      <dgm:spPr/>
      <dgm:t>
        <a:bodyPr/>
        <a:lstStyle/>
        <a:p>
          <a:endParaRPr lang="en-US"/>
        </a:p>
      </dgm:t>
    </dgm:pt>
    <dgm:pt modelId="{348CE2CD-2524-48F3-B27D-E4B97A7D0DBA}" type="sibTrans" cxnId="{A9D8213B-8154-449E-BFEF-059925766460}">
      <dgm:prSet/>
      <dgm:spPr/>
      <dgm:t>
        <a:bodyPr/>
        <a:lstStyle/>
        <a:p>
          <a:endParaRPr lang="en-US"/>
        </a:p>
      </dgm:t>
    </dgm:pt>
    <dgm:pt modelId="{13264147-9173-4577-B93A-003EAE58FBDD}" type="pres">
      <dgm:prSet presAssocID="{7A1BE9A4-FAB3-4F7E-9C0F-E7DCCCE791FA}" presName="linear" presStyleCnt="0">
        <dgm:presLayoutVars>
          <dgm:animLvl val="lvl"/>
          <dgm:resizeHandles val="exact"/>
        </dgm:presLayoutVars>
      </dgm:prSet>
      <dgm:spPr/>
    </dgm:pt>
    <dgm:pt modelId="{2726DC54-C551-4547-8E76-4CA88ACEE656}" type="pres">
      <dgm:prSet presAssocID="{ED7F6276-63F3-4223-9898-D1F5CA31D9E6}" presName="parentText" presStyleLbl="node1" presStyleIdx="0" presStyleCnt="3">
        <dgm:presLayoutVars>
          <dgm:chMax val="0"/>
          <dgm:bulletEnabled val="1"/>
        </dgm:presLayoutVars>
      </dgm:prSet>
      <dgm:spPr/>
    </dgm:pt>
    <dgm:pt modelId="{B3DC0E6F-6C50-44A7-9E49-F822C3B44343}" type="pres">
      <dgm:prSet presAssocID="{A33C14D7-C7C9-4E74-881C-BF189C63E276}" presName="spacer" presStyleCnt="0"/>
      <dgm:spPr/>
    </dgm:pt>
    <dgm:pt modelId="{AE8918F4-970B-4E2F-8CD7-679AB75F1239}" type="pres">
      <dgm:prSet presAssocID="{7844F1B3-48AA-4B41-ACD0-B3530442A6EE}" presName="parentText" presStyleLbl="node1" presStyleIdx="1" presStyleCnt="3">
        <dgm:presLayoutVars>
          <dgm:chMax val="0"/>
          <dgm:bulletEnabled val="1"/>
        </dgm:presLayoutVars>
      </dgm:prSet>
      <dgm:spPr/>
    </dgm:pt>
    <dgm:pt modelId="{65E6C6A0-1C5E-402D-A19B-FA9471FD6815}" type="pres">
      <dgm:prSet presAssocID="{3597A1D9-7AD5-4962-9383-2C8D23878C67}" presName="spacer" presStyleCnt="0"/>
      <dgm:spPr/>
    </dgm:pt>
    <dgm:pt modelId="{BEFD8E02-FCBA-4D2A-9B56-30499F57A111}" type="pres">
      <dgm:prSet presAssocID="{5EA49D31-3898-4A4E-856B-86CC5506506B}" presName="parentText" presStyleLbl="node1" presStyleIdx="2" presStyleCnt="3">
        <dgm:presLayoutVars>
          <dgm:chMax val="0"/>
          <dgm:bulletEnabled val="1"/>
        </dgm:presLayoutVars>
      </dgm:prSet>
      <dgm:spPr/>
    </dgm:pt>
  </dgm:ptLst>
  <dgm:cxnLst>
    <dgm:cxn modelId="{D2B2411F-DADA-4933-8A39-6C50D4D82CB3}" srcId="{7A1BE9A4-FAB3-4F7E-9C0F-E7DCCCE791FA}" destId="{7844F1B3-48AA-4B41-ACD0-B3530442A6EE}" srcOrd="1" destOrd="0" parTransId="{B4502237-34A6-4AF2-8B72-3A13881B95CB}" sibTransId="{3597A1D9-7AD5-4962-9383-2C8D23878C67}"/>
    <dgm:cxn modelId="{5828BC32-BBE4-42B8-B567-AD37C53DB133}" srcId="{7A1BE9A4-FAB3-4F7E-9C0F-E7DCCCE791FA}" destId="{ED7F6276-63F3-4223-9898-D1F5CA31D9E6}" srcOrd="0" destOrd="0" parTransId="{584DB920-9457-44D2-AA37-3D0B1E7AB84E}" sibTransId="{A33C14D7-C7C9-4E74-881C-BF189C63E276}"/>
    <dgm:cxn modelId="{A9D8213B-8154-449E-BFEF-059925766460}" srcId="{7A1BE9A4-FAB3-4F7E-9C0F-E7DCCCE791FA}" destId="{5EA49D31-3898-4A4E-856B-86CC5506506B}" srcOrd="2" destOrd="0" parTransId="{F14C53C8-8DC2-4426-853F-37EB5B73464B}" sibTransId="{348CE2CD-2524-48F3-B27D-E4B97A7D0DBA}"/>
    <dgm:cxn modelId="{18BB3D9E-AEAA-43F9-B9CE-D043764E24BB}" type="presOf" srcId="{5EA49D31-3898-4A4E-856B-86CC5506506B}" destId="{BEFD8E02-FCBA-4D2A-9B56-30499F57A111}" srcOrd="0" destOrd="0" presId="urn:microsoft.com/office/officeart/2005/8/layout/vList2"/>
    <dgm:cxn modelId="{6A3E4DA1-106A-467C-8C46-01CE78731163}" type="presOf" srcId="{7A1BE9A4-FAB3-4F7E-9C0F-E7DCCCE791FA}" destId="{13264147-9173-4577-B93A-003EAE58FBDD}" srcOrd="0" destOrd="0" presId="urn:microsoft.com/office/officeart/2005/8/layout/vList2"/>
    <dgm:cxn modelId="{72891CA3-C429-4A51-965D-0C42383A614A}" type="presOf" srcId="{ED7F6276-63F3-4223-9898-D1F5CA31D9E6}" destId="{2726DC54-C551-4547-8E76-4CA88ACEE656}" srcOrd="0" destOrd="0" presId="urn:microsoft.com/office/officeart/2005/8/layout/vList2"/>
    <dgm:cxn modelId="{8F30A9E5-B91C-4DF9-9699-AE04BD7CFCF2}" type="presOf" srcId="{7844F1B3-48AA-4B41-ACD0-B3530442A6EE}" destId="{AE8918F4-970B-4E2F-8CD7-679AB75F1239}" srcOrd="0" destOrd="0" presId="urn:microsoft.com/office/officeart/2005/8/layout/vList2"/>
    <dgm:cxn modelId="{7BFB0B21-ED41-4276-8C1C-C75ACA2AC9BF}" type="presParOf" srcId="{13264147-9173-4577-B93A-003EAE58FBDD}" destId="{2726DC54-C551-4547-8E76-4CA88ACEE656}" srcOrd="0" destOrd="0" presId="urn:microsoft.com/office/officeart/2005/8/layout/vList2"/>
    <dgm:cxn modelId="{5D6E2F0A-88A0-4275-8BB7-F2D115630C5D}" type="presParOf" srcId="{13264147-9173-4577-B93A-003EAE58FBDD}" destId="{B3DC0E6F-6C50-44A7-9E49-F822C3B44343}" srcOrd="1" destOrd="0" presId="urn:microsoft.com/office/officeart/2005/8/layout/vList2"/>
    <dgm:cxn modelId="{5E47B88D-24BA-4792-84E4-E8F96EB4761C}" type="presParOf" srcId="{13264147-9173-4577-B93A-003EAE58FBDD}" destId="{AE8918F4-970B-4E2F-8CD7-679AB75F1239}" srcOrd="2" destOrd="0" presId="urn:microsoft.com/office/officeart/2005/8/layout/vList2"/>
    <dgm:cxn modelId="{46E6FD57-B3ED-4BBF-9107-E859E2FA7E80}" type="presParOf" srcId="{13264147-9173-4577-B93A-003EAE58FBDD}" destId="{65E6C6A0-1C5E-402D-A19B-FA9471FD6815}" srcOrd="3" destOrd="0" presId="urn:microsoft.com/office/officeart/2005/8/layout/vList2"/>
    <dgm:cxn modelId="{3F92B7C0-6223-4275-A1CB-4BDA5D618BA4}" type="presParOf" srcId="{13264147-9173-4577-B93A-003EAE58FBDD}" destId="{BEFD8E02-FCBA-4D2A-9B56-30499F57A11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6DC54-C551-4547-8E76-4CA88ACEE656}">
      <dsp:nvSpPr>
        <dsp:cNvPr id="0" name=""/>
        <dsp:cNvSpPr/>
      </dsp:nvSpPr>
      <dsp:spPr>
        <a:xfrm>
          <a:off x="0" y="563094"/>
          <a:ext cx="6263640" cy="13922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PowerPoint – Handles creating the PPT and slides.</a:t>
          </a:r>
        </a:p>
      </dsp:txBody>
      <dsp:txXfrm>
        <a:off x="67966" y="631060"/>
        <a:ext cx="6127708" cy="1256367"/>
      </dsp:txXfrm>
    </dsp:sp>
    <dsp:sp modelId="{AE8918F4-970B-4E2F-8CD7-679AB75F1239}">
      <dsp:nvSpPr>
        <dsp:cNvPr id="0" name=""/>
        <dsp:cNvSpPr/>
      </dsp:nvSpPr>
      <dsp:spPr>
        <a:xfrm>
          <a:off x="0" y="2056194"/>
          <a:ext cx="6263640" cy="139229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err="1"/>
            <a:t>WordReader</a:t>
          </a:r>
          <a:r>
            <a:rPr lang="en-US" sz="3500" kern="1200" dirty="0"/>
            <a:t> – Reads the word file and stores it in an </a:t>
          </a:r>
          <a:r>
            <a:rPr lang="en-US" sz="3500" kern="1200" dirty="0" err="1"/>
            <a:t>ArrayList</a:t>
          </a:r>
          <a:endParaRPr lang="en-US" sz="3500" kern="1200" dirty="0"/>
        </a:p>
      </dsp:txBody>
      <dsp:txXfrm>
        <a:off x="67966" y="2124160"/>
        <a:ext cx="6127708" cy="1256367"/>
      </dsp:txXfrm>
    </dsp:sp>
    <dsp:sp modelId="{BEFD8E02-FCBA-4D2A-9B56-30499F57A111}">
      <dsp:nvSpPr>
        <dsp:cNvPr id="0" name=""/>
        <dsp:cNvSpPr/>
      </dsp:nvSpPr>
      <dsp:spPr>
        <a:xfrm>
          <a:off x="0" y="3549294"/>
          <a:ext cx="6263640" cy="139229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APIConnector -  Connects to the API to return logical characters.</a:t>
          </a:r>
        </a:p>
      </dsp:txBody>
      <dsp:txXfrm>
        <a:off x="67966" y="3617260"/>
        <a:ext cx="6127708" cy="12563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E9B6-ECD2-403A-8D10-05CD98B42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DEC6E-1657-49E4-93DE-38284AADC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BCAF2E-0404-4BE1-A7D5-A38A7F3F4E6F}"/>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5" name="Footer Placeholder 4">
            <a:extLst>
              <a:ext uri="{FF2B5EF4-FFF2-40B4-BE49-F238E27FC236}">
                <a16:creationId xmlns:a16="http://schemas.microsoft.com/office/drawing/2014/main" id="{7B6B6AC1-7B79-455E-970A-166640783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CDF2F-BC1E-4B5F-9C3E-403678D4B682}"/>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359300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B005-59BD-4C3C-880E-88938A04D5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F97C3B-4F83-43B5-A531-0ECB533AB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0E251-1C73-42CB-A31D-D6F329E27C1B}"/>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5" name="Footer Placeholder 4">
            <a:extLst>
              <a:ext uri="{FF2B5EF4-FFF2-40B4-BE49-F238E27FC236}">
                <a16:creationId xmlns:a16="http://schemas.microsoft.com/office/drawing/2014/main" id="{2A1D46A9-A006-4B6E-B5B4-857824E8A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03F77-F8EA-4437-AA03-86EB86E231A6}"/>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231934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AF0D6F-128C-4711-89A9-ACC636985B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4E9C54-48B7-4465-9FF3-AC77C5117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C1332-04EE-4261-88D1-2D9269C7AE0D}"/>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5" name="Footer Placeholder 4">
            <a:extLst>
              <a:ext uri="{FF2B5EF4-FFF2-40B4-BE49-F238E27FC236}">
                <a16:creationId xmlns:a16="http://schemas.microsoft.com/office/drawing/2014/main" id="{C54F8994-C53C-4F18-915E-79A5A5085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00704-34FF-4C87-AD67-20A9DDD78991}"/>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149925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B8F9-0F67-4FE9-9A4D-DE8B11EAD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C7BA4-1C6E-47F3-8DCD-41D760EFD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B010B-B317-48AF-A2FE-44F3DECF7DE1}"/>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5" name="Footer Placeholder 4">
            <a:extLst>
              <a:ext uri="{FF2B5EF4-FFF2-40B4-BE49-F238E27FC236}">
                <a16:creationId xmlns:a16="http://schemas.microsoft.com/office/drawing/2014/main" id="{72A4CBF7-07DC-4F01-A097-D05560400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3CDC3-6A41-4AEB-9A00-CB2A7BC7B6A0}"/>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379880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404EC-DB87-493C-B050-4BFE5B778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0FB13C-1C7F-4F1E-92DA-D5E686D961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36FD9-7E1B-4383-A872-BBA4668158C4}"/>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5" name="Footer Placeholder 4">
            <a:extLst>
              <a:ext uri="{FF2B5EF4-FFF2-40B4-BE49-F238E27FC236}">
                <a16:creationId xmlns:a16="http://schemas.microsoft.com/office/drawing/2014/main" id="{16837ECB-2777-4CF7-8C11-A1FE5916A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FC129-1D1B-49B2-9325-B3F40A221EFC}"/>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190058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9FDE-8644-4428-9660-824693723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C8CB46-10C5-4F4B-BDD1-51D6742A8C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5C5FB-CC3A-4E82-A581-0932BA4A6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D9C062-464E-49D2-B337-0597B365EE2A}"/>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6" name="Footer Placeholder 5">
            <a:extLst>
              <a:ext uri="{FF2B5EF4-FFF2-40B4-BE49-F238E27FC236}">
                <a16:creationId xmlns:a16="http://schemas.microsoft.com/office/drawing/2014/main" id="{863099AA-0479-450D-A1FB-DE5354ACF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86E86-DB3D-4E3F-9AC5-E8932E7C609E}"/>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29905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7523-14A5-4142-B0FD-A8A2471100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09825E-60B1-4EB8-9C8C-AD0D6DC64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0F4CF-80A8-454A-BFF3-16DFA76444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80DD4A-CFFF-4551-96FA-CDC419702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6BCD3-F7E8-4BDB-B4AD-CCC59599E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C2DAF-29AD-49B5-B6BC-639EA39D926E}"/>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8" name="Footer Placeholder 7">
            <a:extLst>
              <a:ext uri="{FF2B5EF4-FFF2-40B4-BE49-F238E27FC236}">
                <a16:creationId xmlns:a16="http://schemas.microsoft.com/office/drawing/2014/main" id="{28F4C54B-A91F-44E5-AF91-79CC1F32E2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1F532F-42A3-494B-A557-5978BD92C1BB}"/>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990867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F220-3DD9-4CBC-A225-54DFFE8CF1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4D0894-1896-4903-AA71-0F01DDD85411}"/>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4" name="Footer Placeholder 3">
            <a:extLst>
              <a:ext uri="{FF2B5EF4-FFF2-40B4-BE49-F238E27FC236}">
                <a16:creationId xmlns:a16="http://schemas.microsoft.com/office/drawing/2014/main" id="{FACCA85B-3FCB-4B53-A343-98B2977F45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260EA-0BF7-4AA1-95B9-14A77BD1D2C0}"/>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17482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96D3F-A1F5-490D-8F00-915E40983623}"/>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3" name="Footer Placeholder 2">
            <a:extLst>
              <a:ext uri="{FF2B5EF4-FFF2-40B4-BE49-F238E27FC236}">
                <a16:creationId xmlns:a16="http://schemas.microsoft.com/office/drawing/2014/main" id="{FCE41527-BE1B-40C7-9AC1-69E217E432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5DF2C-F2DD-4AD2-9CB0-C65C993F6B71}"/>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348362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3D10-2BE3-45BB-9AB7-8F7957C15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8C047-5ADB-4ED4-B0B0-631B511EBC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EFAB3C-C8BA-4B06-827D-D802374D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7726-569D-4B87-96A5-B8BF62547A31}"/>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6" name="Footer Placeholder 5">
            <a:extLst>
              <a:ext uri="{FF2B5EF4-FFF2-40B4-BE49-F238E27FC236}">
                <a16:creationId xmlns:a16="http://schemas.microsoft.com/office/drawing/2014/main" id="{61F9C5CB-F5B1-4ECD-9125-D7B56F389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6A9FD-60FA-4D11-974C-0991B51F9F3B}"/>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86905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09A3-EC2E-4272-8B74-E20BC008D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113DB-86BD-413E-9689-64B1214511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9B9A5C-2F88-44CD-9E64-2A240BCA2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5B88D-7989-45E1-848A-7DE57D27CAA2}"/>
              </a:ext>
            </a:extLst>
          </p:cNvPr>
          <p:cNvSpPr>
            <a:spLocks noGrp="1"/>
          </p:cNvSpPr>
          <p:nvPr>
            <p:ph type="dt" sz="half" idx="10"/>
          </p:nvPr>
        </p:nvSpPr>
        <p:spPr/>
        <p:txBody>
          <a:bodyPr/>
          <a:lstStyle/>
          <a:p>
            <a:fld id="{EE20BD13-4AD6-4BFD-9DAE-C4A002D9CEC4}" type="datetimeFigureOut">
              <a:rPr lang="en-US" smtClean="0"/>
              <a:t>4/27/2022</a:t>
            </a:fld>
            <a:endParaRPr lang="en-US"/>
          </a:p>
        </p:txBody>
      </p:sp>
      <p:sp>
        <p:nvSpPr>
          <p:cNvPr id="6" name="Footer Placeholder 5">
            <a:extLst>
              <a:ext uri="{FF2B5EF4-FFF2-40B4-BE49-F238E27FC236}">
                <a16:creationId xmlns:a16="http://schemas.microsoft.com/office/drawing/2014/main" id="{ED7A137D-4D28-4AF2-8385-58DFCBC02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BCA57-DAA4-48E2-8F0B-297918ACCDF2}"/>
              </a:ext>
            </a:extLst>
          </p:cNvPr>
          <p:cNvSpPr>
            <a:spLocks noGrp="1"/>
          </p:cNvSpPr>
          <p:nvPr>
            <p:ph type="sldNum" sz="quarter" idx="12"/>
          </p:nvPr>
        </p:nvSpPr>
        <p:spPr/>
        <p:txBody>
          <a:bodyPr/>
          <a:lstStyle/>
          <a:p>
            <a:fld id="{A9FF9A75-AC89-425D-A3BF-0D118BF1D77E}" type="slidenum">
              <a:rPr lang="en-US" smtClean="0"/>
              <a:t>‹#›</a:t>
            </a:fld>
            <a:endParaRPr lang="en-US"/>
          </a:p>
        </p:txBody>
      </p:sp>
    </p:spTree>
    <p:extLst>
      <p:ext uri="{BB962C8B-B14F-4D97-AF65-F5344CB8AC3E}">
        <p14:creationId xmlns:p14="http://schemas.microsoft.com/office/powerpoint/2010/main" val="284888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D8519-09AD-481B-8E61-51A999263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537F8-EA55-4559-9CA5-B802E74C7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EA01B-0A3A-42FA-8594-AE44F0F61B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0BD13-4AD6-4BFD-9DAE-C4A002D9CEC4}" type="datetimeFigureOut">
              <a:rPr lang="en-US" smtClean="0"/>
              <a:t>4/27/2022</a:t>
            </a:fld>
            <a:endParaRPr lang="en-US"/>
          </a:p>
        </p:txBody>
      </p:sp>
      <p:sp>
        <p:nvSpPr>
          <p:cNvPr id="5" name="Footer Placeholder 4">
            <a:extLst>
              <a:ext uri="{FF2B5EF4-FFF2-40B4-BE49-F238E27FC236}">
                <a16:creationId xmlns:a16="http://schemas.microsoft.com/office/drawing/2014/main" id="{CB504444-D4E7-40FB-89FD-D7420EB25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6D030B-D07F-4544-B10C-7922C0366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F9A75-AC89-425D-A3BF-0D118BF1D77E}" type="slidenum">
              <a:rPr lang="en-US" smtClean="0"/>
              <a:t>‹#›</a:t>
            </a:fld>
            <a:endParaRPr lang="en-US"/>
          </a:p>
        </p:txBody>
      </p:sp>
    </p:spTree>
    <p:extLst>
      <p:ext uri="{BB962C8B-B14F-4D97-AF65-F5344CB8AC3E}">
        <p14:creationId xmlns:p14="http://schemas.microsoft.com/office/powerpoint/2010/main" val="2022242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B77EC-4FEA-4D50-AD69-A578E724BEBA}"/>
              </a:ext>
            </a:extLst>
          </p:cNvPr>
          <p:cNvSpPr>
            <a:spLocks noGrp="1"/>
          </p:cNvSpPr>
          <p:nvPr>
            <p:ph type="ctrTitle"/>
          </p:nvPr>
        </p:nvSpPr>
        <p:spPr>
          <a:xfrm>
            <a:off x="1524000" y="1376363"/>
            <a:ext cx="9144000" cy="2521594"/>
          </a:xfrm>
        </p:spPr>
        <p:txBody>
          <a:bodyPr>
            <a:normAutofit/>
          </a:bodyPr>
          <a:lstStyle/>
          <a:p>
            <a:r>
              <a:rPr lang="en-US" sz="7000"/>
              <a:t>Skeleton Puzzle</a:t>
            </a:r>
          </a:p>
        </p:txBody>
      </p:sp>
      <p:sp>
        <p:nvSpPr>
          <p:cNvPr id="3" name="Subtitle 2">
            <a:extLst>
              <a:ext uri="{FF2B5EF4-FFF2-40B4-BE49-F238E27FC236}">
                <a16:creationId xmlns:a16="http://schemas.microsoft.com/office/drawing/2014/main" id="{50AB123C-EA5E-449B-BD8E-5A4128FC8B1A}"/>
              </a:ext>
            </a:extLst>
          </p:cNvPr>
          <p:cNvSpPr>
            <a:spLocks noGrp="1"/>
          </p:cNvSpPr>
          <p:nvPr>
            <p:ph type="subTitle" idx="1"/>
          </p:nvPr>
        </p:nvSpPr>
        <p:spPr>
          <a:xfrm>
            <a:off x="1524000" y="4617728"/>
            <a:ext cx="9144000" cy="944339"/>
          </a:xfrm>
        </p:spPr>
        <p:txBody>
          <a:bodyPr>
            <a:normAutofit/>
          </a:bodyPr>
          <a:lstStyle/>
          <a:p>
            <a:r>
              <a:rPr lang="en-US"/>
              <a:t>Documentation</a:t>
            </a:r>
            <a:endParaRPr lang="en-US" dirty="0"/>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2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A1917C-4902-4222-948D-0E30D7E340DC}"/>
              </a:ext>
            </a:extLst>
          </p:cNvPr>
          <p:cNvSpPr>
            <a:spLocks noGrp="1"/>
          </p:cNvSpPr>
          <p:nvPr>
            <p:ph type="title"/>
          </p:nvPr>
        </p:nvSpPr>
        <p:spPr>
          <a:xfrm>
            <a:off x="1051560" y="586822"/>
            <a:ext cx="3657600" cy="1645920"/>
          </a:xfrm>
        </p:spPr>
        <p:txBody>
          <a:bodyPr>
            <a:normAutofit/>
          </a:bodyPr>
          <a:lstStyle/>
          <a:p>
            <a:r>
              <a:rPr lang="en-US" sz="3200"/>
              <a:t>Output</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8A3C06C-F6A5-494F-AC62-D1851CBA3642}"/>
              </a:ext>
            </a:extLst>
          </p:cNvPr>
          <p:cNvSpPr>
            <a:spLocks noGrp="1"/>
          </p:cNvSpPr>
          <p:nvPr>
            <p:ph idx="1"/>
          </p:nvPr>
        </p:nvSpPr>
        <p:spPr>
          <a:xfrm>
            <a:off x="5250106" y="586822"/>
            <a:ext cx="6106742" cy="1645920"/>
          </a:xfrm>
        </p:spPr>
        <p:txBody>
          <a:bodyPr anchor="ctr">
            <a:normAutofit/>
          </a:bodyPr>
          <a:lstStyle/>
          <a:p>
            <a:pPr marL="0" indent="0">
              <a:buNone/>
            </a:pPr>
            <a:r>
              <a:rPr lang="en-US" sz="1700" dirty="0"/>
              <a:t>After the program is done, it will create a PowerPoint with puzzles and solutions.</a:t>
            </a:r>
          </a:p>
        </p:txBody>
      </p:sp>
      <p:pic>
        <p:nvPicPr>
          <p:cNvPr id="7" name="Picture 6">
            <a:extLst>
              <a:ext uri="{FF2B5EF4-FFF2-40B4-BE49-F238E27FC236}">
                <a16:creationId xmlns:a16="http://schemas.microsoft.com/office/drawing/2014/main" id="{E7196D37-D677-423D-8560-750C069CD02B}"/>
              </a:ext>
            </a:extLst>
          </p:cNvPr>
          <p:cNvPicPr>
            <a:picLocks noChangeAspect="1"/>
          </p:cNvPicPr>
          <p:nvPr/>
        </p:nvPicPr>
        <p:blipFill>
          <a:blip r:embed="rId2"/>
          <a:stretch>
            <a:fillRect/>
          </a:stretch>
        </p:blipFill>
        <p:spPr>
          <a:xfrm>
            <a:off x="557783" y="2957062"/>
            <a:ext cx="5481509" cy="3028533"/>
          </a:xfrm>
          <a:prstGeom prst="rect">
            <a:avLst/>
          </a:prstGeom>
        </p:spPr>
      </p:pic>
      <p:pic>
        <p:nvPicPr>
          <p:cNvPr id="5" name="Picture 4">
            <a:extLst>
              <a:ext uri="{FF2B5EF4-FFF2-40B4-BE49-F238E27FC236}">
                <a16:creationId xmlns:a16="http://schemas.microsoft.com/office/drawing/2014/main" id="{EB4021E7-FBFA-4098-B568-BB2DBF3590C2}"/>
              </a:ext>
            </a:extLst>
          </p:cNvPr>
          <p:cNvPicPr>
            <a:picLocks noChangeAspect="1"/>
          </p:cNvPicPr>
          <p:nvPr/>
        </p:nvPicPr>
        <p:blipFill>
          <a:blip r:embed="rId3"/>
          <a:stretch>
            <a:fillRect/>
          </a:stretch>
        </p:blipFill>
        <p:spPr>
          <a:xfrm>
            <a:off x="6198781" y="2945578"/>
            <a:ext cx="5523082" cy="3051502"/>
          </a:xfrm>
          <a:prstGeom prst="rect">
            <a:avLst/>
          </a:prstGeom>
        </p:spPr>
      </p:pic>
    </p:spTree>
    <p:extLst>
      <p:ext uri="{BB962C8B-B14F-4D97-AF65-F5344CB8AC3E}">
        <p14:creationId xmlns:p14="http://schemas.microsoft.com/office/powerpoint/2010/main" val="392422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8705-8173-4BB0-863A-A2298932AB56}"/>
              </a:ext>
            </a:extLst>
          </p:cNvPr>
          <p:cNvSpPr>
            <a:spLocks noGrp="1"/>
          </p:cNvSpPr>
          <p:nvPr>
            <p:ph type="title"/>
          </p:nvPr>
        </p:nvSpPr>
        <p:spPr/>
        <p:txBody>
          <a:bodyPr/>
          <a:lstStyle/>
          <a:p>
            <a:r>
              <a:rPr lang="en-US"/>
              <a:t>Word and Letter Classes</a:t>
            </a:r>
            <a:endParaRPr lang="en-US" dirty="0"/>
          </a:p>
        </p:txBody>
      </p:sp>
      <p:sp>
        <p:nvSpPr>
          <p:cNvPr id="3" name="Content Placeholder 2">
            <a:extLst>
              <a:ext uri="{FF2B5EF4-FFF2-40B4-BE49-F238E27FC236}">
                <a16:creationId xmlns:a16="http://schemas.microsoft.com/office/drawing/2014/main" id="{04304CE7-8563-4622-9D65-E33867922145}"/>
              </a:ext>
            </a:extLst>
          </p:cNvPr>
          <p:cNvSpPr>
            <a:spLocks noGrp="1"/>
          </p:cNvSpPr>
          <p:nvPr>
            <p:ph idx="1"/>
          </p:nvPr>
        </p:nvSpPr>
        <p:spPr/>
        <p:txBody>
          <a:bodyPr/>
          <a:lstStyle/>
          <a:p>
            <a:r>
              <a:rPr lang="en-US" dirty="0"/>
              <a:t>These classes are meant to imitate words and letters.</a:t>
            </a:r>
          </a:p>
          <a:p>
            <a:r>
              <a:rPr lang="en-US" dirty="0"/>
              <a:t>Words contain letters</a:t>
            </a:r>
          </a:p>
          <a:p>
            <a:r>
              <a:rPr lang="en-US" dirty="0"/>
              <a:t>Letters belong to words.</a:t>
            </a:r>
          </a:p>
          <a:p>
            <a:r>
              <a:rPr lang="en-US" dirty="0"/>
              <a:t>They allow for easier placement on the board and easier modification.</a:t>
            </a:r>
          </a:p>
          <a:p>
            <a:r>
              <a:rPr lang="en-US" dirty="0"/>
              <a:t>Each letter contain a row and col of where they belong on the board.</a:t>
            </a:r>
          </a:p>
        </p:txBody>
      </p:sp>
    </p:spTree>
    <p:extLst>
      <p:ext uri="{BB962C8B-B14F-4D97-AF65-F5344CB8AC3E}">
        <p14:creationId xmlns:p14="http://schemas.microsoft.com/office/powerpoint/2010/main" val="37260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9467FC-018C-4B02-B284-BEE29245CA47}"/>
              </a:ext>
            </a:extLst>
          </p:cNvPr>
          <p:cNvSpPr>
            <a:spLocks noGrp="1"/>
          </p:cNvSpPr>
          <p:nvPr>
            <p:ph type="title"/>
          </p:nvPr>
        </p:nvSpPr>
        <p:spPr>
          <a:xfrm>
            <a:off x="1115568" y="548640"/>
            <a:ext cx="10168128" cy="1179576"/>
          </a:xfrm>
        </p:spPr>
        <p:txBody>
          <a:bodyPr>
            <a:normAutofit/>
          </a:bodyPr>
          <a:lstStyle/>
          <a:p>
            <a:r>
              <a:rPr lang="en-US" sz="4000"/>
              <a:t>SkeletonBoard.InsertToBoard()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B0441E4-DF93-4892-AA03-0D04839707D3}"/>
              </a:ext>
            </a:extLst>
          </p:cNvPr>
          <p:cNvSpPr>
            <a:spLocks noGrp="1"/>
          </p:cNvSpPr>
          <p:nvPr>
            <p:ph idx="1"/>
          </p:nvPr>
        </p:nvSpPr>
        <p:spPr>
          <a:xfrm>
            <a:off x="1115568" y="2481943"/>
            <a:ext cx="10168128" cy="3695020"/>
          </a:xfrm>
        </p:spPr>
        <p:txBody>
          <a:bodyPr>
            <a:normAutofit/>
          </a:bodyPr>
          <a:lstStyle/>
          <a:p>
            <a:pPr marL="0" indent="0">
              <a:buNone/>
            </a:pPr>
            <a:r>
              <a:rPr lang="en-US" sz="1900" dirty="0"/>
              <a:t>For every word that is inserted onto the board:</a:t>
            </a:r>
          </a:p>
          <a:p>
            <a:pPr marL="342900" indent="-342900">
              <a:buAutoNum type="arabicPeriod"/>
            </a:pPr>
            <a:r>
              <a:rPr lang="en-US" sz="1900" dirty="0"/>
              <a:t>If the board is empty, it will insert the word  in the middle of the board</a:t>
            </a:r>
          </a:p>
          <a:p>
            <a:pPr marL="342900" indent="-342900">
              <a:buAutoNum type="arabicPeriod"/>
            </a:pPr>
            <a:r>
              <a:rPr lang="en-US" sz="1900" dirty="0"/>
              <a:t>If the board is not empty, it will call </a:t>
            </a:r>
            <a:r>
              <a:rPr lang="en-US" sz="1900" dirty="0" err="1"/>
              <a:t>findMatch</a:t>
            </a:r>
            <a:r>
              <a:rPr lang="en-US" sz="1900" dirty="0"/>
              <a:t>()</a:t>
            </a:r>
          </a:p>
          <a:p>
            <a:pPr marL="342900" indent="-342900">
              <a:buAutoNum type="arabicPeriod"/>
            </a:pPr>
            <a:r>
              <a:rPr lang="en-US" sz="1900" dirty="0"/>
              <a:t>If </a:t>
            </a:r>
            <a:r>
              <a:rPr lang="en-US" sz="1900" dirty="0" err="1"/>
              <a:t>findmatch</a:t>
            </a:r>
            <a:r>
              <a:rPr lang="en-US" sz="1900" dirty="0"/>
              <a:t>() is not null, it will check if the word can be placed on the board by calling </a:t>
            </a:r>
            <a:r>
              <a:rPr lang="en-US" sz="1900" dirty="0" err="1"/>
              <a:t>isValid</a:t>
            </a:r>
            <a:r>
              <a:rPr lang="en-US" sz="1900" dirty="0"/>
              <a:t>()</a:t>
            </a:r>
          </a:p>
          <a:p>
            <a:pPr marL="342900" indent="-342900">
              <a:buAutoNum type="arabicPeriod"/>
            </a:pPr>
            <a:r>
              <a:rPr lang="en-US" sz="1900" dirty="0"/>
              <a:t>Before it validates, it will find the direction and matched index of the word.</a:t>
            </a:r>
          </a:p>
          <a:p>
            <a:pPr marL="342900" indent="-342900">
              <a:buAutoNum type="arabicPeriod"/>
            </a:pPr>
            <a:r>
              <a:rPr lang="en-US" sz="1900" dirty="0"/>
              <a:t>If the word is valid, it will place the word on the board in the correct position.</a:t>
            </a:r>
          </a:p>
          <a:p>
            <a:pPr marL="342900" indent="-342900">
              <a:buAutoNum type="arabicPeriod"/>
            </a:pPr>
            <a:r>
              <a:rPr lang="en-US" sz="1900" dirty="0"/>
              <a:t>After the word is placed on the board, it will add the word to a list of strings called “</a:t>
            </a:r>
            <a:r>
              <a:rPr lang="en-US" sz="1900" dirty="0" err="1"/>
              <a:t>wordsOnBoard</a:t>
            </a:r>
            <a:r>
              <a:rPr lang="en-US" sz="1900" dirty="0"/>
              <a:t>” and increment </a:t>
            </a:r>
            <a:r>
              <a:rPr lang="en-US" sz="1900" dirty="0" err="1"/>
              <a:t>numberOfWords</a:t>
            </a:r>
            <a:r>
              <a:rPr lang="en-US" sz="1900" dirty="0"/>
              <a:t>.</a:t>
            </a:r>
          </a:p>
          <a:p>
            <a:pPr marL="342900" indent="-342900">
              <a:buAutoNum type="arabicPeriod"/>
            </a:pPr>
            <a:r>
              <a:rPr lang="en-US" sz="1900" dirty="0"/>
              <a:t>After inserting or trying to insert the word, the method will return a Boolean.</a:t>
            </a:r>
          </a:p>
          <a:p>
            <a:pPr marL="342900" indent="-342900">
              <a:buAutoNum type="arabicPeriod"/>
            </a:pPr>
            <a:endParaRPr lang="en-US" sz="1900" dirty="0"/>
          </a:p>
          <a:p>
            <a:pPr marL="342900" indent="-342900">
              <a:buAutoNum type="arabicPeriod"/>
            </a:pPr>
            <a:endParaRPr lang="en-US" sz="1900" dirty="0"/>
          </a:p>
          <a:p>
            <a:pPr marL="342900" indent="-342900">
              <a:buAutoNum type="arabicPeriod"/>
            </a:pPr>
            <a:endParaRPr lang="en-US" sz="1900" dirty="0"/>
          </a:p>
          <a:p>
            <a:pPr marL="342900" indent="-342900">
              <a:buAutoNum type="arabicPeriod"/>
            </a:pPr>
            <a:endParaRPr lang="en-US" sz="1900" dirty="0"/>
          </a:p>
        </p:txBody>
      </p:sp>
    </p:spTree>
    <p:extLst>
      <p:ext uri="{BB962C8B-B14F-4D97-AF65-F5344CB8AC3E}">
        <p14:creationId xmlns:p14="http://schemas.microsoft.com/office/powerpoint/2010/main" val="414401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ED6419-FF14-4725-9CB8-E5AB2ADCDB7F}"/>
              </a:ext>
            </a:extLst>
          </p:cNvPr>
          <p:cNvSpPr>
            <a:spLocks noGrp="1"/>
          </p:cNvSpPr>
          <p:nvPr>
            <p:ph type="title"/>
          </p:nvPr>
        </p:nvSpPr>
        <p:spPr>
          <a:xfrm>
            <a:off x="838200" y="253397"/>
            <a:ext cx="10515600" cy="1273233"/>
          </a:xfrm>
        </p:spPr>
        <p:txBody>
          <a:bodyPr>
            <a:normAutofit/>
          </a:bodyPr>
          <a:lstStyle/>
          <a:p>
            <a:r>
              <a:rPr lang="en-US" sz="4000"/>
              <a:t>SkeletonBoard.isValid()</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07A042F-37A1-46FA-B73D-E6BD82784E2D}"/>
              </a:ext>
            </a:extLst>
          </p:cNvPr>
          <p:cNvSpPr>
            <a:spLocks noGrp="1"/>
          </p:cNvSpPr>
          <p:nvPr>
            <p:ph idx="1"/>
          </p:nvPr>
        </p:nvSpPr>
        <p:spPr>
          <a:xfrm>
            <a:off x="838200" y="2478024"/>
            <a:ext cx="10515600" cy="3694176"/>
          </a:xfrm>
        </p:spPr>
        <p:txBody>
          <a:bodyPr>
            <a:normAutofit/>
          </a:bodyPr>
          <a:lstStyle/>
          <a:p>
            <a:pPr marL="0" indent="0">
              <a:buNone/>
            </a:pPr>
            <a:r>
              <a:rPr lang="en-US" sz="1500" dirty="0"/>
              <a:t>This method verifies and checks to see if the word can be placed on the board where </a:t>
            </a:r>
            <a:r>
              <a:rPr lang="en-US" sz="1500" dirty="0" err="1"/>
              <a:t>findMatch</a:t>
            </a:r>
            <a:r>
              <a:rPr lang="en-US" sz="1500" dirty="0"/>
              <a:t>() has returned.</a:t>
            </a:r>
          </a:p>
          <a:p>
            <a:pPr marL="342900" indent="-342900">
              <a:buAutoNum type="arabicPeriod"/>
            </a:pPr>
            <a:r>
              <a:rPr lang="en-US" sz="1500" dirty="0"/>
              <a:t>The method first determines which direction the word will go based on the direction parameter.</a:t>
            </a:r>
          </a:p>
          <a:p>
            <a:pPr marL="342900" indent="-342900">
              <a:buAutoNum type="arabicPeriod"/>
            </a:pPr>
            <a:r>
              <a:rPr lang="en-US" sz="1500" dirty="0"/>
              <a:t>First, it will check to see if the matched index is 0 or greater.</a:t>
            </a:r>
          </a:p>
          <a:p>
            <a:pPr marL="342900" indent="-342900">
              <a:buAutoNum type="arabicPeriod"/>
            </a:pPr>
            <a:r>
              <a:rPr lang="en-US" sz="1500" dirty="0"/>
              <a:t>Next, it will go through several if statements and a for loop to check conditions.</a:t>
            </a:r>
          </a:p>
          <a:p>
            <a:pPr marL="800100" lvl="1" indent="-342900">
              <a:buAutoNum type="arabicPeriod"/>
            </a:pPr>
            <a:r>
              <a:rPr lang="en-US" sz="1100" dirty="0"/>
              <a:t>It will check if the word can fit the board.</a:t>
            </a:r>
          </a:p>
          <a:p>
            <a:pPr marL="800100" lvl="1" indent="-342900">
              <a:buAutoNum type="arabicPeriod"/>
            </a:pPr>
            <a:r>
              <a:rPr lang="en-US" sz="1100" dirty="0"/>
              <a:t>It will check if the word is adjacent to another word or not.</a:t>
            </a:r>
          </a:p>
          <a:p>
            <a:pPr marL="800100" lvl="1" indent="-342900">
              <a:buAutoNum type="arabicPeriod"/>
            </a:pPr>
            <a:r>
              <a:rPr lang="en-US" sz="1100" dirty="0"/>
              <a:t>It will check if there are letters before and after the word.</a:t>
            </a:r>
          </a:p>
          <a:p>
            <a:pPr marL="800100" lvl="1" indent="-342900">
              <a:buAutoNum type="arabicPeriod"/>
            </a:pPr>
            <a:r>
              <a:rPr lang="en-US" sz="1100" dirty="0"/>
              <a:t>It will check if there are letters already in the spaces.</a:t>
            </a:r>
          </a:p>
          <a:p>
            <a:pPr marL="342900" indent="-342900">
              <a:buAutoNum type="arabicPeriod"/>
            </a:pPr>
            <a:r>
              <a:rPr lang="en-US" sz="1500" dirty="0"/>
              <a:t>If the word is getting placed on the edge of the board, it will go through the same conditions but altered slightly.  Instead of checking both sides of the word to see if it is adjacent, it will only check one side.</a:t>
            </a:r>
          </a:p>
          <a:p>
            <a:pPr marL="342900" indent="-342900">
              <a:buAutoNum type="arabicPeriod"/>
            </a:pPr>
            <a:r>
              <a:rPr lang="en-US" sz="1500" dirty="0"/>
              <a:t>after checking the conditions, it will return true. If conditions did not pass, it will return false. </a:t>
            </a:r>
          </a:p>
          <a:p>
            <a:pPr marL="342900" indent="-342900">
              <a:buAutoNum type="arabicPeriod"/>
            </a:pPr>
            <a:endParaRPr lang="en-US" sz="1500" dirty="0"/>
          </a:p>
          <a:p>
            <a:pPr marL="0" indent="0">
              <a:buNone/>
            </a:pPr>
            <a:r>
              <a:rPr lang="en-US" sz="1500" dirty="0"/>
              <a:t>Note: The algorithm for vertical placement is the same for horizontal placement.</a:t>
            </a:r>
          </a:p>
        </p:txBody>
      </p:sp>
    </p:spTree>
    <p:extLst>
      <p:ext uri="{BB962C8B-B14F-4D97-AF65-F5344CB8AC3E}">
        <p14:creationId xmlns:p14="http://schemas.microsoft.com/office/powerpoint/2010/main" val="226397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0DBF-78B5-4B29-ADBC-B4D6AE1500A8}"/>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Utility Classes</a:t>
            </a:r>
          </a:p>
        </p:txBody>
      </p:sp>
      <p:graphicFrame>
        <p:nvGraphicFramePr>
          <p:cNvPr id="5" name="Content Placeholder 2">
            <a:extLst>
              <a:ext uri="{FF2B5EF4-FFF2-40B4-BE49-F238E27FC236}">
                <a16:creationId xmlns:a16="http://schemas.microsoft.com/office/drawing/2014/main" id="{6934B47A-1F52-24A5-294C-BBB760C01B76}"/>
              </a:ext>
            </a:extLst>
          </p:cNvPr>
          <p:cNvGraphicFramePr>
            <a:graphicFrameLocks noGrp="1"/>
          </p:cNvGraphicFramePr>
          <p:nvPr>
            <p:ph idx="1"/>
            <p:extLst>
              <p:ext uri="{D42A27DB-BD31-4B8C-83A1-F6EECF244321}">
                <p14:modId xmlns:p14="http://schemas.microsoft.com/office/powerpoint/2010/main" val="375354056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39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7E5C72-101F-4A78-9C32-D45A82A2C703}"/>
              </a:ext>
            </a:extLst>
          </p:cNvPr>
          <p:cNvSpPr>
            <a:spLocks noGrp="1"/>
          </p:cNvSpPr>
          <p:nvPr>
            <p:ph type="title"/>
          </p:nvPr>
        </p:nvSpPr>
        <p:spPr>
          <a:xfrm>
            <a:off x="1115568" y="548640"/>
            <a:ext cx="10168128" cy="1179576"/>
          </a:xfrm>
        </p:spPr>
        <p:txBody>
          <a:bodyPr>
            <a:normAutofit/>
          </a:bodyPr>
          <a:lstStyle/>
          <a:p>
            <a:r>
              <a:rPr lang="en-US" sz="4000"/>
              <a:t>Driver Class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16D023A-5231-4BC6-AF0E-703A2910526F}"/>
              </a:ext>
            </a:extLst>
          </p:cNvPr>
          <p:cNvSpPr>
            <a:spLocks noGrp="1"/>
          </p:cNvSpPr>
          <p:nvPr>
            <p:ph idx="1"/>
          </p:nvPr>
        </p:nvSpPr>
        <p:spPr>
          <a:xfrm>
            <a:off x="1115568" y="2481943"/>
            <a:ext cx="10168128" cy="3695020"/>
          </a:xfrm>
        </p:spPr>
        <p:txBody>
          <a:bodyPr>
            <a:normAutofit/>
          </a:bodyPr>
          <a:lstStyle/>
          <a:p>
            <a:r>
              <a:rPr lang="en-US" sz="1200" dirty="0"/>
              <a:t>Word List -&gt;  Driver -&gt; API -&gt; Letter/Word -&gt; Skeleton -&gt; Driver -&gt; PPT</a:t>
            </a:r>
          </a:p>
          <a:p>
            <a:pPr marL="342900" indent="-342900">
              <a:buAutoNum type="arabicPeriod"/>
            </a:pPr>
            <a:r>
              <a:rPr lang="en-US" sz="1200" dirty="0"/>
              <a:t>The word list file is read and stored into an </a:t>
            </a:r>
            <a:r>
              <a:rPr lang="en-US" sz="1200" dirty="0" err="1"/>
              <a:t>ArrayList</a:t>
            </a:r>
            <a:r>
              <a:rPr lang="en-US" sz="1200" dirty="0"/>
              <a:t>&lt;String&gt; variable called wordlist. </a:t>
            </a:r>
          </a:p>
          <a:p>
            <a:pPr marL="342900" indent="-342900">
              <a:buAutoNum type="arabicPeriod"/>
            </a:pPr>
            <a:r>
              <a:rPr lang="en-US" sz="1200" dirty="0"/>
              <a:t>The </a:t>
            </a:r>
            <a:r>
              <a:rPr lang="en-US" sz="1200" dirty="0" err="1"/>
              <a:t>SkeletonBoard</a:t>
            </a:r>
            <a:r>
              <a:rPr lang="en-US" sz="1200" dirty="0"/>
              <a:t> object is created and filled with white spaces. </a:t>
            </a:r>
          </a:p>
          <a:p>
            <a:pPr marL="342900" indent="-342900">
              <a:buAutoNum type="arabicPeriod"/>
            </a:pPr>
            <a:r>
              <a:rPr lang="en-US" sz="1200" dirty="0"/>
              <a:t>The </a:t>
            </a:r>
            <a:r>
              <a:rPr lang="en-US" sz="1200"/>
              <a:t>empty PowerPoint </a:t>
            </a:r>
            <a:r>
              <a:rPr lang="en-US" sz="1200" dirty="0"/>
              <a:t>are created. </a:t>
            </a:r>
          </a:p>
          <a:p>
            <a:pPr marL="342900" indent="-342900">
              <a:buAutoNum type="arabicPeriod"/>
            </a:pPr>
            <a:r>
              <a:rPr lang="en-US" sz="1200" dirty="0"/>
              <a:t>What I create next is an Iterator to cycle through the words.</a:t>
            </a:r>
          </a:p>
          <a:p>
            <a:pPr marL="800100" lvl="1" indent="-342900">
              <a:buAutoNum type="arabicPeriod"/>
            </a:pPr>
            <a:r>
              <a:rPr lang="en-US" sz="1200" dirty="0"/>
              <a:t>While the iterator (</a:t>
            </a:r>
            <a:r>
              <a:rPr lang="en-US" sz="1200" dirty="0" err="1"/>
              <a:t>hasNext</a:t>
            </a:r>
            <a:r>
              <a:rPr lang="en-US" sz="1200" dirty="0"/>
              <a:t>() &amp;&amp; </a:t>
            </a:r>
            <a:r>
              <a:rPr lang="en-US" sz="1200" dirty="0" err="1"/>
              <a:t>numOfPuzzles</a:t>
            </a:r>
            <a:r>
              <a:rPr lang="en-US" sz="1200" dirty="0"/>
              <a:t> &lt; </a:t>
            </a:r>
            <a:r>
              <a:rPr lang="en-US" sz="1200" dirty="0" err="1"/>
              <a:t>settings.MaxNumberOfPuzzles</a:t>
            </a:r>
            <a:r>
              <a:rPr lang="en-US" sz="1200" dirty="0"/>
              <a:t>()) keep looping</a:t>
            </a:r>
          </a:p>
          <a:p>
            <a:pPr marL="800100" lvl="1" indent="-342900">
              <a:buAutoNum type="arabicPeriod"/>
            </a:pPr>
            <a:r>
              <a:rPr lang="en-US" sz="1200" dirty="0"/>
              <a:t>In the while loop, the next word will be sent to the API call and a list of logical characters will be returned.</a:t>
            </a:r>
          </a:p>
          <a:p>
            <a:pPr marL="800100" lvl="1" indent="-342900">
              <a:buAutoNum type="arabicPeriod"/>
            </a:pPr>
            <a:r>
              <a:rPr lang="en-US" sz="1200" dirty="0"/>
              <a:t>After the logical characters are received, the Letter and Word objects are created.</a:t>
            </a:r>
          </a:p>
          <a:p>
            <a:pPr marL="800100" lvl="1" indent="-342900">
              <a:buAutoNum type="arabicPeriod"/>
            </a:pPr>
            <a:r>
              <a:rPr lang="en-US" sz="1200" dirty="0"/>
              <a:t>In the while loop, </a:t>
            </a:r>
            <a:r>
              <a:rPr lang="en-US" sz="1200" dirty="0" err="1"/>
              <a:t>board.insertToBoard</a:t>
            </a:r>
            <a:r>
              <a:rPr lang="en-US" sz="1200" dirty="0"/>
              <a:t>(</a:t>
            </a:r>
            <a:r>
              <a:rPr lang="en-US" sz="1200" dirty="0" err="1"/>
              <a:t>logicalChars,word</a:t>
            </a:r>
            <a:r>
              <a:rPr lang="en-US" sz="1200" dirty="0"/>
              <a:t>)) is called.</a:t>
            </a:r>
          </a:p>
          <a:p>
            <a:pPr marL="800100" lvl="1" indent="-342900">
              <a:buAutoNum type="arabicPeriod"/>
            </a:pPr>
            <a:r>
              <a:rPr lang="en-US" sz="1200" dirty="0"/>
              <a:t>If </a:t>
            </a:r>
            <a:r>
              <a:rPr lang="en-US" sz="1200" dirty="0" err="1"/>
              <a:t>insertToBoard</a:t>
            </a:r>
            <a:r>
              <a:rPr lang="en-US" sz="1200" dirty="0"/>
              <a:t>() returns true, then remove the current word from the word list and restart the iterator</a:t>
            </a:r>
          </a:p>
          <a:p>
            <a:pPr marL="800100" lvl="1" indent="-342900">
              <a:buAutoNum type="arabicPeriod"/>
            </a:pPr>
            <a:r>
              <a:rPr lang="en-US" sz="1200" dirty="0"/>
              <a:t>If it returns false 100 times, the board will reset and start over with shuffled words.</a:t>
            </a:r>
          </a:p>
          <a:p>
            <a:pPr marL="800100" lvl="1" indent="-342900">
              <a:buAutoNum type="arabicPeriod"/>
            </a:pPr>
            <a:r>
              <a:rPr lang="en-US" sz="1200" dirty="0"/>
              <a:t>Once the board has the designated number of words, two power point slides will be created and written into one PowerPoint that was created earlier.</a:t>
            </a:r>
          </a:p>
          <a:p>
            <a:pPr marL="800100" lvl="1" indent="-342900">
              <a:buAutoNum type="arabicPeriod"/>
            </a:pPr>
            <a:r>
              <a:rPr lang="en-US" sz="1200" dirty="0"/>
              <a:t>Repeat until no more words or if while loop conditions have been met.</a:t>
            </a:r>
          </a:p>
          <a:p>
            <a:pPr marL="800100" lvl="1" indent="-342900">
              <a:buAutoNum type="arabicPeriod"/>
            </a:pPr>
            <a:endParaRPr lang="en-US" sz="1200" dirty="0"/>
          </a:p>
        </p:txBody>
      </p:sp>
    </p:spTree>
    <p:extLst>
      <p:ext uri="{BB962C8B-B14F-4D97-AF65-F5344CB8AC3E}">
        <p14:creationId xmlns:p14="http://schemas.microsoft.com/office/powerpoint/2010/main" val="149413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21D43-0C5D-46BA-AE19-AB062AEBC0CD}"/>
              </a:ext>
            </a:extLst>
          </p:cNvPr>
          <p:cNvSpPr>
            <a:spLocks noGrp="1"/>
          </p:cNvSpPr>
          <p:nvPr>
            <p:ph type="title"/>
          </p:nvPr>
        </p:nvSpPr>
        <p:spPr>
          <a:xfrm>
            <a:off x="1288064" y="1284731"/>
            <a:ext cx="9637776" cy="1333066"/>
          </a:xfrm>
        </p:spPr>
        <p:txBody>
          <a:bodyPr>
            <a:normAutofit/>
          </a:bodyPr>
          <a:lstStyle/>
          <a:p>
            <a:pPr algn="ctr"/>
            <a:r>
              <a:rPr lang="en-US" dirty="0"/>
              <a:t>Purpose</a:t>
            </a:r>
            <a:endParaRPr lang="en-US"/>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1AC114-BE6C-4D9B-A3F6-2314F0B72134}"/>
              </a:ext>
            </a:extLst>
          </p:cNvPr>
          <p:cNvSpPr>
            <a:spLocks noGrp="1"/>
          </p:cNvSpPr>
          <p:nvPr>
            <p:ph idx="1"/>
          </p:nvPr>
        </p:nvSpPr>
        <p:spPr>
          <a:xfrm>
            <a:off x="1288064" y="2853879"/>
            <a:ext cx="9637776" cy="2714771"/>
          </a:xfrm>
        </p:spPr>
        <p:txBody>
          <a:bodyPr>
            <a:normAutofit/>
          </a:bodyPr>
          <a:lstStyle/>
          <a:p>
            <a:pPr marL="0" indent="0">
              <a:buNone/>
            </a:pPr>
            <a:r>
              <a:rPr lang="en-US" sz="2000"/>
              <a:t>- From a list of words, create several skeleton puzzles with a specified number of words.</a:t>
            </a:r>
          </a:p>
          <a:p>
            <a:pPr>
              <a:buFontTx/>
              <a:buChar char="-"/>
            </a:pPr>
            <a:r>
              <a:rPr lang="en-US" sz="2000"/>
              <a:t>The letters from the words will be stored and printed along with the puzzles</a:t>
            </a:r>
          </a:p>
        </p:txBody>
      </p:sp>
    </p:spTree>
    <p:extLst>
      <p:ext uri="{BB962C8B-B14F-4D97-AF65-F5344CB8AC3E}">
        <p14:creationId xmlns:p14="http://schemas.microsoft.com/office/powerpoint/2010/main" val="301998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B26B5-3762-4020-B081-4009A2DCB7B8}"/>
              </a:ext>
            </a:extLst>
          </p:cNvPr>
          <p:cNvSpPr>
            <a:spLocks noGrp="1"/>
          </p:cNvSpPr>
          <p:nvPr>
            <p:ph type="title"/>
          </p:nvPr>
        </p:nvSpPr>
        <p:spPr>
          <a:xfrm>
            <a:off x="1288064" y="1284731"/>
            <a:ext cx="9637776" cy="1430696"/>
          </a:xfrm>
        </p:spPr>
        <p:txBody>
          <a:bodyPr>
            <a:normAutofit/>
          </a:bodyPr>
          <a:lstStyle/>
          <a:p>
            <a:r>
              <a:rPr lang="en-US" dirty="0"/>
              <a:t>Design &amp; Architecture</a:t>
            </a:r>
          </a:p>
        </p:txBody>
      </p:sp>
      <p:sp>
        <p:nvSpPr>
          <p:cNvPr id="3" name="Content Placeholder 2">
            <a:extLst>
              <a:ext uri="{FF2B5EF4-FFF2-40B4-BE49-F238E27FC236}">
                <a16:creationId xmlns:a16="http://schemas.microsoft.com/office/drawing/2014/main" id="{444E0246-1A2E-41B7-93C4-CF614D180323}"/>
              </a:ext>
            </a:extLst>
          </p:cNvPr>
          <p:cNvSpPr>
            <a:spLocks noGrp="1"/>
          </p:cNvSpPr>
          <p:nvPr>
            <p:ph idx="1"/>
          </p:nvPr>
        </p:nvSpPr>
        <p:spPr>
          <a:xfrm>
            <a:off x="1288064" y="2853879"/>
            <a:ext cx="9637776" cy="2714771"/>
          </a:xfrm>
        </p:spPr>
        <p:txBody>
          <a:bodyPr>
            <a:normAutofit/>
          </a:bodyPr>
          <a:lstStyle/>
          <a:p>
            <a:pPr marL="0" indent="0">
              <a:buNone/>
            </a:pPr>
            <a:r>
              <a:rPr lang="en-US" sz="1700"/>
              <a:t>	For my design, I decided to pipeline words from a list onto a SkeletonBoard object that deals with data-related logic.  </a:t>
            </a:r>
          </a:p>
          <a:p>
            <a:pPr marL="0" indent="0">
              <a:buNone/>
            </a:pPr>
            <a:r>
              <a:rPr lang="en-US" sz="1700"/>
              <a:t>The Driver class first obtains the list of words and sends the words to an API call which returns a list of logic characters. Once it has received the logical characters, it will create Letter objects and Word objects.  The Letter and Word objects that are created will be “inserted” or sent to the skeleton board. </a:t>
            </a:r>
          </a:p>
          <a:p>
            <a:pPr marL="0" indent="0">
              <a:buNone/>
            </a:pPr>
            <a:r>
              <a:rPr lang="en-US" sz="1700"/>
              <a:t>	If the word placement is valid, then it will be inserted onto the board and the next word will be sent to the skeleton board to be verified.  Once the appropriate number of words are on the board, it will create two power point slides that contain the blank puzzle and the solution. </a:t>
            </a:r>
          </a:p>
        </p:txBody>
      </p:sp>
    </p:spTree>
    <p:extLst>
      <p:ext uri="{BB962C8B-B14F-4D97-AF65-F5344CB8AC3E}">
        <p14:creationId xmlns:p14="http://schemas.microsoft.com/office/powerpoint/2010/main" val="4243634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288B-8E8E-45F8-BE6A-54586885856F}"/>
              </a:ext>
            </a:extLst>
          </p:cNvPr>
          <p:cNvSpPr>
            <a:spLocks noGrp="1"/>
          </p:cNvSpPr>
          <p:nvPr>
            <p:ph type="title"/>
          </p:nvPr>
        </p:nvSpPr>
        <p:spPr>
          <a:xfrm>
            <a:off x="838200" y="128337"/>
            <a:ext cx="10515600" cy="1325563"/>
          </a:xfrm>
        </p:spPr>
        <p:txBody>
          <a:bodyPr/>
          <a:lstStyle/>
          <a:p>
            <a:r>
              <a:rPr lang="en-US" dirty="0"/>
              <a:t>Preferences</a:t>
            </a:r>
          </a:p>
        </p:txBody>
      </p:sp>
      <p:sp>
        <p:nvSpPr>
          <p:cNvPr id="3" name="Content Placeholder 2">
            <a:extLst>
              <a:ext uri="{FF2B5EF4-FFF2-40B4-BE49-F238E27FC236}">
                <a16:creationId xmlns:a16="http://schemas.microsoft.com/office/drawing/2014/main" id="{691E08D4-4807-4755-85D5-E521E26C001E}"/>
              </a:ext>
            </a:extLst>
          </p:cNvPr>
          <p:cNvSpPr>
            <a:spLocks noGrp="1"/>
          </p:cNvSpPr>
          <p:nvPr>
            <p:ph idx="1"/>
          </p:nvPr>
        </p:nvSpPr>
        <p:spPr>
          <a:xfrm>
            <a:off x="838200" y="1090863"/>
            <a:ext cx="10515600" cy="5309937"/>
          </a:xfrm>
        </p:spPr>
        <p:txBody>
          <a:bodyPr>
            <a:normAutofit fontScale="85000" lnSpcReduction="20000"/>
          </a:bodyPr>
          <a:lstStyle/>
          <a:p>
            <a:pPr marL="0" indent="0">
              <a:buNone/>
            </a:pPr>
            <a:r>
              <a:rPr lang="en-US" sz="1300" dirty="0">
                <a:latin typeface="+mj-lt"/>
              </a:rPr>
              <a:t>Private variables:</a:t>
            </a:r>
            <a:br>
              <a:rPr lang="en-US" sz="1300" dirty="0">
                <a:latin typeface="+mj-lt"/>
              </a:rPr>
            </a:br>
            <a:r>
              <a:rPr lang="en-US" sz="1300" b="1" i="1" dirty="0">
                <a:latin typeface="+mj-lt"/>
              </a:rPr>
              <a:t>now</a:t>
            </a:r>
            <a:r>
              <a:rPr lang="en-US" sz="1300" i="1" dirty="0">
                <a:latin typeface="+mj-lt"/>
              </a:rPr>
              <a:t> </a:t>
            </a:r>
            <a:r>
              <a:rPr lang="en-US" sz="1300" dirty="0">
                <a:latin typeface="+mj-lt"/>
              </a:rPr>
              <a:t>– captures the current time in milliseconds using System.currentTimeMillies();</a:t>
            </a:r>
            <a:br>
              <a:rPr lang="en-US" sz="1300" dirty="0">
                <a:latin typeface="+mj-lt"/>
              </a:rPr>
            </a:br>
            <a:r>
              <a:rPr lang="en-US" sz="1300" b="1" i="1" dirty="0">
                <a:latin typeface="+mj-lt"/>
              </a:rPr>
              <a:t>timestamp</a:t>
            </a:r>
            <a:r>
              <a:rPr lang="en-US" sz="1300" i="1" dirty="0">
                <a:latin typeface="+mj-lt"/>
              </a:rPr>
              <a:t> – </a:t>
            </a:r>
            <a:r>
              <a:rPr lang="en-US" sz="1300" dirty="0">
                <a:latin typeface="+mj-lt"/>
              </a:rPr>
              <a:t>using ‘now’, a Timestamp object is created.  Can be used to return date and time in nano or milliseconds.</a:t>
            </a:r>
            <a:endParaRPr lang="en-US" sz="1300" i="1" dirty="0">
              <a:latin typeface="+mj-lt"/>
            </a:endParaRPr>
          </a:p>
          <a:p>
            <a:pPr marL="0" indent="0">
              <a:buNone/>
            </a:pPr>
            <a:r>
              <a:rPr lang="en-US" sz="1300" dirty="0">
                <a:latin typeface="+mj-lt"/>
              </a:rPr>
              <a:t>Public variables:</a:t>
            </a:r>
            <a:br>
              <a:rPr lang="en-US" sz="1300" dirty="0">
                <a:latin typeface="+mj-lt"/>
              </a:rPr>
            </a:br>
            <a:r>
              <a:rPr lang="en-US" sz="1300" b="1" i="1" dirty="0">
                <a:latin typeface="+mj-lt"/>
              </a:rPr>
              <a:t>PROJECT_DIRECTORY</a:t>
            </a:r>
            <a:r>
              <a:rPr lang="en-US" sz="1300" i="1" dirty="0">
                <a:latin typeface="+mj-lt"/>
              </a:rPr>
              <a:t> – </a:t>
            </a:r>
            <a:r>
              <a:rPr lang="en-US" sz="1300" dirty="0">
                <a:latin typeface="+mj-lt"/>
              </a:rPr>
              <a:t>A string variable that stores the location of project path using </a:t>
            </a:r>
            <a:r>
              <a:rPr lang="en-US" sz="1300" dirty="0" err="1">
                <a:latin typeface="+mj-lt"/>
              </a:rPr>
              <a:t>System.</a:t>
            </a:r>
            <a:r>
              <a:rPr lang="en-US" sz="1300" i="1" dirty="0" err="1">
                <a:latin typeface="+mj-lt"/>
              </a:rPr>
              <a:t>getProperty</a:t>
            </a:r>
            <a:r>
              <a:rPr lang="en-US" sz="1300" i="1" dirty="0">
                <a:latin typeface="+mj-lt"/>
              </a:rPr>
              <a:t>("</a:t>
            </a:r>
            <a:r>
              <a:rPr lang="en-US" sz="1300" i="1" dirty="0" err="1">
                <a:latin typeface="+mj-lt"/>
              </a:rPr>
              <a:t>user.dir</a:t>
            </a:r>
            <a:r>
              <a:rPr lang="en-US" sz="1300" i="1" dirty="0">
                <a:latin typeface="+mj-lt"/>
              </a:rPr>
              <a:t>");</a:t>
            </a:r>
            <a:br>
              <a:rPr lang="en-US" sz="1300" i="1" dirty="0">
                <a:latin typeface="+mj-lt"/>
              </a:rPr>
            </a:br>
            <a:br>
              <a:rPr lang="en-US" sz="1300" dirty="0">
                <a:latin typeface="+mj-lt"/>
              </a:rPr>
            </a:br>
            <a:r>
              <a:rPr lang="en-US" sz="1300" b="1" dirty="0">
                <a:latin typeface="+mj-lt"/>
              </a:rPr>
              <a:t>MAX_NUMBER_OF_WORDS - </a:t>
            </a:r>
            <a:r>
              <a:rPr lang="en-US" sz="1300" dirty="0">
                <a:latin typeface="+mj-lt"/>
              </a:rPr>
              <a:t>specifies the number of words that appear on each puzzle. (Can be anything that fits the BOARD_ROW &amp; BOARD_COL dimensions)</a:t>
            </a:r>
          </a:p>
          <a:p>
            <a:pPr marL="0" indent="0">
              <a:buNone/>
            </a:pPr>
            <a:r>
              <a:rPr lang="en-US" sz="1300" b="1" dirty="0">
                <a:latin typeface="+mj-lt"/>
              </a:rPr>
              <a:t>MAX_NUMBER_OF_PUZZLES </a:t>
            </a:r>
            <a:r>
              <a:rPr lang="en-US" sz="1300" dirty="0">
                <a:latin typeface="+mj-lt"/>
              </a:rPr>
              <a:t>- specifies the number of puzzles to create. (The more puzzles, the longer it will take to generate)</a:t>
            </a:r>
          </a:p>
          <a:p>
            <a:pPr marL="0" indent="0">
              <a:buNone/>
            </a:pPr>
            <a:r>
              <a:rPr lang="en-US" sz="1300" b="1" dirty="0">
                <a:latin typeface="+mj-lt"/>
              </a:rPr>
              <a:t>WORD_LIST_FILE_NAME </a:t>
            </a:r>
            <a:r>
              <a:rPr lang="en-US" sz="1300" dirty="0">
                <a:latin typeface="+mj-lt"/>
              </a:rPr>
              <a:t>- specifies the file name of the word list you want to use.</a:t>
            </a:r>
          </a:p>
          <a:p>
            <a:pPr marL="0" indent="0">
              <a:buNone/>
            </a:pPr>
            <a:r>
              <a:rPr lang="en-US" sz="1300" b="1" dirty="0">
                <a:latin typeface="+mj-lt"/>
              </a:rPr>
              <a:t>PUZZLE_FILE_NAME </a:t>
            </a:r>
            <a:r>
              <a:rPr lang="en-US" sz="1300" dirty="0">
                <a:latin typeface="+mj-lt"/>
              </a:rPr>
              <a:t>- specifies the name of the output filename for the puzzle.</a:t>
            </a:r>
          </a:p>
          <a:p>
            <a:pPr marL="0" indent="0">
              <a:buNone/>
            </a:pPr>
            <a:r>
              <a:rPr lang="en-US" sz="1300" b="1" dirty="0">
                <a:latin typeface="+mj-lt"/>
              </a:rPr>
              <a:t>SOLUTION_FILE_NAME </a:t>
            </a:r>
            <a:r>
              <a:rPr lang="en-US" sz="1300" dirty="0">
                <a:latin typeface="+mj-lt"/>
              </a:rPr>
              <a:t>- specifies the name of the output filename for the solution.</a:t>
            </a:r>
          </a:p>
          <a:p>
            <a:pPr marL="0" indent="0">
              <a:buNone/>
            </a:pPr>
            <a:r>
              <a:rPr lang="en-US" sz="1300" b="1" dirty="0">
                <a:latin typeface="+mj-lt"/>
              </a:rPr>
              <a:t>OUTPUT_FOLDER_LOCATION </a:t>
            </a:r>
            <a:r>
              <a:rPr lang="en-US" sz="1300" dirty="0">
                <a:latin typeface="+mj-lt"/>
              </a:rPr>
              <a:t>- specifies the location of the output files.</a:t>
            </a:r>
          </a:p>
          <a:p>
            <a:pPr marL="0" indent="0">
              <a:buNone/>
            </a:pPr>
            <a:r>
              <a:rPr lang="en-US" sz="1300" b="1" dirty="0">
                <a:latin typeface="+mj-lt"/>
              </a:rPr>
              <a:t>WORD_LIST_FOLDER_LOCATION </a:t>
            </a:r>
            <a:r>
              <a:rPr lang="en-US" sz="1300" dirty="0">
                <a:latin typeface="+mj-lt"/>
              </a:rPr>
              <a:t>- specifies the location of the word list. (The location of where your wordlist is contained)</a:t>
            </a:r>
          </a:p>
          <a:p>
            <a:pPr marL="0" indent="0">
              <a:buNone/>
            </a:pPr>
            <a:r>
              <a:rPr lang="en-US" sz="1300" b="1" dirty="0">
                <a:latin typeface="+mj-lt"/>
              </a:rPr>
              <a:t>BOARD_FONT_COLOR </a:t>
            </a:r>
            <a:r>
              <a:rPr lang="en-US" sz="1300" dirty="0">
                <a:latin typeface="+mj-lt"/>
              </a:rPr>
              <a:t>- specifies the font color of the skeleton board</a:t>
            </a:r>
          </a:p>
          <a:p>
            <a:pPr marL="0" indent="0">
              <a:buNone/>
            </a:pPr>
            <a:r>
              <a:rPr lang="en-US" sz="1300" b="1" dirty="0">
                <a:latin typeface="+mj-lt"/>
              </a:rPr>
              <a:t>TABLE_FONT_BOLD </a:t>
            </a:r>
            <a:r>
              <a:rPr lang="en-US" sz="1300" dirty="0">
                <a:latin typeface="+mj-lt"/>
              </a:rPr>
              <a:t>- toggles the font bold on and off</a:t>
            </a:r>
          </a:p>
          <a:p>
            <a:pPr marL="0" indent="0">
              <a:buNone/>
            </a:pPr>
            <a:r>
              <a:rPr lang="en-US" sz="1300" b="1" dirty="0">
                <a:latin typeface="+mj-lt"/>
              </a:rPr>
              <a:t>BOARD_BORDER_COLOR </a:t>
            </a:r>
            <a:r>
              <a:rPr lang="en-US" sz="1300" dirty="0">
                <a:latin typeface="+mj-lt"/>
              </a:rPr>
              <a:t>- sets the border color of the board</a:t>
            </a:r>
          </a:p>
          <a:p>
            <a:pPr marL="0" indent="0">
              <a:buNone/>
            </a:pPr>
            <a:r>
              <a:rPr lang="en-US" sz="1300" b="1" dirty="0">
                <a:latin typeface="+mj-lt"/>
              </a:rPr>
              <a:t>BOARD_BORDER_INPLAY_COLOR </a:t>
            </a:r>
            <a:r>
              <a:rPr lang="en-US" sz="1300" dirty="0">
                <a:latin typeface="+mj-lt"/>
              </a:rPr>
              <a:t>- sets the color of the borders that are in play(squares with letters)</a:t>
            </a:r>
          </a:p>
          <a:p>
            <a:pPr marL="0" indent="0">
              <a:buNone/>
            </a:pPr>
            <a:r>
              <a:rPr lang="en-US" sz="1300" b="1" dirty="0">
                <a:latin typeface="+mj-lt"/>
              </a:rPr>
              <a:t>BOARD_BORDER_NOTINPLAY_COLOR </a:t>
            </a:r>
            <a:r>
              <a:rPr lang="en-US" sz="1300" dirty="0">
                <a:latin typeface="+mj-lt"/>
              </a:rPr>
              <a:t>- sets the color of the borders that are not in play.</a:t>
            </a:r>
          </a:p>
          <a:p>
            <a:pPr marL="0" indent="0">
              <a:buNone/>
            </a:pPr>
            <a:r>
              <a:rPr lang="en-US" sz="1300" b="1" dirty="0">
                <a:latin typeface="+mj-lt"/>
              </a:rPr>
              <a:t>BOARD_BACKGROUND_COLOR </a:t>
            </a:r>
            <a:r>
              <a:rPr lang="en-US" sz="1300" dirty="0">
                <a:latin typeface="+mj-lt"/>
              </a:rPr>
              <a:t>- sets the background color of the board</a:t>
            </a:r>
            <a:endParaRPr lang="en-US" sz="1300" b="1" dirty="0">
              <a:latin typeface="+mj-lt"/>
            </a:endParaRPr>
          </a:p>
          <a:p>
            <a:pPr marL="0" indent="0">
              <a:buNone/>
            </a:pPr>
            <a:r>
              <a:rPr lang="en-US" sz="1300" b="1" dirty="0">
                <a:latin typeface="+mj-lt"/>
              </a:rPr>
              <a:t>SLIDE_NUMBER_COLOR </a:t>
            </a:r>
            <a:r>
              <a:rPr lang="en-US" sz="1300" dirty="0">
                <a:latin typeface="+mj-lt"/>
              </a:rPr>
              <a:t>- sets the color of the slide number</a:t>
            </a:r>
            <a:endParaRPr lang="en-US" sz="1300" b="1" dirty="0">
              <a:latin typeface="+mj-lt"/>
            </a:endParaRPr>
          </a:p>
          <a:p>
            <a:pPr marL="0" indent="0">
              <a:buNone/>
            </a:pPr>
            <a:r>
              <a:rPr lang="en-US" sz="1300" b="1" dirty="0">
                <a:latin typeface="+mj-lt"/>
              </a:rPr>
              <a:t>SLIDE_NUMBER_FONTSIZE </a:t>
            </a:r>
            <a:r>
              <a:rPr lang="en-US" sz="1300" dirty="0">
                <a:latin typeface="+mj-lt"/>
              </a:rPr>
              <a:t>- change the size of the number</a:t>
            </a:r>
          </a:p>
          <a:p>
            <a:pPr marL="0" indent="0">
              <a:buNone/>
            </a:pPr>
            <a:r>
              <a:rPr lang="en-US" sz="1300" b="1" dirty="0">
                <a:latin typeface="+mj-lt"/>
              </a:rPr>
              <a:t>SLIDE_NUMBER_FONTBOLD </a:t>
            </a:r>
            <a:r>
              <a:rPr lang="en-US" sz="1300" dirty="0">
                <a:latin typeface="+mj-lt"/>
              </a:rPr>
              <a:t>- sets the slide number to bold or not</a:t>
            </a:r>
          </a:p>
          <a:p>
            <a:pPr marL="0" indent="0">
              <a:buNone/>
            </a:pPr>
            <a:r>
              <a:rPr lang="en-US" sz="1300" b="1" dirty="0">
                <a:latin typeface="+mj-lt"/>
              </a:rPr>
              <a:t>TABLE_FONT_SIZE </a:t>
            </a:r>
            <a:r>
              <a:rPr lang="en-US" sz="1300" dirty="0">
                <a:latin typeface="+mj-lt"/>
              </a:rPr>
              <a:t>- changes the font size of the letters in the board. Note: changing the font size can also change how big the board gets.</a:t>
            </a:r>
          </a:p>
          <a:p>
            <a:pPr marL="0" indent="0">
              <a:buNone/>
            </a:pPr>
            <a:endParaRPr lang="en-US" sz="1100" dirty="0">
              <a:latin typeface="+mj-lt"/>
            </a:endParaRPr>
          </a:p>
          <a:p>
            <a:pPr marL="0" indent="0">
              <a:buNone/>
            </a:pPr>
            <a:endParaRPr lang="en-US" sz="1100" dirty="0">
              <a:latin typeface="+mj-lt"/>
            </a:endParaRPr>
          </a:p>
        </p:txBody>
      </p:sp>
    </p:spTree>
    <p:extLst>
      <p:ext uri="{BB962C8B-B14F-4D97-AF65-F5344CB8AC3E}">
        <p14:creationId xmlns:p14="http://schemas.microsoft.com/office/powerpoint/2010/main" val="111341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1917-0FBD-44E8-BF7C-1AE66BDF4A87}"/>
              </a:ext>
            </a:extLst>
          </p:cNvPr>
          <p:cNvSpPr>
            <a:spLocks noGrp="1"/>
          </p:cNvSpPr>
          <p:nvPr>
            <p:ph type="title"/>
          </p:nvPr>
        </p:nvSpPr>
        <p:spPr/>
        <p:txBody>
          <a:bodyPr/>
          <a:lstStyle/>
          <a:p>
            <a:r>
              <a:rPr lang="en-US" dirty="0"/>
              <a:t>Preferences Cont.</a:t>
            </a:r>
          </a:p>
        </p:txBody>
      </p:sp>
      <p:sp>
        <p:nvSpPr>
          <p:cNvPr id="3" name="Content Placeholder 2">
            <a:extLst>
              <a:ext uri="{FF2B5EF4-FFF2-40B4-BE49-F238E27FC236}">
                <a16:creationId xmlns:a16="http://schemas.microsoft.com/office/drawing/2014/main" id="{A21A0109-CDA5-4A27-B5AD-6360FE8DD290}"/>
              </a:ext>
            </a:extLst>
          </p:cNvPr>
          <p:cNvSpPr>
            <a:spLocks noGrp="1"/>
          </p:cNvSpPr>
          <p:nvPr>
            <p:ph idx="1"/>
          </p:nvPr>
        </p:nvSpPr>
        <p:spPr/>
        <p:txBody>
          <a:bodyPr>
            <a:normAutofit fontScale="85000" lnSpcReduction="20000"/>
          </a:bodyPr>
          <a:lstStyle/>
          <a:p>
            <a:pPr marL="0" indent="0">
              <a:buNone/>
            </a:pPr>
            <a:r>
              <a:rPr lang="en-US" sz="1800" b="1" dirty="0">
                <a:latin typeface="+mj-lt"/>
              </a:rPr>
              <a:t>UNUSED_WORDS_FILENAME </a:t>
            </a:r>
            <a:r>
              <a:rPr lang="en-US" sz="1800" dirty="0">
                <a:latin typeface="+mj-lt"/>
              </a:rPr>
              <a:t>– determines the name for the text file of unused words.</a:t>
            </a:r>
            <a:endParaRPr lang="en-US" sz="1800" b="1" dirty="0">
              <a:latin typeface="+mj-lt"/>
            </a:endParaRPr>
          </a:p>
          <a:p>
            <a:pPr marL="0" indent="0">
              <a:buNone/>
            </a:pPr>
            <a:r>
              <a:rPr lang="en-US" sz="1800" b="1" dirty="0">
                <a:latin typeface="+mj-lt"/>
              </a:rPr>
              <a:t>SLIDE_WIDTH </a:t>
            </a:r>
            <a:r>
              <a:rPr lang="en-US" sz="1800" dirty="0">
                <a:latin typeface="+mj-lt"/>
              </a:rPr>
              <a:t>- specifies how big the width of the ppt slide is.</a:t>
            </a:r>
            <a:endParaRPr lang="en-US" sz="1800" u="sng" dirty="0">
              <a:latin typeface="+mj-lt"/>
            </a:endParaRPr>
          </a:p>
          <a:p>
            <a:pPr marL="0" indent="0">
              <a:buNone/>
            </a:pPr>
            <a:r>
              <a:rPr lang="en-US" sz="1800" b="1" dirty="0">
                <a:latin typeface="+mj-lt"/>
              </a:rPr>
              <a:t>SLIDE_HEIGHT </a:t>
            </a:r>
            <a:r>
              <a:rPr lang="en-US" sz="1800" dirty="0">
                <a:latin typeface="+mj-lt"/>
              </a:rPr>
              <a:t>- specifies what the height of the ppt slide is.</a:t>
            </a:r>
            <a:endParaRPr lang="en-US" sz="1800" u="sng" dirty="0">
              <a:latin typeface="+mj-lt"/>
            </a:endParaRPr>
          </a:p>
          <a:p>
            <a:pPr marL="0" indent="0">
              <a:buNone/>
            </a:pPr>
            <a:r>
              <a:rPr lang="en-US" sz="1800" b="1" dirty="0">
                <a:latin typeface="+mj-lt"/>
              </a:rPr>
              <a:t>BOARD_ROW </a:t>
            </a:r>
            <a:r>
              <a:rPr lang="en-US" sz="1800" dirty="0">
                <a:latin typeface="+mj-lt"/>
              </a:rPr>
              <a:t>- specifies how many rows you want in your board. Note: changing this will affect how it appears on the ppt.</a:t>
            </a:r>
            <a:endParaRPr lang="en-US" sz="1800" u="sng" dirty="0">
              <a:latin typeface="+mj-lt"/>
            </a:endParaRPr>
          </a:p>
          <a:p>
            <a:pPr marL="0" indent="0">
              <a:buNone/>
            </a:pPr>
            <a:r>
              <a:rPr lang="en-US" sz="1800" b="1" dirty="0">
                <a:latin typeface="+mj-lt"/>
              </a:rPr>
              <a:t>BOARD_COL</a:t>
            </a:r>
            <a:r>
              <a:rPr lang="en-US" sz="1800" dirty="0">
                <a:latin typeface="+mj-lt"/>
              </a:rPr>
              <a:t> - specifies how many columns you want in your board. Note: changing this will affect how it appears on the ppt.</a:t>
            </a:r>
            <a:endParaRPr lang="en-US" sz="1800" b="1" dirty="0">
              <a:latin typeface="+mj-lt"/>
            </a:endParaRPr>
          </a:p>
          <a:p>
            <a:pPr marL="0" indent="0">
              <a:buNone/>
            </a:pPr>
            <a:r>
              <a:rPr lang="en-US" sz="1800" b="1" dirty="0">
                <a:latin typeface="+mj-lt"/>
              </a:rPr>
              <a:t>TITLE_FONT_SIZE - </a:t>
            </a:r>
            <a:r>
              <a:rPr lang="en-US" sz="1800" dirty="0">
                <a:latin typeface="+mj-lt"/>
              </a:rPr>
              <a:t>specifies the font size of the title.</a:t>
            </a:r>
          </a:p>
          <a:p>
            <a:pPr marL="0" indent="0">
              <a:buNone/>
            </a:pPr>
            <a:r>
              <a:rPr lang="en-US" sz="1800" b="1" dirty="0">
                <a:latin typeface="+mj-lt"/>
              </a:rPr>
              <a:t>TITLE_FONT_COLOR - </a:t>
            </a:r>
            <a:r>
              <a:rPr lang="en-US" sz="1800" dirty="0">
                <a:latin typeface="+mj-lt"/>
              </a:rPr>
              <a:t>changes the color of the title.</a:t>
            </a:r>
          </a:p>
          <a:p>
            <a:pPr marL="0" indent="0">
              <a:buNone/>
            </a:pPr>
            <a:r>
              <a:rPr lang="en-US" sz="1800" b="1" dirty="0">
                <a:latin typeface="+mj-lt"/>
              </a:rPr>
              <a:t>TITLE_NAME - </a:t>
            </a:r>
            <a:r>
              <a:rPr lang="en-US" sz="1800" dirty="0">
                <a:latin typeface="+mj-lt"/>
              </a:rPr>
              <a:t>specifies the name of the title on the slides.</a:t>
            </a:r>
            <a:endParaRPr lang="en-US" sz="1800" b="1" dirty="0">
              <a:latin typeface="+mj-lt"/>
            </a:endParaRPr>
          </a:p>
          <a:p>
            <a:pPr marL="0" indent="0">
              <a:buNone/>
            </a:pPr>
            <a:r>
              <a:rPr lang="en-US" sz="1800" b="1" dirty="0">
                <a:latin typeface="+mj-lt"/>
              </a:rPr>
              <a:t>TITLE_BOLD - </a:t>
            </a:r>
            <a:r>
              <a:rPr lang="en-US" sz="1800" dirty="0">
                <a:latin typeface="+mj-lt"/>
              </a:rPr>
              <a:t>specifies if you want the title to be bold or not</a:t>
            </a:r>
            <a:endParaRPr lang="en-US" sz="1800" b="1" dirty="0">
              <a:latin typeface="+mj-lt"/>
            </a:endParaRPr>
          </a:p>
          <a:p>
            <a:pPr marL="0" indent="0">
              <a:buNone/>
            </a:pPr>
            <a:r>
              <a:rPr lang="en-US" sz="1800" b="1" dirty="0">
                <a:latin typeface="+mj-lt"/>
              </a:rPr>
              <a:t>GRID_WIDTH - </a:t>
            </a:r>
            <a:r>
              <a:rPr lang="en-US" sz="1800" dirty="0">
                <a:latin typeface="+mj-lt"/>
              </a:rPr>
              <a:t>specifies the width of the grid/board </a:t>
            </a:r>
            <a:r>
              <a:rPr lang="en-US" sz="1800" b="1" dirty="0">
                <a:solidFill>
                  <a:srgbClr val="FF0000"/>
                </a:solidFill>
                <a:latin typeface="+mj-lt"/>
              </a:rPr>
              <a:t>(NOT USED ANYMORE)</a:t>
            </a:r>
            <a:endParaRPr lang="en-US" sz="1800" dirty="0">
              <a:solidFill>
                <a:srgbClr val="FF0000"/>
              </a:solidFill>
              <a:latin typeface="+mj-lt"/>
            </a:endParaRPr>
          </a:p>
          <a:p>
            <a:pPr marL="0" indent="0">
              <a:buNone/>
            </a:pPr>
            <a:r>
              <a:rPr lang="en-US" sz="1800" b="1" dirty="0">
                <a:latin typeface="+mj-lt"/>
              </a:rPr>
              <a:t>GRID_HEIGHT - </a:t>
            </a:r>
            <a:r>
              <a:rPr lang="en-US" sz="1800" dirty="0">
                <a:latin typeface="+mj-lt"/>
              </a:rPr>
              <a:t>specifies the height of the grid/board </a:t>
            </a:r>
            <a:r>
              <a:rPr lang="en-US" sz="1800" b="1" dirty="0">
                <a:solidFill>
                  <a:srgbClr val="FF0000"/>
                </a:solidFill>
                <a:latin typeface="+mj-lt"/>
              </a:rPr>
              <a:t>(NOT USED ANYMORE)</a:t>
            </a:r>
          </a:p>
          <a:p>
            <a:pPr marL="0" indent="0">
              <a:buNone/>
            </a:pPr>
            <a:r>
              <a:rPr lang="en-US" sz="1800" b="1" dirty="0">
                <a:latin typeface="+mj-lt"/>
              </a:rPr>
              <a:t>CLUE_TEXTBOX_WIDTH - </a:t>
            </a:r>
            <a:r>
              <a:rPr lang="en-US" sz="1800" dirty="0">
                <a:latin typeface="+mj-lt"/>
              </a:rPr>
              <a:t>specifies the width of the clue </a:t>
            </a:r>
            <a:r>
              <a:rPr lang="en-US" sz="1800" u="sng" dirty="0">
                <a:latin typeface="+mj-lt"/>
              </a:rPr>
              <a:t>textbox</a:t>
            </a:r>
            <a:endParaRPr lang="en-US" sz="1800" b="1" dirty="0">
              <a:latin typeface="+mj-lt"/>
            </a:endParaRPr>
          </a:p>
          <a:p>
            <a:pPr marL="0" indent="0">
              <a:buNone/>
            </a:pPr>
            <a:r>
              <a:rPr lang="en-US" sz="1800" b="1" dirty="0">
                <a:latin typeface="+mj-lt"/>
              </a:rPr>
              <a:t>CLUE_TEXTBOX_HEIGHT - </a:t>
            </a:r>
            <a:r>
              <a:rPr lang="en-US" sz="1800" dirty="0">
                <a:latin typeface="+mj-lt"/>
              </a:rPr>
              <a:t>specifies the height of the clue </a:t>
            </a:r>
            <a:r>
              <a:rPr lang="en-US" sz="1800" u="sng" dirty="0">
                <a:latin typeface="+mj-lt"/>
              </a:rPr>
              <a:t>textbox</a:t>
            </a:r>
            <a:endParaRPr lang="en-US" sz="1800" b="1" dirty="0">
              <a:latin typeface="+mj-lt"/>
            </a:endParaRPr>
          </a:p>
          <a:p>
            <a:pPr marL="0" indent="0">
              <a:buNone/>
            </a:pPr>
            <a:r>
              <a:rPr lang="en-US" sz="1800" b="1" dirty="0">
                <a:latin typeface="+mj-lt"/>
              </a:rPr>
              <a:t>CLUE_TEXT_COLOR - </a:t>
            </a:r>
            <a:r>
              <a:rPr lang="en-US" sz="1800" dirty="0">
                <a:latin typeface="+mj-lt"/>
              </a:rPr>
              <a:t>specifies the color of the text for the clues</a:t>
            </a:r>
            <a:endParaRPr lang="en-US" sz="1800" b="1" dirty="0">
              <a:latin typeface="+mj-lt"/>
            </a:endParaRPr>
          </a:p>
          <a:p>
            <a:pPr marL="0" indent="0">
              <a:buNone/>
            </a:pPr>
            <a:r>
              <a:rPr lang="en-US" sz="1800" b="1" dirty="0">
                <a:latin typeface="+mj-lt"/>
              </a:rPr>
              <a:t>CLUE_TEXT_SIZE </a:t>
            </a:r>
            <a:r>
              <a:rPr lang="en-US" sz="1800" dirty="0">
                <a:latin typeface="+mj-lt"/>
              </a:rPr>
              <a:t>specifies the text size of the clues</a:t>
            </a:r>
            <a:endParaRPr lang="en-US" b="1" dirty="0">
              <a:latin typeface="+mj-lt"/>
            </a:endParaRPr>
          </a:p>
        </p:txBody>
      </p:sp>
    </p:spTree>
    <p:extLst>
      <p:ext uri="{BB962C8B-B14F-4D97-AF65-F5344CB8AC3E}">
        <p14:creationId xmlns:p14="http://schemas.microsoft.com/office/powerpoint/2010/main" val="308827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BB73-0D66-47ED-B970-F61DDC757278}"/>
              </a:ext>
            </a:extLst>
          </p:cNvPr>
          <p:cNvSpPr>
            <a:spLocks noGrp="1"/>
          </p:cNvSpPr>
          <p:nvPr>
            <p:ph type="title"/>
          </p:nvPr>
        </p:nvSpPr>
        <p:spPr>
          <a:xfrm>
            <a:off x="4965430" y="629268"/>
            <a:ext cx="6586491" cy="1286160"/>
          </a:xfrm>
        </p:spPr>
        <p:txBody>
          <a:bodyPr anchor="b">
            <a:normAutofit/>
          </a:bodyPr>
          <a:lstStyle/>
          <a:p>
            <a:r>
              <a:rPr lang="en-US" dirty="0"/>
              <a:t>Preferences: Possible Values</a:t>
            </a:r>
          </a:p>
        </p:txBody>
      </p:sp>
      <p:sp>
        <p:nvSpPr>
          <p:cNvPr id="11" name="Content Placeholder 10">
            <a:extLst>
              <a:ext uri="{FF2B5EF4-FFF2-40B4-BE49-F238E27FC236}">
                <a16:creationId xmlns:a16="http://schemas.microsoft.com/office/drawing/2014/main" id="{74ED92A4-0E10-750F-493C-C4CECC33466F}"/>
              </a:ext>
            </a:extLst>
          </p:cNvPr>
          <p:cNvSpPr>
            <a:spLocks noGrp="1"/>
          </p:cNvSpPr>
          <p:nvPr>
            <p:ph idx="1"/>
          </p:nvPr>
        </p:nvSpPr>
        <p:spPr>
          <a:xfrm>
            <a:off x="4965431" y="2438400"/>
            <a:ext cx="6586489" cy="3785419"/>
          </a:xfrm>
        </p:spPr>
        <p:txBody>
          <a:bodyPr>
            <a:normAutofit fontScale="92500"/>
          </a:bodyPr>
          <a:lstStyle/>
          <a:p>
            <a:pPr marL="0" indent="0">
              <a:buNone/>
            </a:pPr>
            <a:endParaRPr lang="en-US" sz="1200" dirty="0"/>
          </a:p>
          <a:p>
            <a:pPr>
              <a:buFontTx/>
              <a:buChar char="-"/>
            </a:pPr>
            <a:r>
              <a:rPr lang="en-US" sz="1200" dirty="0"/>
              <a:t>The file names can be changed to anything, and the word list can be changed but must match what the file name is on your computer.</a:t>
            </a:r>
          </a:p>
          <a:p>
            <a:pPr lvl="1">
              <a:buFontTx/>
              <a:buChar char="-"/>
            </a:pPr>
            <a:r>
              <a:rPr lang="en-US" sz="1200" dirty="0"/>
              <a:t>You can delete </a:t>
            </a:r>
            <a:r>
              <a:rPr lang="en-US" sz="1200" i="1" dirty="0"/>
              <a:t>directory </a:t>
            </a:r>
            <a:r>
              <a:rPr lang="en-US" sz="1200" dirty="0"/>
              <a:t>in some of the variables and replace it with whatever path you want. For Example: “E:\Folders\Classes\ICS499\</a:t>
            </a:r>
            <a:r>
              <a:rPr lang="en-US" sz="1200" dirty="0" err="1"/>
              <a:t>Powerpoints</a:t>
            </a:r>
            <a:r>
              <a:rPr lang="en-US" sz="1200" dirty="0"/>
              <a:t>”</a:t>
            </a:r>
          </a:p>
          <a:p>
            <a:pPr>
              <a:buFontTx/>
              <a:buChar char="-"/>
            </a:pPr>
            <a:r>
              <a:rPr lang="en-US" sz="1200" dirty="0"/>
              <a:t>Changing slide dimension and table dimensions will alter how they look.</a:t>
            </a:r>
          </a:p>
          <a:p>
            <a:pPr>
              <a:buFontTx/>
              <a:buChar char="-"/>
            </a:pPr>
            <a:r>
              <a:rPr lang="en-US" sz="1200" dirty="0"/>
              <a:t>When choosing color, </a:t>
            </a:r>
            <a:r>
              <a:rPr lang="en-US" sz="1200" dirty="0" err="1"/>
              <a:t>eclipsejava</a:t>
            </a:r>
            <a:r>
              <a:rPr lang="en-US" sz="1200" dirty="0"/>
              <a:t> has a selection of colors you can pick by calling the methods of </a:t>
            </a:r>
            <a:r>
              <a:rPr lang="en-US" sz="1200" dirty="0">
                <a:solidFill>
                  <a:schemeClr val="accent1"/>
                </a:solidFill>
              </a:rPr>
              <a:t>Color</a:t>
            </a:r>
          </a:p>
          <a:p>
            <a:pPr>
              <a:buFontTx/>
              <a:buChar char="-"/>
            </a:pPr>
            <a:r>
              <a:rPr lang="en-US" sz="1200" dirty="0"/>
              <a:t>The number of words must be able to fit the dimensions of the board, for example, if you want 50 words but the board dimensions are 20x20, most likely it will just keep trying to fit in words and if it repeats a certain number of times it will wipe the board and do it all over again. 20 – 25 would be more reasonable for a size 20x20 board.</a:t>
            </a:r>
          </a:p>
          <a:p>
            <a:pPr>
              <a:buFontTx/>
              <a:buChar char="-"/>
            </a:pPr>
            <a:r>
              <a:rPr lang="en-US" sz="1200" b="1" dirty="0"/>
              <a:t>Because a single PowerPoint is created and pairs of solution and puzzle slides are created, it will take longer the more puzzles you want to generate.</a:t>
            </a:r>
          </a:p>
          <a:p>
            <a:pPr>
              <a:buFontTx/>
              <a:buChar char="-"/>
            </a:pPr>
            <a:r>
              <a:rPr lang="en-US" sz="1200" dirty="0"/>
              <a:t>The TABLE and SLIDE preferences just alter the dimensions and settings of the board/table.</a:t>
            </a:r>
          </a:p>
          <a:p>
            <a:pPr>
              <a:buFontTx/>
              <a:buChar char="-"/>
            </a:pPr>
            <a:r>
              <a:rPr lang="en-US" sz="1200" dirty="0"/>
              <a:t>The TITLE variables change the size and font of the text.</a:t>
            </a:r>
          </a:p>
          <a:p>
            <a:pPr>
              <a:buFontTx/>
              <a:buChar char="-"/>
            </a:pPr>
            <a:r>
              <a:rPr lang="en-US" sz="1200" dirty="0"/>
              <a:t>The Clue textbox variables change dimensions of the </a:t>
            </a:r>
            <a:r>
              <a:rPr lang="en-US" sz="1200" b="1" dirty="0"/>
              <a:t>textbox. </a:t>
            </a:r>
            <a:r>
              <a:rPr lang="en-US" sz="1200" dirty="0"/>
              <a:t>While the CLUE_TEXT variables change the size and color of the text.</a:t>
            </a:r>
          </a:p>
          <a:p>
            <a:pPr>
              <a:buFontTx/>
              <a:buChar char="-"/>
            </a:pPr>
            <a:endParaRPr lang="en-US" sz="1200" dirty="0">
              <a:solidFill>
                <a:schemeClr val="accent1"/>
              </a:solidFill>
            </a:endParaRPr>
          </a:p>
          <a:p>
            <a:pPr marL="0" indent="0">
              <a:buNone/>
            </a:pPr>
            <a:endParaRPr lang="en-US" sz="1200" dirty="0"/>
          </a:p>
          <a:p>
            <a:pPr marL="0" indent="0">
              <a:buNone/>
            </a:pPr>
            <a:endParaRPr lang="en-US" sz="1200" dirty="0"/>
          </a:p>
        </p:txBody>
      </p:sp>
      <p:pic>
        <p:nvPicPr>
          <p:cNvPr id="12" name="Picture 11">
            <a:extLst>
              <a:ext uri="{FF2B5EF4-FFF2-40B4-BE49-F238E27FC236}">
                <a16:creationId xmlns:a16="http://schemas.microsoft.com/office/drawing/2014/main" id="{9D87DECB-FB48-4788-B629-9ED4C1B11465}"/>
              </a:ext>
            </a:extLst>
          </p:cNvPr>
          <p:cNvPicPr>
            <a:picLocks noChangeAspect="1"/>
          </p:cNvPicPr>
          <p:nvPr/>
        </p:nvPicPr>
        <p:blipFill rotWithShape="1">
          <a:blip r:embed="rId2"/>
          <a:srcRect r="16293"/>
          <a:stretch/>
        </p:blipFill>
        <p:spPr>
          <a:xfrm>
            <a:off x="20" y="10"/>
            <a:ext cx="4635571" cy="6857990"/>
          </a:xfrm>
          <a:prstGeom prst="rect">
            <a:avLst/>
          </a:prstGeom>
          <a:effectLst/>
        </p:spPr>
      </p:pic>
      <p:cxnSp>
        <p:nvCxnSpPr>
          <p:cNvPr id="31" name="Straight Connector 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1B0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9D53-756B-4DAE-8366-1E602066AEFA}"/>
              </a:ext>
            </a:extLst>
          </p:cNvPr>
          <p:cNvSpPr>
            <a:spLocks noGrp="1"/>
          </p:cNvSpPr>
          <p:nvPr>
            <p:ph type="title"/>
          </p:nvPr>
        </p:nvSpPr>
        <p:spPr>
          <a:xfrm>
            <a:off x="648929" y="629266"/>
            <a:ext cx="3505495" cy="1622321"/>
          </a:xfrm>
        </p:spPr>
        <p:txBody>
          <a:bodyPr>
            <a:normAutofit/>
          </a:bodyPr>
          <a:lstStyle/>
          <a:p>
            <a:r>
              <a:rPr lang="en-US" dirty="0"/>
              <a:t>Diagram</a:t>
            </a:r>
            <a:endParaRPr lang="en-US"/>
          </a:p>
        </p:txBody>
      </p:sp>
      <p:sp>
        <p:nvSpPr>
          <p:cNvPr id="3" name="Content Placeholder 2">
            <a:extLst>
              <a:ext uri="{FF2B5EF4-FFF2-40B4-BE49-F238E27FC236}">
                <a16:creationId xmlns:a16="http://schemas.microsoft.com/office/drawing/2014/main" id="{E0757040-51F9-43C7-816D-DDF41A6A22D8}"/>
              </a:ext>
            </a:extLst>
          </p:cNvPr>
          <p:cNvSpPr>
            <a:spLocks noGrp="1"/>
          </p:cNvSpPr>
          <p:nvPr>
            <p:ph idx="1"/>
          </p:nvPr>
        </p:nvSpPr>
        <p:spPr>
          <a:xfrm>
            <a:off x="648931" y="2438400"/>
            <a:ext cx="3505494" cy="3785419"/>
          </a:xfrm>
        </p:spPr>
        <p:txBody>
          <a:bodyPr>
            <a:normAutofit/>
          </a:bodyPr>
          <a:lstStyle/>
          <a:p>
            <a:pPr marL="0" indent="0">
              <a:buNone/>
            </a:pPr>
            <a:r>
              <a:rPr lang="en-US" sz="1900"/>
              <a:t>This is the basic flow of the program. The program first reads in a word list and sends the words to an api call to retrieve logical characters. Once it receives the characters, it will create both Letter and Word objects.  The driver will then send and try to insert the words onto the skeleton board.  Once the skeleton board has satisfied enough words, the driver will create a PowerPoint of the board. </a:t>
            </a:r>
          </a:p>
        </p:txBody>
      </p:sp>
      <p:sp>
        <p:nvSpPr>
          <p:cNvPr id="73" name="Rectangle 7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A16E23A5-3D9B-41DD-A533-D3FE7AD92F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383959"/>
            <a:ext cx="6019331" cy="208683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57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448B-572C-43FB-A428-933507A0F89F}"/>
              </a:ext>
            </a:extLst>
          </p:cNvPr>
          <p:cNvSpPr>
            <a:spLocks noGrp="1"/>
          </p:cNvSpPr>
          <p:nvPr>
            <p:ph type="title"/>
          </p:nvPr>
        </p:nvSpPr>
        <p:spPr/>
        <p:txBody>
          <a:bodyPr/>
          <a:lstStyle/>
          <a:p>
            <a:pPr algn="ctr"/>
            <a:r>
              <a:rPr lang="en-US" dirty="0"/>
              <a:t>Diagram Cont. </a:t>
            </a:r>
          </a:p>
        </p:txBody>
      </p:sp>
      <p:sp>
        <p:nvSpPr>
          <p:cNvPr id="5" name="Content Placeholder 4">
            <a:extLst>
              <a:ext uri="{FF2B5EF4-FFF2-40B4-BE49-F238E27FC236}">
                <a16:creationId xmlns:a16="http://schemas.microsoft.com/office/drawing/2014/main" id="{E3A66EBF-0775-45BE-9C39-488BED723C87}"/>
              </a:ext>
            </a:extLst>
          </p:cNvPr>
          <p:cNvSpPr>
            <a:spLocks noGrp="1"/>
          </p:cNvSpPr>
          <p:nvPr>
            <p:ph idx="1"/>
          </p:nvPr>
        </p:nvSpPr>
        <p:spPr/>
        <p:txBody>
          <a:bodyPr/>
          <a:lstStyle/>
          <a:p>
            <a:pPr marL="0" indent="0">
              <a:buNone/>
            </a:pPr>
            <a:endParaRPr lang="en-US" dirty="0"/>
          </a:p>
        </p:txBody>
      </p:sp>
      <p:pic>
        <p:nvPicPr>
          <p:cNvPr id="1042" name="Picture 18">
            <a:extLst>
              <a:ext uri="{FF2B5EF4-FFF2-40B4-BE49-F238E27FC236}">
                <a16:creationId xmlns:a16="http://schemas.microsoft.com/office/drawing/2014/main" id="{9F0254FF-E610-48C7-8BDD-C47422C44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24" y="1690688"/>
            <a:ext cx="10799152"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85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9E7-7F8D-4E61-9A3D-49EB4F8E29F3}"/>
              </a:ext>
            </a:extLst>
          </p:cNvPr>
          <p:cNvSpPr>
            <a:spLocks noGrp="1"/>
          </p:cNvSpPr>
          <p:nvPr>
            <p:ph type="title"/>
          </p:nvPr>
        </p:nvSpPr>
        <p:spPr>
          <a:xfrm>
            <a:off x="648928" y="338328"/>
            <a:ext cx="3685032" cy="1608328"/>
          </a:xfrm>
        </p:spPr>
        <p:txBody>
          <a:bodyPr>
            <a:normAutofit/>
          </a:bodyPr>
          <a:lstStyle/>
          <a:p>
            <a:r>
              <a:rPr lang="en-US" sz="3600"/>
              <a:t>Input</a:t>
            </a:r>
          </a:p>
        </p:txBody>
      </p:sp>
      <p:sp>
        <p:nvSpPr>
          <p:cNvPr id="3" name="Content Placeholder 2">
            <a:extLst>
              <a:ext uri="{FF2B5EF4-FFF2-40B4-BE49-F238E27FC236}">
                <a16:creationId xmlns:a16="http://schemas.microsoft.com/office/drawing/2014/main" id="{975E0F02-7249-46AD-9DA0-3144E613722C}"/>
              </a:ext>
            </a:extLst>
          </p:cNvPr>
          <p:cNvSpPr>
            <a:spLocks noGrp="1"/>
          </p:cNvSpPr>
          <p:nvPr>
            <p:ph idx="1"/>
          </p:nvPr>
        </p:nvSpPr>
        <p:spPr>
          <a:xfrm>
            <a:off x="4864100" y="338328"/>
            <a:ext cx="6675627" cy="1605083"/>
          </a:xfrm>
        </p:spPr>
        <p:txBody>
          <a:bodyPr anchor="ctr">
            <a:normAutofit/>
          </a:bodyPr>
          <a:lstStyle/>
          <a:p>
            <a:pPr marL="0" indent="0">
              <a:buNone/>
            </a:pPr>
            <a:r>
              <a:rPr lang="en-US" sz="1100">
                <a:latin typeface="+mj-lt"/>
              </a:rPr>
              <a:t>The program needs a list of words from a .txt or .csv file. It will read the list of words and store it in a ‘</a:t>
            </a:r>
            <a:r>
              <a:rPr lang="en-US" sz="1100" i="1">
                <a:latin typeface="+mj-lt"/>
              </a:rPr>
              <a:t>wordlist</a:t>
            </a:r>
            <a:r>
              <a:rPr lang="en-US" sz="1100">
                <a:latin typeface="+mj-lt"/>
              </a:rPr>
              <a:t>’ variable of type ArrayList&lt;String&gt;.</a:t>
            </a:r>
          </a:p>
          <a:p>
            <a:pPr marL="0" indent="0">
              <a:buNone/>
            </a:pPr>
            <a:r>
              <a:rPr lang="en-US" sz="1100" b="1">
                <a:latin typeface="+mj-lt"/>
              </a:rPr>
              <a:t>Preferences.</a:t>
            </a:r>
            <a:r>
              <a:rPr lang="en-US" sz="1100" b="1" i="1">
                <a:latin typeface="+mj-lt"/>
              </a:rPr>
              <a:t>WORD_LIST_FOLDER_LOCATION </a:t>
            </a:r>
            <a:r>
              <a:rPr lang="en-US" sz="1100" b="1">
                <a:latin typeface="+mj-lt"/>
              </a:rPr>
              <a:t>&amp; Preferences.</a:t>
            </a:r>
            <a:r>
              <a:rPr lang="en-US" sz="1100" b="1" i="1">
                <a:latin typeface="+mj-lt"/>
              </a:rPr>
              <a:t>WORD_LIST_FILE_NAME</a:t>
            </a:r>
            <a:r>
              <a:rPr lang="en-US" sz="1100" b="1">
                <a:latin typeface="+mj-lt"/>
              </a:rPr>
              <a:t> will determine what list is read.</a:t>
            </a:r>
          </a:p>
          <a:p>
            <a:pPr marL="0" indent="0">
              <a:buNone/>
            </a:pPr>
            <a:r>
              <a:rPr lang="en-US" sz="1100">
                <a:latin typeface="+mj-lt"/>
              </a:rPr>
              <a:t>"E:\\Folders\\Classes\\ICS499\\Workspace\\ICS499-Skeleton_Project\\docs\\“ + </a:t>
            </a:r>
            <a:r>
              <a:rPr lang="en-US" sz="1100">
                <a:latin typeface="Consolas" panose="020B0609020204030204" pitchFamily="49" charset="0"/>
              </a:rPr>
              <a:t>"english_word_list.csv";</a:t>
            </a:r>
            <a:endParaRPr lang="en-US" sz="1100"/>
          </a:p>
          <a:p>
            <a:pPr marL="0" indent="0">
              <a:buNone/>
            </a:pPr>
            <a:r>
              <a:rPr lang="en-US" sz="1100"/>
              <a:t>Example:</a:t>
            </a:r>
          </a:p>
        </p:txBody>
      </p:sp>
      <p:sp>
        <p:nvSpPr>
          <p:cNvPr id="14"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4694B-C460-4B92-BA94-584FEFCB5F11}"/>
              </a:ext>
            </a:extLst>
          </p:cNvPr>
          <p:cNvPicPr>
            <a:picLocks noChangeAspect="1"/>
          </p:cNvPicPr>
          <p:nvPr/>
        </p:nvPicPr>
        <p:blipFill>
          <a:blip r:embed="rId2"/>
          <a:stretch>
            <a:fillRect/>
          </a:stretch>
        </p:blipFill>
        <p:spPr>
          <a:xfrm>
            <a:off x="1064498" y="2742397"/>
            <a:ext cx="4127699" cy="3291840"/>
          </a:xfrm>
          <a:prstGeom prst="rect">
            <a:avLst/>
          </a:prstGeom>
        </p:spPr>
      </p:pic>
      <p:sp>
        <p:nvSpPr>
          <p:cNvPr id="1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04EAD68-BB89-42B0-9D2B-A5D39D783651}"/>
              </a:ext>
            </a:extLst>
          </p:cNvPr>
          <p:cNvPicPr>
            <a:picLocks noChangeAspect="1"/>
          </p:cNvPicPr>
          <p:nvPr/>
        </p:nvPicPr>
        <p:blipFill>
          <a:blip r:embed="rId3"/>
          <a:stretch>
            <a:fillRect/>
          </a:stretch>
        </p:blipFill>
        <p:spPr>
          <a:xfrm>
            <a:off x="6999802" y="2742397"/>
            <a:ext cx="4127699" cy="3291840"/>
          </a:xfrm>
          <a:prstGeom prst="rect">
            <a:avLst/>
          </a:prstGeom>
        </p:spPr>
      </p:pic>
    </p:spTree>
    <p:extLst>
      <p:ext uri="{BB962C8B-B14F-4D97-AF65-F5344CB8AC3E}">
        <p14:creationId xmlns:p14="http://schemas.microsoft.com/office/powerpoint/2010/main" val="3629644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1472</TotalTime>
  <Words>1922</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Skeleton Puzzle</vt:lpstr>
      <vt:lpstr>Purpose</vt:lpstr>
      <vt:lpstr>Design &amp; Architecture</vt:lpstr>
      <vt:lpstr>Preferences</vt:lpstr>
      <vt:lpstr>Preferences Cont.</vt:lpstr>
      <vt:lpstr>Preferences: Possible Values</vt:lpstr>
      <vt:lpstr>Diagram</vt:lpstr>
      <vt:lpstr>Diagram Cont. </vt:lpstr>
      <vt:lpstr>Input</vt:lpstr>
      <vt:lpstr>Output</vt:lpstr>
      <vt:lpstr>Word and Letter Classes</vt:lpstr>
      <vt:lpstr>SkeletonBoard.InsertToBoard()</vt:lpstr>
      <vt:lpstr>SkeletonBoard.isValid()</vt:lpstr>
      <vt:lpstr>Utility Classes</vt:lpstr>
      <vt:lpstr>Driver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Skeleton Puzzle</dc:title>
  <dc:creator>Maximillian Yang</dc:creator>
  <cp:lastModifiedBy>Maximillian Yang</cp:lastModifiedBy>
  <cp:revision>14</cp:revision>
  <dcterms:created xsi:type="dcterms:W3CDTF">2022-03-30T04:57:51Z</dcterms:created>
  <dcterms:modified xsi:type="dcterms:W3CDTF">2022-04-27T18:31:39Z</dcterms:modified>
</cp:coreProperties>
</file>