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3" r:id="rId13"/>
    <p:sldId id="284" r:id="rId14"/>
    <p:sldId id="288" r:id="rId15"/>
    <p:sldId id="268" r:id="rId16"/>
    <p:sldId id="257" r:id="rId17"/>
    <p:sldId id="285" r:id="rId18"/>
    <p:sldId id="275" r:id="rId19"/>
    <p:sldId id="286" r:id="rId20"/>
    <p:sldId id="273" r:id="rId21"/>
    <p:sldId id="291" r:id="rId22"/>
    <p:sldId id="274" r:id="rId23"/>
    <p:sldId id="292" r:id="rId24"/>
    <p:sldId id="265" r:id="rId25"/>
    <p:sldId id="287" r:id="rId26"/>
    <p:sldId id="289" r:id="rId27"/>
    <p:sldId id="290" r:id="rId28"/>
    <p:sldId id="271" r:id="rId29"/>
    <p:sldId id="294" r:id="rId30"/>
    <p:sldId id="293" r:id="rId31"/>
    <p:sldId id="272" r:id="rId32"/>
    <p:sldId id="295" r:id="rId33"/>
    <p:sldId id="276" r:id="rId34"/>
    <p:sldId id="302" r:id="rId35"/>
    <p:sldId id="277" r:id="rId36"/>
    <p:sldId id="270" r:id="rId37"/>
    <p:sldId id="303" r:id="rId38"/>
    <p:sldId id="304" r:id="rId39"/>
    <p:sldId id="297" r:id="rId40"/>
    <p:sldId id="298" r:id="rId41"/>
    <p:sldId id="299" r:id="rId42"/>
    <p:sldId id="279" r:id="rId43"/>
    <p:sldId id="300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818D-71E8-4EA7-B6A7-B1858682A31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CDCA8-EB61-4527-9F15-911AC12B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picture on chalkboard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CDCA8-EB61-4527-9F15-911AC12B5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A0FC-C789-4DCE-B18E-456A61E9C78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FF5-A90F-41CA-A4E6-8B0F5189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AF66D9-F88B-43F7-80AF-F7FF9E2BD94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575035" y="1432874"/>
                <a:ext cx="8062070" cy="4666267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b="1" dirty="0"/>
                  <a:t>Probability distributions - univariate</a:t>
                </a:r>
                <a:br>
                  <a:rPr lang="en-US" b="1" dirty="0"/>
                </a:br>
                <a:br>
                  <a:rPr lang="en-US" b="1" dirty="0"/>
                </a:br>
                <a:r>
                  <a:rPr lang="en-US" sz="3600" b="1" u="sng" dirty="0"/>
                  <a:t>notation</a:t>
                </a:r>
                <a:r>
                  <a:rPr lang="en-US" sz="3600" b="1" dirty="0"/>
                  <a:t>: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br>
                  <a:rPr lang="en-US" b="1" dirty="0"/>
                </a:br>
                <a:br>
                  <a:rPr lang="en-US" b="1" dirty="0"/>
                </a:br>
                <a:r>
                  <a:rPr lang="en-US" sz="3200" b="1" dirty="0"/>
                  <a:t>semi-colon separates the random value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b="1" dirty="0"/>
                  <a:t> to be drawn from fixed parameters of the distribution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br>
                  <a:rPr lang="en-US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AF66D9-F88B-43F7-80AF-F7FF9E2B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75035" y="1432874"/>
                <a:ext cx="8062070" cy="4666267"/>
              </a:xfrm>
              <a:blipFill>
                <a:blip r:embed="rId2"/>
                <a:stretch>
                  <a:fillRect l="-4006" t="-21671" r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1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8628-DC4C-4DDC-8B0B-63C0CDB6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317992"/>
            <a:ext cx="8974318" cy="1325563"/>
          </a:xfrm>
        </p:spPr>
        <p:txBody>
          <a:bodyPr/>
          <a:lstStyle/>
          <a:p>
            <a:r>
              <a:rPr lang="en-US" u="sng" dirty="0"/>
              <a:t>Hypergeometric </a:t>
            </a:r>
            <a:r>
              <a:rPr lang="en-US" sz="3200" u="sng" dirty="0"/>
              <a:t>(binomial w/out replacement)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AA6CA-AC82-4B9B-B004-2B0A9CC1E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682" y="1825624"/>
                <a:ext cx="8502978" cy="47143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# total objects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# total number of type A objects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# of draws without replacement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# of type A objects drawn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b="1" dirty="0"/>
                  <a:t>: </a:t>
                </a:r>
                <a:r>
                  <a:rPr lang="en-US" dirty="0"/>
                  <a:t>probability of x more clubs on turn and river, when 			you have two clubs in your hand and there are 			two clubs on the flop (M=47, n = 9, N = 2) (x can 		be one or two)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AA6CA-AC82-4B9B-B004-2B0A9CC1E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682" y="1825624"/>
                <a:ext cx="8502978" cy="4714383"/>
              </a:xfrm>
              <a:blipFill>
                <a:blip r:embed="rId2"/>
                <a:stretch>
                  <a:fillRect l="-1290" t="-3230" r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0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B67375-7FA1-4A1B-ABD5-B2DACE34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" y="336462"/>
            <a:ext cx="8623507" cy="6185075"/>
          </a:xfrm>
        </p:spPr>
      </p:pic>
    </p:spTree>
    <p:extLst>
      <p:ext uri="{BB962C8B-B14F-4D97-AF65-F5344CB8AC3E}">
        <p14:creationId xmlns:p14="http://schemas.microsoft.com/office/powerpoint/2010/main" val="365037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D0CC-D535-46ED-89C0-89BFDB01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9967"/>
            <a:ext cx="7886700" cy="935773"/>
          </a:xfrm>
        </p:spPr>
        <p:txBody>
          <a:bodyPr/>
          <a:lstStyle/>
          <a:p>
            <a:r>
              <a:rPr lang="en-US" u="sng" dirty="0" err="1"/>
              <a:t>Zipf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9AE10-C4D4-4B32-B23B-F4026E899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194" y="1564849"/>
                <a:ext cx="8267308" cy="5203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reimann</a:t>
                </a:r>
                <a:r>
                  <a:rPr lang="en-US" dirty="0"/>
                  <a:t>-zeta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</a:t>
                </a:r>
                <a:r>
                  <a:rPr lang="en-US" dirty="0"/>
                  <a:t>: insurance – probability of rare events, 			frequency of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th</a:t>
                </a:r>
                <a:r>
                  <a:rPr lang="en-US" dirty="0"/>
                  <a:t> most commonly occurring 		word 	(e.g. ‘the’, ‘and’) in long texts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i="1" dirty="0"/>
                  <a:t>This is the discrete form of a power law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9AE10-C4D4-4B32-B23B-F4026E899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194" y="1564849"/>
                <a:ext cx="8267308" cy="5203595"/>
              </a:xfrm>
              <a:blipFill>
                <a:blip r:embed="rId2"/>
                <a:stretch>
                  <a:fillRect l="-1474" r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19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B0817-64F4-4A7C-8B26-8F24FAD53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9" y="172159"/>
            <a:ext cx="7953141" cy="590123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78274-ABD9-41EE-9C6E-8ED47D81DEE1}"/>
              </a:ext>
            </a:extLst>
          </p:cNvPr>
          <p:cNvSpPr txBox="1"/>
          <p:nvPr/>
        </p:nvSpPr>
        <p:spPr>
          <a:xfrm>
            <a:off x="1131216" y="6231668"/>
            <a:ext cx="618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 see the structure and tail of the distributions use log-log plot</a:t>
            </a:r>
          </a:p>
        </p:txBody>
      </p:sp>
    </p:spTree>
    <p:extLst>
      <p:ext uri="{BB962C8B-B14F-4D97-AF65-F5344CB8AC3E}">
        <p14:creationId xmlns:p14="http://schemas.microsoft.com/office/powerpoint/2010/main" val="413537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D9058-414F-4248-BB01-72889C468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r="7825" b="4170"/>
          <a:stretch/>
        </p:blipFill>
        <p:spPr>
          <a:xfrm>
            <a:off x="1254268" y="1197463"/>
            <a:ext cx="6635464" cy="54569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A26449-6A27-43FC-BF15-86283FB6DB20}"/>
              </a:ext>
            </a:extLst>
          </p:cNvPr>
          <p:cNvSpPr txBox="1"/>
          <p:nvPr/>
        </p:nvSpPr>
        <p:spPr>
          <a:xfrm>
            <a:off x="1047381" y="353599"/>
            <a:ext cx="704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you plot your data on log-log scale and you get straight lines that could </a:t>
            </a:r>
          </a:p>
          <a:p>
            <a:r>
              <a:rPr lang="en-US" i="1" dirty="0"/>
              <a:t>mean you are dealing with a power law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341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B59C-4436-4FC1-AA17-D8851A28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Continuous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03DD-BB94-446E-8708-9896D8E0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Continuous range valued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sz="3200" dirty="0"/>
              <a:t>Process </a:t>
            </a:r>
            <a:r>
              <a:rPr lang="en-US" sz="2800" dirty="0"/>
              <a:t>times (times are usually continuous)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Spatial locations of deformities (space is continuous)</a:t>
            </a:r>
          </a:p>
        </p:txBody>
      </p:sp>
    </p:spTree>
    <p:extLst>
      <p:ext uri="{BB962C8B-B14F-4D97-AF65-F5344CB8AC3E}">
        <p14:creationId xmlns:p14="http://schemas.microsoft.com/office/powerpoint/2010/main" val="224072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4EFA-941A-4BAA-A311-FC3DE7F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Uniform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4C38-364B-4097-925C-C6A35B5ED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404594"/>
                <a:ext cx="8493549" cy="50882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maximum ignorance </a:t>
                </a:r>
                <a:r>
                  <a:rPr lang="en-US" dirty="0"/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		for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Upper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refers to a probability </a:t>
                </a:r>
                <a:r>
                  <a:rPr lang="en-US" i="1" dirty="0"/>
                  <a:t>density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dirty="0"/>
                  <a:t>: 	Say buses arrive at a stop every T minutes 			precisely. If you arrive at a random time 			without knowledge of the next bus arrival 			times, then your waiting time will have a 			uniform distribution, with upper limit T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4C38-364B-4097-925C-C6A35B5ED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404594"/>
                <a:ext cx="8493549" cy="5088279"/>
              </a:xfrm>
              <a:blipFill>
                <a:blip r:embed="rId2"/>
                <a:stretch>
                  <a:fillRect l="-1435" t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6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6072-37A6-4EF9-BEBA-F8D3C4BE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3" y="292072"/>
            <a:ext cx="8455333" cy="6273856"/>
          </a:xfrm>
        </p:spPr>
      </p:pic>
    </p:spTree>
    <p:extLst>
      <p:ext uri="{BB962C8B-B14F-4D97-AF65-F5344CB8AC3E}">
        <p14:creationId xmlns:p14="http://schemas.microsoft.com/office/powerpoint/2010/main" val="158723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243-8074-4407-8E34-C12C181F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Triangular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00354-7E5D-4CAB-8899-1F7F97B1A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676" y="1472119"/>
                <a:ext cx="8738648" cy="53858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i="1" dirty="0"/>
                  <a:t> 	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   least information – maximum ignorance but we 		know or can guess the </a:t>
                </a:r>
                <a:r>
                  <a:rPr lang="en-US" i="1" dirty="0"/>
                  <a:t>mode</a:t>
                </a:r>
              </a:p>
              <a:p>
                <a:pPr marL="0" indent="0">
                  <a:buNone/>
                </a:pPr>
                <a:r>
                  <a:rPr lang="en-US" i="1" dirty="0"/>
                  <a:t>can get from sum of two independent uniform distributions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b="1" u="sng" dirty="0"/>
                  <a:t>Examples</a:t>
                </a:r>
                <a:r>
                  <a:rPr lang="en-US" b="1" dirty="0"/>
                  <a:t>: </a:t>
                </a:r>
                <a:r>
                  <a:rPr lang="en-US" dirty="0"/>
                  <a:t>	Predicting weekly sales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00354-7E5D-4CAB-8899-1F7F97B1A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676" y="1472119"/>
                <a:ext cx="8738648" cy="5385881"/>
              </a:xfrm>
              <a:blipFill>
                <a:blip r:embed="rId2"/>
                <a:stretch>
                  <a:fillRect l="-1395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3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79EC5-00C0-4C23-B05B-9669686A0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r="6632"/>
          <a:stretch/>
        </p:blipFill>
        <p:spPr>
          <a:xfrm>
            <a:off x="662952" y="169470"/>
            <a:ext cx="8023848" cy="6519059"/>
          </a:xfrm>
        </p:spPr>
      </p:pic>
    </p:spTree>
    <p:extLst>
      <p:ext uri="{BB962C8B-B14F-4D97-AF65-F5344CB8AC3E}">
        <p14:creationId xmlns:p14="http://schemas.microsoft.com/office/powerpoint/2010/main" val="15999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BA70-5744-42E6-A262-4A0AA300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936"/>
            <a:ext cx="7886700" cy="1325563"/>
          </a:xfrm>
        </p:spPr>
        <p:txBody>
          <a:bodyPr/>
          <a:lstStyle/>
          <a:p>
            <a:r>
              <a:rPr lang="en-US" u="sng" dirty="0"/>
              <a:t>Discrete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DF9F-E3AD-4AA2-95C1-457DB1F8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1460499"/>
            <a:ext cx="87669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those times when your variables take discrete values</a:t>
            </a:r>
          </a:p>
          <a:p>
            <a:pPr marL="0" indent="0">
              <a:buNone/>
            </a:pPr>
            <a:r>
              <a:rPr lang="en-US" i="1" dirty="0"/>
              <a:t>Examples:</a:t>
            </a:r>
          </a:p>
          <a:p>
            <a:pPr marL="0" indent="0">
              <a:buNone/>
            </a:pPr>
            <a:r>
              <a:rPr lang="en-US" dirty="0"/>
              <a:t>Small Businesses</a:t>
            </a:r>
          </a:p>
          <a:p>
            <a:pPr lvl="1"/>
            <a:r>
              <a:rPr lang="en-US" dirty="0"/>
              <a:t>Number of arrivals in a time period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Industry</a:t>
            </a:r>
          </a:p>
          <a:p>
            <a:pPr lvl="1"/>
            <a:r>
              <a:rPr lang="en-US" dirty="0"/>
              <a:t>Demand (number of sales) is discrete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Transportation</a:t>
            </a:r>
          </a:p>
          <a:p>
            <a:pPr lvl="1"/>
            <a:r>
              <a:rPr lang="en-US" dirty="0"/>
              <a:t>Number of cars passing in a time interval</a:t>
            </a:r>
          </a:p>
        </p:txBody>
      </p:sp>
    </p:spTree>
    <p:extLst>
      <p:ext uri="{BB962C8B-B14F-4D97-AF65-F5344CB8AC3E}">
        <p14:creationId xmlns:p14="http://schemas.microsoft.com/office/powerpoint/2010/main" val="422444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9ECA-B8D1-4AE2-9713-24CD618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62" y="233151"/>
            <a:ext cx="7886700" cy="69067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C631-2719-4B16-91B4-C54524D97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378" y="1102936"/>
                <a:ext cx="8719794" cy="5755064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/>
                  <a:t> 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x takes negative values – if you are modelling a duration – you can either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&gt;5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(for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 which makes negative times very unlikely – &amp;/or you can check if the drawn sample is negative and throw it out if it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:r>
                  <a:rPr lang="en-US" dirty="0"/>
                  <a:t>		service times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i="1" dirty="0"/>
                  <a:t>anytime you have a constant + noise</a:t>
                </a:r>
                <a:r>
                  <a:rPr lang="en-US" dirty="0"/>
                  <a:t> (sum 			many random vars) – its good to model it as 			normal distribution – consequence of CLT</a:t>
                </a:r>
                <a:endParaRPr lang="en-US" b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C631-2719-4B16-91B4-C54524D97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378" y="1102936"/>
                <a:ext cx="8719794" cy="5755064"/>
              </a:xfrm>
              <a:blipFill>
                <a:blip r:embed="rId2"/>
                <a:stretch>
                  <a:fillRect l="-1469" t="-530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1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26BBC-11F7-42CD-89BC-C339F3B1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"/>
          <a:stretch/>
        </p:blipFill>
        <p:spPr>
          <a:xfrm>
            <a:off x="367645" y="0"/>
            <a:ext cx="8050491" cy="6450949"/>
          </a:xfrm>
        </p:spPr>
      </p:pic>
    </p:spTree>
    <p:extLst>
      <p:ext uri="{BB962C8B-B14F-4D97-AF65-F5344CB8AC3E}">
        <p14:creationId xmlns:p14="http://schemas.microsoft.com/office/powerpoint/2010/main" val="281458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2FFE-E6D0-4172-B205-36D8BB44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0" y="101176"/>
            <a:ext cx="5489346" cy="1086602"/>
          </a:xfrm>
        </p:spPr>
        <p:txBody>
          <a:bodyPr/>
          <a:lstStyle/>
          <a:p>
            <a:r>
              <a:rPr lang="en-US" u="sng" dirty="0"/>
              <a:t>Lognormal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2F20D-25D2-4684-B21C-423D71EB6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366" y="1187778"/>
                <a:ext cx="8722740" cy="56702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a random var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normally distributed with params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/>
                  <a:t> is log-normally distributed 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	 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A lognormal process is one in which the random variable of interest results from the product of many independent random variables multiplied together</a:t>
                </a:r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Interest on a savings account (compounded daily by a varying national interest rate and the amount increases by some proportion of the initial amount)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2F20D-25D2-4684-B21C-423D71EB6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366" y="1187778"/>
                <a:ext cx="8722740" cy="5670222"/>
              </a:xfrm>
              <a:blipFill>
                <a:blip r:embed="rId2"/>
                <a:stretch>
                  <a:fillRect l="-1468" t="-1505" r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16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96DC71-E058-4C42-8C45-201F1F70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8" y="263951"/>
            <a:ext cx="8324748" cy="6176963"/>
          </a:xfrm>
        </p:spPr>
      </p:pic>
    </p:spTree>
    <p:extLst>
      <p:ext uri="{BB962C8B-B14F-4D97-AF65-F5344CB8AC3E}">
        <p14:creationId xmlns:p14="http://schemas.microsoft.com/office/powerpoint/2010/main" val="195750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A3F-6AD6-4E28-BE94-5D35664D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13" y="188536"/>
            <a:ext cx="7886700" cy="1106227"/>
          </a:xfrm>
        </p:spPr>
        <p:txBody>
          <a:bodyPr/>
          <a:lstStyle/>
          <a:p>
            <a:r>
              <a:rPr lang="en-US" u="sng" dirty="0"/>
              <a:t>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069D3-D9A4-47C1-ABD0-850EBF0FB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94763"/>
                <a:ext cx="9162854" cy="5624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</a:t>
                </a:r>
                <a:r>
                  <a:rPr lang="en-US" dirty="0"/>
                  <a:t>a duration or length between two events in time or space where events occur at some fixed rate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dirty="0"/>
                  <a:t>: the rate of incoming phone calls at a call center diﬀers according to the time of day. But if we focus on a time interval during which the rate is roughly constant, such as from 2 to 4 PM during work days, the </a:t>
                </a:r>
                <a:r>
                  <a:rPr lang="en-US" dirty="0">
                    <a:solidFill>
                      <a:srgbClr val="FF0000"/>
                    </a:solidFill>
                  </a:rPr>
                  <a:t>exponential distribution</a:t>
                </a:r>
                <a:r>
                  <a:rPr lang="en-US" dirty="0"/>
                  <a:t> can be used as a good approximate model for </a:t>
                </a:r>
                <a:r>
                  <a:rPr lang="en-US" i="1" dirty="0">
                    <a:solidFill>
                      <a:srgbClr val="FF0000"/>
                    </a:solidFill>
                  </a:rPr>
                  <a:t>the time until the next phone call arrives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FF0000"/>
                    </a:solidFill>
                  </a:rPr>
                  <a:t>number of phone calls </a:t>
                </a:r>
                <a:r>
                  <a:rPr lang="en-US" dirty="0"/>
                  <a:t>can be described by a </a:t>
                </a:r>
                <a:r>
                  <a:rPr lang="en-US" dirty="0" err="1">
                    <a:solidFill>
                      <a:srgbClr val="FF0000"/>
                    </a:solidFill>
                  </a:rPr>
                  <a:t>poisson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dist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069D3-D9A4-47C1-ABD0-850EBF0FB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4763"/>
                <a:ext cx="9162854" cy="5624511"/>
              </a:xfrm>
              <a:blipFill>
                <a:blip r:embed="rId2"/>
                <a:stretch>
                  <a:fillRect l="-1331" t="-2059" r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3B546-7978-419E-A9D5-7F1BFC006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"/>
          <a:stretch/>
        </p:blipFill>
        <p:spPr>
          <a:xfrm>
            <a:off x="573536" y="0"/>
            <a:ext cx="7996927" cy="6245841"/>
          </a:xfrm>
        </p:spPr>
      </p:pic>
    </p:spTree>
    <p:extLst>
      <p:ext uri="{BB962C8B-B14F-4D97-AF65-F5344CB8AC3E}">
        <p14:creationId xmlns:p14="http://schemas.microsoft.com/office/powerpoint/2010/main" val="156271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CF89-ABDE-4948-A9B3-FB4C3EE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1" y="156590"/>
            <a:ext cx="8418136" cy="955774"/>
          </a:xfrm>
        </p:spPr>
        <p:txBody>
          <a:bodyPr>
            <a:normAutofit/>
          </a:bodyPr>
          <a:lstStyle/>
          <a:p>
            <a:r>
              <a:rPr lang="en-US" sz="2400" i="1" dirty="0"/>
              <a:t>If your data on semi-log vertical scale give straight line then u might be dealing with an exponential distribution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8E5CBF-74F4-407D-8C81-706276DC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4"/>
          <a:stretch/>
        </p:blipFill>
        <p:spPr>
          <a:xfrm>
            <a:off x="1088580" y="1205484"/>
            <a:ext cx="6702890" cy="5399219"/>
          </a:xfrm>
        </p:spPr>
      </p:pic>
    </p:spTree>
    <p:extLst>
      <p:ext uri="{BB962C8B-B14F-4D97-AF65-F5344CB8AC3E}">
        <p14:creationId xmlns:p14="http://schemas.microsoft.com/office/powerpoint/2010/main" val="10236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BB87-5980-424E-B0CE-DF50FBC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195443"/>
            <a:ext cx="8449362" cy="1152589"/>
          </a:xfrm>
        </p:spPr>
        <p:txBody>
          <a:bodyPr>
            <a:normAutofit/>
          </a:bodyPr>
          <a:lstStyle/>
          <a:p>
            <a:r>
              <a:rPr lang="en-US" u="sng" dirty="0" err="1"/>
              <a:t>Memorylessness</a:t>
            </a:r>
            <a:r>
              <a:rPr lang="en-US" u="sng" dirty="0"/>
              <a:t> Property of exp </a:t>
            </a:r>
            <a:r>
              <a:rPr lang="en-US" u="sng" dirty="0" err="1"/>
              <a:t>dist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9D57C-82CA-4C19-A6A8-756788BCD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8792" y="1272620"/>
                <a:ext cx="8795208" cy="558538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of waiting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for an event to occur, conditioned on having already waited some initial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without observing the event, is equal to the unconditioned probability of waiting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for the event to occur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Proof</a:t>
                </a:r>
                <a:r>
                  <a:rPr lang="en-US" b="1" dirty="0"/>
                  <a:t>:  </a:t>
                </a:r>
                <a:r>
                  <a:rPr lang="en-US" dirty="0"/>
                  <a:t>- to be demonstrated on the chalkboard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</a:t>
                </a:r>
                <a:r>
                  <a:rPr lang="en-US" dirty="0"/>
                  <a:t>: often used to model history independent phenomena – where the future state depends only on the current state and not on the history of states of the system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Geometric</a:t>
                </a:r>
                <a:r>
                  <a:rPr lang="en-US" dirty="0"/>
                  <a:t>: the only other memoryless distribution – note that many gambling situations can be described by this – so the point is that just because you have not won the lottery for a long time – that does NOT mean that you are “due for a win”!!</a:t>
                </a:r>
                <a:endParaRPr lang="en-US" b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9D57C-82CA-4C19-A6A8-756788BCD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792" y="1272620"/>
                <a:ext cx="8795208" cy="5585380"/>
              </a:xfrm>
              <a:blipFill>
                <a:blip r:embed="rId2"/>
                <a:stretch>
                  <a:fillRect l="-901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6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7C87-88ED-47E0-9884-628573FB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33" y="5761"/>
            <a:ext cx="2595317" cy="1011187"/>
          </a:xfrm>
        </p:spPr>
        <p:txBody>
          <a:bodyPr/>
          <a:lstStyle/>
          <a:p>
            <a:r>
              <a:rPr lang="en-US" u="sng" dirty="0"/>
              <a:t>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AA9F-8690-4789-8CD9-47CED3F95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42" y="1306985"/>
                <a:ext cx="9059158" cy="56100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constant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constant is just to normalize the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‘shape’ parameters (note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triangular)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Mode: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mean: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whenever you have a minimum, maximum constraint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</a:t>
                </a:r>
                <a:r>
                  <a:rPr lang="en-US" dirty="0"/>
                  <a:t>:  Project management - time &amp; cost constraints	</a:t>
                </a:r>
              </a:p>
              <a:p>
                <a:pPr marL="0" indent="0">
                  <a:buNone/>
                </a:pPr>
                <a:r>
                  <a:rPr lang="en-US" dirty="0"/>
                  <a:t>			 - time to completion</a:t>
                </a:r>
              </a:p>
              <a:p>
                <a:pPr marL="0" indent="0">
                  <a:buNone/>
                </a:pPr>
                <a:r>
                  <a:rPr lang="en-US" dirty="0"/>
                  <a:t>			 - cost of task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AA9F-8690-4789-8CD9-47CED3F95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42" y="1306985"/>
                <a:ext cx="9059158" cy="5610095"/>
              </a:xfrm>
              <a:blipFill>
                <a:blip r:embed="rId2"/>
                <a:stretch>
                  <a:fillRect l="-1211" t="-1954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66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32255B7-C956-4E78-8ABC-67F852A5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4" y="367644"/>
            <a:ext cx="8620066" cy="63960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2F90C-B756-420E-9A55-E3FD371EDB7A}"/>
              </a:ext>
            </a:extLst>
          </p:cNvPr>
          <p:cNvSpPr txBox="1"/>
          <p:nvPr/>
        </p:nvSpPr>
        <p:spPr>
          <a:xfrm>
            <a:off x="914400" y="188536"/>
            <a:ext cx="50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symmetries</a:t>
            </a:r>
          </a:p>
        </p:txBody>
      </p:sp>
    </p:spTree>
    <p:extLst>
      <p:ext uri="{BB962C8B-B14F-4D97-AF65-F5344CB8AC3E}">
        <p14:creationId xmlns:p14="http://schemas.microsoft.com/office/powerpoint/2010/main" val="648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A86B-1512-4FFD-8579-8E2507B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Uniform 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98D92-5A58-4C45-BD63-6E9A1FE8D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you can think of tossing a die which is uniform discrete N=6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pt-BR" i="1" dirty="0"/>
                  <a:t>P</a:t>
                </a:r>
                <a:r>
                  <a:rPr lang="pt-BR" dirty="0"/>
                  <a:t>(</a:t>
                </a:r>
                <a:r>
                  <a:rPr lang="pt-BR" i="1" dirty="0"/>
                  <a:t>X</a:t>
                </a:r>
                <a:r>
                  <a:rPr lang="pt-BR" dirty="0"/>
                  <a:t>) =1/</a:t>
                </a:r>
                <a:r>
                  <a:rPr lang="pt-BR" i="1" dirty="0"/>
                  <a:t>N</a:t>
                </a:r>
              </a:p>
              <a:p>
                <a:pPr marL="0" indent="0">
                  <a:buNone/>
                </a:pPr>
                <a:r>
                  <a:rPr lang="pt-BR" i="1" dirty="0"/>
                  <a:t>E</a:t>
                </a:r>
                <a:r>
                  <a:rPr lang="pt-BR" dirty="0"/>
                  <a:t>(</a:t>
                </a:r>
                <a:r>
                  <a:rPr lang="pt-BR" i="1" dirty="0"/>
                  <a:t>X</a:t>
                </a:r>
                <a:r>
                  <a:rPr lang="pt-BR" dirty="0"/>
                  <a:t>) = (</a:t>
                </a:r>
                <a:r>
                  <a:rPr lang="pt-BR" i="1" dirty="0"/>
                  <a:t>N</a:t>
                </a:r>
                <a:r>
                  <a:rPr lang="pt-BR" dirty="0"/>
                  <a:t>+1)/2</a:t>
                </a:r>
              </a:p>
              <a:p>
                <a:pPr marL="0" indent="0">
                  <a:buNone/>
                </a:pPr>
                <a:r>
                  <a:rPr lang="pt-BR" i="1" dirty="0"/>
                  <a:t>Var</a:t>
                </a:r>
                <a:r>
                  <a:rPr lang="pt-BR" dirty="0"/>
                  <a:t>(</a:t>
                </a:r>
                <a:r>
                  <a:rPr lang="pt-BR" i="1" dirty="0"/>
                  <a:t>X</a:t>
                </a:r>
                <a:r>
                  <a:rPr lang="pt-BR" dirty="0"/>
                  <a:t>) =(</a:t>
                </a:r>
                <a:r>
                  <a:rPr lang="pt-BR" i="1" dirty="0"/>
                  <a:t>N</a:t>
                </a:r>
                <a:r>
                  <a:rPr lang="pt-BR" baseline="30000" dirty="0"/>
                  <a:t>2</a:t>
                </a:r>
                <a:r>
                  <a:rPr lang="pt-BR" dirty="0"/>
                  <a:t>−1)/12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probability is a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the discrete version of the continuous uniform </a:t>
                </a:r>
                <a:r>
                  <a:rPr lang="en-US" dirty="0" err="1"/>
                  <a:t>dist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98D92-5A58-4C45-BD63-6E9A1FE8D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10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41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9ED556-3499-49AD-8FC6-35063FC00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8955" r="7402"/>
          <a:stretch/>
        </p:blipFill>
        <p:spPr>
          <a:xfrm>
            <a:off x="630780" y="768657"/>
            <a:ext cx="7744936" cy="58964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9AB5D-1C36-4EDF-A896-38FC82FC645C}"/>
              </a:ext>
            </a:extLst>
          </p:cNvPr>
          <p:cNvSpPr txBox="1"/>
          <p:nvPr/>
        </p:nvSpPr>
        <p:spPr>
          <a:xfrm>
            <a:off x="37707" y="212071"/>
            <a:ext cx="906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Beta </a:t>
            </a:r>
            <a:r>
              <a:rPr lang="en-US" sz="2800" dirty="0" err="1"/>
              <a:t>dist</a:t>
            </a:r>
            <a:r>
              <a:rPr lang="en-US" sz="2800" dirty="0"/>
              <a:t> is defined on [0,1] but you can SCALE or TRANSLATE</a:t>
            </a:r>
          </a:p>
        </p:txBody>
      </p:sp>
    </p:spTree>
    <p:extLst>
      <p:ext uri="{BB962C8B-B14F-4D97-AF65-F5344CB8AC3E}">
        <p14:creationId xmlns:p14="http://schemas.microsoft.com/office/powerpoint/2010/main" val="3296289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5AD0-6179-4232-BA42-A4D9851C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55" y="195443"/>
            <a:ext cx="3745387" cy="737811"/>
          </a:xfrm>
        </p:spPr>
        <p:txBody>
          <a:bodyPr/>
          <a:lstStyle/>
          <a:p>
            <a:r>
              <a:rPr lang="en-US" u="sng" dirty="0"/>
              <a:t>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6B12F-1010-4135-8246-C91F1DFBB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4" y="1018095"/>
                <a:ext cx="9068586" cy="58399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you just get an exponential distribution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an integer it is called </a:t>
                </a:r>
                <a:r>
                  <a:rPr lang="en-US" b="1" u="sng" dirty="0"/>
                  <a:t>Erlang</a:t>
                </a:r>
                <a:r>
                  <a:rPr lang="en-US" dirty="0"/>
                  <a:t> </a:t>
                </a:r>
                <a:r>
                  <a:rPr lang="en-US" b="1" dirty="0"/>
                  <a:t>distribution</a:t>
                </a:r>
                <a:r>
                  <a:rPr lang="en-US" dirty="0"/>
                  <a:t> which describes the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exponential processes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Erlang example:</a:t>
                </a:r>
                <a:r>
                  <a:rPr lang="en-US" dirty="0"/>
                  <a:t> total service time of customers going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stations each of which is exponentially distributed [must wait 2 f]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Gamma ex’s</a:t>
                </a:r>
                <a:r>
                  <a:rPr lang="en-US" b="1" dirty="0"/>
                  <a:t>: </a:t>
                </a:r>
                <a:r>
                  <a:rPr lang="en-US" dirty="0"/>
                  <a:t>  	to model size of insurance claims</a:t>
                </a:r>
              </a:p>
              <a:p>
                <a:pPr marL="0" indent="0">
                  <a:buNone/>
                </a:pPr>
                <a:r>
                  <a:rPr lang="en-US" b="1" dirty="0"/>
                  <a:t>			</a:t>
                </a:r>
                <a:r>
                  <a:rPr lang="en-US" dirty="0"/>
                  <a:t>to model default rate of credit portfolios</a:t>
                </a:r>
              </a:p>
              <a:p>
                <a:pPr marL="0" indent="0">
                  <a:buNone/>
                </a:pPr>
                <a:r>
                  <a:rPr lang="en-US" b="1" dirty="0"/>
                  <a:t>			</a:t>
                </a:r>
                <a:r>
                  <a:rPr lang="en-US" dirty="0" err="1"/>
                  <a:t>Standyby</a:t>
                </a:r>
                <a:r>
                  <a:rPr lang="en-US" dirty="0"/>
                  <a:t> redundancy in reliability systems</a:t>
                </a:r>
              </a:p>
              <a:p>
                <a:pPr marL="0" indent="0">
                  <a:buNone/>
                </a:pPr>
                <a:r>
                  <a:rPr lang="en-US" dirty="0"/>
                  <a:t>			lead times usually fit gamma distributions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6B12F-1010-4135-8246-C91F1DFBB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4" y="1018095"/>
                <a:ext cx="9068586" cy="5839905"/>
              </a:xfrm>
              <a:blipFill>
                <a:blip r:embed="rId2"/>
                <a:stretch>
                  <a:fillRect l="-1210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1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F2F9B-F47C-4612-AFC2-A6C00EF36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"/>
          <a:stretch/>
        </p:blipFill>
        <p:spPr>
          <a:xfrm>
            <a:off x="612742" y="135226"/>
            <a:ext cx="8135331" cy="6587547"/>
          </a:xfrm>
        </p:spPr>
      </p:pic>
    </p:spTree>
    <p:extLst>
      <p:ext uri="{BB962C8B-B14F-4D97-AF65-F5344CB8AC3E}">
        <p14:creationId xmlns:p14="http://schemas.microsoft.com/office/powerpoint/2010/main" val="32464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EB17-559E-49EB-B0B4-0C0A5474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Weibull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5333F-3FD6-49CB-B167-20550D7F0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66558" cy="43017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Examples:</a:t>
                </a:r>
                <a:r>
                  <a:rPr lang="en-US" b="1" dirty="0"/>
                  <a:t>       </a:t>
                </a:r>
                <a:r>
                  <a:rPr lang="en-US" dirty="0"/>
                  <a:t>reinsurance*</a:t>
                </a:r>
              </a:p>
              <a:p>
                <a:pPr marL="0" indent="0">
                  <a:buNone/>
                </a:pPr>
                <a:r>
                  <a:rPr lang="en-US" dirty="0"/>
                  <a:t>		  reliability times – times to failure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manufacturing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5333F-3FD6-49CB-B167-20550D7F0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66558" cy="4301798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47541-85C7-47B1-8C13-DFF2F7E2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5" y="322871"/>
            <a:ext cx="8372314" cy="6212257"/>
          </a:xfrm>
        </p:spPr>
      </p:pic>
    </p:spTree>
    <p:extLst>
      <p:ext uri="{BB962C8B-B14F-4D97-AF65-F5344CB8AC3E}">
        <p14:creationId xmlns:p14="http://schemas.microsoft.com/office/powerpoint/2010/main" val="47975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B5FF-CBA6-43B9-9857-0BE0F827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Differences Between exp, gamma &amp; Weibull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B57E-F893-430D-9E93-FE1BD3F4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355094" cy="5032376"/>
          </a:xfrm>
        </p:spPr>
        <p:txBody>
          <a:bodyPr>
            <a:normAutofit/>
          </a:bodyPr>
          <a:lstStyle/>
          <a:p>
            <a:r>
              <a:rPr lang="en-US" dirty="0"/>
              <a:t>All are used to model various interarrival, service or various industrial time durations</a:t>
            </a:r>
          </a:p>
          <a:p>
            <a:r>
              <a:rPr lang="en-US" dirty="0"/>
              <a:t>Main differences are in: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800" dirty="0"/>
              <a:t>Location of Modes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800" dirty="0"/>
              <a:t>Shapes of tails</a:t>
            </a:r>
          </a:p>
          <a:p>
            <a:pPr marL="1371600" lvl="3" indent="0">
              <a:buNone/>
            </a:pPr>
            <a:endParaRPr lang="en-US" sz="2400" dirty="0"/>
          </a:p>
          <a:p>
            <a:r>
              <a:rPr lang="en-US" dirty="0"/>
              <a:t>Exponential has mode at the origin, but for gamma and Weibull, the mode depends on the parameters</a:t>
            </a:r>
          </a:p>
          <a:p>
            <a:r>
              <a:rPr lang="en-US" dirty="0"/>
              <a:t>Gamma is long-tailed like exponential</a:t>
            </a:r>
          </a:p>
          <a:p>
            <a:r>
              <a:rPr lang="en-US" dirty="0"/>
              <a:t>Tail of Weibull is flexible – can vanish slow or fast depending on parameters – use for long service times</a:t>
            </a:r>
          </a:p>
        </p:txBody>
      </p:sp>
    </p:spTree>
    <p:extLst>
      <p:ext uri="{BB962C8B-B14F-4D97-AF65-F5344CB8AC3E}">
        <p14:creationId xmlns:p14="http://schemas.microsoft.com/office/powerpoint/2010/main" val="158829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9588-B1E5-458A-AB7A-BFC17BF0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93" y="108408"/>
            <a:ext cx="7886700" cy="1325563"/>
          </a:xfrm>
        </p:spPr>
        <p:txBody>
          <a:bodyPr/>
          <a:lstStyle/>
          <a:p>
            <a:r>
              <a:rPr lang="en-US" u="sng" dirty="0"/>
              <a:t>Pareto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84344-F9B7-442B-B2D9-CDDB6A46C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1618235"/>
                <a:ext cx="8625525" cy="4923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is just the continuous form of the </a:t>
                </a:r>
                <a:r>
                  <a:rPr lang="en-US" dirty="0" err="1"/>
                  <a:t>Zipf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some minimum value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Has property of </a:t>
                </a:r>
                <a:r>
                  <a:rPr lang="en-US" i="1" dirty="0"/>
                  <a:t>Scale Invariance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Normalization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Log-log plots are similar to the </a:t>
                </a:r>
                <a:r>
                  <a:rPr lang="en-US" dirty="0" err="1"/>
                  <a:t>Zipf</a:t>
                </a:r>
                <a:r>
                  <a:rPr lang="en-US" dirty="0"/>
                  <a:t>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u="sng" dirty="0"/>
                  <a:t>Examples</a:t>
                </a:r>
                <a:r>
                  <a:rPr lang="en-US" dirty="0"/>
                  <a:t>: price returns on individual stocks - standardized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84344-F9B7-442B-B2D9-CDDB6A46C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1618235"/>
                <a:ext cx="8625525" cy="4923968"/>
              </a:xfrm>
              <a:blipFill>
                <a:blip r:embed="rId2"/>
                <a:stretch>
                  <a:fillRect l="-1272" t="-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37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BF99D-5603-4BCE-ABC2-FBEDDFAB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7" y="347947"/>
            <a:ext cx="8304725" cy="6162106"/>
          </a:xfrm>
        </p:spPr>
      </p:pic>
    </p:spTree>
    <p:extLst>
      <p:ext uri="{BB962C8B-B14F-4D97-AF65-F5344CB8AC3E}">
        <p14:creationId xmlns:p14="http://schemas.microsoft.com/office/powerpoint/2010/main" val="241001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5121850-977D-4021-A3D5-6FFA036F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3" y="176752"/>
            <a:ext cx="8766166" cy="6504495"/>
          </a:xfrm>
        </p:spPr>
      </p:pic>
    </p:spTree>
    <p:extLst>
      <p:ext uri="{BB962C8B-B14F-4D97-AF65-F5344CB8AC3E}">
        <p14:creationId xmlns:p14="http://schemas.microsoft.com/office/powerpoint/2010/main" val="636559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FDA8-B39C-4419-9B07-60539301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5773"/>
          </a:xfrm>
        </p:spPr>
        <p:txBody>
          <a:bodyPr/>
          <a:lstStyle/>
          <a:p>
            <a:r>
              <a:rPr lang="en-US" u="sng" dirty="0"/>
              <a:t>Modelling Discrete random vars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655E-FE7E-4FF2-8581-C170B63E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4" y="1825624"/>
            <a:ext cx="9021453" cy="450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When the process is long-tailed,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u="sng" dirty="0"/>
              <a:t>Use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		Geometric, negative-binomial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When process is short-tailed,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u="sng" dirty="0"/>
              <a:t>Use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	Poisson </a:t>
            </a:r>
            <a:r>
              <a:rPr lang="en-US" sz="3200" dirty="0" err="1"/>
              <a:t>dist</a:t>
            </a:r>
            <a:r>
              <a:rPr lang="en-US" sz="3200" dirty="0"/>
              <a:t> – (fewer large demands)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97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42C-42D1-4428-8224-718CEADF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6017"/>
            <a:ext cx="3292901" cy="1058321"/>
          </a:xfrm>
        </p:spPr>
        <p:txBody>
          <a:bodyPr/>
          <a:lstStyle/>
          <a:p>
            <a:r>
              <a:rPr lang="en-US" u="sng" dirty="0"/>
              <a:t>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D2566-813A-4B20-A3EF-86E5104E9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114" y="1461154"/>
                <a:ext cx="8128851" cy="5210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success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trial is a  success,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failure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b="1" dirty="0"/>
                  <a:t>: </a:t>
                </a:r>
                <a:r>
                  <a:rPr lang="en-US" dirty="0"/>
                  <a:t>flipping a coin n times, number of Heads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D2566-813A-4B20-A3EF-86E5104E9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114" y="1461154"/>
                <a:ext cx="8128851" cy="5210829"/>
              </a:xfrm>
              <a:blipFill>
                <a:blip r:embed="rId2"/>
                <a:stretch>
                  <a:fillRect l="-149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395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5BD9-30FA-4454-AAE6-196AF1FA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Limited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A4A4-9EE8-4B9C-84A1-3EA6AB49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Use</a:t>
            </a:r>
            <a:r>
              <a:rPr lang="en-US" dirty="0"/>
              <a:t>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Uniform – maximum ignorance </a:t>
            </a:r>
            <a:r>
              <a:rPr lang="en-US" sz="2800" dirty="0" err="1"/>
              <a:t>dist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Triangular – max ignorance with mode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Beta – more flexible ignorant </a:t>
            </a:r>
            <a:r>
              <a:rPr lang="en-US" sz="2800" dirty="0" err="1"/>
              <a:t>dists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8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11A2-2150-4C65-B4B1-7C8C0F21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to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FAA1-46D7-437B-AEAA-4C8A899E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my process discrete or continuous?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it bounded or are there no natural bounds?</a:t>
            </a:r>
          </a:p>
        </p:txBody>
      </p:sp>
    </p:spTree>
    <p:extLst>
      <p:ext uri="{BB962C8B-B14F-4D97-AF65-F5344CB8AC3E}">
        <p14:creationId xmlns:p14="http://schemas.microsoft.com/office/powerpoint/2010/main" val="3197431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BBE3-0FC0-40A3-89E1-E241E666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24EC-3B22-4D51-AD84-8144D048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Resample from the collected data</a:t>
            </a:r>
          </a:p>
          <a:p>
            <a:endParaRPr lang="en-US" dirty="0"/>
          </a:p>
          <a:p>
            <a:r>
              <a:rPr lang="en-US" dirty="0"/>
              <a:t>Use when no theoretical model seems appropriate</a:t>
            </a:r>
          </a:p>
        </p:txBody>
      </p:sp>
    </p:spTree>
    <p:extLst>
      <p:ext uri="{BB962C8B-B14F-4D97-AF65-F5344CB8AC3E}">
        <p14:creationId xmlns:p14="http://schemas.microsoft.com/office/powerpoint/2010/main" val="858085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32F0-2FB5-441E-999B-B7CB16D0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6"/>
            <a:ext cx="8710367" cy="1325563"/>
          </a:xfrm>
        </p:spPr>
        <p:txBody>
          <a:bodyPr/>
          <a:lstStyle/>
          <a:p>
            <a:r>
              <a:rPr lang="en-US" dirty="0" err="1"/>
              <a:t>numpy.random</a:t>
            </a:r>
            <a:r>
              <a:rPr lang="en-US" dirty="0"/>
              <a:t>.__ vs scipy.stats.__.pdf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1FF-126A-4CC2-889B-84D0D6D9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745496"/>
            <a:ext cx="8946037" cy="511250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numpy.random.binomial</a:t>
            </a:r>
            <a:r>
              <a:rPr lang="en-US" dirty="0"/>
              <a:t>(n,p,100) gives you 100 </a:t>
            </a:r>
            <a:r>
              <a:rPr lang="en-US" i="1" dirty="0"/>
              <a:t>samples</a:t>
            </a:r>
            <a:r>
              <a:rPr lang="en-US" dirty="0"/>
              <a:t> from the uniform distribution</a:t>
            </a:r>
          </a:p>
          <a:p>
            <a:pPr lvl="2"/>
            <a:r>
              <a:rPr lang="en-US" dirty="0"/>
              <a:t>If you then plot a histogram of these samples should resemble the </a:t>
            </a:r>
            <a:r>
              <a:rPr lang="en-US" dirty="0" err="1"/>
              <a:t>pmf</a:t>
            </a:r>
            <a:endParaRPr lang="en-US" dirty="0"/>
          </a:p>
          <a:p>
            <a:endParaRPr lang="en-US" dirty="0"/>
          </a:p>
          <a:p>
            <a:r>
              <a:rPr lang="en-US" dirty="0"/>
              <a:t>scipy.stats.binom</a:t>
            </a:r>
            <a:r>
              <a:rPr lang="en-US"/>
              <a:t>.pmf</a:t>
            </a:r>
            <a:r>
              <a:rPr lang="en-US" dirty="0"/>
              <a:t>(</a:t>
            </a:r>
            <a:r>
              <a:rPr lang="en-US" dirty="0" err="1"/>
              <a:t>x,n,p</a:t>
            </a:r>
            <a:r>
              <a:rPr lang="en-US" dirty="0"/>
              <a:t>) gives the exact </a:t>
            </a:r>
            <a:r>
              <a:rPr lang="en-US" i="1" dirty="0"/>
              <a:t>probabilities 					</a:t>
            </a:r>
            <a:r>
              <a:rPr lang="en-US" dirty="0"/>
              <a:t>(for all values of x)</a:t>
            </a:r>
          </a:p>
          <a:p>
            <a:endParaRPr lang="en-US" dirty="0"/>
          </a:p>
          <a:p>
            <a:r>
              <a:rPr lang="en-US" dirty="0"/>
              <a:t>USE scipy.stats.__.pdf      to </a:t>
            </a:r>
            <a:r>
              <a:rPr lang="en-US" b="1" i="1" dirty="0"/>
              <a:t>model</a:t>
            </a:r>
            <a:r>
              <a:rPr lang="en-US" dirty="0"/>
              <a:t> your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numpy.random</a:t>
            </a:r>
            <a:r>
              <a:rPr lang="en-US" dirty="0"/>
              <a:t>.__    to </a:t>
            </a:r>
            <a:r>
              <a:rPr lang="en-US" b="1" i="1" dirty="0"/>
              <a:t>sample</a:t>
            </a:r>
            <a:r>
              <a:rPr lang="en-US" dirty="0"/>
              <a:t> your distribution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*Interactive example*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79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D3F1-383A-4EE4-83E5-C1C3E829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0377-DEEC-4EFB-B378-BCEC77A9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chalkboard</a:t>
            </a:r>
          </a:p>
        </p:txBody>
      </p:sp>
    </p:spTree>
    <p:extLst>
      <p:ext uri="{BB962C8B-B14F-4D97-AF65-F5344CB8AC3E}">
        <p14:creationId xmlns:p14="http://schemas.microsoft.com/office/powerpoint/2010/main" val="75685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2F4CB-4903-4A1C-8F23-2DBCBD0A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0" y="377073"/>
            <a:ext cx="7452042" cy="5603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7147C-3CC8-4B91-8075-00871BACD865}"/>
              </a:ext>
            </a:extLst>
          </p:cNvPr>
          <p:cNvSpPr txBox="1"/>
          <p:nvPr/>
        </p:nvSpPr>
        <p:spPr>
          <a:xfrm>
            <a:off x="2045616" y="6246090"/>
            <a:ext cx="570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tends to normal distribution for large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F75C9-52F7-494D-95B0-329989A7FA5F}"/>
              </a:ext>
            </a:extLst>
          </p:cNvPr>
          <p:cNvSpPr txBox="1"/>
          <p:nvPr/>
        </p:nvSpPr>
        <p:spPr>
          <a:xfrm>
            <a:off x="7614985" y="3091992"/>
            <a:ext cx="1310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A0EB6"/>
                </a:solidFill>
              </a:rPr>
              <a:t>p = 0.5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 = 0.1</a:t>
            </a:r>
          </a:p>
        </p:txBody>
      </p:sp>
    </p:spTree>
    <p:extLst>
      <p:ext uri="{BB962C8B-B14F-4D97-AF65-F5344CB8AC3E}">
        <p14:creationId xmlns:p14="http://schemas.microsoft.com/office/powerpoint/2010/main" val="36348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4A25-964C-4980-BEAD-D344C0ED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Geometric &amp; Neg-Binomial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DB333-0D92-44CA-90BE-4EACEC0B3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13692" cy="4933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of trials until first success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of trials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achieved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dirty="0"/>
                  <a:t>: playing lotto (gamblers fallacy)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DB333-0D92-44CA-90BE-4EACEC0B3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13692" cy="4933394"/>
              </a:xfrm>
              <a:blipFill>
                <a:blip r:embed="rId2"/>
                <a:stretch>
                  <a:fillRect l="-1484" t="-1975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F76878-C91E-404E-8EFC-A51A4767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233314"/>
            <a:ext cx="8002566" cy="63913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DD7C1-BC5A-4663-9134-D77F5F80BB81}"/>
              </a:ext>
            </a:extLst>
          </p:cNvPr>
          <p:cNvSpPr txBox="1"/>
          <p:nvPr/>
        </p:nvSpPr>
        <p:spPr>
          <a:xfrm>
            <a:off x="7728107" y="2601798"/>
            <a:ext cx="1310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A0EB6"/>
                </a:solidFill>
              </a:rPr>
              <a:t>p = 0.5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 = 0.1</a:t>
            </a:r>
          </a:p>
        </p:txBody>
      </p:sp>
    </p:spTree>
    <p:extLst>
      <p:ext uri="{BB962C8B-B14F-4D97-AF65-F5344CB8AC3E}">
        <p14:creationId xmlns:p14="http://schemas.microsoft.com/office/powerpoint/2010/main" val="25565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875F-0F77-4EFB-8084-21776978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25494-4B49-4CC4-8ED6-9B1062DB5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377" y="1825625"/>
                <a:ext cx="850297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# of events occurring in a time or space interval,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Example</a:t>
                </a:r>
                <a:r>
                  <a:rPr lang="en-US" dirty="0"/>
                  <a:t>: # of </a:t>
                </a:r>
                <a:r>
                  <a:rPr lang="en-US" dirty="0" err="1"/>
                  <a:t>cust</a:t>
                </a:r>
                <a:r>
                  <a:rPr lang="en-US" dirty="0"/>
                  <a:t> arrivals in one hour, # of defects in 30 			square meters of metal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25494-4B49-4CC4-8ED6-9B1062DB5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377" y="1825625"/>
                <a:ext cx="8502978" cy="4351338"/>
              </a:xfrm>
              <a:blipFill>
                <a:blip r:embed="rId2"/>
                <a:stretch>
                  <a:fillRect l="-1505" t="-2241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32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5D3C4-A50A-4FBF-9499-C3169ABC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" y="593889"/>
            <a:ext cx="7523808" cy="58658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EBE5A3-DE4A-4340-A980-934B76ABD935}"/>
                  </a:ext>
                </a:extLst>
              </p:cNvPr>
              <p:cNvSpPr txBox="1"/>
              <p:nvPr/>
            </p:nvSpPr>
            <p:spPr>
              <a:xfrm>
                <a:off x="7814821" y="2337847"/>
                <a:ext cx="989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A0E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A0E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A0E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A0EB6"/>
                  </a:solidFill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EBE5A3-DE4A-4340-A980-934B76AB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21" y="2337847"/>
                <a:ext cx="98981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984</Words>
  <Application>Microsoft Office PowerPoint</Application>
  <PresentationFormat>On-screen Show (4:3)</PresentationFormat>
  <Paragraphs>237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Probability distributions - univariate  notation: p(x;a,b,c,d,…)  semi-colon separates the random value x to be drawn from fixed parameters of the distribution a,b,c,d,… </vt:lpstr>
      <vt:lpstr>Discrete Distributions</vt:lpstr>
      <vt:lpstr>Uniform Discrete</vt:lpstr>
      <vt:lpstr>Binomial</vt:lpstr>
      <vt:lpstr>PowerPoint Presentation</vt:lpstr>
      <vt:lpstr>Geometric &amp; Neg-Binomial</vt:lpstr>
      <vt:lpstr>PowerPoint Presentation</vt:lpstr>
      <vt:lpstr>Poisson</vt:lpstr>
      <vt:lpstr>PowerPoint Presentation</vt:lpstr>
      <vt:lpstr>Hypergeometric (binomial w/out replacement)</vt:lpstr>
      <vt:lpstr>PowerPoint Presentation</vt:lpstr>
      <vt:lpstr>Zipf</vt:lpstr>
      <vt:lpstr>PowerPoint Presentation</vt:lpstr>
      <vt:lpstr>PowerPoint Presentation</vt:lpstr>
      <vt:lpstr>Continuous distributions</vt:lpstr>
      <vt:lpstr>Uniform</vt:lpstr>
      <vt:lpstr>PowerPoint Presentation</vt:lpstr>
      <vt:lpstr>Triangular</vt:lpstr>
      <vt:lpstr>PowerPoint Presentation</vt:lpstr>
      <vt:lpstr>Normal</vt:lpstr>
      <vt:lpstr>PowerPoint Presentation</vt:lpstr>
      <vt:lpstr>Lognormal</vt:lpstr>
      <vt:lpstr>PowerPoint Presentation</vt:lpstr>
      <vt:lpstr>Exponential</vt:lpstr>
      <vt:lpstr>PowerPoint Presentation</vt:lpstr>
      <vt:lpstr>If your data on semi-log vertical scale give straight line then u might be dealing with an exponential distribution</vt:lpstr>
      <vt:lpstr>Memorylessness Property of exp dist</vt:lpstr>
      <vt:lpstr>Beta</vt:lpstr>
      <vt:lpstr>PowerPoint Presentation</vt:lpstr>
      <vt:lpstr>PowerPoint Presentation</vt:lpstr>
      <vt:lpstr>Gamma</vt:lpstr>
      <vt:lpstr>PowerPoint Presentation</vt:lpstr>
      <vt:lpstr>Weibull</vt:lpstr>
      <vt:lpstr>PowerPoint Presentation</vt:lpstr>
      <vt:lpstr>Differences Between exp, gamma &amp; Weibull distributions</vt:lpstr>
      <vt:lpstr>Pareto</vt:lpstr>
      <vt:lpstr>PowerPoint Presentation</vt:lpstr>
      <vt:lpstr>PowerPoint Presentation</vt:lpstr>
      <vt:lpstr>Modelling Discrete random vars</vt:lpstr>
      <vt:lpstr>Limited Data</vt:lpstr>
      <vt:lpstr>How to choose</vt:lpstr>
      <vt:lpstr>Empirical Distributions</vt:lpstr>
      <vt:lpstr>numpy.random.__ vs scipy.stats.__.pdf</vt:lpstr>
      <vt:lpstr>Poisson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distributions</dc:title>
  <dc:creator>Max Yarmolinsky</dc:creator>
  <cp:lastModifiedBy>Max Yarmolinsky</cp:lastModifiedBy>
  <cp:revision>165</cp:revision>
  <dcterms:created xsi:type="dcterms:W3CDTF">2019-03-18T05:14:38Z</dcterms:created>
  <dcterms:modified xsi:type="dcterms:W3CDTF">2019-06-25T23:54:58Z</dcterms:modified>
</cp:coreProperties>
</file>