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7"/>
    <p:restoredTop sz="94652"/>
  </p:normalViewPr>
  <p:slideViewPr>
    <p:cSldViewPr snapToGrid="0">
      <p:cViewPr varScale="1">
        <p:scale>
          <a:sx n="147" d="100"/>
          <a:sy n="147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4AD0-1CD8-10F8-536C-57AD01517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EB9A5-B38F-9419-7990-BB6AF9E18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2DE6-51EC-0133-E64A-50FE521D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212A-B72C-F942-9979-6B42D6FB1F1B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D181-F49E-AB40-9E9A-E5FBF20D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1563-1FF6-6552-422A-E1061251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BADC-EB80-1943-B6E3-A96EAA17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466C-FD26-BC44-7579-55AB6D3B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BCFC6-A54C-2DEE-90AC-D5504B497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2EE1-6464-28CB-3F61-B2BDE6AC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212A-B72C-F942-9979-6B42D6FB1F1B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495C0-EFE2-8869-0DFC-DA1B8EFA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4E399-B2FC-2B1B-4479-FB1BD207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BADC-EB80-1943-B6E3-A96EAA17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9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25F46-EEA0-C717-0BE1-298189322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58DE7-F86D-D2EC-D7C6-82DBC2D77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B638C-07CD-A838-5937-1E4D6B96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212A-B72C-F942-9979-6B42D6FB1F1B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E72E-A3F4-55B2-E11B-1C4E7317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3C9B-A62D-5628-FBC9-E2FB195E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BADC-EB80-1943-B6E3-A96EAA17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4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4E69-B13C-AE3A-BC77-C04FC697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E570-38A6-A517-6571-E5660D6D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5A28-E825-BAEE-09DD-61F49583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212A-B72C-F942-9979-6B42D6FB1F1B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C048-85C6-914B-9AFE-E2D84BDB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5E69-3DAB-4E1E-D473-F87760F51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BADC-EB80-1943-B6E3-A96EAA17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B212-3CF7-C112-6315-C27445ED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CAF1-2B52-BB9B-3374-493BA5444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9F0C-DBC7-FF93-5621-9301F967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212A-B72C-F942-9979-6B42D6FB1F1B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21E4-E7F1-9F7C-42FD-C6469DE4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F5018-642F-405C-2460-8546859B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BADC-EB80-1943-B6E3-A96EAA17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FC25-BC8F-7443-B0CF-41C349E8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0B58-8FD2-7053-CBBF-7E10F7103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2DB4E-29DE-EADE-C6EB-C1EF72782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4DBE9-F14A-284C-3FFB-3B33A5F0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212A-B72C-F942-9979-6B42D6FB1F1B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08556-7786-365E-F5B7-270AB5D7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BCF96-30EB-1737-91EA-C4C7A526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BADC-EB80-1943-B6E3-A96EAA17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1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7CEE-D7DE-7828-B10B-51056F74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2C8FA-C45B-2F45-5C97-E8E40825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4C263-00C1-AB9C-E283-9037B439E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A6890-F484-EC57-3308-E0898C663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0D69A-545D-34B8-FB6A-5BCA4091F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6CC9C-E5B2-1246-6C56-47AE9669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212A-B72C-F942-9979-6B42D6FB1F1B}" type="datetimeFigureOut">
              <a:rPr lang="en-US" smtClean="0"/>
              <a:t>7/7/24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55B59-4244-BCB8-F3D8-BF8C789C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EB9AE-CB6B-BACB-3573-C786BC97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BADC-EB80-1943-B6E3-A96EAA17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6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9052-226D-74D5-CCEA-3228596B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28A30-8F09-9CA3-B838-EBB08871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212A-B72C-F942-9979-6B42D6FB1F1B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9047A-D5B2-B318-43EE-EBF9B897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EE9F6-C77D-4C97-3D68-6E95BDB5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BADC-EB80-1943-B6E3-A96EAA17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7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7E7C1-606F-355A-A056-436B2B95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212A-B72C-F942-9979-6B42D6FB1F1B}" type="datetimeFigureOut">
              <a:rPr lang="en-US" smtClean="0"/>
              <a:t>7/7/24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11A5D-41DA-3A36-09FC-754CCC76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A4756-B00A-76A1-43B2-52A52213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BADC-EB80-1943-B6E3-A96EAA17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A361-6C4C-7D9E-31F3-375149C2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00265-CA09-128A-28B1-4C20A526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A961D-DC56-8C12-7754-C3A77C24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D997-9BD3-775D-106E-3A767127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212A-B72C-F942-9979-6B42D6FB1F1B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B534-0862-CD7A-B26C-F2F703A4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8DD7F-AB59-60A6-B6FC-CF41D618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BADC-EB80-1943-B6E3-A96EAA17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1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F0E6-13B0-C750-54D1-0D108B01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7629E-CE20-EA12-C0D2-186BDF31A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4F3AC-AE2E-CD7B-A021-0C1CD191D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92A86-5E96-EFCC-D409-3B28BD21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212A-B72C-F942-9979-6B42D6FB1F1B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FB5E1-94D0-66D6-F06E-7E76E4FF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AC74D-066F-B5B9-96A3-D614581F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DBADC-EB80-1943-B6E3-A96EAA17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F1D48-1813-8730-EC8D-6AAF571A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A7F7E-30E3-1AB4-A82C-EBD4B9512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A25B9-34DF-E474-1476-709D8E9E2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7212A-B72C-F942-9979-6B42D6FB1F1B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7080D-D8E6-6585-5D26-36A3DE74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63D4-1975-4600-145D-4BA814BD6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DBADC-EB80-1943-B6E3-A96EAA17E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4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41A8-508D-1615-376E-8ADC90F1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25" y="35905"/>
            <a:ext cx="9246084" cy="821565"/>
          </a:xfrm>
        </p:spPr>
        <p:txBody>
          <a:bodyPr>
            <a:normAutofit/>
          </a:bodyPr>
          <a:lstStyle/>
          <a:p>
            <a:r>
              <a:rPr lang="en-US" sz="3600" dirty="0"/>
              <a:t>Initial Setup – Instances Unable to Communicate</a:t>
            </a:r>
          </a:p>
        </p:txBody>
      </p:sp>
      <p:grpSp>
        <p:nvGrpSpPr>
          <p:cNvPr id="6" name="Group 5" descr="Region group.">
            <a:extLst>
              <a:ext uri="{FF2B5EF4-FFF2-40B4-BE49-F238E27FC236}">
                <a16:creationId xmlns:a16="http://schemas.microsoft.com/office/drawing/2014/main" id="{6C3CC029-3306-EB9C-A2BC-4BD97E12349A}"/>
              </a:ext>
            </a:extLst>
          </p:cNvPr>
          <p:cNvGrpSpPr/>
          <p:nvPr/>
        </p:nvGrpSpPr>
        <p:grpSpPr>
          <a:xfrm>
            <a:off x="751900" y="2807365"/>
            <a:ext cx="4169278" cy="1600892"/>
            <a:chOff x="4215623" y="1512745"/>
            <a:chExt cx="1765300" cy="889002"/>
          </a:xfrm>
        </p:grpSpPr>
        <p:sp>
          <p:nvSpPr>
            <p:cNvPr id="7" name="Rectangle 6" descr="Region group">
              <a:extLst>
                <a:ext uri="{FF2B5EF4-FFF2-40B4-BE49-F238E27FC236}">
                  <a16:creationId xmlns:a16="http://schemas.microsoft.com/office/drawing/2014/main" id="{60E80F5C-A1E2-02F4-600E-3E7E78262208}"/>
                </a:ext>
              </a:extLst>
            </p:cNvPr>
            <p:cNvSpPr/>
            <p:nvPr/>
          </p:nvSpPr>
          <p:spPr>
            <a:xfrm>
              <a:off x="4215623" y="151274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8" name="Graphic 7" descr="Region group icon.">
              <a:extLst>
                <a:ext uri="{FF2B5EF4-FFF2-40B4-BE49-F238E27FC236}">
                  <a16:creationId xmlns:a16="http://schemas.microsoft.com/office/drawing/2014/main" id="{FBF56B67-0346-5EBD-C886-396897C5A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00909" cy="200909"/>
            </a:xfrm>
            <a:prstGeom prst="rect">
              <a:avLst/>
            </a:prstGeom>
          </p:spPr>
        </p:pic>
      </p:grpSp>
      <p:sp>
        <p:nvSpPr>
          <p:cNvPr id="9" name="Rectangle 8" descr="Availability Zone group.">
            <a:extLst>
              <a:ext uri="{FF2B5EF4-FFF2-40B4-BE49-F238E27FC236}">
                <a16:creationId xmlns:a16="http://schemas.microsoft.com/office/drawing/2014/main" id="{9DD57BBA-0653-919C-8594-3532395A2668}"/>
              </a:ext>
            </a:extLst>
          </p:cNvPr>
          <p:cNvSpPr/>
          <p:nvPr/>
        </p:nvSpPr>
        <p:spPr>
          <a:xfrm>
            <a:off x="1994262" y="2900697"/>
            <a:ext cx="1702244" cy="1325564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sp>
        <p:nvSpPr>
          <p:cNvPr id="10" name="Rectangle 9" descr="Availability Zone group.">
            <a:extLst>
              <a:ext uri="{FF2B5EF4-FFF2-40B4-BE49-F238E27FC236}">
                <a16:creationId xmlns:a16="http://schemas.microsoft.com/office/drawing/2014/main" id="{19E03317-C01C-BFD8-5339-F9C1B037E42C}"/>
              </a:ext>
            </a:extLst>
          </p:cNvPr>
          <p:cNvSpPr/>
          <p:nvPr/>
        </p:nvSpPr>
        <p:spPr>
          <a:xfrm>
            <a:off x="5583796" y="2900697"/>
            <a:ext cx="1789857" cy="130729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Wavelength Zone 1</a:t>
            </a:r>
          </a:p>
        </p:txBody>
      </p:sp>
      <p:sp>
        <p:nvSpPr>
          <p:cNvPr id="11" name="Rectangle 10" descr="Availability Zone group.">
            <a:extLst>
              <a:ext uri="{FF2B5EF4-FFF2-40B4-BE49-F238E27FC236}">
                <a16:creationId xmlns:a16="http://schemas.microsoft.com/office/drawing/2014/main" id="{9A99F4C5-989C-AB10-9111-00DB59D7DB27}"/>
              </a:ext>
            </a:extLst>
          </p:cNvPr>
          <p:cNvSpPr/>
          <p:nvPr/>
        </p:nvSpPr>
        <p:spPr>
          <a:xfrm>
            <a:off x="8626303" y="2900697"/>
            <a:ext cx="1789857" cy="1276579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Wavelength Zone 2</a:t>
            </a:r>
          </a:p>
        </p:txBody>
      </p:sp>
      <p:grpSp>
        <p:nvGrpSpPr>
          <p:cNvPr id="15" name="Group 14" descr="Virtual private cloud (VPC) group.">
            <a:extLst>
              <a:ext uri="{FF2B5EF4-FFF2-40B4-BE49-F238E27FC236}">
                <a16:creationId xmlns:a16="http://schemas.microsoft.com/office/drawing/2014/main" id="{AAD353CC-0C80-A667-1BBE-90322B82589A}"/>
              </a:ext>
            </a:extLst>
          </p:cNvPr>
          <p:cNvGrpSpPr/>
          <p:nvPr/>
        </p:nvGrpSpPr>
        <p:grpSpPr>
          <a:xfrm>
            <a:off x="1846217" y="3234607"/>
            <a:ext cx="8874034" cy="821565"/>
            <a:chOff x="2283292" y="2618864"/>
            <a:chExt cx="1765300" cy="8890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5F1BF5-6CA3-2C71-2528-0A708C62A80B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 A</a:t>
              </a:r>
            </a:p>
          </p:txBody>
        </p:sp>
        <p:pic>
          <p:nvPicPr>
            <p:cNvPr id="17" name="Graphic 16" descr="VPC group icon. ">
              <a:extLst>
                <a:ext uri="{FF2B5EF4-FFF2-40B4-BE49-F238E27FC236}">
                  <a16:creationId xmlns:a16="http://schemas.microsoft.com/office/drawing/2014/main" id="{AA09FC70-60DE-4BEA-EF70-A27FB7407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4"/>
              <a:ext cx="99455" cy="382325"/>
            </a:xfrm>
            <a:prstGeom prst="rect">
              <a:avLst/>
            </a:prstGeom>
          </p:spPr>
        </p:pic>
      </p:grpSp>
      <p:pic>
        <p:nvPicPr>
          <p:cNvPr id="18" name="Graphic 17" descr="Instance instance icon for the Amazon EC2 service.">
            <a:extLst>
              <a:ext uri="{FF2B5EF4-FFF2-40B4-BE49-F238E27FC236}">
                <a16:creationId xmlns:a16="http://schemas.microsoft.com/office/drawing/2014/main" id="{87AE7618-80FC-23CB-A5DC-E8DE449740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5224" y="3407954"/>
            <a:ext cx="457200" cy="457200"/>
          </a:xfrm>
          <a:prstGeom prst="rect">
            <a:avLst/>
          </a:prstGeom>
        </p:spPr>
      </p:pic>
      <p:pic>
        <p:nvPicPr>
          <p:cNvPr id="19" name="Graphic 18" descr="Instance instance icon for the Amazon EC2 service.">
            <a:extLst>
              <a:ext uri="{FF2B5EF4-FFF2-40B4-BE49-F238E27FC236}">
                <a16:creationId xmlns:a16="http://schemas.microsoft.com/office/drawing/2014/main" id="{98141103-DA1A-36B7-ADC6-89C23ED52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25162" y="3407954"/>
            <a:ext cx="457200" cy="457200"/>
          </a:xfrm>
          <a:prstGeom prst="rect">
            <a:avLst/>
          </a:prstGeom>
        </p:spPr>
      </p:pic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31A76B3F-09D9-968A-B1BB-D6515F28F57A}"/>
              </a:ext>
            </a:extLst>
          </p:cNvPr>
          <p:cNvSpPr/>
          <p:nvPr/>
        </p:nvSpPr>
        <p:spPr>
          <a:xfrm>
            <a:off x="6582424" y="3587930"/>
            <a:ext cx="2642738" cy="12192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>
            <a:extLst>
              <a:ext uri="{FF2B5EF4-FFF2-40B4-BE49-F238E27FC236}">
                <a16:creationId xmlns:a16="http://schemas.microsoft.com/office/drawing/2014/main" id="{66727B50-9C9C-004F-E055-5E9680B2B662}"/>
              </a:ext>
            </a:extLst>
          </p:cNvPr>
          <p:cNvSpPr/>
          <p:nvPr/>
        </p:nvSpPr>
        <p:spPr>
          <a:xfrm>
            <a:off x="7676741" y="3407954"/>
            <a:ext cx="578984" cy="5283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F53AFE-713C-96B8-9D5F-DC3735F6B314}"/>
              </a:ext>
            </a:extLst>
          </p:cNvPr>
          <p:cNvSpPr txBox="1"/>
          <p:nvPr/>
        </p:nvSpPr>
        <p:spPr>
          <a:xfrm>
            <a:off x="1027611" y="1306286"/>
            <a:ext cx="865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 Instances launched into different Wavelength Zones </a:t>
            </a:r>
            <a:r>
              <a:rPr lang="en-US" b="1" dirty="0"/>
              <a:t>cannot</a:t>
            </a:r>
            <a:r>
              <a:rPr lang="en-US" dirty="0"/>
              <a:t> communicate with each other </a:t>
            </a:r>
            <a:r>
              <a:rPr lang="en-US" b="1" dirty="0"/>
              <a:t>if they are associated with the same VPC.</a:t>
            </a:r>
          </a:p>
        </p:txBody>
      </p:sp>
    </p:spTree>
    <p:extLst>
      <p:ext uri="{BB962C8B-B14F-4D97-AF65-F5344CB8AC3E}">
        <p14:creationId xmlns:p14="http://schemas.microsoft.com/office/powerpoint/2010/main" val="96390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41A8-508D-1615-376E-8ADC90F1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025" y="35905"/>
            <a:ext cx="9246084" cy="821565"/>
          </a:xfrm>
        </p:spPr>
        <p:txBody>
          <a:bodyPr>
            <a:normAutofit/>
          </a:bodyPr>
          <a:lstStyle/>
          <a:p>
            <a:r>
              <a:rPr lang="en-US" sz="3600" dirty="0"/>
              <a:t>Use Transit Gateway</a:t>
            </a:r>
          </a:p>
        </p:txBody>
      </p:sp>
      <p:grpSp>
        <p:nvGrpSpPr>
          <p:cNvPr id="22" name="Group 21" descr="Region group.">
            <a:extLst>
              <a:ext uri="{FF2B5EF4-FFF2-40B4-BE49-F238E27FC236}">
                <a16:creationId xmlns:a16="http://schemas.microsoft.com/office/drawing/2014/main" id="{2828BBA2-B2FB-C463-6B9B-176F33E336B8}"/>
              </a:ext>
            </a:extLst>
          </p:cNvPr>
          <p:cNvGrpSpPr/>
          <p:nvPr/>
        </p:nvGrpSpPr>
        <p:grpSpPr>
          <a:xfrm>
            <a:off x="433755" y="911892"/>
            <a:ext cx="4037047" cy="4815389"/>
            <a:chOff x="4215623" y="1512745"/>
            <a:chExt cx="1765300" cy="889002"/>
          </a:xfrm>
        </p:grpSpPr>
        <p:sp>
          <p:nvSpPr>
            <p:cNvPr id="23" name="Rectangle 22" descr="Region group">
              <a:extLst>
                <a:ext uri="{FF2B5EF4-FFF2-40B4-BE49-F238E27FC236}">
                  <a16:creationId xmlns:a16="http://schemas.microsoft.com/office/drawing/2014/main" id="{34D1D70B-450B-6F1F-A7C2-506503E7B3C1}"/>
                </a:ext>
              </a:extLst>
            </p:cNvPr>
            <p:cNvSpPr/>
            <p:nvPr/>
          </p:nvSpPr>
          <p:spPr>
            <a:xfrm>
              <a:off x="4215623" y="151274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24" name="Graphic 23" descr="Region group icon.">
              <a:extLst>
                <a:ext uri="{FF2B5EF4-FFF2-40B4-BE49-F238E27FC236}">
                  <a16:creationId xmlns:a16="http://schemas.microsoft.com/office/drawing/2014/main" id="{DA32324C-7E24-A778-3F06-63D21766F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00909" cy="79842"/>
            </a:xfrm>
            <a:prstGeom prst="rect">
              <a:avLst/>
            </a:prstGeom>
          </p:spPr>
        </p:pic>
      </p:grpSp>
      <p:sp>
        <p:nvSpPr>
          <p:cNvPr id="25" name="Rectangle 24" descr="Availability Zone group.">
            <a:extLst>
              <a:ext uri="{FF2B5EF4-FFF2-40B4-BE49-F238E27FC236}">
                <a16:creationId xmlns:a16="http://schemas.microsoft.com/office/drawing/2014/main" id="{85FB30F0-3B99-13E8-9434-6666955C9994}"/>
              </a:ext>
            </a:extLst>
          </p:cNvPr>
          <p:cNvSpPr/>
          <p:nvPr/>
        </p:nvSpPr>
        <p:spPr>
          <a:xfrm>
            <a:off x="1656270" y="1005224"/>
            <a:ext cx="2654473" cy="4603096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sp>
        <p:nvSpPr>
          <p:cNvPr id="26" name="Rectangle 25" descr="Availability Zone group.">
            <a:extLst>
              <a:ext uri="{FF2B5EF4-FFF2-40B4-BE49-F238E27FC236}">
                <a16:creationId xmlns:a16="http://schemas.microsoft.com/office/drawing/2014/main" id="{1D0990D4-60D1-FFAB-CC22-51BC19056F3A}"/>
              </a:ext>
            </a:extLst>
          </p:cNvPr>
          <p:cNvSpPr/>
          <p:nvPr/>
        </p:nvSpPr>
        <p:spPr>
          <a:xfrm>
            <a:off x="5265651" y="1005225"/>
            <a:ext cx="1789857" cy="1746684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Wavelength Zone 1</a:t>
            </a:r>
          </a:p>
        </p:txBody>
      </p:sp>
      <p:sp>
        <p:nvSpPr>
          <p:cNvPr id="27" name="Rectangle 26" descr="Availability Zone group.">
            <a:extLst>
              <a:ext uri="{FF2B5EF4-FFF2-40B4-BE49-F238E27FC236}">
                <a16:creationId xmlns:a16="http://schemas.microsoft.com/office/drawing/2014/main" id="{878E0000-FA68-7DA7-7100-BC196EF215B5}"/>
              </a:ext>
            </a:extLst>
          </p:cNvPr>
          <p:cNvSpPr/>
          <p:nvPr/>
        </p:nvSpPr>
        <p:spPr>
          <a:xfrm>
            <a:off x="5314893" y="3978143"/>
            <a:ext cx="1784057" cy="1717821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Wavelength Zone 2</a:t>
            </a:r>
          </a:p>
        </p:txBody>
      </p:sp>
      <p:pic>
        <p:nvPicPr>
          <p:cNvPr id="28" name="Graphic 27" descr="Instance instance icon for the Amazon EC2 service.">
            <a:extLst>
              <a:ext uri="{FF2B5EF4-FFF2-40B4-BE49-F238E27FC236}">
                <a16:creationId xmlns:a16="http://schemas.microsoft.com/office/drawing/2014/main" id="{4ED9F430-36AE-9CC3-4AD4-306FB87D0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7079" y="1730696"/>
            <a:ext cx="457200" cy="457200"/>
          </a:xfrm>
          <a:prstGeom prst="rect">
            <a:avLst/>
          </a:prstGeom>
        </p:spPr>
      </p:pic>
      <p:pic>
        <p:nvPicPr>
          <p:cNvPr id="29" name="Graphic 28" descr="Instance instance icon for the Amazon EC2 service.">
            <a:extLst>
              <a:ext uri="{FF2B5EF4-FFF2-40B4-BE49-F238E27FC236}">
                <a16:creationId xmlns:a16="http://schemas.microsoft.com/office/drawing/2014/main" id="{913EB6F8-CFBD-3EBD-3C34-4F48217F7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3317" y="4643915"/>
            <a:ext cx="457200" cy="469443"/>
          </a:xfrm>
          <a:prstGeom prst="rect">
            <a:avLst/>
          </a:prstGeom>
        </p:spPr>
      </p:pic>
      <p:grpSp>
        <p:nvGrpSpPr>
          <p:cNvPr id="32" name="Group 31" descr="Virtual private cloud (VPC) group.">
            <a:extLst>
              <a:ext uri="{FF2B5EF4-FFF2-40B4-BE49-F238E27FC236}">
                <a16:creationId xmlns:a16="http://schemas.microsoft.com/office/drawing/2014/main" id="{1F36BB43-FEE2-E7BE-AE67-998FE51F08CA}"/>
              </a:ext>
            </a:extLst>
          </p:cNvPr>
          <p:cNvGrpSpPr/>
          <p:nvPr/>
        </p:nvGrpSpPr>
        <p:grpSpPr>
          <a:xfrm>
            <a:off x="1246035" y="1344370"/>
            <a:ext cx="6443634" cy="1307291"/>
            <a:chOff x="2283292" y="2618865"/>
            <a:chExt cx="1765300" cy="88900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E46F08-52A2-9494-C1B1-560DCB8F7CB7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 A</a:t>
              </a:r>
            </a:p>
          </p:txBody>
        </p:sp>
        <p:pic>
          <p:nvPicPr>
            <p:cNvPr id="34" name="Graphic 33" descr="VPC group icon. ">
              <a:extLst>
                <a:ext uri="{FF2B5EF4-FFF2-40B4-BE49-F238E27FC236}">
                  <a16:creationId xmlns:a16="http://schemas.microsoft.com/office/drawing/2014/main" id="{F0ACF74F-276E-9567-E260-87EC5351E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83292" y="2618865"/>
              <a:ext cx="99455" cy="210989"/>
            </a:xfrm>
            <a:prstGeom prst="rect">
              <a:avLst/>
            </a:prstGeom>
          </p:spPr>
        </p:pic>
      </p:grpSp>
      <p:grpSp>
        <p:nvGrpSpPr>
          <p:cNvPr id="35" name="Group 34" descr="Virtual private cloud (VPC) group.">
            <a:extLst>
              <a:ext uri="{FF2B5EF4-FFF2-40B4-BE49-F238E27FC236}">
                <a16:creationId xmlns:a16="http://schemas.microsoft.com/office/drawing/2014/main" id="{E9ECD355-C191-B95D-B29A-0E68609279ED}"/>
              </a:ext>
            </a:extLst>
          </p:cNvPr>
          <p:cNvGrpSpPr/>
          <p:nvPr/>
        </p:nvGrpSpPr>
        <p:grpSpPr>
          <a:xfrm>
            <a:off x="1186336" y="4272093"/>
            <a:ext cx="6443634" cy="1192554"/>
            <a:chOff x="2283292" y="2618864"/>
            <a:chExt cx="1765300" cy="88900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5C3599-B960-3941-3A20-3572CD640FBE}"/>
                </a:ext>
              </a:extLst>
            </p:cNvPr>
            <p:cNvSpPr/>
            <p:nvPr/>
          </p:nvSpPr>
          <p:spPr>
            <a:xfrm>
              <a:off x="2283292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 B</a:t>
              </a:r>
            </a:p>
          </p:txBody>
        </p:sp>
        <p:pic>
          <p:nvPicPr>
            <p:cNvPr id="37" name="Graphic 36" descr="VPC group icon. ">
              <a:extLst>
                <a:ext uri="{FF2B5EF4-FFF2-40B4-BE49-F238E27FC236}">
                  <a16:creationId xmlns:a16="http://schemas.microsoft.com/office/drawing/2014/main" id="{111E951D-7D92-3B9D-7FA4-69D35FC1A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83292" y="2618864"/>
              <a:ext cx="99455" cy="249537"/>
            </a:xfrm>
            <a:prstGeom prst="rect">
              <a:avLst/>
            </a:prstGeom>
          </p:spPr>
        </p:pic>
      </p:grpSp>
      <p:grpSp>
        <p:nvGrpSpPr>
          <p:cNvPr id="38" name="Group 37" descr="Public subnet group.">
            <a:extLst>
              <a:ext uri="{FF2B5EF4-FFF2-40B4-BE49-F238E27FC236}">
                <a16:creationId xmlns:a16="http://schemas.microsoft.com/office/drawing/2014/main" id="{B3B1079F-1660-425E-B5E8-7F1FFA2F2981}"/>
              </a:ext>
            </a:extLst>
          </p:cNvPr>
          <p:cNvGrpSpPr/>
          <p:nvPr/>
        </p:nvGrpSpPr>
        <p:grpSpPr>
          <a:xfrm>
            <a:off x="2305996" y="1525181"/>
            <a:ext cx="1765300" cy="889002"/>
            <a:chOff x="6147454" y="2618865"/>
            <a:chExt cx="1765300" cy="8890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4A7439-2B1D-1082-2706-9CDCDC5A9282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Associate Subnet with Wavelength </a:t>
              </a: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Zone 1</a:t>
              </a:r>
            </a:p>
          </p:txBody>
        </p:sp>
        <p:pic>
          <p:nvPicPr>
            <p:cNvPr id="40" name="Graphic 39" descr="Public subnet group icon. ">
              <a:extLst>
                <a:ext uri="{FF2B5EF4-FFF2-40B4-BE49-F238E27FC236}">
                  <a16:creationId xmlns:a16="http://schemas.microsoft.com/office/drawing/2014/main" id="{327CB4FC-41D0-E938-4460-A08760D33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41" name="Group 40" descr="Public subnet group.">
            <a:extLst>
              <a:ext uri="{FF2B5EF4-FFF2-40B4-BE49-F238E27FC236}">
                <a16:creationId xmlns:a16="http://schemas.microsoft.com/office/drawing/2014/main" id="{5B3A7FE2-F8B2-BD18-2C3E-91D6E3E43E5F}"/>
              </a:ext>
            </a:extLst>
          </p:cNvPr>
          <p:cNvGrpSpPr/>
          <p:nvPr/>
        </p:nvGrpSpPr>
        <p:grpSpPr>
          <a:xfrm>
            <a:off x="2213567" y="4505143"/>
            <a:ext cx="1765300" cy="889002"/>
            <a:chOff x="6147454" y="2618865"/>
            <a:chExt cx="1765300" cy="88900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8106A9-2F9B-6370-D221-60D4440B58A5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Associate Subnet with Wavelength </a:t>
              </a:r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Zone 2</a:t>
              </a:r>
            </a:p>
          </p:txBody>
        </p:sp>
        <p:pic>
          <p:nvPicPr>
            <p:cNvPr id="43" name="Graphic 42" descr="Public subnet group icon. ">
              <a:extLst>
                <a:ext uri="{FF2B5EF4-FFF2-40B4-BE49-F238E27FC236}">
                  <a16:creationId xmlns:a16="http://schemas.microsoft.com/office/drawing/2014/main" id="{D75B9EF0-37C4-A8FC-3FF7-DDBE35159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pic>
        <p:nvPicPr>
          <p:cNvPr id="44" name="Graphic 7" descr="AWS Transit Gateway service icon.">
            <a:extLst>
              <a:ext uri="{FF2B5EF4-FFF2-40B4-BE49-F238E27FC236}">
                <a16:creationId xmlns:a16="http://schemas.microsoft.com/office/drawing/2014/main" id="{606CA44A-60F9-F8BC-6232-B08E0D6B1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2546471" y="30964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C3484DB8-D617-17A6-3973-35C95B906D94}"/>
              </a:ext>
            </a:extLst>
          </p:cNvPr>
          <p:cNvSpPr/>
          <p:nvPr/>
        </p:nvSpPr>
        <p:spPr>
          <a:xfrm>
            <a:off x="4071296" y="1886888"/>
            <a:ext cx="1735783" cy="17612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FD2AF2B5-D3E9-0179-7632-D5A1188EE061}"/>
              </a:ext>
            </a:extLst>
          </p:cNvPr>
          <p:cNvSpPr/>
          <p:nvPr/>
        </p:nvSpPr>
        <p:spPr>
          <a:xfrm>
            <a:off x="3978867" y="4790574"/>
            <a:ext cx="1735783" cy="17612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-Down Arrow 4">
            <a:extLst>
              <a:ext uri="{FF2B5EF4-FFF2-40B4-BE49-F238E27FC236}">
                <a16:creationId xmlns:a16="http://schemas.microsoft.com/office/drawing/2014/main" id="{C2EB51C2-0827-BF07-A47B-04D934EB0A29}"/>
              </a:ext>
            </a:extLst>
          </p:cNvPr>
          <p:cNvSpPr/>
          <p:nvPr/>
        </p:nvSpPr>
        <p:spPr>
          <a:xfrm flipH="1">
            <a:off x="2897696" y="2414183"/>
            <a:ext cx="124177" cy="69251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294CA034-905C-8028-3ADD-3027523D482E}"/>
              </a:ext>
            </a:extLst>
          </p:cNvPr>
          <p:cNvSpPr/>
          <p:nvPr/>
        </p:nvSpPr>
        <p:spPr>
          <a:xfrm flipH="1">
            <a:off x="2880624" y="3825588"/>
            <a:ext cx="124178" cy="69251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E0581-59C3-F565-8C58-E8057ADD20ED}"/>
              </a:ext>
            </a:extLst>
          </p:cNvPr>
          <p:cNvSpPr txBox="1"/>
          <p:nvPr/>
        </p:nvSpPr>
        <p:spPr>
          <a:xfrm>
            <a:off x="348342" y="5893751"/>
            <a:ext cx="865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Wavelength Zone must be associated with its </a:t>
            </a:r>
            <a:r>
              <a:rPr lang="en-US" b="1" dirty="0"/>
              <a:t>own VPC, </a:t>
            </a:r>
            <a:r>
              <a:rPr lang="en-US" dirty="0"/>
              <a:t>and a </a:t>
            </a:r>
            <a:r>
              <a:rPr lang="en-US" b="1" dirty="0"/>
              <a:t>Transit Gateway </a:t>
            </a:r>
            <a:r>
              <a:rPr lang="en-US" dirty="0"/>
              <a:t>should be used between the VPC</a:t>
            </a:r>
            <a:endParaRPr lang="en-US" b="1" dirty="0"/>
          </a:p>
        </p:txBody>
      </p:sp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7D968653-AA53-D4CF-276B-8BB6A929A5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83578" y="30170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05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90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Initial Setup – Instances Unable to Communicate</vt:lpstr>
      <vt:lpstr>Use Transit Gateway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Quest User</dc:creator>
  <cp:lastModifiedBy>Quest User</cp:lastModifiedBy>
  <cp:revision>5</cp:revision>
  <dcterms:created xsi:type="dcterms:W3CDTF">2024-07-08T00:24:23Z</dcterms:created>
  <dcterms:modified xsi:type="dcterms:W3CDTF">2024-07-08T01:02:03Z</dcterms:modified>
</cp:coreProperties>
</file>