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57" r:id="rId4"/>
    <p:sldId id="258" r:id="rId5"/>
    <p:sldId id="259" r:id="rId6"/>
    <p:sldId id="262" r:id="rId7"/>
    <p:sldId id="260" r:id="rId8"/>
    <p:sldId id="261"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2013/1/10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2013/1/10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2013/1/10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2013/1/10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UML</a:t>
            </a:r>
            <a:r>
              <a:rPr lang="zh-CN" altLang="en-US" dirty="0" smtClean="0"/>
              <a:t>复习</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a:t>
            </a:r>
            <a:r>
              <a:rPr lang="en-US" altLang="zh-CN" dirty="0" smtClean="0"/>
              <a:t>5</a:t>
            </a:r>
            <a:r>
              <a:rPr lang="zh-CN" altLang="en-US" dirty="0" smtClean="0"/>
              <a:t>）</a:t>
            </a:r>
            <a:r>
              <a:rPr lang="zh-CN" altLang="en-US" dirty="0" smtClean="0"/>
              <a:t>为什么说初始阶段不是需求阶段</a:t>
            </a:r>
            <a:r>
              <a:rPr lang="en-US" dirty="0" smtClean="0"/>
              <a:t>?</a:t>
            </a:r>
            <a:r>
              <a:rPr lang="zh-CN" altLang="en-US" dirty="0" smtClean="0"/>
              <a:t>（第</a:t>
            </a:r>
            <a:r>
              <a:rPr lang="en-US" dirty="0" smtClean="0"/>
              <a:t>4</a:t>
            </a:r>
            <a:r>
              <a:rPr lang="zh-CN" altLang="en-US" dirty="0" smtClean="0"/>
              <a:t>章）</a:t>
            </a:r>
            <a:endParaRPr lang="zh-CN" altLang="en-US" dirty="0"/>
          </a:p>
        </p:txBody>
      </p:sp>
      <p:sp>
        <p:nvSpPr>
          <p:cNvPr id="3" name="内容占位符 2"/>
          <p:cNvSpPr>
            <a:spLocks noGrp="1"/>
          </p:cNvSpPr>
          <p:nvPr>
            <p:ph idx="1"/>
          </p:nvPr>
        </p:nvSpPr>
        <p:spPr/>
        <p:txBody>
          <a:bodyPr/>
          <a:lstStyle/>
          <a:p>
            <a:pPr>
              <a:buNone/>
            </a:pPr>
            <a:r>
              <a:rPr lang="en-US" altLang="zh-CN" dirty="0" smtClean="0"/>
              <a:t>		</a:t>
            </a:r>
            <a:r>
              <a:rPr lang="zh-CN" altLang="en-US" dirty="0" smtClean="0"/>
              <a:t>初</a:t>
            </a:r>
            <a:r>
              <a:rPr lang="zh-CN" altLang="en-US" dirty="0" smtClean="0"/>
              <a:t>始阶段是建立项目共同设想和基本范围的比较简短的起始步骤。</a:t>
            </a:r>
            <a:r>
              <a:rPr lang="zh-CN" altLang="en-US" b="1" dirty="0" smtClean="0"/>
              <a:t>初始阶段的目标并不是定义所有需求</a:t>
            </a:r>
            <a:r>
              <a:rPr lang="zh-CN" altLang="en-US" dirty="0" smtClean="0"/>
              <a:t>，而是为项目目标建立一些初始的共同构想，确定项目是否可行，并决定是否值得进行认真研究。</a:t>
            </a: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dirty="0" smtClean="0"/>
              <a:t>（</a:t>
            </a:r>
            <a:r>
              <a:rPr lang="en-US" altLang="zh-CN" dirty="0" smtClean="0"/>
              <a:t>6</a:t>
            </a:r>
            <a:r>
              <a:rPr lang="zh-CN" altLang="en-US" dirty="0" smtClean="0"/>
              <a:t>）什</a:t>
            </a:r>
            <a:r>
              <a:rPr lang="zh-CN" altLang="en-US" dirty="0" smtClean="0"/>
              <a:t>么是参与者</a:t>
            </a:r>
            <a:r>
              <a:rPr lang="en-US" dirty="0" smtClean="0"/>
              <a:t>?</a:t>
            </a:r>
            <a:r>
              <a:rPr lang="zh-CN" altLang="en-US" dirty="0" smtClean="0"/>
              <a:t>（</a:t>
            </a:r>
            <a:r>
              <a:rPr lang="en-US" dirty="0" smtClean="0"/>
              <a:t>P47</a:t>
            </a:r>
            <a:r>
              <a:rPr lang="zh-CN" altLang="en-US" dirty="0" smtClean="0"/>
              <a:t>）</a:t>
            </a:r>
            <a:endParaRPr lang="zh-CN" altLang="en-US" dirty="0"/>
          </a:p>
        </p:txBody>
      </p:sp>
      <p:sp>
        <p:nvSpPr>
          <p:cNvPr id="3" name="内容占位符 2"/>
          <p:cNvSpPr>
            <a:spLocks noGrp="1"/>
          </p:cNvSpPr>
          <p:nvPr>
            <p:ph idx="1"/>
          </p:nvPr>
        </p:nvSpPr>
        <p:spPr/>
        <p:txBody>
          <a:bodyPr/>
          <a:lstStyle/>
          <a:p>
            <a:pPr>
              <a:buNone/>
            </a:pPr>
            <a:r>
              <a:rPr lang="en-US" altLang="zh-CN" b="1" dirty="0" smtClean="0"/>
              <a:t>		</a:t>
            </a:r>
            <a:r>
              <a:rPr lang="zh-CN" altLang="en-US" b="1" dirty="0" smtClean="0"/>
              <a:t>参</a:t>
            </a:r>
            <a:r>
              <a:rPr lang="zh-CN" altLang="en-US" b="1" dirty="0" smtClean="0"/>
              <a:t>与者（</a:t>
            </a:r>
            <a:r>
              <a:rPr lang="en-US" b="1" dirty="0" smtClean="0"/>
              <a:t>Actor</a:t>
            </a:r>
            <a:r>
              <a:rPr lang="zh-CN" altLang="en-US" b="1" dirty="0" smtClean="0"/>
              <a:t>）</a:t>
            </a:r>
            <a:r>
              <a:rPr lang="zh-CN" altLang="en-US" dirty="0" smtClean="0"/>
              <a:t>是某些具有行为的是事物，可以是人（有角色标识）、计算机系统或组织，例如收银员。</a:t>
            </a:r>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a:t>
            </a:r>
            <a:r>
              <a:rPr lang="en-US" altLang="zh-CN" dirty="0" smtClean="0"/>
              <a:t>7</a:t>
            </a:r>
            <a:r>
              <a:rPr lang="zh-CN" altLang="en-US" dirty="0" smtClean="0"/>
              <a:t>）什</a:t>
            </a:r>
            <a:r>
              <a:rPr lang="zh-CN" altLang="en-US" dirty="0" smtClean="0"/>
              <a:t>么是场景</a:t>
            </a:r>
            <a:r>
              <a:rPr lang="en-US" dirty="0" smtClean="0"/>
              <a:t>? </a:t>
            </a:r>
            <a:r>
              <a:rPr lang="zh-CN" altLang="en-US" dirty="0" smtClean="0"/>
              <a:t>如何写场景</a:t>
            </a:r>
            <a:r>
              <a:rPr lang="en-US" dirty="0" smtClean="0"/>
              <a:t>?</a:t>
            </a:r>
            <a:r>
              <a:rPr lang="zh-CN" altLang="en-US" dirty="0" smtClean="0"/>
              <a:t>（</a:t>
            </a:r>
            <a:r>
              <a:rPr lang="en-US" dirty="0" smtClean="0"/>
              <a:t>P47</a:t>
            </a:r>
            <a:r>
              <a:rPr lang="zh-CN" altLang="en-US" dirty="0" smtClean="0"/>
              <a:t>）</a:t>
            </a:r>
            <a:endParaRPr lang="zh-CN" altLang="en-US" dirty="0"/>
          </a:p>
        </p:txBody>
      </p:sp>
      <p:sp>
        <p:nvSpPr>
          <p:cNvPr id="3" name="内容占位符 2"/>
          <p:cNvSpPr>
            <a:spLocks noGrp="1"/>
          </p:cNvSpPr>
          <p:nvPr>
            <p:ph idx="1"/>
          </p:nvPr>
        </p:nvSpPr>
        <p:spPr/>
        <p:txBody>
          <a:bodyPr/>
          <a:lstStyle/>
          <a:p>
            <a:pPr>
              <a:buNone/>
            </a:pPr>
            <a:r>
              <a:rPr lang="en-US" altLang="zh-CN" b="1" dirty="0" smtClean="0"/>
              <a:t>		</a:t>
            </a:r>
            <a:r>
              <a:rPr lang="zh-CN" altLang="en-US" b="1" dirty="0" smtClean="0"/>
              <a:t>场</a:t>
            </a:r>
            <a:r>
              <a:rPr lang="zh-CN" altLang="en-US" b="1" dirty="0" smtClean="0"/>
              <a:t>景（</a:t>
            </a:r>
            <a:r>
              <a:rPr lang="en-US" b="1" dirty="0" smtClean="0"/>
              <a:t>Scenario</a:t>
            </a:r>
            <a:r>
              <a:rPr lang="zh-CN" altLang="en-US" b="1" dirty="0" smtClean="0"/>
              <a:t>）</a:t>
            </a:r>
            <a:r>
              <a:rPr lang="zh-CN" altLang="en-US" dirty="0" smtClean="0"/>
              <a:t>是参与者和系统之间的一系列特定的活动和交互，也称为用例实例。场景是使用系统的一个特定情节或用例的一条执行路径。</a:t>
            </a: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一个场景的例子</a:t>
            </a:r>
            <a:r>
              <a:rPr lang="zh-CN" altLang="en-US" dirty="0" smtClean="0"/>
              <a:t>：</a:t>
            </a:r>
            <a:endParaRPr lang="zh-CN" altLang="en-US" dirty="0"/>
          </a:p>
        </p:txBody>
      </p:sp>
      <p:sp>
        <p:nvSpPr>
          <p:cNvPr id="3" name="内容占位符 2"/>
          <p:cNvSpPr>
            <a:spLocks noGrp="1"/>
          </p:cNvSpPr>
          <p:nvPr>
            <p:ph idx="1"/>
          </p:nvPr>
        </p:nvSpPr>
        <p:spPr/>
        <p:txBody>
          <a:bodyPr>
            <a:normAutofit/>
          </a:bodyPr>
          <a:lstStyle/>
          <a:p>
            <a:pPr>
              <a:buNone/>
            </a:pPr>
            <a:r>
              <a:rPr lang="en-US" altLang="zh-CN" dirty="0" smtClean="0"/>
              <a:t>				</a:t>
            </a:r>
            <a:r>
              <a:rPr lang="zh-CN" altLang="en-US" dirty="0" smtClean="0"/>
              <a:t>处</a:t>
            </a:r>
            <a:r>
              <a:rPr lang="zh-CN" altLang="en-US" dirty="0" smtClean="0"/>
              <a:t>理退货</a:t>
            </a:r>
          </a:p>
          <a:p>
            <a:r>
              <a:rPr lang="zh-CN" altLang="en-US" dirty="0" smtClean="0"/>
              <a:t>主成功场景：顾客携带商品到收银台退货。收银员使用</a:t>
            </a:r>
            <a:r>
              <a:rPr lang="en-US" dirty="0" smtClean="0"/>
              <a:t>POS</a:t>
            </a:r>
            <a:r>
              <a:rPr lang="zh-CN" altLang="en-US" dirty="0" smtClean="0"/>
              <a:t>系统记录并处理每件退货</a:t>
            </a:r>
            <a:r>
              <a:rPr lang="en-US" altLang="zh-CN" dirty="0" smtClean="0"/>
              <a:t>……</a:t>
            </a:r>
          </a:p>
          <a:p>
            <a:r>
              <a:rPr lang="zh-CN" altLang="en-US" dirty="0" smtClean="0"/>
              <a:t>交替场景：</a:t>
            </a:r>
          </a:p>
          <a:p>
            <a:pPr lvl="1"/>
            <a:r>
              <a:rPr lang="zh-CN" altLang="en-US" dirty="0" smtClean="0"/>
              <a:t>如果客户之前用信用卡付款，而其信用卡账户退还交易被拒绝，则告知顾客并使用现金退款。</a:t>
            </a:r>
          </a:p>
          <a:p>
            <a:pPr lvl="1"/>
            <a:r>
              <a:rPr lang="zh-CN" altLang="en-US" dirty="0" smtClean="0"/>
              <a:t>如果</a:t>
            </a:r>
            <a:r>
              <a:rPr lang="en-US" altLang="zh-CN" dirty="0" smtClean="0"/>
              <a:t>……</a:t>
            </a:r>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8</a:t>
            </a:r>
            <a:r>
              <a:rPr lang="zh-CN" altLang="en-US" dirty="0" smtClean="0"/>
              <a:t>）什</a:t>
            </a:r>
            <a:r>
              <a:rPr lang="zh-CN" altLang="en-US" dirty="0" smtClean="0"/>
              <a:t>么是用例</a:t>
            </a:r>
            <a:r>
              <a:rPr lang="en-US" dirty="0" smtClean="0"/>
              <a:t>? </a:t>
            </a:r>
            <a:r>
              <a:rPr lang="zh-CN" altLang="en-US" dirty="0" smtClean="0"/>
              <a:t>（</a:t>
            </a:r>
            <a:r>
              <a:rPr lang="en-US" dirty="0" smtClean="0"/>
              <a:t>P47</a:t>
            </a:r>
            <a:r>
              <a:rPr lang="zh-CN" altLang="en-US" dirty="0" smtClean="0"/>
              <a:t>）</a:t>
            </a:r>
            <a:endParaRPr lang="zh-CN" altLang="en-US" dirty="0"/>
          </a:p>
        </p:txBody>
      </p:sp>
      <p:sp>
        <p:nvSpPr>
          <p:cNvPr id="3" name="内容占位符 2"/>
          <p:cNvSpPr>
            <a:spLocks noGrp="1"/>
          </p:cNvSpPr>
          <p:nvPr>
            <p:ph idx="1"/>
          </p:nvPr>
        </p:nvSpPr>
        <p:spPr/>
        <p:txBody>
          <a:bodyPr/>
          <a:lstStyle/>
          <a:p>
            <a:pPr>
              <a:buNone/>
            </a:pPr>
            <a:r>
              <a:rPr lang="en-US" altLang="zh-CN" dirty="0" smtClean="0"/>
              <a:t>		</a:t>
            </a:r>
            <a:r>
              <a:rPr lang="zh-CN" altLang="en-US" dirty="0" smtClean="0"/>
              <a:t>用</a:t>
            </a:r>
            <a:r>
              <a:rPr lang="zh-CN" altLang="en-US" dirty="0" smtClean="0"/>
              <a:t>例就是一组相关的</a:t>
            </a:r>
            <a:r>
              <a:rPr lang="zh-CN" altLang="en-US" b="1" dirty="0" smtClean="0"/>
              <a:t>成功和失败场景集合</a:t>
            </a:r>
            <a:r>
              <a:rPr lang="zh-CN" altLang="en-US" dirty="0" smtClean="0"/>
              <a:t>，用来描述参与者如何使用系统来实现其目标。</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9</a:t>
            </a:r>
            <a:r>
              <a:rPr lang="zh-CN" altLang="en-US" dirty="0" smtClean="0"/>
              <a:t>）什</a:t>
            </a:r>
            <a:r>
              <a:rPr lang="zh-CN" altLang="en-US" dirty="0" smtClean="0"/>
              <a:t>么是用例实现</a:t>
            </a:r>
            <a:r>
              <a:rPr lang="en-US" dirty="0" smtClean="0"/>
              <a:t>?</a:t>
            </a:r>
            <a:endParaRPr lang="zh-CN" altLang="en-US" dirty="0"/>
          </a:p>
        </p:txBody>
      </p:sp>
      <p:sp>
        <p:nvSpPr>
          <p:cNvPr id="3" name="内容占位符 2"/>
          <p:cNvSpPr>
            <a:spLocks noGrp="1"/>
          </p:cNvSpPr>
          <p:nvPr>
            <p:ph idx="1"/>
          </p:nvPr>
        </p:nvSpPr>
        <p:spPr/>
        <p:txBody>
          <a:bodyPr/>
          <a:lstStyle/>
          <a:p>
            <a:pPr>
              <a:buNone/>
            </a:pPr>
            <a:r>
              <a:rPr lang="en-US" altLang="zh-CN" b="1" dirty="0" smtClean="0"/>
              <a:t>		</a:t>
            </a:r>
            <a:r>
              <a:rPr lang="zh-CN" altLang="en-US" b="1" dirty="0" smtClean="0"/>
              <a:t>用</a:t>
            </a:r>
            <a:r>
              <a:rPr lang="zh-CN" altLang="en-US" b="1" dirty="0" smtClean="0"/>
              <a:t>例实现（</a:t>
            </a:r>
            <a:r>
              <a:rPr lang="en-US" b="1" dirty="0" smtClean="0"/>
              <a:t>use-case realization</a:t>
            </a:r>
            <a:r>
              <a:rPr lang="zh-CN" altLang="en-US" b="1" dirty="0" smtClean="0"/>
              <a:t>）</a:t>
            </a:r>
            <a:r>
              <a:rPr lang="zh-CN" altLang="en-US" dirty="0" smtClean="0"/>
              <a:t>描述某个用例基于协作对象如何在设计模型中实现。更精确地说，设计者能够描述用例的一个或多个场景的设计，其中的每个设计都可以称为用例实现。用例实现是</a:t>
            </a:r>
            <a:r>
              <a:rPr lang="en-US" dirty="0" smtClean="0"/>
              <a:t>UP</a:t>
            </a:r>
            <a:r>
              <a:rPr lang="zh-CN" altLang="en-US" dirty="0" smtClean="0"/>
              <a:t>术语，用以提示我们在表示为用例需求和满足需求的对象之间的联系。</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85794"/>
            <a:ext cx="8229600" cy="1143000"/>
          </a:xfrm>
        </p:spPr>
        <p:txBody>
          <a:bodyPr>
            <a:normAutofit fontScale="90000"/>
          </a:bodyPr>
          <a:lstStyle/>
          <a:p>
            <a:pPr lvl="0"/>
            <a:r>
              <a:rPr lang="zh-CN" altLang="en-US" dirty="0" smtClean="0"/>
              <a:t>（</a:t>
            </a:r>
            <a:r>
              <a:rPr lang="en-US" altLang="zh-CN" dirty="0" smtClean="0"/>
              <a:t>10</a:t>
            </a:r>
            <a:r>
              <a:rPr lang="zh-CN" altLang="en-US" dirty="0" smtClean="0"/>
              <a:t>）</a:t>
            </a:r>
            <a:r>
              <a:rPr lang="zh-CN" altLang="en-US" dirty="0" smtClean="0"/>
              <a:t>如何找到概念类（</a:t>
            </a:r>
            <a:r>
              <a:rPr lang="en-US" dirty="0" smtClean="0"/>
              <a:t>conceptual class</a:t>
            </a:r>
            <a:r>
              <a:rPr lang="zh-CN" altLang="en-US" dirty="0" smtClean="0"/>
              <a:t>）</a:t>
            </a:r>
            <a:r>
              <a:rPr lang="en-US" dirty="0" smtClean="0"/>
              <a:t>?</a:t>
            </a:r>
            <a:r>
              <a:rPr lang="zh-CN" altLang="en-US" dirty="0" smtClean="0"/>
              <a:t>（</a:t>
            </a:r>
            <a:r>
              <a:rPr lang="en-US" dirty="0" smtClean="0"/>
              <a:t>P104</a:t>
            </a:r>
            <a:r>
              <a:rPr lang="zh-CN" altLang="en-US" dirty="0" smtClean="0"/>
              <a:t>）</a:t>
            </a:r>
            <a:br>
              <a:rPr lang="zh-CN" altLang="en-US" dirty="0" smtClean="0"/>
            </a:br>
            <a:endParaRPr lang="zh-CN" altLang="en-US" dirty="0"/>
          </a:p>
        </p:txBody>
      </p:sp>
      <p:sp>
        <p:nvSpPr>
          <p:cNvPr id="3" name="内容占位符 2"/>
          <p:cNvSpPr>
            <a:spLocks noGrp="1"/>
          </p:cNvSpPr>
          <p:nvPr>
            <p:ph idx="1"/>
          </p:nvPr>
        </p:nvSpPr>
        <p:spPr>
          <a:xfrm>
            <a:off x="428596" y="2000240"/>
            <a:ext cx="8229600" cy="4525963"/>
          </a:xfrm>
        </p:spPr>
        <p:txBody>
          <a:bodyPr/>
          <a:lstStyle/>
          <a:p>
            <a:pPr lvl="0"/>
            <a:r>
              <a:rPr lang="zh-CN" altLang="en-US" dirty="0" smtClean="0"/>
              <a:t>重修和修改现有的模型。</a:t>
            </a:r>
          </a:p>
          <a:p>
            <a:pPr lvl="1"/>
            <a:r>
              <a:rPr lang="zh-CN" altLang="en-US" dirty="0" smtClean="0"/>
              <a:t>首要、最佳且简单的方法。</a:t>
            </a:r>
          </a:p>
          <a:p>
            <a:pPr lvl="0"/>
            <a:r>
              <a:rPr lang="zh-CN" altLang="en-US" dirty="0" smtClean="0"/>
              <a:t>使用分类列表。</a:t>
            </a:r>
          </a:p>
          <a:p>
            <a:pPr lvl="1"/>
            <a:r>
              <a:rPr lang="zh-CN" altLang="en-US" dirty="0" smtClean="0"/>
              <a:t>建议在分析是建立</a:t>
            </a:r>
          </a:p>
          <a:p>
            <a:pPr lvl="0"/>
            <a:r>
              <a:rPr lang="zh-CN" altLang="en-US" dirty="0" smtClean="0"/>
              <a:t>确定名词短语。</a:t>
            </a:r>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a:t>
            </a:r>
            <a:r>
              <a:rPr lang="en-US" altLang="zh-CN" dirty="0" smtClean="0"/>
              <a:t>11</a:t>
            </a:r>
            <a:r>
              <a:rPr lang="zh-CN" altLang="en-US" dirty="0" smtClean="0"/>
              <a:t>）</a:t>
            </a:r>
            <a:r>
              <a:rPr lang="zh-CN" altLang="en-US" dirty="0" smtClean="0"/>
              <a:t>何时使用描述类建模</a:t>
            </a:r>
            <a:r>
              <a:rPr lang="en-US" dirty="0" smtClean="0"/>
              <a:t>?</a:t>
            </a:r>
            <a:r>
              <a:rPr lang="zh-CN" altLang="en-US" dirty="0" smtClean="0"/>
              <a:t> （</a:t>
            </a:r>
            <a:r>
              <a:rPr lang="en-US" dirty="0" smtClean="0"/>
              <a:t>P109</a:t>
            </a:r>
            <a:r>
              <a:rPr lang="zh-CN" altLang="en-US" dirty="0" smtClean="0"/>
              <a:t>、</a:t>
            </a:r>
            <a:r>
              <a:rPr lang="en-US" dirty="0" smtClean="0"/>
              <a:t>110</a:t>
            </a:r>
            <a:r>
              <a:rPr lang="zh-CN" altLang="en-US" dirty="0" smtClean="0"/>
              <a:t>）</a:t>
            </a:r>
            <a:r>
              <a:rPr lang="en-US" dirty="0" smtClean="0"/>
              <a:t> </a:t>
            </a:r>
            <a:endParaRPr lang="zh-CN" altLang="en-US" dirty="0"/>
          </a:p>
        </p:txBody>
      </p:sp>
      <p:sp>
        <p:nvSpPr>
          <p:cNvPr id="3" name="内容占位符 2"/>
          <p:cNvSpPr>
            <a:spLocks noGrp="1"/>
          </p:cNvSpPr>
          <p:nvPr>
            <p:ph idx="1"/>
          </p:nvPr>
        </p:nvSpPr>
        <p:spPr/>
        <p:txBody>
          <a:bodyPr>
            <a:normAutofit fontScale="92500" lnSpcReduction="10000"/>
          </a:bodyPr>
          <a:lstStyle/>
          <a:p>
            <a:pPr lvl="0"/>
            <a:r>
              <a:rPr lang="zh-CN" altLang="en-US" b="1" dirty="0" smtClean="0"/>
              <a:t>描述类（</a:t>
            </a:r>
            <a:r>
              <a:rPr lang="en-US" b="1" dirty="0" smtClean="0"/>
              <a:t>description class</a:t>
            </a:r>
            <a:r>
              <a:rPr lang="zh-CN" altLang="en-US" b="1" dirty="0" smtClean="0"/>
              <a:t>）</a:t>
            </a:r>
            <a:r>
              <a:rPr lang="zh-CN" altLang="en-US" dirty="0" smtClean="0"/>
              <a:t>包含描述其他事物的信息，例如</a:t>
            </a:r>
            <a:r>
              <a:rPr lang="en-US" dirty="0" smtClean="0"/>
              <a:t>ProductDescription</a:t>
            </a:r>
            <a:r>
              <a:rPr lang="zh-CN" altLang="en-US" dirty="0" smtClean="0"/>
              <a:t>记录</a:t>
            </a:r>
            <a:r>
              <a:rPr lang="en-US" dirty="0" smtClean="0"/>
              <a:t>Item</a:t>
            </a:r>
            <a:r>
              <a:rPr lang="zh-CN" altLang="en-US" dirty="0" smtClean="0"/>
              <a:t>的价格、图片和文字描述。</a:t>
            </a:r>
          </a:p>
          <a:p>
            <a:r>
              <a:rPr lang="zh-CN" altLang="en-US" dirty="0" smtClean="0"/>
              <a:t>何时需要描述类：</a:t>
            </a:r>
          </a:p>
          <a:p>
            <a:pPr lvl="1"/>
            <a:r>
              <a:rPr lang="zh-CN" altLang="en-US" dirty="0" smtClean="0"/>
              <a:t>需要有关产品或服务的描述，独立于任何产品或服务的现有实例。</a:t>
            </a:r>
          </a:p>
          <a:p>
            <a:pPr lvl="1"/>
            <a:r>
              <a:rPr lang="zh-CN" altLang="en-US" dirty="0" smtClean="0"/>
              <a:t>删除其所有描述事物的实例后，导致信息丢失，儿这些信息是需要维护的，但是被错误地与所删除的事物关联起来。</a:t>
            </a:r>
          </a:p>
          <a:p>
            <a:pPr lvl="1"/>
            <a:r>
              <a:rPr lang="zh-CN" altLang="en-US" dirty="0" smtClean="0"/>
              <a:t>减少冗余或重复信息。</a:t>
            </a:r>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什么是数据类型类</a:t>
            </a:r>
            <a:r>
              <a:rPr lang="en-US" dirty="0" smtClean="0"/>
              <a:t>? </a:t>
            </a:r>
            <a:r>
              <a:rPr lang="zh-CN" altLang="en-US" dirty="0" smtClean="0"/>
              <a:t>（</a:t>
            </a:r>
            <a:r>
              <a:rPr lang="en-US" dirty="0" smtClean="0"/>
              <a:t>P119</a:t>
            </a:r>
            <a:r>
              <a:rPr lang="zh-CN" altLang="en-US" dirty="0" smtClean="0"/>
              <a:t>）</a:t>
            </a:r>
            <a:endParaRPr lang="zh-CN" altLang="en-US" dirty="0"/>
          </a:p>
        </p:txBody>
      </p:sp>
      <p:sp>
        <p:nvSpPr>
          <p:cNvPr id="3" name="内容占位符 2"/>
          <p:cNvSpPr>
            <a:spLocks noGrp="1"/>
          </p:cNvSpPr>
          <p:nvPr>
            <p:ph idx="1"/>
          </p:nvPr>
        </p:nvSpPr>
        <p:spPr/>
        <p:txBody>
          <a:bodyPr/>
          <a:lstStyle/>
          <a:p>
            <a:pPr>
              <a:buNone/>
            </a:pPr>
            <a:r>
              <a:rPr lang="en-US" altLang="zh-CN" dirty="0" smtClean="0"/>
              <a:t>		</a:t>
            </a:r>
            <a:r>
              <a:rPr lang="zh-CN" altLang="en-US" dirty="0" smtClean="0"/>
              <a:t>领</a:t>
            </a:r>
            <a:r>
              <a:rPr lang="zh-CN" altLang="en-US" dirty="0" smtClean="0"/>
              <a:t>域模型的属性通常应该是数据类型。一般来说，数据类型是“基本”的类型，诸如数字、布尔、字符、字符串和枚举。更准确地讲，</a:t>
            </a:r>
            <a:r>
              <a:rPr lang="en-US" dirty="0" smtClean="0"/>
              <a:t>UML</a:t>
            </a:r>
            <a:r>
              <a:rPr lang="zh-CN" altLang="en-US" dirty="0" smtClean="0"/>
              <a:t>术语中数据类型指的是一组值，而这组值的标识本身不具有任何含义。换言之，对数据类型的等价性检验不是基于标识，而是根据值来判断的。</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什么是限定关联</a:t>
            </a:r>
            <a:r>
              <a:rPr lang="en-US" dirty="0" smtClean="0"/>
              <a:t>?</a:t>
            </a:r>
            <a:r>
              <a:rPr lang="zh-CN" altLang="en-US" dirty="0" smtClean="0"/>
              <a:t>（</a:t>
            </a:r>
            <a:r>
              <a:rPr lang="en-US" dirty="0" smtClean="0"/>
              <a:t>P192</a:t>
            </a:r>
            <a:r>
              <a:rPr lang="zh-CN" altLang="en-US" dirty="0" smtClean="0"/>
              <a:t>）</a:t>
            </a:r>
            <a:endParaRPr lang="zh-CN" altLang="en-US" dirty="0"/>
          </a:p>
        </p:txBody>
      </p:sp>
      <p:sp>
        <p:nvSpPr>
          <p:cNvPr id="3" name="内容占位符 2"/>
          <p:cNvSpPr>
            <a:spLocks noGrp="1"/>
          </p:cNvSpPr>
          <p:nvPr>
            <p:ph idx="1"/>
          </p:nvPr>
        </p:nvSpPr>
        <p:spPr/>
        <p:txBody>
          <a:bodyPr/>
          <a:lstStyle/>
          <a:p>
            <a:pPr>
              <a:buNone/>
            </a:pPr>
            <a:r>
              <a:rPr lang="en-US" altLang="zh-CN" dirty="0" smtClean="0"/>
              <a:t>		</a:t>
            </a:r>
            <a:r>
              <a:rPr lang="zh-CN" altLang="en-US" dirty="0" smtClean="0"/>
              <a:t>限</a:t>
            </a:r>
            <a:r>
              <a:rPr lang="zh-CN" altLang="en-US" dirty="0" smtClean="0"/>
              <a:t>定关联具有限定符，限定符用于从规模较大的相关对象集合中，依据限定符的键选择一个或多个对象。一般来说，在软件透视图中，限定关联暗示了基于键对事物进行查找，例如</a:t>
            </a:r>
            <a:r>
              <a:rPr lang="en-US" dirty="0" smtClean="0"/>
              <a:t>HashMap</a:t>
            </a:r>
            <a:r>
              <a:rPr lang="zh-CN" altLang="en-US" dirty="0" smtClean="0"/>
              <a:t>中的对象。</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pPr>
              <a:buNone/>
            </a:pPr>
            <a:r>
              <a:rPr lang="zh-CN" altLang="en-US" dirty="0" smtClean="0"/>
              <a:t>一、</a:t>
            </a:r>
            <a:r>
              <a:rPr lang="en-US" dirty="0" smtClean="0"/>
              <a:t>Single Choice</a:t>
            </a:r>
            <a:r>
              <a:rPr lang="zh-CN" altLang="en-US" dirty="0" smtClean="0"/>
              <a:t>（</a:t>
            </a:r>
            <a:r>
              <a:rPr lang="en-US" dirty="0" smtClean="0"/>
              <a:t>2*15=30 points</a:t>
            </a:r>
            <a:r>
              <a:rPr lang="zh-CN" altLang="en-US" dirty="0" smtClean="0"/>
              <a:t>）单选题</a:t>
            </a:r>
          </a:p>
          <a:p>
            <a:pPr lvl="0"/>
            <a:r>
              <a:rPr lang="en-US" dirty="0" smtClean="0"/>
              <a:t>Short answer questions (  4*5=20 points)</a:t>
            </a:r>
            <a:endParaRPr lang="zh-CN" altLang="en-US" dirty="0" smtClean="0"/>
          </a:p>
          <a:p>
            <a:pPr>
              <a:buNone/>
            </a:pPr>
            <a:r>
              <a:rPr lang="zh-CN" altLang="en-US" dirty="0" smtClean="0"/>
              <a:t>二、简</a:t>
            </a:r>
            <a:r>
              <a:rPr lang="zh-CN" altLang="en-US" dirty="0" smtClean="0"/>
              <a:t>答题</a:t>
            </a:r>
            <a:r>
              <a:rPr lang="en-US" dirty="0" smtClean="0"/>
              <a:t> 4</a:t>
            </a:r>
            <a:r>
              <a:rPr lang="zh-CN" altLang="en-US" dirty="0" smtClean="0"/>
              <a:t>题 </a:t>
            </a:r>
            <a:r>
              <a:rPr lang="en-US" dirty="0" smtClean="0"/>
              <a:t>,</a:t>
            </a:r>
            <a:r>
              <a:rPr lang="zh-CN" altLang="en-US" dirty="0" smtClean="0"/>
              <a:t>每题</a:t>
            </a:r>
            <a:r>
              <a:rPr lang="en-US" dirty="0" smtClean="0"/>
              <a:t> 5</a:t>
            </a:r>
            <a:r>
              <a:rPr lang="zh-CN" altLang="en-US" dirty="0" smtClean="0"/>
              <a:t>分</a:t>
            </a:r>
          </a:p>
          <a:p>
            <a:pPr lvl="0">
              <a:buNone/>
            </a:pPr>
            <a:r>
              <a:rPr lang="zh-CN" altLang="en-US" dirty="0" smtClean="0"/>
              <a:t>三、</a:t>
            </a:r>
            <a:r>
              <a:rPr lang="en-US" dirty="0" smtClean="0"/>
              <a:t>Analysis </a:t>
            </a:r>
            <a:r>
              <a:rPr lang="en-US" dirty="0" smtClean="0"/>
              <a:t>and Design (Note: Please use the knowledge learned in this course to answer the following questions) ( 50 points)</a:t>
            </a:r>
            <a:endParaRPr lang="zh-CN" altLang="en-US" dirty="0" smtClean="0"/>
          </a:p>
          <a:p>
            <a:r>
              <a:rPr lang="zh-CN" altLang="en-US" b="1" dirty="0" smtClean="0"/>
              <a:t>请用本课堂学过的知识做以下题目</a:t>
            </a:r>
            <a:r>
              <a:rPr lang="en-US" b="1" dirty="0" smtClean="0"/>
              <a:t>, </a:t>
            </a:r>
            <a:r>
              <a:rPr lang="zh-CN" altLang="en-US" b="1" dirty="0" smtClean="0"/>
              <a:t>不要加上</a:t>
            </a:r>
            <a:r>
              <a:rPr lang="en-US" b="1" dirty="0" smtClean="0"/>
              <a:t>EJB</a:t>
            </a:r>
            <a:r>
              <a:rPr lang="zh-CN" altLang="en-US" b="1" dirty="0" smtClean="0"/>
              <a:t>等框架上的信息</a:t>
            </a:r>
            <a:r>
              <a:rPr lang="en-US" b="1" dirty="0" smtClean="0"/>
              <a:t>.</a:t>
            </a:r>
            <a:endParaRPr lang="zh-CN" altLang="en-US" dirty="0" smtClean="0"/>
          </a:p>
          <a:p>
            <a:r>
              <a:rPr lang="zh-CN" altLang="en-US" dirty="0" smtClean="0"/>
              <a:t>给一段问题描述请做以下题目</a:t>
            </a:r>
            <a:r>
              <a:rPr lang="en-US" dirty="0" smtClean="0"/>
              <a:t>:</a:t>
            </a:r>
            <a:endParaRPr lang="zh-CN" altLang="en-US" dirty="0" smtClean="0"/>
          </a:p>
          <a:p>
            <a:pPr lvl="1"/>
            <a:r>
              <a:rPr lang="zh-CN" altLang="en-US" dirty="0" smtClean="0"/>
              <a:t>画用例图</a:t>
            </a:r>
            <a:r>
              <a:rPr lang="en-US" dirty="0" smtClean="0"/>
              <a:t>( 5 pts )</a:t>
            </a:r>
            <a:endParaRPr lang="zh-CN" altLang="en-US" dirty="0" smtClean="0"/>
          </a:p>
          <a:p>
            <a:pPr lvl="1"/>
            <a:r>
              <a:rPr lang="zh-CN" altLang="en-US" dirty="0" smtClean="0"/>
              <a:t>定义一个成功场景</a:t>
            </a:r>
            <a:r>
              <a:rPr lang="en-US" dirty="0" smtClean="0"/>
              <a:t>( 5 pts)</a:t>
            </a:r>
            <a:endParaRPr lang="zh-CN" altLang="en-US" dirty="0" smtClean="0"/>
          </a:p>
          <a:p>
            <a:pPr lvl="1"/>
            <a:r>
              <a:rPr lang="zh-CN" altLang="en-US" dirty="0" smtClean="0"/>
              <a:t>画总类图</a:t>
            </a:r>
            <a:r>
              <a:rPr lang="en-US" dirty="0" smtClean="0"/>
              <a:t>( 10 pts)</a:t>
            </a:r>
            <a:endParaRPr lang="zh-CN" altLang="en-US" dirty="0" smtClean="0"/>
          </a:p>
          <a:p>
            <a:pPr lvl="1"/>
            <a:r>
              <a:rPr lang="zh-CN" altLang="en-US" dirty="0" smtClean="0"/>
              <a:t>画指定操作的系统顺序图</a:t>
            </a:r>
            <a:r>
              <a:rPr lang="en-US" dirty="0" smtClean="0"/>
              <a:t> ( 10 pts)</a:t>
            </a:r>
            <a:endParaRPr lang="zh-CN" altLang="en-US" dirty="0" smtClean="0"/>
          </a:p>
          <a:p>
            <a:pPr lvl="1"/>
            <a:r>
              <a:rPr lang="zh-CN" altLang="en-US" dirty="0" smtClean="0"/>
              <a:t>画一个指定操作的活动图</a:t>
            </a:r>
            <a:r>
              <a:rPr lang="en-US" dirty="0" smtClean="0"/>
              <a:t> ( 10 pts)</a:t>
            </a:r>
            <a:endParaRPr lang="zh-CN" altLang="en-US" dirty="0" smtClean="0"/>
          </a:p>
          <a:p>
            <a:pPr lvl="1"/>
            <a:r>
              <a:rPr lang="zh-CN" altLang="en-US" dirty="0" smtClean="0"/>
              <a:t>画某对象的状态图</a:t>
            </a:r>
            <a:r>
              <a:rPr lang="en-US" dirty="0" smtClean="0"/>
              <a:t> ( 10 pts)</a:t>
            </a:r>
            <a:endParaRPr lang="zh-CN" altLang="en-US" dirty="0" smtClean="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dirty="0" smtClean="0"/>
              <a:t>（</a:t>
            </a:r>
            <a:r>
              <a:rPr lang="en-US" altLang="zh-CN" dirty="0" smtClean="0"/>
              <a:t>12</a:t>
            </a:r>
            <a:r>
              <a:rPr lang="zh-CN" altLang="en-US" dirty="0" smtClean="0"/>
              <a:t>）什</a:t>
            </a:r>
            <a:r>
              <a:rPr lang="zh-CN" altLang="en-US" dirty="0" smtClean="0"/>
              <a:t>么是</a:t>
            </a:r>
            <a:r>
              <a:rPr lang="en-US" dirty="0" smtClean="0"/>
              <a:t>SSD?</a:t>
            </a:r>
            <a:r>
              <a:rPr lang="zh-CN" altLang="en-US" dirty="0" smtClean="0"/>
              <a:t>（</a:t>
            </a:r>
            <a:r>
              <a:rPr lang="en-US" dirty="0" smtClean="0"/>
              <a:t>P128</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系统顺序图</a:t>
            </a:r>
            <a:r>
              <a:rPr lang="en-US" dirty="0" smtClean="0"/>
              <a:t>SSD</a:t>
            </a:r>
            <a:r>
              <a:rPr lang="zh-CN" altLang="en-US" dirty="0" smtClean="0"/>
              <a:t>是阐述与所讨论系统相关的</a:t>
            </a:r>
            <a:r>
              <a:rPr lang="zh-CN" altLang="en-US" b="1" dirty="0" smtClean="0"/>
              <a:t>输入和输出</a:t>
            </a:r>
            <a:r>
              <a:rPr lang="zh-CN" altLang="en-US" dirty="0" smtClean="0"/>
              <a:t>事件而快速、简单地创建的制品。它表示的是，</a:t>
            </a:r>
            <a:r>
              <a:rPr lang="zh-CN" altLang="en-US" b="1" dirty="0" smtClean="0"/>
              <a:t>对于用例的一个特定场景</a:t>
            </a:r>
            <a:r>
              <a:rPr lang="zh-CN" altLang="en-US" dirty="0" smtClean="0"/>
              <a:t>，外部参与者产生的事件，其顺序和系统之内的事件。</a:t>
            </a:r>
          </a:p>
          <a:p>
            <a:r>
              <a:rPr lang="zh-CN" altLang="en-US" dirty="0" smtClean="0"/>
              <a:t>准则：应为每个用例的</a:t>
            </a:r>
            <a:r>
              <a:rPr lang="zh-CN" altLang="en-US" b="1" dirty="0" smtClean="0"/>
              <a:t>主成功场景</a:t>
            </a:r>
            <a:r>
              <a:rPr lang="zh-CN" altLang="en-US" dirty="0" smtClean="0"/>
              <a:t>，以及</a:t>
            </a:r>
            <a:r>
              <a:rPr lang="zh-CN" altLang="en-US" b="1" dirty="0" smtClean="0"/>
              <a:t>频繁发生</a:t>
            </a:r>
            <a:r>
              <a:rPr lang="zh-CN" altLang="en-US" dirty="0" smtClean="0"/>
              <a:t>的或者</a:t>
            </a:r>
            <a:r>
              <a:rPr lang="zh-CN" altLang="en-US" b="1" dirty="0" smtClean="0"/>
              <a:t>复杂的替代场景</a:t>
            </a:r>
            <a:r>
              <a:rPr lang="zh-CN" altLang="en-US" dirty="0" smtClean="0"/>
              <a:t>绘制</a:t>
            </a:r>
            <a:r>
              <a:rPr lang="en-US" dirty="0" smtClean="0"/>
              <a:t>SSD</a:t>
            </a:r>
            <a:r>
              <a:rPr lang="zh-CN" altLang="en-US" dirty="0" smtClean="0"/>
              <a:t>。</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zh-CN" altLang="en-US" dirty="0" smtClean="0"/>
              <a:t>（</a:t>
            </a:r>
            <a:r>
              <a:rPr lang="en-US" altLang="zh-CN" dirty="0" smtClean="0"/>
              <a:t>13</a:t>
            </a:r>
            <a:r>
              <a:rPr lang="zh-CN" altLang="en-US" dirty="0" smtClean="0"/>
              <a:t>）</a:t>
            </a:r>
            <a:r>
              <a:rPr lang="en-US" dirty="0" smtClean="0"/>
              <a:t>SSD</a:t>
            </a:r>
            <a:r>
              <a:rPr lang="zh-CN" altLang="en-US" dirty="0" smtClean="0"/>
              <a:t>与用例之间的关系</a:t>
            </a:r>
            <a:r>
              <a:rPr lang="en-US" dirty="0" smtClean="0"/>
              <a:t>?</a:t>
            </a:r>
            <a:r>
              <a:rPr lang="zh-CN" altLang="en-US" dirty="0" smtClean="0"/>
              <a:t>（</a:t>
            </a:r>
            <a:r>
              <a:rPr lang="en-US" dirty="0" smtClean="0"/>
              <a:t>P129</a:t>
            </a:r>
            <a:r>
              <a:rPr lang="zh-CN" altLang="en-US" dirty="0" smtClean="0"/>
              <a:t>）</a:t>
            </a:r>
            <a:endParaRPr lang="zh-CN" altLang="en-US" dirty="0"/>
          </a:p>
        </p:txBody>
      </p:sp>
      <p:sp>
        <p:nvSpPr>
          <p:cNvPr id="3" name="内容占位符 2"/>
          <p:cNvSpPr>
            <a:spLocks noGrp="1"/>
          </p:cNvSpPr>
          <p:nvPr>
            <p:ph idx="1"/>
          </p:nvPr>
        </p:nvSpPr>
        <p:spPr/>
        <p:txBody>
          <a:bodyPr/>
          <a:lstStyle/>
          <a:p>
            <a:pPr>
              <a:buNone/>
            </a:pPr>
            <a:r>
              <a:rPr lang="en-US" dirty="0" smtClean="0"/>
              <a:t>		SSD</a:t>
            </a:r>
            <a:r>
              <a:rPr lang="zh-CN" altLang="en-US" dirty="0" smtClean="0"/>
              <a:t>展示了</a:t>
            </a:r>
            <a:r>
              <a:rPr lang="zh-CN" altLang="en-US" b="1" dirty="0" smtClean="0"/>
              <a:t>用例中的一个场景</a:t>
            </a:r>
            <a:r>
              <a:rPr lang="zh-CN" altLang="en-US" dirty="0" smtClean="0"/>
              <a:t>的系统事件，因此它是</a:t>
            </a:r>
            <a:r>
              <a:rPr lang="zh-CN" altLang="en-US" b="1" dirty="0" smtClean="0"/>
              <a:t>从对用例的考察中产生的</a:t>
            </a:r>
            <a:r>
              <a:rPr lang="zh-CN" altLang="en-US" dirty="0" smtClean="0"/>
              <a:t>。</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zh-CN" altLang="en-US" dirty="0" smtClean="0"/>
              <a:t>（</a:t>
            </a:r>
            <a:r>
              <a:rPr lang="en-US" altLang="zh-CN" dirty="0" smtClean="0"/>
              <a:t>14</a:t>
            </a:r>
            <a:r>
              <a:rPr lang="zh-CN" altLang="en-US" dirty="0" smtClean="0"/>
              <a:t>）</a:t>
            </a:r>
            <a:r>
              <a:rPr lang="en-US" dirty="0" smtClean="0"/>
              <a:t>GRASP </a:t>
            </a:r>
            <a:r>
              <a:rPr lang="zh-CN" altLang="en-US" dirty="0" smtClean="0"/>
              <a:t>原则有哪些</a:t>
            </a:r>
            <a:r>
              <a:rPr lang="en-US" dirty="0" smtClean="0"/>
              <a:t>? </a:t>
            </a:r>
            <a:r>
              <a:rPr lang="zh-CN" altLang="en-US" dirty="0" smtClean="0"/>
              <a:t>请准确理解它们的含义</a:t>
            </a:r>
            <a:r>
              <a:rPr lang="zh-CN" altLang="en-US" dirty="0" smtClean="0"/>
              <a:t>。</a:t>
            </a:r>
            <a:endParaRPr lang="zh-CN" altLang="en-US" dirty="0"/>
          </a:p>
        </p:txBody>
      </p:sp>
      <p:sp>
        <p:nvSpPr>
          <p:cNvPr id="3" name="内容占位符 2"/>
          <p:cNvSpPr>
            <a:spLocks noGrp="1"/>
          </p:cNvSpPr>
          <p:nvPr>
            <p:ph idx="1"/>
          </p:nvPr>
        </p:nvSpPr>
        <p:spPr/>
        <p:txBody>
          <a:bodyPr>
            <a:normAutofit lnSpcReduction="10000"/>
          </a:bodyPr>
          <a:lstStyle/>
          <a:p>
            <a:pPr lvl="1"/>
            <a:r>
              <a:rPr lang="zh-CN" altLang="en-US" dirty="0" smtClean="0"/>
              <a:t>创建者（</a:t>
            </a:r>
            <a:r>
              <a:rPr lang="en-US" dirty="0" smtClean="0"/>
              <a:t>Creator</a:t>
            </a:r>
            <a:r>
              <a:rPr lang="zh-CN" altLang="en-US" dirty="0" smtClean="0"/>
              <a:t>）</a:t>
            </a:r>
            <a:endParaRPr lang="zh-CN" altLang="en-US" sz="2400" dirty="0" smtClean="0"/>
          </a:p>
          <a:p>
            <a:pPr lvl="1"/>
            <a:r>
              <a:rPr lang="zh-CN" altLang="en-US" dirty="0" smtClean="0"/>
              <a:t>信息专家（</a:t>
            </a:r>
            <a:r>
              <a:rPr lang="en-US" dirty="0" smtClean="0"/>
              <a:t>Information Except</a:t>
            </a:r>
            <a:r>
              <a:rPr lang="zh-CN" altLang="en-US" dirty="0" smtClean="0"/>
              <a:t>）</a:t>
            </a:r>
            <a:endParaRPr lang="zh-CN" altLang="en-US" sz="2400" dirty="0" smtClean="0"/>
          </a:p>
          <a:p>
            <a:pPr lvl="1"/>
            <a:r>
              <a:rPr lang="zh-CN" altLang="en-US" dirty="0" smtClean="0"/>
              <a:t>低耦合（</a:t>
            </a:r>
            <a:r>
              <a:rPr lang="en-US" dirty="0" smtClean="0"/>
              <a:t>Low Coupling</a:t>
            </a:r>
            <a:r>
              <a:rPr lang="zh-CN" altLang="en-US" dirty="0" smtClean="0"/>
              <a:t>）</a:t>
            </a:r>
            <a:endParaRPr lang="zh-CN" altLang="en-US" sz="2400" dirty="0" smtClean="0"/>
          </a:p>
          <a:p>
            <a:pPr lvl="1"/>
            <a:r>
              <a:rPr lang="zh-CN" altLang="en-US" dirty="0" smtClean="0"/>
              <a:t>控制器（</a:t>
            </a:r>
            <a:r>
              <a:rPr lang="en-US" dirty="0" smtClean="0"/>
              <a:t>Controller</a:t>
            </a:r>
            <a:r>
              <a:rPr lang="zh-CN" altLang="en-US" dirty="0" smtClean="0"/>
              <a:t>）</a:t>
            </a:r>
            <a:endParaRPr lang="zh-CN" altLang="en-US" sz="2400" dirty="0" smtClean="0"/>
          </a:p>
          <a:p>
            <a:pPr lvl="1"/>
            <a:r>
              <a:rPr lang="zh-CN" altLang="en-US" dirty="0" smtClean="0"/>
              <a:t>高内聚（</a:t>
            </a:r>
            <a:r>
              <a:rPr lang="en-US" dirty="0" smtClean="0"/>
              <a:t>High Cohesion</a:t>
            </a:r>
            <a:r>
              <a:rPr lang="zh-CN" altLang="en-US" dirty="0" smtClean="0"/>
              <a:t>）</a:t>
            </a:r>
            <a:endParaRPr lang="zh-CN" altLang="en-US" sz="2400" dirty="0" smtClean="0"/>
          </a:p>
          <a:p>
            <a:pPr lvl="1"/>
            <a:r>
              <a:rPr lang="zh-CN" altLang="en-US" dirty="0" smtClean="0"/>
              <a:t>多态（</a:t>
            </a:r>
            <a:r>
              <a:rPr lang="en-US" dirty="0" smtClean="0"/>
              <a:t>Polymorphism</a:t>
            </a:r>
            <a:r>
              <a:rPr lang="zh-CN" altLang="en-US" dirty="0" smtClean="0"/>
              <a:t>）</a:t>
            </a:r>
            <a:endParaRPr lang="zh-CN" altLang="en-US" sz="2400" dirty="0" smtClean="0"/>
          </a:p>
          <a:p>
            <a:pPr lvl="1"/>
            <a:r>
              <a:rPr lang="zh-CN" altLang="en-US" dirty="0" smtClean="0"/>
              <a:t>间接性（</a:t>
            </a:r>
            <a:r>
              <a:rPr lang="en-US" dirty="0" smtClean="0"/>
              <a:t>Indirection</a:t>
            </a:r>
            <a:r>
              <a:rPr lang="zh-CN" altLang="en-US" dirty="0" smtClean="0"/>
              <a:t>）</a:t>
            </a:r>
            <a:endParaRPr lang="zh-CN" altLang="en-US" sz="2400" dirty="0" smtClean="0"/>
          </a:p>
          <a:p>
            <a:pPr lvl="1"/>
            <a:r>
              <a:rPr lang="zh-CN" altLang="en-US" dirty="0" smtClean="0"/>
              <a:t>纯虚构（</a:t>
            </a:r>
            <a:r>
              <a:rPr lang="en-US" dirty="0" smtClean="0"/>
              <a:t>Pure Fabrication</a:t>
            </a:r>
            <a:r>
              <a:rPr lang="zh-CN" altLang="en-US" dirty="0" smtClean="0"/>
              <a:t>）</a:t>
            </a:r>
            <a:endParaRPr lang="zh-CN" altLang="en-US" sz="2400" dirty="0" smtClean="0"/>
          </a:p>
          <a:p>
            <a:pPr lvl="1"/>
            <a:r>
              <a:rPr lang="zh-CN" altLang="en-US" dirty="0" smtClean="0"/>
              <a:t>防止变异（</a:t>
            </a:r>
            <a:r>
              <a:rPr lang="en-US" dirty="0" smtClean="0"/>
              <a:t>Protected Variation</a:t>
            </a:r>
            <a:r>
              <a:rPr lang="zh-CN" altLang="en-US" dirty="0" smtClean="0"/>
              <a:t>）</a:t>
            </a:r>
            <a:endParaRPr lang="zh-CN" altLang="en-US" sz="2400" dirty="0" smtClean="0"/>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a:t>
            </a:r>
            <a:r>
              <a:rPr lang="en-US" altLang="zh-CN" dirty="0" smtClean="0"/>
              <a:t>15</a:t>
            </a:r>
            <a:r>
              <a:rPr lang="zh-CN" altLang="en-US" dirty="0" smtClean="0"/>
              <a:t>）什</a:t>
            </a:r>
            <a:r>
              <a:rPr lang="zh-CN" altLang="en-US" dirty="0" smtClean="0"/>
              <a:t>么是设计模式</a:t>
            </a:r>
            <a:r>
              <a:rPr lang="en-US" dirty="0" smtClean="0"/>
              <a:t>? </a:t>
            </a:r>
            <a:r>
              <a:rPr lang="zh-CN" altLang="en-US" dirty="0" smtClean="0"/>
              <a:t>我们共学习了哪些设计模式</a:t>
            </a:r>
            <a:r>
              <a:rPr lang="en-US" dirty="0" smtClean="0"/>
              <a:t>? </a:t>
            </a:r>
            <a:endParaRPr lang="zh-CN" altLang="en-US" dirty="0"/>
          </a:p>
        </p:txBody>
      </p:sp>
      <p:sp>
        <p:nvSpPr>
          <p:cNvPr id="3" name="内容占位符 2"/>
          <p:cNvSpPr>
            <a:spLocks noGrp="1"/>
          </p:cNvSpPr>
          <p:nvPr>
            <p:ph idx="1"/>
          </p:nvPr>
        </p:nvSpPr>
        <p:spPr/>
        <p:txBody>
          <a:bodyPr/>
          <a:lstStyle/>
          <a:p>
            <a:pPr>
              <a:buNone/>
            </a:pPr>
            <a:r>
              <a:rPr lang="en-US" altLang="zh-CN" dirty="0" smtClean="0"/>
              <a:t>		</a:t>
            </a:r>
            <a:r>
              <a:rPr lang="zh-CN" altLang="en-US" dirty="0" smtClean="0"/>
              <a:t>有</a:t>
            </a:r>
            <a:r>
              <a:rPr lang="zh-CN" altLang="en-US" dirty="0" smtClean="0"/>
              <a:t>经验的</a:t>
            </a:r>
            <a:r>
              <a:rPr lang="en-US" dirty="0" smtClean="0"/>
              <a:t>OO</a:t>
            </a:r>
            <a:r>
              <a:rPr lang="zh-CN" altLang="en-US" dirty="0" smtClean="0"/>
              <a:t>开发者（以及其他的软件开发者）建立了既有通用原则又有惯用方案的指令系统来知指导他们编制软件。如果以结构化形式对这些问题、解决方案和命名进行描述使其系统化，那么这些原则和习惯用法就可以称为</a:t>
            </a:r>
            <a:r>
              <a:rPr lang="zh-CN" altLang="en-US" b="1" dirty="0" smtClean="0"/>
              <a:t>模式</a:t>
            </a:r>
            <a:r>
              <a:rPr lang="zh-CN" altLang="en-US" dirty="0" smtClean="0"/>
              <a:t>。</a:t>
            </a:r>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GoF</a:t>
            </a:r>
            <a:r>
              <a:rPr lang="zh-CN" altLang="en-US" dirty="0" smtClean="0"/>
              <a:t>设计模式</a:t>
            </a:r>
            <a:endParaRPr lang="zh-CN" altLang="en-US" dirty="0"/>
          </a:p>
        </p:txBody>
      </p:sp>
      <p:sp>
        <p:nvSpPr>
          <p:cNvPr id="3" name="内容占位符 2"/>
          <p:cNvSpPr>
            <a:spLocks noGrp="1"/>
          </p:cNvSpPr>
          <p:nvPr>
            <p:ph idx="1"/>
          </p:nvPr>
        </p:nvSpPr>
        <p:spPr/>
        <p:txBody>
          <a:bodyPr/>
          <a:lstStyle/>
          <a:p>
            <a:r>
              <a:rPr lang="zh-CN" altLang="en-US" dirty="0" smtClean="0"/>
              <a:t>适配器</a:t>
            </a:r>
            <a:endParaRPr lang="en-US" altLang="zh-CN" dirty="0" smtClean="0"/>
          </a:p>
          <a:p>
            <a:r>
              <a:rPr lang="zh-CN" altLang="en-US" dirty="0" smtClean="0"/>
              <a:t>工</a:t>
            </a:r>
            <a:r>
              <a:rPr lang="zh-CN" altLang="en-US" dirty="0" smtClean="0"/>
              <a:t>厂</a:t>
            </a:r>
            <a:endParaRPr lang="en-US" altLang="zh-CN" dirty="0" smtClean="0"/>
          </a:p>
          <a:p>
            <a:r>
              <a:rPr lang="zh-CN" altLang="en-US" dirty="0" smtClean="0"/>
              <a:t>单实例类</a:t>
            </a:r>
            <a:endParaRPr lang="en-US" altLang="zh-CN" dirty="0" smtClean="0"/>
          </a:p>
          <a:p>
            <a:r>
              <a:rPr lang="zh-CN" altLang="en-US" dirty="0" smtClean="0"/>
              <a:t>策</a:t>
            </a:r>
            <a:r>
              <a:rPr lang="zh-CN" altLang="en-US" dirty="0" smtClean="0"/>
              <a:t>略</a:t>
            </a:r>
            <a:endParaRPr lang="en-US" altLang="zh-CN" dirty="0" smtClean="0"/>
          </a:p>
          <a:p>
            <a:r>
              <a:rPr lang="zh-CN" altLang="en-US" dirty="0" smtClean="0"/>
              <a:t>组</a:t>
            </a:r>
            <a:r>
              <a:rPr lang="zh-CN" altLang="en-US" dirty="0" smtClean="0"/>
              <a:t>合</a:t>
            </a:r>
            <a:endParaRPr lang="en-US" altLang="zh-CN" dirty="0" smtClean="0"/>
          </a:p>
          <a:p>
            <a:r>
              <a:rPr lang="zh-CN" altLang="en-US" dirty="0" smtClean="0"/>
              <a:t>外</a:t>
            </a:r>
            <a:r>
              <a:rPr lang="zh-CN" altLang="en-US" dirty="0" smtClean="0"/>
              <a:t>观</a:t>
            </a:r>
            <a:endParaRPr lang="en-US" altLang="zh-CN" dirty="0" smtClean="0"/>
          </a:p>
          <a:p>
            <a:r>
              <a:rPr lang="zh-CN" altLang="en-US" dirty="0" smtClean="0"/>
              <a:t>观察</a:t>
            </a:r>
            <a:r>
              <a:rPr lang="zh-CN" altLang="en-US" dirty="0" smtClean="0"/>
              <a:t>者</a:t>
            </a:r>
            <a:r>
              <a:rPr lang="en-US" altLang="zh-CN" dirty="0" smtClean="0"/>
              <a:t>/</a:t>
            </a:r>
            <a:r>
              <a:rPr lang="zh-CN" altLang="en-US" dirty="0" smtClean="0"/>
              <a:t>发布</a:t>
            </a:r>
            <a:r>
              <a:rPr lang="en-US" altLang="zh-CN" dirty="0" smtClean="0"/>
              <a:t>-</a:t>
            </a:r>
            <a:r>
              <a:rPr lang="zh-CN" altLang="en-US" dirty="0" smtClean="0"/>
              <a:t>订阅</a:t>
            </a:r>
            <a:r>
              <a:rPr lang="en-US" altLang="zh-CN" dirty="0" smtClean="0"/>
              <a:t>/</a:t>
            </a:r>
            <a:r>
              <a:rPr lang="zh-CN" altLang="en-US" dirty="0" smtClean="0"/>
              <a:t>委派事件模型</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a:t>
            </a:r>
            <a:r>
              <a:rPr lang="en-US" altLang="zh-CN" dirty="0" smtClean="0"/>
              <a:t>16</a:t>
            </a:r>
            <a:r>
              <a:rPr lang="zh-CN" altLang="en-US" dirty="0" smtClean="0"/>
              <a:t>）什</a:t>
            </a:r>
            <a:r>
              <a:rPr lang="zh-CN" altLang="en-US" dirty="0" smtClean="0"/>
              <a:t>么是持久性对象</a:t>
            </a:r>
            <a:r>
              <a:rPr lang="en-US" dirty="0" smtClean="0"/>
              <a:t>?</a:t>
            </a:r>
            <a:r>
              <a:rPr lang="zh-CN" altLang="en-US" dirty="0" smtClean="0"/>
              <a:t>（</a:t>
            </a:r>
            <a:r>
              <a:rPr lang="en-US" dirty="0" smtClean="0"/>
              <a:t>P447</a:t>
            </a:r>
            <a:r>
              <a:rPr lang="zh-CN" altLang="en-US" dirty="0" smtClean="0"/>
              <a:t>）</a:t>
            </a:r>
            <a:endParaRPr lang="zh-CN" altLang="en-US" dirty="0"/>
          </a:p>
        </p:txBody>
      </p:sp>
      <p:sp>
        <p:nvSpPr>
          <p:cNvPr id="3" name="内容占位符 2"/>
          <p:cNvSpPr>
            <a:spLocks noGrp="1"/>
          </p:cNvSpPr>
          <p:nvPr>
            <p:ph idx="1"/>
          </p:nvPr>
        </p:nvSpPr>
        <p:spPr/>
        <p:txBody>
          <a:bodyPr/>
          <a:lstStyle/>
          <a:p>
            <a:pPr>
              <a:buNone/>
            </a:pPr>
            <a:r>
              <a:rPr lang="en-US" altLang="zh-CN" dirty="0" smtClean="0"/>
              <a:t>		</a:t>
            </a:r>
            <a:r>
              <a:rPr lang="zh-CN" altLang="en-US" dirty="0" smtClean="0"/>
              <a:t>持</a:t>
            </a:r>
            <a:r>
              <a:rPr lang="zh-CN" altLang="en-US" dirty="0" smtClean="0"/>
              <a:t>久性对象（</a:t>
            </a:r>
            <a:r>
              <a:rPr lang="en-US" dirty="0" smtClean="0"/>
              <a:t>persistent object</a:t>
            </a:r>
            <a:r>
              <a:rPr lang="zh-CN" altLang="en-US" dirty="0" smtClean="0"/>
              <a:t>）是指</a:t>
            </a:r>
            <a:r>
              <a:rPr lang="zh-CN" altLang="en-US" b="1" dirty="0" smtClean="0"/>
              <a:t>需要持久性存储的对象</a:t>
            </a:r>
            <a:r>
              <a:rPr lang="zh-CN" altLang="en-US" dirty="0" smtClean="0"/>
              <a:t>。</a:t>
            </a:r>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dirty="0" smtClean="0"/>
              <a:t>（</a:t>
            </a:r>
            <a:r>
              <a:rPr lang="en-US" altLang="zh-CN" dirty="0" smtClean="0"/>
              <a:t>17</a:t>
            </a:r>
            <a:r>
              <a:rPr lang="zh-CN" altLang="en-US" dirty="0" smtClean="0"/>
              <a:t>）什</a:t>
            </a:r>
            <a:r>
              <a:rPr lang="zh-CN" altLang="en-US" dirty="0" smtClean="0"/>
              <a:t>么是框架</a:t>
            </a:r>
            <a:r>
              <a:rPr lang="en-US" dirty="0" smtClean="0"/>
              <a:t>?</a:t>
            </a:r>
            <a:r>
              <a:rPr lang="zh-CN" altLang="en-US" dirty="0" smtClean="0"/>
              <a:t>（</a:t>
            </a:r>
            <a:r>
              <a:rPr lang="en-US" dirty="0" smtClean="0"/>
              <a:t>P447</a:t>
            </a:r>
            <a:r>
              <a:rPr lang="zh-CN" altLang="en-US" dirty="0" smtClean="0"/>
              <a:t>）</a:t>
            </a:r>
            <a:endParaRPr lang="zh-CN" altLang="en-US" dirty="0"/>
          </a:p>
        </p:txBody>
      </p:sp>
      <p:sp>
        <p:nvSpPr>
          <p:cNvPr id="3" name="内容占位符 2"/>
          <p:cNvSpPr>
            <a:spLocks noGrp="1"/>
          </p:cNvSpPr>
          <p:nvPr>
            <p:ph idx="1"/>
          </p:nvPr>
        </p:nvSpPr>
        <p:spPr/>
        <p:txBody>
          <a:bodyPr>
            <a:normAutofit fontScale="85000" lnSpcReduction="10000"/>
          </a:bodyPr>
          <a:lstStyle/>
          <a:p>
            <a:pPr lvl="0"/>
            <a:r>
              <a:rPr lang="zh-CN" altLang="en-US" dirty="0" smtClean="0"/>
              <a:t>一组相关的类和接口相互作用，为逻辑子系统的核心和不变部分提供服务。</a:t>
            </a:r>
          </a:p>
          <a:p>
            <a:pPr lvl="0"/>
            <a:r>
              <a:rPr lang="zh-CN" altLang="en-US" dirty="0" smtClean="0"/>
              <a:t>包含具体和抽象类，这些类定义了需要遵循的接口、需要参与的对象交互以及其他不变式。</a:t>
            </a:r>
          </a:p>
          <a:p>
            <a:pPr lvl="0"/>
            <a:r>
              <a:rPr lang="zh-CN" altLang="en-US" dirty="0" smtClean="0"/>
              <a:t>通常（但不是必须）要求框架的使用者去定义已有框架类的子类来利用、定制或扩展框架服务。</a:t>
            </a:r>
          </a:p>
          <a:p>
            <a:pPr lvl="0"/>
            <a:r>
              <a:rPr lang="zh-CN" altLang="en-US" dirty="0" smtClean="0"/>
              <a:t>包含既有抽象方法又有具体方法的抽象类。</a:t>
            </a:r>
          </a:p>
          <a:p>
            <a:pPr lvl="0"/>
            <a:r>
              <a:rPr lang="zh-CN" altLang="en-US" dirty="0" smtClean="0"/>
              <a:t>依赖于</a:t>
            </a:r>
            <a:r>
              <a:rPr lang="zh-CN" altLang="en-US" b="1" dirty="0" smtClean="0"/>
              <a:t>好莱坞原则</a:t>
            </a:r>
            <a:r>
              <a:rPr lang="zh-CN" altLang="en-US" dirty="0" smtClean="0"/>
              <a:t>，即“不要给我们打电话，我们会打给你”。意思是，</a:t>
            </a:r>
            <a:r>
              <a:rPr lang="zh-CN" altLang="en-US" b="1" dirty="0" smtClean="0"/>
              <a:t>用户定义的类（例如新的子类）将从预定义的框架类接收消息</a:t>
            </a:r>
            <a:r>
              <a:rPr lang="zh-CN" altLang="en-US" dirty="0" smtClean="0"/>
              <a:t>。这</a:t>
            </a:r>
            <a:r>
              <a:rPr lang="zh-CN" altLang="en-US" b="1" dirty="0" smtClean="0"/>
              <a:t>通常是通过实现超类的抽象方法来实现的</a:t>
            </a:r>
            <a:r>
              <a:rPr lang="zh-CN" altLang="en-US" dirty="0" smtClean="0"/>
              <a:t>。</a:t>
            </a:r>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dirty="0" smtClean="0"/>
              <a:t>（</a:t>
            </a:r>
            <a:r>
              <a:rPr lang="en-US" altLang="zh-CN" dirty="0" smtClean="0"/>
              <a:t>1</a:t>
            </a:r>
            <a:r>
              <a:rPr lang="en-US" altLang="zh-CN" dirty="0" smtClean="0"/>
              <a:t>8</a:t>
            </a:r>
            <a:r>
              <a:rPr lang="zh-CN" altLang="en-US" dirty="0" smtClean="0"/>
              <a:t>）什</a:t>
            </a:r>
            <a:r>
              <a:rPr lang="zh-CN" altLang="en-US" dirty="0" smtClean="0"/>
              <a:t>么是</a:t>
            </a:r>
            <a:r>
              <a:rPr lang="en-US" dirty="0" smtClean="0"/>
              <a:t>O/R</a:t>
            </a:r>
            <a:r>
              <a:rPr lang="zh-CN" altLang="en-US" dirty="0" smtClean="0"/>
              <a:t>映射</a:t>
            </a:r>
            <a:r>
              <a:rPr lang="en-US" dirty="0" smtClean="0"/>
              <a:t>?</a:t>
            </a:r>
            <a:r>
              <a:rPr lang="zh-CN" altLang="en-US" dirty="0" smtClean="0"/>
              <a:t>（</a:t>
            </a:r>
            <a:r>
              <a:rPr lang="en-US" dirty="0" smtClean="0"/>
              <a:t>P448</a:t>
            </a:r>
            <a:r>
              <a:rPr lang="zh-CN" altLang="en-US" dirty="0" smtClean="0"/>
              <a:t>）</a:t>
            </a:r>
            <a:endParaRPr lang="zh-CN" altLang="en-US" dirty="0"/>
          </a:p>
        </p:txBody>
      </p:sp>
      <p:sp>
        <p:nvSpPr>
          <p:cNvPr id="3" name="内容占位符 2"/>
          <p:cNvSpPr>
            <a:spLocks noGrp="1"/>
          </p:cNvSpPr>
          <p:nvPr>
            <p:ph idx="1"/>
          </p:nvPr>
        </p:nvSpPr>
        <p:spPr/>
        <p:txBody>
          <a:bodyPr/>
          <a:lstStyle/>
          <a:p>
            <a:pPr>
              <a:buNone/>
            </a:pPr>
            <a:r>
              <a:rPr lang="en-US" altLang="zh-CN" dirty="0" smtClean="0"/>
              <a:t>		</a:t>
            </a:r>
            <a:r>
              <a:rPr lang="zh-CN" altLang="en-US" dirty="0" smtClean="0"/>
              <a:t>映</a:t>
            </a:r>
            <a:r>
              <a:rPr lang="zh-CN" altLang="en-US" dirty="0" smtClean="0"/>
              <a:t>射：在类和持久性存储之间（例如，数据库中的表），对象属性和记录的域（列）之间必须有某种映射关系。也就是说，在两种模式之间必须有</a:t>
            </a:r>
            <a:r>
              <a:rPr lang="zh-CN" altLang="en-US" b="1" dirty="0" smtClean="0"/>
              <a:t>模式映射</a:t>
            </a:r>
            <a:r>
              <a:rPr lang="zh-CN" altLang="en-US" dirty="0" smtClean="0"/>
              <a:t>。</a:t>
            </a:r>
          </a:p>
          <a:p>
            <a:pPr>
              <a:buNone/>
            </a:pPr>
            <a:r>
              <a:rPr lang="en-US" dirty="0" smtClean="0"/>
              <a:t>		O/R</a:t>
            </a:r>
            <a:r>
              <a:rPr lang="zh-CN" altLang="en-US" dirty="0" smtClean="0"/>
              <a:t>映射即对象</a:t>
            </a:r>
            <a:r>
              <a:rPr lang="en-US" dirty="0" smtClean="0"/>
              <a:t>/</a:t>
            </a:r>
            <a:r>
              <a:rPr lang="zh-CN" altLang="en-US" dirty="0" smtClean="0"/>
              <a:t>关系数据库映射，它完成了面向对象的编程语言到关系数据库的映射。</a:t>
            </a:r>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zh-CN" altLang="en-US" dirty="0" smtClean="0"/>
              <a:t/>
            </a:r>
            <a:br>
              <a:rPr lang="zh-CN" altLang="en-US" dirty="0" smtClean="0"/>
            </a:br>
            <a:endParaRPr lang="zh-CN" altLang="en-US" dirty="0"/>
          </a:p>
        </p:txBody>
      </p:sp>
      <p:sp>
        <p:nvSpPr>
          <p:cNvPr id="3" name="内容占位符 2"/>
          <p:cNvSpPr>
            <a:spLocks noGrp="1"/>
          </p:cNvSpPr>
          <p:nvPr>
            <p:ph idx="1"/>
          </p:nvPr>
        </p:nvSpPr>
        <p:spPr/>
        <p:txBody>
          <a:bodyPr/>
          <a:lstStyle/>
          <a:p>
            <a:pPr>
              <a:buNone/>
            </a:pPr>
            <a:r>
              <a:rPr lang="zh-CN" altLang="en-US" dirty="0" smtClean="0"/>
              <a:t>（</a:t>
            </a:r>
            <a:r>
              <a:rPr lang="en-US" altLang="zh-CN" dirty="0" smtClean="0"/>
              <a:t>19</a:t>
            </a:r>
            <a:r>
              <a:rPr lang="zh-CN" altLang="en-US" dirty="0" smtClean="0"/>
              <a:t>）熟练掌握</a:t>
            </a:r>
            <a:r>
              <a:rPr lang="en-US" dirty="0" smtClean="0"/>
              <a:t>UML</a:t>
            </a:r>
            <a:r>
              <a:rPr lang="zh-CN" altLang="en-US" dirty="0" smtClean="0"/>
              <a:t>标记</a:t>
            </a:r>
            <a:r>
              <a:rPr lang="en-US" dirty="0" smtClean="0"/>
              <a:t>(</a:t>
            </a:r>
            <a:r>
              <a:rPr lang="zh-CN" altLang="en-US" dirty="0" smtClean="0"/>
              <a:t>关联</a:t>
            </a:r>
            <a:r>
              <a:rPr lang="en-US" dirty="0" smtClean="0"/>
              <a:t>,</a:t>
            </a:r>
            <a:r>
              <a:rPr lang="zh-CN" altLang="en-US" dirty="0" smtClean="0"/>
              <a:t>聚合</a:t>
            </a:r>
            <a:r>
              <a:rPr lang="en-US" dirty="0" smtClean="0"/>
              <a:t>,</a:t>
            </a:r>
            <a:r>
              <a:rPr lang="zh-CN" altLang="en-US" dirty="0" smtClean="0"/>
              <a:t>组合</a:t>
            </a:r>
            <a:r>
              <a:rPr lang="en-US" dirty="0" smtClean="0"/>
              <a:t>,</a:t>
            </a:r>
            <a:r>
              <a:rPr lang="zh-CN" altLang="en-US" dirty="0" smtClean="0"/>
              <a:t>实现</a:t>
            </a:r>
            <a:r>
              <a:rPr lang="en-US" dirty="0" smtClean="0"/>
              <a:t>,</a:t>
            </a:r>
            <a:r>
              <a:rPr lang="zh-CN" altLang="en-US" dirty="0" smtClean="0"/>
              <a:t>泛化</a:t>
            </a:r>
            <a:r>
              <a:rPr lang="en-US" dirty="0" smtClean="0"/>
              <a:t>,</a:t>
            </a:r>
            <a:r>
              <a:rPr lang="zh-CN" altLang="en-US" dirty="0" smtClean="0"/>
              <a:t>依赖等</a:t>
            </a:r>
            <a:r>
              <a:rPr lang="en-US" dirty="0" smtClean="0"/>
              <a:t>)</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285720" y="428604"/>
            <a:ext cx="8229600" cy="4525962"/>
          </a:xfrm>
        </p:spPr>
        <p:txBody>
          <a:bodyPr/>
          <a:lstStyle/>
          <a:p>
            <a:pPr>
              <a:buNone/>
            </a:pPr>
            <a:r>
              <a:rPr lang="en-US" altLang="zh-CN" sz="2400" b="1" dirty="0" smtClean="0">
                <a:solidFill>
                  <a:schemeClr val="tx2"/>
                </a:solidFill>
                <a:ea typeface="宋体" pitchFamily="2" charset="-122"/>
              </a:rPr>
              <a:t>1. </a:t>
            </a:r>
            <a:r>
              <a:rPr lang="zh-CN" altLang="en-US" sz="2400" b="1" dirty="0" smtClean="0">
                <a:solidFill>
                  <a:schemeClr val="tx2"/>
                </a:solidFill>
                <a:ea typeface="宋体" pitchFamily="2" charset="-122"/>
              </a:rPr>
              <a:t>泛化</a:t>
            </a:r>
            <a:r>
              <a:rPr lang="en-US" altLang="zh-CN" sz="2400" b="1" dirty="0" smtClean="0">
                <a:solidFill>
                  <a:schemeClr val="tx2"/>
                </a:solidFill>
                <a:ea typeface="宋体" pitchFamily="2" charset="-122"/>
              </a:rPr>
              <a:t>(</a:t>
            </a:r>
            <a:r>
              <a:rPr lang="en-US" altLang="zh-CN" sz="2400" b="1" dirty="0" smtClean="0">
                <a:solidFill>
                  <a:schemeClr val="tx2"/>
                </a:solidFill>
                <a:ea typeface="宋体" pitchFamily="2" charset="-122"/>
              </a:rPr>
              <a:t>Generalization</a:t>
            </a:r>
            <a:r>
              <a:rPr lang="en-US" altLang="zh-CN" sz="2400" b="1" dirty="0" smtClean="0">
                <a:solidFill>
                  <a:schemeClr val="tx2"/>
                </a:solidFill>
                <a:ea typeface="宋体" pitchFamily="2" charset="-122"/>
              </a:rPr>
              <a:t>) </a:t>
            </a:r>
            <a:r>
              <a:rPr lang="en-US" altLang="zh-CN" sz="2400" b="1" dirty="0" smtClean="0">
                <a:solidFill>
                  <a:srgbClr val="0000CC"/>
                </a:solidFill>
                <a:ea typeface="宋体" pitchFamily="2" charset="-122"/>
              </a:rPr>
              <a:t/>
            </a:r>
            <a:br>
              <a:rPr lang="en-US" altLang="zh-CN" sz="2400" b="1" dirty="0" smtClean="0">
                <a:solidFill>
                  <a:srgbClr val="0000CC"/>
                </a:solidFill>
                <a:ea typeface="宋体" pitchFamily="2" charset="-122"/>
              </a:rPr>
            </a:br>
            <a:endParaRPr lang="en-US" altLang="zh-CN" sz="2400" b="1" dirty="0" smtClean="0">
              <a:solidFill>
                <a:srgbClr val="0000CC"/>
              </a:solidFill>
              <a:ea typeface="宋体" pitchFamily="2" charset="-122"/>
            </a:endParaRPr>
          </a:p>
          <a:p>
            <a:pPr eaLnBrk="1" hangingPunct="1">
              <a:buFont typeface="Wingdings" pitchFamily="2" charset="2"/>
              <a:buNone/>
            </a:pPr>
            <a:r>
              <a:rPr lang="zh-CN" altLang="en-US" sz="2400" b="1" dirty="0" smtClean="0">
                <a:ea typeface="宋体" pitchFamily="2" charset="-122"/>
              </a:rPr>
              <a:t>表示类与类之间的继承关系，接口与接口之间的继承关系，一般化的关系是从子类指向父类的， </a:t>
            </a:r>
          </a:p>
          <a:p>
            <a:pPr eaLnBrk="1" hangingPunct="1">
              <a:buFont typeface="Wingdings" pitchFamily="2" charset="2"/>
              <a:buNone/>
            </a:pPr>
            <a:r>
              <a:rPr lang="zh-CN" altLang="en-US" sz="2400" b="1" dirty="0" smtClean="0">
                <a:ea typeface="宋体" pitchFamily="2" charset="-122"/>
              </a:rPr>
              <a:t> </a:t>
            </a:r>
            <a:r>
              <a:rPr lang="en-US" altLang="zh-CN" sz="2400" b="1" dirty="0" smtClean="0">
                <a:ea typeface="宋体" pitchFamily="2" charset="-122"/>
              </a:rPr>
              <a:t>[</a:t>
            </a:r>
            <a:r>
              <a:rPr lang="zh-CN" altLang="en-US" sz="2400" b="1" dirty="0" smtClean="0">
                <a:ea typeface="宋体" pitchFamily="2" charset="-122"/>
              </a:rPr>
              <a:t>具体表现</a:t>
            </a:r>
            <a:r>
              <a:rPr lang="en-US" altLang="zh-CN" sz="2400" b="1" dirty="0" smtClean="0">
                <a:ea typeface="宋体" pitchFamily="2" charset="-122"/>
              </a:rPr>
              <a:t>]</a:t>
            </a:r>
            <a:br>
              <a:rPr lang="en-US" altLang="zh-CN" sz="2400" b="1" dirty="0" smtClean="0">
                <a:ea typeface="宋体" pitchFamily="2" charset="-122"/>
              </a:rPr>
            </a:br>
            <a:r>
              <a:rPr lang="zh-CN" altLang="en-US" sz="2400" b="1" dirty="0" smtClean="0">
                <a:ea typeface="宋体" pitchFamily="2" charset="-122"/>
              </a:rPr>
              <a:t>父类 父类实例＝</a:t>
            </a:r>
            <a:r>
              <a:rPr lang="en-US" altLang="zh-CN" sz="2400" b="1" dirty="0" smtClean="0">
                <a:ea typeface="宋体" pitchFamily="2" charset="-122"/>
              </a:rPr>
              <a:t>new </a:t>
            </a:r>
            <a:r>
              <a:rPr lang="zh-CN" altLang="en-US" sz="2400" b="1" dirty="0" smtClean="0">
                <a:ea typeface="宋体" pitchFamily="2" charset="-122"/>
              </a:rPr>
              <a:t>子类</a:t>
            </a:r>
            <a:r>
              <a:rPr lang="en-US" altLang="zh-CN" sz="2400" b="1" dirty="0" smtClean="0">
                <a:ea typeface="宋体" pitchFamily="2" charset="-122"/>
              </a:rPr>
              <a:t>()</a:t>
            </a:r>
          </a:p>
          <a:p>
            <a:pPr eaLnBrk="1" hangingPunct="1">
              <a:buFont typeface="Wingdings" pitchFamily="2" charset="2"/>
              <a:buNone/>
            </a:pPr>
            <a:r>
              <a:rPr lang="en-US" altLang="zh-CN" sz="2400" b="1" dirty="0" smtClean="0">
                <a:ea typeface="宋体" pitchFamily="2" charset="-122"/>
              </a:rPr>
              <a:t>[UML</a:t>
            </a:r>
            <a:r>
              <a:rPr lang="zh-CN" altLang="en-US" sz="2400" b="1" dirty="0" smtClean="0">
                <a:ea typeface="宋体" pitchFamily="2" charset="-122"/>
              </a:rPr>
              <a:t>图</a:t>
            </a:r>
            <a:r>
              <a:rPr lang="en-US" altLang="zh-CN" sz="2400" b="1" dirty="0" smtClean="0">
                <a:ea typeface="宋体" pitchFamily="2" charset="-122"/>
              </a:rPr>
              <a:t>]</a:t>
            </a:r>
            <a:br>
              <a:rPr lang="en-US" altLang="zh-CN" sz="2400" b="1" dirty="0" smtClean="0">
                <a:ea typeface="宋体" pitchFamily="2" charset="-122"/>
              </a:rPr>
            </a:br>
            <a:endParaRPr lang="en-US" altLang="zh-CN" sz="2400" b="1" dirty="0" smtClean="0">
              <a:ea typeface="宋体" pitchFamily="2" charset="-122"/>
            </a:endParaRPr>
          </a:p>
        </p:txBody>
      </p:sp>
      <p:pic>
        <p:nvPicPr>
          <p:cNvPr id="14340" name="Picture 4"/>
          <p:cNvPicPr>
            <a:picLocks noChangeAspect="1" noChangeArrowheads="1"/>
          </p:cNvPicPr>
          <p:nvPr/>
        </p:nvPicPr>
        <p:blipFill>
          <a:blip r:embed="rId2"/>
          <a:srcRect/>
          <a:stretch>
            <a:fillRect/>
          </a:stretch>
        </p:blipFill>
        <p:spPr bwMode="auto">
          <a:xfrm>
            <a:off x="1979613" y="3573463"/>
            <a:ext cx="3384550" cy="2370137"/>
          </a:xfrm>
          <a:prstGeom prst="rect">
            <a:avLst/>
          </a:prstGeom>
          <a:noFill/>
          <a:ln w="9525" algn="ctr">
            <a:noFill/>
            <a:miter lim="800000"/>
            <a:headEnd/>
            <a:tailEnd/>
          </a:ln>
          <a:effec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dirty="0" smtClean="0"/>
              <a:t>（</a:t>
            </a:r>
            <a:r>
              <a:rPr lang="en-US" altLang="zh-CN" dirty="0" smtClean="0"/>
              <a:t>1</a:t>
            </a:r>
            <a:r>
              <a:rPr lang="zh-CN" altLang="en-US" dirty="0" smtClean="0"/>
              <a:t>）什</a:t>
            </a:r>
            <a:r>
              <a:rPr lang="zh-CN" altLang="en-US" dirty="0" smtClean="0"/>
              <a:t>么是</a:t>
            </a:r>
            <a:r>
              <a:rPr lang="en-US" dirty="0" smtClean="0"/>
              <a:t>UML? </a:t>
            </a:r>
            <a:r>
              <a:rPr lang="zh-CN" altLang="en-US" dirty="0" smtClean="0"/>
              <a:t>（</a:t>
            </a:r>
            <a:r>
              <a:rPr lang="en-US" dirty="0" smtClean="0"/>
              <a:t>P8</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统一建模语言</a:t>
            </a:r>
            <a:r>
              <a:rPr lang="en-US" dirty="0" smtClean="0"/>
              <a:t>UML</a:t>
            </a:r>
            <a:r>
              <a:rPr lang="zh-CN" altLang="en-US" dirty="0" smtClean="0"/>
              <a:t>是</a:t>
            </a:r>
            <a:r>
              <a:rPr lang="zh-CN" altLang="en-US" b="1" dirty="0" smtClean="0"/>
              <a:t>描述</a:t>
            </a:r>
            <a:r>
              <a:rPr lang="zh-CN" altLang="en-US" dirty="0" smtClean="0"/>
              <a:t>、</a:t>
            </a:r>
            <a:r>
              <a:rPr lang="zh-CN" altLang="en-US" b="1" dirty="0" smtClean="0"/>
              <a:t>构造</a:t>
            </a:r>
            <a:r>
              <a:rPr lang="zh-CN" altLang="en-US" dirty="0" smtClean="0"/>
              <a:t>和</a:t>
            </a:r>
            <a:r>
              <a:rPr lang="zh-CN" altLang="en-US" b="1" dirty="0" smtClean="0"/>
              <a:t>文档化</a:t>
            </a:r>
            <a:r>
              <a:rPr lang="zh-CN" altLang="en-US" dirty="0" smtClean="0"/>
              <a:t>系统制品的可视化语言。定义中，关键点是可视化，</a:t>
            </a:r>
            <a:r>
              <a:rPr lang="en-US" dirty="0" smtClean="0"/>
              <a:t>UML</a:t>
            </a:r>
            <a:r>
              <a:rPr lang="zh-CN" altLang="en-US" dirty="0" smtClean="0"/>
              <a:t>是图形化表示法的事实标准，用来绘制与软件（特别是</a:t>
            </a:r>
            <a:r>
              <a:rPr lang="en-US" dirty="0" smtClean="0"/>
              <a:t>OO</a:t>
            </a:r>
            <a:r>
              <a:rPr lang="zh-CN" altLang="en-US" dirty="0" smtClean="0"/>
              <a:t>软件）相关的图形（以及文字）。</a:t>
            </a:r>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323850" y="333375"/>
            <a:ext cx="8229600" cy="4525963"/>
          </a:xfrm>
        </p:spPr>
        <p:txBody>
          <a:bodyPr/>
          <a:lstStyle/>
          <a:p>
            <a:pPr eaLnBrk="1" hangingPunct="1">
              <a:buFont typeface="Wingdings" pitchFamily="2" charset="2"/>
              <a:buNone/>
            </a:pPr>
            <a:r>
              <a:rPr lang="en-US" altLang="zh-CN" sz="2400" b="1" dirty="0" smtClean="0">
                <a:solidFill>
                  <a:schemeClr val="tx2"/>
                </a:solidFill>
                <a:ea typeface="宋体" pitchFamily="2" charset="-122"/>
              </a:rPr>
              <a:t>2. </a:t>
            </a:r>
            <a:r>
              <a:rPr lang="zh-CN" altLang="en-US" sz="2400" b="1" dirty="0" smtClean="0">
                <a:solidFill>
                  <a:schemeClr val="tx2"/>
                </a:solidFill>
                <a:ea typeface="宋体" pitchFamily="2" charset="-122"/>
              </a:rPr>
              <a:t>实现</a:t>
            </a:r>
            <a:r>
              <a:rPr lang="en-US" altLang="zh-CN" sz="2400" b="1" dirty="0" smtClean="0">
                <a:solidFill>
                  <a:schemeClr val="tx2"/>
                </a:solidFill>
                <a:ea typeface="宋体" pitchFamily="2" charset="-122"/>
              </a:rPr>
              <a:t>(Realization)</a:t>
            </a:r>
            <a:r>
              <a:rPr lang="en-US" altLang="zh-CN" sz="2400" b="1" dirty="0" smtClean="0">
                <a:solidFill>
                  <a:srgbClr val="0000CC"/>
                </a:solidFill>
                <a:ea typeface="宋体" pitchFamily="2" charset="-122"/>
              </a:rPr>
              <a:t/>
            </a:r>
            <a:br>
              <a:rPr lang="en-US" altLang="zh-CN" sz="2400" b="1" dirty="0" smtClean="0">
                <a:solidFill>
                  <a:srgbClr val="0000CC"/>
                </a:solidFill>
                <a:ea typeface="宋体" pitchFamily="2" charset="-122"/>
              </a:rPr>
            </a:br>
            <a:endParaRPr lang="en-US" altLang="zh-CN" sz="2400" b="1" dirty="0" smtClean="0">
              <a:solidFill>
                <a:srgbClr val="0000CC"/>
              </a:solidFill>
              <a:ea typeface="宋体" pitchFamily="2" charset="-122"/>
            </a:endParaRPr>
          </a:p>
          <a:p>
            <a:pPr eaLnBrk="1" hangingPunct="1">
              <a:buFont typeface="Wingdings" pitchFamily="2" charset="2"/>
              <a:buNone/>
            </a:pPr>
            <a:r>
              <a:rPr lang="zh-CN" altLang="en-US" sz="2400" b="1" dirty="0" smtClean="0">
                <a:ea typeface="宋体" pitchFamily="2" charset="-122"/>
              </a:rPr>
              <a:t>表示类对接口的实现关系。 </a:t>
            </a:r>
          </a:p>
          <a:p>
            <a:pPr eaLnBrk="1" hangingPunct="1">
              <a:buFont typeface="Wingdings" pitchFamily="2" charset="2"/>
              <a:buNone/>
            </a:pPr>
            <a:r>
              <a:rPr lang="zh-CN" altLang="en-US" sz="2400" b="1" dirty="0" smtClean="0">
                <a:ea typeface="宋体" pitchFamily="2" charset="-122"/>
              </a:rPr>
              <a:t>  </a:t>
            </a:r>
            <a:r>
              <a:rPr lang="en-US" altLang="zh-CN" sz="2400" b="1" dirty="0" smtClean="0">
                <a:ea typeface="宋体" pitchFamily="2" charset="-122"/>
              </a:rPr>
              <a:t>[UML</a:t>
            </a:r>
            <a:r>
              <a:rPr lang="zh-CN" altLang="en-US" sz="2400" b="1" dirty="0" smtClean="0">
                <a:ea typeface="宋体" pitchFamily="2" charset="-122"/>
              </a:rPr>
              <a:t>图</a:t>
            </a:r>
            <a:r>
              <a:rPr lang="en-US" altLang="zh-CN" sz="2400" b="1" dirty="0" smtClean="0">
                <a:ea typeface="宋体" pitchFamily="2" charset="-122"/>
              </a:rPr>
              <a:t>]</a:t>
            </a:r>
            <a:br>
              <a:rPr lang="en-US" altLang="zh-CN" sz="2400" b="1" dirty="0" smtClean="0">
                <a:ea typeface="宋体" pitchFamily="2" charset="-122"/>
              </a:rPr>
            </a:br>
            <a:endParaRPr lang="en-US" altLang="zh-CN" sz="2400" b="1" dirty="0" smtClean="0">
              <a:ea typeface="宋体" pitchFamily="2" charset="-122"/>
            </a:endParaRPr>
          </a:p>
        </p:txBody>
      </p:sp>
      <p:pic>
        <p:nvPicPr>
          <p:cNvPr id="15363" name="Picture 4"/>
          <p:cNvPicPr>
            <a:picLocks noChangeAspect="1" noChangeArrowheads="1"/>
          </p:cNvPicPr>
          <p:nvPr/>
        </p:nvPicPr>
        <p:blipFill>
          <a:blip r:embed="rId2"/>
          <a:srcRect/>
          <a:stretch>
            <a:fillRect/>
          </a:stretch>
        </p:blipFill>
        <p:spPr bwMode="auto">
          <a:xfrm>
            <a:off x="2268538" y="2565400"/>
            <a:ext cx="4391025" cy="2960688"/>
          </a:xfrm>
          <a:prstGeom prst="rect">
            <a:avLst/>
          </a:prstGeom>
          <a:noFill/>
          <a:ln w="9525" algn="ctr">
            <a:noFill/>
            <a:miter lim="800000"/>
            <a:headEnd/>
            <a:tailEnd/>
          </a:ln>
          <a:effectLst/>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179388" y="260350"/>
            <a:ext cx="8229600" cy="4525963"/>
          </a:xfrm>
        </p:spPr>
        <p:txBody>
          <a:bodyPr/>
          <a:lstStyle/>
          <a:p>
            <a:pPr eaLnBrk="1" hangingPunct="1">
              <a:lnSpc>
                <a:spcPct val="90000"/>
              </a:lnSpc>
              <a:buFont typeface="Wingdings" pitchFamily="2" charset="2"/>
              <a:buNone/>
            </a:pPr>
            <a:r>
              <a:rPr lang="en-US" altLang="zh-CN" sz="2400" b="1" dirty="0" smtClean="0">
                <a:solidFill>
                  <a:schemeClr val="tx2"/>
                </a:solidFill>
                <a:ea typeface="宋体" pitchFamily="2" charset="-122"/>
              </a:rPr>
              <a:t>3.</a:t>
            </a:r>
            <a:r>
              <a:rPr lang="zh-CN" altLang="en-US" sz="2400" b="1" dirty="0" smtClean="0">
                <a:solidFill>
                  <a:schemeClr val="tx2"/>
                </a:solidFill>
                <a:ea typeface="宋体" pitchFamily="2" charset="-122"/>
              </a:rPr>
              <a:t>依赖</a:t>
            </a:r>
            <a:r>
              <a:rPr lang="en-US" altLang="zh-CN" sz="2400" b="1" dirty="0" smtClean="0">
                <a:solidFill>
                  <a:schemeClr val="tx2"/>
                </a:solidFill>
                <a:ea typeface="宋体" pitchFamily="2" charset="-122"/>
              </a:rPr>
              <a:t>(Dependency)</a:t>
            </a:r>
          </a:p>
          <a:p>
            <a:pPr eaLnBrk="1" hangingPunct="1">
              <a:lnSpc>
                <a:spcPct val="90000"/>
              </a:lnSpc>
              <a:buFont typeface="Wingdings" pitchFamily="2" charset="2"/>
              <a:buNone/>
            </a:pPr>
            <a:r>
              <a:rPr lang="en-US" altLang="zh-CN" sz="2400" b="1" dirty="0" smtClean="0">
                <a:solidFill>
                  <a:srgbClr val="0000CC"/>
                </a:solidFill>
                <a:ea typeface="宋体" pitchFamily="2" charset="-122"/>
              </a:rPr>
              <a:t/>
            </a:r>
            <a:br>
              <a:rPr lang="en-US" altLang="zh-CN" sz="2400" b="1" dirty="0" smtClean="0">
                <a:solidFill>
                  <a:srgbClr val="0000CC"/>
                </a:solidFill>
                <a:ea typeface="宋体" pitchFamily="2" charset="-122"/>
              </a:rPr>
            </a:br>
            <a:r>
              <a:rPr lang="en-US" altLang="zh-CN" sz="2400" b="1" dirty="0" smtClean="0">
                <a:ea typeface="宋体" pitchFamily="2" charset="-122"/>
              </a:rPr>
              <a:t>[</a:t>
            </a:r>
            <a:r>
              <a:rPr lang="zh-CN" altLang="en-US" sz="2400" b="1" dirty="0" smtClean="0">
                <a:ea typeface="宋体" pitchFamily="2" charset="-122"/>
              </a:rPr>
              <a:t>依赖</a:t>
            </a:r>
            <a:r>
              <a:rPr lang="en-US" altLang="zh-CN" sz="2400" b="1" dirty="0" smtClean="0">
                <a:ea typeface="宋体" pitchFamily="2" charset="-122"/>
              </a:rPr>
              <a:t>]</a:t>
            </a:r>
            <a:br>
              <a:rPr lang="en-US" altLang="zh-CN" sz="2400" b="1" dirty="0" smtClean="0">
                <a:ea typeface="宋体" pitchFamily="2" charset="-122"/>
              </a:rPr>
            </a:br>
            <a:r>
              <a:rPr lang="zh-CN" altLang="en-US" sz="2400" dirty="0" smtClean="0">
                <a:ea typeface="宋体" pitchFamily="2" charset="-122"/>
              </a:rPr>
              <a:t>对于两个相对独立的对象，当一个对象负责构造另一个对象的实例，或者依赖另一个对象的服务时，这两个对象之间主要体现为依赖关系。</a:t>
            </a:r>
            <a:br>
              <a:rPr lang="zh-CN" altLang="en-US" sz="2400" dirty="0" smtClean="0">
                <a:ea typeface="宋体" pitchFamily="2" charset="-122"/>
              </a:rPr>
            </a:br>
            <a:r>
              <a:rPr lang="en-US" altLang="zh-CN" sz="2400" b="1" dirty="0" smtClean="0">
                <a:ea typeface="宋体" pitchFamily="2" charset="-122"/>
              </a:rPr>
              <a:t>[</a:t>
            </a:r>
            <a:r>
              <a:rPr lang="zh-CN" altLang="en-US" sz="2400" b="1" dirty="0" smtClean="0">
                <a:ea typeface="宋体" pitchFamily="2" charset="-122"/>
              </a:rPr>
              <a:t>具体表现</a:t>
            </a:r>
            <a:r>
              <a:rPr lang="en-US" altLang="zh-CN" sz="2400" b="1" dirty="0" smtClean="0">
                <a:ea typeface="宋体" pitchFamily="2" charset="-122"/>
              </a:rPr>
              <a:t>]</a:t>
            </a:r>
            <a:br>
              <a:rPr lang="en-US" altLang="zh-CN" sz="2400" b="1" dirty="0" smtClean="0">
                <a:ea typeface="宋体" pitchFamily="2" charset="-122"/>
              </a:rPr>
            </a:br>
            <a:r>
              <a:rPr lang="zh-CN" altLang="en-US" sz="2400" dirty="0" smtClean="0">
                <a:ea typeface="宋体" pitchFamily="2" charset="-122"/>
              </a:rPr>
              <a:t>依赖关系表现在局部变量，方法的参数，以及对静态方法的调用</a:t>
            </a:r>
            <a:br>
              <a:rPr lang="zh-CN" altLang="en-US" sz="2400" dirty="0" smtClean="0">
                <a:ea typeface="宋体" pitchFamily="2" charset="-122"/>
              </a:rPr>
            </a:br>
            <a:r>
              <a:rPr lang="en-US" altLang="zh-CN" sz="2400" b="1" dirty="0" smtClean="0">
                <a:ea typeface="宋体" pitchFamily="2" charset="-122"/>
              </a:rPr>
              <a:t>[</a:t>
            </a:r>
            <a:r>
              <a:rPr lang="zh-CN" altLang="en-US" sz="2400" b="1" dirty="0" smtClean="0">
                <a:ea typeface="宋体" pitchFamily="2" charset="-122"/>
              </a:rPr>
              <a:t>现实例子</a:t>
            </a:r>
            <a:r>
              <a:rPr lang="en-US" altLang="zh-CN" sz="2400" b="1" dirty="0" smtClean="0">
                <a:ea typeface="宋体" pitchFamily="2" charset="-122"/>
              </a:rPr>
              <a:t>]</a:t>
            </a:r>
            <a:br>
              <a:rPr lang="en-US" altLang="zh-CN" sz="2400" b="1" dirty="0" smtClean="0">
                <a:ea typeface="宋体" pitchFamily="2" charset="-122"/>
              </a:rPr>
            </a:br>
            <a:r>
              <a:rPr lang="zh-CN" altLang="en-US" sz="2400" dirty="0" smtClean="0">
                <a:ea typeface="宋体" pitchFamily="2" charset="-122"/>
              </a:rPr>
              <a:t>比如说你要去拧螺丝，你是不是要借助</a:t>
            </a:r>
            <a:r>
              <a:rPr lang="en-US" altLang="zh-CN" sz="2400" dirty="0" smtClean="0">
                <a:ea typeface="宋体" pitchFamily="2" charset="-122"/>
              </a:rPr>
              <a:t>(</a:t>
            </a:r>
            <a:r>
              <a:rPr lang="zh-CN" altLang="en-US" sz="2400" dirty="0" smtClean="0">
                <a:ea typeface="宋体" pitchFamily="2" charset="-122"/>
              </a:rPr>
              <a:t>也就是依赖</a:t>
            </a:r>
            <a:r>
              <a:rPr lang="en-US" altLang="zh-CN" sz="2400" dirty="0" smtClean="0">
                <a:ea typeface="宋体" pitchFamily="2" charset="-122"/>
              </a:rPr>
              <a:t>)</a:t>
            </a:r>
            <a:r>
              <a:rPr lang="zh-CN" altLang="en-US" sz="2400" dirty="0" smtClean="0">
                <a:ea typeface="宋体" pitchFamily="2" charset="-122"/>
              </a:rPr>
              <a:t>螺丝刀</a:t>
            </a:r>
            <a:r>
              <a:rPr lang="en-US" altLang="zh-CN" sz="2400" dirty="0" smtClean="0">
                <a:ea typeface="宋体" pitchFamily="2" charset="-122"/>
              </a:rPr>
              <a:t>(Screwdriver)</a:t>
            </a:r>
            <a:r>
              <a:rPr lang="zh-CN" altLang="en-US" sz="2400" dirty="0" smtClean="0">
                <a:ea typeface="宋体" pitchFamily="2" charset="-122"/>
              </a:rPr>
              <a:t>来帮助你完成拧螺丝</a:t>
            </a:r>
            <a:r>
              <a:rPr lang="en-US" altLang="zh-CN" sz="2400" dirty="0" smtClean="0">
                <a:ea typeface="宋体" pitchFamily="2" charset="-122"/>
              </a:rPr>
              <a:t>(screw)</a:t>
            </a:r>
            <a:r>
              <a:rPr lang="zh-CN" altLang="en-US" sz="2400" dirty="0" smtClean="0">
                <a:ea typeface="宋体" pitchFamily="2" charset="-122"/>
              </a:rPr>
              <a:t>的工作</a:t>
            </a:r>
            <a:br>
              <a:rPr lang="zh-CN" altLang="en-US" sz="2400" dirty="0" smtClean="0">
                <a:ea typeface="宋体" pitchFamily="2" charset="-122"/>
              </a:rPr>
            </a:br>
            <a:endParaRPr lang="zh-CN" altLang="en-US" sz="2400" dirty="0" smtClean="0">
              <a:ea typeface="宋体" pitchFamily="2" charset="-122"/>
            </a:endParaRPr>
          </a:p>
        </p:txBody>
      </p:sp>
      <p:pic>
        <p:nvPicPr>
          <p:cNvPr id="16387" name="Picture 3"/>
          <p:cNvPicPr>
            <a:picLocks noChangeAspect="1" noChangeArrowheads="1"/>
          </p:cNvPicPr>
          <p:nvPr/>
        </p:nvPicPr>
        <p:blipFill>
          <a:blip r:embed="rId2"/>
          <a:srcRect/>
          <a:stretch>
            <a:fillRect/>
          </a:stretch>
        </p:blipFill>
        <p:spPr bwMode="auto">
          <a:xfrm>
            <a:off x="2411413" y="4797425"/>
            <a:ext cx="3241675" cy="1268413"/>
          </a:xfrm>
          <a:prstGeom prst="rect">
            <a:avLst/>
          </a:prstGeom>
          <a:noFill/>
          <a:ln w="9525" algn="ctr">
            <a:noFill/>
            <a:miter lim="800000"/>
            <a:headEnd/>
            <a:tailEnd/>
          </a:ln>
          <a:effec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250825" y="188913"/>
            <a:ext cx="8229600" cy="4525962"/>
          </a:xfrm>
        </p:spPr>
        <p:txBody>
          <a:bodyPr/>
          <a:lstStyle/>
          <a:p>
            <a:pPr eaLnBrk="1" hangingPunct="1">
              <a:lnSpc>
                <a:spcPct val="90000"/>
              </a:lnSpc>
              <a:buFont typeface="Wingdings" pitchFamily="2" charset="2"/>
              <a:buNone/>
            </a:pPr>
            <a:r>
              <a:rPr lang="en-US" altLang="zh-CN" sz="2400" b="1" dirty="0" smtClean="0">
                <a:solidFill>
                  <a:schemeClr val="tx2"/>
                </a:solidFill>
                <a:ea typeface="宋体" pitchFamily="2" charset="-122"/>
              </a:rPr>
              <a:t>4.</a:t>
            </a:r>
            <a:r>
              <a:rPr lang="zh-CN" altLang="en-US" sz="2400" b="1" dirty="0" smtClean="0">
                <a:solidFill>
                  <a:schemeClr val="tx2"/>
                </a:solidFill>
                <a:ea typeface="宋体" pitchFamily="2" charset="-122"/>
              </a:rPr>
              <a:t>关联</a:t>
            </a:r>
            <a:r>
              <a:rPr lang="en-US" altLang="zh-CN" sz="2400" b="1" dirty="0" smtClean="0">
                <a:solidFill>
                  <a:schemeClr val="tx2"/>
                </a:solidFill>
                <a:ea typeface="宋体" pitchFamily="2" charset="-122"/>
              </a:rPr>
              <a:t>(Association)</a:t>
            </a:r>
            <a:br>
              <a:rPr lang="en-US" altLang="zh-CN" sz="2400" b="1" dirty="0" smtClean="0">
                <a:solidFill>
                  <a:schemeClr val="tx2"/>
                </a:solidFill>
                <a:ea typeface="宋体" pitchFamily="2" charset="-122"/>
              </a:rPr>
            </a:br>
            <a:endParaRPr lang="en-US" altLang="zh-CN" sz="2400" b="1" dirty="0" smtClean="0">
              <a:solidFill>
                <a:schemeClr val="tx2"/>
              </a:solidFill>
              <a:ea typeface="宋体" pitchFamily="2" charset="-122"/>
            </a:endParaRPr>
          </a:p>
          <a:p>
            <a:pPr eaLnBrk="1" hangingPunct="1">
              <a:lnSpc>
                <a:spcPct val="90000"/>
              </a:lnSpc>
              <a:buFont typeface="Wingdings" pitchFamily="2" charset="2"/>
              <a:buNone/>
            </a:pPr>
            <a:r>
              <a:rPr lang="en-US" altLang="zh-CN" sz="2400" b="1" dirty="0" smtClean="0">
                <a:ea typeface="宋体" pitchFamily="2" charset="-122"/>
              </a:rPr>
              <a:t>    [</a:t>
            </a:r>
            <a:r>
              <a:rPr lang="zh-CN" altLang="en-US" sz="2400" b="1" dirty="0" smtClean="0">
                <a:ea typeface="宋体" pitchFamily="2" charset="-122"/>
              </a:rPr>
              <a:t>关联</a:t>
            </a:r>
            <a:r>
              <a:rPr lang="en-US" altLang="zh-CN" sz="2400" b="1" dirty="0" smtClean="0">
                <a:ea typeface="宋体" pitchFamily="2" charset="-122"/>
              </a:rPr>
              <a:t>]</a:t>
            </a:r>
            <a:br>
              <a:rPr lang="en-US" altLang="zh-CN" sz="2400" b="1" dirty="0" smtClean="0">
                <a:ea typeface="宋体" pitchFamily="2" charset="-122"/>
              </a:rPr>
            </a:br>
            <a:r>
              <a:rPr lang="zh-CN" altLang="en-US" sz="2400" dirty="0" smtClean="0">
                <a:ea typeface="宋体" pitchFamily="2" charset="-122"/>
              </a:rPr>
              <a:t>对于两个相对独立的对象，当一个对象的实例与另一个对象的一些特定实例存在固定的对应关系时，这两个对象之间为关联关系。</a:t>
            </a:r>
            <a:br>
              <a:rPr lang="zh-CN" altLang="en-US" sz="2400" dirty="0" smtClean="0">
                <a:ea typeface="宋体" pitchFamily="2" charset="-122"/>
              </a:rPr>
            </a:br>
            <a:r>
              <a:rPr lang="en-US" altLang="zh-CN" sz="2400" b="1" dirty="0" smtClean="0">
                <a:ea typeface="宋体" pitchFamily="2" charset="-122"/>
              </a:rPr>
              <a:t>[</a:t>
            </a:r>
            <a:r>
              <a:rPr lang="zh-CN" altLang="en-US" sz="2400" b="1" dirty="0" smtClean="0">
                <a:ea typeface="宋体" pitchFamily="2" charset="-122"/>
              </a:rPr>
              <a:t>具体表现</a:t>
            </a:r>
            <a:r>
              <a:rPr lang="en-US" altLang="zh-CN" sz="2400" b="1" dirty="0" smtClean="0">
                <a:ea typeface="宋体" pitchFamily="2" charset="-122"/>
              </a:rPr>
              <a:t>]</a:t>
            </a:r>
            <a:br>
              <a:rPr lang="en-US" altLang="zh-CN" sz="2400" b="1" dirty="0" smtClean="0">
                <a:ea typeface="宋体" pitchFamily="2" charset="-122"/>
              </a:rPr>
            </a:br>
            <a:r>
              <a:rPr lang="zh-CN" altLang="en-US" sz="2400" dirty="0" smtClean="0">
                <a:ea typeface="宋体" pitchFamily="2" charset="-122"/>
              </a:rPr>
              <a:t>关联关系是使用实例变量来实现</a:t>
            </a:r>
            <a:br>
              <a:rPr lang="zh-CN" altLang="en-US" sz="2400" dirty="0" smtClean="0">
                <a:ea typeface="宋体" pitchFamily="2" charset="-122"/>
              </a:rPr>
            </a:br>
            <a:r>
              <a:rPr lang="en-US" altLang="zh-CN" sz="2400" b="1" dirty="0" smtClean="0">
                <a:ea typeface="宋体" pitchFamily="2" charset="-122"/>
              </a:rPr>
              <a:t>[</a:t>
            </a:r>
            <a:r>
              <a:rPr lang="zh-CN" altLang="en-US" sz="2400" b="1" dirty="0" smtClean="0">
                <a:ea typeface="宋体" pitchFamily="2" charset="-122"/>
              </a:rPr>
              <a:t>现实例子</a:t>
            </a:r>
            <a:r>
              <a:rPr lang="en-US" altLang="zh-CN" sz="2400" b="1" dirty="0" smtClean="0">
                <a:ea typeface="宋体" pitchFamily="2" charset="-122"/>
              </a:rPr>
              <a:t>]</a:t>
            </a:r>
            <a:br>
              <a:rPr lang="en-US" altLang="zh-CN" sz="2400" b="1" dirty="0" smtClean="0">
                <a:ea typeface="宋体" pitchFamily="2" charset="-122"/>
              </a:rPr>
            </a:br>
            <a:r>
              <a:rPr lang="zh-CN" altLang="en-US" sz="2400" dirty="0" smtClean="0">
                <a:ea typeface="宋体" pitchFamily="2" charset="-122"/>
              </a:rPr>
              <a:t>比如客户和订单，每个订单对应特定的客户，每个客户对应一些特定的订单；再例如公司和员工，每个公司对应一些特定的员工，每个员工对应一特定的公司</a:t>
            </a:r>
            <a:br>
              <a:rPr lang="zh-CN" altLang="en-US" sz="2400" dirty="0" smtClean="0">
                <a:ea typeface="宋体" pitchFamily="2" charset="-122"/>
              </a:rPr>
            </a:br>
            <a:endParaRPr lang="zh-CN" altLang="en-US" sz="2400" dirty="0" smtClean="0">
              <a:ea typeface="宋体" pitchFamily="2" charset="-122"/>
            </a:endParaRPr>
          </a:p>
        </p:txBody>
      </p:sp>
      <p:pic>
        <p:nvPicPr>
          <p:cNvPr id="17411" name="Picture 3"/>
          <p:cNvPicPr>
            <a:picLocks noChangeAspect="1" noChangeArrowheads="1"/>
          </p:cNvPicPr>
          <p:nvPr/>
        </p:nvPicPr>
        <p:blipFill>
          <a:blip r:embed="rId2"/>
          <a:srcRect/>
          <a:stretch>
            <a:fillRect/>
          </a:stretch>
        </p:blipFill>
        <p:spPr bwMode="auto">
          <a:xfrm>
            <a:off x="2484438" y="5084763"/>
            <a:ext cx="3527425" cy="936625"/>
          </a:xfrm>
          <a:prstGeom prst="rect">
            <a:avLst/>
          </a:prstGeom>
          <a:noFill/>
          <a:ln w="9525" algn="ctr">
            <a:noFill/>
            <a:miter lim="800000"/>
            <a:headEnd/>
            <a:tailEnd/>
          </a:ln>
          <a:effectLst/>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250825" y="260350"/>
            <a:ext cx="8229600" cy="4525963"/>
          </a:xfrm>
        </p:spPr>
        <p:txBody>
          <a:bodyPr/>
          <a:lstStyle/>
          <a:p>
            <a:pPr eaLnBrk="1" hangingPunct="1">
              <a:buFont typeface="Wingdings" pitchFamily="2" charset="2"/>
              <a:buNone/>
            </a:pPr>
            <a:r>
              <a:rPr lang="en-US" altLang="zh-CN" sz="2400" b="1" dirty="0" smtClean="0">
                <a:solidFill>
                  <a:schemeClr val="tx2"/>
                </a:solidFill>
                <a:ea typeface="宋体" pitchFamily="2" charset="-122"/>
              </a:rPr>
              <a:t>5. </a:t>
            </a:r>
            <a:r>
              <a:rPr lang="zh-CN" altLang="en-US" sz="2400" b="1" dirty="0" smtClean="0">
                <a:solidFill>
                  <a:schemeClr val="tx2"/>
                </a:solidFill>
                <a:ea typeface="宋体" pitchFamily="2" charset="-122"/>
              </a:rPr>
              <a:t>聚合（</a:t>
            </a:r>
            <a:r>
              <a:rPr lang="en-US" altLang="zh-CN" sz="2400" b="1" dirty="0" smtClean="0">
                <a:solidFill>
                  <a:schemeClr val="tx2"/>
                </a:solidFill>
                <a:ea typeface="宋体" pitchFamily="2" charset="-122"/>
              </a:rPr>
              <a:t>Aggregation</a:t>
            </a:r>
            <a:r>
              <a:rPr lang="zh-CN" altLang="en-US" sz="2400" b="1" dirty="0" smtClean="0">
                <a:solidFill>
                  <a:schemeClr val="tx2"/>
                </a:solidFill>
                <a:ea typeface="宋体" pitchFamily="2" charset="-122"/>
              </a:rPr>
              <a:t>）</a:t>
            </a:r>
            <a:r>
              <a:rPr lang="zh-CN" altLang="en-US" sz="2400" b="1" dirty="0" smtClean="0">
                <a:ea typeface="宋体" pitchFamily="2" charset="-122"/>
              </a:rPr>
              <a:t/>
            </a:r>
            <a:br>
              <a:rPr lang="zh-CN" altLang="en-US" sz="2400" b="1" dirty="0" smtClean="0">
                <a:ea typeface="宋体" pitchFamily="2" charset="-122"/>
              </a:rPr>
            </a:br>
            <a:endParaRPr lang="zh-CN" altLang="en-US" sz="2400" b="1" dirty="0" smtClean="0">
              <a:ea typeface="宋体" pitchFamily="2" charset="-122"/>
            </a:endParaRPr>
          </a:p>
          <a:p>
            <a:pPr eaLnBrk="1" hangingPunct="1">
              <a:lnSpc>
                <a:spcPct val="100000"/>
              </a:lnSpc>
              <a:buFont typeface="Wingdings" pitchFamily="2" charset="2"/>
              <a:buNone/>
            </a:pPr>
            <a:r>
              <a:rPr lang="zh-CN" altLang="en-US" sz="2400" b="1" dirty="0" smtClean="0">
                <a:ea typeface="宋体" pitchFamily="2" charset="-122"/>
              </a:rPr>
              <a:t>	</a:t>
            </a:r>
            <a:r>
              <a:rPr lang="en-US" altLang="zh-CN" sz="2400" b="1" dirty="0" smtClean="0">
                <a:ea typeface="宋体" pitchFamily="2" charset="-122"/>
              </a:rPr>
              <a:t>[</a:t>
            </a:r>
            <a:r>
              <a:rPr lang="zh-CN" altLang="en-US" sz="2400" b="1" dirty="0" smtClean="0">
                <a:ea typeface="宋体" pitchFamily="2" charset="-122"/>
              </a:rPr>
              <a:t>聚合</a:t>
            </a:r>
            <a:r>
              <a:rPr lang="en-US" altLang="zh-CN" sz="2400" b="1" dirty="0" smtClean="0">
                <a:ea typeface="宋体" pitchFamily="2" charset="-122"/>
              </a:rPr>
              <a:t>]</a:t>
            </a:r>
            <a:br>
              <a:rPr lang="en-US" altLang="zh-CN" sz="2400" b="1" dirty="0" smtClean="0">
                <a:ea typeface="宋体" pitchFamily="2" charset="-122"/>
              </a:rPr>
            </a:br>
            <a:r>
              <a:rPr lang="zh-CN" altLang="en-US" sz="2400" dirty="0" smtClean="0">
                <a:ea typeface="宋体" pitchFamily="2" charset="-122"/>
              </a:rPr>
              <a:t>当对象</a:t>
            </a:r>
            <a:r>
              <a:rPr lang="en-US" altLang="zh-CN" sz="2400" dirty="0" smtClean="0">
                <a:ea typeface="宋体" pitchFamily="2" charset="-122"/>
              </a:rPr>
              <a:t>A</a:t>
            </a:r>
            <a:r>
              <a:rPr lang="zh-CN" altLang="en-US" sz="2400" dirty="0" smtClean="0">
                <a:ea typeface="宋体" pitchFamily="2" charset="-122"/>
              </a:rPr>
              <a:t>被加入到对象</a:t>
            </a:r>
            <a:r>
              <a:rPr lang="en-US" altLang="zh-CN" sz="2400" dirty="0" smtClean="0">
                <a:ea typeface="宋体" pitchFamily="2" charset="-122"/>
              </a:rPr>
              <a:t>B</a:t>
            </a:r>
            <a:r>
              <a:rPr lang="zh-CN" altLang="en-US" sz="2400" dirty="0" smtClean="0">
                <a:ea typeface="宋体" pitchFamily="2" charset="-122"/>
              </a:rPr>
              <a:t>中，成为对象</a:t>
            </a:r>
            <a:r>
              <a:rPr lang="en-US" altLang="zh-CN" sz="2400" dirty="0" smtClean="0">
                <a:ea typeface="宋体" pitchFamily="2" charset="-122"/>
              </a:rPr>
              <a:t>B</a:t>
            </a:r>
            <a:r>
              <a:rPr lang="zh-CN" altLang="en-US" sz="2400" dirty="0" smtClean="0">
                <a:ea typeface="宋体" pitchFamily="2" charset="-122"/>
              </a:rPr>
              <a:t>的组成部分时，对象</a:t>
            </a:r>
            <a:r>
              <a:rPr lang="en-US" altLang="zh-CN" sz="2400" dirty="0" smtClean="0">
                <a:ea typeface="宋体" pitchFamily="2" charset="-122"/>
              </a:rPr>
              <a:t>B</a:t>
            </a:r>
            <a:r>
              <a:rPr lang="zh-CN" altLang="en-US" sz="2400" dirty="0" smtClean="0">
                <a:ea typeface="宋体" pitchFamily="2" charset="-122"/>
              </a:rPr>
              <a:t>和对象</a:t>
            </a:r>
            <a:r>
              <a:rPr lang="en-US" altLang="zh-CN" sz="2400" dirty="0" smtClean="0">
                <a:ea typeface="宋体" pitchFamily="2" charset="-122"/>
              </a:rPr>
              <a:t>A</a:t>
            </a:r>
            <a:r>
              <a:rPr lang="zh-CN" altLang="en-US" sz="2400" dirty="0" smtClean="0">
                <a:ea typeface="宋体" pitchFamily="2" charset="-122"/>
              </a:rPr>
              <a:t>之间为聚集关系。聚合是关联关系的一种，是较强的关联关系，强调的是</a:t>
            </a:r>
            <a:r>
              <a:rPr lang="zh-CN" altLang="en-US" sz="2400" dirty="0" smtClean="0">
                <a:solidFill>
                  <a:schemeClr val="tx2"/>
                </a:solidFill>
                <a:ea typeface="宋体" pitchFamily="2" charset="-122"/>
              </a:rPr>
              <a:t>整体与部分之间</a:t>
            </a:r>
            <a:r>
              <a:rPr lang="zh-CN" altLang="en-US" sz="2400" dirty="0" smtClean="0">
                <a:ea typeface="宋体" pitchFamily="2" charset="-122"/>
              </a:rPr>
              <a:t>的关系。</a:t>
            </a:r>
            <a:br>
              <a:rPr lang="zh-CN" altLang="en-US" sz="2400" dirty="0" smtClean="0">
                <a:ea typeface="宋体" pitchFamily="2" charset="-122"/>
              </a:rPr>
            </a:br>
            <a:r>
              <a:rPr lang="en-US" altLang="zh-CN" sz="2400" b="1" dirty="0" smtClean="0">
                <a:ea typeface="宋体" pitchFamily="2" charset="-122"/>
              </a:rPr>
              <a:t>[</a:t>
            </a:r>
            <a:r>
              <a:rPr lang="zh-CN" altLang="en-US" sz="2400" b="1" dirty="0" smtClean="0">
                <a:ea typeface="宋体" pitchFamily="2" charset="-122"/>
              </a:rPr>
              <a:t>具体表现</a:t>
            </a:r>
            <a:r>
              <a:rPr lang="en-US" altLang="zh-CN" sz="2400" b="1" dirty="0" smtClean="0">
                <a:ea typeface="宋体" pitchFamily="2" charset="-122"/>
              </a:rPr>
              <a:t>]</a:t>
            </a:r>
            <a:br>
              <a:rPr lang="en-US" altLang="zh-CN" sz="2400" b="1" dirty="0" smtClean="0">
                <a:ea typeface="宋体" pitchFamily="2" charset="-122"/>
              </a:rPr>
            </a:br>
            <a:r>
              <a:rPr lang="zh-CN" altLang="en-US" sz="2400" dirty="0" smtClean="0">
                <a:ea typeface="宋体" pitchFamily="2" charset="-122"/>
              </a:rPr>
              <a:t>与关联关系一样，聚合关系也是通过实例变量来实现这样关系的。关联关系和聚合关系在语法上是没办法区分的，从语义上才能更好的区分两者的区别。</a:t>
            </a:r>
            <a:br>
              <a:rPr lang="zh-CN" altLang="en-US" sz="2400" dirty="0" smtClean="0">
                <a:ea typeface="宋体" pitchFamily="2" charset="-122"/>
              </a:rPr>
            </a:br>
            <a:endParaRPr lang="zh-CN" altLang="en-US" sz="2400" dirty="0" smtClean="0">
              <a:ea typeface="宋体" pitchFamily="2" charset="-122"/>
            </a:endParaRPr>
          </a:p>
        </p:txBody>
      </p:sp>
      <p:pic>
        <p:nvPicPr>
          <p:cNvPr id="18435" name="Picture 3"/>
          <p:cNvPicPr>
            <a:picLocks noChangeAspect="1" noChangeArrowheads="1"/>
          </p:cNvPicPr>
          <p:nvPr/>
        </p:nvPicPr>
        <p:blipFill>
          <a:blip r:embed="rId2"/>
          <a:srcRect/>
          <a:stretch>
            <a:fillRect/>
          </a:stretch>
        </p:blipFill>
        <p:spPr bwMode="auto">
          <a:xfrm>
            <a:off x="4356100" y="4076700"/>
            <a:ext cx="4103688" cy="2433638"/>
          </a:xfrm>
          <a:prstGeom prst="rect">
            <a:avLst/>
          </a:prstGeom>
          <a:noFill/>
          <a:ln w="9525" algn="ctr">
            <a:noFill/>
            <a:miter lim="800000"/>
            <a:headEnd/>
            <a:tailEnd/>
          </a:ln>
          <a:effectLst/>
        </p:spPr>
      </p:pic>
      <p:pic>
        <p:nvPicPr>
          <p:cNvPr id="18436" name="Picture 5"/>
          <p:cNvPicPr>
            <a:picLocks noChangeAspect="1" noChangeArrowheads="1"/>
          </p:cNvPicPr>
          <p:nvPr/>
        </p:nvPicPr>
        <p:blipFill>
          <a:blip r:embed="rId3"/>
          <a:srcRect/>
          <a:stretch>
            <a:fillRect/>
          </a:stretch>
        </p:blipFill>
        <p:spPr bwMode="auto">
          <a:xfrm>
            <a:off x="539750" y="4076700"/>
            <a:ext cx="3744913" cy="2470150"/>
          </a:xfrm>
          <a:prstGeom prst="rect">
            <a:avLst/>
          </a:prstGeom>
          <a:noFill/>
          <a:ln w="9525" algn="ctr">
            <a:noFill/>
            <a:miter lim="800000"/>
            <a:headEnd/>
            <a:tailEnd/>
          </a:ln>
          <a:effectLst/>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250825" y="260350"/>
            <a:ext cx="8229600" cy="4525963"/>
          </a:xfrm>
        </p:spPr>
        <p:txBody>
          <a:bodyPr/>
          <a:lstStyle/>
          <a:p>
            <a:pPr eaLnBrk="1" hangingPunct="1">
              <a:buFont typeface="Wingdings" pitchFamily="2" charset="2"/>
              <a:buNone/>
            </a:pPr>
            <a:r>
              <a:rPr lang="en-US" altLang="zh-CN" sz="2800" b="1" dirty="0" smtClean="0">
                <a:solidFill>
                  <a:schemeClr val="tx2"/>
                </a:solidFill>
                <a:ea typeface="宋体" pitchFamily="2" charset="-122"/>
              </a:rPr>
              <a:t>6. </a:t>
            </a:r>
            <a:r>
              <a:rPr lang="zh-CN" altLang="en-US" sz="2800" b="1" dirty="0" smtClean="0">
                <a:solidFill>
                  <a:schemeClr val="tx2"/>
                </a:solidFill>
                <a:ea typeface="宋体" pitchFamily="2" charset="-122"/>
              </a:rPr>
              <a:t>组合</a:t>
            </a:r>
            <a:r>
              <a:rPr lang="zh-CN" altLang="en-US" sz="2400" b="1" dirty="0" smtClean="0">
                <a:ea typeface="宋体" pitchFamily="2" charset="-122"/>
              </a:rPr>
              <a:t/>
            </a:r>
            <a:br>
              <a:rPr lang="zh-CN" altLang="en-US" sz="2400" b="1" dirty="0" smtClean="0">
                <a:ea typeface="宋体" pitchFamily="2" charset="-122"/>
              </a:rPr>
            </a:br>
            <a:endParaRPr lang="zh-CN" altLang="en-US" sz="2400" b="1" dirty="0" smtClean="0">
              <a:ea typeface="宋体" pitchFamily="2" charset="-122"/>
            </a:endParaRPr>
          </a:p>
          <a:p>
            <a:pPr eaLnBrk="1" hangingPunct="1">
              <a:buFont typeface="Wingdings" pitchFamily="2" charset="2"/>
              <a:buNone/>
            </a:pPr>
            <a:r>
              <a:rPr lang="zh-CN" altLang="en-US" sz="2000" b="1" dirty="0" smtClean="0">
                <a:ea typeface="宋体" pitchFamily="2" charset="-122"/>
              </a:rPr>
              <a:t>	</a:t>
            </a:r>
            <a:r>
              <a:rPr lang="zh-CN" altLang="en-US" sz="2400" dirty="0" smtClean="0">
                <a:ea typeface="宋体" pitchFamily="2" charset="-122"/>
              </a:rPr>
              <a:t>也表示类之间整体和部分的关系，但是组合关系中部分和整体具有统一的生存期。一旦整体对象不存在，部分对象也将不存在。部分对象与整体对象之间具有共生死的关系。</a:t>
            </a:r>
            <a:r>
              <a:rPr lang="zh-CN" altLang="en-US" sz="2800" dirty="0" smtClean="0">
                <a:ea typeface="宋体" pitchFamily="2" charset="-122"/>
              </a:rPr>
              <a:t/>
            </a:r>
            <a:br>
              <a:rPr lang="zh-CN" altLang="en-US" sz="2800" dirty="0" smtClean="0">
                <a:ea typeface="宋体" pitchFamily="2" charset="-122"/>
              </a:rPr>
            </a:br>
            <a:r>
              <a:rPr lang="zh-CN" altLang="en-US" sz="2400" dirty="0" smtClean="0">
                <a:ea typeface="宋体" pitchFamily="2" charset="-122"/>
              </a:rPr>
              <a:t/>
            </a:r>
            <a:br>
              <a:rPr lang="zh-CN" altLang="en-US" sz="2400" dirty="0" smtClean="0">
                <a:ea typeface="宋体" pitchFamily="2" charset="-122"/>
              </a:rPr>
            </a:br>
            <a:r>
              <a:rPr lang="zh-CN" altLang="en-US" sz="2400" dirty="0" smtClean="0">
                <a:ea typeface="宋体" pitchFamily="2" charset="-122"/>
              </a:rPr>
              <a:t> “国破家亡”，国灭了，家自然也没有了，“国”和“家”显然也是组合关系</a:t>
            </a:r>
            <a:r>
              <a:rPr lang="zh-CN" altLang="en-US" sz="2800" dirty="0" smtClean="0">
                <a:ea typeface="宋体" pitchFamily="2" charset="-122"/>
              </a:rPr>
              <a:t> </a:t>
            </a:r>
          </a:p>
        </p:txBody>
      </p:sp>
      <p:pic>
        <p:nvPicPr>
          <p:cNvPr id="19459" name="Picture 4"/>
          <p:cNvPicPr>
            <a:picLocks noChangeAspect="1" noChangeArrowheads="1"/>
          </p:cNvPicPr>
          <p:nvPr/>
        </p:nvPicPr>
        <p:blipFill>
          <a:blip r:embed="rId2"/>
          <a:srcRect/>
          <a:stretch>
            <a:fillRect/>
          </a:stretch>
        </p:blipFill>
        <p:spPr bwMode="auto">
          <a:xfrm>
            <a:off x="1547813" y="3141663"/>
            <a:ext cx="5545137" cy="3325812"/>
          </a:xfrm>
          <a:prstGeom prst="rect">
            <a:avLst/>
          </a:prstGeom>
          <a:noFill/>
          <a:ln w="9525" algn="ctr">
            <a:noFill/>
            <a:miter lim="800000"/>
            <a:headEnd/>
            <a:tailEnd/>
          </a:ln>
          <a:effec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UML</a:t>
            </a:r>
            <a:r>
              <a:rPr lang="zh-CN" altLang="en-US" dirty="0" smtClean="0"/>
              <a:t>的特点</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统</a:t>
            </a:r>
            <a:r>
              <a:rPr lang="zh-CN" altLang="en-US" dirty="0" smtClean="0"/>
              <a:t>一标准</a:t>
            </a:r>
          </a:p>
          <a:p>
            <a:r>
              <a:rPr lang="zh-CN" altLang="en-US" dirty="0" smtClean="0"/>
              <a:t>面</a:t>
            </a:r>
            <a:r>
              <a:rPr lang="zh-CN" altLang="en-US" dirty="0" smtClean="0"/>
              <a:t>向对象</a:t>
            </a:r>
          </a:p>
          <a:p>
            <a:r>
              <a:rPr lang="zh-CN" altLang="en-US" dirty="0" smtClean="0"/>
              <a:t>可</a:t>
            </a:r>
            <a:r>
              <a:rPr lang="zh-CN" altLang="en-US" dirty="0" smtClean="0"/>
              <a:t>视化、表达能力强</a:t>
            </a:r>
          </a:p>
          <a:p>
            <a:r>
              <a:rPr lang="zh-CN" altLang="en-US" dirty="0" smtClean="0"/>
              <a:t>独</a:t>
            </a:r>
            <a:r>
              <a:rPr lang="zh-CN" altLang="en-US" dirty="0" smtClean="0"/>
              <a:t>立于过程</a:t>
            </a:r>
          </a:p>
          <a:p>
            <a:r>
              <a:rPr lang="zh-CN" altLang="en-US" dirty="0" smtClean="0"/>
              <a:t>易</a:t>
            </a:r>
            <a:r>
              <a:rPr lang="zh-CN" altLang="en-US" dirty="0" smtClean="0"/>
              <a:t>掌握、易用</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74638"/>
            <a:ext cx="8329642" cy="1143000"/>
          </a:xfrm>
        </p:spPr>
        <p:txBody>
          <a:bodyPr>
            <a:normAutofit fontScale="90000"/>
          </a:bodyPr>
          <a:lstStyle/>
          <a:p>
            <a:pPr lvl="0"/>
            <a:r>
              <a:rPr lang="zh-CN" altLang="en-US" dirty="0" smtClean="0"/>
              <a:t>（</a:t>
            </a:r>
            <a:r>
              <a:rPr lang="en-US" altLang="zh-CN" dirty="0" smtClean="0"/>
              <a:t>2</a:t>
            </a:r>
            <a:r>
              <a:rPr lang="zh-CN" altLang="en-US" dirty="0" smtClean="0"/>
              <a:t>）什么是面</a:t>
            </a:r>
            <a:r>
              <a:rPr lang="zh-CN" altLang="en-US" dirty="0" smtClean="0"/>
              <a:t>向对象的分析与设计</a:t>
            </a:r>
            <a:r>
              <a:rPr lang="en-US" dirty="0" smtClean="0"/>
              <a:t>?</a:t>
            </a:r>
            <a:r>
              <a:rPr lang="zh-CN" altLang="en-US" dirty="0" smtClean="0"/>
              <a:t>（</a:t>
            </a:r>
            <a:r>
              <a:rPr lang="en-US" dirty="0" smtClean="0"/>
              <a:t>P5</a:t>
            </a:r>
            <a:r>
              <a:rPr lang="zh-CN" altLang="en-US" dirty="0" smtClean="0"/>
              <a:t>）</a:t>
            </a:r>
            <a:endParaRPr lang="zh-CN" altLang="en-US" dirty="0"/>
          </a:p>
        </p:txBody>
      </p:sp>
      <p:sp>
        <p:nvSpPr>
          <p:cNvPr id="3" name="内容占位符 2"/>
          <p:cNvSpPr>
            <a:spLocks noGrp="1"/>
          </p:cNvSpPr>
          <p:nvPr>
            <p:ph idx="1"/>
          </p:nvPr>
        </p:nvSpPr>
        <p:spPr/>
        <p:txBody>
          <a:bodyPr>
            <a:normAutofit lnSpcReduction="10000"/>
          </a:bodyPr>
          <a:lstStyle/>
          <a:p>
            <a:r>
              <a:rPr lang="zh-CN" altLang="en-US" b="1" dirty="0" smtClean="0"/>
              <a:t>分析</a:t>
            </a:r>
            <a:r>
              <a:rPr lang="zh-CN" altLang="en-US" dirty="0" smtClean="0"/>
              <a:t>：强调的是对问题和需求的</a:t>
            </a:r>
            <a:r>
              <a:rPr lang="zh-CN" altLang="en-US" b="1" dirty="0" smtClean="0"/>
              <a:t>调查研究</a:t>
            </a:r>
            <a:r>
              <a:rPr lang="zh-CN" altLang="en-US" dirty="0" smtClean="0"/>
              <a:t>，而不是解决方案。</a:t>
            </a:r>
          </a:p>
          <a:p>
            <a:r>
              <a:rPr lang="zh-CN" altLang="en-US" b="1" dirty="0" smtClean="0"/>
              <a:t>设计</a:t>
            </a:r>
            <a:r>
              <a:rPr lang="zh-CN" altLang="en-US" dirty="0" smtClean="0"/>
              <a:t>：强调的是满足需求的</a:t>
            </a:r>
            <a:r>
              <a:rPr lang="zh-CN" altLang="en-US" b="1" dirty="0" smtClean="0"/>
              <a:t>概念上的解决方案</a:t>
            </a:r>
            <a:r>
              <a:rPr lang="zh-CN" altLang="en-US" dirty="0" smtClean="0"/>
              <a:t>（在软件方面和硬件方面）而不是其实现。</a:t>
            </a:r>
          </a:p>
          <a:p>
            <a:r>
              <a:rPr lang="zh-CN" altLang="en-US" b="1" dirty="0" smtClean="0"/>
              <a:t>面向对象分析</a:t>
            </a:r>
            <a:r>
              <a:rPr lang="zh-CN" altLang="en-US" dirty="0" smtClean="0"/>
              <a:t>：强调的是在问题领域内发现和描述对象（或概念）。</a:t>
            </a:r>
          </a:p>
          <a:p>
            <a:r>
              <a:rPr lang="zh-CN" altLang="en-US" b="1" dirty="0" smtClean="0"/>
              <a:t>面向对象设计</a:t>
            </a:r>
            <a:r>
              <a:rPr lang="zh-CN" altLang="en-US" dirty="0" smtClean="0"/>
              <a:t>：强调的是定义软件对象以及它们如何协作以实现需求。</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dirty="0" smtClean="0"/>
              <a:t>（</a:t>
            </a:r>
            <a:r>
              <a:rPr lang="en-US" altLang="zh-CN" dirty="0" smtClean="0"/>
              <a:t>3</a:t>
            </a:r>
            <a:r>
              <a:rPr lang="zh-CN" altLang="en-US" dirty="0" smtClean="0"/>
              <a:t>）什</a:t>
            </a:r>
            <a:r>
              <a:rPr lang="zh-CN" altLang="en-US" dirty="0" smtClean="0"/>
              <a:t>么是</a:t>
            </a:r>
            <a:r>
              <a:rPr lang="en-US" dirty="0" smtClean="0"/>
              <a:t>UP? RUP?</a:t>
            </a:r>
            <a:r>
              <a:rPr lang="zh-CN" altLang="en-US" dirty="0" smtClean="0"/>
              <a:t>（</a:t>
            </a:r>
            <a:r>
              <a:rPr lang="en-US" dirty="0" smtClean="0"/>
              <a:t>P13</a:t>
            </a:r>
            <a:r>
              <a:rPr lang="zh-CN" altLang="en-US" dirty="0" smtClean="0"/>
              <a:t>、</a:t>
            </a:r>
            <a:r>
              <a:rPr lang="en-US" dirty="0" smtClean="0"/>
              <a:t>14</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b="1" dirty="0" smtClean="0"/>
              <a:t>软件开发过程</a:t>
            </a:r>
            <a:r>
              <a:rPr lang="zh-CN" altLang="en-US" dirty="0" smtClean="0"/>
              <a:t>描述了构造、部署以及维护软件的方式。</a:t>
            </a:r>
          </a:p>
          <a:p>
            <a:r>
              <a:rPr lang="zh-CN" altLang="en-US" b="1" dirty="0" smtClean="0"/>
              <a:t>统一过程</a:t>
            </a:r>
            <a:r>
              <a:rPr lang="en-US" b="1" dirty="0" smtClean="0"/>
              <a:t>UP</a:t>
            </a:r>
            <a:r>
              <a:rPr lang="zh-CN" altLang="en-US" dirty="0" smtClean="0"/>
              <a:t>是一种流行的构造面向对象系统的迭代软件开发工程。</a:t>
            </a:r>
          </a:p>
          <a:p>
            <a:r>
              <a:rPr lang="en-US" b="1" dirty="0" smtClean="0"/>
              <a:t>Rational</a:t>
            </a:r>
            <a:r>
              <a:rPr lang="zh-CN" altLang="en-US" b="1" dirty="0" smtClean="0"/>
              <a:t>统一过程</a:t>
            </a:r>
            <a:r>
              <a:rPr lang="en-US" b="1" dirty="0" smtClean="0"/>
              <a:t>RUP</a:t>
            </a:r>
            <a:r>
              <a:rPr lang="zh-CN" altLang="en-US" dirty="0" smtClean="0"/>
              <a:t>是对统一过程的详细精化，并且已被广泛采纳。</a:t>
            </a:r>
          </a:p>
          <a:p>
            <a:pPr>
              <a:buNone/>
            </a:pP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统一过程的特点</a:t>
            </a:r>
            <a:r>
              <a:rPr lang="zh-CN" altLang="en-US" dirty="0" smtClean="0"/>
              <a:t>：</a:t>
            </a:r>
            <a:endParaRPr lang="zh-CN" altLang="en-US" dirty="0"/>
          </a:p>
        </p:txBody>
      </p:sp>
      <p:sp>
        <p:nvSpPr>
          <p:cNvPr id="3" name="内容占位符 2"/>
          <p:cNvSpPr>
            <a:spLocks noGrp="1"/>
          </p:cNvSpPr>
          <p:nvPr>
            <p:ph idx="1"/>
          </p:nvPr>
        </p:nvSpPr>
        <p:spPr/>
        <p:txBody>
          <a:bodyPr/>
          <a:lstStyle/>
          <a:p>
            <a:pPr lvl="0"/>
            <a:r>
              <a:rPr lang="zh-CN" altLang="en-US" dirty="0" smtClean="0"/>
              <a:t>用例驱动</a:t>
            </a:r>
          </a:p>
          <a:p>
            <a:pPr lvl="0"/>
            <a:r>
              <a:rPr lang="zh-CN" altLang="en-US" dirty="0" smtClean="0"/>
              <a:t>以架构为中心</a:t>
            </a:r>
          </a:p>
          <a:p>
            <a:pPr lvl="0"/>
            <a:r>
              <a:rPr lang="zh-CN" altLang="en-US" dirty="0" smtClean="0"/>
              <a:t>迭代和增量</a:t>
            </a: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dirty="0" smtClean="0"/>
              <a:t>（</a:t>
            </a:r>
            <a:r>
              <a:rPr lang="en-US" altLang="zh-CN" dirty="0" smtClean="0"/>
              <a:t>4</a:t>
            </a:r>
            <a:r>
              <a:rPr lang="zh-CN" altLang="en-US" dirty="0" smtClean="0"/>
              <a:t>）什</a:t>
            </a:r>
            <a:r>
              <a:rPr lang="zh-CN" altLang="en-US" dirty="0" smtClean="0"/>
              <a:t>么是</a:t>
            </a:r>
            <a:r>
              <a:rPr lang="en-US" dirty="0" smtClean="0"/>
              <a:t>UP</a:t>
            </a:r>
            <a:r>
              <a:rPr lang="zh-CN" altLang="en-US" dirty="0" smtClean="0"/>
              <a:t>的阶段</a:t>
            </a:r>
            <a:r>
              <a:rPr lang="en-US" dirty="0" smtClean="0"/>
              <a:t>? </a:t>
            </a:r>
            <a:r>
              <a:rPr lang="zh-CN" altLang="en-US" dirty="0" smtClean="0"/>
              <a:t>（</a:t>
            </a:r>
            <a:r>
              <a:rPr lang="en-US" dirty="0" smtClean="0"/>
              <a:t>P25</a:t>
            </a:r>
            <a:r>
              <a:rPr lang="zh-CN" altLang="en-US" dirty="0" smtClean="0"/>
              <a:t>）</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en-US" dirty="0" smtClean="0"/>
              <a:t>UP</a:t>
            </a:r>
            <a:r>
              <a:rPr lang="zh-CN" altLang="en-US" dirty="0" smtClean="0"/>
              <a:t>项目将其工作和迭代组织为四个主要阶段：</a:t>
            </a:r>
          </a:p>
          <a:p>
            <a:pPr lvl="0"/>
            <a:r>
              <a:rPr lang="zh-CN" altLang="en-US" b="1" dirty="0" smtClean="0"/>
              <a:t>初始</a:t>
            </a:r>
            <a:r>
              <a:rPr lang="en-US" b="1" dirty="0" smtClean="0"/>
              <a:t>Inception</a:t>
            </a:r>
            <a:r>
              <a:rPr lang="zh-CN" altLang="en-US" dirty="0" smtClean="0"/>
              <a:t>：大体上的构想、业务案例。范围和模糊评估。</a:t>
            </a:r>
          </a:p>
          <a:p>
            <a:pPr lvl="0"/>
            <a:r>
              <a:rPr lang="zh-CN" altLang="en-US" b="1" dirty="0" smtClean="0"/>
              <a:t>细化</a:t>
            </a:r>
            <a:r>
              <a:rPr lang="en-US" b="1" dirty="0" smtClean="0"/>
              <a:t>Elaboration</a:t>
            </a:r>
            <a:r>
              <a:rPr lang="zh-CN" altLang="en-US" dirty="0" smtClean="0"/>
              <a:t>：已精化的构想、核心架构的迭代实现、高风险的解决、确定大多数需求和范围以及进行更为实际的评估。</a:t>
            </a:r>
          </a:p>
          <a:p>
            <a:pPr lvl="0"/>
            <a:r>
              <a:rPr lang="zh-CN" altLang="en-US" b="1" dirty="0" smtClean="0"/>
              <a:t>构造</a:t>
            </a:r>
            <a:r>
              <a:rPr lang="en-US" b="1" dirty="0" smtClean="0"/>
              <a:t>Construction</a:t>
            </a:r>
            <a:r>
              <a:rPr lang="zh-CN" altLang="en-US" dirty="0" smtClean="0"/>
              <a:t>：对遗留下来的风险较低和比较简单的元素进行迭代实现，准备部署。</a:t>
            </a:r>
          </a:p>
          <a:p>
            <a:pPr lvl="0"/>
            <a:r>
              <a:rPr lang="zh-CN" altLang="en-US" b="1" dirty="0" smtClean="0"/>
              <a:t>移交</a:t>
            </a:r>
            <a:r>
              <a:rPr lang="en-US" b="1" dirty="0" smtClean="0"/>
              <a:t>Transition</a:t>
            </a:r>
            <a:r>
              <a:rPr lang="zh-CN" altLang="en-US" dirty="0" smtClean="0"/>
              <a:t>：进行</a:t>
            </a:r>
            <a:r>
              <a:rPr lang="en-US" dirty="0" smtClean="0"/>
              <a:t>beta</a:t>
            </a:r>
            <a:r>
              <a:rPr lang="zh-CN" altLang="en-US" dirty="0" smtClean="0"/>
              <a:t>测试和部署。</a:t>
            </a: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a:t>
            </a:r>
            <a:r>
              <a:rPr lang="zh-CN" altLang="en-US" dirty="0" smtClean="0"/>
              <a:t>么是</a:t>
            </a:r>
            <a:r>
              <a:rPr lang="en-US" dirty="0" smtClean="0"/>
              <a:t>UP</a:t>
            </a:r>
            <a:r>
              <a:rPr lang="zh-CN" altLang="en-US" dirty="0" smtClean="0"/>
              <a:t>科目</a:t>
            </a:r>
            <a:r>
              <a:rPr lang="en-US" dirty="0" smtClean="0"/>
              <a:t>?</a:t>
            </a:r>
            <a:r>
              <a:rPr lang="zh-CN" altLang="en-US" dirty="0" smtClean="0"/>
              <a:t>（</a:t>
            </a:r>
            <a:r>
              <a:rPr lang="en-US" dirty="0" smtClean="0"/>
              <a:t>P26</a:t>
            </a:r>
            <a:r>
              <a:rPr lang="zh-CN" altLang="en-US" dirty="0" smtClean="0"/>
              <a:t>）</a:t>
            </a:r>
            <a:endParaRPr lang="zh-CN" altLang="en-US" dirty="0"/>
          </a:p>
        </p:txBody>
      </p:sp>
      <p:sp>
        <p:nvSpPr>
          <p:cNvPr id="3" name="内容占位符 2"/>
          <p:cNvSpPr>
            <a:spLocks noGrp="1"/>
          </p:cNvSpPr>
          <p:nvPr>
            <p:ph idx="1"/>
          </p:nvPr>
        </p:nvSpPr>
        <p:spPr/>
        <p:txBody>
          <a:bodyPr/>
          <a:lstStyle/>
          <a:p>
            <a:pPr>
              <a:buNone/>
            </a:pPr>
            <a:r>
              <a:rPr lang="en-US" dirty="0" smtClean="0"/>
              <a:t>		UP</a:t>
            </a:r>
            <a:r>
              <a:rPr lang="zh-CN" altLang="en-US" dirty="0" smtClean="0"/>
              <a:t>描述了科目中的工作活动，例如编写用例。科目是在一个主题域中的一组活动（及相关制品），例如需求分析的活动。在</a:t>
            </a:r>
            <a:r>
              <a:rPr lang="en-US" dirty="0" smtClean="0"/>
              <a:t>UP</a:t>
            </a:r>
            <a:r>
              <a:rPr lang="zh-CN" altLang="en-US" dirty="0" smtClean="0"/>
              <a:t>中，制品是对所有工作产品的统称，如代码、</a:t>
            </a:r>
            <a:r>
              <a:rPr lang="en-US" dirty="0" smtClean="0"/>
              <a:t>Web</a:t>
            </a:r>
            <a:r>
              <a:rPr lang="zh-CN" altLang="en-US" dirty="0" smtClean="0"/>
              <a:t>图形、数据库模式、文本文档、图、模型等。</a:t>
            </a:r>
          </a:p>
          <a:p>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1654</Words>
  <PresentationFormat>全屏显示(4:3)</PresentationFormat>
  <Paragraphs>127</Paragraphs>
  <Slides>34</Slides>
  <Notes>0</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Office 主题</vt:lpstr>
      <vt:lpstr>UML复习</vt:lpstr>
      <vt:lpstr>幻灯片 2</vt:lpstr>
      <vt:lpstr>（1）什么是UML? （P8）</vt:lpstr>
      <vt:lpstr>UML的特点：</vt:lpstr>
      <vt:lpstr>（2）什么是面向对象的分析与设计?（P5）</vt:lpstr>
      <vt:lpstr>（3）什么是UP? RUP?（P13、14）</vt:lpstr>
      <vt:lpstr>统一过程的特点：</vt:lpstr>
      <vt:lpstr>（4）什么是UP的阶段? （P25）</vt:lpstr>
      <vt:lpstr>什么是UP科目?（P26）</vt:lpstr>
      <vt:lpstr>（5）为什么说初始阶段不是需求阶段?（第4章）</vt:lpstr>
      <vt:lpstr>（6）什么是参与者?（P47）</vt:lpstr>
      <vt:lpstr>（7）什么是场景? 如何写场景?（P47）</vt:lpstr>
      <vt:lpstr>一个场景的例子：</vt:lpstr>
      <vt:lpstr>（8）什么是用例? （P47）</vt:lpstr>
      <vt:lpstr>（9）什么是用例实现?</vt:lpstr>
      <vt:lpstr>（10）如何找到概念类（conceptual class）?（P104） </vt:lpstr>
      <vt:lpstr>（11）何时使用描述类建模? （P109、110） </vt:lpstr>
      <vt:lpstr>什么是数据类型类? （P119）</vt:lpstr>
      <vt:lpstr>什么是限定关联?（P192）</vt:lpstr>
      <vt:lpstr>（12）什么是SSD?（P128）</vt:lpstr>
      <vt:lpstr>（13）SSD与用例之间的关系?（P129）</vt:lpstr>
      <vt:lpstr>（14）GRASP 原则有哪些? 请准确理解它们的含义。</vt:lpstr>
      <vt:lpstr>（15）什么是设计模式? 我们共学习了哪些设计模式? </vt:lpstr>
      <vt:lpstr>GoF设计模式</vt:lpstr>
      <vt:lpstr>（16）什么是持久性对象?（P447）</vt:lpstr>
      <vt:lpstr>（17）什么是框架?（P447）</vt:lpstr>
      <vt:lpstr>（18）什么是O/R映射?（P448）</vt:lpstr>
      <vt:lpstr> </vt:lpstr>
      <vt:lpstr>幻灯片 29</vt:lpstr>
      <vt:lpstr>幻灯片 30</vt:lpstr>
      <vt:lpstr>幻灯片 31</vt:lpstr>
      <vt:lpstr>幻灯片 32</vt:lpstr>
      <vt:lpstr>幻灯片 33</vt:lpstr>
      <vt:lpstr>幻灯片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UML复习</dc:title>
  <dc:creator>Administrator</dc:creator>
  <cp:lastModifiedBy>DADI</cp:lastModifiedBy>
  <cp:revision>42</cp:revision>
  <dcterms:created xsi:type="dcterms:W3CDTF">2013-01-10T13:12:41Z</dcterms:created>
  <dcterms:modified xsi:type="dcterms:W3CDTF">2013-01-10T13:47:29Z</dcterms:modified>
</cp:coreProperties>
</file>