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4"/>
  </p:notesMasterIdLst>
  <p:sldIdLst>
    <p:sldId id="311" r:id="rId2"/>
    <p:sldId id="320" r:id="rId3"/>
    <p:sldId id="313" r:id="rId4"/>
    <p:sldId id="318" r:id="rId5"/>
    <p:sldId id="319" r:id="rId6"/>
    <p:sldId id="321" r:id="rId7"/>
    <p:sldId id="322" r:id="rId8"/>
    <p:sldId id="323" r:id="rId9"/>
    <p:sldId id="324" r:id="rId10"/>
    <p:sldId id="259" r:id="rId11"/>
    <p:sldId id="325" r:id="rId12"/>
    <p:sldId id="333" r:id="rId13"/>
    <p:sldId id="326" r:id="rId14"/>
    <p:sldId id="329" r:id="rId15"/>
    <p:sldId id="327" r:id="rId16"/>
    <p:sldId id="330" r:id="rId17"/>
    <p:sldId id="332" r:id="rId18"/>
    <p:sldId id="334" r:id="rId19"/>
    <p:sldId id="335" r:id="rId20"/>
    <p:sldId id="336" r:id="rId21"/>
    <p:sldId id="337" r:id="rId22"/>
    <p:sldId id="339" r:id="rId23"/>
    <p:sldId id="33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2" r:id="rId36"/>
    <p:sldId id="351" r:id="rId37"/>
    <p:sldId id="353" r:id="rId38"/>
    <p:sldId id="354" r:id="rId39"/>
    <p:sldId id="355" r:id="rId40"/>
    <p:sldId id="356" r:id="rId41"/>
    <p:sldId id="358" r:id="rId42"/>
    <p:sldId id="35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93EAF5-4860-43C3-83C5-7F8209D6121E}">
  <a:tblStyle styleId="{E893EAF5-4860-43C3-83C5-7F8209D61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32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11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55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9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51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512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2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3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05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39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76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135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85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21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0635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9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65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67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7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482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4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6843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2048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082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363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912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1320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3138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873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92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440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101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560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46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06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to earlier lectures?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73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  <a:defRPr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○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■"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■"/>
              <a:def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799" y="2135333"/>
            <a:ext cx="7772400" cy="872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Algorand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EAFE8-DD72-6244-9D11-015CAA42CCAB}"/>
              </a:ext>
            </a:extLst>
          </p:cNvPr>
          <p:cNvSpPr txBox="1"/>
          <p:nvPr/>
        </p:nvSpPr>
        <p:spPr>
          <a:xfrm>
            <a:off x="839585" y="1105593"/>
            <a:ext cx="7464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Blockchains &amp; Cryptocurrencies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20DFD-D8AC-0444-AC47-B2A4A3FCD79C}"/>
              </a:ext>
            </a:extLst>
          </p:cNvPr>
          <p:cNvSpPr txBox="1"/>
          <p:nvPr/>
        </p:nvSpPr>
        <p:spPr>
          <a:xfrm>
            <a:off x="1625137" y="3637797"/>
            <a:ext cx="589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Instructors: Matthew Green &amp; Abhishek Jain</a:t>
            </a:r>
          </a:p>
        </p:txBody>
      </p:sp>
    </p:spTree>
    <p:extLst>
      <p:ext uri="{BB962C8B-B14F-4D97-AF65-F5344CB8AC3E}">
        <p14:creationId xmlns:p14="http://schemas.microsoft.com/office/powerpoint/2010/main" val="33036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1584145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dirty="0">
                <a:solidFill>
                  <a:schemeClr val="tx1"/>
                </a:solidFill>
              </a:rPr>
              <a:t>Fast and Furious Byzantine Agreement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dirty="0" err="1"/>
              <a:t>Micali</a:t>
            </a:r>
            <a:r>
              <a:rPr lang="en-US" dirty="0"/>
              <a:t> [ITCS’17]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253410" y="2934586"/>
            <a:ext cx="8156944" cy="162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000" b="1" dirty="0"/>
              <a:t>Agreement</a:t>
            </a:r>
            <a:r>
              <a:rPr lang="en-US" sz="2000" dirty="0"/>
              <a:t>: </a:t>
            </a:r>
            <a:r>
              <a:rPr lang="en-US" sz="2000" i="1" dirty="0" err="1"/>
              <a:t>out</a:t>
            </a:r>
            <a:r>
              <a:rPr lang="en-US" sz="2000" i="1" baseline="-25000" dirty="0" err="1"/>
              <a:t>i</a:t>
            </a:r>
            <a:r>
              <a:rPr lang="en-US" sz="2000" i="1" dirty="0"/>
              <a:t> = </a:t>
            </a:r>
            <a:r>
              <a:rPr lang="en-US" sz="2000" i="1" dirty="0" err="1"/>
              <a:t>out</a:t>
            </a:r>
            <a:r>
              <a:rPr lang="en-US" sz="2000" i="1" baseline="-25000" dirty="0" err="1"/>
              <a:t>j</a:t>
            </a:r>
            <a:r>
              <a:rPr lang="en-US" sz="2000" i="1" dirty="0"/>
              <a:t> </a:t>
            </a:r>
            <a:r>
              <a:rPr lang="en-US" sz="2000" dirty="0"/>
              <a:t>for all honest players </a:t>
            </a:r>
            <a:r>
              <a:rPr lang="en-US" sz="2000" dirty="0" err="1"/>
              <a:t>i</a:t>
            </a:r>
            <a:r>
              <a:rPr lang="en-US" sz="2000" dirty="0"/>
              <a:t> and j</a:t>
            </a:r>
          </a:p>
          <a:p>
            <a:pPr indent="-457200"/>
            <a:endParaRPr lang="en-US" sz="600" dirty="0"/>
          </a:p>
          <a:p>
            <a:pPr indent="-457200"/>
            <a:r>
              <a:rPr lang="en-US" sz="2000" b="1" dirty="0"/>
              <a:t>Consistency</a:t>
            </a:r>
            <a:r>
              <a:rPr lang="en-US" sz="2000" dirty="0"/>
              <a:t>: if for some 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i="1" baseline="-25000" dirty="0"/>
              <a:t>i</a:t>
            </a:r>
            <a:r>
              <a:rPr lang="en-US" sz="2000" i="1" dirty="0"/>
              <a:t> = v </a:t>
            </a:r>
            <a:r>
              <a:rPr lang="en-US" sz="2000" dirty="0"/>
              <a:t>for all honest players </a:t>
            </a:r>
            <a:r>
              <a:rPr lang="en-US" sz="2000" dirty="0" err="1"/>
              <a:t>i</a:t>
            </a:r>
            <a:r>
              <a:rPr lang="en-US" sz="2000" dirty="0"/>
              <a:t>, then </a:t>
            </a:r>
            <a:r>
              <a:rPr lang="en-US" sz="2000" i="1" dirty="0" err="1"/>
              <a:t>out</a:t>
            </a:r>
            <a:r>
              <a:rPr lang="en-US" sz="2000" i="1" baseline="-25000" dirty="0" err="1"/>
              <a:t>j</a:t>
            </a:r>
            <a:r>
              <a:rPr lang="en-US" sz="2000" i="1" dirty="0"/>
              <a:t> = v </a:t>
            </a:r>
            <a:r>
              <a:rPr lang="en-US" sz="2000" dirty="0"/>
              <a:t>for all honest players j</a:t>
            </a:r>
          </a:p>
          <a:p>
            <a:pPr indent="-457200"/>
            <a:endParaRPr lang="en-US" sz="2000" dirty="0"/>
          </a:p>
        </p:txBody>
      </p:sp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Byzantine Agreement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181" y="1090872"/>
            <a:ext cx="86336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protocol 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(</a:t>
            </a:r>
            <a:r>
              <a:rPr lang="en-US" sz="2000" i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000" i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byzantine agreement protocol with soundness </a:t>
            </a:r>
            <a:r>
              <a:rPr lang="en-US" sz="2000" b="1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if:</a:t>
            </a:r>
          </a:p>
          <a:p>
            <a:r>
              <a:rPr lang="en-US" sz="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lvl="1" indent="-342900">
              <a:buFont typeface="Helvetica" charset="0"/>
              <a:buChar char="−"/>
            </a:pP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every value set V and adversary </a:t>
            </a:r>
            <a:r>
              <a:rPr lang="en-US" sz="2000" i="1" dirty="0">
                <a:solidFill>
                  <a:schemeClr val="dk1"/>
                </a:solidFill>
                <a:latin typeface="Calisto MT" charset="0"/>
                <a:ea typeface="Calisto MT" charset="0"/>
                <a:cs typeface="Calisto MT" charset="0"/>
                <a:sym typeface="Trebuchet MS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who corrupts </a:t>
            </a:r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out of </a:t>
            </a:r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players,</a:t>
            </a:r>
          </a:p>
          <a:p>
            <a:pPr marL="342900" lvl="1" indent="-342900">
              <a:buFont typeface="Helvetica" charset="0"/>
              <a:buChar char="−"/>
            </a:pP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an execution of 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with </a:t>
            </a:r>
            <a:r>
              <a:rPr lang="en-US" sz="2000" i="1" dirty="0">
                <a:solidFill>
                  <a:schemeClr val="dk1"/>
                </a:solidFill>
                <a:latin typeface="Calisto MT" charset="0"/>
                <a:ea typeface="Calisto MT" charset="0"/>
                <a:cs typeface="Calisto MT" charset="0"/>
                <a:sym typeface="Trebuchet MS"/>
              </a:rPr>
              <a:t>A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which each player starts with value </a:t>
            </a:r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i="1" baseline="-25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set V, each honest player halts with 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1, outputting a value </a:t>
            </a:r>
            <a:r>
              <a:rPr lang="en-US" sz="2000" i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</a:t>
            </a:r>
            <a:r>
              <a:rPr lang="en-US" sz="2000" i="1" baseline="-25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2000" baseline="-25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so as to satisfy, with 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1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the following properties:</a:t>
            </a:r>
          </a:p>
        </p:txBody>
      </p:sp>
    </p:spTree>
    <p:extLst>
      <p:ext uri="{BB962C8B-B14F-4D97-AF65-F5344CB8AC3E}">
        <p14:creationId xmlns:p14="http://schemas.microsoft.com/office/powerpoint/2010/main" val="210607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Binary BA vs Arbitrary value BA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381000" y="1158948"/>
            <a:ext cx="8635409" cy="389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800" dirty="0"/>
              <a:t>Binary BA: Input value set V is {0,1}</a:t>
            </a:r>
          </a:p>
          <a:p>
            <a:pPr marL="342900" indent="-342900"/>
            <a:endParaRPr lang="en-US" sz="400" dirty="0"/>
          </a:p>
          <a:p>
            <a:pPr marL="342900" indent="-342900"/>
            <a:r>
              <a:rPr lang="en-US" sz="2800" dirty="0"/>
              <a:t>[Turpin-Coan’84]: general reduction to convert binary BA into arbitrary value BA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sz="2200" dirty="0"/>
              <a:t>assuming 2/3 honest majority 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sz="2000" dirty="0"/>
              <a:t>requires only two additional rounds of communication</a:t>
            </a:r>
          </a:p>
          <a:p>
            <a:pPr marL="800100" lvl="1" indent="-342900"/>
            <a:endParaRPr lang="en-US" sz="400" dirty="0"/>
          </a:p>
          <a:p>
            <a:pPr marL="342900" indent="-342900"/>
            <a:r>
              <a:rPr lang="en-US" sz="2800" u="sng" dirty="0"/>
              <a:t>This talk</a:t>
            </a:r>
            <a:r>
              <a:rPr lang="en-US" sz="2800" dirty="0"/>
              <a:t>: Focus on Binary BA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655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Why is Byzantine Agreement Hard?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381000" y="1158948"/>
            <a:ext cx="8635409" cy="389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800" dirty="0"/>
              <a:t>Protocol executed over point-to-point channels</a:t>
            </a:r>
          </a:p>
          <a:p>
            <a:pPr marL="342900" indent="-342900"/>
            <a:endParaRPr lang="en-US" sz="400" dirty="0"/>
          </a:p>
          <a:p>
            <a:pPr marL="342900" indent="-342900"/>
            <a:r>
              <a:rPr lang="en-US" sz="2800" dirty="0"/>
              <a:t>Adversarial parties may send different messages (including no message) to different honest parties</a:t>
            </a:r>
          </a:p>
          <a:p>
            <a:pPr marL="342900" indent="-342900"/>
            <a:endParaRPr lang="en-US" sz="400" dirty="0"/>
          </a:p>
          <a:p>
            <a:pPr marL="800100" lvl="1" indent="-342900"/>
            <a:endParaRPr lang="en-US" sz="400" dirty="0"/>
          </a:p>
          <a:p>
            <a:pPr marL="342900" indent="-342900"/>
            <a:r>
              <a:rPr lang="en-US" sz="2800" dirty="0"/>
              <a:t>BA over broadcast channels is trivial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9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Micali’s</a:t>
            </a:r>
            <a:r>
              <a:rPr lang="en-US" sz="3200" dirty="0"/>
              <a:t> Protocol: Main Intuition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1"/>
            <a:ext cx="863540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Each player </a:t>
            </a:r>
            <a:r>
              <a:rPr lang="en-US" sz="2000" dirty="0" err="1"/>
              <a:t>i</a:t>
            </a:r>
            <a:r>
              <a:rPr lang="en-US" sz="2000" dirty="0"/>
              <a:t> sends b</a:t>
            </a:r>
            <a:r>
              <a:rPr lang="en-US" sz="2000" baseline="-25000" dirty="0"/>
              <a:t>i</a:t>
            </a:r>
            <a:r>
              <a:rPr lang="en-US" sz="2000" dirty="0"/>
              <a:t> to all other players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dirty="0"/>
              <a:t>A new random and independently selected bit c(r) appears in sky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dirty="0"/>
              <a:t>Player </a:t>
            </a:r>
            <a:r>
              <a:rPr lang="en-US" sz="2000" dirty="0" err="1"/>
              <a:t>i</a:t>
            </a:r>
            <a:r>
              <a:rPr lang="en-US" sz="2000" dirty="0"/>
              <a:t> updates bit b</a:t>
            </a:r>
            <a:r>
              <a:rPr lang="en-US" sz="2000" baseline="-25000" dirty="0"/>
              <a:t>i</a:t>
            </a:r>
            <a:r>
              <a:rPr lang="en-US" sz="2000" dirty="0"/>
              <a:t> as follows: </a:t>
            </a:r>
          </a:p>
          <a:p>
            <a:pPr marL="800100" lvl="1" indent="-342900">
              <a:lnSpc>
                <a:spcPct val="150000"/>
              </a:lnSpc>
              <a:buClrTx/>
              <a:buSzTx/>
            </a:pPr>
            <a:r>
              <a:rPr lang="en-US" sz="2000" dirty="0"/>
              <a:t>If #</a:t>
            </a:r>
            <a:r>
              <a:rPr lang="en-US" sz="2000" baseline="-25000" dirty="0" err="1"/>
              <a:t>i,r</a:t>
            </a:r>
            <a:r>
              <a:rPr lang="en-US" sz="2000" dirty="0"/>
              <a:t>(0) &gt;= 2t+1, set b</a:t>
            </a:r>
            <a:r>
              <a:rPr lang="en-US" sz="2000" baseline="-25000" dirty="0"/>
              <a:t>i</a:t>
            </a:r>
            <a:r>
              <a:rPr lang="en-US" sz="2000" dirty="0"/>
              <a:t> = 0</a:t>
            </a:r>
          </a:p>
          <a:p>
            <a:pPr marL="800100" lvl="1" indent="-342900">
              <a:lnSpc>
                <a:spcPct val="150000"/>
              </a:lnSpc>
              <a:buClrTx/>
              <a:buSzTx/>
            </a:pPr>
            <a:r>
              <a:rPr lang="en-US" sz="2000" dirty="0"/>
              <a:t>If #</a:t>
            </a:r>
            <a:r>
              <a:rPr lang="en-US" sz="2000" baseline="-25000" dirty="0" err="1"/>
              <a:t>i,r</a:t>
            </a:r>
            <a:r>
              <a:rPr lang="en-US" sz="2000" dirty="0"/>
              <a:t>(1) &gt;= 2t+1, set b</a:t>
            </a:r>
            <a:r>
              <a:rPr lang="en-US" sz="2000" baseline="-25000" dirty="0"/>
              <a:t>i</a:t>
            </a:r>
            <a:r>
              <a:rPr lang="en-US" sz="2000" dirty="0"/>
              <a:t> = 1</a:t>
            </a:r>
          </a:p>
          <a:p>
            <a:pPr marL="800100" lvl="1" indent="-342900">
              <a:lnSpc>
                <a:spcPct val="150000"/>
              </a:lnSpc>
              <a:buClrTx/>
              <a:buSzTx/>
            </a:pPr>
            <a:r>
              <a:rPr lang="en-US" sz="2000" dirty="0"/>
              <a:t>Else, set b</a:t>
            </a:r>
            <a:r>
              <a:rPr lang="en-US" sz="2000" baseline="-25000" dirty="0"/>
              <a:t>i</a:t>
            </a:r>
            <a:r>
              <a:rPr lang="en-US" sz="2000" dirty="0"/>
              <a:t> = c(r)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idealized Protocol P(r), where b</a:t>
            </a:r>
            <a:r>
              <a:rPr lang="en-US" sz="2000" baseline="-25000" dirty="0"/>
              <a:t>i</a:t>
            </a:r>
            <a:r>
              <a:rPr lang="en-US" sz="2000" dirty="0"/>
              <a:t> is the initial input of party </a:t>
            </a:r>
            <a:r>
              <a:rPr lang="en-US" sz="2000" dirty="0" err="1"/>
              <a:t>i</a:t>
            </a:r>
            <a:r>
              <a:rPr lang="en-US" sz="20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8210" y="3094075"/>
            <a:ext cx="4518838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#</a:t>
            </a:r>
            <a:r>
              <a:rPr lang="en-US" sz="2000" b="1" baseline="-25000" dirty="0" err="1"/>
              <a:t>i,r</a:t>
            </a:r>
            <a:r>
              <a:rPr lang="en-US" sz="2000" b="1" dirty="0"/>
              <a:t>(b): </a:t>
            </a:r>
            <a:r>
              <a:rPr lang="en-US" sz="2000" dirty="0"/>
              <a:t>Number of players from which </a:t>
            </a:r>
            <a:r>
              <a:rPr lang="en-US" sz="2000" dirty="0" err="1"/>
              <a:t>i</a:t>
            </a:r>
            <a:r>
              <a:rPr lang="en-US" sz="2000" dirty="0"/>
              <a:t> received b in “iteration” r</a:t>
            </a:r>
          </a:p>
        </p:txBody>
      </p:sp>
    </p:spTree>
    <p:extLst>
      <p:ext uri="{BB962C8B-B14F-4D97-AF65-F5344CB8AC3E}">
        <p14:creationId xmlns:p14="http://schemas.microsoft.com/office/powerpoint/2010/main" val="80714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Quick Analysis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1"/>
            <a:ext cx="863540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If honest players start in agreement, then they remain in agreement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If honest players do not start in agreement, then they end in agreement (on some bit) with probability 1/2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at least 2t+1 players are honest, P(r) achieves soundness 1/2 </a:t>
            </a:r>
          </a:p>
        </p:txBody>
      </p:sp>
    </p:spTree>
    <p:extLst>
      <p:ext uri="{BB962C8B-B14F-4D97-AF65-F5344CB8AC3E}">
        <p14:creationId xmlns:p14="http://schemas.microsoft.com/office/powerpoint/2010/main" val="191477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Implementing coin in sky using Crypto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1"/>
            <a:ext cx="863540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b="1" dirty="0"/>
              <a:t>Unique Digital Signatures</a:t>
            </a:r>
            <a:r>
              <a:rPr lang="en-US" sz="2000" dirty="0"/>
              <a:t>: For every public key </a:t>
            </a:r>
            <a:r>
              <a:rPr lang="en-US" sz="2000" dirty="0" err="1"/>
              <a:t>pk</a:t>
            </a:r>
            <a:r>
              <a:rPr lang="en-US" sz="2000" dirty="0"/>
              <a:t> and message m, only one valid signature for m </a:t>
            </a:r>
            <a:r>
              <a:rPr lang="en-US" sz="2000" dirty="0" err="1"/>
              <a:t>w.r.t</a:t>
            </a:r>
            <a:r>
              <a:rPr lang="en-US" sz="2000" dirty="0"/>
              <a:t>. </a:t>
            </a:r>
            <a:r>
              <a:rPr lang="en-US" sz="2000" dirty="0" err="1"/>
              <a:t>pk</a:t>
            </a:r>
            <a:endParaRPr lang="en-US" sz="20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400" dirty="0"/>
          </a:p>
          <a:p>
            <a:pPr marL="800100" lvl="1" indent="-342900">
              <a:buClrTx/>
              <a:buSzTx/>
            </a:pPr>
            <a:r>
              <a:rPr lang="en-US" sz="1800" dirty="0"/>
              <a:t>Can be constructed from standard cryptographic assumptions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b="1" dirty="0"/>
              <a:t>Hash function</a:t>
            </a:r>
            <a:r>
              <a:rPr lang="en-US" sz="2000" dirty="0"/>
              <a:t>: Modeled as a random oracle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b="1" dirty="0"/>
              <a:t>Common random string R: </a:t>
            </a:r>
            <a:r>
              <a:rPr lang="en-US" sz="2000" dirty="0"/>
              <a:t>fixed at the start of the protocol execution, known to each party, and not controlled by adversary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Three Ingredients:</a:t>
            </a:r>
          </a:p>
        </p:txBody>
      </p:sp>
    </p:spTree>
    <p:extLst>
      <p:ext uri="{BB962C8B-B14F-4D97-AF65-F5344CB8AC3E}">
        <p14:creationId xmlns:p14="http://schemas.microsoft.com/office/powerpoint/2010/main" val="1516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Implementing coin in sky using crypto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1"/>
            <a:ext cx="863540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Send 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SIG</a:t>
            </a:r>
            <a:r>
              <a:rPr lang="en-US" sz="2000" baseline="-25000" dirty="0" err="1"/>
              <a:t>i</a:t>
            </a:r>
            <a:r>
              <a:rPr lang="en-US" sz="2000" dirty="0"/>
              <a:t>(R, r)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4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dirty="0"/>
              <a:t>Compute m </a:t>
            </a:r>
            <a:r>
              <a:rPr lang="en-US" sz="2000" dirty="0" err="1"/>
              <a:t>s.t.</a:t>
            </a:r>
            <a:r>
              <a:rPr lang="en-US" sz="2000" dirty="0"/>
              <a:t> H(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/>
              <a:t>) &lt;= H(</a:t>
            </a:r>
            <a:r>
              <a:rPr lang="en-US" sz="2000" dirty="0" err="1"/>
              <a:t>s</a:t>
            </a:r>
            <a:r>
              <a:rPr lang="en-US" sz="2000" baseline="-25000" dirty="0" err="1"/>
              <a:t>i</a:t>
            </a:r>
            <a:r>
              <a:rPr lang="en-US" sz="2000" dirty="0"/>
              <a:t>) for all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000" dirty="0"/>
              <a:t>Set c</a:t>
            </a:r>
            <a:r>
              <a:rPr lang="en-US" sz="2000" baseline="-25000" dirty="0"/>
              <a:t>i</a:t>
            </a:r>
            <a:r>
              <a:rPr lang="en-US" sz="2000" dirty="0"/>
              <a:t>(r) = </a:t>
            </a:r>
            <a:r>
              <a:rPr lang="en-US" sz="2000" dirty="0" err="1"/>
              <a:t>lsb</a:t>
            </a:r>
            <a:r>
              <a:rPr lang="en-US" sz="2000" dirty="0"/>
              <a:t>(h), where h = H(</a:t>
            </a:r>
            <a:r>
              <a:rPr lang="en-US" sz="2000" dirty="0" err="1"/>
              <a:t>s</a:t>
            </a:r>
            <a:r>
              <a:rPr lang="en-US" sz="2000" baseline="-25000" dirty="0" err="1"/>
              <a:t>m</a:t>
            </a:r>
            <a:r>
              <a:rPr lang="en-US" sz="20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ConcreteCoin</a:t>
            </a:r>
            <a:r>
              <a:rPr lang="en-US" sz="2000" b="1" dirty="0"/>
              <a:t>(r): </a:t>
            </a:r>
            <a:r>
              <a:rPr lang="en-US" sz="2000" dirty="0"/>
              <a:t>Each player </a:t>
            </a:r>
            <a:r>
              <a:rPr lang="en-US" sz="2000" dirty="0" err="1"/>
              <a:t>i</a:t>
            </a:r>
            <a:r>
              <a:rPr lang="en-US" sz="2000" dirty="0"/>
              <a:t> does the following,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409" y="4327451"/>
            <a:ext cx="6145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Think</a:t>
            </a:r>
            <a:r>
              <a:rPr lang="en-US" sz="2000" dirty="0"/>
              <a:t>: Why is c</a:t>
            </a:r>
            <a:r>
              <a:rPr lang="en-US" sz="2000" baseline="-25000" dirty="0"/>
              <a:t>i</a:t>
            </a:r>
            <a:r>
              <a:rPr lang="en-US" sz="2000" dirty="0"/>
              <a:t>(r) random?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408" y="3672160"/>
            <a:ext cx="759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Think</a:t>
            </a:r>
            <a:r>
              <a:rPr lang="en-US" sz="2000" dirty="0"/>
              <a:t>: What is the probability that c</a:t>
            </a:r>
            <a:r>
              <a:rPr lang="en-US" sz="2000" baseline="-25000" dirty="0"/>
              <a:t>i</a:t>
            </a:r>
            <a:r>
              <a:rPr lang="en-US" sz="2000" dirty="0"/>
              <a:t>(r) =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(r) for all honest </a:t>
            </a:r>
            <a:r>
              <a:rPr lang="en-US" sz="2000" dirty="0" err="1"/>
              <a:t>i,j</a:t>
            </a:r>
            <a:r>
              <a:rPr lang="en-US" sz="20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28521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Using </a:t>
            </a:r>
            <a:r>
              <a:rPr lang="en-US" sz="3200" dirty="0" err="1"/>
              <a:t>ConcreteCoin</a:t>
            </a:r>
            <a:r>
              <a:rPr lang="en-US" sz="3200" dirty="0"/>
              <a:t>(r)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1"/>
            <a:ext cx="863540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If honest players start in agreement, then they remain in agreement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If honest players do not start in agreement, then they end in agreement (on some bit) with probability 1/3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Overall, the resulting protocol has soundness 1/3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Replacing coin in sky with </a:t>
            </a:r>
            <a:r>
              <a:rPr lang="en-US" sz="2000" dirty="0" err="1"/>
              <a:t>ConcreteCoin</a:t>
            </a:r>
            <a:r>
              <a:rPr lang="en-US" sz="2000" dirty="0"/>
              <a:t>(r) in P(r):</a:t>
            </a:r>
          </a:p>
        </p:txBody>
      </p:sp>
    </p:spTree>
    <p:extLst>
      <p:ext uri="{BB962C8B-B14F-4D97-AF65-F5344CB8AC3E}">
        <p14:creationId xmlns:p14="http://schemas.microsoft.com/office/powerpoint/2010/main" val="12841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Remaining Problem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2"/>
            <a:ext cx="8635409" cy="102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The honest players do not know that agreement is reached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Thus, the protocol may never terminate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simply repeat the protocol indefinitely until agreement is reached?</a:t>
            </a:r>
          </a:p>
        </p:txBody>
      </p:sp>
    </p:spTree>
    <p:extLst>
      <p:ext uri="{BB962C8B-B14F-4D97-AF65-F5344CB8AC3E}">
        <p14:creationId xmlns:p14="http://schemas.microsoft.com/office/powerpoint/2010/main" val="56669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381000" y="772340"/>
            <a:ext cx="8518451" cy="4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800" dirty="0"/>
              <a:t>Bitcoin uses proof of work to address </a:t>
            </a:r>
            <a:r>
              <a:rPr lang="en-US" sz="2800" dirty="0" err="1"/>
              <a:t>sybil</a:t>
            </a:r>
            <a:r>
              <a:rPr lang="en-US" sz="2800" dirty="0"/>
              <a:t> attacks and implement consensus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dirty="0"/>
              <a:t>Philosophy: Chance of “winning” in a block mining round proportional to your (hash) computing power</a:t>
            </a:r>
          </a:p>
          <a:p>
            <a:pPr marL="800100" lvl="1" indent="-342900"/>
            <a:endParaRPr lang="en-US" sz="400" dirty="0"/>
          </a:p>
          <a:p>
            <a:pPr marL="342900" indent="-342900"/>
            <a:r>
              <a:rPr lang="en-US" sz="2800" u="sng" dirty="0"/>
              <a:t>Proof of Stake</a:t>
            </a:r>
            <a:r>
              <a:rPr lang="en-US" sz="2800" dirty="0"/>
              <a:t>: Addresses </a:t>
            </a:r>
            <a:r>
              <a:rPr lang="en-US" sz="2800" dirty="0" err="1"/>
              <a:t>sybil</a:t>
            </a:r>
            <a:r>
              <a:rPr lang="en-US" sz="2800" dirty="0"/>
              <a:t> attacks by requiring that participants must have some “stake” (i.e., money) in the system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dirty="0"/>
              <a:t>Philosophy: Chance of winning in a round proportional to your current stake </a:t>
            </a:r>
          </a:p>
        </p:txBody>
      </p:sp>
      <p:sp>
        <p:nvSpPr>
          <p:cNvPr id="21" name="Shape 616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of Stake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3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Remaining Problem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10" y="1669312"/>
            <a:ext cx="8635409" cy="1020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The honest players do not know that agreement is reached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r>
              <a:rPr lang="en-US" sz="2000" dirty="0"/>
              <a:t>Thus, the protocol may never terminate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simply repeat the protocol indefinitely until agreement is reached?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409" y="2881423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</a:t>
            </a:r>
            <a:r>
              <a:rPr lang="en-US" sz="2000" dirty="0"/>
              <a:t>: Simply repeat say k = 200 times to ensure that agreement is reached, except with very small probability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409" y="3780694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Drawback</a:t>
            </a:r>
            <a:r>
              <a:rPr lang="en-US" sz="2000" dirty="0"/>
              <a:t>: We waste many rounds since most times, agreement will be reached earlier </a:t>
            </a:r>
          </a:p>
        </p:txBody>
      </p:sp>
    </p:spTree>
    <p:extLst>
      <p:ext uri="{BB962C8B-B14F-4D97-AF65-F5344CB8AC3E}">
        <p14:creationId xmlns:p14="http://schemas.microsoft.com/office/powerpoint/2010/main" val="894510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Micali’s</a:t>
            </a:r>
            <a:r>
              <a:rPr lang="en-US" sz="3200" dirty="0"/>
              <a:t> Idea: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08" y="1894236"/>
            <a:ext cx="8635409" cy="165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Execution of P(r) where c(r) = 0</a:t>
            </a:r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n-US" sz="600" dirty="0"/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Execution of P(r) where c(r) = 1</a:t>
            </a:r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n-US" sz="600" dirty="0"/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Execution of P(r) where c(r) is implemented via </a:t>
            </a:r>
            <a:r>
              <a:rPr lang="en-US" sz="2000" dirty="0" err="1"/>
              <a:t>ConcreteCoin</a:t>
            </a:r>
            <a:r>
              <a:rPr lang="en-US" sz="2000" dirty="0"/>
              <a:t>(r)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253409" y="1158949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Protocol BBA* : It consists of sequential repetitions of P’(r), where each P’(r) consists of three correlated executions of P(r)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815" y="3334126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Note 1</a:t>
            </a:r>
            <a:r>
              <a:rPr lang="en-US" sz="2000"/>
              <a:t>: </a:t>
            </a:r>
            <a:r>
              <a:rPr lang="en-US" sz="2000" dirty="0"/>
              <a:t>In the first two executions, a party will terminate if it thinks agreement is reached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815" y="4151637"/>
            <a:ext cx="889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 2</a:t>
            </a:r>
            <a:r>
              <a:rPr lang="en-US" sz="2000" dirty="0"/>
              <a:t>: While the number of repetitions of P’(r) are not fixed in advanced, the expected number of repetitions will be 3 (will follow from </a:t>
            </a:r>
            <a:r>
              <a:rPr lang="en-US" sz="2000"/>
              <a:t>protocol analysis)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47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Notation: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Shape 642"/>
          <p:cNvSpPr txBox="1">
            <a:spLocks noGrp="1"/>
          </p:cNvSpPr>
          <p:nvPr>
            <p:ph type="body" idx="1"/>
          </p:nvPr>
        </p:nvSpPr>
        <p:spPr>
          <a:xfrm>
            <a:off x="253407" y="1139324"/>
            <a:ext cx="8635409" cy="2263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A party </a:t>
            </a:r>
            <a:r>
              <a:rPr lang="en-US" sz="2000" dirty="0" err="1"/>
              <a:t>i</a:t>
            </a:r>
            <a:r>
              <a:rPr lang="en-US" sz="2000" dirty="0"/>
              <a:t> may at any point send special value b* (and HALT) meaning that in all future steps, other parties should think of i’s message as b</a:t>
            </a:r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n-US" sz="600" dirty="0"/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Counter 𝛾 which indicates how many times the 3-step loop has been executed. Initially set to 0</a:t>
            </a:r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n-US" sz="600" dirty="0"/>
          </a:p>
          <a:p>
            <a:pPr indent="-4572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2000" dirty="0"/>
              <a:t>R denotes the common random string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7234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8" y="227540"/>
            <a:ext cx="8389088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A</a:t>
            </a:r>
            <a:r>
              <a:rPr lang="en-US" sz="2000" dirty="0"/>
              <a:t>: </a:t>
            </a:r>
            <a:r>
              <a:rPr lang="en-US" sz="2000" i="1" dirty="0"/>
              <a:t>If at start of an execution of step 3, no player has halted and agreement has not been reached, then with </a:t>
            </a:r>
            <a:r>
              <a:rPr lang="en-US" sz="2000" i="1" dirty="0" err="1"/>
              <a:t>prob</a:t>
            </a:r>
            <a:r>
              <a:rPr lang="en-US" sz="2000" i="1" dirty="0"/>
              <a:t> 1/3, players will be in agreement at the end of the step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13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A</a:t>
            </a:r>
            <a:r>
              <a:rPr lang="en-US" sz="2000" dirty="0"/>
              <a:t>: </a:t>
            </a:r>
            <a:r>
              <a:rPr lang="en-US" sz="2000" i="1" dirty="0"/>
              <a:t>If at start of an execution of step 3, no player has halted and agreement has not been reached, then with </a:t>
            </a:r>
            <a:r>
              <a:rPr lang="en-US" sz="2000" i="1" dirty="0" err="1"/>
              <a:t>prob</a:t>
            </a:r>
            <a:r>
              <a:rPr lang="en-US" sz="2000" i="1" dirty="0"/>
              <a:t> 1/3, players will be in agreement at the end of the step</a:t>
            </a:r>
            <a:r>
              <a:rPr lang="en-US" sz="2000" dirty="0"/>
              <a:t> </a:t>
            </a:r>
          </a:p>
        </p:txBody>
      </p:sp>
      <p:sp>
        <p:nvSpPr>
          <p:cNvPr id="9" name="Shape 642"/>
          <p:cNvSpPr txBox="1">
            <a:spLocks noGrp="1"/>
          </p:cNvSpPr>
          <p:nvPr>
            <p:ph type="body" idx="1"/>
          </p:nvPr>
        </p:nvSpPr>
        <p:spPr>
          <a:xfrm>
            <a:off x="253408" y="2621179"/>
            <a:ext cx="8635409" cy="165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3.1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3.2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3.3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Some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3.1, others according to 3.3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Some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3.2, others according to 3.3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253408" y="2258537"/>
            <a:ext cx="348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Consider 5 cases:</a:t>
            </a:r>
          </a:p>
        </p:txBody>
      </p:sp>
    </p:spTree>
    <p:extLst>
      <p:ext uri="{BB962C8B-B14F-4D97-AF65-F5344CB8AC3E}">
        <p14:creationId xmlns:p14="http://schemas.microsoft.com/office/powerpoint/2010/main" val="130539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42"/>
          <p:cNvSpPr txBox="1">
            <a:spLocks noGrp="1"/>
          </p:cNvSpPr>
          <p:nvPr>
            <p:ph type="body" idx="1"/>
          </p:nvPr>
        </p:nvSpPr>
        <p:spPr>
          <a:xfrm>
            <a:off x="157715" y="567512"/>
            <a:ext cx="8731104" cy="319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3.1</a:t>
            </a:r>
          </a:p>
          <a:p>
            <a:pPr lvl="2" indent="-457200">
              <a:buClrTx/>
              <a:buSzTx/>
            </a:pPr>
            <a:r>
              <a:rPr lang="en-US" sz="2000" dirty="0"/>
              <a:t>Agreement holds on 0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3.2</a:t>
            </a:r>
          </a:p>
          <a:p>
            <a:pPr lvl="2" indent="-457200">
              <a:buClrTx/>
              <a:buSzTx/>
            </a:pPr>
            <a:r>
              <a:rPr lang="en-US" sz="2000" dirty="0"/>
              <a:t>Agreement holds on 1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All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3.3</a:t>
            </a:r>
          </a:p>
          <a:p>
            <a:pPr lvl="2" indent="-457200">
              <a:buClrTx/>
              <a:buSzTx/>
            </a:pPr>
            <a:r>
              <a:rPr lang="en-US" sz="2000" dirty="0"/>
              <a:t>Agreement holds on c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Some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3.1, others according to 3.3</a:t>
            </a:r>
          </a:p>
          <a:p>
            <a:pPr lvl="2" indent="-457200">
              <a:buClrTx/>
              <a:buSzTx/>
            </a:pPr>
            <a:r>
              <a:rPr lang="en-US" sz="2000" dirty="0"/>
              <a:t>Agreement on 0 reached with </a:t>
            </a:r>
            <a:r>
              <a:rPr lang="en-US" sz="2000" dirty="0" err="1"/>
              <a:t>prob</a:t>
            </a:r>
            <a:r>
              <a:rPr lang="en-US" sz="2000" dirty="0"/>
              <a:t> ½ (assuming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’s</a:t>
            </a:r>
            <a:r>
              <a:rPr lang="en-US" sz="2000" dirty="0"/>
              <a:t> are same)</a:t>
            </a:r>
          </a:p>
          <a:p>
            <a:pPr lvl="1" indent="-457200">
              <a:buClrTx/>
              <a:buSzTx/>
              <a:buFont typeface="+mj-lt"/>
              <a:buAutoNum type="arabicPeriod"/>
            </a:pPr>
            <a:r>
              <a:rPr lang="en-US" sz="2000" dirty="0"/>
              <a:t>Some honest </a:t>
            </a:r>
            <a:r>
              <a:rPr lang="en-US" sz="2000" dirty="0" err="1"/>
              <a:t>i</a:t>
            </a:r>
            <a:r>
              <a:rPr lang="en-US" sz="2000" dirty="0"/>
              <a:t> update b</a:t>
            </a:r>
            <a:r>
              <a:rPr lang="en-US" sz="2000" baseline="-25000" dirty="0"/>
              <a:t>i</a:t>
            </a:r>
            <a:r>
              <a:rPr lang="en-US" sz="2000" dirty="0"/>
              <a:t> according to 3.2, others according to 3.3</a:t>
            </a:r>
          </a:p>
          <a:p>
            <a:pPr lvl="2" indent="-457200">
              <a:buClrTx/>
              <a:buSzTx/>
            </a:pPr>
            <a:r>
              <a:rPr lang="en-US" sz="2000" dirty="0"/>
              <a:t>Agreement on 1 reached with </a:t>
            </a:r>
            <a:r>
              <a:rPr lang="en-US" sz="2000" dirty="0" err="1"/>
              <a:t>prob</a:t>
            </a:r>
            <a:r>
              <a:rPr lang="en-US" sz="2000" dirty="0"/>
              <a:t> ½ (assuming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’s</a:t>
            </a:r>
            <a:r>
              <a:rPr lang="en-US" sz="2000" dirty="0"/>
              <a:t> are same)</a:t>
            </a:r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200" dirty="0"/>
          </a:p>
          <a:p>
            <a:pPr marL="342900" indent="-342900">
              <a:spcBef>
                <a:spcPts val="0"/>
              </a:spcBef>
              <a:buClrTx/>
              <a:buSzTx/>
            </a:pPr>
            <a:endParaRPr lang="en-US" sz="600" dirty="0"/>
          </a:p>
        </p:txBody>
      </p:sp>
      <p:sp>
        <p:nvSpPr>
          <p:cNvPr id="2" name="TextBox 1"/>
          <p:cNvSpPr txBox="1"/>
          <p:nvPr/>
        </p:nvSpPr>
        <p:spPr>
          <a:xfrm>
            <a:off x="253407" y="247746"/>
            <a:ext cx="348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Proof</a:t>
            </a:r>
            <a:r>
              <a:rPr lang="en-US" sz="2000" dirty="0"/>
              <a:t>: Consider 5 cases: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07" y="3934832"/>
            <a:ext cx="8038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Overall, when m is honest, agreement is reached with probability at least 1/2. m is honest with </a:t>
            </a:r>
            <a:r>
              <a:rPr lang="en-US" sz="2000" dirty="0" err="1"/>
              <a:t>prob</a:t>
            </a:r>
            <a:r>
              <a:rPr lang="en-US" sz="2000" dirty="0"/>
              <a:t> 2/3 (which means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 err="1"/>
              <a:t>’s</a:t>
            </a:r>
            <a:r>
              <a:rPr lang="en-US" sz="2000" dirty="0"/>
              <a:t> are same), so overall agreement </a:t>
            </a:r>
            <a:r>
              <a:rPr lang="en-US" sz="2000" dirty="0" err="1"/>
              <a:t>prob</a:t>
            </a:r>
            <a:r>
              <a:rPr lang="en-US" sz="2000" dirty="0"/>
              <a:t> is 1/3</a:t>
            </a:r>
          </a:p>
        </p:txBody>
      </p:sp>
    </p:spTree>
    <p:extLst>
      <p:ext uri="{BB962C8B-B14F-4D97-AF65-F5344CB8AC3E}">
        <p14:creationId xmlns:p14="http://schemas.microsoft.com/office/powerpoint/2010/main" val="122177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(contd.)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B</a:t>
            </a:r>
            <a:r>
              <a:rPr lang="en-US" sz="2000" dirty="0"/>
              <a:t>: </a:t>
            </a:r>
            <a:r>
              <a:rPr lang="en-US" sz="2000" i="1" dirty="0"/>
              <a:t>If at some step, agreement holds on bit b, then it continues to hold on bit b</a:t>
            </a:r>
          </a:p>
        </p:txBody>
      </p:sp>
    </p:spTree>
    <p:extLst>
      <p:ext uri="{BB962C8B-B14F-4D97-AF65-F5344CB8AC3E}">
        <p14:creationId xmlns:p14="http://schemas.microsoft.com/office/powerpoint/2010/main" val="1118644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(contd.)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B</a:t>
            </a:r>
            <a:r>
              <a:rPr lang="en-US" sz="2000" dirty="0"/>
              <a:t>: </a:t>
            </a:r>
            <a:r>
              <a:rPr lang="en-US" sz="2000" i="1" dirty="0"/>
              <a:t>If at some step, agreement holds on bit b, then it continues to hold on bit 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409" y="1960826"/>
            <a:ext cx="842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If agreement held at the start of step, then all honest parties send bit b, which means #</a:t>
            </a:r>
            <a:r>
              <a:rPr lang="en-US" sz="2000" baseline="-25000" dirty="0" err="1"/>
              <a:t>i</a:t>
            </a:r>
            <a:r>
              <a:rPr lang="en-US" sz="2000" dirty="0"/>
              <a:t>(b) &gt;= 2t+1</a:t>
            </a:r>
          </a:p>
        </p:txBody>
      </p:sp>
    </p:spTree>
    <p:extLst>
      <p:ext uri="{BB962C8B-B14F-4D97-AF65-F5344CB8AC3E}">
        <p14:creationId xmlns:p14="http://schemas.microsoft.com/office/powerpoint/2010/main" val="603023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(contd.)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B</a:t>
            </a:r>
            <a:r>
              <a:rPr lang="en-US" sz="2000" dirty="0"/>
              <a:t>: </a:t>
            </a:r>
            <a:r>
              <a:rPr lang="en-US" sz="2000" i="1" dirty="0"/>
              <a:t>If at some step, agreement holds on bit b, then it continues to hold on bit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09" y="2719878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C</a:t>
            </a:r>
            <a:r>
              <a:rPr lang="en-US" sz="2000" dirty="0"/>
              <a:t>: </a:t>
            </a:r>
            <a:r>
              <a:rPr lang="en-US" sz="2000" i="1" dirty="0"/>
              <a:t>If at some step, a player </a:t>
            </a:r>
            <a:r>
              <a:rPr lang="en-US" sz="2000" i="1" dirty="0" err="1"/>
              <a:t>i</a:t>
            </a:r>
            <a:r>
              <a:rPr lang="en-US" sz="2000" i="1" dirty="0"/>
              <a:t> halts, then agreement will hold at the end of the step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409" y="1960826"/>
            <a:ext cx="842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If agreement held at the start of step, then all honest parties send bit b, which means #</a:t>
            </a:r>
            <a:r>
              <a:rPr lang="en-US" sz="2000" baseline="-25000" dirty="0" err="1"/>
              <a:t>i</a:t>
            </a:r>
            <a:r>
              <a:rPr lang="en-US" sz="2000" dirty="0"/>
              <a:t>(b) &gt;= 2t+1</a:t>
            </a:r>
          </a:p>
        </p:txBody>
      </p:sp>
    </p:spTree>
    <p:extLst>
      <p:ext uri="{BB962C8B-B14F-4D97-AF65-F5344CB8AC3E}">
        <p14:creationId xmlns:p14="http://schemas.microsoft.com/office/powerpoint/2010/main" val="1154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381000" y="971550"/>
            <a:ext cx="8454656" cy="3749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800" dirty="0"/>
              <a:t>In Proof of Stake based cryptocurrency, users (who have money in the system) are the miners</a:t>
            </a:r>
            <a:endParaRPr lang="en-US" sz="600" dirty="0"/>
          </a:p>
          <a:p>
            <a:pPr marL="342900" indent="-342900"/>
            <a:r>
              <a:rPr lang="en-US" sz="2800" dirty="0"/>
              <a:t>Environment friendly</a:t>
            </a:r>
          </a:p>
          <a:p>
            <a:pPr marL="342900" indent="-342900"/>
            <a:r>
              <a:rPr lang="en-US" sz="2800" dirty="0"/>
              <a:t>No ASIC advantage</a:t>
            </a:r>
          </a:p>
          <a:p>
            <a:pPr marL="342900" indent="-342900"/>
            <a:r>
              <a:rPr lang="en-US" sz="2800" dirty="0"/>
              <a:t>51% (or higher) majority assumption potentially more realistic</a:t>
            </a:r>
          </a:p>
          <a:p>
            <a:pPr marL="342900" indent="-342900"/>
            <a:endParaRPr lang="en-US" sz="2800" dirty="0"/>
          </a:p>
        </p:txBody>
      </p:sp>
      <p:sp>
        <p:nvSpPr>
          <p:cNvPr id="21" name="Shape 616"/>
          <p:cNvSpPr txBox="1">
            <a:spLocks noGrp="1"/>
          </p:cNvSpPr>
          <p:nvPr>
            <p:ph type="title"/>
          </p:nvPr>
        </p:nvSpPr>
        <p:spPr>
          <a:xfrm>
            <a:off x="449714" y="9622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(Potential) Advantages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3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(contd.)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3409" y="1158949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B</a:t>
            </a:r>
            <a:r>
              <a:rPr lang="en-US" sz="2000" dirty="0"/>
              <a:t>: </a:t>
            </a:r>
            <a:r>
              <a:rPr lang="en-US" sz="2000" i="1" dirty="0"/>
              <a:t>If at some step, agreement holds on bit b, then it continues to hold on bit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409" y="2719878"/>
            <a:ext cx="8635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Claim C</a:t>
            </a:r>
            <a:r>
              <a:rPr lang="en-US" sz="2000" dirty="0"/>
              <a:t>: </a:t>
            </a:r>
            <a:r>
              <a:rPr lang="en-US" sz="2000" i="1" dirty="0"/>
              <a:t>If at some step, a player </a:t>
            </a:r>
            <a:r>
              <a:rPr lang="en-US" sz="2000" i="1" dirty="0" err="1"/>
              <a:t>i</a:t>
            </a:r>
            <a:r>
              <a:rPr lang="en-US" sz="2000" i="1" dirty="0"/>
              <a:t> halts, then agreement will hold at the end of the step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409" y="3478930"/>
            <a:ext cx="8422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WLOG, suppose </a:t>
            </a:r>
            <a:r>
              <a:rPr lang="en-US" sz="2000" dirty="0" err="1"/>
              <a:t>i</a:t>
            </a:r>
            <a:r>
              <a:rPr lang="en-US" sz="2000" dirty="0"/>
              <a:t> halts in Coin-Fixed-To-0 step. Since #</a:t>
            </a:r>
            <a:r>
              <a:rPr lang="en-US" sz="2000" baseline="-25000" dirty="0" err="1"/>
              <a:t>i</a:t>
            </a:r>
            <a:r>
              <a:rPr lang="en-US" sz="2000" dirty="0"/>
              <a:t>(0) &gt;= 2t+1, at least t+1 honest players sent 0. Thus, #</a:t>
            </a:r>
            <a:r>
              <a:rPr lang="en-US" sz="2000" baseline="-25000" dirty="0"/>
              <a:t>j</a:t>
            </a:r>
            <a:r>
              <a:rPr lang="en-US" sz="2000" dirty="0"/>
              <a:t>(0) &gt;= t+1 for every other honest j. If #</a:t>
            </a:r>
            <a:r>
              <a:rPr lang="en-US" sz="2000" baseline="-25000" dirty="0"/>
              <a:t>j</a:t>
            </a:r>
            <a:r>
              <a:rPr lang="en-US" sz="2000" dirty="0"/>
              <a:t>(0) &gt;=2t+1, then j sets </a:t>
            </a:r>
            <a:r>
              <a:rPr lang="en-US" sz="2000" dirty="0" err="1"/>
              <a:t>b</a:t>
            </a:r>
            <a:r>
              <a:rPr lang="en-US" sz="2000" baseline="-25000" dirty="0" err="1"/>
              <a:t>j</a:t>
            </a:r>
            <a:r>
              <a:rPr lang="en-US" sz="2000" dirty="0"/>
              <a:t>=0 in step 1.1, else it sets </a:t>
            </a:r>
            <a:r>
              <a:rPr lang="en-US" sz="2000" dirty="0" err="1"/>
              <a:t>b</a:t>
            </a:r>
            <a:r>
              <a:rPr lang="en-US" sz="2000" baseline="-25000" dirty="0" err="1"/>
              <a:t>j</a:t>
            </a:r>
            <a:r>
              <a:rPr lang="en-US" sz="2000" dirty="0"/>
              <a:t>=0 in step 1.3. (</a:t>
            </a:r>
            <a:r>
              <a:rPr lang="en-US" sz="2000" u="sng" dirty="0"/>
              <a:t>Main point: step 1.2 cannot be executed</a:t>
            </a:r>
            <a:r>
              <a:rPr lang="en-US" sz="20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09" y="1960826"/>
            <a:ext cx="842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If agreement held at the start of step, then all honest parties send bit b, which means #</a:t>
            </a:r>
            <a:r>
              <a:rPr lang="en-US" sz="2000" baseline="-25000" dirty="0" err="1"/>
              <a:t>i</a:t>
            </a:r>
            <a:r>
              <a:rPr lang="en-US" sz="2000" dirty="0"/>
              <a:t>(b) &gt;= 2t+1</a:t>
            </a:r>
          </a:p>
        </p:txBody>
      </p:sp>
    </p:spTree>
    <p:extLst>
      <p:ext uri="{BB962C8B-B14F-4D97-AF65-F5344CB8AC3E}">
        <p14:creationId xmlns:p14="http://schemas.microsoft.com/office/powerpoint/2010/main" val="93653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253410" y="274038"/>
            <a:ext cx="8229600" cy="66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(contd.)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409" y="1122595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Property 1</a:t>
            </a:r>
            <a:r>
              <a:rPr lang="en-US" sz="2000" dirty="0"/>
              <a:t>: Consistency (if initial bit b for all honest players, then </a:t>
            </a:r>
            <a:r>
              <a:rPr lang="en-US" sz="2000" dirty="0" err="1"/>
              <a:t>out</a:t>
            </a:r>
            <a:r>
              <a:rPr lang="en-US" sz="2000" baseline="-25000" dirty="0" err="1"/>
              <a:t>i</a:t>
            </a:r>
            <a:r>
              <a:rPr lang="en-US" sz="2000" dirty="0"/>
              <a:t>=b)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07" y="1626060"/>
            <a:ext cx="8422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Easily follows from </a:t>
            </a:r>
            <a:r>
              <a:rPr lang="en-US" sz="2000" dirty="0" err="1"/>
              <a:t>Substep</a:t>
            </a:r>
            <a:r>
              <a:rPr lang="en-US" sz="2000" dirty="0"/>
              <a:t> 1.1 or 2.2 (depending upon whether starting input was 0 or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407" y="2619967"/>
            <a:ext cx="863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Property 2</a:t>
            </a:r>
            <a:r>
              <a:rPr lang="en-US" sz="2000" dirty="0"/>
              <a:t>: Agreement (</a:t>
            </a:r>
            <a:r>
              <a:rPr lang="en-US" sz="2000" dirty="0" err="1"/>
              <a:t>out</a:t>
            </a:r>
            <a:r>
              <a:rPr lang="en-US" sz="2000" baseline="-25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out</a:t>
            </a:r>
            <a:r>
              <a:rPr lang="en-US" sz="2000" baseline="-25000" dirty="0" err="1"/>
              <a:t>j</a:t>
            </a:r>
            <a:r>
              <a:rPr lang="en-US" sz="2000" dirty="0"/>
              <a:t> for all honest </a:t>
            </a:r>
            <a:r>
              <a:rPr lang="en-US" sz="2000" dirty="0" err="1"/>
              <a:t>i,j</a:t>
            </a:r>
            <a:r>
              <a:rPr lang="en-US" sz="20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406" y="3160692"/>
            <a:ext cx="842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Proof</a:t>
            </a:r>
            <a:r>
              <a:rPr lang="en-US" sz="2000" dirty="0"/>
              <a:t>: Follows from Claims A, B and C</a:t>
            </a:r>
          </a:p>
        </p:txBody>
      </p:sp>
    </p:spTree>
    <p:extLst>
      <p:ext uri="{BB962C8B-B14F-4D97-AF65-F5344CB8AC3E}">
        <p14:creationId xmlns:p14="http://schemas.microsoft.com/office/powerpoint/2010/main" val="154671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1584145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sz="3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dirty="0" err="1">
                <a:solidFill>
                  <a:schemeClr val="tx1"/>
                </a:solidFill>
              </a:rPr>
              <a:t>Algorand</a:t>
            </a:r>
            <a:r>
              <a:rPr lang="en-US" dirty="0">
                <a:solidFill>
                  <a:schemeClr val="tx1"/>
                </a:solidFill>
              </a:rPr>
              <a:t> using Byzantine Agreement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99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idea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40392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Users weighted by stake (to prevent </a:t>
            </a:r>
            <a:r>
              <a:rPr lang="en-US" sz="2800" dirty="0" err="1"/>
              <a:t>sybil</a:t>
            </a:r>
            <a:r>
              <a:rPr lang="en-US" sz="2800" dirty="0"/>
              <a:t> attacks)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For every block generation round, a small committee of users is chosen at random, using crypto, based on user weights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One of the committee members who has the highest “priority” proposes a block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The committee then runs a BA protocol to reach consensus on the proposed block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203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Verifiable Random Functions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On any input x, </a:t>
            </a:r>
            <a:r>
              <a:rPr lang="en-US" sz="2800" dirty="0" err="1"/>
              <a:t>VRF</a:t>
            </a:r>
            <a:r>
              <a:rPr lang="en-US" sz="2800" baseline="-25000" dirty="0" err="1"/>
              <a:t>sk</a:t>
            </a:r>
            <a:r>
              <a:rPr lang="en-US" sz="2800" dirty="0"/>
              <a:t>(x) outputs (</a:t>
            </a:r>
            <a:r>
              <a:rPr lang="en-US" sz="2800" dirty="0" err="1"/>
              <a:t>hash,proof</a:t>
            </a:r>
            <a:r>
              <a:rPr lang="en-US" sz="2800" dirty="0"/>
              <a:t>)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hash is uniquely determined given </a:t>
            </a:r>
            <a:r>
              <a:rPr lang="en-US" sz="2800" dirty="0" err="1"/>
              <a:t>sk</a:t>
            </a:r>
            <a:r>
              <a:rPr lang="en-US" sz="2800" dirty="0"/>
              <a:t> and x but indistinguishable from random to anyone who does not know </a:t>
            </a:r>
            <a:r>
              <a:rPr lang="en-US" sz="2800" dirty="0" err="1"/>
              <a:t>sk</a:t>
            </a:r>
            <a:endParaRPr lang="en-US" sz="28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Given </a:t>
            </a:r>
            <a:r>
              <a:rPr lang="en-US" sz="2800" dirty="0" err="1"/>
              <a:t>pk</a:t>
            </a:r>
            <a:r>
              <a:rPr lang="en-US" sz="2800" dirty="0"/>
              <a:t> and proof, anyone can check that hash corresponds to x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5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Notation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/>
              <a:t>W: total amount of currency units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/>
              <a:t>t: threshold, denoting expected number of users selected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/>
              <a:t>p: t/W 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: stake/money of user </a:t>
            </a:r>
            <a:r>
              <a:rPr lang="en-US" sz="2000" dirty="0" err="1"/>
              <a:t>i</a:t>
            </a:r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000" dirty="0"/>
              <a:t>B(</a:t>
            </a:r>
            <a:r>
              <a:rPr lang="en-US" sz="2000" dirty="0" err="1"/>
              <a:t>k;w,p</a:t>
            </a:r>
            <a:r>
              <a:rPr lang="en-US" sz="2000" dirty="0"/>
              <a:t>): </a:t>
            </a:r>
            <a:r>
              <a:rPr lang="en-US" sz="2000" dirty="0" err="1"/>
              <a:t>Prob</a:t>
            </a:r>
            <a:r>
              <a:rPr lang="en-US" sz="2000" dirty="0"/>
              <a:t> of getting k successes in w trials, where </a:t>
            </a:r>
            <a:r>
              <a:rPr lang="en-US" sz="2000" dirty="0" err="1"/>
              <a:t>prob</a:t>
            </a:r>
            <a:r>
              <a:rPr lang="en-US" sz="2000" dirty="0"/>
              <a:t> of success in each trial is p (Binomial distribution)</a:t>
            </a:r>
            <a:endParaRPr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indent="-457200"/>
            <a:r>
              <a:rPr lang="en-US" sz="2000" dirty="0"/>
              <a:t>Division of interval [0,1) into multiple consecutive internals 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10" y="3493387"/>
            <a:ext cx="2653119" cy="347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51" y="4328984"/>
            <a:ext cx="5679117" cy="5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8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Cryptographic </a:t>
            </a:r>
            <a:r>
              <a:rPr lang="en-US" sz="3200" dirty="0" err="1"/>
              <a:t>Sortition</a:t>
            </a:r>
            <a:endParaRPr sz="32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698317"/>
            <a:ext cx="8633637" cy="232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200" dirty="0" err="1"/>
              <a:t>VRF</a:t>
            </a:r>
            <a:r>
              <a:rPr lang="en-US" sz="2200" baseline="-25000" dirty="0" err="1"/>
              <a:t>sk</a:t>
            </a:r>
            <a:r>
              <a:rPr lang="en-US" sz="2200" dirty="0"/>
              <a:t>(seed)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/>
              <a:t>(</a:t>
            </a:r>
            <a:r>
              <a:rPr lang="en-US" sz="2200" dirty="0" err="1"/>
              <a:t>hash,proof</a:t>
            </a:r>
            <a:r>
              <a:rPr lang="en-US" sz="2200" dirty="0"/>
              <a:t>) 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200" dirty="0"/>
              <a:t>j </a:t>
            </a:r>
            <a:r>
              <a:rPr lang="en-US" sz="2200" dirty="0">
                <a:sym typeface="Wingdings"/>
              </a:rPr>
              <a:t> 0</a:t>
            </a:r>
            <a:endParaRPr lang="en-US" sz="22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200" dirty="0"/>
              <a:t>While </a:t>
            </a:r>
          </a:p>
          <a:p>
            <a:pPr marL="495300" lvl="1" indent="0">
              <a:spcBef>
                <a:spcPts val="600"/>
              </a:spcBef>
              <a:buSzPts val="3000"/>
              <a:buNone/>
            </a:pPr>
            <a:r>
              <a:rPr lang="en-US" sz="2000" dirty="0" err="1">
                <a:solidFill>
                  <a:schemeClr val="tx1"/>
                </a:solidFill>
              </a:rPr>
              <a:t>j++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Return (</a:t>
            </a:r>
            <a:r>
              <a:rPr lang="en-US" sz="2200" dirty="0" err="1">
                <a:solidFill>
                  <a:schemeClr val="tx1"/>
                </a:solidFill>
              </a:rPr>
              <a:t>hash,proof,j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  <a:endParaRPr sz="2200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41" y="2562779"/>
            <a:ext cx="5591030" cy="517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284" y="1123829"/>
            <a:ext cx="49122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Sortition</a:t>
            </a:r>
            <a:r>
              <a:rPr lang="en-US" sz="2600" dirty="0"/>
              <a:t>(</a:t>
            </a:r>
            <a:r>
              <a:rPr lang="en-US" sz="2600" dirty="0" err="1"/>
              <a:t>sk,seed,p,w</a:t>
            </a:r>
            <a:r>
              <a:rPr lang="en-US" sz="26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725477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Cryptographic </a:t>
            </a:r>
            <a:r>
              <a:rPr lang="en-US" sz="3000" dirty="0" err="1"/>
              <a:t>Sortition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Any user can check on its own whether it was selected by using its </a:t>
            </a:r>
            <a:r>
              <a:rPr lang="en-US" sz="2800" dirty="0" err="1"/>
              <a:t>sk</a:t>
            </a:r>
            <a:r>
              <a:rPr lang="en-US" sz="2800" dirty="0"/>
              <a:t>, and then send a proof to others for the same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User whose hash is highest is the “block proposer”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>
                <a:sym typeface="Courier New"/>
              </a:rPr>
              <a:t>Users then run BA to reach consensus on proposed block</a:t>
            </a:r>
            <a:endParaRPr sz="2800" dirty="0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633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Consensus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For each step of the consensus protocol, a different set of users is chosen (using cryptographic </a:t>
            </a:r>
            <a:r>
              <a:rPr lang="en-US" sz="2400" dirty="0" err="1"/>
              <a:t>sortition</a:t>
            </a:r>
            <a:r>
              <a:rPr lang="en-US" sz="2400" dirty="0"/>
              <a:t> algorithm)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All users can passively participate in the protocol (by listening to the gossip network), and whenever selected for a step, they send a message based on what they heard so far on the network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BA protocol has player </a:t>
            </a:r>
            <a:r>
              <a:rPr lang="en-US" sz="2400" dirty="0" err="1"/>
              <a:t>replaceability</a:t>
            </a:r>
            <a:r>
              <a:rPr lang="en-US" sz="2400" dirty="0"/>
              <a:t>; therefore using different users in each step is possible</a:t>
            </a:r>
          </a:p>
        </p:txBody>
      </p:sp>
    </p:spTree>
    <p:extLst>
      <p:ext uri="{BB962C8B-B14F-4D97-AF65-F5344CB8AC3E}">
        <p14:creationId xmlns:p14="http://schemas.microsoft.com/office/powerpoint/2010/main" val="1362860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Security Challenges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For BA to have any security, a high majority of players must be honest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Why can’t adversary simply corrupt all the committee members?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Main Idea: Committee members for any step are disclosed only when they send their respective messages. If adversary corrupts now, its too late. The messages are already sent. </a:t>
            </a:r>
          </a:p>
        </p:txBody>
      </p:sp>
    </p:spTree>
    <p:extLst>
      <p:ext uri="{BB962C8B-B14F-4D97-AF65-F5344CB8AC3E}">
        <p14:creationId xmlns:p14="http://schemas.microsoft.com/office/powerpoint/2010/main" val="1730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Examples of </a:t>
            </a:r>
            <a:r>
              <a:rPr lang="en-US" sz="3200" dirty="0" err="1"/>
              <a:t>PoS</a:t>
            </a:r>
            <a:r>
              <a:rPr lang="en-US" sz="3200" dirty="0"/>
              <a:t> based Cryptocurrencies</a:t>
            </a:r>
            <a:endParaRPr sz="3200"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err="1"/>
              <a:t>Peercoin</a:t>
            </a:r>
            <a:endParaRPr lang="en-US" dirty="0"/>
          </a:p>
          <a:p>
            <a:pPr indent="-457200"/>
            <a:r>
              <a:rPr lang="en-US" dirty="0" err="1"/>
              <a:t>Blackcoin</a:t>
            </a:r>
            <a:endParaRPr lang="en-US" dirty="0"/>
          </a:p>
          <a:p>
            <a:pPr indent="-457200"/>
            <a:r>
              <a:rPr lang="en-US" dirty="0" err="1"/>
              <a:t>Nxt</a:t>
            </a:r>
            <a:endParaRPr lang="en-US" dirty="0"/>
          </a:p>
          <a:p>
            <a:pPr indent="-457200"/>
            <a:r>
              <a:rPr lang="en-US" dirty="0" err="1"/>
              <a:t>Neucoin</a:t>
            </a:r>
            <a:endParaRPr lang="en-US" dirty="0"/>
          </a:p>
          <a:p>
            <a:pPr indent="-457200"/>
            <a:r>
              <a:rPr lang="mr-IN" dirty="0"/>
              <a:t>…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28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Security Challenges (contd.)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How to select the threshold t?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sz="24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Use a threshold such that: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sz="600" dirty="0"/>
          </a:p>
          <a:p>
            <a:pPr lvl="1" indent="-419100">
              <a:buSzPts val="3000"/>
              <a:buChar char="●"/>
            </a:pPr>
            <a:r>
              <a:rPr lang="en-US" sz="2000" dirty="0"/>
              <a:t>#good &gt; threshold: for agreement</a:t>
            </a:r>
          </a:p>
          <a:p>
            <a:pPr lvl="1" indent="-419100">
              <a:buSzPts val="3000"/>
              <a:buChar char="●"/>
            </a:pPr>
            <a:endParaRPr lang="en-US" sz="600" dirty="0"/>
          </a:p>
          <a:p>
            <a:pPr lvl="1" indent="-419100">
              <a:buSzPts val="3000"/>
              <a:buChar char="●"/>
            </a:pPr>
            <a:r>
              <a:rPr lang="en-US" sz="2000" dirty="0"/>
              <a:t>½ #good + #bad &lt;= threshold: to avoid forks</a:t>
            </a:r>
          </a:p>
          <a:p>
            <a:pPr lvl="1" indent="-419100">
              <a:buSzPts val="3000"/>
              <a:buChar char="●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9929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Other Points: 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087229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The seed (used in </a:t>
            </a:r>
            <a:r>
              <a:rPr lang="en-US" sz="2400" dirty="0" err="1"/>
              <a:t>sortition</a:t>
            </a:r>
            <a:r>
              <a:rPr lang="en-US" sz="2400" dirty="0"/>
              <a:t>) has to be chosen carefully. Initially, it is set to be a common random string; later, for each round r, seed is determined from seed for round r-1 by using </a:t>
            </a:r>
            <a:r>
              <a:rPr lang="en-US" sz="2400" dirty="0" err="1"/>
              <a:t>VRF</a:t>
            </a:r>
            <a:r>
              <a:rPr lang="en-US" sz="2400" baseline="-25000" dirty="0" err="1"/>
              <a:t>sk</a:t>
            </a:r>
            <a:r>
              <a:rPr lang="en-US" sz="2400" dirty="0"/>
              <a:t> of the block proposer in round r-1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sz="24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What are the chances of forks? </a:t>
            </a:r>
            <a:r>
              <a:rPr lang="mr-IN" sz="2400" dirty="0"/>
              <a:t>–</a:t>
            </a:r>
            <a:r>
              <a:rPr lang="en-US" sz="2400" dirty="0"/>
              <a:t> Forks can happen with some probability (if network has weak synchrony), but a recovery process can be used to eliminate fork assuming there is a strong synchrony period, using same BA procedure</a:t>
            </a:r>
          </a:p>
        </p:txBody>
      </p:sp>
    </p:spTree>
    <p:extLst>
      <p:ext uri="{BB962C8B-B14F-4D97-AF65-F5344CB8AC3E}">
        <p14:creationId xmlns:p14="http://schemas.microsoft.com/office/powerpoint/2010/main" val="1601707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23284" y="12091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Challenges</a:t>
            </a:r>
            <a:endParaRPr sz="3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23284" y="1193555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Can we reduce the 2/3-honest majority assumption to 1/2 ?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sz="24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Consistency in </a:t>
            </a:r>
            <a:r>
              <a:rPr lang="en-US" sz="2400" dirty="0" err="1"/>
              <a:t>Algorand</a:t>
            </a:r>
            <a:r>
              <a:rPr lang="en-US" sz="2400" dirty="0"/>
              <a:t> requires strong synchrony periods interspersed between weak synchrony periods. Can this be relaxed?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lang="en-US" sz="2400" dirty="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 dirty="0"/>
              <a:t>Liveness in </a:t>
            </a:r>
            <a:r>
              <a:rPr lang="en-US" sz="2400" dirty="0" err="1"/>
              <a:t>Algorand</a:t>
            </a:r>
            <a:r>
              <a:rPr lang="en-US" sz="2400" dirty="0"/>
              <a:t> requires strong synchrony. Can this be relaxed?</a:t>
            </a:r>
          </a:p>
        </p:txBody>
      </p:sp>
    </p:spTree>
    <p:extLst>
      <p:ext uri="{BB962C8B-B14F-4D97-AF65-F5344CB8AC3E}">
        <p14:creationId xmlns:p14="http://schemas.microsoft.com/office/powerpoint/2010/main" val="25113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PoS</a:t>
            </a:r>
            <a:r>
              <a:rPr lang="en-US" dirty="0"/>
              <a:t> systems with security analysis</a:t>
            </a:r>
            <a:endParaRPr dirty="0"/>
          </a:p>
        </p:txBody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dirty="0" err="1"/>
              <a:t>Algorand</a:t>
            </a:r>
            <a:r>
              <a:rPr lang="en-US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[Gilad-Hemo-Micali-Vlachos-Zeldovich’17]</a:t>
            </a:r>
          </a:p>
          <a:p>
            <a:pPr indent="-457200"/>
            <a:endParaRPr lang="en-US" sz="800" dirty="0"/>
          </a:p>
          <a:p>
            <a:pPr indent="-457200"/>
            <a:r>
              <a:rPr lang="en-US" dirty="0" err="1"/>
              <a:t>Ourboros</a:t>
            </a:r>
            <a:r>
              <a:rPr lang="en-US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[Kiayias-Russel-David-Oliynykov’17]</a:t>
            </a:r>
          </a:p>
          <a:p>
            <a:pPr indent="-457200"/>
            <a:endParaRPr lang="en-US" sz="800" dirty="0"/>
          </a:p>
          <a:p>
            <a:pPr indent="-457200"/>
            <a:r>
              <a:rPr lang="en-US" dirty="0"/>
              <a:t>Snow white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[Daian-Pass-Shi’17]</a:t>
            </a:r>
          </a:p>
          <a:p>
            <a:pPr indent="-457200"/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indent="-457200"/>
            <a:r>
              <a:rPr lang="mr-IN" sz="2800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Algorand</a:t>
            </a:r>
            <a:r>
              <a:rPr lang="en-US" dirty="0"/>
              <a:t>: Main Highlights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182922"/>
            <a:ext cx="8352845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Proof of Stake based Cryptocurrency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High throughput: ~1 min to confirm transactions vs an hour in Bitcoin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Public ledger with low probability of forks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Assumes 2/3-honest stake majority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Uses a gossip communication protocol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29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381000" y="1158948"/>
            <a:ext cx="8635409" cy="389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800" dirty="0"/>
              <a:t>Adaptive adversary: May corrupt dynamically, as long as 2/3 majority assumption holds</a:t>
            </a:r>
            <a:endParaRPr lang="en-US" sz="400" dirty="0"/>
          </a:p>
          <a:p>
            <a:pPr marL="342900" indent="-342900"/>
            <a:r>
              <a:rPr lang="en-US" sz="2800" dirty="0"/>
              <a:t>Achieves </a:t>
            </a:r>
            <a:r>
              <a:rPr lang="en-US" sz="2800" b="1" dirty="0"/>
              <a:t>Consistency</a:t>
            </a:r>
            <a:r>
              <a:rPr lang="en-US" sz="2800" dirty="0"/>
              <a:t> assuming “weak synchrony” 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sz="2000" dirty="0"/>
              <a:t>Network can be asynchronous for long bounded time period b, but then must have strong synchrony for short period s &lt; b </a:t>
            </a:r>
          </a:p>
          <a:p>
            <a:pPr marL="342900" indent="-342900"/>
            <a:r>
              <a:rPr lang="en-US" sz="2800" dirty="0"/>
              <a:t>Achieves </a:t>
            </a:r>
            <a:r>
              <a:rPr lang="en-US" sz="2800" b="1" dirty="0"/>
              <a:t>Liveness</a:t>
            </a:r>
            <a:r>
              <a:rPr lang="en-US" sz="2800" dirty="0"/>
              <a:t> assuming “strong synchrony”</a:t>
            </a:r>
          </a:p>
          <a:p>
            <a:pPr marL="342900" indent="-342900"/>
            <a:endParaRPr lang="en-US" sz="400" dirty="0"/>
          </a:p>
          <a:p>
            <a:pPr marL="800100" lvl="1" indent="-342900"/>
            <a:r>
              <a:rPr lang="en-US" sz="2000" dirty="0"/>
              <a:t>Most honest users (e.g., 95%) can send messages that will reach within a known time bound</a:t>
            </a:r>
          </a:p>
        </p:txBody>
      </p:sp>
      <p:sp>
        <p:nvSpPr>
          <p:cNvPr id="6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Algorand</a:t>
            </a:r>
            <a:r>
              <a:rPr lang="en-US" dirty="0"/>
              <a:t>: Main Highlights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78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40242" y="19534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Design Ingredients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0242" y="1182922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Users weighted by stake (to prevent </a:t>
            </a:r>
            <a:r>
              <a:rPr lang="en-US" sz="2800" dirty="0" err="1"/>
              <a:t>sybil</a:t>
            </a:r>
            <a:r>
              <a:rPr lang="en-US" sz="2800" dirty="0"/>
              <a:t> attacks)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Builds on byzantine agreement (BA) protocol of </a:t>
            </a:r>
            <a:r>
              <a:rPr lang="en-US" sz="2800" dirty="0" err="1"/>
              <a:t>Micali</a:t>
            </a:r>
            <a:r>
              <a:rPr lang="en-US" sz="2800" dirty="0"/>
              <a:t> [ITCS’17] for consensus</a:t>
            </a:r>
            <a:endParaRPr sz="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BA protocol executed between a small committee of users for scalability</a:t>
            </a: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Committee chosen at random, using cryptographic techniques </a:t>
            </a:r>
            <a:endParaRPr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92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40242" y="195345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Algorand</a:t>
            </a:r>
            <a:r>
              <a:rPr lang="en-US" dirty="0"/>
              <a:t> Consensus: Main Highlights</a:t>
            </a:r>
            <a:endParaRPr sz="2000" b="0" dirty="0">
              <a:solidFill>
                <a:schemeClr val="bg1">
                  <a:lumMod val="50000"/>
                </a:schemeClr>
              </a:solidFill>
              <a:sym typeface="Trebuchet M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0242" y="1182922"/>
            <a:ext cx="863363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BA protocol in expectation terminates in only 4 steps (in “honest” case) or 13 steps (in “dishonest” case)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Player </a:t>
            </a:r>
            <a:r>
              <a:rPr lang="en-US" sz="2800" dirty="0" err="1"/>
              <a:t>replaceability</a:t>
            </a:r>
            <a:r>
              <a:rPr lang="en-US" sz="2800" dirty="0"/>
              <a:t>: Players across different steps of BA protocol may not be the same</a:t>
            </a:r>
          </a:p>
          <a:p>
            <a:pPr lvl="1" indent="-419100">
              <a:spcBef>
                <a:spcPts val="600"/>
              </a:spcBef>
              <a:buSzPts val="3000"/>
              <a:buChar char="●"/>
            </a:pPr>
            <a:r>
              <a:rPr lang="en-US" sz="2000" dirty="0">
                <a:sym typeface="Courier New"/>
              </a:rPr>
              <a:t>Possible because protocol does not require “private state”</a:t>
            </a:r>
            <a:endParaRPr sz="2000" dirty="0">
              <a:sym typeface="Courier New"/>
            </a:endParaRPr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For each step, players chosen at random, non-interactively, in a “publicly verifiable” manner </a:t>
            </a:r>
          </a:p>
        </p:txBody>
      </p:sp>
    </p:spTree>
    <p:extLst>
      <p:ext uri="{BB962C8B-B14F-4D97-AF65-F5344CB8AC3E}">
        <p14:creationId xmlns:p14="http://schemas.microsoft.com/office/powerpoint/2010/main" val="1795571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2594</Words>
  <Application>Microsoft Macintosh PowerPoint</Application>
  <PresentationFormat>On-screen Show (16:9)</PresentationFormat>
  <Paragraphs>267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Calisto MT</vt:lpstr>
      <vt:lpstr>Courier New</vt:lpstr>
      <vt:lpstr>Helvetica</vt:lpstr>
      <vt:lpstr>Trebuchet MS</vt:lpstr>
      <vt:lpstr>Simple Light</vt:lpstr>
      <vt:lpstr>Algorand</vt:lpstr>
      <vt:lpstr>Proof of Stake</vt:lpstr>
      <vt:lpstr>(Potential) Advantages</vt:lpstr>
      <vt:lpstr>Examples of PoS based Cryptocurrencies</vt:lpstr>
      <vt:lpstr>PoS systems with security analysis</vt:lpstr>
      <vt:lpstr>Algorand: Main Highlights</vt:lpstr>
      <vt:lpstr>Algorand: Main Highlights</vt:lpstr>
      <vt:lpstr>Main Design Ingredients</vt:lpstr>
      <vt:lpstr>Algorand Consensus: Main Highlights</vt:lpstr>
      <vt:lpstr>PowerPoint Presentation</vt:lpstr>
      <vt:lpstr>Byzantine Agreement</vt:lpstr>
      <vt:lpstr>Binary BA vs Arbitrary value BA</vt:lpstr>
      <vt:lpstr>Why is Byzantine Agreement Hard?</vt:lpstr>
      <vt:lpstr>Micali’s Protocol: Main Intuition</vt:lpstr>
      <vt:lpstr>Quick Analysis</vt:lpstr>
      <vt:lpstr>Implementing coin in sky using Crypto</vt:lpstr>
      <vt:lpstr>Implementing coin in sky using crypto</vt:lpstr>
      <vt:lpstr>Using ConcreteCoin(r)</vt:lpstr>
      <vt:lpstr>Remaining Problem</vt:lpstr>
      <vt:lpstr>Remaining Problem</vt:lpstr>
      <vt:lpstr>Micali’s Idea:</vt:lpstr>
      <vt:lpstr>Notation:</vt:lpstr>
      <vt:lpstr>PowerPoint Presentation</vt:lpstr>
      <vt:lpstr>Analysis</vt:lpstr>
      <vt:lpstr>Analysis</vt:lpstr>
      <vt:lpstr>PowerPoint Presentation</vt:lpstr>
      <vt:lpstr>Analysis (contd.)</vt:lpstr>
      <vt:lpstr>Analysis (contd.)</vt:lpstr>
      <vt:lpstr>Analysis (contd.)</vt:lpstr>
      <vt:lpstr>Analysis (contd.)</vt:lpstr>
      <vt:lpstr>Analysis (contd.)</vt:lpstr>
      <vt:lpstr>PowerPoint Presentation</vt:lpstr>
      <vt:lpstr>Main idea</vt:lpstr>
      <vt:lpstr>Verifiable Random Functions</vt:lpstr>
      <vt:lpstr>Notation</vt:lpstr>
      <vt:lpstr>Cryptographic Sortition</vt:lpstr>
      <vt:lpstr>Cryptographic Sortition</vt:lpstr>
      <vt:lpstr>Consensus</vt:lpstr>
      <vt:lpstr>Security Challenges</vt:lpstr>
      <vt:lpstr>Security Challenges (contd.)</vt:lpstr>
      <vt:lpstr>Other Points: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cp:lastModifiedBy>AJ</cp:lastModifiedBy>
  <cp:revision>110</cp:revision>
  <dcterms:modified xsi:type="dcterms:W3CDTF">2019-04-01T17:18:47Z</dcterms:modified>
</cp:coreProperties>
</file>