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4"/>
  </p:notesMasterIdLst>
  <p:sldIdLst>
    <p:sldId id="256" r:id="rId2"/>
    <p:sldId id="424" r:id="rId3"/>
    <p:sldId id="396" r:id="rId4"/>
    <p:sldId id="397" r:id="rId5"/>
    <p:sldId id="425" r:id="rId6"/>
    <p:sldId id="426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16" r:id="rId17"/>
    <p:sldId id="427" r:id="rId18"/>
    <p:sldId id="417" r:id="rId19"/>
    <p:sldId id="428" r:id="rId20"/>
    <p:sldId id="429" r:id="rId21"/>
    <p:sldId id="430" r:id="rId22"/>
    <p:sldId id="431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36460C-86E3-48A1-A52C-5632C243FAD4}">
  <a:tblStyle styleId="{2A36460C-86E3-48A1-A52C-5632C243FA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1"/>
  </p:normalViewPr>
  <p:slideViewPr>
    <p:cSldViewPr snapToGrid="0" snapToObjects="1">
      <p:cViewPr varScale="1">
        <p:scale>
          <a:sx n="162" d="100"/>
          <a:sy n="162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technical reasons,</a:t>
            </a:r>
            <a:r>
              <a:rPr lang="en-US" baseline="0" dirty="0"/>
              <a:t> when we formally define the property we require two length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80D47D6-DC96-1945-8044-A08A3F6CF5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64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Garble the circuit computing 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f</a:t>
            </a:r>
            <a:endParaRPr lang="en-US" dirty="0"/>
          </a:p>
          <a:p>
            <a:r>
              <a:rPr lang="en-US" dirty="0"/>
              <a:t>Evaluator posts 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x</a:t>
            </a:r>
            <a:r>
              <a:rPr lang="en-US" dirty="0"/>
              <a:t> on </a:t>
            </a:r>
            <a:r>
              <a:rPr lang="en-US" dirty="0" err="1"/>
              <a:t>blockchain</a:t>
            </a:r>
            <a:endParaRPr lang="en-US" dirty="0"/>
          </a:p>
          <a:p>
            <a:r>
              <a:rPr lang="en-US" dirty="0"/>
              <a:t>Block containing 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x</a:t>
            </a:r>
            <a:r>
              <a:rPr lang="en-US" dirty="0"/>
              <a:t> used as secret key for evaluating garbled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C6C1EA9B-9303-CB4D-9410-BE2919974A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Garble the circuit computing 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f</a:t>
            </a:r>
            <a:endParaRPr lang="en-US" dirty="0"/>
          </a:p>
          <a:p>
            <a:r>
              <a:rPr lang="en-US" dirty="0"/>
              <a:t>Evaluator posts 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x</a:t>
            </a:r>
            <a:r>
              <a:rPr lang="en-US" dirty="0"/>
              <a:t> on </a:t>
            </a:r>
            <a:r>
              <a:rPr lang="en-US" dirty="0" err="1"/>
              <a:t>blockchain</a:t>
            </a:r>
            <a:endParaRPr lang="en-US" dirty="0"/>
          </a:p>
          <a:p>
            <a:r>
              <a:rPr lang="en-US" dirty="0"/>
              <a:t>Block containing 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x</a:t>
            </a:r>
            <a:r>
              <a:rPr lang="en-US" dirty="0"/>
              <a:t> used as secret key for evaluating garbled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C6C1EA9B-9303-CB4D-9410-BE2919974A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65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Garble the circuit computing 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f</a:t>
            </a:r>
            <a:endParaRPr lang="en-US" dirty="0"/>
          </a:p>
          <a:p>
            <a:r>
              <a:rPr lang="en-US" dirty="0"/>
              <a:t>Evaluator posts 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x</a:t>
            </a:r>
            <a:r>
              <a:rPr lang="en-US" dirty="0"/>
              <a:t> on </a:t>
            </a:r>
            <a:r>
              <a:rPr lang="en-US" dirty="0" err="1"/>
              <a:t>blockchain</a:t>
            </a:r>
            <a:endParaRPr lang="en-US" dirty="0"/>
          </a:p>
          <a:p>
            <a:r>
              <a:rPr lang="en-US" dirty="0"/>
              <a:t>Block containing 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x</a:t>
            </a:r>
            <a:r>
              <a:rPr lang="en-US" dirty="0"/>
              <a:t> used as secret key for evaluating garbled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C6C1EA9B-9303-CB4D-9410-BE2919974A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7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Garble the circuit computing 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f</a:t>
            </a:r>
            <a:endParaRPr lang="en-US" dirty="0"/>
          </a:p>
          <a:p>
            <a:r>
              <a:rPr lang="en-US" dirty="0"/>
              <a:t>Evaluator posts 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x</a:t>
            </a:r>
            <a:r>
              <a:rPr lang="en-US" dirty="0"/>
              <a:t> on </a:t>
            </a:r>
            <a:r>
              <a:rPr lang="en-US" dirty="0" err="1"/>
              <a:t>blockchain</a:t>
            </a:r>
            <a:endParaRPr lang="en-US" dirty="0"/>
          </a:p>
          <a:p>
            <a:r>
              <a:rPr lang="en-US" dirty="0"/>
              <a:t>Block containing 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x</a:t>
            </a:r>
            <a:r>
              <a:rPr lang="en-US" dirty="0"/>
              <a:t> used as secret key for evaluating garbled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C6C1EA9B-9303-CB4D-9410-BE2919974A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1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C6C1EA9B-9303-CB4D-9410-BE2919974A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C6C1EA9B-9303-CB4D-9410-BE2919974A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C6C1EA9B-9303-CB4D-9410-BE2919974A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9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adversary controls</a:t>
            </a:r>
            <a:r>
              <a:rPr lang="en-US" baseline="0" dirty="0"/>
              <a:t> 25% voting power. Then approximately at most one block in any 4 blocks is mined by some adversarial party.</a:t>
            </a:r>
          </a:p>
          <a:p>
            <a:r>
              <a:rPr lang="en-US" baseline="0" dirty="0"/>
              <a:t>A fairness type guarantee.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80D47D6-DC96-1945-8044-A08A3F6CF5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4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MS PGothic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CC9BA48-938B-2E4D-8248-3870700375F3}" type="slidenum">
              <a:rPr lang="en-US" sz="1200">
                <a:latin typeface="Arial" charset="0"/>
              </a:rPr>
              <a:pPr/>
              <a:t>9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6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that when</a:t>
            </a:r>
            <a:r>
              <a:rPr lang="en-US" baseline="0" dirty="0"/>
              <a:t> a new block is mined in POS-based </a:t>
            </a:r>
            <a:r>
              <a:rPr lang="en-US" baseline="0" dirty="0" err="1"/>
              <a:t>blockchains</a:t>
            </a:r>
            <a:r>
              <a:rPr lang="en-US" baseline="0" dirty="0"/>
              <a:t>, then it contains a (verifiable) proof-of-stake.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80D47D6-DC96-1945-8044-A08A3F6CF5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4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that when</a:t>
            </a:r>
            <a:r>
              <a:rPr lang="en-US" baseline="0" dirty="0"/>
              <a:t> a new block is mined in POS-based </a:t>
            </a:r>
            <a:r>
              <a:rPr lang="en-US" baseline="0" dirty="0" err="1"/>
              <a:t>blockchains</a:t>
            </a:r>
            <a:r>
              <a:rPr lang="en-US" baseline="0" dirty="0"/>
              <a:t>, then it contains a (verifiable) proof-of-stake.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80D47D6-DC96-1945-8044-A08A3F6CF5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81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technical reasons,</a:t>
            </a:r>
            <a:r>
              <a:rPr lang="en-US" baseline="0" dirty="0"/>
              <a:t> when we formally define the property we require two length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80D47D6-DC96-1945-8044-A08A3F6CF5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AFF6086-DA3C-4B6F-832C-26CB5D9BE975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369E4EA-673D-422D-BCB3-F900CE9B2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3BD75155-FC11-C14B-AC8B-B213C5D50309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7B4B991-7A8C-2745-BAD5-ECD3BBB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  <a:defRPr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○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■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9124900" y="-2575"/>
            <a:ext cx="95400" cy="514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9029500" y="0"/>
            <a:ext cx="95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Lecture </a:t>
            </a:r>
            <a:r>
              <a:rPr lang="en-US" dirty="0"/>
              <a:t>16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of Blockchains - IV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Defining </a:t>
            </a:r>
            <a:r>
              <a:rPr lang="en-US" i="1" dirty="0">
                <a:solidFill>
                  <a:srgbClr val="C00000"/>
                </a:solidFill>
              </a:rPr>
              <a:t>Stake Fraction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Measure of </a:t>
            </a:r>
            <a:r>
              <a:rPr lang="en-US" sz="2800" i="1" dirty="0"/>
              <a:t>combined</a:t>
            </a:r>
            <a:r>
              <a:rPr lang="en-US" sz="2800" dirty="0"/>
              <a:t> difficulty of POS puzzles solved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2148766" y="2308109"/>
            <a:ext cx="775550" cy="57908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650" b="1" baseline="-25000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405918" y="2305646"/>
            <a:ext cx="775550" cy="57908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65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924316" y="2595189"/>
            <a:ext cx="481602" cy="2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4663069" y="2305646"/>
            <a:ext cx="775550" cy="57908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65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4181468" y="2595189"/>
            <a:ext cx="481602" cy="2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ounded Rectangle 8"/>
          <p:cNvSpPr/>
          <p:nvPr/>
        </p:nvSpPr>
        <p:spPr bwMode="auto">
          <a:xfrm>
            <a:off x="5920221" y="2305646"/>
            <a:ext cx="775550" cy="57908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65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5438619" y="2595189"/>
            <a:ext cx="481602" cy="2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757582" y="2377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……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802615" y="3770266"/>
            <a:ext cx="1467853" cy="685800"/>
          </a:xfrm>
          <a:prstGeom prst="wedgeRoundRectCallout">
            <a:avLst>
              <a:gd name="adj1" fmla="val -3620"/>
              <a:gd name="adj2" fmla="val -1620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Mined by A</a:t>
            </a:r>
          </a:p>
          <a:p>
            <a:pPr algn="ctr"/>
            <a:r>
              <a:rPr lang="en-US" sz="1050" dirty="0"/>
              <a:t>Proved 10% stake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059766" y="3770266"/>
            <a:ext cx="1467853" cy="685800"/>
          </a:xfrm>
          <a:prstGeom prst="wedgeRoundRectCallout">
            <a:avLst>
              <a:gd name="adj1" fmla="val -3620"/>
              <a:gd name="adj2" fmla="val -1620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Mined by B</a:t>
            </a:r>
          </a:p>
          <a:p>
            <a:pPr algn="ctr"/>
            <a:r>
              <a:rPr lang="en-US" sz="1050" dirty="0"/>
              <a:t>Proved 5% stake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316918" y="3763976"/>
            <a:ext cx="1467853" cy="685800"/>
          </a:xfrm>
          <a:prstGeom prst="wedgeRoundRectCallout">
            <a:avLst>
              <a:gd name="adj1" fmla="val -3620"/>
              <a:gd name="adj2" fmla="val -1620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Mined by A</a:t>
            </a:r>
          </a:p>
          <a:p>
            <a:pPr algn="ctr"/>
            <a:r>
              <a:rPr lang="en-US" sz="1050" dirty="0"/>
              <a:t>Proved 10% stake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5569183" y="3763976"/>
            <a:ext cx="1467853" cy="685800"/>
          </a:xfrm>
          <a:prstGeom prst="wedgeRoundRectCallout">
            <a:avLst>
              <a:gd name="adj1" fmla="val -3620"/>
              <a:gd name="adj2" fmla="val -1620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Mined by C</a:t>
            </a:r>
          </a:p>
          <a:p>
            <a:pPr algn="ctr"/>
            <a:r>
              <a:rPr lang="en-US" sz="1050" dirty="0"/>
              <a:t>Proved 15% stake</a:t>
            </a:r>
          </a:p>
        </p:txBody>
      </p:sp>
    </p:spTree>
    <p:extLst>
      <p:ext uri="{BB962C8B-B14F-4D97-AF65-F5344CB8AC3E}">
        <p14:creationId xmlns:p14="http://schemas.microsoft.com/office/powerpoint/2010/main" val="165180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Defining </a:t>
            </a:r>
            <a:r>
              <a:rPr lang="en-US" i="1" dirty="0">
                <a:solidFill>
                  <a:srgbClr val="C00000"/>
                </a:solidFill>
              </a:rPr>
              <a:t>Stake Fraction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Measure of </a:t>
            </a:r>
            <a:r>
              <a:rPr lang="en-US" sz="2800" i="1" dirty="0"/>
              <a:t>combined</a:t>
            </a:r>
            <a:r>
              <a:rPr lang="en-US" sz="2800" dirty="0"/>
              <a:t> difficulty of POS puzzles solved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2148766" y="2308109"/>
            <a:ext cx="775550" cy="57908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650" b="1" baseline="-25000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405918" y="2305646"/>
            <a:ext cx="775550" cy="57908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65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924316" y="2595189"/>
            <a:ext cx="481602" cy="2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4663069" y="2305646"/>
            <a:ext cx="775550" cy="57908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65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4181468" y="2595189"/>
            <a:ext cx="481602" cy="2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ounded Rectangle 8"/>
          <p:cNvSpPr/>
          <p:nvPr/>
        </p:nvSpPr>
        <p:spPr bwMode="auto">
          <a:xfrm>
            <a:off x="5920221" y="2305646"/>
            <a:ext cx="775550" cy="57908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65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5438619" y="2595189"/>
            <a:ext cx="481602" cy="2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757582" y="2377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……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802615" y="3770266"/>
            <a:ext cx="1467853" cy="685800"/>
          </a:xfrm>
          <a:prstGeom prst="wedgeRoundRectCallout">
            <a:avLst>
              <a:gd name="adj1" fmla="val -3620"/>
              <a:gd name="adj2" fmla="val -1620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Mined by A</a:t>
            </a:r>
          </a:p>
          <a:p>
            <a:pPr algn="ctr"/>
            <a:r>
              <a:rPr lang="en-US" sz="1050" dirty="0"/>
              <a:t>Proved 10% stake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059766" y="3770266"/>
            <a:ext cx="1467853" cy="685800"/>
          </a:xfrm>
          <a:prstGeom prst="wedgeRoundRectCallout">
            <a:avLst>
              <a:gd name="adj1" fmla="val -3620"/>
              <a:gd name="adj2" fmla="val -1620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Mined by B</a:t>
            </a:r>
          </a:p>
          <a:p>
            <a:pPr algn="ctr"/>
            <a:r>
              <a:rPr lang="en-US" sz="1050" dirty="0"/>
              <a:t>Proved 5% stake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316918" y="3763976"/>
            <a:ext cx="1467853" cy="685800"/>
          </a:xfrm>
          <a:prstGeom prst="wedgeRoundRectCallout">
            <a:avLst>
              <a:gd name="adj1" fmla="val -3620"/>
              <a:gd name="adj2" fmla="val -1620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Mined by A</a:t>
            </a:r>
          </a:p>
          <a:p>
            <a:pPr algn="ctr"/>
            <a:r>
              <a:rPr lang="en-US" sz="1050" dirty="0"/>
              <a:t>Proved 10% stake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5569183" y="3763976"/>
            <a:ext cx="1467853" cy="685800"/>
          </a:xfrm>
          <a:prstGeom prst="wedgeRoundRectCallout">
            <a:avLst>
              <a:gd name="adj1" fmla="val -3620"/>
              <a:gd name="adj2" fmla="val -1620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Mined by C</a:t>
            </a:r>
          </a:p>
          <a:p>
            <a:pPr algn="ctr"/>
            <a:r>
              <a:rPr lang="en-US" sz="1050" dirty="0"/>
              <a:t>Proved 15% stake</a:t>
            </a:r>
          </a:p>
        </p:txBody>
      </p:sp>
      <p:sp>
        <p:nvSpPr>
          <p:cNvPr id="16" name="Right Brace 15"/>
          <p:cNvSpPr/>
          <p:nvPr/>
        </p:nvSpPr>
        <p:spPr bwMode="auto">
          <a:xfrm rot="5400000">
            <a:off x="4124836" y="1193043"/>
            <a:ext cx="594864" cy="4547004"/>
          </a:xfrm>
          <a:prstGeom prst="rightBrace">
            <a:avLst>
              <a:gd name="adj1" fmla="val 40610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61647" y="3766439"/>
            <a:ext cx="3921242" cy="10438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Stake Fraction = 30%</a:t>
            </a:r>
          </a:p>
        </p:txBody>
      </p:sp>
    </p:spTree>
    <p:extLst>
      <p:ext uri="{BB962C8B-B14F-4D97-AF65-F5344CB8AC3E}">
        <p14:creationId xmlns:p14="http://schemas.microsoft.com/office/powerpoint/2010/main" val="135559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700" i="1" dirty="0">
                        <a:solidFill>
                          <a:srgbClr val="C00000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700" b="0" i="1" dirty="0">
                        <a:solidFill>
                          <a:srgbClr val="C00000"/>
                        </a:solidFill>
                        <a:latin typeface="Cambria Math" charset="0"/>
                      </a:rPr>
                      <m:t>𝛽</m:t>
                    </m:r>
                    <m:r>
                      <a:rPr lang="en-US" sz="2700" b="0" i="1" dirty="0">
                        <a:solidFill>
                          <a:srgbClr val="C00000"/>
                        </a:solidFill>
                        <a:latin typeface="Cambria Math" charset="0"/>
                      </a:rPr>
                      <m:t>, ℓ)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-Sufficient Stake Contribution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r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Total ‘stake-fraction’ in last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2800" dirty="0"/>
                  <a:t> blocks is a (fairly) high fraction (≥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𝛽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 bwMode="auto">
          <a:xfrm>
            <a:off x="2994936" y="2582208"/>
            <a:ext cx="443929" cy="323096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714537" y="2580834"/>
            <a:ext cx="443929" cy="323096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3438865" y="2742382"/>
            <a:ext cx="275672" cy="1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4472622" y="2580834"/>
            <a:ext cx="443929" cy="323096"/>
          </a:xfrm>
          <a:prstGeom prst="roundRect">
            <a:avLst/>
          </a:prstGeom>
          <a:ln w="9525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4161508" y="2742382"/>
            <a:ext cx="311113" cy="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315207" y="25650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……</a:t>
            </a:r>
            <a:endParaRPr lang="en-US" sz="1200" b="1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2719264" y="2745645"/>
            <a:ext cx="275672" cy="1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913813" y="2742382"/>
            <a:ext cx="311113" cy="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5658915" y="2752657"/>
            <a:ext cx="311113" cy="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6411219" y="2752657"/>
            <a:ext cx="311113" cy="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" name="Picture 74" descr="bd06002_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458" y="2620767"/>
            <a:ext cx="321406" cy="8328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Brace 14"/>
          <p:cNvSpPr/>
          <p:nvPr/>
        </p:nvSpPr>
        <p:spPr bwMode="auto">
          <a:xfrm rot="5400000">
            <a:off x="5680278" y="1960138"/>
            <a:ext cx="293338" cy="2693642"/>
          </a:xfrm>
          <a:prstGeom prst="rightBrace">
            <a:avLst>
              <a:gd name="adj1" fmla="val 40610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222188" y="2585708"/>
            <a:ext cx="443929" cy="323096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968242" y="2585708"/>
            <a:ext cx="443929" cy="323096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729840" y="2591108"/>
            <a:ext cx="443929" cy="323096"/>
          </a:xfrm>
          <a:prstGeom prst="roundRect">
            <a:avLst/>
          </a:prstGeom>
          <a:ln w="9525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038232" y="3554829"/>
                <a:ext cx="3491281" cy="104385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Stake Fraction ≥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chemeClr val="tx1"/>
                        </a:solidFill>
                        <a:latin typeface="Cambria Math" charset="0"/>
                      </a:rPr>
                      <m:t>𝛽</m:t>
                    </m:r>
                  </m:oMath>
                </a14:m>
                <a:endParaRPr lang="en-US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232" y="3554829"/>
                <a:ext cx="3491281" cy="1043855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65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700" i="1" dirty="0">
                        <a:solidFill>
                          <a:srgbClr val="C00000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700" b="0" i="1" dirty="0">
                        <a:solidFill>
                          <a:srgbClr val="C00000"/>
                        </a:solidFill>
                        <a:latin typeface="Cambria Math" charset="0"/>
                      </a:rPr>
                      <m:t>𝛼</m:t>
                    </m:r>
                    <m:r>
                      <a:rPr lang="en-US" sz="2700" i="1" dirty="0">
                        <a:solidFill>
                          <a:srgbClr val="C00000"/>
                        </a:solidFill>
                        <a:latin typeface="Cambria Math" charset="0"/>
                      </a:rPr>
                      <m:t>, ℓ)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-Bounded Stake Forking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8"/>
                <a:ext cx="8395138" cy="3862603"/>
              </a:xfrm>
            </p:spPr>
            <p:txBody>
              <a:bodyPr/>
              <a:lstStyle/>
              <a:p>
                <a:r>
                  <a:rPr lang="en-US" sz="2800" dirty="0"/>
                  <a:t>No adversary can create a valid fork (length ≥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2800" dirty="0"/>
                  <a:t>) with high stake-fraction (≥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8"/>
                <a:ext cx="8395138" cy="3862603"/>
              </a:xfrm>
              <a:blipFill rotWithShape="0">
                <a:blip r:embed="rId4"/>
                <a:stretch>
                  <a:fillRect l="-1162" r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19" idx="3"/>
          </p:cNvCxnSpPr>
          <p:nvPr/>
        </p:nvCxnSpPr>
        <p:spPr bwMode="auto">
          <a:xfrm flipV="1">
            <a:off x="3496166" y="3327005"/>
            <a:ext cx="314156" cy="571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4251513" y="3327005"/>
            <a:ext cx="311113" cy="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996615" y="3337279"/>
            <a:ext cx="311113" cy="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5748920" y="3337279"/>
            <a:ext cx="311113" cy="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2332638" y="3738562"/>
            <a:ext cx="443929" cy="323096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052238" y="3737188"/>
            <a:ext cx="443929" cy="323096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2776566" y="3898736"/>
            <a:ext cx="275672" cy="1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499209" y="3902001"/>
            <a:ext cx="311113" cy="569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663296" y="37234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……</a:t>
            </a:r>
            <a:endParaRPr lang="en-US" sz="1200" b="1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2056965" y="3902000"/>
            <a:ext cx="275672" cy="1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4251513" y="4471100"/>
            <a:ext cx="311113" cy="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4996615" y="4481374"/>
            <a:ext cx="311113" cy="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0" name="Picture 74" descr="bd06002_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540" y="4203113"/>
            <a:ext cx="321406" cy="8328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92" descr="MCj03491210000[1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977" y="2798237"/>
            <a:ext cx="946535" cy="859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Freeform 95"/>
          <p:cNvSpPr/>
          <p:nvPr/>
        </p:nvSpPr>
        <p:spPr>
          <a:xfrm>
            <a:off x="1708486" y="3513218"/>
            <a:ext cx="4102769" cy="1323474"/>
          </a:xfrm>
          <a:custGeom>
            <a:avLst/>
            <a:gdLst>
              <a:gd name="connsiteX0" fmla="*/ 48126 w 5470358"/>
              <a:gd name="connsiteY0" fmla="*/ 0 h 1764632"/>
              <a:gd name="connsiteX1" fmla="*/ 2534652 w 5470358"/>
              <a:gd name="connsiteY1" fmla="*/ 16042 h 1764632"/>
              <a:gd name="connsiteX2" fmla="*/ 2951747 w 5470358"/>
              <a:gd name="connsiteY2" fmla="*/ 818148 h 1764632"/>
              <a:gd name="connsiteX3" fmla="*/ 5470358 w 5470358"/>
              <a:gd name="connsiteY3" fmla="*/ 850232 h 1764632"/>
              <a:gd name="connsiteX4" fmla="*/ 5470358 w 5470358"/>
              <a:gd name="connsiteY4" fmla="*/ 1748590 h 1764632"/>
              <a:gd name="connsiteX5" fmla="*/ 2743200 w 5470358"/>
              <a:gd name="connsiteY5" fmla="*/ 1764632 h 1764632"/>
              <a:gd name="connsiteX6" fmla="*/ 2261937 w 5470358"/>
              <a:gd name="connsiteY6" fmla="*/ 962526 h 1764632"/>
              <a:gd name="connsiteX7" fmla="*/ 0 w 5470358"/>
              <a:gd name="connsiteY7" fmla="*/ 962526 h 1764632"/>
              <a:gd name="connsiteX8" fmla="*/ 48126 w 5470358"/>
              <a:gd name="connsiteY8" fmla="*/ 0 h 176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70358" h="1764632">
                <a:moveTo>
                  <a:pt x="48126" y="0"/>
                </a:moveTo>
                <a:lnTo>
                  <a:pt x="2534652" y="16042"/>
                </a:lnTo>
                <a:lnTo>
                  <a:pt x="2951747" y="818148"/>
                </a:lnTo>
                <a:lnTo>
                  <a:pt x="5470358" y="850232"/>
                </a:lnTo>
                <a:lnTo>
                  <a:pt x="5470358" y="1748590"/>
                </a:lnTo>
                <a:lnTo>
                  <a:pt x="2743200" y="1764632"/>
                </a:lnTo>
                <a:lnTo>
                  <a:pt x="2261937" y="962526"/>
                </a:lnTo>
                <a:lnTo>
                  <a:pt x="0" y="962526"/>
                </a:lnTo>
                <a:lnTo>
                  <a:pt x="48126" y="0"/>
                </a:ln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7" name="Freeform 96"/>
          <p:cNvSpPr/>
          <p:nvPr/>
        </p:nvSpPr>
        <p:spPr>
          <a:xfrm>
            <a:off x="1708487" y="2983830"/>
            <a:ext cx="4872789" cy="1275347"/>
          </a:xfrm>
          <a:custGeom>
            <a:avLst/>
            <a:gdLst>
              <a:gd name="connsiteX0" fmla="*/ 64168 w 6497052"/>
              <a:gd name="connsiteY0" fmla="*/ 673768 h 1700463"/>
              <a:gd name="connsiteX1" fmla="*/ 2534652 w 6497052"/>
              <a:gd name="connsiteY1" fmla="*/ 689810 h 1700463"/>
              <a:gd name="connsiteX2" fmla="*/ 2855495 w 6497052"/>
              <a:gd name="connsiteY2" fmla="*/ 0 h 1700463"/>
              <a:gd name="connsiteX3" fmla="*/ 6497052 w 6497052"/>
              <a:gd name="connsiteY3" fmla="*/ 16042 h 1700463"/>
              <a:gd name="connsiteX4" fmla="*/ 6497052 w 6497052"/>
              <a:gd name="connsiteY4" fmla="*/ 914400 h 1700463"/>
              <a:gd name="connsiteX5" fmla="*/ 2967789 w 6497052"/>
              <a:gd name="connsiteY5" fmla="*/ 930442 h 1700463"/>
              <a:gd name="connsiteX6" fmla="*/ 2486526 w 6497052"/>
              <a:gd name="connsiteY6" fmla="*/ 1684421 h 1700463"/>
              <a:gd name="connsiteX7" fmla="*/ 0 w 6497052"/>
              <a:gd name="connsiteY7" fmla="*/ 1700463 h 1700463"/>
              <a:gd name="connsiteX8" fmla="*/ 64168 w 6497052"/>
              <a:gd name="connsiteY8" fmla="*/ 673768 h 1700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97052" h="1700463">
                <a:moveTo>
                  <a:pt x="64168" y="673768"/>
                </a:moveTo>
                <a:lnTo>
                  <a:pt x="2534652" y="689810"/>
                </a:lnTo>
                <a:lnTo>
                  <a:pt x="2855495" y="0"/>
                </a:lnTo>
                <a:lnTo>
                  <a:pt x="6497052" y="16042"/>
                </a:lnTo>
                <a:lnTo>
                  <a:pt x="6497052" y="914400"/>
                </a:lnTo>
                <a:lnTo>
                  <a:pt x="2967789" y="930442"/>
                </a:lnTo>
                <a:lnTo>
                  <a:pt x="2486526" y="1684421"/>
                </a:lnTo>
                <a:lnTo>
                  <a:pt x="0" y="1700463"/>
                </a:lnTo>
                <a:lnTo>
                  <a:pt x="64168" y="673768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Rounded Rectangle 99"/>
          <p:cNvSpPr/>
          <p:nvPr/>
        </p:nvSpPr>
        <p:spPr bwMode="auto">
          <a:xfrm>
            <a:off x="3820125" y="3175731"/>
            <a:ext cx="443929" cy="32309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3811573" y="4297579"/>
            <a:ext cx="443929" cy="323096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4565582" y="4298131"/>
            <a:ext cx="443929" cy="323096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5307729" y="4289530"/>
            <a:ext cx="443929" cy="323096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4549562" y="3170646"/>
            <a:ext cx="443929" cy="32309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5295525" y="3176989"/>
            <a:ext cx="443929" cy="32309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2" name="Rounded Rectangle 111"/>
          <p:cNvSpPr/>
          <p:nvPr/>
        </p:nvSpPr>
        <p:spPr bwMode="auto">
          <a:xfrm>
            <a:off x="6060033" y="3170646"/>
            <a:ext cx="443929" cy="32309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4" name="Right Brace 113"/>
          <p:cNvSpPr/>
          <p:nvPr/>
        </p:nvSpPr>
        <p:spPr bwMode="auto">
          <a:xfrm rot="16200000">
            <a:off x="5019671" y="1454325"/>
            <a:ext cx="293338" cy="2675246"/>
          </a:xfrm>
          <a:prstGeom prst="rightBrace">
            <a:avLst>
              <a:gd name="adj1" fmla="val 40610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/>
              <p:cNvSpPr/>
              <p:nvPr/>
            </p:nvSpPr>
            <p:spPr>
              <a:xfrm>
                <a:off x="3653244" y="2108638"/>
                <a:ext cx="2907758" cy="52791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Stake Fraction ≤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𝛼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15" name="Oval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44" y="2108638"/>
                <a:ext cx="2907758" cy="527917"/>
              </a:xfrm>
              <a:prstGeom prst="ellipse">
                <a:avLst/>
              </a:prstGeom>
              <a:blipFill rotWithShape="0">
                <a:blip r:embed="rId7"/>
                <a:stretch>
                  <a:fillRect b="-22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1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/>
      <p:bldP spid="96" grpId="0" animBg="1"/>
      <p:bldP spid="97" grpId="0" animBg="1"/>
      <p:bldP spid="100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2" grpId="0" animBg="1"/>
      <p:bldP spid="114" grpId="0" animBg="1"/>
      <p:bldP spid="1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700" i="1" dirty="0">
                        <a:solidFill>
                          <a:srgbClr val="C00000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700" b="0" i="1" dirty="0">
                        <a:solidFill>
                          <a:srgbClr val="C00000"/>
                        </a:solidFill>
                        <a:latin typeface="Cambria Math" charset="0"/>
                      </a:rPr>
                      <m:t>𝛼</m:t>
                    </m:r>
                    <m:r>
                      <a:rPr lang="en-US" sz="2700" i="1" dirty="0">
                        <a:solidFill>
                          <a:srgbClr val="C00000"/>
                        </a:solidFill>
                        <a:latin typeface="Cambria Math" charset="0"/>
                      </a:rPr>
                      <m:t>,</m:t>
                    </m:r>
                    <m:r>
                      <a:rPr lang="en-US" sz="2700" b="0" i="1" dirty="0">
                        <a:solidFill>
                          <a:srgbClr val="C00000"/>
                        </a:solidFill>
                        <a:latin typeface="Cambria Math" charset="0"/>
                      </a:rPr>
                      <m:t>𝛽</m:t>
                    </m:r>
                    <m:r>
                      <a:rPr lang="en-US" sz="2700" b="0" i="1" dirty="0">
                        <a:solidFill>
                          <a:srgbClr val="C00000"/>
                        </a:solidFill>
                        <a:latin typeface="Cambria Math" charset="0"/>
                      </a:rPr>
                      <m:t>, ℓ)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-Distinguishable Forking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Honest chain of blocks can be distinguished from adversarial fork</a:t>
            </a:r>
          </a:p>
        </p:txBody>
      </p:sp>
      <p:cxnSp>
        <p:nvCxnSpPr>
          <p:cNvPr id="9" name="Straight Arrow Connector 8"/>
          <p:cNvCxnSpPr>
            <a:stCxn id="19" idx="3"/>
          </p:cNvCxnSpPr>
          <p:nvPr/>
        </p:nvCxnSpPr>
        <p:spPr bwMode="auto">
          <a:xfrm flipV="1">
            <a:off x="3496166" y="2941995"/>
            <a:ext cx="314156" cy="571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4251513" y="2941996"/>
            <a:ext cx="311113" cy="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996615" y="2952270"/>
            <a:ext cx="311113" cy="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5748920" y="2952270"/>
            <a:ext cx="311113" cy="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2332638" y="3353553"/>
            <a:ext cx="443929" cy="323096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052238" y="3352179"/>
            <a:ext cx="443929" cy="323096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2776566" y="3513727"/>
            <a:ext cx="275672" cy="1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499209" y="3516991"/>
            <a:ext cx="311113" cy="569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663296" y="33384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……</a:t>
            </a:r>
            <a:endParaRPr lang="en-US" sz="1200" b="1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2056965" y="3516990"/>
            <a:ext cx="275672" cy="1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4251513" y="4086091"/>
            <a:ext cx="311113" cy="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4996615" y="4096365"/>
            <a:ext cx="311113" cy="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0" name="Picture 74" descr="bd06002_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540" y="3818104"/>
            <a:ext cx="321406" cy="8328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92" descr="MCj0349121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977" y="2413227"/>
            <a:ext cx="946535" cy="859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Freeform 95"/>
          <p:cNvSpPr/>
          <p:nvPr/>
        </p:nvSpPr>
        <p:spPr>
          <a:xfrm>
            <a:off x="1708486" y="3128209"/>
            <a:ext cx="4102769" cy="1323474"/>
          </a:xfrm>
          <a:custGeom>
            <a:avLst/>
            <a:gdLst>
              <a:gd name="connsiteX0" fmla="*/ 48126 w 5470358"/>
              <a:gd name="connsiteY0" fmla="*/ 0 h 1764632"/>
              <a:gd name="connsiteX1" fmla="*/ 2534652 w 5470358"/>
              <a:gd name="connsiteY1" fmla="*/ 16042 h 1764632"/>
              <a:gd name="connsiteX2" fmla="*/ 2951747 w 5470358"/>
              <a:gd name="connsiteY2" fmla="*/ 818148 h 1764632"/>
              <a:gd name="connsiteX3" fmla="*/ 5470358 w 5470358"/>
              <a:gd name="connsiteY3" fmla="*/ 850232 h 1764632"/>
              <a:gd name="connsiteX4" fmla="*/ 5470358 w 5470358"/>
              <a:gd name="connsiteY4" fmla="*/ 1748590 h 1764632"/>
              <a:gd name="connsiteX5" fmla="*/ 2743200 w 5470358"/>
              <a:gd name="connsiteY5" fmla="*/ 1764632 h 1764632"/>
              <a:gd name="connsiteX6" fmla="*/ 2261937 w 5470358"/>
              <a:gd name="connsiteY6" fmla="*/ 962526 h 1764632"/>
              <a:gd name="connsiteX7" fmla="*/ 0 w 5470358"/>
              <a:gd name="connsiteY7" fmla="*/ 962526 h 1764632"/>
              <a:gd name="connsiteX8" fmla="*/ 48126 w 5470358"/>
              <a:gd name="connsiteY8" fmla="*/ 0 h 176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70358" h="1764632">
                <a:moveTo>
                  <a:pt x="48126" y="0"/>
                </a:moveTo>
                <a:lnTo>
                  <a:pt x="2534652" y="16042"/>
                </a:lnTo>
                <a:lnTo>
                  <a:pt x="2951747" y="818148"/>
                </a:lnTo>
                <a:lnTo>
                  <a:pt x="5470358" y="850232"/>
                </a:lnTo>
                <a:lnTo>
                  <a:pt x="5470358" y="1748590"/>
                </a:lnTo>
                <a:lnTo>
                  <a:pt x="2743200" y="1764632"/>
                </a:lnTo>
                <a:lnTo>
                  <a:pt x="2261937" y="962526"/>
                </a:lnTo>
                <a:lnTo>
                  <a:pt x="0" y="962526"/>
                </a:lnTo>
                <a:lnTo>
                  <a:pt x="48126" y="0"/>
                </a:ln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7" name="Freeform 96"/>
          <p:cNvSpPr/>
          <p:nvPr/>
        </p:nvSpPr>
        <p:spPr>
          <a:xfrm>
            <a:off x="1708487" y="2598820"/>
            <a:ext cx="4872789" cy="1275347"/>
          </a:xfrm>
          <a:custGeom>
            <a:avLst/>
            <a:gdLst>
              <a:gd name="connsiteX0" fmla="*/ 64168 w 6497052"/>
              <a:gd name="connsiteY0" fmla="*/ 673768 h 1700463"/>
              <a:gd name="connsiteX1" fmla="*/ 2534652 w 6497052"/>
              <a:gd name="connsiteY1" fmla="*/ 689810 h 1700463"/>
              <a:gd name="connsiteX2" fmla="*/ 2855495 w 6497052"/>
              <a:gd name="connsiteY2" fmla="*/ 0 h 1700463"/>
              <a:gd name="connsiteX3" fmla="*/ 6497052 w 6497052"/>
              <a:gd name="connsiteY3" fmla="*/ 16042 h 1700463"/>
              <a:gd name="connsiteX4" fmla="*/ 6497052 w 6497052"/>
              <a:gd name="connsiteY4" fmla="*/ 914400 h 1700463"/>
              <a:gd name="connsiteX5" fmla="*/ 2967789 w 6497052"/>
              <a:gd name="connsiteY5" fmla="*/ 930442 h 1700463"/>
              <a:gd name="connsiteX6" fmla="*/ 2486526 w 6497052"/>
              <a:gd name="connsiteY6" fmla="*/ 1684421 h 1700463"/>
              <a:gd name="connsiteX7" fmla="*/ 0 w 6497052"/>
              <a:gd name="connsiteY7" fmla="*/ 1700463 h 1700463"/>
              <a:gd name="connsiteX8" fmla="*/ 64168 w 6497052"/>
              <a:gd name="connsiteY8" fmla="*/ 673768 h 1700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97052" h="1700463">
                <a:moveTo>
                  <a:pt x="64168" y="673768"/>
                </a:moveTo>
                <a:lnTo>
                  <a:pt x="2534652" y="689810"/>
                </a:lnTo>
                <a:lnTo>
                  <a:pt x="2855495" y="0"/>
                </a:lnTo>
                <a:lnTo>
                  <a:pt x="6497052" y="16042"/>
                </a:lnTo>
                <a:lnTo>
                  <a:pt x="6497052" y="914400"/>
                </a:lnTo>
                <a:lnTo>
                  <a:pt x="2967789" y="930442"/>
                </a:lnTo>
                <a:lnTo>
                  <a:pt x="2486526" y="1684421"/>
                </a:lnTo>
                <a:lnTo>
                  <a:pt x="0" y="1700463"/>
                </a:lnTo>
                <a:lnTo>
                  <a:pt x="64168" y="673768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Rounded Rectangle 99"/>
          <p:cNvSpPr/>
          <p:nvPr/>
        </p:nvSpPr>
        <p:spPr bwMode="auto">
          <a:xfrm>
            <a:off x="3820125" y="2790721"/>
            <a:ext cx="443929" cy="32309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3811573" y="3912570"/>
            <a:ext cx="443929" cy="323096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4565582" y="3913121"/>
            <a:ext cx="443929" cy="323096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5307729" y="3904521"/>
            <a:ext cx="443929" cy="323096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4549562" y="2785636"/>
            <a:ext cx="443929" cy="32309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5295525" y="2791979"/>
            <a:ext cx="443929" cy="32309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2" name="Rounded Rectangle 111"/>
          <p:cNvSpPr/>
          <p:nvPr/>
        </p:nvSpPr>
        <p:spPr bwMode="auto">
          <a:xfrm>
            <a:off x="6060033" y="2785636"/>
            <a:ext cx="443929" cy="32309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4" name="Right Brace 113"/>
          <p:cNvSpPr/>
          <p:nvPr/>
        </p:nvSpPr>
        <p:spPr bwMode="auto">
          <a:xfrm rot="16200000">
            <a:off x="5019671" y="1069315"/>
            <a:ext cx="293338" cy="2675246"/>
          </a:xfrm>
          <a:prstGeom prst="rightBrace">
            <a:avLst>
              <a:gd name="adj1" fmla="val 40610"/>
              <a:gd name="adj2" fmla="val 5913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/>
              <p:cNvSpPr/>
              <p:nvPr/>
            </p:nvSpPr>
            <p:spPr>
              <a:xfrm>
                <a:off x="4407069" y="1817126"/>
                <a:ext cx="2525359" cy="443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Stake Fraction ≤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charset="0"/>
                      </a:rPr>
                      <m:t>𝛼</m:t>
                    </m:r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115" name="Oval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069" y="1817126"/>
                <a:ext cx="2525359" cy="443142"/>
              </a:xfrm>
              <a:prstGeom prst="ellipse">
                <a:avLst/>
              </a:prstGeom>
              <a:blipFill rotWithShape="0">
                <a:blip r:embed="rId6"/>
                <a:stretch>
                  <a:fillRect b="-1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/>
          <p:cNvSpPr/>
          <p:nvPr/>
        </p:nvSpPr>
        <p:spPr bwMode="auto">
          <a:xfrm rot="5400000">
            <a:off x="4628218" y="3560275"/>
            <a:ext cx="293338" cy="1929131"/>
          </a:xfrm>
          <a:prstGeom prst="rightBrace">
            <a:avLst>
              <a:gd name="adj1" fmla="val 40610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3496166" y="4655861"/>
                <a:ext cx="2514600" cy="41701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Stake Fraction ≥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charset="0"/>
                      </a:rPr>
                      <m:t>𝛽</m:t>
                    </m:r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166" y="4655861"/>
                <a:ext cx="2514600" cy="417014"/>
              </a:xfrm>
              <a:prstGeom prst="ellipse">
                <a:avLst/>
              </a:prstGeom>
              <a:blipFill rotWithShape="0">
                <a:blip r:embed="rId7"/>
                <a:stretch>
                  <a:fillRect b="-4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2"/>
              <p:cNvSpPr txBox="1">
                <a:spLocks noChangeArrowheads="1"/>
              </p:cNvSpPr>
              <p:nvPr/>
            </p:nvSpPr>
            <p:spPr bwMode="auto">
              <a:xfrm>
                <a:off x="1819945" y="2497618"/>
                <a:ext cx="1275782" cy="366404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𝜶</m:t>
                      </m:r>
                      <m:r>
                        <a:rPr lang="en-US" sz="1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&lt;</m:t>
                      </m:r>
                      <m:r>
                        <a:rPr lang="en-US" sz="1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𝜷</m:t>
                      </m:r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2592" y="3330157"/>
                <a:ext cx="1701043" cy="488538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8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897" y="213861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Connection to Previous Properties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89186" y="1206885"/>
            <a:ext cx="8639503" cy="2718729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[GG’17]</a:t>
            </a:r>
            <a:r>
              <a:rPr lang="en-US" sz="2400" dirty="0"/>
              <a:t>: </a:t>
            </a:r>
            <a:r>
              <a:rPr lang="en-US" sz="2400"/>
              <a:t>If a </a:t>
            </a:r>
            <a:r>
              <a:rPr lang="en-US" sz="2400" dirty="0" err="1"/>
              <a:t>PoS</a:t>
            </a:r>
            <a:r>
              <a:rPr lang="en-US" sz="2400" dirty="0"/>
              <a:t> blockchain satisfies chain consistency and chain quality, then it also satisfies the following properties: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/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/>
              <a:t>sufficient (honest-) stake contribution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600" dirty="0"/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/>
              <a:t>bounded stake forking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600" dirty="0"/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/>
              <a:t>distinguishable forking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(for some choice of parameters)</a:t>
            </a:r>
          </a:p>
        </p:txBody>
      </p:sp>
    </p:spTree>
    <p:extLst>
      <p:ext uri="{BB962C8B-B14F-4D97-AF65-F5344CB8AC3E}">
        <p14:creationId xmlns:p14="http://schemas.microsoft.com/office/powerpoint/2010/main" val="209794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63" y="238556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[GG’17] One-Time 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6563" y="2401399"/>
            <a:ext cx="115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Circuit </a:t>
            </a:r>
            <a:r>
              <a:rPr lang="en-US" sz="1800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C</a:t>
            </a:r>
            <a:endParaRPr lang="en-US" sz="1200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3103" y="1290276"/>
            <a:ext cx="18325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u="sng" dirty="0">
                <a:solidFill>
                  <a:schemeClr val="tx1"/>
                </a:solidFill>
              </a:rPr>
              <a:t>Compilation:</a:t>
            </a:r>
            <a:endParaRPr lang="en-US" sz="1800" b="1" u="sng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1464881" y="2496911"/>
            <a:ext cx="1700378" cy="193125"/>
          </a:xfrm>
          <a:prstGeom prst="rightArrow">
            <a:avLst/>
          </a:prstGeom>
          <a:solidFill>
            <a:schemeClr val="tx1">
              <a:alpha val="5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Oval 36"/>
          <p:cNvSpPr/>
          <p:nvPr/>
        </p:nvSpPr>
        <p:spPr bwMode="auto">
          <a:xfrm>
            <a:off x="1486147" y="2083887"/>
            <a:ext cx="1546231" cy="39716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</a:rPr>
              <a:t>1. Garble</a:t>
            </a: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3261071" y="1962844"/>
            <a:ext cx="2021773" cy="53406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prstClr val="black"/>
                </a:solidFill>
              </a:rPr>
              <a:t>Garbled Circuit </a:t>
            </a:r>
            <a:r>
              <a:rPr lang="en-US" sz="1800" b="1" dirty="0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261071" y="2586065"/>
            <a:ext cx="2021773" cy="6611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prstClr val="black"/>
                </a:solidFill>
              </a:rPr>
              <a:t>Input Key </a:t>
            </a:r>
            <a:r>
              <a:rPr lang="en-US" sz="1800" dirty="0">
                <a:solidFill>
                  <a:prstClr val="black"/>
                </a:solidFill>
              </a:rPr>
              <a:t>pairs</a:t>
            </a:r>
          </a:p>
          <a:p>
            <a:pPr algn="ctr"/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b="1" dirty="0">
                <a:solidFill>
                  <a:prstClr val="black"/>
                </a:solidFill>
              </a:rPr>
              <a:t>w</a:t>
            </a:r>
            <a:r>
              <a:rPr lang="en-US" sz="1800" baseline="-25000" dirty="0">
                <a:solidFill>
                  <a:prstClr val="black"/>
                </a:solidFill>
              </a:rPr>
              <a:t>i,0</a:t>
            </a:r>
            <a:r>
              <a:rPr lang="en-US" sz="1800" b="1" dirty="0">
                <a:solidFill>
                  <a:prstClr val="black"/>
                </a:solidFill>
              </a:rPr>
              <a:t> w</a:t>
            </a:r>
            <a:r>
              <a:rPr lang="en-US" sz="1800" baseline="-25000" dirty="0">
                <a:solidFill>
                  <a:prstClr val="black"/>
                </a:solidFill>
              </a:rPr>
              <a:t>i,1</a:t>
            </a:r>
            <a:r>
              <a:rPr lang="en-US" sz="1800" dirty="0">
                <a:solidFill>
                  <a:prstClr val="black"/>
                </a:solidFill>
              </a:rPr>
              <a:t>)</a:t>
            </a:r>
            <a:endParaRPr lang="en-US" sz="1800" baseline="-25000" dirty="0">
              <a:solidFill>
                <a:prstClr val="black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10800000" flipH="1">
            <a:off x="3980987" y="3303783"/>
            <a:ext cx="2951436" cy="1013035"/>
          </a:xfrm>
          <a:prstGeom prst="bentArrow">
            <a:avLst>
              <a:gd name="adj1" fmla="val 11392"/>
              <a:gd name="adj2" fmla="val 12769"/>
              <a:gd name="adj3" fmla="val 14416"/>
              <a:gd name="adj4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746351" y="3575377"/>
            <a:ext cx="3600742" cy="68533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</a:rPr>
              <a:t>2. Witness Encryption</a:t>
            </a: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7038785" y="3646452"/>
            <a:ext cx="1871299" cy="996794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Encrypted Input Key pairs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(ct</a:t>
            </a:r>
            <a:r>
              <a:rPr lang="en-US" sz="1800" baseline="-25000" dirty="0">
                <a:solidFill>
                  <a:schemeClr val="bg1"/>
                </a:solidFill>
              </a:rPr>
              <a:t>i,0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ct</a:t>
            </a:r>
            <a:r>
              <a:rPr lang="en-US" sz="1800" baseline="-25000" dirty="0">
                <a:solidFill>
                  <a:schemeClr val="bg1"/>
                </a:solidFill>
              </a:rPr>
              <a:t>i,1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  <a:endParaRPr lang="en-US" sz="1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7" grpId="0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89186" y="1206885"/>
            <a:ext cx="8639503" cy="355650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/>
              <a:t>Evaluation steps (informal)</a:t>
            </a:r>
            <a:r>
              <a:rPr lang="en-US" sz="2400" b="1" dirty="0"/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/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dirty="0"/>
              <a:t>Evaluator posts its input </a:t>
            </a:r>
            <a:r>
              <a:rPr lang="en-US" sz="2400" b="1" dirty="0"/>
              <a:t>x</a:t>
            </a:r>
            <a:r>
              <a:rPr lang="en-US" sz="2400" dirty="0"/>
              <a:t> on the blockchain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800" dirty="0"/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dirty="0"/>
              <a:t>Waits for the blockchain to be “sufficiently” extended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800" dirty="0"/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dirty="0"/>
              <a:t>Uses the blockchain state as a witness to decrypt the </a:t>
            </a:r>
            <a:r>
              <a:rPr lang="en-US" sz="2400" b="1" dirty="0"/>
              <a:t>WE </a:t>
            </a:r>
            <a:r>
              <a:rPr lang="en-US" sz="2400" b="1" dirty="0" err="1"/>
              <a:t>ciphertexts</a:t>
            </a:r>
            <a:r>
              <a:rPr lang="en-US" sz="2400" b="1" dirty="0"/>
              <a:t> </a:t>
            </a:r>
            <a:r>
              <a:rPr lang="en-US" sz="2400" dirty="0"/>
              <a:t>to learn wire keys for </a:t>
            </a:r>
            <a:r>
              <a:rPr lang="en-US" sz="2400" b="1" dirty="0"/>
              <a:t>x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800" dirty="0"/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dirty="0"/>
              <a:t>Uses wire keys for </a:t>
            </a:r>
            <a:r>
              <a:rPr lang="en-US" sz="2400" b="1" dirty="0"/>
              <a:t>x</a:t>
            </a:r>
            <a:r>
              <a:rPr lang="en-US" sz="2400" dirty="0"/>
              <a:t> to evaluate the Garbled Circuit </a:t>
            </a:r>
            <a:r>
              <a:rPr lang="en-US" sz="2400" b="1" dirty="0"/>
              <a:t>G</a:t>
            </a:r>
            <a:r>
              <a:rPr lang="en-US" sz="2400" dirty="0"/>
              <a:t> and learn </a:t>
            </a:r>
            <a:r>
              <a:rPr lang="en-US" sz="2400" b="1" dirty="0"/>
              <a:t>C(x)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6563" y="238556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[GG’17] One-Time Program</a:t>
            </a:r>
          </a:p>
        </p:txBody>
      </p:sp>
    </p:spTree>
    <p:extLst>
      <p:ext uri="{BB962C8B-B14F-4D97-AF65-F5344CB8AC3E}">
        <p14:creationId xmlns:p14="http://schemas.microsoft.com/office/powerpoint/2010/main" val="7695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 bwMode="auto">
          <a:xfrm>
            <a:off x="4505900" y="1630463"/>
            <a:ext cx="1022969" cy="152531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13655" y="1254441"/>
            <a:ext cx="1164711" cy="3300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Garbling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9919" y="1499503"/>
            <a:ext cx="16017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u="sng" dirty="0">
                <a:solidFill>
                  <a:schemeClr val="tx1"/>
                </a:solidFill>
              </a:rPr>
              <a:t>Compilation</a:t>
            </a:r>
            <a:endParaRPr lang="en-US" sz="1800" u="sng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33544" y="845867"/>
            <a:ext cx="569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/>
              <a:t>{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5161" y="2664112"/>
            <a:ext cx="14382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u="sng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19" name="PoleTekstowe 3"/>
          <p:cNvSpPr txBox="1"/>
          <p:nvPr/>
        </p:nvSpPr>
        <p:spPr>
          <a:xfrm>
            <a:off x="3051623" y="4460168"/>
            <a:ext cx="1199037" cy="6001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</a:rPr>
              <a:t>Post input  </a:t>
            </a:r>
            <a:r>
              <a:rPr lang="en-US" sz="1800" b="1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x</a:t>
            </a:r>
            <a:endParaRPr lang="en-US" sz="1500" b="1" dirty="0">
              <a:solidFill>
                <a:schemeClr val="tx1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517520" y="3583554"/>
            <a:ext cx="1071836" cy="57507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1650" b="1" dirty="0" err="1">
                <a:solidFill>
                  <a:srgbClr val="00B050"/>
                </a:solidFill>
                <a:latin typeface="Cambria" panose="02040503050406030204" pitchFamily="18" charset="0"/>
              </a:rPr>
              <a:t>Last</a:t>
            </a:r>
            <a:endParaRPr lang="pl-PL" sz="1650" b="1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algn="ctr"/>
            <a:r>
              <a:rPr lang="pl-PL" sz="1650" b="1" dirty="0">
                <a:solidFill>
                  <a:srgbClr val="00B050"/>
                </a:solidFill>
                <a:latin typeface="Cambria" panose="02040503050406030204" pitchFamily="18" charset="0"/>
              </a:rPr>
              <a:t>Block</a:t>
            </a:r>
            <a:endParaRPr lang="pl-PL" sz="1650" b="1" baseline="-25000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256834" y="3574775"/>
            <a:ext cx="775550" cy="57908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1650" b="1" dirty="0">
                <a:solidFill>
                  <a:srgbClr val="7030A0"/>
                </a:solidFill>
                <a:latin typeface="Cambria" panose="02040503050406030204" pitchFamily="18" charset="0"/>
              </a:rPr>
              <a:t>New</a:t>
            </a:r>
          </a:p>
          <a:p>
            <a:pPr algn="ctr"/>
            <a:r>
              <a:rPr lang="pl-PL" sz="1650" b="1" dirty="0">
                <a:solidFill>
                  <a:srgbClr val="7030A0"/>
                </a:solidFill>
                <a:latin typeface="Cambria" panose="02040503050406030204" pitchFamily="18" charset="0"/>
              </a:rPr>
              <a:t>Block</a:t>
            </a:r>
            <a:endParaRPr lang="pl-PL" sz="1650" b="1" baseline="-25000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cxnSp>
        <p:nvCxnSpPr>
          <p:cNvPr id="22" name="Straight Arrow Connector 21"/>
          <p:cNvCxnSpPr>
            <a:stCxn id="20" idx="3"/>
            <a:endCxn id="21" idx="1"/>
          </p:cNvCxnSpPr>
          <p:nvPr/>
        </p:nvCxnSpPr>
        <p:spPr bwMode="auto">
          <a:xfrm flipV="1">
            <a:off x="2589356" y="3864318"/>
            <a:ext cx="667479" cy="67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Curved Connector 22"/>
          <p:cNvCxnSpPr>
            <a:stCxn id="19" idx="0"/>
            <a:endCxn id="21" idx="2"/>
          </p:cNvCxnSpPr>
          <p:nvPr/>
        </p:nvCxnSpPr>
        <p:spPr bwMode="auto">
          <a:xfrm rot="16200000" flipV="1">
            <a:off x="3494723" y="4303748"/>
            <a:ext cx="306306" cy="653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ounded Rectangle 47"/>
          <p:cNvSpPr/>
          <p:nvPr/>
        </p:nvSpPr>
        <p:spPr bwMode="auto">
          <a:xfrm>
            <a:off x="4513986" y="3572312"/>
            <a:ext cx="775550" cy="57908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1650" b="1" dirty="0" err="1">
                <a:solidFill>
                  <a:schemeClr val="tx1"/>
                </a:solidFill>
                <a:latin typeface="Cambria" panose="02040503050406030204" pitchFamily="18" charset="0"/>
              </a:rPr>
              <a:t>Next</a:t>
            </a:r>
            <a:endParaRPr lang="pl-PL" sz="165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pl-PL" sz="1650" b="1" dirty="0">
                <a:solidFill>
                  <a:schemeClr val="tx1"/>
                </a:solidFill>
                <a:latin typeface="Cambria" panose="02040503050406030204" pitchFamily="18" charset="0"/>
              </a:rPr>
              <a:t>Block</a:t>
            </a:r>
            <a:endParaRPr lang="pl-PL" sz="165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49" name="Straight Arrow Connector 48"/>
          <p:cNvCxnSpPr>
            <a:stCxn id="21" idx="3"/>
            <a:endCxn id="48" idx="1"/>
          </p:cNvCxnSpPr>
          <p:nvPr/>
        </p:nvCxnSpPr>
        <p:spPr bwMode="auto">
          <a:xfrm flipV="1">
            <a:off x="4032384" y="3861855"/>
            <a:ext cx="481602" cy="2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Rounded Rectangle 53"/>
          <p:cNvSpPr/>
          <p:nvPr/>
        </p:nvSpPr>
        <p:spPr bwMode="auto">
          <a:xfrm>
            <a:off x="7023077" y="3572312"/>
            <a:ext cx="775550" cy="57908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1650" b="1" dirty="0" err="1">
                <a:solidFill>
                  <a:schemeClr val="tx1"/>
                </a:solidFill>
                <a:latin typeface="Cambria" panose="02040503050406030204" pitchFamily="18" charset="0"/>
              </a:rPr>
              <a:t>Next</a:t>
            </a:r>
            <a:endParaRPr lang="pl-PL" sz="165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pl-PL" sz="1650" b="1" dirty="0">
                <a:solidFill>
                  <a:schemeClr val="tx1"/>
                </a:solidFill>
                <a:latin typeface="Cambria" panose="02040503050406030204" pitchFamily="18" charset="0"/>
              </a:rPr>
              <a:t>Block</a:t>
            </a:r>
            <a:endParaRPr lang="pl-PL" sz="165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55" name="Straight Arrow Connector 54"/>
          <p:cNvCxnSpPr>
            <a:stCxn id="48" idx="3"/>
          </p:cNvCxnSpPr>
          <p:nvPr/>
        </p:nvCxnSpPr>
        <p:spPr bwMode="auto">
          <a:xfrm>
            <a:off x="5289535" y="3861855"/>
            <a:ext cx="4649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5864084" y="367331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/>
              <a:t>……</a:t>
            </a:r>
            <a:endParaRPr lang="en-US" sz="1500" b="1" dirty="0"/>
          </a:p>
        </p:txBody>
      </p:sp>
      <p:cxnSp>
        <p:nvCxnSpPr>
          <p:cNvPr id="60" name="Straight Arrow Connector 59"/>
          <p:cNvCxnSpPr>
            <a:endCxn id="54" idx="1"/>
          </p:cNvCxnSpPr>
          <p:nvPr/>
        </p:nvCxnSpPr>
        <p:spPr bwMode="auto">
          <a:xfrm flipV="1">
            <a:off x="6479560" y="3861855"/>
            <a:ext cx="543518" cy="5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Right Brace 65"/>
          <p:cNvSpPr/>
          <p:nvPr/>
        </p:nvSpPr>
        <p:spPr bwMode="auto">
          <a:xfrm rot="5400000">
            <a:off x="6058068" y="3021076"/>
            <a:ext cx="293338" cy="2728132"/>
          </a:xfrm>
          <a:prstGeom prst="rightBrace">
            <a:avLst>
              <a:gd name="adj1" fmla="val 3240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01761" y="450000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Extending </a:t>
            </a:r>
            <a:r>
              <a:rPr lang="en-US" sz="1800" dirty="0" err="1"/>
              <a:t>Blockchain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2258174" y="3921276"/>
            <a:ext cx="1082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--------------------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69" name="Left Arrow 68"/>
          <p:cNvSpPr/>
          <p:nvPr/>
        </p:nvSpPr>
        <p:spPr bwMode="auto">
          <a:xfrm>
            <a:off x="1738008" y="4250233"/>
            <a:ext cx="900354" cy="146669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80774" y="4400023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Present</a:t>
            </a:r>
          </a:p>
          <a:p>
            <a:pPr algn="ctr"/>
            <a:r>
              <a:rPr lang="en-US" sz="1800" dirty="0" err="1"/>
              <a:t>Blockchain</a:t>
            </a:r>
            <a:endParaRPr lang="en-US" sz="1800" dirty="0"/>
          </a:p>
        </p:txBody>
      </p:sp>
      <p:sp>
        <p:nvSpPr>
          <p:cNvPr id="73" name="TextBox 72"/>
          <p:cNvSpPr txBox="1"/>
          <p:nvPr/>
        </p:nvSpPr>
        <p:spPr>
          <a:xfrm>
            <a:off x="1167599" y="3674190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/>
              <a:t>…</a:t>
            </a:r>
            <a:endParaRPr lang="en-US" sz="15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4267573" y="1848860"/>
            <a:ext cx="1439030" cy="3300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WE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69796" y="1375653"/>
            <a:ext cx="41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</a:rPr>
              <a:t>+</a:t>
            </a:r>
            <a:endParaRPr lang="en-US" sz="3300" b="1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76095" y="1538640"/>
            <a:ext cx="110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Circuit </a:t>
            </a:r>
            <a:r>
              <a:rPr lang="en-US" sz="1800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C</a:t>
            </a:r>
            <a:endParaRPr lang="en-US" sz="1200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5706603" y="845867"/>
            <a:ext cx="2008351" cy="58920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</a:rPr>
              <a:t>Garbled Circuit </a:t>
            </a:r>
            <a:r>
              <a:rPr lang="en-US" sz="1800" b="1" dirty="0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5706603" y="1557561"/>
            <a:ext cx="2008351" cy="714881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Encrypted Input 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Key pairs (ct</a:t>
            </a:r>
            <a:r>
              <a:rPr lang="en-US" sz="1500" baseline="-25000" dirty="0">
                <a:solidFill>
                  <a:schemeClr val="bg1"/>
                </a:solidFill>
              </a:rPr>
              <a:t>i,0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dirty="0">
                <a:solidFill>
                  <a:schemeClr val="bg1"/>
                </a:solidFill>
              </a:rPr>
              <a:t>ct</a:t>
            </a:r>
            <a:r>
              <a:rPr lang="en-US" sz="1500" baseline="-25000" dirty="0">
                <a:solidFill>
                  <a:schemeClr val="bg1"/>
                </a:solidFill>
              </a:rPr>
              <a:t>i,1</a:t>
            </a:r>
            <a:r>
              <a:rPr lang="en-US" sz="1500" dirty="0">
                <a:solidFill>
                  <a:schemeClr val="bg1"/>
                </a:solidFill>
              </a:rPr>
              <a:t>)</a:t>
            </a:r>
            <a:endParaRPr lang="en-US" sz="1500" baseline="-25000" dirty="0">
              <a:solidFill>
                <a:schemeClr val="bg1"/>
              </a:solidFill>
            </a:endParaRPr>
          </a:p>
        </p:txBody>
      </p:sp>
      <p:sp>
        <p:nvSpPr>
          <p:cNvPr id="40" name="Right Brace 39"/>
          <p:cNvSpPr/>
          <p:nvPr/>
        </p:nvSpPr>
        <p:spPr bwMode="auto">
          <a:xfrm rot="16200000">
            <a:off x="5963759" y="1662910"/>
            <a:ext cx="293338" cy="3209056"/>
          </a:xfrm>
          <a:prstGeom prst="rightBrace">
            <a:avLst>
              <a:gd name="adj1" fmla="val 40610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5026971" y="2504488"/>
                <a:ext cx="2173049" cy="65831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Stake Fraction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500" i="1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971" y="2504488"/>
                <a:ext cx="2173049" cy="658317"/>
              </a:xfrm>
              <a:prstGeom prst="ellipse">
                <a:avLst/>
              </a:prstGeom>
              <a:blipFill rotWithShape="0">
                <a:blip r:embed="rId3"/>
                <a:stretch>
                  <a:fillRect t="-926" b="-18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298855" y="233876"/>
            <a:ext cx="8229600" cy="631245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[GG’17] One-Time Program</a:t>
            </a:r>
          </a:p>
        </p:txBody>
      </p:sp>
    </p:spTree>
    <p:extLst>
      <p:ext uri="{BB962C8B-B14F-4D97-AF65-F5344CB8AC3E}">
        <p14:creationId xmlns:p14="http://schemas.microsoft.com/office/powerpoint/2010/main" val="189879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  <p:bldP spid="20" grpId="0" animBg="1"/>
      <p:bldP spid="21" grpId="0" animBg="1"/>
      <p:bldP spid="48" grpId="0" animBg="1"/>
      <p:bldP spid="54" grpId="0" animBg="1"/>
      <p:bldP spid="59" grpId="0"/>
      <p:bldP spid="66" grpId="0" animBg="1"/>
      <p:bldP spid="67" grpId="0"/>
      <p:bldP spid="68" grpId="0"/>
      <p:bldP spid="69" grpId="0" animBg="1"/>
      <p:bldP spid="71" grpId="0"/>
      <p:bldP spid="73" grpId="0"/>
      <p:bldP spid="40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 bwMode="auto">
          <a:xfrm>
            <a:off x="4505900" y="1630463"/>
            <a:ext cx="1022969" cy="152531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13655" y="1254441"/>
            <a:ext cx="1164711" cy="3300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Garbling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9919" y="1499503"/>
            <a:ext cx="16017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u="sng" dirty="0">
                <a:solidFill>
                  <a:schemeClr val="tx1"/>
                </a:solidFill>
              </a:rPr>
              <a:t>Compilation</a:t>
            </a:r>
            <a:endParaRPr lang="en-US" sz="1800" u="sng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33544" y="845867"/>
            <a:ext cx="569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/>
              <a:t>{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5161" y="2664112"/>
            <a:ext cx="14382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u="sng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19" name="PoleTekstowe 3"/>
          <p:cNvSpPr txBox="1"/>
          <p:nvPr/>
        </p:nvSpPr>
        <p:spPr>
          <a:xfrm>
            <a:off x="3051623" y="4460168"/>
            <a:ext cx="1199037" cy="6001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</a:rPr>
              <a:t>Post input  </a:t>
            </a:r>
            <a:r>
              <a:rPr lang="en-US" sz="18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x</a:t>
            </a:r>
            <a:endParaRPr lang="en-US" sz="1500" dirty="0">
              <a:solidFill>
                <a:schemeClr val="tx1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517520" y="3583554"/>
            <a:ext cx="1071836" cy="57507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1650" b="1" dirty="0" err="1">
                <a:solidFill>
                  <a:srgbClr val="00B050"/>
                </a:solidFill>
                <a:latin typeface="Cambria" panose="02040503050406030204" pitchFamily="18" charset="0"/>
              </a:rPr>
              <a:t>Last</a:t>
            </a:r>
            <a:endParaRPr lang="pl-PL" sz="1650" b="1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algn="ctr"/>
            <a:r>
              <a:rPr lang="pl-PL" sz="1650" b="1" dirty="0">
                <a:solidFill>
                  <a:srgbClr val="00B050"/>
                </a:solidFill>
                <a:latin typeface="Cambria" panose="02040503050406030204" pitchFamily="18" charset="0"/>
              </a:rPr>
              <a:t>Block</a:t>
            </a:r>
            <a:endParaRPr lang="pl-PL" sz="1650" b="1" baseline="-25000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256834" y="3574775"/>
            <a:ext cx="775550" cy="57908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1650" b="1" dirty="0">
                <a:solidFill>
                  <a:srgbClr val="7030A0"/>
                </a:solidFill>
                <a:latin typeface="Cambria" panose="02040503050406030204" pitchFamily="18" charset="0"/>
              </a:rPr>
              <a:t>New</a:t>
            </a:r>
          </a:p>
          <a:p>
            <a:pPr algn="ctr"/>
            <a:r>
              <a:rPr lang="pl-PL" sz="1650" b="1" dirty="0">
                <a:solidFill>
                  <a:srgbClr val="7030A0"/>
                </a:solidFill>
                <a:latin typeface="Cambria" panose="02040503050406030204" pitchFamily="18" charset="0"/>
              </a:rPr>
              <a:t>Block</a:t>
            </a:r>
            <a:endParaRPr lang="pl-PL" sz="1650" b="1" baseline="-25000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cxnSp>
        <p:nvCxnSpPr>
          <p:cNvPr id="22" name="Straight Arrow Connector 21"/>
          <p:cNvCxnSpPr>
            <a:stCxn id="20" idx="3"/>
            <a:endCxn id="21" idx="1"/>
          </p:cNvCxnSpPr>
          <p:nvPr/>
        </p:nvCxnSpPr>
        <p:spPr bwMode="auto">
          <a:xfrm flipV="1">
            <a:off x="2589356" y="3864318"/>
            <a:ext cx="667479" cy="67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Curved Connector 22"/>
          <p:cNvCxnSpPr>
            <a:stCxn id="19" idx="0"/>
            <a:endCxn id="21" idx="2"/>
          </p:cNvCxnSpPr>
          <p:nvPr/>
        </p:nvCxnSpPr>
        <p:spPr bwMode="auto">
          <a:xfrm rot="16200000" flipV="1">
            <a:off x="3494723" y="4303748"/>
            <a:ext cx="306306" cy="653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ounded Rectangle 47"/>
          <p:cNvSpPr/>
          <p:nvPr/>
        </p:nvSpPr>
        <p:spPr bwMode="auto">
          <a:xfrm>
            <a:off x="4513986" y="3572312"/>
            <a:ext cx="775550" cy="57908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1650" b="1" dirty="0" err="1">
                <a:solidFill>
                  <a:schemeClr val="tx1"/>
                </a:solidFill>
                <a:latin typeface="Cambria" panose="02040503050406030204" pitchFamily="18" charset="0"/>
              </a:rPr>
              <a:t>Next</a:t>
            </a:r>
            <a:endParaRPr lang="pl-PL" sz="165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pl-PL" sz="1650" b="1" dirty="0">
                <a:solidFill>
                  <a:schemeClr val="tx1"/>
                </a:solidFill>
                <a:latin typeface="Cambria" panose="02040503050406030204" pitchFamily="18" charset="0"/>
              </a:rPr>
              <a:t>Block</a:t>
            </a:r>
            <a:endParaRPr lang="pl-PL" sz="165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49" name="Straight Arrow Connector 48"/>
          <p:cNvCxnSpPr>
            <a:stCxn id="21" idx="3"/>
            <a:endCxn id="48" idx="1"/>
          </p:cNvCxnSpPr>
          <p:nvPr/>
        </p:nvCxnSpPr>
        <p:spPr bwMode="auto">
          <a:xfrm flipV="1">
            <a:off x="4032384" y="3861855"/>
            <a:ext cx="481602" cy="2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Rounded Rectangle 53"/>
          <p:cNvSpPr/>
          <p:nvPr/>
        </p:nvSpPr>
        <p:spPr bwMode="auto">
          <a:xfrm>
            <a:off x="7023077" y="3572312"/>
            <a:ext cx="775550" cy="57908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1650" b="1" dirty="0" err="1">
                <a:solidFill>
                  <a:schemeClr val="tx1"/>
                </a:solidFill>
                <a:latin typeface="Cambria" panose="02040503050406030204" pitchFamily="18" charset="0"/>
              </a:rPr>
              <a:t>Next</a:t>
            </a:r>
            <a:endParaRPr lang="pl-PL" sz="165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pl-PL" sz="1650" b="1" dirty="0">
                <a:solidFill>
                  <a:schemeClr val="tx1"/>
                </a:solidFill>
                <a:latin typeface="Cambria" panose="02040503050406030204" pitchFamily="18" charset="0"/>
              </a:rPr>
              <a:t>Block</a:t>
            </a:r>
            <a:endParaRPr lang="pl-PL" sz="165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55" name="Straight Arrow Connector 54"/>
          <p:cNvCxnSpPr>
            <a:stCxn id="48" idx="3"/>
          </p:cNvCxnSpPr>
          <p:nvPr/>
        </p:nvCxnSpPr>
        <p:spPr bwMode="auto">
          <a:xfrm>
            <a:off x="5289535" y="3861855"/>
            <a:ext cx="4649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5864084" y="367331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/>
              <a:t>……</a:t>
            </a:r>
            <a:endParaRPr lang="en-US" sz="1500" b="1" dirty="0"/>
          </a:p>
        </p:txBody>
      </p:sp>
      <p:cxnSp>
        <p:nvCxnSpPr>
          <p:cNvPr id="60" name="Straight Arrow Connector 59"/>
          <p:cNvCxnSpPr>
            <a:endCxn id="54" idx="1"/>
          </p:cNvCxnSpPr>
          <p:nvPr/>
        </p:nvCxnSpPr>
        <p:spPr bwMode="auto">
          <a:xfrm flipV="1">
            <a:off x="6479560" y="3861855"/>
            <a:ext cx="543518" cy="5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Right Brace 65"/>
          <p:cNvSpPr/>
          <p:nvPr/>
        </p:nvSpPr>
        <p:spPr bwMode="auto">
          <a:xfrm rot="5400000">
            <a:off x="6058068" y="3021076"/>
            <a:ext cx="293338" cy="2728132"/>
          </a:xfrm>
          <a:prstGeom prst="rightBrace">
            <a:avLst>
              <a:gd name="adj1" fmla="val 3240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01761" y="450000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Extending </a:t>
            </a:r>
            <a:r>
              <a:rPr lang="en-US" sz="1800" dirty="0" err="1"/>
              <a:t>Blockchain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2258174" y="3921276"/>
            <a:ext cx="1082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--------------------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69" name="Left Arrow 68"/>
          <p:cNvSpPr/>
          <p:nvPr/>
        </p:nvSpPr>
        <p:spPr bwMode="auto">
          <a:xfrm>
            <a:off x="1738008" y="4250233"/>
            <a:ext cx="900354" cy="146669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80774" y="4400023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Present</a:t>
            </a:r>
          </a:p>
          <a:p>
            <a:pPr algn="ctr"/>
            <a:r>
              <a:rPr lang="en-US" sz="1800" dirty="0" err="1"/>
              <a:t>Blockchain</a:t>
            </a:r>
            <a:endParaRPr lang="en-US" sz="1800" dirty="0"/>
          </a:p>
        </p:txBody>
      </p:sp>
      <p:sp>
        <p:nvSpPr>
          <p:cNvPr id="73" name="TextBox 72"/>
          <p:cNvSpPr txBox="1"/>
          <p:nvPr/>
        </p:nvSpPr>
        <p:spPr>
          <a:xfrm>
            <a:off x="1167599" y="3674190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/>
              <a:t>…</a:t>
            </a:r>
            <a:endParaRPr lang="en-US" sz="1500" b="1" dirty="0"/>
          </a:p>
        </p:txBody>
      </p:sp>
      <p:sp>
        <p:nvSpPr>
          <p:cNvPr id="74" name="Right Brace 73"/>
          <p:cNvSpPr/>
          <p:nvPr/>
        </p:nvSpPr>
        <p:spPr bwMode="auto">
          <a:xfrm rot="16200000">
            <a:off x="4555410" y="160352"/>
            <a:ext cx="293338" cy="6025752"/>
          </a:xfrm>
          <a:prstGeom prst="rightBrace">
            <a:avLst>
              <a:gd name="adj1" fmla="val 32407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10261" y="271487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Use this as witness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267573" y="1848860"/>
            <a:ext cx="1439030" cy="3300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WE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69796" y="1375653"/>
            <a:ext cx="41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</a:rPr>
              <a:t>+</a:t>
            </a:r>
            <a:endParaRPr lang="en-US" sz="3300" b="1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76095" y="1538640"/>
            <a:ext cx="110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Circuit </a:t>
            </a:r>
            <a:r>
              <a:rPr lang="en-US" sz="1800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C</a:t>
            </a:r>
            <a:endParaRPr lang="en-US" sz="1200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5706603" y="845867"/>
            <a:ext cx="2008351" cy="58920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</a:rPr>
              <a:t>Garbled Circuit </a:t>
            </a:r>
            <a:r>
              <a:rPr lang="en-US" sz="1800" b="1" dirty="0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5706603" y="1557561"/>
            <a:ext cx="2008351" cy="714881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Encrypted Input 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Key pairs (ct</a:t>
            </a:r>
            <a:r>
              <a:rPr lang="en-US" sz="1500" baseline="-25000" dirty="0">
                <a:solidFill>
                  <a:schemeClr val="bg1"/>
                </a:solidFill>
              </a:rPr>
              <a:t>i,0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dirty="0">
                <a:solidFill>
                  <a:schemeClr val="bg1"/>
                </a:solidFill>
              </a:rPr>
              <a:t>ct</a:t>
            </a:r>
            <a:r>
              <a:rPr lang="en-US" sz="1500" baseline="-25000" dirty="0">
                <a:solidFill>
                  <a:schemeClr val="bg1"/>
                </a:solidFill>
              </a:rPr>
              <a:t>i,1</a:t>
            </a:r>
            <a:r>
              <a:rPr lang="en-US" sz="1500" dirty="0">
                <a:solidFill>
                  <a:schemeClr val="bg1"/>
                </a:solidFill>
              </a:rPr>
              <a:t>)</a:t>
            </a:r>
            <a:endParaRPr lang="en-US" sz="1500" baseline="-25000" dirty="0">
              <a:solidFill>
                <a:schemeClr val="bg1"/>
              </a:solidFill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298855" y="233876"/>
            <a:ext cx="8229600" cy="631245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[GG’17] One-Time Program</a:t>
            </a:r>
          </a:p>
        </p:txBody>
      </p:sp>
    </p:spTree>
    <p:extLst>
      <p:ext uri="{BB962C8B-B14F-4D97-AF65-F5344CB8AC3E}">
        <p14:creationId xmlns:p14="http://schemas.microsoft.com/office/powerpoint/2010/main" val="5591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090" y="1284891"/>
            <a:ext cx="7851227" cy="1035618"/>
          </a:xfrm>
        </p:spPr>
        <p:txBody>
          <a:bodyPr>
            <a:noAutofit/>
          </a:bodyPr>
          <a:lstStyle/>
          <a:p>
            <a:r>
              <a:rPr lang="en-US" sz="3000" dirty="0"/>
              <a:t>Overcoming Cryptographic </a:t>
            </a:r>
            <a:br>
              <a:rPr lang="en-US" sz="3000" dirty="0"/>
            </a:br>
            <a:r>
              <a:rPr lang="en-US" sz="3000" dirty="0"/>
              <a:t>Impossibility Results using Blockchains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8504" y="2540176"/>
            <a:ext cx="3892398" cy="736861"/>
          </a:xfrm>
        </p:spPr>
        <p:txBody>
          <a:bodyPr>
            <a:normAutofit/>
          </a:bodyPr>
          <a:lstStyle/>
          <a:p>
            <a:pPr algn="l"/>
            <a:r>
              <a:rPr lang="en-US" sz="2200" dirty="0" err="1">
                <a:solidFill>
                  <a:schemeClr val="tx1"/>
                </a:solidFill>
              </a:rPr>
              <a:t>Rishab</a:t>
            </a:r>
            <a:r>
              <a:rPr lang="en-US" sz="2200" dirty="0">
                <a:solidFill>
                  <a:schemeClr val="tx1"/>
                </a:solidFill>
              </a:rPr>
              <a:t> Goyal and Vipul Goyal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4163" y="3331164"/>
            <a:ext cx="1541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TCC 2017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9323" y="4532586"/>
            <a:ext cx="35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based on </a:t>
            </a:r>
            <a:r>
              <a:rPr lang="en-US" dirty="0" err="1"/>
              <a:t>Rishab’s</a:t>
            </a:r>
            <a:r>
              <a:rPr lang="en-US" dirty="0"/>
              <a:t> talk at TCC’17 </a:t>
            </a:r>
          </a:p>
        </p:txBody>
      </p:sp>
    </p:spTree>
    <p:extLst>
      <p:ext uri="{BB962C8B-B14F-4D97-AF65-F5344CB8AC3E}">
        <p14:creationId xmlns:p14="http://schemas.microsoft.com/office/powerpoint/2010/main" val="850489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89186" y="1206885"/>
            <a:ext cx="8639503" cy="355650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/>
              <a:t>Security (informal)</a:t>
            </a:r>
            <a:r>
              <a:rPr lang="en-US" sz="2400" b="1" dirty="0"/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/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/>
              <a:t>To evaluate OTP on any input </a:t>
            </a:r>
            <a:r>
              <a:rPr lang="en-US" sz="2400" b="1" dirty="0"/>
              <a:t>x</a:t>
            </a:r>
            <a:r>
              <a:rPr lang="en-US" sz="2400" dirty="0"/>
              <a:t>, adversary must first post it on the blockchain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800" dirty="0"/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/>
              <a:t>If adversary posts </a:t>
            </a:r>
            <a:r>
              <a:rPr lang="en-US" sz="2400" b="1" dirty="0"/>
              <a:t>x’</a:t>
            </a:r>
            <a:r>
              <a:rPr lang="en-US" sz="2400" dirty="0"/>
              <a:t> ≠ </a:t>
            </a:r>
            <a:r>
              <a:rPr lang="en-US" sz="2400" b="1" dirty="0"/>
              <a:t>x</a:t>
            </a:r>
            <a:r>
              <a:rPr lang="en-US" sz="2400" dirty="0"/>
              <a:t> after already posting </a:t>
            </a:r>
            <a:r>
              <a:rPr lang="en-US" sz="2400" b="1" dirty="0"/>
              <a:t>x</a:t>
            </a:r>
            <a:r>
              <a:rPr lang="en-US" sz="2400" dirty="0"/>
              <a:t>, blockchain state will contain both of them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800" dirty="0"/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b="1" dirty="0"/>
              <a:t>Such a blockchain state is not a valid witness</a:t>
            </a:r>
            <a:r>
              <a:rPr lang="en-US" sz="2400" dirty="0"/>
              <a:t> (rejected by WE)</a:t>
            </a:r>
            <a:endParaRPr lang="en-US" sz="24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6563" y="238556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[GG’17] One-Time Program</a:t>
            </a:r>
          </a:p>
        </p:txBody>
      </p:sp>
    </p:spTree>
    <p:extLst>
      <p:ext uri="{BB962C8B-B14F-4D97-AF65-F5344CB8AC3E}">
        <p14:creationId xmlns:p14="http://schemas.microsoft.com/office/powerpoint/2010/main" val="37630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oleTekstowe 3"/>
          <p:cNvSpPr txBox="1"/>
          <p:nvPr/>
        </p:nvSpPr>
        <p:spPr>
          <a:xfrm>
            <a:off x="2807071" y="4204998"/>
            <a:ext cx="1199037" cy="6001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</a:rPr>
              <a:t>Post input  </a:t>
            </a:r>
            <a:r>
              <a:rPr lang="en-US" sz="1800" b="1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x</a:t>
            </a:r>
            <a:endParaRPr lang="en-US" sz="1500" b="1" dirty="0">
              <a:solidFill>
                <a:schemeClr val="tx1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272968" y="3328384"/>
            <a:ext cx="1071836" cy="57507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1650" b="1" dirty="0" err="1">
                <a:solidFill>
                  <a:srgbClr val="00B050"/>
                </a:solidFill>
                <a:latin typeface="Cambria" panose="02040503050406030204" pitchFamily="18" charset="0"/>
              </a:rPr>
              <a:t>Last</a:t>
            </a:r>
            <a:endParaRPr lang="pl-PL" sz="1650" b="1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algn="ctr"/>
            <a:r>
              <a:rPr lang="pl-PL" sz="1650" b="1" dirty="0">
                <a:solidFill>
                  <a:srgbClr val="00B050"/>
                </a:solidFill>
                <a:latin typeface="Cambria" panose="02040503050406030204" pitchFamily="18" charset="0"/>
              </a:rPr>
              <a:t>Block</a:t>
            </a:r>
            <a:endParaRPr lang="pl-PL" sz="1650" b="1" baseline="-25000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012282" y="3319605"/>
            <a:ext cx="775550" cy="57908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1650" b="1" dirty="0">
                <a:solidFill>
                  <a:schemeClr val="tx1"/>
                </a:solidFill>
                <a:latin typeface="Cambria" panose="02040503050406030204" pitchFamily="18" charset="0"/>
              </a:rPr>
              <a:t>New</a:t>
            </a:r>
          </a:p>
          <a:p>
            <a:pPr algn="ctr"/>
            <a:r>
              <a:rPr lang="pl-PL" sz="1650" b="1" dirty="0">
                <a:solidFill>
                  <a:schemeClr val="tx1"/>
                </a:solidFill>
                <a:latin typeface="Cambria" panose="02040503050406030204" pitchFamily="18" charset="0"/>
              </a:rPr>
              <a:t>Block</a:t>
            </a:r>
            <a:endParaRPr lang="pl-PL" sz="165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22" name="Straight Arrow Connector 21"/>
          <p:cNvCxnSpPr>
            <a:stCxn id="20" idx="3"/>
            <a:endCxn id="21" idx="1"/>
          </p:cNvCxnSpPr>
          <p:nvPr/>
        </p:nvCxnSpPr>
        <p:spPr bwMode="auto">
          <a:xfrm flipV="1">
            <a:off x="2344804" y="3609148"/>
            <a:ext cx="667479" cy="67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Curved Connector 22"/>
          <p:cNvCxnSpPr>
            <a:stCxn id="19" idx="0"/>
            <a:endCxn id="21" idx="2"/>
          </p:cNvCxnSpPr>
          <p:nvPr/>
        </p:nvCxnSpPr>
        <p:spPr bwMode="auto">
          <a:xfrm rot="16200000" flipV="1">
            <a:off x="3250171" y="4048578"/>
            <a:ext cx="306306" cy="653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ounded Rectangle 47"/>
          <p:cNvSpPr/>
          <p:nvPr/>
        </p:nvSpPr>
        <p:spPr bwMode="auto">
          <a:xfrm>
            <a:off x="4269434" y="3317142"/>
            <a:ext cx="775550" cy="57908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1650" b="1" dirty="0" err="1">
                <a:solidFill>
                  <a:schemeClr val="tx1"/>
                </a:solidFill>
                <a:latin typeface="Cambria" panose="02040503050406030204" pitchFamily="18" charset="0"/>
              </a:rPr>
              <a:t>Next</a:t>
            </a:r>
            <a:endParaRPr lang="pl-PL" sz="165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pl-PL" sz="1650" b="1" dirty="0">
                <a:solidFill>
                  <a:schemeClr val="tx1"/>
                </a:solidFill>
                <a:latin typeface="Cambria" panose="02040503050406030204" pitchFamily="18" charset="0"/>
              </a:rPr>
              <a:t>Block</a:t>
            </a:r>
            <a:endParaRPr lang="pl-PL" sz="165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49" name="Straight Arrow Connector 48"/>
          <p:cNvCxnSpPr>
            <a:stCxn id="21" idx="3"/>
            <a:endCxn id="48" idx="1"/>
          </p:cNvCxnSpPr>
          <p:nvPr/>
        </p:nvCxnSpPr>
        <p:spPr bwMode="auto">
          <a:xfrm flipV="1">
            <a:off x="3787832" y="3606685"/>
            <a:ext cx="481602" cy="2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Rounded Rectangle 53"/>
          <p:cNvSpPr/>
          <p:nvPr/>
        </p:nvSpPr>
        <p:spPr bwMode="auto">
          <a:xfrm>
            <a:off x="7490900" y="3295876"/>
            <a:ext cx="775550" cy="57908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1650" b="1" dirty="0" err="1">
                <a:solidFill>
                  <a:schemeClr val="tx1"/>
                </a:solidFill>
                <a:latin typeface="Cambria" panose="02040503050406030204" pitchFamily="18" charset="0"/>
              </a:rPr>
              <a:t>Next</a:t>
            </a:r>
            <a:endParaRPr lang="pl-PL" sz="165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pl-PL" sz="1650" b="1" dirty="0">
                <a:solidFill>
                  <a:schemeClr val="tx1"/>
                </a:solidFill>
                <a:latin typeface="Cambria" panose="02040503050406030204" pitchFamily="18" charset="0"/>
              </a:rPr>
              <a:t>Block</a:t>
            </a:r>
            <a:endParaRPr lang="pl-PL" sz="165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55" name="Straight Arrow Connector 54"/>
          <p:cNvCxnSpPr>
            <a:stCxn id="48" idx="3"/>
          </p:cNvCxnSpPr>
          <p:nvPr/>
        </p:nvCxnSpPr>
        <p:spPr bwMode="auto">
          <a:xfrm>
            <a:off x="5044983" y="3606685"/>
            <a:ext cx="4649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331907" y="3396881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……</a:t>
            </a:r>
          </a:p>
        </p:txBody>
      </p:sp>
      <p:cxnSp>
        <p:nvCxnSpPr>
          <p:cNvPr id="60" name="Straight Arrow Connector 59"/>
          <p:cNvCxnSpPr>
            <a:endCxn id="54" idx="1"/>
          </p:cNvCxnSpPr>
          <p:nvPr/>
        </p:nvCxnSpPr>
        <p:spPr bwMode="auto">
          <a:xfrm flipV="1">
            <a:off x="6947383" y="3585419"/>
            <a:ext cx="543518" cy="5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TextBox 67"/>
          <p:cNvSpPr txBox="1"/>
          <p:nvPr/>
        </p:nvSpPr>
        <p:spPr>
          <a:xfrm rot="5400000">
            <a:off x="2013622" y="3666106"/>
            <a:ext cx="1082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--------------------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69" name="Left Arrow 68"/>
          <p:cNvSpPr/>
          <p:nvPr/>
        </p:nvSpPr>
        <p:spPr bwMode="auto">
          <a:xfrm>
            <a:off x="1493456" y="3995063"/>
            <a:ext cx="900354" cy="146669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36222" y="4144853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Present</a:t>
            </a:r>
          </a:p>
          <a:p>
            <a:pPr algn="ctr"/>
            <a:r>
              <a:rPr lang="en-US" sz="1800" dirty="0" err="1"/>
              <a:t>Blockchain</a:t>
            </a:r>
            <a:endParaRPr lang="en-US" sz="1800" dirty="0"/>
          </a:p>
        </p:txBody>
      </p:sp>
      <p:sp>
        <p:nvSpPr>
          <p:cNvPr id="73" name="TextBox 72"/>
          <p:cNvSpPr txBox="1"/>
          <p:nvPr/>
        </p:nvSpPr>
        <p:spPr>
          <a:xfrm>
            <a:off x="923047" y="3419020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/>
              <a:t>…</a:t>
            </a:r>
            <a:endParaRPr lang="en-US" sz="1500" b="1" dirty="0"/>
          </a:p>
        </p:txBody>
      </p:sp>
      <p:sp>
        <p:nvSpPr>
          <p:cNvPr id="74" name="Right Brace 73"/>
          <p:cNvSpPr/>
          <p:nvPr/>
        </p:nvSpPr>
        <p:spPr bwMode="auto">
          <a:xfrm rot="16200000">
            <a:off x="4636593" y="-1766610"/>
            <a:ext cx="293338" cy="6966377"/>
          </a:xfrm>
          <a:prstGeom prst="rightBrace">
            <a:avLst>
              <a:gd name="adj1" fmla="val 32407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03479" y="120741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Use this as witness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221298" y="2104646"/>
            <a:ext cx="1628767" cy="910807"/>
          </a:xfrm>
          <a:prstGeom prst="wedgeRectCallout">
            <a:avLst>
              <a:gd name="adj1" fmla="val 49622"/>
              <a:gd name="adj2" fmla="val 765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6860" y="2126720"/>
            <a:ext cx="1437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“Hardwired” in WE </a:t>
            </a:r>
            <a:r>
              <a:rPr lang="en-US" sz="1600" b="1" dirty="0" err="1"/>
              <a:t>ciphertexts</a:t>
            </a:r>
            <a:endParaRPr lang="en-US" sz="1600" b="1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5560217" y="3317142"/>
            <a:ext cx="775550" cy="57908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1650" b="1" dirty="0" err="1">
                <a:solidFill>
                  <a:schemeClr val="tx1"/>
                </a:solidFill>
                <a:latin typeface="Cambria" panose="02040503050406030204" pitchFamily="18" charset="0"/>
              </a:rPr>
              <a:t>Next</a:t>
            </a:r>
            <a:endParaRPr lang="pl-PL" sz="165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pl-PL" sz="1650" b="1" dirty="0">
                <a:solidFill>
                  <a:schemeClr val="tx1"/>
                </a:solidFill>
                <a:latin typeface="Cambria" panose="02040503050406030204" pitchFamily="18" charset="0"/>
              </a:rPr>
              <a:t>Block</a:t>
            </a:r>
            <a:endParaRPr lang="pl-PL" sz="165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2" name="PoleTekstowe 3"/>
          <p:cNvSpPr txBox="1"/>
          <p:nvPr/>
        </p:nvSpPr>
        <p:spPr>
          <a:xfrm>
            <a:off x="5348473" y="4204998"/>
            <a:ext cx="1199037" cy="6001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</a:rPr>
              <a:t>Post input  </a:t>
            </a:r>
            <a:r>
              <a:rPr lang="en-US" sz="1800" b="1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x’</a:t>
            </a:r>
            <a:endParaRPr lang="en-US" sz="1500" b="1" dirty="0">
              <a:solidFill>
                <a:schemeClr val="tx1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cxnSp>
        <p:nvCxnSpPr>
          <p:cNvPr id="43" name="Curved Connector 42"/>
          <p:cNvCxnSpPr/>
          <p:nvPr/>
        </p:nvCxnSpPr>
        <p:spPr bwMode="auto">
          <a:xfrm rot="16200000" flipV="1">
            <a:off x="5816166" y="4041488"/>
            <a:ext cx="306306" cy="6533"/>
          </a:xfrm>
          <a:prstGeom prst="curvedConnector3">
            <a:avLst>
              <a:gd name="adj1" fmla="val 985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3653033" y="478465"/>
            <a:ext cx="2008351" cy="48547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500">
                <a:solidFill>
                  <a:schemeClr val="bg1"/>
                </a:solidFill>
              </a:rPr>
              <a:t>WE Ciphertext</a:t>
            </a:r>
            <a:endParaRPr lang="en-US" sz="1500" baseline="-25000" dirty="0">
              <a:solidFill>
                <a:schemeClr val="bg1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 bwMode="auto">
          <a:xfrm rot="16200000" flipV="1">
            <a:off x="4626843" y="1110501"/>
            <a:ext cx="306306" cy="6533"/>
          </a:xfrm>
          <a:prstGeom prst="curvedConnector3">
            <a:avLst>
              <a:gd name="adj1" fmla="val 985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Curved Connector 46"/>
          <p:cNvCxnSpPr/>
          <p:nvPr/>
        </p:nvCxnSpPr>
        <p:spPr bwMode="auto">
          <a:xfrm>
            <a:off x="5667917" y="751265"/>
            <a:ext cx="304669" cy="1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70481" y="474266"/>
            <a:ext cx="477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latin typeface="Comic Sans MS" charset="0"/>
                <a:ea typeface="Comic Sans MS" charset="0"/>
                <a:cs typeface="Comic Sans MS" charset="0"/>
              </a:rPr>
              <a:t>⟂</a:t>
            </a:r>
            <a:endParaRPr lang="en-US" sz="105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93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89186" y="1206885"/>
            <a:ext cx="8639503" cy="355650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/>
              <a:t>Security (</a:t>
            </a:r>
            <a:r>
              <a:rPr lang="en-US" sz="2400" b="1" u="sng" dirty="0" err="1"/>
              <a:t>contd</a:t>
            </a:r>
            <a:r>
              <a:rPr lang="en-US" sz="2400" b="1" u="sng" dirty="0"/>
              <a:t>)</a:t>
            </a:r>
            <a:r>
              <a:rPr lang="en-US" sz="2400" b="1" dirty="0"/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/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/>
              <a:t>But what if adversary creates a fork from “last block” and posts </a:t>
            </a:r>
            <a:r>
              <a:rPr lang="en-US" sz="2400" b="1" dirty="0"/>
              <a:t>x’ </a:t>
            </a:r>
            <a:r>
              <a:rPr lang="en-US" sz="2400" dirty="0"/>
              <a:t>there?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800" dirty="0"/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/>
              <a:t>To create a valid witness, adversary must extend the fork so that it has stake fraction &gt; 1/2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800" dirty="0"/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b="1" dirty="0"/>
              <a:t>Any such fork will be distinguishable from real chain due to distinguishable forking property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6563" y="238556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[GG’17] One-Time Program</a:t>
            </a:r>
          </a:p>
        </p:txBody>
      </p:sp>
    </p:spTree>
    <p:extLst>
      <p:ext uri="{BB962C8B-B14F-4D97-AF65-F5344CB8AC3E}">
        <p14:creationId xmlns:p14="http://schemas.microsoft.com/office/powerpoint/2010/main" val="33219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One-Time Programs </a:t>
            </a:r>
            <a:r>
              <a:rPr lang="en-US" sz="1350" dirty="0">
                <a:solidFill>
                  <a:schemeClr val="tx1"/>
                </a:solidFill>
              </a:rPr>
              <a:t>[G</a:t>
            </a:r>
            <a:r>
              <a:rPr lang="en-US" sz="1200" dirty="0">
                <a:solidFill>
                  <a:schemeClr val="tx1"/>
                </a:solidFill>
              </a:rPr>
              <a:t>oldwasser</a:t>
            </a:r>
            <a:r>
              <a:rPr lang="en-US" sz="1350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alai</a:t>
            </a:r>
            <a:r>
              <a:rPr lang="en-US" sz="1350" dirty="0">
                <a:solidFill>
                  <a:schemeClr val="tx1"/>
                </a:solidFill>
              </a:rPr>
              <a:t>R</a:t>
            </a:r>
            <a:r>
              <a:rPr lang="en-US" sz="1200" dirty="0">
                <a:solidFill>
                  <a:schemeClr val="tx1"/>
                </a:solidFill>
              </a:rPr>
              <a:t>othblum</a:t>
            </a:r>
            <a:r>
              <a:rPr lang="en-US" sz="1350" dirty="0">
                <a:solidFill>
                  <a:schemeClr val="tx1"/>
                </a:solidFill>
              </a:rPr>
              <a:t>08]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Can only be executed on </a:t>
            </a:r>
            <a:r>
              <a:rPr lang="en-US" sz="2800" i="1" dirty="0"/>
              <a:t>single</a:t>
            </a:r>
            <a:r>
              <a:rPr lang="en-US" sz="2800" dirty="0"/>
              <a:t> input</a:t>
            </a:r>
          </a:p>
          <a:p>
            <a:r>
              <a:rPr lang="en-US" sz="2800" dirty="0"/>
              <a:t>Input chosen at run-time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704" y="2355440"/>
            <a:ext cx="1295400" cy="129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97265" y="2754264"/>
            <a:ext cx="3318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Comic Sans MS" charset="0"/>
                <a:ea typeface="Comic Sans MS" charset="0"/>
                <a:cs typeface="Comic Sans MS" charset="0"/>
              </a:rPr>
              <a:t>f</a:t>
            </a:r>
            <a:endParaRPr lang="en-US" sz="1050" dirty="0">
              <a:solidFill>
                <a:schemeClr val="bg1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2171701" y="2853813"/>
            <a:ext cx="923003" cy="18546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3503" y="2726353"/>
            <a:ext cx="343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x</a:t>
            </a:r>
            <a:endParaRPr lang="en-US" sz="1050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418084" y="2857021"/>
            <a:ext cx="923003" cy="18546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7715" y="275033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mic Sans MS" charset="0"/>
                <a:ea typeface="Comic Sans MS" charset="0"/>
                <a:cs typeface="Comic Sans MS" charset="0"/>
              </a:rPr>
              <a:t>f(</a:t>
            </a:r>
            <a:r>
              <a:rPr lang="en-US" sz="2100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x</a:t>
            </a:r>
            <a:r>
              <a:rPr lang="en-US" sz="2100" dirty="0">
                <a:latin typeface="Comic Sans MS" charset="0"/>
                <a:ea typeface="Comic Sans MS" charset="0"/>
                <a:cs typeface="Comic Sans MS" charset="0"/>
              </a:rPr>
              <a:t>)  +</a:t>
            </a:r>
            <a:endParaRPr lang="en-US" sz="105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089" y="2355440"/>
            <a:ext cx="1295400" cy="1295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95650" y="2754264"/>
            <a:ext cx="3318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Comic Sans MS" charset="0"/>
                <a:ea typeface="Comic Sans MS" charset="0"/>
                <a:cs typeface="Comic Sans MS" charset="0"/>
              </a:rPr>
              <a:t>f</a:t>
            </a:r>
            <a:endParaRPr lang="en-US" sz="1050" dirty="0">
              <a:solidFill>
                <a:schemeClr val="bg1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7325" y="2333938"/>
            <a:ext cx="343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x</a:t>
            </a:r>
            <a:endParaRPr lang="en-US" sz="1050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704" y="3678847"/>
            <a:ext cx="1295400" cy="1295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97265" y="4077670"/>
            <a:ext cx="3318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Comic Sans MS" charset="0"/>
                <a:ea typeface="Comic Sans MS" charset="0"/>
                <a:cs typeface="Comic Sans MS" charset="0"/>
              </a:rPr>
              <a:t>f</a:t>
            </a:r>
            <a:endParaRPr lang="en-US" sz="1050" dirty="0">
              <a:solidFill>
                <a:schemeClr val="bg1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28940" y="3657344"/>
            <a:ext cx="343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x</a:t>
            </a:r>
            <a:endParaRPr lang="en-US" sz="1050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2171701" y="4149213"/>
            <a:ext cx="923003" cy="18546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13503" y="4021753"/>
            <a:ext cx="3241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y</a:t>
            </a:r>
            <a:endParaRPr lang="en-US" sz="1050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4418084" y="4149213"/>
            <a:ext cx="923003" cy="18546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41959" y="4013473"/>
            <a:ext cx="954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mic Sans MS" charset="0"/>
                <a:ea typeface="Comic Sans MS" charset="0"/>
                <a:cs typeface="Comic Sans MS" charset="0"/>
              </a:rPr>
              <a:t>⟂</a:t>
            </a:r>
            <a:r>
              <a:rPr lang="en-US" sz="2100" dirty="0">
                <a:latin typeface="Comic Sans MS" charset="0"/>
                <a:ea typeface="Comic Sans MS" charset="0"/>
                <a:cs typeface="Comic Sans MS" charset="0"/>
              </a:rPr>
              <a:t>    +</a:t>
            </a:r>
            <a:endParaRPr lang="en-US" sz="105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089" y="3696005"/>
            <a:ext cx="1295400" cy="12954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195650" y="4094828"/>
            <a:ext cx="3318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Comic Sans MS" charset="0"/>
                <a:ea typeface="Comic Sans MS" charset="0"/>
                <a:cs typeface="Comic Sans MS" charset="0"/>
              </a:rPr>
              <a:t>f</a:t>
            </a:r>
            <a:endParaRPr lang="en-US" sz="1050" dirty="0">
              <a:solidFill>
                <a:schemeClr val="bg1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27325" y="3674502"/>
            <a:ext cx="343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x</a:t>
            </a:r>
            <a:endParaRPr lang="en-US" sz="1050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23" name="Picture 6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6" b="7503"/>
          <a:stretch/>
        </p:blipFill>
        <p:spPr bwMode="auto">
          <a:xfrm>
            <a:off x="6577623" y="2798564"/>
            <a:ext cx="432000" cy="4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13" b="13772"/>
          <a:stretch/>
        </p:blipFill>
        <p:spPr bwMode="auto">
          <a:xfrm>
            <a:off x="3249521" y="2853813"/>
            <a:ext cx="505161" cy="320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6" b="7503"/>
          <a:stretch/>
        </p:blipFill>
        <p:spPr bwMode="auto">
          <a:xfrm>
            <a:off x="3266408" y="4103168"/>
            <a:ext cx="432000" cy="4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6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6" b="7503"/>
          <a:stretch/>
        </p:blipFill>
        <p:spPr bwMode="auto">
          <a:xfrm>
            <a:off x="6577623" y="4104717"/>
            <a:ext cx="432000" cy="4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76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8261"/>
            <a:ext cx="8229600" cy="3860580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r>
              <a:rPr lang="en-US" sz="2800" dirty="0"/>
              <a:t>[GKR’08]: Construction based on “tamper-proof hardware tokens”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747315" y="1570693"/>
            <a:ext cx="1341319" cy="76049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>
                <a:solidFill>
                  <a:schemeClr val="tx1"/>
                </a:solidFill>
                <a:latin typeface="Verdana" pitchFamily="-112" charset="0"/>
              </a:rPr>
              <a:t>One-Time</a:t>
            </a:r>
            <a:r>
              <a:rPr lang="en-US" sz="1800" dirty="0">
                <a:latin typeface="Verdana" pitchFamily="-112" charset="0"/>
              </a:rPr>
              <a:t> Compiler</a:t>
            </a:r>
            <a:endParaRPr lang="en-US" sz="1800" dirty="0">
              <a:solidFill>
                <a:schemeClr val="tx1"/>
              </a:solidFill>
              <a:latin typeface="Verdana" pitchFamily="-11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030" y="1361627"/>
            <a:ext cx="1295400" cy="129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96591" y="1760450"/>
            <a:ext cx="3318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Comic Sans MS" charset="0"/>
                <a:ea typeface="Comic Sans MS" charset="0"/>
                <a:cs typeface="Comic Sans MS" charset="0"/>
              </a:rPr>
              <a:t>f</a:t>
            </a:r>
            <a:endParaRPr lang="en-US" sz="1050" dirty="0">
              <a:solidFill>
                <a:schemeClr val="bg1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5185714" y="1862702"/>
            <a:ext cx="923003" cy="185461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641918" y="1851899"/>
            <a:ext cx="923003" cy="185461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038" y="1523865"/>
            <a:ext cx="800100" cy="86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27169" y="1165419"/>
            <a:ext cx="3318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f</a:t>
            </a:r>
            <a:endParaRPr lang="en-US" sz="1050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89" y="1070417"/>
            <a:ext cx="585824" cy="582419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93834" y="157629"/>
            <a:ext cx="8229600" cy="72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One-Time Programs</a:t>
            </a:r>
            <a:endParaRPr 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8261"/>
            <a:ext cx="8229600" cy="3860580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r>
              <a:rPr lang="en-US" sz="2800" dirty="0"/>
              <a:t>[GKR’08]: Construction based on “tamper-proof hardware tokens”</a:t>
            </a:r>
          </a:p>
          <a:p>
            <a:pPr lvl="1"/>
            <a:endParaRPr lang="en-US" sz="800" dirty="0"/>
          </a:p>
          <a:p>
            <a:r>
              <a:rPr lang="en-US" sz="2800" dirty="0"/>
              <a:t>[GG’17]: </a:t>
            </a:r>
            <a:r>
              <a:rPr lang="en-US" sz="2800" i="1" dirty="0">
                <a:solidFill>
                  <a:schemeClr val="tx1"/>
                </a:solidFill>
              </a:rPr>
              <a:t>Software-only construction using blockchains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747315" y="1570693"/>
            <a:ext cx="1341319" cy="76049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>
                <a:solidFill>
                  <a:schemeClr val="tx1"/>
                </a:solidFill>
                <a:latin typeface="Verdana" pitchFamily="-112" charset="0"/>
              </a:rPr>
              <a:t>One-Time</a:t>
            </a:r>
            <a:r>
              <a:rPr lang="en-US" sz="1800" dirty="0">
                <a:latin typeface="Verdana" pitchFamily="-112" charset="0"/>
              </a:rPr>
              <a:t> Compiler</a:t>
            </a:r>
            <a:endParaRPr lang="en-US" sz="1800" dirty="0">
              <a:solidFill>
                <a:schemeClr val="tx1"/>
              </a:solidFill>
              <a:latin typeface="Verdana" pitchFamily="-11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030" y="1361627"/>
            <a:ext cx="1295400" cy="129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96591" y="1760450"/>
            <a:ext cx="3318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Comic Sans MS" charset="0"/>
                <a:ea typeface="Comic Sans MS" charset="0"/>
                <a:cs typeface="Comic Sans MS" charset="0"/>
              </a:rPr>
              <a:t>f</a:t>
            </a:r>
            <a:endParaRPr lang="en-US" sz="1050" dirty="0">
              <a:solidFill>
                <a:schemeClr val="bg1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5185714" y="1862702"/>
            <a:ext cx="923003" cy="185461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641918" y="1851899"/>
            <a:ext cx="923003" cy="185461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038" y="1523865"/>
            <a:ext cx="800100" cy="86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27169" y="1165419"/>
            <a:ext cx="3318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f</a:t>
            </a:r>
            <a:endParaRPr lang="en-US" sz="1050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89" y="1070417"/>
            <a:ext cx="585824" cy="582419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93834" y="157629"/>
            <a:ext cx="8229600" cy="72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One-Time Programs</a:t>
            </a:r>
            <a:endParaRPr 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8261"/>
            <a:ext cx="8229600" cy="3860580"/>
          </a:xfrm>
        </p:spPr>
        <p:txBody>
          <a:bodyPr/>
          <a:lstStyle/>
          <a:p>
            <a:r>
              <a:rPr lang="en-US" sz="2800" dirty="0"/>
              <a:t>Extractable Witness Encryption (last lecture)</a:t>
            </a:r>
          </a:p>
          <a:p>
            <a:pPr lvl="1"/>
            <a:endParaRPr lang="en-US" sz="800" dirty="0"/>
          </a:p>
          <a:p>
            <a:r>
              <a:rPr lang="en-US" sz="2800" dirty="0"/>
              <a:t>Garbled Circuits (today)</a:t>
            </a:r>
          </a:p>
          <a:p>
            <a:endParaRPr lang="en-US" sz="800" dirty="0"/>
          </a:p>
          <a:p>
            <a:r>
              <a:rPr lang="en-US" sz="2800" dirty="0">
                <a:solidFill>
                  <a:schemeClr val="tx1"/>
                </a:solidFill>
              </a:rPr>
              <a:t>Blockchains with specific properties (today)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96591" y="1760450"/>
            <a:ext cx="3318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Comic Sans MS" charset="0"/>
                <a:ea typeface="Comic Sans MS" charset="0"/>
                <a:cs typeface="Comic Sans MS" charset="0"/>
              </a:rPr>
              <a:t>f</a:t>
            </a:r>
            <a:endParaRPr lang="en-US" sz="1050" dirty="0">
              <a:solidFill>
                <a:schemeClr val="bg1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93834" y="157629"/>
            <a:ext cx="8229600" cy="72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Main Ingredients:</a:t>
            </a:r>
            <a:endParaRPr 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17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Blockchain Properties</a:t>
            </a:r>
            <a:r>
              <a:rPr lang="en-US" sz="1350" dirty="0">
                <a:solidFill>
                  <a:srgbClr val="C00000"/>
                </a:solidFill>
              </a:rPr>
              <a:t> [G</a:t>
            </a:r>
            <a:r>
              <a:rPr lang="en-US" sz="1200" dirty="0">
                <a:solidFill>
                  <a:srgbClr val="C00000"/>
                </a:solidFill>
              </a:rPr>
              <a:t>aray</a:t>
            </a:r>
            <a:r>
              <a:rPr lang="en-US" sz="1350" dirty="0">
                <a:solidFill>
                  <a:srgbClr val="C00000"/>
                </a:solidFill>
              </a:rPr>
              <a:t>K</a:t>
            </a:r>
            <a:r>
              <a:rPr lang="en-US" sz="1200" dirty="0">
                <a:solidFill>
                  <a:srgbClr val="C00000"/>
                </a:solidFill>
              </a:rPr>
              <a:t>iayias</a:t>
            </a:r>
            <a:r>
              <a:rPr lang="en-US" sz="1350" dirty="0">
                <a:solidFill>
                  <a:srgbClr val="C00000"/>
                </a:solidFill>
              </a:rPr>
              <a:t>L</a:t>
            </a:r>
            <a:r>
              <a:rPr lang="en-US" sz="1200" dirty="0">
                <a:solidFill>
                  <a:srgbClr val="C00000"/>
                </a:solidFill>
              </a:rPr>
              <a:t>eonardos</a:t>
            </a:r>
            <a:r>
              <a:rPr lang="en-US" sz="1350" dirty="0">
                <a:solidFill>
                  <a:srgbClr val="C00000"/>
                </a:solidFill>
              </a:rPr>
              <a:t>15,P</a:t>
            </a:r>
            <a:r>
              <a:rPr lang="en-US" sz="1200" dirty="0">
                <a:solidFill>
                  <a:srgbClr val="C00000"/>
                </a:solidFill>
              </a:rPr>
              <a:t>ass</a:t>
            </a:r>
            <a:r>
              <a:rPr lang="en-US" sz="1350" dirty="0">
                <a:solidFill>
                  <a:srgbClr val="C00000"/>
                </a:solidFill>
              </a:rPr>
              <a:t>S</a:t>
            </a:r>
            <a:r>
              <a:rPr lang="en-US" sz="1200" dirty="0">
                <a:solidFill>
                  <a:srgbClr val="C00000"/>
                </a:solidFill>
              </a:rPr>
              <a:t>eeman</a:t>
            </a:r>
            <a:r>
              <a:rPr lang="en-US" sz="1350" dirty="0">
                <a:solidFill>
                  <a:srgbClr val="C00000"/>
                </a:solidFill>
              </a:rPr>
              <a:t>S</a:t>
            </a:r>
            <a:r>
              <a:rPr lang="en-US" sz="1200" dirty="0">
                <a:solidFill>
                  <a:srgbClr val="C00000"/>
                </a:solidFill>
              </a:rPr>
              <a:t>helat</a:t>
            </a:r>
            <a:r>
              <a:rPr lang="en-US" sz="1350" dirty="0">
                <a:solidFill>
                  <a:srgbClr val="C00000"/>
                </a:solidFill>
              </a:rPr>
              <a:t>16]</a:t>
            </a:r>
            <a:endParaRPr lang="en-US" sz="3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Chain Consistency</a:t>
                </a:r>
                <a:r>
                  <a:rPr lang="en-US" dirty="0"/>
                  <a:t>: </a:t>
                </a:r>
                <a:r>
                  <a:rPr lang="en-US" i="1" u="sng" dirty="0"/>
                  <a:t>Honest</a:t>
                </a:r>
                <a:r>
                  <a:rPr lang="en-US" dirty="0"/>
                  <a:t> parties agree on all but last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dirty="0"/>
                  <a:t> blocks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 bwMode="auto">
          <a:xfrm>
            <a:off x="2946810" y="2576133"/>
            <a:ext cx="443929" cy="323096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666410" y="2574759"/>
            <a:ext cx="443929" cy="323096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3390738" y="2736307"/>
            <a:ext cx="275672" cy="1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4424495" y="2574759"/>
            <a:ext cx="443929" cy="323096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4113381" y="2736307"/>
            <a:ext cx="311113" cy="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48415" y="25767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……</a:t>
            </a:r>
            <a:endParaRPr lang="en-US" sz="1200" b="1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2671137" y="2739570"/>
            <a:ext cx="275672" cy="1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5176800" y="2574759"/>
            <a:ext cx="443929" cy="32309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4865686" y="2736307"/>
            <a:ext cx="311113" cy="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ounded Rectangle 22"/>
          <p:cNvSpPr/>
          <p:nvPr/>
        </p:nvSpPr>
        <p:spPr bwMode="auto">
          <a:xfrm>
            <a:off x="5921901" y="2585033"/>
            <a:ext cx="443929" cy="32309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5610788" y="2746582"/>
            <a:ext cx="311113" cy="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ounded Rectangle 24"/>
          <p:cNvSpPr/>
          <p:nvPr/>
        </p:nvSpPr>
        <p:spPr bwMode="auto">
          <a:xfrm>
            <a:off x="6674206" y="2585033"/>
            <a:ext cx="443929" cy="32309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6363093" y="2746582"/>
            <a:ext cx="311113" cy="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ounded Rectangle 26"/>
          <p:cNvSpPr/>
          <p:nvPr/>
        </p:nvSpPr>
        <p:spPr bwMode="auto">
          <a:xfrm>
            <a:off x="2946810" y="4218440"/>
            <a:ext cx="443929" cy="323096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3666410" y="4217066"/>
            <a:ext cx="443929" cy="323096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3390738" y="4378614"/>
            <a:ext cx="275672" cy="1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ounded Rectangle 29"/>
          <p:cNvSpPr/>
          <p:nvPr/>
        </p:nvSpPr>
        <p:spPr bwMode="auto">
          <a:xfrm>
            <a:off x="4424495" y="4217066"/>
            <a:ext cx="443929" cy="323096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4113381" y="4378615"/>
            <a:ext cx="311113" cy="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348415" y="42190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……</a:t>
            </a:r>
            <a:endParaRPr lang="en-US" sz="1200" b="1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2671137" y="4381877"/>
            <a:ext cx="275672" cy="1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5176800" y="4217066"/>
            <a:ext cx="443929" cy="32309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4865686" y="4378615"/>
            <a:ext cx="311113" cy="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Rounded Rectangle 35"/>
          <p:cNvSpPr/>
          <p:nvPr/>
        </p:nvSpPr>
        <p:spPr bwMode="auto">
          <a:xfrm>
            <a:off x="5921901" y="4227340"/>
            <a:ext cx="443929" cy="32309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pl-PL" sz="1200" b="1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5610788" y="4388889"/>
            <a:ext cx="311113" cy="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0" name="Group 23"/>
          <p:cNvGrpSpPr>
            <a:grpSpLocks noChangeAspect="1"/>
          </p:cNvGrpSpPr>
          <p:nvPr/>
        </p:nvGrpSpPr>
        <p:grpSpPr bwMode="auto">
          <a:xfrm>
            <a:off x="1761776" y="3952373"/>
            <a:ext cx="514350" cy="832860"/>
            <a:chOff x="822" y="2016"/>
            <a:chExt cx="654" cy="881"/>
          </a:xfrm>
        </p:grpSpPr>
        <p:sp>
          <p:nvSpPr>
            <p:cNvPr id="41" name="Freeform 24"/>
            <p:cNvSpPr>
              <a:spLocks noChangeAspect="1"/>
            </p:cNvSpPr>
            <p:nvPr/>
          </p:nvSpPr>
          <p:spPr bwMode="auto">
            <a:xfrm>
              <a:off x="822" y="2016"/>
              <a:ext cx="654" cy="878"/>
            </a:xfrm>
            <a:custGeom>
              <a:avLst/>
              <a:gdLst>
                <a:gd name="T0" fmla="*/ 1292 w 1962"/>
                <a:gd name="T1" fmla="*/ 267 h 2634"/>
                <a:gd name="T2" fmla="*/ 1345 w 1962"/>
                <a:gd name="T3" fmla="*/ 472 h 2634"/>
                <a:gd name="T4" fmla="*/ 1309 w 1962"/>
                <a:gd name="T5" fmla="*/ 596 h 2634"/>
                <a:gd name="T6" fmla="*/ 1207 w 1962"/>
                <a:gd name="T7" fmla="*/ 702 h 2634"/>
                <a:gd name="T8" fmla="*/ 1037 w 1962"/>
                <a:gd name="T9" fmla="*/ 837 h 2634"/>
                <a:gd name="T10" fmla="*/ 1232 w 1962"/>
                <a:gd name="T11" fmla="*/ 877 h 2634"/>
                <a:gd name="T12" fmla="*/ 1649 w 1962"/>
                <a:gd name="T13" fmla="*/ 1273 h 2634"/>
                <a:gd name="T14" fmla="*/ 1873 w 1962"/>
                <a:gd name="T15" fmla="*/ 1327 h 2634"/>
                <a:gd name="T16" fmla="*/ 1920 w 1962"/>
                <a:gd name="T17" fmla="*/ 1372 h 2634"/>
                <a:gd name="T18" fmla="*/ 1962 w 1962"/>
                <a:gd name="T19" fmla="*/ 1429 h 2634"/>
                <a:gd name="T20" fmla="*/ 1923 w 1962"/>
                <a:gd name="T21" fmla="*/ 1495 h 2634"/>
                <a:gd name="T22" fmla="*/ 1831 w 1962"/>
                <a:gd name="T23" fmla="*/ 1507 h 2634"/>
                <a:gd name="T24" fmla="*/ 1682 w 1962"/>
                <a:gd name="T25" fmla="*/ 1536 h 2634"/>
                <a:gd name="T26" fmla="*/ 1536 w 1962"/>
                <a:gd name="T27" fmla="*/ 1462 h 2634"/>
                <a:gd name="T28" fmla="*/ 1389 w 1962"/>
                <a:gd name="T29" fmla="*/ 1379 h 2634"/>
                <a:gd name="T30" fmla="*/ 1269 w 1962"/>
                <a:gd name="T31" fmla="*/ 1271 h 2634"/>
                <a:gd name="T32" fmla="*/ 1205 w 1962"/>
                <a:gd name="T33" fmla="*/ 1277 h 2634"/>
                <a:gd name="T34" fmla="*/ 1196 w 1962"/>
                <a:gd name="T35" fmla="*/ 1490 h 2634"/>
                <a:gd name="T36" fmla="*/ 1175 w 1962"/>
                <a:gd name="T37" fmla="*/ 1567 h 2634"/>
                <a:gd name="T38" fmla="*/ 1157 w 1962"/>
                <a:gd name="T39" fmla="*/ 1966 h 2634"/>
                <a:gd name="T40" fmla="*/ 1140 w 1962"/>
                <a:gd name="T41" fmla="*/ 2223 h 2634"/>
                <a:gd name="T42" fmla="*/ 1125 w 1962"/>
                <a:gd name="T43" fmla="*/ 2378 h 2634"/>
                <a:gd name="T44" fmla="*/ 1156 w 1962"/>
                <a:gd name="T45" fmla="*/ 2464 h 2634"/>
                <a:gd name="T46" fmla="*/ 1133 w 1962"/>
                <a:gd name="T47" fmla="*/ 2593 h 2634"/>
                <a:gd name="T48" fmla="*/ 948 w 1962"/>
                <a:gd name="T49" fmla="*/ 2620 h 2634"/>
                <a:gd name="T50" fmla="*/ 860 w 1962"/>
                <a:gd name="T51" fmla="*/ 2569 h 2634"/>
                <a:gd name="T52" fmla="*/ 842 w 1962"/>
                <a:gd name="T53" fmla="*/ 2435 h 2634"/>
                <a:gd name="T54" fmla="*/ 884 w 1962"/>
                <a:gd name="T55" fmla="*/ 2396 h 2634"/>
                <a:gd name="T56" fmla="*/ 841 w 1962"/>
                <a:gd name="T57" fmla="*/ 2117 h 2634"/>
                <a:gd name="T58" fmla="*/ 796 w 1962"/>
                <a:gd name="T59" fmla="*/ 2270 h 2634"/>
                <a:gd name="T60" fmla="*/ 779 w 1962"/>
                <a:gd name="T61" fmla="*/ 2489 h 2634"/>
                <a:gd name="T62" fmla="*/ 712 w 1962"/>
                <a:gd name="T63" fmla="*/ 2627 h 2634"/>
                <a:gd name="T64" fmla="*/ 627 w 1962"/>
                <a:gd name="T65" fmla="*/ 2630 h 2634"/>
                <a:gd name="T66" fmla="*/ 478 w 1962"/>
                <a:gd name="T67" fmla="*/ 2576 h 2634"/>
                <a:gd name="T68" fmla="*/ 453 w 1962"/>
                <a:gd name="T69" fmla="*/ 2422 h 2634"/>
                <a:gd name="T70" fmla="*/ 505 w 1962"/>
                <a:gd name="T71" fmla="*/ 2403 h 2634"/>
                <a:gd name="T72" fmla="*/ 470 w 1962"/>
                <a:gd name="T73" fmla="*/ 1822 h 2634"/>
                <a:gd name="T74" fmla="*/ 524 w 1962"/>
                <a:gd name="T75" fmla="*/ 1557 h 2634"/>
                <a:gd name="T76" fmla="*/ 493 w 1962"/>
                <a:gd name="T77" fmla="*/ 1326 h 2634"/>
                <a:gd name="T78" fmla="*/ 477 w 1962"/>
                <a:gd name="T79" fmla="*/ 1281 h 2634"/>
                <a:gd name="T80" fmla="*/ 378 w 1962"/>
                <a:gd name="T81" fmla="*/ 1457 h 2634"/>
                <a:gd name="T82" fmla="*/ 305 w 1962"/>
                <a:gd name="T83" fmla="*/ 1645 h 2634"/>
                <a:gd name="T84" fmla="*/ 251 w 1962"/>
                <a:gd name="T85" fmla="*/ 1726 h 2634"/>
                <a:gd name="T86" fmla="*/ 214 w 1962"/>
                <a:gd name="T87" fmla="*/ 1693 h 2634"/>
                <a:gd name="T88" fmla="*/ 109 w 1962"/>
                <a:gd name="T89" fmla="*/ 1742 h 2634"/>
                <a:gd name="T90" fmla="*/ 49 w 1962"/>
                <a:gd name="T91" fmla="*/ 1730 h 2634"/>
                <a:gd name="T92" fmla="*/ 7 w 1962"/>
                <a:gd name="T93" fmla="*/ 1658 h 2634"/>
                <a:gd name="T94" fmla="*/ 86 w 1962"/>
                <a:gd name="T95" fmla="*/ 1562 h 2634"/>
                <a:gd name="T96" fmla="*/ 168 w 1962"/>
                <a:gd name="T97" fmla="*/ 1481 h 2634"/>
                <a:gd name="T98" fmla="*/ 181 w 1962"/>
                <a:gd name="T99" fmla="*/ 1316 h 2634"/>
                <a:gd name="T100" fmla="*/ 272 w 1962"/>
                <a:gd name="T101" fmla="*/ 1104 h 2634"/>
                <a:gd name="T102" fmla="*/ 576 w 1962"/>
                <a:gd name="T103" fmla="*/ 864 h 2634"/>
                <a:gd name="T104" fmla="*/ 723 w 1962"/>
                <a:gd name="T105" fmla="*/ 780 h 2634"/>
                <a:gd name="T106" fmla="*/ 546 w 1962"/>
                <a:gd name="T107" fmla="*/ 578 h 2634"/>
                <a:gd name="T108" fmla="*/ 477 w 1962"/>
                <a:gd name="T109" fmla="*/ 515 h 2634"/>
                <a:gd name="T110" fmla="*/ 517 w 1962"/>
                <a:gd name="T111" fmla="*/ 391 h 2634"/>
                <a:gd name="T112" fmla="*/ 556 w 1962"/>
                <a:gd name="T113" fmla="*/ 289 h 2634"/>
                <a:gd name="T114" fmla="*/ 622 w 1962"/>
                <a:gd name="T115" fmla="*/ 99 h 2634"/>
                <a:gd name="T116" fmla="*/ 718 w 1962"/>
                <a:gd name="T117" fmla="*/ 13 h 2634"/>
                <a:gd name="T118" fmla="*/ 792 w 1962"/>
                <a:gd name="T119" fmla="*/ 12 h 2634"/>
                <a:gd name="T120" fmla="*/ 888 w 1962"/>
                <a:gd name="T121" fmla="*/ 7 h 2634"/>
                <a:gd name="T122" fmla="*/ 1022 w 1962"/>
                <a:gd name="T123" fmla="*/ 6 h 2634"/>
                <a:gd name="T124" fmla="*/ 1163 w 1962"/>
                <a:gd name="T125" fmla="*/ 67 h 2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62" h="2634">
                  <a:moveTo>
                    <a:pt x="1219" y="132"/>
                  </a:moveTo>
                  <a:lnTo>
                    <a:pt x="1226" y="145"/>
                  </a:lnTo>
                  <a:lnTo>
                    <a:pt x="1230" y="159"/>
                  </a:lnTo>
                  <a:lnTo>
                    <a:pt x="1234" y="175"/>
                  </a:lnTo>
                  <a:lnTo>
                    <a:pt x="1241" y="194"/>
                  </a:lnTo>
                  <a:lnTo>
                    <a:pt x="1262" y="218"/>
                  </a:lnTo>
                  <a:lnTo>
                    <a:pt x="1279" y="243"/>
                  </a:lnTo>
                  <a:lnTo>
                    <a:pt x="1292" y="267"/>
                  </a:lnTo>
                  <a:lnTo>
                    <a:pt x="1302" y="293"/>
                  </a:lnTo>
                  <a:lnTo>
                    <a:pt x="1308" y="323"/>
                  </a:lnTo>
                  <a:lnTo>
                    <a:pt x="1312" y="355"/>
                  </a:lnTo>
                  <a:lnTo>
                    <a:pt x="1313" y="392"/>
                  </a:lnTo>
                  <a:lnTo>
                    <a:pt x="1313" y="434"/>
                  </a:lnTo>
                  <a:lnTo>
                    <a:pt x="1327" y="445"/>
                  </a:lnTo>
                  <a:lnTo>
                    <a:pt x="1338" y="458"/>
                  </a:lnTo>
                  <a:lnTo>
                    <a:pt x="1345" y="472"/>
                  </a:lnTo>
                  <a:lnTo>
                    <a:pt x="1350" y="489"/>
                  </a:lnTo>
                  <a:lnTo>
                    <a:pt x="1351" y="507"/>
                  </a:lnTo>
                  <a:lnTo>
                    <a:pt x="1350" y="525"/>
                  </a:lnTo>
                  <a:lnTo>
                    <a:pt x="1345" y="540"/>
                  </a:lnTo>
                  <a:lnTo>
                    <a:pt x="1340" y="556"/>
                  </a:lnTo>
                  <a:lnTo>
                    <a:pt x="1331" y="570"/>
                  </a:lnTo>
                  <a:lnTo>
                    <a:pt x="1320" y="584"/>
                  </a:lnTo>
                  <a:lnTo>
                    <a:pt x="1309" y="596"/>
                  </a:lnTo>
                  <a:lnTo>
                    <a:pt x="1295" y="607"/>
                  </a:lnTo>
                  <a:lnTo>
                    <a:pt x="1287" y="611"/>
                  </a:lnTo>
                  <a:lnTo>
                    <a:pt x="1280" y="614"/>
                  </a:lnTo>
                  <a:lnTo>
                    <a:pt x="1272" y="616"/>
                  </a:lnTo>
                  <a:lnTo>
                    <a:pt x="1263" y="617"/>
                  </a:lnTo>
                  <a:lnTo>
                    <a:pt x="1249" y="649"/>
                  </a:lnTo>
                  <a:lnTo>
                    <a:pt x="1231" y="677"/>
                  </a:lnTo>
                  <a:lnTo>
                    <a:pt x="1207" y="702"/>
                  </a:lnTo>
                  <a:lnTo>
                    <a:pt x="1179" y="724"/>
                  </a:lnTo>
                  <a:lnTo>
                    <a:pt x="1150" y="744"/>
                  </a:lnTo>
                  <a:lnTo>
                    <a:pt x="1120" y="762"/>
                  </a:lnTo>
                  <a:lnTo>
                    <a:pt x="1090" y="779"/>
                  </a:lnTo>
                  <a:lnTo>
                    <a:pt x="1061" y="796"/>
                  </a:lnTo>
                  <a:lnTo>
                    <a:pt x="1000" y="810"/>
                  </a:lnTo>
                  <a:lnTo>
                    <a:pt x="1018" y="825"/>
                  </a:lnTo>
                  <a:lnTo>
                    <a:pt x="1037" y="837"/>
                  </a:lnTo>
                  <a:lnTo>
                    <a:pt x="1058" y="847"/>
                  </a:lnTo>
                  <a:lnTo>
                    <a:pt x="1082" y="854"/>
                  </a:lnTo>
                  <a:lnTo>
                    <a:pt x="1104" y="860"/>
                  </a:lnTo>
                  <a:lnTo>
                    <a:pt x="1129" y="864"/>
                  </a:lnTo>
                  <a:lnTo>
                    <a:pt x="1154" y="864"/>
                  </a:lnTo>
                  <a:lnTo>
                    <a:pt x="1179" y="863"/>
                  </a:lnTo>
                  <a:lnTo>
                    <a:pt x="1206" y="870"/>
                  </a:lnTo>
                  <a:lnTo>
                    <a:pt x="1232" y="877"/>
                  </a:lnTo>
                  <a:lnTo>
                    <a:pt x="1258" y="886"/>
                  </a:lnTo>
                  <a:lnTo>
                    <a:pt x="1281" y="899"/>
                  </a:lnTo>
                  <a:lnTo>
                    <a:pt x="1305" y="913"/>
                  </a:lnTo>
                  <a:lnTo>
                    <a:pt x="1326" y="930"/>
                  </a:lnTo>
                  <a:lnTo>
                    <a:pt x="1347" y="949"/>
                  </a:lnTo>
                  <a:lnTo>
                    <a:pt x="1366" y="971"/>
                  </a:lnTo>
                  <a:lnTo>
                    <a:pt x="1497" y="1135"/>
                  </a:lnTo>
                  <a:lnTo>
                    <a:pt x="1649" y="1273"/>
                  </a:lnTo>
                  <a:lnTo>
                    <a:pt x="1659" y="1283"/>
                  </a:lnTo>
                  <a:lnTo>
                    <a:pt x="1663" y="1294"/>
                  </a:lnTo>
                  <a:lnTo>
                    <a:pt x="1669" y="1305"/>
                  </a:lnTo>
                  <a:lnTo>
                    <a:pt x="1680" y="1312"/>
                  </a:lnTo>
                  <a:lnTo>
                    <a:pt x="1842" y="1330"/>
                  </a:lnTo>
                  <a:lnTo>
                    <a:pt x="1852" y="1330"/>
                  </a:lnTo>
                  <a:lnTo>
                    <a:pt x="1863" y="1329"/>
                  </a:lnTo>
                  <a:lnTo>
                    <a:pt x="1873" y="1327"/>
                  </a:lnTo>
                  <a:lnTo>
                    <a:pt x="1884" y="1327"/>
                  </a:lnTo>
                  <a:lnTo>
                    <a:pt x="1892" y="1327"/>
                  </a:lnTo>
                  <a:lnTo>
                    <a:pt x="1902" y="1330"/>
                  </a:lnTo>
                  <a:lnTo>
                    <a:pt x="1909" y="1336"/>
                  </a:lnTo>
                  <a:lnTo>
                    <a:pt x="1916" y="1345"/>
                  </a:lnTo>
                  <a:lnTo>
                    <a:pt x="1914" y="1355"/>
                  </a:lnTo>
                  <a:lnTo>
                    <a:pt x="1917" y="1363"/>
                  </a:lnTo>
                  <a:lnTo>
                    <a:pt x="1920" y="1372"/>
                  </a:lnTo>
                  <a:lnTo>
                    <a:pt x="1927" y="1377"/>
                  </a:lnTo>
                  <a:lnTo>
                    <a:pt x="1933" y="1384"/>
                  </a:lnTo>
                  <a:lnTo>
                    <a:pt x="1940" y="1390"/>
                  </a:lnTo>
                  <a:lnTo>
                    <a:pt x="1946" y="1397"/>
                  </a:lnTo>
                  <a:lnTo>
                    <a:pt x="1953" y="1403"/>
                  </a:lnTo>
                  <a:lnTo>
                    <a:pt x="1959" y="1409"/>
                  </a:lnTo>
                  <a:lnTo>
                    <a:pt x="1962" y="1419"/>
                  </a:lnTo>
                  <a:lnTo>
                    <a:pt x="1962" y="1429"/>
                  </a:lnTo>
                  <a:lnTo>
                    <a:pt x="1958" y="1440"/>
                  </a:lnTo>
                  <a:lnTo>
                    <a:pt x="1949" y="1446"/>
                  </a:lnTo>
                  <a:lnTo>
                    <a:pt x="1940" y="1451"/>
                  </a:lnTo>
                  <a:lnTo>
                    <a:pt x="1933" y="1458"/>
                  </a:lnTo>
                  <a:lnTo>
                    <a:pt x="1934" y="1469"/>
                  </a:lnTo>
                  <a:lnTo>
                    <a:pt x="1937" y="1481"/>
                  </a:lnTo>
                  <a:lnTo>
                    <a:pt x="1931" y="1489"/>
                  </a:lnTo>
                  <a:lnTo>
                    <a:pt x="1923" y="1495"/>
                  </a:lnTo>
                  <a:lnTo>
                    <a:pt x="1913" y="1500"/>
                  </a:lnTo>
                  <a:lnTo>
                    <a:pt x="1902" y="1504"/>
                  </a:lnTo>
                  <a:lnTo>
                    <a:pt x="1891" y="1507"/>
                  </a:lnTo>
                  <a:lnTo>
                    <a:pt x="1878" y="1507"/>
                  </a:lnTo>
                  <a:lnTo>
                    <a:pt x="1867" y="1507"/>
                  </a:lnTo>
                  <a:lnTo>
                    <a:pt x="1854" y="1507"/>
                  </a:lnTo>
                  <a:lnTo>
                    <a:pt x="1843" y="1506"/>
                  </a:lnTo>
                  <a:lnTo>
                    <a:pt x="1831" y="1507"/>
                  </a:lnTo>
                  <a:lnTo>
                    <a:pt x="1820" y="1510"/>
                  </a:lnTo>
                  <a:lnTo>
                    <a:pt x="1824" y="1517"/>
                  </a:lnTo>
                  <a:lnTo>
                    <a:pt x="1828" y="1525"/>
                  </a:lnTo>
                  <a:lnTo>
                    <a:pt x="1829" y="1534"/>
                  </a:lnTo>
                  <a:lnTo>
                    <a:pt x="1827" y="1542"/>
                  </a:lnTo>
                  <a:lnTo>
                    <a:pt x="1814" y="1552"/>
                  </a:lnTo>
                  <a:lnTo>
                    <a:pt x="1698" y="1549"/>
                  </a:lnTo>
                  <a:lnTo>
                    <a:pt x="1682" y="1536"/>
                  </a:lnTo>
                  <a:lnTo>
                    <a:pt x="1665" y="1524"/>
                  </a:lnTo>
                  <a:lnTo>
                    <a:pt x="1649" y="1510"/>
                  </a:lnTo>
                  <a:lnTo>
                    <a:pt x="1633" y="1497"/>
                  </a:lnTo>
                  <a:lnTo>
                    <a:pt x="1615" y="1486"/>
                  </a:lnTo>
                  <a:lnTo>
                    <a:pt x="1596" y="1476"/>
                  </a:lnTo>
                  <a:lnTo>
                    <a:pt x="1577" y="1471"/>
                  </a:lnTo>
                  <a:lnTo>
                    <a:pt x="1556" y="1469"/>
                  </a:lnTo>
                  <a:lnTo>
                    <a:pt x="1536" y="1462"/>
                  </a:lnTo>
                  <a:lnTo>
                    <a:pt x="1517" y="1456"/>
                  </a:lnTo>
                  <a:lnTo>
                    <a:pt x="1497" y="1446"/>
                  </a:lnTo>
                  <a:lnTo>
                    <a:pt x="1478" y="1437"/>
                  </a:lnTo>
                  <a:lnTo>
                    <a:pt x="1460" y="1426"/>
                  </a:lnTo>
                  <a:lnTo>
                    <a:pt x="1442" y="1416"/>
                  </a:lnTo>
                  <a:lnTo>
                    <a:pt x="1424" y="1404"/>
                  </a:lnTo>
                  <a:lnTo>
                    <a:pt x="1407" y="1391"/>
                  </a:lnTo>
                  <a:lnTo>
                    <a:pt x="1389" y="1379"/>
                  </a:lnTo>
                  <a:lnTo>
                    <a:pt x="1372" y="1365"/>
                  </a:lnTo>
                  <a:lnTo>
                    <a:pt x="1355" y="1351"/>
                  </a:lnTo>
                  <a:lnTo>
                    <a:pt x="1338" y="1337"/>
                  </a:lnTo>
                  <a:lnTo>
                    <a:pt x="1323" y="1322"/>
                  </a:lnTo>
                  <a:lnTo>
                    <a:pt x="1306" y="1308"/>
                  </a:lnTo>
                  <a:lnTo>
                    <a:pt x="1291" y="1291"/>
                  </a:lnTo>
                  <a:lnTo>
                    <a:pt x="1276" y="1276"/>
                  </a:lnTo>
                  <a:lnTo>
                    <a:pt x="1269" y="1271"/>
                  </a:lnTo>
                  <a:lnTo>
                    <a:pt x="1262" y="1267"/>
                  </a:lnTo>
                  <a:lnTo>
                    <a:pt x="1253" y="1263"/>
                  </a:lnTo>
                  <a:lnTo>
                    <a:pt x="1246" y="1260"/>
                  </a:lnTo>
                  <a:lnTo>
                    <a:pt x="1238" y="1257"/>
                  </a:lnTo>
                  <a:lnTo>
                    <a:pt x="1231" y="1257"/>
                  </a:lnTo>
                  <a:lnTo>
                    <a:pt x="1223" y="1260"/>
                  </a:lnTo>
                  <a:lnTo>
                    <a:pt x="1216" y="1264"/>
                  </a:lnTo>
                  <a:lnTo>
                    <a:pt x="1205" y="1277"/>
                  </a:lnTo>
                  <a:lnTo>
                    <a:pt x="1196" y="1290"/>
                  </a:lnTo>
                  <a:lnTo>
                    <a:pt x="1188" y="1302"/>
                  </a:lnTo>
                  <a:lnTo>
                    <a:pt x="1179" y="1316"/>
                  </a:lnTo>
                  <a:lnTo>
                    <a:pt x="1181" y="1362"/>
                  </a:lnTo>
                  <a:lnTo>
                    <a:pt x="1184" y="1401"/>
                  </a:lnTo>
                  <a:lnTo>
                    <a:pt x="1186" y="1435"/>
                  </a:lnTo>
                  <a:lnTo>
                    <a:pt x="1191" y="1464"/>
                  </a:lnTo>
                  <a:lnTo>
                    <a:pt x="1196" y="1490"/>
                  </a:lnTo>
                  <a:lnTo>
                    <a:pt x="1203" y="1514"/>
                  </a:lnTo>
                  <a:lnTo>
                    <a:pt x="1213" y="1535"/>
                  </a:lnTo>
                  <a:lnTo>
                    <a:pt x="1224" y="1557"/>
                  </a:lnTo>
                  <a:lnTo>
                    <a:pt x="1216" y="1562"/>
                  </a:lnTo>
                  <a:lnTo>
                    <a:pt x="1206" y="1564"/>
                  </a:lnTo>
                  <a:lnTo>
                    <a:pt x="1196" y="1566"/>
                  </a:lnTo>
                  <a:lnTo>
                    <a:pt x="1186" y="1567"/>
                  </a:lnTo>
                  <a:lnTo>
                    <a:pt x="1175" y="1567"/>
                  </a:lnTo>
                  <a:lnTo>
                    <a:pt x="1166" y="1567"/>
                  </a:lnTo>
                  <a:lnTo>
                    <a:pt x="1154" y="1569"/>
                  </a:lnTo>
                  <a:lnTo>
                    <a:pt x="1145" y="1570"/>
                  </a:lnTo>
                  <a:lnTo>
                    <a:pt x="1149" y="1617"/>
                  </a:lnTo>
                  <a:lnTo>
                    <a:pt x="1154" y="1665"/>
                  </a:lnTo>
                  <a:lnTo>
                    <a:pt x="1159" y="1714"/>
                  </a:lnTo>
                  <a:lnTo>
                    <a:pt x="1160" y="1762"/>
                  </a:lnTo>
                  <a:lnTo>
                    <a:pt x="1157" y="1966"/>
                  </a:lnTo>
                  <a:lnTo>
                    <a:pt x="1149" y="2002"/>
                  </a:lnTo>
                  <a:lnTo>
                    <a:pt x="1143" y="2040"/>
                  </a:lnTo>
                  <a:lnTo>
                    <a:pt x="1138" y="2078"/>
                  </a:lnTo>
                  <a:lnTo>
                    <a:pt x="1128" y="2111"/>
                  </a:lnTo>
                  <a:lnTo>
                    <a:pt x="1140" y="2139"/>
                  </a:lnTo>
                  <a:lnTo>
                    <a:pt x="1145" y="2167"/>
                  </a:lnTo>
                  <a:lnTo>
                    <a:pt x="1145" y="2195"/>
                  </a:lnTo>
                  <a:lnTo>
                    <a:pt x="1140" y="2223"/>
                  </a:lnTo>
                  <a:lnTo>
                    <a:pt x="1133" y="2251"/>
                  </a:lnTo>
                  <a:lnTo>
                    <a:pt x="1124" y="2279"/>
                  </a:lnTo>
                  <a:lnTo>
                    <a:pt x="1115" y="2305"/>
                  </a:lnTo>
                  <a:lnTo>
                    <a:pt x="1107" y="2330"/>
                  </a:lnTo>
                  <a:lnTo>
                    <a:pt x="1107" y="2375"/>
                  </a:lnTo>
                  <a:lnTo>
                    <a:pt x="1113" y="2376"/>
                  </a:lnTo>
                  <a:lnTo>
                    <a:pt x="1120" y="2376"/>
                  </a:lnTo>
                  <a:lnTo>
                    <a:pt x="1125" y="2378"/>
                  </a:lnTo>
                  <a:lnTo>
                    <a:pt x="1132" y="2379"/>
                  </a:lnTo>
                  <a:lnTo>
                    <a:pt x="1138" y="2382"/>
                  </a:lnTo>
                  <a:lnTo>
                    <a:pt x="1143" y="2385"/>
                  </a:lnTo>
                  <a:lnTo>
                    <a:pt x="1149" y="2390"/>
                  </a:lnTo>
                  <a:lnTo>
                    <a:pt x="1152" y="2397"/>
                  </a:lnTo>
                  <a:lnTo>
                    <a:pt x="1159" y="2420"/>
                  </a:lnTo>
                  <a:lnTo>
                    <a:pt x="1160" y="2442"/>
                  </a:lnTo>
                  <a:lnTo>
                    <a:pt x="1156" y="2464"/>
                  </a:lnTo>
                  <a:lnTo>
                    <a:pt x="1145" y="2484"/>
                  </a:lnTo>
                  <a:lnTo>
                    <a:pt x="1135" y="2492"/>
                  </a:lnTo>
                  <a:lnTo>
                    <a:pt x="1136" y="2502"/>
                  </a:lnTo>
                  <a:lnTo>
                    <a:pt x="1143" y="2513"/>
                  </a:lnTo>
                  <a:lnTo>
                    <a:pt x="1147" y="2523"/>
                  </a:lnTo>
                  <a:lnTo>
                    <a:pt x="1147" y="2548"/>
                  </a:lnTo>
                  <a:lnTo>
                    <a:pt x="1145" y="2572"/>
                  </a:lnTo>
                  <a:lnTo>
                    <a:pt x="1133" y="2593"/>
                  </a:lnTo>
                  <a:lnTo>
                    <a:pt x="1115" y="2608"/>
                  </a:lnTo>
                  <a:lnTo>
                    <a:pt x="1092" y="2612"/>
                  </a:lnTo>
                  <a:lnTo>
                    <a:pt x="1069" y="2616"/>
                  </a:lnTo>
                  <a:lnTo>
                    <a:pt x="1047" y="2619"/>
                  </a:lnTo>
                  <a:lnTo>
                    <a:pt x="1023" y="2620"/>
                  </a:lnTo>
                  <a:lnTo>
                    <a:pt x="1000" y="2622"/>
                  </a:lnTo>
                  <a:lnTo>
                    <a:pt x="975" y="2622"/>
                  </a:lnTo>
                  <a:lnTo>
                    <a:pt x="948" y="2620"/>
                  </a:lnTo>
                  <a:lnTo>
                    <a:pt x="917" y="2618"/>
                  </a:lnTo>
                  <a:lnTo>
                    <a:pt x="908" y="2613"/>
                  </a:lnTo>
                  <a:lnTo>
                    <a:pt x="898" y="2609"/>
                  </a:lnTo>
                  <a:lnTo>
                    <a:pt x="888" y="2604"/>
                  </a:lnTo>
                  <a:lnTo>
                    <a:pt x="878" y="2595"/>
                  </a:lnTo>
                  <a:lnTo>
                    <a:pt x="870" y="2588"/>
                  </a:lnTo>
                  <a:lnTo>
                    <a:pt x="864" y="2579"/>
                  </a:lnTo>
                  <a:lnTo>
                    <a:pt x="860" y="2569"/>
                  </a:lnTo>
                  <a:lnTo>
                    <a:pt x="857" y="2558"/>
                  </a:lnTo>
                  <a:lnTo>
                    <a:pt x="863" y="2538"/>
                  </a:lnTo>
                  <a:lnTo>
                    <a:pt x="862" y="2521"/>
                  </a:lnTo>
                  <a:lnTo>
                    <a:pt x="859" y="2505"/>
                  </a:lnTo>
                  <a:lnTo>
                    <a:pt x="853" y="2488"/>
                  </a:lnTo>
                  <a:lnTo>
                    <a:pt x="846" y="2471"/>
                  </a:lnTo>
                  <a:lnTo>
                    <a:pt x="843" y="2453"/>
                  </a:lnTo>
                  <a:lnTo>
                    <a:pt x="842" y="2435"/>
                  </a:lnTo>
                  <a:lnTo>
                    <a:pt x="848" y="2415"/>
                  </a:lnTo>
                  <a:lnTo>
                    <a:pt x="850" y="2408"/>
                  </a:lnTo>
                  <a:lnTo>
                    <a:pt x="855" y="2404"/>
                  </a:lnTo>
                  <a:lnTo>
                    <a:pt x="860" y="2401"/>
                  </a:lnTo>
                  <a:lnTo>
                    <a:pt x="866" y="2399"/>
                  </a:lnTo>
                  <a:lnTo>
                    <a:pt x="871" y="2397"/>
                  </a:lnTo>
                  <a:lnTo>
                    <a:pt x="878" y="2396"/>
                  </a:lnTo>
                  <a:lnTo>
                    <a:pt x="884" y="2396"/>
                  </a:lnTo>
                  <a:lnTo>
                    <a:pt x="889" y="2393"/>
                  </a:lnTo>
                  <a:lnTo>
                    <a:pt x="874" y="2357"/>
                  </a:lnTo>
                  <a:lnTo>
                    <a:pt x="859" y="2319"/>
                  </a:lnTo>
                  <a:lnTo>
                    <a:pt x="848" y="2280"/>
                  </a:lnTo>
                  <a:lnTo>
                    <a:pt x="839" y="2240"/>
                  </a:lnTo>
                  <a:lnTo>
                    <a:pt x="835" y="2198"/>
                  </a:lnTo>
                  <a:lnTo>
                    <a:pt x="835" y="2157"/>
                  </a:lnTo>
                  <a:lnTo>
                    <a:pt x="841" y="2117"/>
                  </a:lnTo>
                  <a:lnTo>
                    <a:pt x="853" y="2078"/>
                  </a:lnTo>
                  <a:lnTo>
                    <a:pt x="813" y="1884"/>
                  </a:lnTo>
                  <a:lnTo>
                    <a:pt x="775" y="2074"/>
                  </a:lnTo>
                  <a:lnTo>
                    <a:pt x="772" y="2113"/>
                  </a:lnTo>
                  <a:lnTo>
                    <a:pt x="776" y="2149"/>
                  </a:lnTo>
                  <a:lnTo>
                    <a:pt x="783" y="2185"/>
                  </a:lnTo>
                  <a:lnTo>
                    <a:pt x="789" y="2221"/>
                  </a:lnTo>
                  <a:lnTo>
                    <a:pt x="796" y="2270"/>
                  </a:lnTo>
                  <a:lnTo>
                    <a:pt x="793" y="2319"/>
                  </a:lnTo>
                  <a:lnTo>
                    <a:pt x="783" y="2367"/>
                  </a:lnTo>
                  <a:lnTo>
                    <a:pt x="776" y="2414"/>
                  </a:lnTo>
                  <a:lnTo>
                    <a:pt x="771" y="2424"/>
                  </a:lnTo>
                  <a:lnTo>
                    <a:pt x="767" y="2435"/>
                  </a:lnTo>
                  <a:lnTo>
                    <a:pt x="764" y="2447"/>
                  </a:lnTo>
                  <a:lnTo>
                    <a:pt x="764" y="2459"/>
                  </a:lnTo>
                  <a:lnTo>
                    <a:pt x="779" y="2489"/>
                  </a:lnTo>
                  <a:lnTo>
                    <a:pt x="783" y="2526"/>
                  </a:lnTo>
                  <a:lnTo>
                    <a:pt x="779" y="2563"/>
                  </a:lnTo>
                  <a:lnTo>
                    <a:pt x="771" y="2595"/>
                  </a:lnTo>
                  <a:lnTo>
                    <a:pt x="760" y="2604"/>
                  </a:lnTo>
                  <a:lnTo>
                    <a:pt x="749" y="2611"/>
                  </a:lnTo>
                  <a:lnTo>
                    <a:pt x="737" y="2618"/>
                  </a:lnTo>
                  <a:lnTo>
                    <a:pt x="725" y="2623"/>
                  </a:lnTo>
                  <a:lnTo>
                    <a:pt x="712" y="2627"/>
                  </a:lnTo>
                  <a:lnTo>
                    <a:pt x="700" y="2630"/>
                  </a:lnTo>
                  <a:lnTo>
                    <a:pt x="687" y="2633"/>
                  </a:lnTo>
                  <a:lnTo>
                    <a:pt x="673" y="2634"/>
                  </a:lnTo>
                  <a:lnTo>
                    <a:pt x="665" y="2634"/>
                  </a:lnTo>
                  <a:lnTo>
                    <a:pt x="655" y="2634"/>
                  </a:lnTo>
                  <a:lnTo>
                    <a:pt x="645" y="2633"/>
                  </a:lnTo>
                  <a:lnTo>
                    <a:pt x="637" y="2632"/>
                  </a:lnTo>
                  <a:lnTo>
                    <a:pt x="627" y="2630"/>
                  </a:lnTo>
                  <a:lnTo>
                    <a:pt x="618" y="2627"/>
                  </a:lnTo>
                  <a:lnTo>
                    <a:pt x="606" y="2625"/>
                  </a:lnTo>
                  <a:lnTo>
                    <a:pt x="597" y="2622"/>
                  </a:lnTo>
                  <a:lnTo>
                    <a:pt x="569" y="2587"/>
                  </a:lnTo>
                  <a:lnTo>
                    <a:pt x="546" y="2584"/>
                  </a:lnTo>
                  <a:lnTo>
                    <a:pt x="523" y="2583"/>
                  </a:lnTo>
                  <a:lnTo>
                    <a:pt x="500" y="2580"/>
                  </a:lnTo>
                  <a:lnTo>
                    <a:pt x="478" y="2576"/>
                  </a:lnTo>
                  <a:lnTo>
                    <a:pt x="459" y="2567"/>
                  </a:lnTo>
                  <a:lnTo>
                    <a:pt x="440" y="2556"/>
                  </a:lnTo>
                  <a:lnTo>
                    <a:pt x="428" y="2540"/>
                  </a:lnTo>
                  <a:lnTo>
                    <a:pt x="419" y="2516"/>
                  </a:lnTo>
                  <a:lnTo>
                    <a:pt x="419" y="2491"/>
                  </a:lnTo>
                  <a:lnTo>
                    <a:pt x="424" y="2463"/>
                  </a:lnTo>
                  <a:lnTo>
                    <a:pt x="433" y="2439"/>
                  </a:lnTo>
                  <a:lnTo>
                    <a:pt x="453" y="2422"/>
                  </a:lnTo>
                  <a:lnTo>
                    <a:pt x="460" y="2418"/>
                  </a:lnTo>
                  <a:lnTo>
                    <a:pt x="467" y="2415"/>
                  </a:lnTo>
                  <a:lnTo>
                    <a:pt x="474" y="2413"/>
                  </a:lnTo>
                  <a:lnTo>
                    <a:pt x="479" y="2410"/>
                  </a:lnTo>
                  <a:lnTo>
                    <a:pt x="486" y="2408"/>
                  </a:lnTo>
                  <a:lnTo>
                    <a:pt x="492" y="2407"/>
                  </a:lnTo>
                  <a:lnTo>
                    <a:pt x="499" y="2404"/>
                  </a:lnTo>
                  <a:lnTo>
                    <a:pt x="505" y="2403"/>
                  </a:lnTo>
                  <a:lnTo>
                    <a:pt x="496" y="2378"/>
                  </a:lnTo>
                  <a:lnTo>
                    <a:pt x="491" y="2350"/>
                  </a:lnTo>
                  <a:lnTo>
                    <a:pt x="488" y="2323"/>
                  </a:lnTo>
                  <a:lnTo>
                    <a:pt x="486" y="2294"/>
                  </a:lnTo>
                  <a:lnTo>
                    <a:pt x="488" y="2127"/>
                  </a:lnTo>
                  <a:lnTo>
                    <a:pt x="492" y="2046"/>
                  </a:lnTo>
                  <a:lnTo>
                    <a:pt x="471" y="1862"/>
                  </a:lnTo>
                  <a:lnTo>
                    <a:pt x="470" y="1822"/>
                  </a:lnTo>
                  <a:lnTo>
                    <a:pt x="472" y="1785"/>
                  </a:lnTo>
                  <a:lnTo>
                    <a:pt x="477" y="1747"/>
                  </a:lnTo>
                  <a:lnTo>
                    <a:pt x="484" y="1711"/>
                  </a:lnTo>
                  <a:lnTo>
                    <a:pt x="492" y="1676"/>
                  </a:lnTo>
                  <a:lnTo>
                    <a:pt x="500" y="1640"/>
                  </a:lnTo>
                  <a:lnTo>
                    <a:pt x="510" y="1605"/>
                  </a:lnTo>
                  <a:lnTo>
                    <a:pt x="520" y="1570"/>
                  </a:lnTo>
                  <a:lnTo>
                    <a:pt x="524" y="1557"/>
                  </a:lnTo>
                  <a:lnTo>
                    <a:pt x="527" y="1541"/>
                  </a:lnTo>
                  <a:lnTo>
                    <a:pt x="528" y="1527"/>
                  </a:lnTo>
                  <a:lnTo>
                    <a:pt x="528" y="1521"/>
                  </a:lnTo>
                  <a:lnTo>
                    <a:pt x="520" y="1474"/>
                  </a:lnTo>
                  <a:lnTo>
                    <a:pt x="514" y="1426"/>
                  </a:lnTo>
                  <a:lnTo>
                    <a:pt x="507" y="1379"/>
                  </a:lnTo>
                  <a:lnTo>
                    <a:pt x="495" y="1333"/>
                  </a:lnTo>
                  <a:lnTo>
                    <a:pt x="493" y="1326"/>
                  </a:lnTo>
                  <a:lnTo>
                    <a:pt x="496" y="1319"/>
                  </a:lnTo>
                  <a:lnTo>
                    <a:pt x="500" y="1313"/>
                  </a:lnTo>
                  <a:lnTo>
                    <a:pt x="505" y="1308"/>
                  </a:lnTo>
                  <a:lnTo>
                    <a:pt x="502" y="1301"/>
                  </a:lnTo>
                  <a:lnTo>
                    <a:pt x="499" y="1294"/>
                  </a:lnTo>
                  <a:lnTo>
                    <a:pt x="495" y="1287"/>
                  </a:lnTo>
                  <a:lnTo>
                    <a:pt x="489" y="1280"/>
                  </a:lnTo>
                  <a:lnTo>
                    <a:pt x="477" y="1281"/>
                  </a:lnTo>
                  <a:lnTo>
                    <a:pt x="466" y="1290"/>
                  </a:lnTo>
                  <a:lnTo>
                    <a:pt x="457" y="1301"/>
                  </a:lnTo>
                  <a:lnTo>
                    <a:pt x="450" y="1312"/>
                  </a:lnTo>
                  <a:lnTo>
                    <a:pt x="433" y="1340"/>
                  </a:lnTo>
                  <a:lnTo>
                    <a:pt x="419" y="1369"/>
                  </a:lnTo>
                  <a:lnTo>
                    <a:pt x="407" y="1398"/>
                  </a:lnTo>
                  <a:lnTo>
                    <a:pt x="393" y="1428"/>
                  </a:lnTo>
                  <a:lnTo>
                    <a:pt x="378" y="1457"/>
                  </a:lnTo>
                  <a:lnTo>
                    <a:pt x="360" y="1483"/>
                  </a:lnTo>
                  <a:lnTo>
                    <a:pt x="339" y="1509"/>
                  </a:lnTo>
                  <a:lnTo>
                    <a:pt x="312" y="1529"/>
                  </a:lnTo>
                  <a:lnTo>
                    <a:pt x="314" y="1556"/>
                  </a:lnTo>
                  <a:lnTo>
                    <a:pt x="316" y="1582"/>
                  </a:lnTo>
                  <a:lnTo>
                    <a:pt x="318" y="1608"/>
                  </a:lnTo>
                  <a:lnTo>
                    <a:pt x="312" y="1633"/>
                  </a:lnTo>
                  <a:lnTo>
                    <a:pt x="305" y="1645"/>
                  </a:lnTo>
                  <a:lnTo>
                    <a:pt x="301" y="1658"/>
                  </a:lnTo>
                  <a:lnTo>
                    <a:pt x="297" y="1672"/>
                  </a:lnTo>
                  <a:lnTo>
                    <a:pt x="293" y="1686"/>
                  </a:lnTo>
                  <a:lnTo>
                    <a:pt x="288" y="1700"/>
                  </a:lnTo>
                  <a:lnTo>
                    <a:pt x="283" y="1712"/>
                  </a:lnTo>
                  <a:lnTo>
                    <a:pt x="274" y="1722"/>
                  </a:lnTo>
                  <a:lnTo>
                    <a:pt x="263" y="1730"/>
                  </a:lnTo>
                  <a:lnTo>
                    <a:pt x="251" y="1726"/>
                  </a:lnTo>
                  <a:lnTo>
                    <a:pt x="242" y="1718"/>
                  </a:lnTo>
                  <a:lnTo>
                    <a:pt x="235" y="1705"/>
                  </a:lnTo>
                  <a:lnTo>
                    <a:pt x="230" y="1694"/>
                  </a:lnTo>
                  <a:lnTo>
                    <a:pt x="230" y="1690"/>
                  </a:lnTo>
                  <a:lnTo>
                    <a:pt x="228" y="1687"/>
                  </a:lnTo>
                  <a:lnTo>
                    <a:pt x="228" y="1683"/>
                  </a:lnTo>
                  <a:lnTo>
                    <a:pt x="227" y="1680"/>
                  </a:lnTo>
                  <a:lnTo>
                    <a:pt x="214" y="1693"/>
                  </a:lnTo>
                  <a:lnTo>
                    <a:pt x="202" y="1705"/>
                  </a:lnTo>
                  <a:lnTo>
                    <a:pt x="189" y="1716"/>
                  </a:lnTo>
                  <a:lnTo>
                    <a:pt x="177" y="1728"/>
                  </a:lnTo>
                  <a:lnTo>
                    <a:pt x="163" y="1736"/>
                  </a:lnTo>
                  <a:lnTo>
                    <a:pt x="148" y="1742"/>
                  </a:lnTo>
                  <a:lnTo>
                    <a:pt x="132" y="1743"/>
                  </a:lnTo>
                  <a:lnTo>
                    <a:pt x="115" y="1740"/>
                  </a:lnTo>
                  <a:lnTo>
                    <a:pt x="109" y="1742"/>
                  </a:lnTo>
                  <a:lnTo>
                    <a:pt x="100" y="1744"/>
                  </a:lnTo>
                  <a:lnTo>
                    <a:pt x="92" y="1747"/>
                  </a:lnTo>
                  <a:lnTo>
                    <a:pt x="83" y="1749"/>
                  </a:lnTo>
                  <a:lnTo>
                    <a:pt x="75" y="1750"/>
                  </a:lnTo>
                  <a:lnTo>
                    <a:pt x="67" y="1749"/>
                  </a:lnTo>
                  <a:lnTo>
                    <a:pt x="58" y="1747"/>
                  </a:lnTo>
                  <a:lnTo>
                    <a:pt x="51" y="1742"/>
                  </a:lnTo>
                  <a:lnTo>
                    <a:pt x="49" y="1730"/>
                  </a:lnTo>
                  <a:lnTo>
                    <a:pt x="44" y="1721"/>
                  </a:lnTo>
                  <a:lnTo>
                    <a:pt x="36" y="1714"/>
                  </a:lnTo>
                  <a:lnTo>
                    <a:pt x="28" y="1707"/>
                  </a:lnTo>
                  <a:lnTo>
                    <a:pt x="19" y="1700"/>
                  </a:lnTo>
                  <a:lnTo>
                    <a:pt x="12" y="1690"/>
                  </a:lnTo>
                  <a:lnTo>
                    <a:pt x="11" y="1680"/>
                  </a:lnTo>
                  <a:lnTo>
                    <a:pt x="15" y="1666"/>
                  </a:lnTo>
                  <a:lnTo>
                    <a:pt x="7" y="1658"/>
                  </a:lnTo>
                  <a:lnTo>
                    <a:pt x="1" y="1647"/>
                  </a:lnTo>
                  <a:lnTo>
                    <a:pt x="0" y="1634"/>
                  </a:lnTo>
                  <a:lnTo>
                    <a:pt x="3" y="1622"/>
                  </a:lnTo>
                  <a:lnTo>
                    <a:pt x="19" y="1610"/>
                  </a:lnTo>
                  <a:lnTo>
                    <a:pt x="36" y="1598"/>
                  </a:lnTo>
                  <a:lnTo>
                    <a:pt x="53" y="1587"/>
                  </a:lnTo>
                  <a:lnTo>
                    <a:pt x="69" y="1574"/>
                  </a:lnTo>
                  <a:lnTo>
                    <a:pt x="86" y="1562"/>
                  </a:lnTo>
                  <a:lnTo>
                    <a:pt x="102" y="1549"/>
                  </a:lnTo>
                  <a:lnTo>
                    <a:pt x="118" y="1535"/>
                  </a:lnTo>
                  <a:lnTo>
                    <a:pt x="134" y="1521"/>
                  </a:lnTo>
                  <a:lnTo>
                    <a:pt x="141" y="1513"/>
                  </a:lnTo>
                  <a:lnTo>
                    <a:pt x="148" y="1504"/>
                  </a:lnTo>
                  <a:lnTo>
                    <a:pt x="155" y="1497"/>
                  </a:lnTo>
                  <a:lnTo>
                    <a:pt x="163" y="1489"/>
                  </a:lnTo>
                  <a:lnTo>
                    <a:pt x="168" y="1481"/>
                  </a:lnTo>
                  <a:lnTo>
                    <a:pt x="174" y="1471"/>
                  </a:lnTo>
                  <a:lnTo>
                    <a:pt x="175" y="1461"/>
                  </a:lnTo>
                  <a:lnTo>
                    <a:pt x="175" y="1450"/>
                  </a:lnTo>
                  <a:lnTo>
                    <a:pt x="168" y="1426"/>
                  </a:lnTo>
                  <a:lnTo>
                    <a:pt x="170" y="1400"/>
                  </a:lnTo>
                  <a:lnTo>
                    <a:pt x="173" y="1372"/>
                  </a:lnTo>
                  <a:lnTo>
                    <a:pt x="175" y="1345"/>
                  </a:lnTo>
                  <a:lnTo>
                    <a:pt x="181" y="1316"/>
                  </a:lnTo>
                  <a:lnTo>
                    <a:pt x="188" y="1288"/>
                  </a:lnTo>
                  <a:lnTo>
                    <a:pt x="196" y="1260"/>
                  </a:lnTo>
                  <a:lnTo>
                    <a:pt x="206" y="1234"/>
                  </a:lnTo>
                  <a:lnTo>
                    <a:pt x="217" y="1206"/>
                  </a:lnTo>
                  <a:lnTo>
                    <a:pt x="228" y="1179"/>
                  </a:lnTo>
                  <a:lnTo>
                    <a:pt x="241" y="1154"/>
                  </a:lnTo>
                  <a:lnTo>
                    <a:pt x="256" y="1128"/>
                  </a:lnTo>
                  <a:lnTo>
                    <a:pt x="272" y="1104"/>
                  </a:lnTo>
                  <a:lnTo>
                    <a:pt x="287" y="1079"/>
                  </a:lnTo>
                  <a:lnTo>
                    <a:pt x="305" y="1055"/>
                  </a:lnTo>
                  <a:lnTo>
                    <a:pt x="325" y="1033"/>
                  </a:lnTo>
                  <a:lnTo>
                    <a:pt x="346" y="1010"/>
                  </a:lnTo>
                  <a:lnTo>
                    <a:pt x="368" y="988"/>
                  </a:lnTo>
                  <a:lnTo>
                    <a:pt x="390" y="967"/>
                  </a:lnTo>
                  <a:lnTo>
                    <a:pt x="415" y="948"/>
                  </a:lnTo>
                  <a:lnTo>
                    <a:pt x="576" y="864"/>
                  </a:lnTo>
                  <a:lnTo>
                    <a:pt x="595" y="854"/>
                  </a:lnTo>
                  <a:lnTo>
                    <a:pt x="615" y="846"/>
                  </a:lnTo>
                  <a:lnTo>
                    <a:pt x="633" y="837"/>
                  </a:lnTo>
                  <a:lnTo>
                    <a:pt x="652" y="831"/>
                  </a:lnTo>
                  <a:lnTo>
                    <a:pt x="672" y="821"/>
                  </a:lnTo>
                  <a:lnTo>
                    <a:pt x="690" y="810"/>
                  </a:lnTo>
                  <a:lnTo>
                    <a:pt x="707" y="797"/>
                  </a:lnTo>
                  <a:lnTo>
                    <a:pt x="723" y="780"/>
                  </a:lnTo>
                  <a:lnTo>
                    <a:pt x="693" y="765"/>
                  </a:lnTo>
                  <a:lnTo>
                    <a:pt x="664" y="745"/>
                  </a:lnTo>
                  <a:lnTo>
                    <a:pt x="636" y="724"/>
                  </a:lnTo>
                  <a:lnTo>
                    <a:pt x="611" y="699"/>
                  </a:lnTo>
                  <a:lnTo>
                    <a:pt x="587" y="671"/>
                  </a:lnTo>
                  <a:lnTo>
                    <a:pt x="569" y="642"/>
                  </a:lnTo>
                  <a:lnTo>
                    <a:pt x="555" y="611"/>
                  </a:lnTo>
                  <a:lnTo>
                    <a:pt x="546" y="578"/>
                  </a:lnTo>
                  <a:lnTo>
                    <a:pt x="537" y="572"/>
                  </a:lnTo>
                  <a:lnTo>
                    <a:pt x="525" y="567"/>
                  </a:lnTo>
                  <a:lnTo>
                    <a:pt x="514" y="560"/>
                  </a:lnTo>
                  <a:lnTo>
                    <a:pt x="505" y="553"/>
                  </a:lnTo>
                  <a:lnTo>
                    <a:pt x="495" y="546"/>
                  </a:lnTo>
                  <a:lnTo>
                    <a:pt x="486" y="538"/>
                  </a:lnTo>
                  <a:lnTo>
                    <a:pt x="481" y="526"/>
                  </a:lnTo>
                  <a:lnTo>
                    <a:pt x="477" y="515"/>
                  </a:lnTo>
                  <a:lnTo>
                    <a:pt x="472" y="489"/>
                  </a:lnTo>
                  <a:lnTo>
                    <a:pt x="474" y="461"/>
                  </a:lnTo>
                  <a:lnTo>
                    <a:pt x="481" y="434"/>
                  </a:lnTo>
                  <a:lnTo>
                    <a:pt x="495" y="412"/>
                  </a:lnTo>
                  <a:lnTo>
                    <a:pt x="500" y="406"/>
                  </a:lnTo>
                  <a:lnTo>
                    <a:pt x="506" y="401"/>
                  </a:lnTo>
                  <a:lnTo>
                    <a:pt x="512" y="395"/>
                  </a:lnTo>
                  <a:lnTo>
                    <a:pt x="517" y="391"/>
                  </a:lnTo>
                  <a:lnTo>
                    <a:pt x="524" y="388"/>
                  </a:lnTo>
                  <a:lnTo>
                    <a:pt x="531" y="387"/>
                  </a:lnTo>
                  <a:lnTo>
                    <a:pt x="539" y="387"/>
                  </a:lnTo>
                  <a:lnTo>
                    <a:pt x="548" y="388"/>
                  </a:lnTo>
                  <a:lnTo>
                    <a:pt x="546" y="363"/>
                  </a:lnTo>
                  <a:lnTo>
                    <a:pt x="548" y="338"/>
                  </a:lnTo>
                  <a:lnTo>
                    <a:pt x="551" y="314"/>
                  </a:lnTo>
                  <a:lnTo>
                    <a:pt x="556" y="289"/>
                  </a:lnTo>
                  <a:lnTo>
                    <a:pt x="565" y="267"/>
                  </a:lnTo>
                  <a:lnTo>
                    <a:pt x="574" y="245"/>
                  </a:lnTo>
                  <a:lnTo>
                    <a:pt x="587" y="222"/>
                  </a:lnTo>
                  <a:lnTo>
                    <a:pt x="601" y="203"/>
                  </a:lnTo>
                  <a:lnTo>
                    <a:pt x="602" y="175"/>
                  </a:lnTo>
                  <a:lnTo>
                    <a:pt x="605" y="148"/>
                  </a:lnTo>
                  <a:lnTo>
                    <a:pt x="612" y="123"/>
                  </a:lnTo>
                  <a:lnTo>
                    <a:pt x="622" y="99"/>
                  </a:lnTo>
                  <a:lnTo>
                    <a:pt x="634" y="77"/>
                  </a:lnTo>
                  <a:lnTo>
                    <a:pt x="651" y="58"/>
                  </a:lnTo>
                  <a:lnTo>
                    <a:pt x="669" y="38"/>
                  </a:lnTo>
                  <a:lnTo>
                    <a:pt x="691" y="23"/>
                  </a:lnTo>
                  <a:lnTo>
                    <a:pt x="698" y="20"/>
                  </a:lnTo>
                  <a:lnTo>
                    <a:pt x="704" y="17"/>
                  </a:lnTo>
                  <a:lnTo>
                    <a:pt x="711" y="14"/>
                  </a:lnTo>
                  <a:lnTo>
                    <a:pt x="718" y="13"/>
                  </a:lnTo>
                  <a:lnTo>
                    <a:pt x="726" y="10"/>
                  </a:lnTo>
                  <a:lnTo>
                    <a:pt x="733" y="9"/>
                  </a:lnTo>
                  <a:lnTo>
                    <a:pt x="740" y="9"/>
                  </a:lnTo>
                  <a:lnTo>
                    <a:pt x="749" y="7"/>
                  </a:lnTo>
                  <a:lnTo>
                    <a:pt x="760" y="7"/>
                  </a:lnTo>
                  <a:lnTo>
                    <a:pt x="771" y="7"/>
                  </a:lnTo>
                  <a:lnTo>
                    <a:pt x="782" y="9"/>
                  </a:lnTo>
                  <a:lnTo>
                    <a:pt x="792" y="12"/>
                  </a:lnTo>
                  <a:lnTo>
                    <a:pt x="803" y="14"/>
                  </a:lnTo>
                  <a:lnTo>
                    <a:pt x="813" y="17"/>
                  </a:lnTo>
                  <a:lnTo>
                    <a:pt x="822" y="23"/>
                  </a:lnTo>
                  <a:lnTo>
                    <a:pt x="831" y="28"/>
                  </a:lnTo>
                  <a:lnTo>
                    <a:pt x="845" y="21"/>
                  </a:lnTo>
                  <a:lnTo>
                    <a:pt x="859" y="17"/>
                  </a:lnTo>
                  <a:lnTo>
                    <a:pt x="873" y="12"/>
                  </a:lnTo>
                  <a:lnTo>
                    <a:pt x="888" y="7"/>
                  </a:lnTo>
                  <a:lnTo>
                    <a:pt x="903" y="5"/>
                  </a:lnTo>
                  <a:lnTo>
                    <a:pt x="919" y="3"/>
                  </a:lnTo>
                  <a:lnTo>
                    <a:pt x="934" y="2"/>
                  </a:lnTo>
                  <a:lnTo>
                    <a:pt x="949" y="0"/>
                  </a:lnTo>
                  <a:lnTo>
                    <a:pt x="968" y="0"/>
                  </a:lnTo>
                  <a:lnTo>
                    <a:pt x="986" y="2"/>
                  </a:lnTo>
                  <a:lnTo>
                    <a:pt x="1004" y="3"/>
                  </a:lnTo>
                  <a:lnTo>
                    <a:pt x="1022" y="6"/>
                  </a:lnTo>
                  <a:lnTo>
                    <a:pt x="1039" y="10"/>
                  </a:lnTo>
                  <a:lnTo>
                    <a:pt x="1057" y="14"/>
                  </a:lnTo>
                  <a:lnTo>
                    <a:pt x="1074" y="19"/>
                  </a:lnTo>
                  <a:lnTo>
                    <a:pt x="1089" y="24"/>
                  </a:lnTo>
                  <a:lnTo>
                    <a:pt x="1108" y="31"/>
                  </a:lnTo>
                  <a:lnTo>
                    <a:pt x="1128" y="41"/>
                  </a:lnTo>
                  <a:lnTo>
                    <a:pt x="1146" y="53"/>
                  </a:lnTo>
                  <a:lnTo>
                    <a:pt x="1163" y="67"/>
                  </a:lnTo>
                  <a:lnTo>
                    <a:pt x="1179" y="81"/>
                  </a:lnTo>
                  <a:lnTo>
                    <a:pt x="1193" y="98"/>
                  </a:lnTo>
                  <a:lnTo>
                    <a:pt x="1207" y="115"/>
                  </a:lnTo>
                  <a:lnTo>
                    <a:pt x="1219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2" name="Freeform 25"/>
            <p:cNvSpPr>
              <a:spLocks noChangeAspect="1"/>
            </p:cNvSpPr>
            <p:nvPr/>
          </p:nvSpPr>
          <p:spPr bwMode="auto">
            <a:xfrm>
              <a:off x="1031" y="2029"/>
              <a:ext cx="218" cy="130"/>
            </a:xfrm>
            <a:custGeom>
              <a:avLst/>
              <a:gdLst>
                <a:gd name="T0" fmla="*/ 578 w 654"/>
                <a:gd name="T1" fmla="*/ 148 h 390"/>
                <a:gd name="T2" fmla="*/ 608 w 654"/>
                <a:gd name="T3" fmla="*/ 197 h 390"/>
                <a:gd name="T4" fmla="*/ 649 w 654"/>
                <a:gd name="T5" fmla="*/ 295 h 390"/>
                <a:gd name="T6" fmla="*/ 654 w 654"/>
                <a:gd name="T7" fmla="*/ 376 h 390"/>
                <a:gd name="T8" fmla="*/ 638 w 654"/>
                <a:gd name="T9" fmla="*/ 384 h 390"/>
                <a:gd name="T10" fmla="*/ 618 w 654"/>
                <a:gd name="T11" fmla="*/ 365 h 390"/>
                <a:gd name="T12" fmla="*/ 590 w 654"/>
                <a:gd name="T13" fmla="*/ 289 h 390"/>
                <a:gd name="T14" fmla="*/ 541 w 654"/>
                <a:gd name="T15" fmla="*/ 225 h 390"/>
                <a:gd name="T16" fmla="*/ 462 w 654"/>
                <a:gd name="T17" fmla="*/ 197 h 390"/>
                <a:gd name="T18" fmla="*/ 382 w 654"/>
                <a:gd name="T19" fmla="*/ 217 h 390"/>
                <a:gd name="T20" fmla="*/ 306 w 654"/>
                <a:gd name="T21" fmla="*/ 245 h 390"/>
                <a:gd name="T22" fmla="*/ 267 w 654"/>
                <a:gd name="T23" fmla="*/ 253 h 390"/>
                <a:gd name="T24" fmla="*/ 230 w 654"/>
                <a:gd name="T25" fmla="*/ 261 h 390"/>
                <a:gd name="T26" fmla="*/ 191 w 654"/>
                <a:gd name="T27" fmla="*/ 268 h 390"/>
                <a:gd name="T28" fmla="*/ 149 w 654"/>
                <a:gd name="T29" fmla="*/ 267 h 390"/>
                <a:gd name="T30" fmla="*/ 99 w 654"/>
                <a:gd name="T31" fmla="*/ 257 h 390"/>
                <a:gd name="T32" fmla="*/ 49 w 654"/>
                <a:gd name="T33" fmla="*/ 236 h 390"/>
                <a:gd name="T34" fmla="*/ 16 w 654"/>
                <a:gd name="T35" fmla="*/ 201 h 390"/>
                <a:gd name="T36" fmla="*/ 0 w 654"/>
                <a:gd name="T37" fmla="*/ 155 h 390"/>
                <a:gd name="T38" fmla="*/ 10 w 654"/>
                <a:gd name="T39" fmla="*/ 101 h 390"/>
                <a:gd name="T40" fmla="*/ 41 w 654"/>
                <a:gd name="T41" fmla="*/ 53 h 390"/>
                <a:gd name="T42" fmla="*/ 80 w 654"/>
                <a:gd name="T43" fmla="*/ 20 h 390"/>
                <a:gd name="T44" fmla="*/ 112 w 654"/>
                <a:gd name="T45" fmla="*/ 7 h 390"/>
                <a:gd name="T46" fmla="*/ 147 w 654"/>
                <a:gd name="T47" fmla="*/ 6 h 390"/>
                <a:gd name="T48" fmla="*/ 173 w 654"/>
                <a:gd name="T49" fmla="*/ 19 h 390"/>
                <a:gd name="T50" fmla="*/ 190 w 654"/>
                <a:gd name="T51" fmla="*/ 37 h 390"/>
                <a:gd name="T52" fmla="*/ 201 w 654"/>
                <a:gd name="T53" fmla="*/ 59 h 390"/>
                <a:gd name="T54" fmla="*/ 197 w 654"/>
                <a:gd name="T55" fmla="*/ 106 h 390"/>
                <a:gd name="T56" fmla="*/ 169 w 654"/>
                <a:gd name="T57" fmla="*/ 130 h 390"/>
                <a:gd name="T58" fmla="*/ 134 w 654"/>
                <a:gd name="T59" fmla="*/ 120 h 390"/>
                <a:gd name="T60" fmla="*/ 141 w 654"/>
                <a:gd name="T61" fmla="*/ 86 h 390"/>
                <a:gd name="T62" fmla="*/ 119 w 654"/>
                <a:gd name="T63" fmla="*/ 102 h 390"/>
                <a:gd name="T64" fmla="*/ 122 w 654"/>
                <a:gd name="T65" fmla="*/ 134 h 390"/>
                <a:gd name="T66" fmla="*/ 147 w 654"/>
                <a:gd name="T67" fmla="*/ 157 h 390"/>
                <a:gd name="T68" fmla="*/ 176 w 654"/>
                <a:gd name="T69" fmla="*/ 162 h 390"/>
                <a:gd name="T70" fmla="*/ 201 w 654"/>
                <a:gd name="T71" fmla="*/ 158 h 390"/>
                <a:gd name="T72" fmla="*/ 233 w 654"/>
                <a:gd name="T73" fmla="*/ 125 h 390"/>
                <a:gd name="T74" fmla="*/ 240 w 654"/>
                <a:gd name="T75" fmla="*/ 66 h 390"/>
                <a:gd name="T76" fmla="*/ 225 w 654"/>
                <a:gd name="T77" fmla="*/ 20 h 390"/>
                <a:gd name="T78" fmla="*/ 268 w 654"/>
                <a:gd name="T79" fmla="*/ 9 h 390"/>
                <a:gd name="T80" fmla="*/ 313 w 654"/>
                <a:gd name="T81" fmla="*/ 2 h 390"/>
                <a:gd name="T82" fmla="*/ 364 w 654"/>
                <a:gd name="T83" fmla="*/ 2 h 390"/>
                <a:gd name="T84" fmla="*/ 430 w 654"/>
                <a:gd name="T85" fmla="*/ 14 h 390"/>
                <a:gd name="T86" fmla="*/ 491 w 654"/>
                <a:gd name="T87" fmla="*/ 4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4" h="390">
                  <a:moveTo>
                    <a:pt x="557" y="100"/>
                  </a:moveTo>
                  <a:lnTo>
                    <a:pt x="569" y="122"/>
                  </a:lnTo>
                  <a:lnTo>
                    <a:pt x="578" y="148"/>
                  </a:lnTo>
                  <a:lnTo>
                    <a:pt x="583" y="168"/>
                  </a:lnTo>
                  <a:lnTo>
                    <a:pt x="585" y="176"/>
                  </a:lnTo>
                  <a:lnTo>
                    <a:pt x="608" y="197"/>
                  </a:lnTo>
                  <a:lnTo>
                    <a:pt x="628" y="226"/>
                  </a:lnTo>
                  <a:lnTo>
                    <a:pt x="640" y="260"/>
                  </a:lnTo>
                  <a:lnTo>
                    <a:pt x="649" y="295"/>
                  </a:lnTo>
                  <a:lnTo>
                    <a:pt x="653" y="327"/>
                  </a:lnTo>
                  <a:lnTo>
                    <a:pt x="654" y="355"/>
                  </a:lnTo>
                  <a:lnTo>
                    <a:pt x="654" y="376"/>
                  </a:lnTo>
                  <a:lnTo>
                    <a:pt x="652" y="384"/>
                  </a:lnTo>
                  <a:lnTo>
                    <a:pt x="645" y="383"/>
                  </a:lnTo>
                  <a:lnTo>
                    <a:pt x="638" y="384"/>
                  </a:lnTo>
                  <a:lnTo>
                    <a:pt x="631" y="387"/>
                  </a:lnTo>
                  <a:lnTo>
                    <a:pt x="625" y="390"/>
                  </a:lnTo>
                  <a:lnTo>
                    <a:pt x="618" y="365"/>
                  </a:lnTo>
                  <a:lnTo>
                    <a:pt x="610" y="338"/>
                  </a:lnTo>
                  <a:lnTo>
                    <a:pt x="601" y="313"/>
                  </a:lnTo>
                  <a:lnTo>
                    <a:pt x="590" y="289"/>
                  </a:lnTo>
                  <a:lnTo>
                    <a:pt x="576" y="266"/>
                  </a:lnTo>
                  <a:lnTo>
                    <a:pt x="559" y="245"/>
                  </a:lnTo>
                  <a:lnTo>
                    <a:pt x="541" y="225"/>
                  </a:lnTo>
                  <a:lnTo>
                    <a:pt x="518" y="207"/>
                  </a:lnTo>
                  <a:lnTo>
                    <a:pt x="490" y="199"/>
                  </a:lnTo>
                  <a:lnTo>
                    <a:pt x="462" y="197"/>
                  </a:lnTo>
                  <a:lnTo>
                    <a:pt x="435" y="200"/>
                  </a:lnTo>
                  <a:lnTo>
                    <a:pt x="409" y="207"/>
                  </a:lnTo>
                  <a:lnTo>
                    <a:pt x="382" y="217"/>
                  </a:lnTo>
                  <a:lnTo>
                    <a:pt x="357" y="226"/>
                  </a:lnTo>
                  <a:lnTo>
                    <a:pt x="331" y="236"/>
                  </a:lnTo>
                  <a:lnTo>
                    <a:pt x="306" y="245"/>
                  </a:lnTo>
                  <a:lnTo>
                    <a:pt x="293" y="247"/>
                  </a:lnTo>
                  <a:lnTo>
                    <a:pt x="279" y="250"/>
                  </a:lnTo>
                  <a:lnTo>
                    <a:pt x="267" y="253"/>
                  </a:lnTo>
                  <a:lnTo>
                    <a:pt x="255" y="256"/>
                  </a:lnTo>
                  <a:lnTo>
                    <a:pt x="243" y="259"/>
                  </a:lnTo>
                  <a:lnTo>
                    <a:pt x="230" y="261"/>
                  </a:lnTo>
                  <a:lnTo>
                    <a:pt x="218" y="264"/>
                  </a:lnTo>
                  <a:lnTo>
                    <a:pt x="205" y="266"/>
                  </a:lnTo>
                  <a:lnTo>
                    <a:pt x="191" y="268"/>
                  </a:lnTo>
                  <a:lnTo>
                    <a:pt x="179" y="268"/>
                  </a:lnTo>
                  <a:lnTo>
                    <a:pt x="163" y="268"/>
                  </a:lnTo>
                  <a:lnTo>
                    <a:pt x="149" y="267"/>
                  </a:lnTo>
                  <a:lnTo>
                    <a:pt x="134" y="266"/>
                  </a:lnTo>
                  <a:lnTo>
                    <a:pt x="117" y="261"/>
                  </a:lnTo>
                  <a:lnTo>
                    <a:pt x="99" y="257"/>
                  </a:lnTo>
                  <a:lnTo>
                    <a:pt x="81" y="250"/>
                  </a:lnTo>
                  <a:lnTo>
                    <a:pt x="64" y="245"/>
                  </a:lnTo>
                  <a:lnTo>
                    <a:pt x="49" y="236"/>
                  </a:lnTo>
                  <a:lnTo>
                    <a:pt x="37" y="226"/>
                  </a:lnTo>
                  <a:lnTo>
                    <a:pt x="25" y="215"/>
                  </a:lnTo>
                  <a:lnTo>
                    <a:pt x="16" y="201"/>
                  </a:lnTo>
                  <a:lnTo>
                    <a:pt x="9" y="187"/>
                  </a:lnTo>
                  <a:lnTo>
                    <a:pt x="3" y="172"/>
                  </a:lnTo>
                  <a:lnTo>
                    <a:pt x="0" y="155"/>
                  </a:lnTo>
                  <a:lnTo>
                    <a:pt x="2" y="137"/>
                  </a:lnTo>
                  <a:lnTo>
                    <a:pt x="4" y="119"/>
                  </a:lnTo>
                  <a:lnTo>
                    <a:pt x="10" y="101"/>
                  </a:lnTo>
                  <a:lnTo>
                    <a:pt x="18" y="84"/>
                  </a:lnTo>
                  <a:lnTo>
                    <a:pt x="28" y="69"/>
                  </a:lnTo>
                  <a:lnTo>
                    <a:pt x="41" y="53"/>
                  </a:lnTo>
                  <a:lnTo>
                    <a:pt x="55" y="40"/>
                  </a:lnTo>
                  <a:lnTo>
                    <a:pt x="70" y="27"/>
                  </a:lnTo>
                  <a:lnTo>
                    <a:pt x="80" y="20"/>
                  </a:lnTo>
                  <a:lnTo>
                    <a:pt x="90" y="14"/>
                  </a:lnTo>
                  <a:lnTo>
                    <a:pt x="101" y="10"/>
                  </a:lnTo>
                  <a:lnTo>
                    <a:pt x="112" y="7"/>
                  </a:lnTo>
                  <a:lnTo>
                    <a:pt x="123" y="5"/>
                  </a:lnTo>
                  <a:lnTo>
                    <a:pt x="136" y="5"/>
                  </a:lnTo>
                  <a:lnTo>
                    <a:pt x="147" y="6"/>
                  </a:lnTo>
                  <a:lnTo>
                    <a:pt x="159" y="9"/>
                  </a:lnTo>
                  <a:lnTo>
                    <a:pt x="166" y="14"/>
                  </a:lnTo>
                  <a:lnTo>
                    <a:pt x="173" y="19"/>
                  </a:lnTo>
                  <a:lnTo>
                    <a:pt x="179" y="24"/>
                  </a:lnTo>
                  <a:lnTo>
                    <a:pt x="184" y="31"/>
                  </a:lnTo>
                  <a:lnTo>
                    <a:pt x="190" y="37"/>
                  </a:lnTo>
                  <a:lnTo>
                    <a:pt x="194" y="44"/>
                  </a:lnTo>
                  <a:lnTo>
                    <a:pt x="198" y="52"/>
                  </a:lnTo>
                  <a:lnTo>
                    <a:pt x="201" y="59"/>
                  </a:lnTo>
                  <a:lnTo>
                    <a:pt x="204" y="76"/>
                  </a:lnTo>
                  <a:lnTo>
                    <a:pt x="202" y="91"/>
                  </a:lnTo>
                  <a:lnTo>
                    <a:pt x="197" y="106"/>
                  </a:lnTo>
                  <a:lnTo>
                    <a:pt x="189" y="120"/>
                  </a:lnTo>
                  <a:lnTo>
                    <a:pt x="179" y="125"/>
                  </a:lnTo>
                  <a:lnTo>
                    <a:pt x="169" y="130"/>
                  </a:lnTo>
                  <a:lnTo>
                    <a:pt x="158" y="133"/>
                  </a:lnTo>
                  <a:lnTo>
                    <a:pt x="148" y="132"/>
                  </a:lnTo>
                  <a:lnTo>
                    <a:pt x="134" y="120"/>
                  </a:lnTo>
                  <a:lnTo>
                    <a:pt x="133" y="106"/>
                  </a:lnTo>
                  <a:lnTo>
                    <a:pt x="138" y="94"/>
                  </a:lnTo>
                  <a:lnTo>
                    <a:pt x="141" y="86"/>
                  </a:lnTo>
                  <a:lnTo>
                    <a:pt x="131" y="86"/>
                  </a:lnTo>
                  <a:lnTo>
                    <a:pt x="124" y="93"/>
                  </a:lnTo>
                  <a:lnTo>
                    <a:pt x="119" y="102"/>
                  </a:lnTo>
                  <a:lnTo>
                    <a:pt x="116" y="111"/>
                  </a:lnTo>
                  <a:lnTo>
                    <a:pt x="117" y="123"/>
                  </a:lnTo>
                  <a:lnTo>
                    <a:pt x="122" y="134"/>
                  </a:lnTo>
                  <a:lnTo>
                    <a:pt x="129" y="144"/>
                  </a:lnTo>
                  <a:lnTo>
                    <a:pt x="137" y="153"/>
                  </a:lnTo>
                  <a:lnTo>
                    <a:pt x="147" y="157"/>
                  </a:lnTo>
                  <a:lnTo>
                    <a:pt x="156" y="160"/>
                  </a:lnTo>
                  <a:lnTo>
                    <a:pt x="166" y="162"/>
                  </a:lnTo>
                  <a:lnTo>
                    <a:pt x="176" y="162"/>
                  </a:lnTo>
                  <a:lnTo>
                    <a:pt x="184" y="162"/>
                  </a:lnTo>
                  <a:lnTo>
                    <a:pt x="193" y="161"/>
                  </a:lnTo>
                  <a:lnTo>
                    <a:pt x="201" y="158"/>
                  </a:lnTo>
                  <a:lnTo>
                    <a:pt x="208" y="155"/>
                  </a:lnTo>
                  <a:lnTo>
                    <a:pt x="223" y="141"/>
                  </a:lnTo>
                  <a:lnTo>
                    <a:pt x="233" y="125"/>
                  </a:lnTo>
                  <a:lnTo>
                    <a:pt x="237" y="105"/>
                  </a:lnTo>
                  <a:lnTo>
                    <a:pt x="240" y="84"/>
                  </a:lnTo>
                  <a:lnTo>
                    <a:pt x="240" y="66"/>
                  </a:lnTo>
                  <a:lnTo>
                    <a:pt x="237" y="49"/>
                  </a:lnTo>
                  <a:lnTo>
                    <a:pt x="232" y="35"/>
                  </a:lnTo>
                  <a:lnTo>
                    <a:pt x="225" y="20"/>
                  </a:lnTo>
                  <a:lnTo>
                    <a:pt x="239" y="16"/>
                  </a:lnTo>
                  <a:lnTo>
                    <a:pt x="254" y="12"/>
                  </a:lnTo>
                  <a:lnTo>
                    <a:pt x="268" y="9"/>
                  </a:lnTo>
                  <a:lnTo>
                    <a:pt x="283" y="6"/>
                  </a:lnTo>
                  <a:lnTo>
                    <a:pt x="297" y="3"/>
                  </a:lnTo>
                  <a:lnTo>
                    <a:pt x="313" y="2"/>
                  </a:lnTo>
                  <a:lnTo>
                    <a:pt x="327" y="0"/>
                  </a:lnTo>
                  <a:lnTo>
                    <a:pt x="342" y="0"/>
                  </a:lnTo>
                  <a:lnTo>
                    <a:pt x="364" y="2"/>
                  </a:lnTo>
                  <a:lnTo>
                    <a:pt x="387" y="3"/>
                  </a:lnTo>
                  <a:lnTo>
                    <a:pt x="409" y="9"/>
                  </a:lnTo>
                  <a:lnTo>
                    <a:pt x="430" y="14"/>
                  </a:lnTo>
                  <a:lnTo>
                    <a:pt x="451" y="21"/>
                  </a:lnTo>
                  <a:lnTo>
                    <a:pt x="472" y="31"/>
                  </a:lnTo>
                  <a:lnTo>
                    <a:pt x="491" y="44"/>
                  </a:lnTo>
                  <a:lnTo>
                    <a:pt x="509" y="56"/>
                  </a:lnTo>
                  <a:lnTo>
                    <a:pt x="557" y="100"/>
                  </a:lnTo>
                  <a:close/>
                </a:path>
              </a:pathLst>
            </a:custGeom>
            <a:solidFill>
              <a:srgbClr val="FFFF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3" name="Freeform 26"/>
            <p:cNvSpPr>
              <a:spLocks noChangeAspect="1"/>
            </p:cNvSpPr>
            <p:nvPr/>
          </p:nvSpPr>
          <p:spPr bwMode="auto">
            <a:xfrm>
              <a:off x="1015" y="2096"/>
              <a:ext cx="21" cy="55"/>
            </a:xfrm>
            <a:custGeom>
              <a:avLst/>
              <a:gdLst>
                <a:gd name="T0" fmla="*/ 62 w 62"/>
                <a:gd name="T1" fmla="*/ 53 h 165"/>
                <a:gd name="T2" fmla="*/ 53 w 62"/>
                <a:gd name="T3" fmla="*/ 66 h 165"/>
                <a:gd name="T4" fmla="*/ 46 w 62"/>
                <a:gd name="T5" fmla="*/ 79 h 165"/>
                <a:gd name="T6" fmla="*/ 39 w 62"/>
                <a:gd name="T7" fmla="*/ 93 h 165"/>
                <a:gd name="T8" fmla="*/ 34 w 62"/>
                <a:gd name="T9" fmla="*/ 107 h 165"/>
                <a:gd name="T10" fmla="*/ 28 w 62"/>
                <a:gd name="T11" fmla="*/ 121 h 165"/>
                <a:gd name="T12" fmla="*/ 23 w 62"/>
                <a:gd name="T13" fmla="*/ 135 h 165"/>
                <a:gd name="T14" fmla="*/ 18 w 62"/>
                <a:gd name="T15" fmla="*/ 151 h 165"/>
                <a:gd name="T16" fmla="*/ 16 w 62"/>
                <a:gd name="T17" fmla="*/ 165 h 165"/>
                <a:gd name="T18" fmla="*/ 13 w 62"/>
                <a:gd name="T19" fmla="*/ 163 h 165"/>
                <a:gd name="T20" fmla="*/ 11 w 62"/>
                <a:gd name="T21" fmla="*/ 162 h 165"/>
                <a:gd name="T22" fmla="*/ 9 w 62"/>
                <a:gd name="T23" fmla="*/ 159 h 165"/>
                <a:gd name="T24" fmla="*/ 4 w 62"/>
                <a:gd name="T25" fmla="*/ 156 h 165"/>
                <a:gd name="T26" fmla="*/ 0 w 62"/>
                <a:gd name="T27" fmla="*/ 114 h 165"/>
                <a:gd name="T28" fmla="*/ 3 w 62"/>
                <a:gd name="T29" fmla="*/ 74 h 165"/>
                <a:gd name="T30" fmla="*/ 13 w 62"/>
                <a:gd name="T31" fmla="*/ 35 h 165"/>
                <a:gd name="T32" fmla="*/ 31 w 62"/>
                <a:gd name="T33" fmla="*/ 0 h 165"/>
                <a:gd name="T34" fmla="*/ 37 w 62"/>
                <a:gd name="T35" fmla="*/ 14 h 165"/>
                <a:gd name="T36" fmla="*/ 45 w 62"/>
                <a:gd name="T37" fmla="*/ 26 h 165"/>
                <a:gd name="T38" fmla="*/ 55 w 62"/>
                <a:gd name="T39" fmla="*/ 39 h 165"/>
                <a:gd name="T40" fmla="*/ 62 w 62"/>
                <a:gd name="T41" fmla="*/ 5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165">
                  <a:moveTo>
                    <a:pt x="62" y="53"/>
                  </a:moveTo>
                  <a:lnTo>
                    <a:pt x="53" y="66"/>
                  </a:lnTo>
                  <a:lnTo>
                    <a:pt x="46" y="79"/>
                  </a:lnTo>
                  <a:lnTo>
                    <a:pt x="39" y="93"/>
                  </a:lnTo>
                  <a:lnTo>
                    <a:pt x="34" y="107"/>
                  </a:lnTo>
                  <a:lnTo>
                    <a:pt x="28" y="121"/>
                  </a:lnTo>
                  <a:lnTo>
                    <a:pt x="23" y="135"/>
                  </a:lnTo>
                  <a:lnTo>
                    <a:pt x="18" y="151"/>
                  </a:lnTo>
                  <a:lnTo>
                    <a:pt x="16" y="165"/>
                  </a:lnTo>
                  <a:lnTo>
                    <a:pt x="13" y="163"/>
                  </a:lnTo>
                  <a:lnTo>
                    <a:pt x="11" y="162"/>
                  </a:lnTo>
                  <a:lnTo>
                    <a:pt x="9" y="159"/>
                  </a:lnTo>
                  <a:lnTo>
                    <a:pt x="4" y="156"/>
                  </a:lnTo>
                  <a:lnTo>
                    <a:pt x="0" y="114"/>
                  </a:lnTo>
                  <a:lnTo>
                    <a:pt x="3" y="74"/>
                  </a:lnTo>
                  <a:lnTo>
                    <a:pt x="13" y="35"/>
                  </a:lnTo>
                  <a:lnTo>
                    <a:pt x="31" y="0"/>
                  </a:lnTo>
                  <a:lnTo>
                    <a:pt x="37" y="14"/>
                  </a:lnTo>
                  <a:lnTo>
                    <a:pt x="45" y="26"/>
                  </a:lnTo>
                  <a:lnTo>
                    <a:pt x="55" y="39"/>
                  </a:lnTo>
                  <a:lnTo>
                    <a:pt x="62" y="53"/>
                  </a:lnTo>
                  <a:close/>
                </a:path>
              </a:pathLst>
            </a:custGeom>
            <a:solidFill>
              <a:srgbClr val="FFFF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4" name="Freeform 27"/>
            <p:cNvSpPr>
              <a:spLocks noChangeAspect="1"/>
            </p:cNvSpPr>
            <p:nvPr/>
          </p:nvSpPr>
          <p:spPr bwMode="auto">
            <a:xfrm>
              <a:off x="987" y="2107"/>
              <a:ext cx="276" cy="170"/>
            </a:xfrm>
            <a:custGeom>
              <a:avLst/>
              <a:gdLst>
                <a:gd name="T0" fmla="*/ 691 w 830"/>
                <a:gd name="T1" fmla="*/ 68 h 512"/>
                <a:gd name="T2" fmla="*/ 725 w 830"/>
                <a:gd name="T3" fmla="*/ 160 h 512"/>
                <a:gd name="T4" fmla="*/ 736 w 830"/>
                <a:gd name="T5" fmla="*/ 208 h 512"/>
                <a:gd name="T6" fmla="*/ 756 w 830"/>
                <a:gd name="T7" fmla="*/ 190 h 512"/>
                <a:gd name="T8" fmla="*/ 779 w 830"/>
                <a:gd name="T9" fmla="*/ 179 h 512"/>
                <a:gd name="T10" fmla="*/ 809 w 830"/>
                <a:gd name="T11" fmla="*/ 188 h 512"/>
                <a:gd name="T12" fmla="*/ 827 w 830"/>
                <a:gd name="T13" fmla="*/ 220 h 512"/>
                <a:gd name="T14" fmla="*/ 825 w 830"/>
                <a:gd name="T15" fmla="*/ 273 h 512"/>
                <a:gd name="T16" fmla="*/ 803 w 830"/>
                <a:gd name="T17" fmla="*/ 303 h 512"/>
                <a:gd name="T18" fmla="*/ 778 w 830"/>
                <a:gd name="T19" fmla="*/ 317 h 512"/>
                <a:gd name="T20" fmla="*/ 750 w 830"/>
                <a:gd name="T21" fmla="*/ 320 h 512"/>
                <a:gd name="T22" fmla="*/ 704 w 830"/>
                <a:gd name="T23" fmla="*/ 388 h 512"/>
                <a:gd name="T24" fmla="*/ 650 w 830"/>
                <a:gd name="T25" fmla="*/ 441 h 512"/>
                <a:gd name="T26" fmla="*/ 583 w 830"/>
                <a:gd name="T27" fmla="*/ 477 h 512"/>
                <a:gd name="T28" fmla="*/ 506 w 830"/>
                <a:gd name="T29" fmla="*/ 501 h 512"/>
                <a:gd name="T30" fmla="*/ 414 w 830"/>
                <a:gd name="T31" fmla="*/ 511 h 512"/>
                <a:gd name="T32" fmla="*/ 340 w 830"/>
                <a:gd name="T33" fmla="*/ 505 h 512"/>
                <a:gd name="T34" fmla="*/ 279 w 830"/>
                <a:gd name="T35" fmla="*/ 490 h 512"/>
                <a:gd name="T36" fmla="*/ 220 w 830"/>
                <a:gd name="T37" fmla="*/ 467 h 512"/>
                <a:gd name="T38" fmla="*/ 167 w 830"/>
                <a:gd name="T39" fmla="*/ 437 h 512"/>
                <a:gd name="T40" fmla="*/ 123 w 830"/>
                <a:gd name="T41" fmla="*/ 393 h 512"/>
                <a:gd name="T42" fmla="*/ 90 w 830"/>
                <a:gd name="T43" fmla="*/ 339 h 512"/>
                <a:gd name="T44" fmla="*/ 72 w 830"/>
                <a:gd name="T45" fmla="*/ 282 h 512"/>
                <a:gd name="T46" fmla="*/ 39 w 830"/>
                <a:gd name="T47" fmla="*/ 264 h 512"/>
                <a:gd name="T48" fmla="*/ 7 w 830"/>
                <a:gd name="T49" fmla="*/ 243 h 512"/>
                <a:gd name="T50" fmla="*/ 1 w 830"/>
                <a:gd name="T51" fmla="*/ 207 h 512"/>
                <a:gd name="T52" fmla="*/ 12 w 830"/>
                <a:gd name="T53" fmla="*/ 177 h 512"/>
                <a:gd name="T54" fmla="*/ 32 w 830"/>
                <a:gd name="T55" fmla="*/ 155 h 512"/>
                <a:gd name="T56" fmla="*/ 63 w 830"/>
                <a:gd name="T57" fmla="*/ 151 h 512"/>
                <a:gd name="T58" fmla="*/ 90 w 830"/>
                <a:gd name="T59" fmla="*/ 159 h 512"/>
                <a:gd name="T60" fmla="*/ 113 w 830"/>
                <a:gd name="T61" fmla="*/ 173 h 512"/>
                <a:gd name="T62" fmla="*/ 132 w 830"/>
                <a:gd name="T63" fmla="*/ 126 h 512"/>
                <a:gd name="T64" fmla="*/ 150 w 830"/>
                <a:gd name="T65" fmla="*/ 77 h 512"/>
                <a:gd name="T66" fmla="*/ 181 w 830"/>
                <a:gd name="T67" fmla="*/ 50 h 512"/>
                <a:gd name="T68" fmla="*/ 216 w 830"/>
                <a:gd name="T69" fmla="*/ 61 h 512"/>
                <a:gd name="T70" fmla="*/ 254 w 830"/>
                <a:gd name="T71" fmla="*/ 70 h 512"/>
                <a:gd name="T72" fmla="*/ 309 w 830"/>
                <a:gd name="T73" fmla="*/ 71 h 512"/>
                <a:gd name="T74" fmla="*/ 371 w 830"/>
                <a:gd name="T75" fmla="*/ 61 h 512"/>
                <a:gd name="T76" fmla="*/ 429 w 830"/>
                <a:gd name="T77" fmla="*/ 45 h 512"/>
                <a:gd name="T78" fmla="*/ 485 w 830"/>
                <a:gd name="T79" fmla="*/ 25 h 512"/>
                <a:gd name="T80" fmla="*/ 544 w 830"/>
                <a:gd name="T81" fmla="*/ 8 h 512"/>
                <a:gd name="T82" fmla="*/ 594 w 830"/>
                <a:gd name="T83" fmla="*/ 0 h 512"/>
                <a:gd name="T84" fmla="*/ 625 w 830"/>
                <a:gd name="T85" fmla="*/ 1 h 512"/>
                <a:gd name="T86" fmla="*/ 652 w 830"/>
                <a:gd name="T87" fmla="*/ 1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0" h="512">
                  <a:moveTo>
                    <a:pt x="661" y="15"/>
                  </a:moveTo>
                  <a:lnTo>
                    <a:pt x="678" y="39"/>
                  </a:lnTo>
                  <a:lnTo>
                    <a:pt x="691" y="68"/>
                  </a:lnTo>
                  <a:lnTo>
                    <a:pt x="705" y="99"/>
                  </a:lnTo>
                  <a:lnTo>
                    <a:pt x="715" y="131"/>
                  </a:lnTo>
                  <a:lnTo>
                    <a:pt x="725" y="160"/>
                  </a:lnTo>
                  <a:lnTo>
                    <a:pt x="731" y="186"/>
                  </a:lnTo>
                  <a:lnTo>
                    <a:pt x="735" y="202"/>
                  </a:lnTo>
                  <a:lnTo>
                    <a:pt x="736" y="208"/>
                  </a:lnTo>
                  <a:lnTo>
                    <a:pt x="743" y="201"/>
                  </a:lnTo>
                  <a:lnTo>
                    <a:pt x="749" y="195"/>
                  </a:lnTo>
                  <a:lnTo>
                    <a:pt x="756" y="190"/>
                  </a:lnTo>
                  <a:lnTo>
                    <a:pt x="764" y="184"/>
                  </a:lnTo>
                  <a:lnTo>
                    <a:pt x="771" y="181"/>
                  </a:lnTo>
                  <a:lnTo>
                    <a:pt x="779" y="179"/>
                  </a:lnTo>
                  <a:lnTo>
                    <a:pt x="788" y="179"/>
                  </a:lnTo>
                  <a:lnTo>
                    <a:pt x="797" y="180"/>
                  </a:lnTo>
                  <a:lnTo>
                    <a:pt x="809" y="188"/>
                  </a:lnTo>
                  <a:lnTo>
                    <a:pt x="817" y="198"/>
                  </a:lnTo>
                  <a:lnTo>
                    <a:pt x="823" y="209"/>
                  </a:lnTo>
                  <a:lnTo>
                    <a:pt x="827" y="220"/>
                  </a:lnTo>
                  <a:lnTo>
                    <a:pt x="830" y="239"/>
                  </a:lnTo>
                  <a:lnTo>
                    <a:pt x="828" y="257"/>
                  </a:lnTo>
                  <a:lnTo>
                    <a:pt x="825" y="273"/>
                  </a:lnTo>
                  <a:lnTo>
                    <a:pt x="817" y="289"/>
                  </a:lnTo>
                  <a:lnTo>
                    <a:pt x="810" y="297"/>
                  </a:lnTo>
                  <a:lnTo>
                    <a:pt x="803" y="303"/>
                  </a:lnTo>
                  <a:lnTo>
                    <a:pt x="795" y="308"/>
                  </a:lnTo>
                  <a:lnTo>
                    <a:pt x="786" y="313"/>
                  </a:lnTo>
                  <a:lnTo>
                    <a:pt x="778" y="317"/>
                  </a:lnTo>
                  <a:lnTo>
                    <a:pt x="768" y="318"/>
                  </a:lnTo>
                  <a:lnTo>
                    <a:pt x="760" y="320"/>
                  </a:lnTo>
                  <a:lnTo>
                    <a:pt x="750" y="320"/>
                  </a:lnTo>
                  <a:lnTo>
                    <a:pt x="736" y="345"/>
                  </a:lnTo>
                  <a:lnTo>
                    <a:pt x="721" y="367"/>
                  </a:lnTo>
                  <a:lnTo>
                    <a:pt x="704" y="388"/>
                  </a:lnTo>
                  <a:lnTo>
                    <a:pt x="687" y="407"/>
                  </a:lnTo>
                  <a:lnTo>
                    <a:pt x="669" y="424"/>
                  </a:lnTo>
                  <a:lnTo>
                    <a:pt x="650" y="441"/>
                  </a:lnTo>
                  <a:lnTo>
                    <a:pt x="629" y="455"/>
                  </a:lnTo>
                  <a:lnTo>
                    <a:pt x="606" y="466"/>
                  </a:lnTo>
                  <a:lnTo>
                    <a:pt x="583" y="477"/>
                  </a:lnTo>
                  <a:lnTo>
                    <a:pt x="559" y="487"/>
                  </a:lnTo>
                  <a:lnTo>
                    <a:pt x="532" y="494"/>
                  </a:lnTo>
                  <a:lnTo>
                    <a:pt x="506" y="501"/>
                  </a:lnTo>
                  <a:lnTo>
                    <a:pt x="477" y="505"/>
                  </a:lnTo>
                  <a:lnTo>
                    <a:pt x="446" y="509"/>
                  </a:lnTo>
                  <a:lnTo>
                    <a:pt x="414" y="511"/>
                  </a:lnTo>
                  <a:lnTo>
                    <a:pt x="380" y="512"/>
                  </a:lnTo>
                  <a:lnTo>
                    <a:pt x="360" y="509"/>
                  </a:lnTo>
                  <a:lnTo>
                    <a:pt x="340" y="505"/>
                  </a:lnTo>
                  <a:lnTo>
                    <a:pt x="319" y="501"/>
                  </a:lnTo>
                  <a:lnTo>
                    <a:pt x="298" y="495"/>
                  </a:lnTo>
                  <a:lnTo>
                    <a:pt x="279" y="490"/>
                  </a:lnTo>
                  <a:lnTo>
                    <a:pt x="259" y="484"/>
                  </a:lnTo>
                  <a:lnTo>
                    <a:pt x="240" y="476"/>
                  </a:lnTo>
                  <a:lnTo>
                    <a:pt x="220" y="467"/>
                  </a:lnTo>
                  <a:lnTo>
                    <a:pt x="202" y="459"/>
                  </a:lnTo>
                  <a:lnTo>
                    <a:pt x="184" y="448"/>
                  </a:lnTo>
                  <a:lnTo>
                    <a:pt x="167" y="437"/>
                  </a:lnTo>
                  <a:lnTo>
                    <a:pt x="152" y="424"/>
                  </a:lnTo>
                  <a:lnTo>
                    <a:pt x="136" y="409"/>
                  </a:lnTo>
                  <a:lnTo>
                    <a:pt x="123" y="393"/>
                  </a:lnTo>
                  <a:lnTo>
                    <a:pt x="110" y="377"/>
                  </a:lnTo>
                  <a:lnTo>
                    <a:pt x="99" y="357"/>
                  </a:lnTo>
                  <a:lnTo>
                    <a:pt x="90" y="339"/>
                  </a:lnTo>
                  <a:lnTo>
                    <a:pt x="82" y="321"/>
                  </a:lnTo>
                  <a:lnTo>
                    <a:pt x="75" y="301"/>
                  </a:lnTo>
                  <a:lnTo>
                    <a:pt x="72" y="282"/>
                  </a:lnTo>
                  <a:lnTo>
                    <a:pt x="63" y="275"/>
                  </a:lnTo>
                  <a:lnTo>
                    <a:pt x="50" y="269"/>
                  </a:lnTo>
                  <a:lnTo>
                    <a:pt x="39" y="264"/>
                  </a:lnTo>
                  <a:lnTo>
                    <a:pt x="26" y="258"/>
                  </a:lnTo>
                  <a:lnTo>
                    <a:pt x="15" y="251"/>
                  </a:lnTo>
                  <a:lnTo>
                    <a:pt x="7" y="243"/>
                  </a:lnTo>
                  <a:lnTo>
                    <a:pt x="1" y="232"/>
                  </a:lnTo>
                  <a:lnTo>
                    <a:pt x="0" y="216"/>
                  </a:lnTo>
                  <a:lnTo>
                    <a:pt x="1" y="207"/>
                  </a:lnTo>
                  <a:lnTo>
                    <a:pt x="4" y="197"/>
                  </a:lnTo>
                  <a:lnTo>
                    <a:pt x="8" y="187"/>
                  </a:lnTo>
                  <a:lnTo>
                    <a:pt x="12" y="177"/>
                  </a:lnTo>
                  <a:lnTo>
                    <a:pt x="18" y="169"/>
                  </a:lnTo>
                  <a:lnTo>
                    <a:pt x="23" y="160"/>
                  </a:lnTo>
                  <a:lnTo>
                    <a:pt x="32" y="155"/>
                  </a:lnTo>
                  <a:lnTo>
                    <a:pt x="42" y="149"/>
                  </a:lnTo>
                  <a:lnTo>
                    <a:pt x="51" y="149"/>
                  </a:lnTo>
                  <a:lnTo>
                    <a:pt x="63" y="151"/>
                  </a:lnTo>
                  <a:lnTo>
                    <a:pt x="72" y="152"/>
                  </a:lnTo>
                  <a:lnTo>
                    <a:pt x="82" y="155"/>
                  </a:lnTo>
                  <a:lnTo>
                    <a:pt x="90" y="159"/>
                  </a:lnTo>
                  <a:lnTo>
                    <a:pt x="99" y="163"/>
                  </a:lnTo>
                  <a:lnTo>
                    <a:pt x="106" y="167"/>
                  </a:lnTo>
                  <a:lnTo>
                    <a:pt x="113" y="173"/>
                  </a:lnTo>
                  <a:lnTo>
                    <a:pt x="120" y="158"/>
                  </a:lnTo>
                  <a:lnTo>
                    <a:pt x="127" y="141"/>
                  </a:lnTo>
                  <a:lnTo>
                    <a:pt x="132" y="126"/>
                  </a:lnTo>
                  <a:lnTo>
                    <a:pt x="138" y="109"/>
                  </a:lnTo>
                  <a:lnTo>
                    <a:pt x="143" y="92"/>
                  </a:lnTo>
                  <a:lnTo>
                    <a:pt x="150" y="77"/>
                  </a:lnTo>
                  <a:lnTo>
                    <a:pt x="159" y="61"/>
                  </a:lnTo>
                  <a:lnTo>
                    <a:pt x="170" y="47"/>
                  </a:lnTo>
                  <a:lnTo>
                    <a:pt x="181" y="50"/>
                  </a:lnTo>
                  <a:lnTo>
                    <a:pt x="192" y="54"/>
                  </a:lnTo>
                  <a:lnTo>
                    <a:pt x="203" y="59"/>
                  </a:lnTo>
                  <a:lnTo>
                    <a:pt x="216" y="61"/>
                  </a:lnTo>
                  <a:lnTo>
                    <a:pt x="227" y="66"/>
                  </a:lnTo>
                  <a:lnTo>
                    <a:pt x="240" y="68"/>
                  </a:lnTo>
                  <a:lnTo>
                    <a:pt x="254" y="70"/>
                  </a:lnTo>
                  <a:lnTo>
                    <a:pt x="266" y="71"/>
                  </a:lnTo>
                  <a:lnTo>
                    <a:pt x="288" y="73"/>
                  </a:lnTo>
                  <a:lnTo>
                    <a:pt x="309" y="71"/>
                  </a:lnTo>
                  <a:lnTo>
                    <a:pt x="330" y="70"/>
                  </a:lnTo>
                  <a:lnTo>
                    <a:pt x="351" y="66"/>
                  </a:lnTo>
                  <a:lnTo>
                    <a:pt x="371" y="61"/>
                  </a:lnTo>
                  <a:lnTo>
                    <a:pt x="390" y="57"/>
                  </a:lnTo>
                  <a:lnTo>
                    <a:pt x="410" y="52"/>
                  </a:lnTo>
                  <a:lnTo>
                    <a:pt x="429" y="45"/>
                  </a:lnTo>
                  <a:lnTo>
                    <a:pt x="447" y="39"/>
                  </a:lnTo>
                  <a:lnTo>
                    <a:pt x="467" y="32"/>
                  </a:lnTo>
                  <a:lnTo>
                    <a:pt x="485" y="25"/>
                  </a:lnTo>
                  <a:lnTo>
                    <a:pt x="505" y="20"/>
                  </a:lnTo>
                  <a:lnTo>
                    <a:pt x="524" y="14"/>
                  </a:lnTo>
                  <a:lnTo>
                    <a:pt x="544" y="8"/>
                  </a:lnTo>
                  <a:lnTo>
                    <a:pt x="563" y="4"/>
                  </a:lnTo>
                  <a:lnTo>
                    <a:pt x="583" y="0"/>
                  </a:lnTo>
                  <a:lnTo>
                    <a:pt x="594" y="0"/>
                  </a:lnTo>
                  <a:lnTo>
                    <a:pt x="604" y="0"/>
                  </a:lnTo>
                  <a:lnTo>
                    <a:pt x="615" y="0"/>
                  </a:lnTo>
                  <a:lnTo>
                    <a:pt x="625" y="1"/>
                  </a:lnTo>
                  <a:lnTo>
                    <a:pt x="634" y="3"/>
                  </a:lnTo>
                  <a:lnTo>
                    <a:pt x="643" y="6"/>
                  </a:lnTo>
                  <a:lnTo>
                    <a:pt x="652" y="10"/>
                  </a:lnTo>
                  <a:lnTo>
                    <a:pt x="661" y="15"/>
                  </a:lnTo>
                  <a:close/>
                </a:path>
              </a:pathLst>
            </a:custGeom>
            <a:solidFill>
              <a:srgbClr val="F2BF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5" name="Freeform 28"/>
            <p:cNvSpPr>
              <a:spLocks noChangeAspect="1"/>
            </p:cNvSpPr>
            <p:nvPr/>
          </p:nvSpPr>
          <p:spPr bwMode="auto">
            <a:xfrm>
              <a:off x="1054" y="2165"/>
              <a:ext cx="43" cy="17"/>
            </a:xfrm>
            <a:custGeom>
              <a:avLst/>
              <a:gdLst>
                <a:gd name="T0" fmla="*/ 129 w 129"/>
                <a:gd name="T1" fmla="*/ 21 h 49"/>
                <a:gd name="T2" fmla="*/ 129 w 129"/>
                <a:gd name="T3" fmla="*/ 26 h 49"/>
                <a:gd name="T4" fmla="*/ 121 w 129"/>
                <a:gd name="T5" fmla="*/ 31 h 49"/>
                <a:gd name="T6" fmla="*/ 113 w 129"/>
                <a:gd name="T7" fmla="*/ 35 h 49"/>
                <a:gd name="T8" fmla="*/ 104 w 129"/>
                <a:gd name="T9" fmla="*/ 39 h 49"/>
                <a:gd name="T10" fmla="*/ 94 w 129"/>
                <a:gd name="T11" fmla="*/ 43 h 49"/>
                <a:gd name="T12" fmla="*/ 86 w 129"/>
                <a:gd name="T13" fmla="*/ 46 h 49"/>
                <a:gd name="T14" fmla="*/ 76 w 129"/>
                <a:gd name="T15" fmla="*/ 49 h 49"/>
                <a:gd name="T16" fmla="*/ 68 w 129"/>
                <a:gd name="T17" fmla="*/ 49 h 49"/>
                <a:gd name="T18" fmla="*/ 58 w 129"/>
                <a:gd name="T19" fmla="*/ 49 h 49"/>
                <a:gd name="T20" fmla="*/ 50 w 129"/>
                <a:gd name="T21" fmla="*/ 44 h 49"/>
                <a:gd name="T22" fmla="*/ 41 w 129"/>
                <a:gd name="T23" fmla="*/ 40 h 49"/>
                <a:gd name="T24" fmla="*/ 33 w 129"/>
                <a:gd name="T25" fmla="*/ 36 h 49"/>
                <a:gd name="T26" fmla="*/ 25 w 129"/>
                <a:gd name="T27" fmla="*/ 32 h 49"/>
                <a:gd name="T28" fmla="*/ 18 w 129"/>
                <a:gd name="T29" fmla="*/ 26 h 49"/>
                <a:gd name="T30" fmla="*/ 11 w 129"/>
                <a:gd name="T31" fmla="*/ 21 h 49"/>
                <a:gd name="T32" fmla="*/ 5 w 129"/>
                <a:gd name="T33" fmla="*/ 15 h 49"/>
                <a:gd name="T34" fmla="*/ 0 w 129"/>
                <a:gd name="T35" fmla="*/ 8 h 49"/>
                <a:gd name="T36" fmla="*/ 2 w 129"/>
                <a:gd name="T37" fmla="*/ 8 h 49"/>
                <a:gd name="T38" fmla="*/ 5 w 129"/>
                <a:gd name="T39" fmla="*/ 7 h 49"/>
                <a:gd name="T40" fmla="*/ 9 w 129"/>
                <a:gd name="T41" fmla="*/ 4 h 49"/>
                <a:gd name="T42" fmla="*/ 12 w 129"/>
                <a:gd name="T43" fmla="*/ 0 h 49"/>
                <a:gd name="T44" fmla="*/ 26 w 129"/>
                <a:gd name="T45" fmla="*/ 14 h 49"/>
                <a:gd name="T46" fmla="*/ 44 w 129"/>
                <a:gd name="T47" fmla="*/ 21 h 49"/>
                <a:gd name="T48" fmla="*/ 64 w 129"/>
                <a:gd name="T49" fmla="*/ 25 h 49"/>
                <a:gd name="T50" fmla="*/ 83 w 129"/>
                <a:gd name="T51" fmla="*/ 26 h 49"/>
                <a:gd name="T52" fmla="*/ 100 w 129"/>
                <a:gd name="T53" fmla="*/ 25 h 49"/>
                <a:gd name="T54" fmla="*/ 115 w 129"/>
                <a:gd name="T55" fmla="*/ 24 h 49"/>
                <a:gd name="T56" fmla="*/ 125 w 129"/>
                <a:gd name="T57" fmla="*/ 22 h 49"/>
                <a:gd name="T58" fmla="*/ 129 w 129"/>
                <a:gd name="T5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49">
                  <a:moveTo>
                    <a:pt x="129" y="21"/>
                  </a:moveTo>
                  <a:lnTo>
                    <a:pt x="129" y="26"/>
                  </a:lnTo>
                  <a:lnTo>
                    <a:pt x="121" y="31"/>
                  </a:lnTo>
                  <a:lnTo>
                    <a:pt x="113" y="35"/>
                  </a:lnTo>
                  <a:lnTo>
                    <a:pt x="104" y="39"/>
                  </a:lnTo>
                  <a:lnTo>
                    <a:pt x="94" y="43"/>
                  </a:lnTo>
                  <a:lnTo>
                    <a:pt x="86" y="46"/>
                  </a:lnTo>
                  <a:lnTo>
                    <a:pt x="76" y="49"/>
                  </a:lnTo>
                  <a:lnTo>
                    <a:pt x="68" y="49"/>
                  </a:lnTo>
                  <a:lnTo>
                    <a:pt x="58" y="49"/>
                  </a:lnTo>
                  <a:lnTo>
                    <a:pt x="50" y="44"/>
                  </a:lnTo>
                  <a:lnTo>
                    <a:pt x="41" y="40"/>
                  </a:lnTo>
                  <a:lnTo>
                    <a:pt x="33" y="36"/>
                  </a:lnTo>
                  <a:lnTo>
                    <a:pt x="25" y="32"/>
                  </a:lnTo>
                  <a:lnTo>
                    <a:pt x="18" y="26"/>
                  </a:lnTo>
                  <a:lnTo>
                    <a:pt x="11" y="21"/>
                  </a:lnTo>
                  <a:lnTo>
                    <a:pt x="5" y="15"/>
                  </a:lnTo>
                  <a:lnTo>
                    <a:pt x="0" y="8"/>
                  </a:lnTo>
                  <a:lnTo>
                    <a:pt x="2" y="8"/>
                  </a:lnTo>
                  <a:lnTo>
                    <a:pt x="5" y="7"/>
                  </a:lnTo>
                  <a:lnTo>
                    <a:pt x="9" y="4"/>
                  </a:lnTo>
                  <a:lnTo>
                    <a:pt x="12" y="0"/>
                  </a:lnTo>
                  <a:lnTo>
                    <a:pt x="26" y="14"/>
                  </a:lnTo>
                  <a:lnTo>
                    <a:pt x="44" y="21"/>
                  </a:lnTo>
                  <a:lnTo>
                    <a:pt x="64" y="25"/>
                  </a:lnTo>
                  <a:lnTo>
                    <a:pt x="83" y="26"/>
                  </a:lnTo>
                  <a:lnTo>
                    <a:pt x="100" y="25"/>
                  </a:lnTo>
                  <a:lnTo>
                    <a:pt x="115" y="24"/>
                  </a:lnTo>
                  <a:lnTo>
                    <a:pt x="125" y="22"/>
                  </a:lnTo>
                  <a:lnTo>
                    <a:pt x="129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6" name="Freeform 29"/>
            <p:cNvSpPr>
              <a:spLocks noChangeAspect="1"/>
            </p:cNvSpPr>
            <p:nvPr/>
          </p:nvSpPr>
          <p:spPr bwMode="auto">
            <a:xfrm>
              <a:off x="995" y="2167"/>
              <a:ext cx="11" cy="23"/>
            </a:xfrm>
            <a:custGeom>
              <a:avLst/>
              <a:gdLst>
                <a:gd name="T0" fmla="*/ 32 w 32"/>
                <a:gd name="T1" fmla="*/ 31 h 69"/>
                <a:gd name="T2" fmla="*/ 32 w 32"/>
                <a:gd name="T3" fmla="*/ 41 h 69"/>
                <a:gd name="T4" fmla="*/ 31 w 32"/>
                <a:gd name="T5" fmla="*/ 52 h 69"/>
                <a:gd name="T6" fmla="*/ 27 w 32"/>
                <a:gd name="T7" fmla="*/ 60 h 69"/>
                <a:gd name="T8" fmla="*/ 20 w 32"/>
                <a:gd name="T9" fmla="*/ 69 h 69"/>
                <a:gd name="T10" fmla="*/ 17 w 32"/>
                <a:gd name="T11" fmla="*/ 67 h 69"/>
                <a:gd name="T12" fmla="*/ 13 w 32"/>
                <a:gd name="T13" fmla="*/ 66 h 69"/>
                <a:gd name="T14" fmla="*/ 10 w 32"/>
                <a:gd name="T15" fmla="*/ 65 h 69"/>
                <a:gd name="T16" fmla="*/ 7 w 32"/>
                <a:gd name="T17" fmla="*/ 62 h 69"/>
                <a:gd name="T18" fmla="*/ 7 w 32"/>
                <a:gd name="T19" fmla="*/ 45 h 69"/>
                <a:gd name="T20" fmla="*/ 13 w 32"/>
                <a:gd name="T21" fmla="*/ 31 h 69"/>
                <a:gd name="T22" fmla="*/ 13 w 32"/>
                <a:gd name="T23" fmla="*/ 19 h 69"/>
                <a:gd name="T24" fmla="*/ 0 w 32"/>
                <a:gd name="T25" fmla="*/ 9 h 69"/>
                <a:gd name="T26" fmla="*/ 0 w 32"/>
                <a:gd name="T27" fmla="*/ 0 h 69"/>
                <a:gd name="T28" fmla="*/ 11 w 32"/>
                <a:gd name="T29" fmla="*/ 5 h 69"/>
                <a:gd name="T30" fmla="*/ 21 w 32"/>
                <a:gd name="T31" fmla="*/ 12 h 69"/>
                <a:gd name="T32" fmla="*/ 28 w 32"/>
                <a:gd name="T33" fmla="*/ 21 h 69"/>
                <a:gd name="T34" fmla="*/ 32 w 32"/>
                <a:gd name="T35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69">
                  <a:moveTo>
                    <a:pt x="32" y="31"/>
                  </a:moveTo>
                  <a:lnTo>
                    <a:pt x="32" y="41"/>
                  </a:lnTo>
                  <a:lnTo>
                    <a:pt x="31" y="52"/>
                  </a:lnTo>
                  <a:lnTo>
                    <a:pt x="27" y="60"/>
                  </a:lnTo>
                  <a:lnTo>
                    <a:pt x="20" y="69"/>
                  </a:lnTo>
                  <a:lnTo>
                    <a:pt x="17" y="67"/>
                  </a:lnTo>
                  <a:lnTo>
                    <a:pt x="13" y="66"/>
                  </a:lnTo>
                  <a:lnTo>
                    <a:pt x="10" y="65"/>
                  </a:lnTo>
                  <a:lnTo>
                    <a:pt x="7" y="62"/>
                  </a:lnTo>
                  <a:lnTo>
                    <a:pt x="7" y="45"/>
                  </a:lnTo>
                  <a:lnTo>
                    <a:pt x="13" y="31"/>
                  </a:lnTo>
                  <a:lnTo>
                    <a:pt x="13" y="1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5"/>
                  </a:lnTo>
                  <a:lnTo>
                    <a:pt x="21" y="12"/>
                  </a:lnTo>
                  <a:lnTo>
                    <a:pt x="28" y="21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7" name="Freeform 30"/>
            <p:cNvSpPr>
              <a:spLocks noChangeAspect="1"/>
            </p:cNvSpPr>
            <p:nvPr/>
          </p:nvSpPr>
          <p:spPr bwMode="auto">
            <a:xfrm>
              <a:off x="1153" y="2170"/>
              <a:ext cx="38" cy="15"/>
            </a:xfrm>
            <a:custGeom>
              <a:avLst/>
              <a:gdLst>
                <a:gd name="T0" fmla="*/ 114 w 114"/>
                <a:gd name="T1" fmla="*/ 5 h 44"/>
                <a:gd name="T2" fmla="*/ 113 w 114"/>
                <a:gd name="T3" fmla="*/ 12 h 44"/>
                <a:gd name="T4" fmla="*/ 108 w 114"/>
                <a:gd name="T5" fmla="*/ 19 h 44"/>
                <a:gd name="T6" fmla="*/ 104 w 114"/>
                <a:gd name="T7" fmla="*/ 25 h 44"/>
                <a:gd name="T8" fmla="*/ 99 w 114"/>
                <a:gd name="T9" fmla="*/ 30 h 44"/>
                <a:gd name="T10" fmla="*/ 93 w 114"/>
                <a:gd name="T11" fmla="*/ 35 h 44"/>
                <a:gd name="T12" fmla="*/ 86 w 114"/>
                <a:gd name="T13" fmla="*/ 39 h 44"/>
                <a:gd name="T14" fmla="*/ 79 w 114"/>
                <a:gd name="T15" fmla="*/ 42 h 44"/>
                <a:gd name="T16" fmla="*/ 72 w 114"/>
                <a:gd name="T17" fmla="*/ 44 h 44"/>
                <a:gd name="T18" fmla="*/ 64 w 114"/>
                <a:gd name="T19" fmla="*/ 44 h 44"/>
                <a:gd name="T20" fmla="*/ 54 w 114"/>
                <a:gd name="T21" fmla="*/ 43 h 44"/>
                <a:gd name="T22" fmla="*/ 44 w 114"/>
                <a:gd name="T23" fmla="*/ 42 h 44"/>
                <a:gd name="T24" fmla="*/ 34 w 114"/>
                <a:gd name="T25" fmla="*/ 40 h 44"/>
                <a:gd name="T26" fmla="*/ 26 w 114"/>
                <a:gd name="T27" fmla="*/ 37 h 44"/>
                <a:gd name="T28" fmla="*/ 18 w 114"/>
                <a:gd name="T29" fmla="*/ 32 h 44"/>
                <a:gd name="T30" fmla="*/ 9 w 114"/>
                <a:gd name="T31" fmla="*/ 25 h 44"/>
                <a:gd name="T32" fmla="*/ 4 w 114"/>
                <a:gd name="T33" fmla="*/ 15 h 44"/>
                <a:gd name="T34" fmla="*/ 2 w 114"/>
                <a:gd name="T35" fmla="*/ 12 h 44"/>
                <a:gd name="T36" fmla="*/ 1 w 114"/>
                <a:gd name="T37" fmla="*/ 8 h 44"/>
                <a:gd name="T38" fmla="*/ 0 w 114"/>
                <a:gd name="T39" fmla="*/ 4 h 44"/>
                <a:gd name="T40" fmla="*/ 0 w 114"/>
                <a:gd name="T41" fmla="*/ 0 h 44"/>
                <a:gd name="T42" fmla="*/ 25 w 114"/>
                <a:gd name="T43" fmla="*/ 14 h 44"/>
                <a:gd name="T44" fmla="*/ 47 w 114"/>
                <a:gd name="T45" fmla="*/ 21 h 44"/>
                <a:gd name="T46" fmla="*/ 65 w 114"/>
                <a:gd name="T47" fmla="*/ 22 h 44"/>
                <a:gd name="T48" fmla="*/ 81 w 114"/>
                <a:gd name="T49" fmla="*/ 19 h 44"/>
                <a:gd name="T50" fmla="*/ 92 w 114"/>
                <a:gd name="T51" fmla="*/ 14 h 44"/>
                <a:gd name="T52" fmla="*/ 101 w 114"/>
                <a:gd name="T53" fmla="*/ 10 h 44"/>
                <a:gd name="T54" fmla="*/ 108 w 114"/>
                <a:gd name="T55" fmla="*/ 5 h 44"/>
                <a:gd name="T56" fmla="*/ 114 w 114"/>
                <a:gd name="T57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" h="44">
                  <a:moveTo>
                    <a:pt x="114" y="5"/>
                  </a:moveTo>
                  <a:lnTo>
                    <a:pt x="113" y="12"/>
                  </a:lnTo>
                  <a:lnTo>
                    <a:pt x="108" y="19"/>
                  </a:lnTo>
                  <a:lnTo>
                    <a:pt x="104" y="25"/>
                  </a:lnTo>
                  <a:lnTo>
                    <a:pt x="99" y="30"/>
                  </a:lnTo>
                  <a:lnTo>
                    <a:pt x="93" y="35"/>
                  </a:lnTo>
                  <a:lnTo>
                    <a:pt x="86" y="39"/>
                  </a:lnTo>
                  <a:lnTo>
                    <a:pt x="79" y="42"/>
                  </a:lnTo>
                  <a:lnTo>
                    <a:pt x="72" y="44"/>
                  </a:lnTo>
                  <a:lnTo>
                    <a:pt x="64" y="44"/>
                  </a:lnTo>
                  <a:lnTo>
                    <a:pt x="54" y="43"/>
                  </a:lnTo>
                  <a:lnTo>
                    <a:pt x="44" y="42"/>
                  </a:lnTo>
                  <a:lnTo>
                    <a:pt x="34" y="40"/>
                  </a:lnTo>
                  <a:lnTo>
                    <a:pt x="26" y="37"/>
                  </a:lnTo>
                  <a:lnTo>
                    <a:pt x="18" y="32"/>
                  </a:lnTo>
                  <a:lnTo>
                    <a:pt x="9" y="25"/>
                  </a:lnTo>
                  <a:lnTo>
                    <a:pt x="4" y="15"/>
                  </a:lnTo>
                  <a:lnTo>
                    <a:pt x="2" y="12"/>
                  </a:lnTo>
                  <a:lnTo>
                    <a:pt x="1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25" y="14"/>
                  </a:lnTo>
                  <a:lnTo>
                    <a:pt x="47" y="21"/>
                  </a:lnTo>
                  <a:lnTo>
                    <a:pt x="65" y="22"/>
                  </a:lnTo>
                  <a:lnTo>
                    <a:pt x="81" y="19"/>
                  </a:lnTo>
                  <a:lnTo>
                    <a:pt x="92" y="14"/>
                  </a:lnTo>
                  <a:lnTo>
                    <a:pt x="101" y="10"/>
                  </a:lnTo>
                  <a:lnTo>
                    <a:pt x="108" y="5"/>
                  </a:lnTo>
                  <a:lnTo>
                    <a:pt x="114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8" name="Freeform 31"/>
            <p:cNvSpPr>
              <a:spLocks noChangeAspect="1"/>
            </p:cNvSpPr>
            <p:nvPr/>
          </p:nvSpPr>
          <p:spPr bwMode="auto">
            <a:xfrm>
              <a:off x="1243" y="2177"/>
              <a:ext cx="11" cy="28"/>
            </a:xfrm>
            <a:custGeom>
              <a:avLst/>
              <a:gdLst>
                <a:gd name="T0" fmla="*/ 27 w 32"/>
                <a:gd name="T1" fmla="*/ 50 h 85"/>
                <a:gd name="T2" fmla="*/ 30 w 32"/>
                <a:gd name="T3" fmla="*/ 56 h 85"/>
                <a:gd name="T4" fmla="*/ 32 w 32"/>
                <a:gd name="T5" fmla="*/ 61 h 85"/>
                <a:gd name="T6" fmla="*/ 32 w 32"/>
                <a:gd name="T7" fmla="*/ 68 h 85"/>
                <a:gd name="T8" fmla="*/ 32 w 32"/>
                <a:gd name="T9" fmla="*/ 74 h 85"/>
                <a:gd name="T10" fmla="*/ 27 w 32"/>
                <a:gd name="T11" fmla="*/ 79 h 85"/>
                <a:gd name="T12" fmla="*/ 22 w 32"/>
                <a:gd name="T13" fmla="*/ 83 h 85"/>
                <a:gd name="T14" fmla="*/ 15 w 32"/>
                <a:gd name="T15" fmla="*/ 85 h 85"/>
                <a:gd name="T16" fmla="*/ 8 w 32"/>
                <a:gd name="T17" fmla="*/ 82 h 85"/>
                <a:gd name="T18" fmla="*/ 1 w 32"/>
                <a:gd name="T19" fmla="*/ 62 h 85"/>
                <a:gd name="T20" fmla="*/ 0 w 32"/>
                <a:gd name="T21" fmla="*/ 40 h 85"/>
                <a:gd name="T22" fmla="*/ 4 w 32"/>
                <a:gd name="T23" fmla="*/ 19 h 85"/>
                <a:gd name="T24" fmla="*/ 14 w 32"/>
                <a:gd name="T25" fmla="*/ 0 h 85"/>
                <a:gd name="T26" fmla="*/ 18 w 32"/>
                <a:gd name="T27" fmla="*/ 11 h 85"/>
                <a:gd name="T28" fmla="*/ 16 w 32"/>
                <a:gd name="T29" fmla="*/ 26 h 85"/>
                <a:gd name="T30" fmla="*/ 16 w 32"/>
                <a:gd name="T31" fmla="*/ 42 h 85"/>
                <a:gd name="T32" fmla="*/ 27 w 32"/>
                <a:gd name="T33" fmla="*/ 5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85">
                  <a:moveTo>
                    <a:pt x="27" y="50"/>
                  </a:moveTo>
                  <a:lnTo>
                    <a:pt x="30" y="56"/>
                  </a:lnTo>
                  <a:lnTo>
                    <a:pt x="32" y="61"/>
                  </a:lnTo>
                  <a:lnTo>
                    <a:pt x="32" y="68"/>
                  </a:lnTo>
                  <a:lnTo>
                    <a:pt x="32" y="74"/>
                  </a:lnTo>
                  <a:lnTo>
                    <a:pt x="27" y="79"/>
                  </a:lnTo>
                  <a:lnTo>
                    <a:pt x="22" y="83"/>
                  </a:lnTo>
                  <a:lnTo>
                    <a:pt x="15" y="85"/>
                  </a:lnTo>
                  <a:lnTo>
                    <a:pt x="8" y="82"/>
                  </a:lnTo>
                  <a:lnTo>
                    <a:pt x="1" y="62"/>
                  </a:lnTo>
                  <a:lnTo>
                    <a:pt x="0" y="40"/>
                  </a:lnTo>
                  <a:lnTo>
                    <a:pt x="4" y="19"/>
                  </a:lnTo>
                  <a:lnTo>
                    <a:pt x="14" y="0"/>
                  </a:lnTo>
                  <a:lnTo>
                    <a:pt x="18" y="11"/>
                  </a:lnTo>
                  <a:lnTo>
                    <a:pt x="16" y="26"/>
                  </a:lnTo>
                  <a:lnTo>
                    <a:pt x="16" y="42"/>
                  </a:lnTo>
                  <a:lnTo>
                    <a:pt x="27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9" name="Freeform 32"/>
            <p:cNvSpPr>
              <a:spLocks noChangeAspect="1"/>
            </p:cNvSpPr>
            <p:nvPr/>
          </p:nvSpPr>
          <p:spPr bwMode="auto">
            <a:xfrm>
              <a:off x="1096" y="2198"/>
              <a:ext cx="31" cy="26"/>
            </a:xfrm>
            <a:custGeom>
              <a:avLst/>
              <a:gdLst>
                <a:gd name="T0" fmla="*/ 33 w 91"/>
                <a:gd name="T1" fmla="*/ 5 h 79"/>
                <a:gd name="T2" fmla="*/ 28 w 91"/>
                <a:gd name="T3" fmla="*/ 13 h 79"/>
                <a:gd name="T4" fmla="*/ 22 w 91"/>
                <a:gd name="T5" fmla="*/ 23 h 79"/>
                <a:gd name="T6" fmla="*/ 18 w 91"/>
                <a:gd name="T7" fmla="*/ 33 h 79"/>
                <a:gd name="T8" fmla="*/ 19 w 91"/>
                <a:gd name="T9" fmla="*/ 44 h 79"/>
                <a:gd name="T10" fmla="*/ 28 w 91"/>
                <a:gd name="T11" fmla="*/ 48 h 79"/>
                <a:gd name="T12" fmla="*/ 35 w 91"/>
                <a:gd name="T13" fmla="*/ 52 h 79"/>
                <a:gd name="T14" fmla="*/ 45 w 91"/>
                <a:gd name="T15" fmla="*/ 55 h 79"/>
                <a:gd name="T16" fmla="*/ 53 w 91"/>
                <a:gd name="T17" fmla="*/ 58 h 79"/>
                <a:gd name="T18" fmla="*/ 63 w 91"/>
                <a:gd name="T19" fmla="*/ 59 h 79"/>
                <a:gd name="T20" fmla="*/ 72 w 91"/>
                <a:gd name="T21" fmla="*/ 59 h 79"/>
                <a:gd name="T22" fmla="*/ 82 w 91"/>
                <a:gd name="T23" fmla="*/ 58 h 79"/>
                <a:gd name="T24" fmla="*/ 91 w 91"/>
                <a:gd name="T25" fmla="*/ 56 h 79"/>
                <a:gd name="T26" fmla="*/ 89 w 91"/>
                <a:gd name="T27" fmla="*/ 63 h 79"/>
                <a:gd name="T28" fmla="*/ 84 w 91"/>
                <a:gd name="T29" fmla="*/ 69 h 79"/>
                <a:gd name="T30" fmla="*/ 78 w 91"/>
                <a:gd name="T31" fmla="*/ 73 h 79"/>
                <a:gd name="T32" fmla="*/ 72 w 91"/>
                <a:gd name="T33" fmla="*/ 76 h 79"/>
                <a:gd name="T34" fmla="*/ 65 w 91"/>
                <a:gd name="T35" fmla="*/ 77 h 79"/>
                <a:gd name="T36" fmla="*/ 58 w 91"/>
                <a:gd name="T37" fmla="*/ 79 h 79"/>
                <a:gd name="T38" fmla="*/ 51 w 91"/>
                <a:gd name="T39" fmla="*/ 79 h 79"/>
                <a:gd name="T40" fmla="*/ 43 w 91"/>
                <a:gd name="T41" fmla="*/ 77 h 79"/>
                <a:gd name="T42" fmla="*/ 36 w 91"/>
                <a:gd name="T43" fmla="*/ 76 h 79"/>
                <a:gd name="T44" fmla="*/ 28 w 91"/>
                <a:gd name="T45" fmla="*/ 73 h 79"/>
                <a:gd name="T46" fmla="*/ 21 w 91"/>
                <a:gd name="T47" fmla="*/ 70 h 79"/>
                <a:gd name="T48" fmla="*/ 15 w 91"/>
                <a:gd name="T49" fmla="*/ 67 h 79"/>
                <a:gd name="T50" fmla="*/ 4 w 91"/>
                <a:gd name="T51" fmla="*/ 60 h 79"/>
                <a:gd name="T52" fmla="*/ 0 w 91"/>
                <a:gd name="T53" fmla="*/ 51 h 79"/>
                <a:gd name="T54" fmla="*/ 0 w 91"/>
                <a:gd name="T55" fmla="*/ 37 h 79"/>
                <a:gd name="T56" fmla="*/ 7 w 91"/>
                <a:gd name="T57" fmla="*/ 14 h 79"/>
                <a:gd name="T58" fmla="*/ 12 w 91"/>
                <a:gd name="T59" fmla="*/ 6 h 79"/>
                <a:gd name="T60" fmla="*/ 18 w 91"/>
                <a:gd name="T61" fmla="*/ 2 h 79"/>
                <a:gd name="T62" fmla="*/ 26 w 91"/>
                <a:gd name="T63" fmla="*/ 0 h 79"/>
                <a:gd name="T64" fmla="*/ 33 w 91"/>
                <a:gd name="T65" fmla="*/ 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79">
                  <a:moveTo>
                    <a:pt x="33" y="5"/>
                  </a:moveTo>
                  <a:lnTo>
                    <a:pt x="28" y="13"/>
                  </a:lnTo>
                  <a:lnTo>
                    <a:pt x="22" y="23"/>
                  </a:lnTo>
                  <a:lnTo>
                    <a:pt x="18" y="33"/>
                  </a:lnTo>
                  <a:lnTo>
                    <a:pt x="19" y="44"/>
                  </a:lnTo>
                  <a:lnTo>
                    <a:pt x="28" y="48"/>
                  </a:lnTo>
                  <a:lnTo>
                    <a:pt x="35" y="52"/>
                  </a:lnTo>
                  <a:lnTo>
                    <a:pt x="45" y="55"/>
                  </a:lnTo>
                  <a:lnTo>
                    <a:pt x="53" y="58"/>
                  </a:lnTo>
                  <a:lnTo>
                    <a:pt x="63" y="59"/>
                  </a:lnTo>
                  <a:lnTo>
                    <a:pt x="72" y="59"/>
                  </a:lnTo>
                  <a:lnTo>
                    <a:pt x="82" y="58"/>
                  </a:lnTo>
                  <a:lnTo>
                    <a:pt x="91" y="56"/>
                  </a:lnTo>
                  <a:lnTo>
                    <a:pt x="89" y="63"/>
                  </a:lnTo>
                  <a:lnTo>
                    <a:pt x="84" y="69"/>
                  </a:lnTo>
                  <a:lnTo>
                    <a:pt x="78" y="73"/>
                  </a:lnTo>
                  <a:lnTo>
                    <a:pt x="72" y="76"/>
                  </a:lnTo>
                  <a:lnTo>
                    <a:pt x="65" y="77"/>
                  </a:lnTo>
                  <a:lnTo>
                    <a:pt x="58" y="79"/>
                  </a:lnTo>
                  <a:lnTo>
                    <a:pt x="51" y="79"/>
                  </a:lnTo>
                  <a:lnTo>
                    <a:pt x="43" y="77"/>
                  </a:lnTo>
                  <a:lnTo>
                    <a:pt x="36" y="76"/>
                  </a:lnTo>
                  <a:lnTo>
                    <a:pt x="28" y="73"/>
                  </a:lnTo>
                  <a:lnTo>
                    <a:pt x="21" y="70"/>
                  </a:lnTo>
                  <a:lnTo>
                    <a:pt x="15" y="67"/>
                  </a:lnTo>
                  <a:lnTo>
                    <a:pt x="4" y="60"/>
                  </a:lnTo>
                  <a:lnTo>
                    <a:pt x="0" y="51"/>
                  </a:lnTo>
                  <a:lnTo>
                    <a:pt x="0" y="37"/>
                  </a:lnTo>
                  <a:lnTo>
                    <a:pt x="7" y="14"/>
                  </a:lnTo>
                  <a:lnTo>
                    <a:pt x="12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3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0" name="Freeform 33"/>
            <p:cNvSpPr>
              <a:spLocks noChangeAspect="1"/>
            </p:cNvSpPr>
            <p:nvPr/>
          </p:nvSpPr>
          <p:spPr bwMode="auto">
            <a:xfrm>
              <a:off x="1104" y="2230"/>
              <a:ext cx="49" cy="26"/>
            </a:xfrm>
            <a:custGeom>
              <a:avLst/>
              <a:gdLst>
                <a:gd name="T0" fmla="*/ 147 w 147"/>
                <a:gd name="T1" fmla="*/ 4 h 78"/>
                <a:gd name="T2" fmla="*/ 146 w 147"/>
                <a:gd name="T3" fmla="*/ 15 h 78"/>
                <a:gd name="T4" fmla="*/ 143 w 147"/>
                <a:gd name="T5" fmla="*/ 26 h 78"/>
                <a:gd name="T6" fmla="*/ 138 w 147"/>
                <a:gd name="T7" fmla="*/ 37 h 78"/>
                <a:gd name="T8" fmla="*/ 132 w 147"/>
                <a:gd name="T9" fmla="*/ 47 h 78"/>
                <a:gd name="T10" fmla="*/ 125 w 147"/>
                <a:gd name="T11" fmla="*/ 56 h 78"/>
                <a:gd name="T12" fmla="*/ 115 w 147"/>
                <a:gd name="T13" fmla="*/ 64 h 78"/>
                <a:gd name="T14" fmla="*/ 106 w 147"/>
                <a:gd name="T15" fmla="*/ 70 h 78"/>
                <a:gd name="T16" fmla="*/ 93 w 147"/>
                <a:gd name="T17" fmla="*/ 72 h 78"/>
                <a:gd name="T18" fmla="*/ 80 w 147"/>
                <a:gd name="T19" fmla="*/ 75 h 78"/>
                <a:gd name="T20" fmla="*/ 69 w 147"/>
                <a:gd name="T21" fmla="*/ 76 h 78"/>
                <a:gd name="T22" fmla="*/ 57 w 147"/>
                <a:gd name="T23" fmla="*/ 78 h 78"/>
                <a:gd name="T24" fmla="*/ 44 w 147"/>
                <a:gd name="T25" fmla="*/ 76 h 78"/>
                <a:gd name="T26" fmla="*/ 32 w 147"/>
                <a:gd name="T27" fmla="*/ 74 h 78"/>
                <a:gd name="T28" fmla="*/ 21 w 147"/>
                <a:gd name="T29" fmla="*/ 71 h 78"/>
                <a:gd name="T30" fmla="*/ 9 w 147"/>
                <a:gd name="T31" fmla="*/ 65 h 78"/>
                <a:gd name="T32" fmla="*/ 0 w 147"/>
                <a:gd name="T33" fmla="*/ 60 h 78"/>
                <a:gd name="T34" fmla="*/ 5 w 147"/>
                <a:gd name="T35" fmla="*/ 54 h 78"/>
                <a:gd name="T36" fmla="*/ 12 w 147"/>
                <a:gd name="T37" fmla="*/ 56 h 78"/>
                <a:gd name="T38" fmla="*/ 21 w 147"/>
                <a:gd name="T39" fmla="*/ 58 h 78"/>
                <a:gd name="T40" fmla="*/ 29 w 147"/>
                <a:gd name="T41" fmla="*/ 60 h 78"/>
                <a:gd name="T42" fmla="*/ 44 w 147"/>
                <a:gd name="T43" fmla="*/ 61 h 78"/>
                <a:gd name="T44" fmla="*/ 58 w 147"/>
                <a:gd name="T45" fmla="*/ 60 h 78"/>
                <a:gd name="T46" fmla="*/ 71 w 147"/>
                <a:gd name="T47" fmla="*/ 57 h 78"/>
                <a:gd name="T48" fmla="*/ 83 w 147"/>
                <a:gd name="T49" fmla="*/ 51 h 78"/>
                <a:gd name="T50" fmla="*/ 94 w 147"/>
                <a:gd name="T51" fmla="*/ 46 h 78"/>
                <a:gd name="T52" fmla="*/ 106 w 147"/>
                <a:gd name="T53" fmla="*/ 37 h 78"/>
                <a:gd name="T54" fmla="*/ 115 w 147"/>
                <a:gd name="T55" fmla="*/ 26 h 78"/>
                <a:gd name="T56" fmla="*/ 124 w 147"/>
                <a:gd name="T57" fmla="*/ 15 h 78"/>
                <a:gd name="T58" fmla="*/ 128 w 147"/>
                <a:gd name="T59" fmla="*/ 10 h 78"/>
                <a:gd name="T60" fmla="*/ 133 w 147"/>
                <a:gd name="T61" fmla="*/ 3 h 78"/>
                <a:gd name="T62" fmla="*/ 140 w 147"/>
                <a:gd name="T63" fmla="*/ 0 h 78"/>
                <a:gd name="T64" fmla="*/ 147 w 147"/>
                <a:gd name="T65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7" h="78">
                  <a:moveTo>
                    <a:pt x="147" y="4"/>
                  </a:moveTo>
                  <a:lnTo>
                    <a:pt x="146" y="15"/>
                  </a:lnTo>
                  <a:lnTo>
                    <a:pt x="143" y="26"/>
                  </a:lnTo>
                  <a:lnTo>
                    <a:pt x="138" y="37"/>
                  </a:lnTo>
                  <a:lnTo>
                    <a:pt x="132" y="47"/>
                  </a:lnTo>
                  <a:lnTo>
                    <a:pt x="125" y="56"/>
                  </a:lnTo>
                  <a:lnTo>
                    <a:pt x="115" y="64"/>
                  </a:lnTo>
                  <a:lnTo>
                    <a:pt x="106" y="70"/>
                  </a:lnTo>
                  <a:lnTo>
                    <a:pt x="93" y="72"/>
                  </a:lnTo>
                  <a:lnTo>
                    <a:pt x="80" y="75"/>
                  </a:lnTo>
                  <a:lnTo>
                    <a:pt x="69" y="76"/>
                  </a:lnTo>
                  <a:lnTo>
                    <a:pt x="57" y="78"/>
                  </a:lnTo>
                  <a:lnTo>
                    <a:pt x="44" y="76"/>
                  </a:lnTo>
                  <a:lnTo>
                    <a:pt x="32" y="74"/>
                  </a:lnTo>
                  <a:lnTo>
                    <a:pt x="21" y="71"/>
                  </a:lnTo>
                  <a:lnTo>
                    <a:pt x="9" y="65"/>
                  </a:lnTo>
                  <a:lnTo>
                    <a:pt x="0" y="60"/>
                  </a:lnTo>
                  <a:lnTo>
                    <a:pt x="5" y="54"/>
                  </a:lnTo>
                  <a:lnTo>
                    <a:pt x="12" y="56"/>
                  </a:lnTo>
                  <a:lnTo>
                    <a:pt x="21" y="58"/>
                  </a:lnTo>
                  <a:lnTo>
                    <a:pt x="29" y="60"/>
                  </a:lnTo>
                  <a:lnTo>
                    <a:pt x="44" y="61"/>
                  </a:lnTo>
                  <a:lnTo>
                    <a:pt x="58" y="60"/>
                  </a:lnTo>
                  <a:lnTo>
                    <a:pt x="71" y="57"/>
                  </a:lnTo>
                  <a:lnTo>
                    <a:pt x="83" y="51"/>
                  </a:lnTo>
                  <a:lnTo>
                    <a:pt x="94" y="46"/>
                  </a:lnTo>
                  <a:lnTo>
                    <a:pt x="106" y="37"/>
                  </a:lnTo>
                  <a:lnTo>
                    <a:pt x="115" y="26"/>
                  </a:lnTo>
                  <a:lnTo>
                    <a:pt x="124" y="15"/>
                  </a:lnTo>
                  <a:lnTo>
                    <a:pt x="128" y="10"/>
                  </a:lnTo>
                  <a:lnTo>
                    <a:pt x="133" y="3"/>
                  </a:lnTo>
                  <a:lnTo>
                    <a:pt x="140" y="0"/>
                  </a:lnTo>
                  <a:lnTo>
                    <a:pt x="147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1" name="Freeform 34"/>
            <p:cNvSpPr>
              <a:spLocks noChangeAspect="1"/>
            </p:cNvSpPr>
            <p:nvPr/>
          </p:nvSpPr>
          <p:spPr bwMode="auto">
            <a:xfrm>
              <a:off x="1079" y="2283"/>
              <a:ext cx="63" cy="20"/>
            </a:xfrm>
            <a:custGeom>
              <a:avLst/>
              <a:gdLst>
                <a:gd name="T0" fmla="*/ 189 w 189"/>
                <a:gd name="T1" fmla="*/ 15 h 60"/>
                <a:gd name="T2" fmla="*/ 182 w 189"/>
                <a:gd name="T3" fmla="*/ 19 h 60"/>
                <a:gd name="T4" fmla="*/ 175 w 189"/>
                <a:gd name="T5" fmla="*/ 25 h 60"/>
                <a:gd name="T6" fmla="*/ 166 w 189"/>
                <a:gd name="T7" fmla="*/ 29 h 60"/>
                <a:gd name="T8" fmla="*/ 159 w 189"/>
                <a:gd name="T9" fmla="*/ 35 h 60"/>
                <a:gd name="T10" fmla="*/ 152 w 189"/>
                <a:gd name="T11" fmla="*/ 40 h 60"/>
                <a:gd name="T12" fmla="*/ 147 w 189"/>
                <a:gd name="T13" fmla="*/ 46 h 60"/>
                <a:gd name="T14" fmla="*/ 141 w 189"/>
                <a:gd name="T15" fmla="*/ 53 h 60"/>
                <a:gd name="T16" fmla="*/ 137 w 189"/>
                <a:gd name="T17" fmla="*/ 60 h 60"/>
                <a:gd name="T18" fmla="*/ 130 w 189"/>
                <a:gd name="T19" fmla="*/ 54 h 60"/>
                <a:gd name="T20" fmla="*/ 122 w 189"/>
                <a:gd name="T21" fmla="*/ 49 h 60"/>
                <a:gd name="T22" fmla="*/ 113 w 189"/>
                <a:gd name="T23" fmla="*/ 46 h 60"/>
                <a:gd name="T24" fmla="*/ 105 w 189"/>
                <a:gd name="T25" fmla="*/ 43 h 60"/>
                <a:gd name="T26" fmla="*/ 97 w 189"/>
                <a:gd name="T27" fmla="*/ 40 h 60"/>
                <a:gd name="T28" fmla="*/ 87 w 189"/>
                <a:gd name="T29" fmla="*/ 40 h 60"/>
                <a:gd name="T30" fmla="*/ 77 w 189"/>
                <a:gd name="T31" fmla="*/ 40 h 60"/>
                <a:gd name="T32" fmla="*/ 69 w 189"/>
                <a:gd name="T33" fmla="*/ 40 h 60"/>
                <a:gd name="T34" fmla="*/ 62 w 189"/>
                <a:gd name="T35" fmla="*/ 35 h 60"/>
                <a:gd name="T36" fmla="*/ 55 w 189"/>
                <a:gd name="T37" fmla="*/ 31 h 60"/>
                <a:gd name="T38" fmla="*/ 48 w 189"/>
                <a:gd name="T39" fmla="*/ 26 h 60"/>
                <a:gd name="T40" fmla="*/ 39 w 189"/>
                <a:gd name="T41" fmla="*/ 22 h 60"/>
                <a:gd name="T42" fmla="*/ 32 w 189"/>
                <a:gd name="T43" fmla="*/ 19 h 60"/>
                <a:gd name="T44" fmla="*/ 24 w 189"/>
                <a:gd name="T45" fmla="*/ 17 h 60"/>
                <a:gd name="T46" fmla="*/ 16 w 189"/>
                <a:gd name="T47" fmla="*/ 14 h 60"/>
                <a:gd name="T48" fmla="*/ 6 w 189"/>
                <a:gd name="T49" fmla="*/ 12 h 60"/>
                <a:gd name="T50" fmla="*/ 0 w 189"/>
                <a:gd name="T51" fmla="*/ 0 h 60"/>
                <a:gd name="T52" fmla="*/ 23 w 189"/>
                <a:gd name="T53" fmla="*/ 5 h 60"/>
                <a:gd name="T54" fmla="*/ 46 w 189"/>
                <a:gd name="T55" fmla="*/ 10 h 60"/>
                <a:gd name="T56" fmla="*/ 70 w 189"/>
                <a:gd name="T57" fmla="*/ 12 h 60"/>
                <a:gd name="T58" fmla="*/ 94 w 189"/>
                <a:gd name="T59" fmla="*/ 15 h 60"/>
                <a:gd name="T60" fmla="*/ 117 w 189"/>
                <a:gd name="T61" fmla="*/ 17 h 60"/>
                <a:gd name="T62" fmla="*/ 141 w 189"/>
                <a:gd name="T63" fmla="*/ 18 h 60"/>
                <a:gd name="T64" fmla="*/ 165 w 189"/>
                <a:gd name="T65" fmla="*/ 17 h 60"/>
                <a:gd name="T66" fmla="*/ 189 w 189"/>
                <a:gd name="T67" fmla="*/ 1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9" h="60">
                  <a:moveTo>
                    <a:pt x="189" y="15"/>
                  </a:moveTo>
                  <a:lnTo>
                    <a:pt x="182" y="19"/>
                  </a:lnTo>
                  <a:lnTo>
                    <a:pt x="175" y="25"/>
                  </a:lnTo>
                  <a:lnTo>
                    <a:pt x="166" y="29"/>
                  </a:lnTo>
                  <a:lnTo>
                    <a:pt x="159" y="35"/>
                  </a:lnTo>
                  <a:lnTo>
                    <a:pt x="152" y="40"/>
                  </a:lnTo>
                  <a:lnTo>
                    <a:pt x="147" y="46"/>
                  </a:lnTo>
                  <a:lnTo>
                    <a:pt x="141" y="53"/>
                  </a:lnTo>
                  <a:lnTo>
                    <a:pt x="137" y="60"/>
                  </a:lnTo>
                  <a:lnTo>
                    <a:pt x="130" y="54"/>
                  </a:lnTo>
                  <a:lnTo>
                    <a:pt x="122" y="49"/>
                  </a:lnTo>
                  <a:lnTo>
                    <a:pt x="113" y="46"/>
                  </a:lnTo>
                  <a:lnTo>
                    <a:pt x="105" y="43"/>
                  </a:lnTo>
                  <a:lnTo>
                    <a:pt x="97" y="40"/>
                  </a:lnTo>
                  <a:lnTo>
                    <a:pt x="87" y="40"/>
                  </a:lnTo>
                  <a:lnTo>
                    <a:pt x="77" y="40"/>
                  </a:lnTo>
                  <a:lnTo>
                    <a:pt x="69" y="40"/>
                  </a:lnTo>
                  <a:lnTo>
                    <a:pt x="62" y="35"/>
                  </a:lnTo>
                  <a:lnTo>
                    <a:pt x="55" y="31"/>
                  </a:lnTo>
                  <a:lnTo>
                    <a:pt x="48" y="26"/>
                  </a:lnTo>
                  <a:lnTo>
                    <a:pt x="39" y="22"/>
                  </a:lnTo>
                  <a:lnTo>
                    <a:pt x="32" y="19"/>
                  </a:lnTo>
                  <a:lnTo>
                    <a:pt x="24" y="17"/>
                  </a:lnTo>
                  <a:lnTo>
                    <a:pt x="16" y="14"/>
                  </a:lnTo>
                  <a:lnTo>
                    <a:pt x="6" y="12"/>
                  </a:lnTo>
                  <a:lnTo>
                    <a:pt x="0" y="0"/>
                  </a:lnTo>
                  <a:lnTo>
                    <a:pt x="23" y="5"/>
                  </a:lnTo>
                  <a:lnTo>
                    <a:pt x="46" y="10"/>
                  </a:lnTo>
                  <a:lnTo>
                    <a:pt x="70" y="12"/>
                  </a:lnTo>
                  <a:lnTo>
                    <a:pt x="94" y="15"/>
                  </a:lnTo>
                  <a:lnTo>
                    <a:pt x="117" y="17"/>
                  </a:lnTo>
                  <a:lnTo>
                    <a:pt x="141" y="18"/>
                  </a:lnTo>
                  <a:lnTo>
                    <a:pt x="165" y="17"/>
                  </a:lnTo>
                  <a:lnTo>
                    <a:pt x="189" y="15"/>
                  </a:lnTo>
                  <a:close/>
                </a:path>
              </a:pathLst>
            </a:custGeom>
            <a:solidFill>
              <a:srgbClr val="F2BF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2" name="Freeform 35"/>
            <p:cNvSpPr>
              <a:spLocks noChangeAspect="1"/>
            </p:cNvSpPr>
            <p:nvPr/>
          </p:nvSpPr>
          <p:spPr bwMode="auto">
            <a:xfrm>
              <a:off x="1063" y="2284"/>
              <a:ext cx="6" cy="7"/>
            </a:xfrm>
            <a:custGeom>
              <a:avLst/>
              <a:gdLst>
                <a:gd name="T0" fmla="*/ 20 w 20"/>
                <a:gd name="T1" fmla="*/ 14 h 21"/>
                <a:gd name="T2" fmla="*/ 14 w 20"/>
                <a:gd name="T3" fmla="*/ 15 h 21"/>
                <a:gd name="T4" fmla="*/ 9 w 20"/>
                <a:gd name="T5" fmla="*/ 19 h 21"/>
                <a:gd name="T6" fmla="*/ 5 w 20"/>
                <a:gd name="T7" fmla="*/ 21 h 21"/>
                <a:gd name="T8" fmla="*/ 0 w 20"/>
                <a:gd name="T9" fmla="*/ 21 h 21"/>
                <a:gd name="T10" fmla="*/ 17 w 20"/>
                <a:gd name="T11" fmla="*/ 0 h 21"/>
                <a:gd name="T12" fmla="*/ 19 w 20"/>
                <a:gd name="T13" fmla="*/ 2 h 21"/>
                <a:gd name="T14" fmla="*/ 20 w 20"/>
                <a:gd name="T15" fmla="*/ 7 h 21"/>
                <a:gd name="T16" fmla="*/ 20 w 20"/>
                <a:gd name="T17" fmla="*/ 9 h 21"/>
                <a:gd name="T18" fmla="*/ 20 w 20"/>
                <a:gd name="T19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1">
                  <a:moveTo>
                    <a:pt x="20" y="14"/>
                  </a:moveTo>
                  <a:lnTo>
                    <a:pt x="14" y="15"/>
                  </a:lnTo>
                  <a:lnTo>
                    <a:pt x="9" y="19"/>
                  </a:lnTo>
                  <a:lnTo>
                    <a:pt x="5" y="21"/>
                  </a:lnTo>
                  <a:lnTo>
                    <a:pt x="0" y="21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0" y="7"/>
                  </a:lnTo>
                  <a:lnTo>
                    <a:pt x="20" y="9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3" name="Freeform 36"/>
            <p:cNvSpPr>
              <a:spLocks noChangeAspect="1"/>
            </p:cNvSpPr>
            <p:nvPr/>
          </p:nvSpPr>
          <p:spPr bwMode="auto">
            <a:xfrm>
              <a:off x="1043" y="2295"/>
              <a:ext cx="29" cy="243"/>
            </a:xfrm>
            <a:custGeom>
              <a:avLst/>
              <a:gdLst>
                <a:gd name="T0" fmla="*/ 43 w 85"/>
                <a:gd name="T1" fmla="*/ 27 h 729"/>
                <a:gd name="T2" fmla="*/ 46 w 85"/>
                <a:gd name="T3" fmla="*/ 88 h 729"/>
                <a:gd name="T4" fmla="*/ 57 w 85"/>
                <a:gd name="T5" fmla="*/ 146 h 729"/>
                <a:gd name="T6" fmla="*/ 68 w 85"/>
                <a:gd name="T7" fmla="*/ 204 h 729"/>
                <a:gd name="T8" fmla="*/ 70 w 85"/>
                <a:gd name="T9" fmla="*/ 266 h 729"/>
                <a:gd name="T10" fmla="*/ 79 w 85"/>
                <a:gd name="T11" fmla="*/ 453 h 729"/>
                <a:gd name="T12" fmla="*/ 84 w 85"/>
                <a:gd name="T13" fmla="*/ 521 h 729"/>
                <a:gd name="T14" fmla="*/ 85 w 85"/>
                <a:gd name="T15" fmla="*/ 589 h 729"/>
                <a:gd name="T16" fmla="*/ 84 w 85"/>
                <a:gd name="T17" fmla="*/ 659 h 729"/>
                <a:gd name="T18" fmla="*/ 81 w 85"/>
                <a:gd name="T19" fmla="*/ 729 h 729"/>
                <a:gd name="T20" fmla="*/ 17 w 85"/>
                <a:gd name="T21" fmla="*/ 704 h 729"/>
                <a:gd name="T22" fmla="*/ 19 w 85"/>
                <a:gd name="T23" fmla="*/ 490 h 729"/>
                <a:gd name="T24" fmla="*/ 19 w 85"/>
                <a:gd name="T25" fmla="*/ 416 h 729"/>
                <a:gd name="T26" fmla="*/ 21 w 85"/>
                <a:gd name="T27" fmla="*/ 342 h 729"/>
                <a:gd name="T28" fmla="*/ 22 w 85"/>
                <a:gd name="T29" fmla="*/ 270 h 729"/>
                <a:gd name="T30" fmla="*/ 19 w 85"/>
                <a:gd name="T31" fmla="*/ 196 h 729"/>
                <a:gd name="T32" fmla="*/ 0 w 85"/>
                <a:gd name="T33" fmla="*/ 31 h 729"/>
                <a:gd name="T34" fmla="*/ 0 w 85"/>
                <a:gd name="T35" fmla="*/ 19 h 729"/>
                <a:gd name="T36" fmla="*/ 8 w 85"/>
                <a:gd name="T37" fmla="*/ 13 h 729"/>
                <a:gd name="T38" fmla="*/ 18 w 85"/>
                <a:gd name="T39" fmla="*/ 7 h 729"/>
                <a:gd name="T40" fmla="*/ 26 w 85"/>
                <a:gd name="T41" fmla="*/ 0 h 729"/>
                <a:gd name="T42" fmla="*/ 33 w 85"/>
                <a:gd name="T43" fmla="*/ 3 h 729"/>
                <a:gd name="T44" fmla="*/ 38 w 85"/>
                <a:gd name="T45" fmla="*/ 10 h 729"/>
                <a:gd name="T46" fmla="*/ 40 w 85"/>
                <a:gd name="T47" fmla="*/ 19 h 729"/>
                <a:gd name="T48" fmla="*/ 43 w 85"/>
                <a:gd name="T49" fmla="*/ 27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" h="729">
                  <a:moveTo>
                    <a:pt x="43" y="27"/>
                  </a:moveTo>
                  <a:lnTo>
                    <a:pt x="46" y="88"/>
                  </a:lnTo>
                  <a:lnTo>
                    <a:pt x="57" y="146"/>
                  </a:lnTo>
                  <a:lnTo>
                    <a:pt x="68" y="204"/>
                  </a:lnTo>
                  <a:lnTo>
                    <a:pt x="70" y="266"/>
                  </a:lnTo>
                  <a:lnTo>
                    <a:pt x="79" y="453"/>
                  </a:lnTo>
                  <a:lnTo>
                    <a:pt x="84" y="521"/>
                  </a:lnTo>
                  <a:lnTo>
                    <a:pt x="85" y="589"/>
                  </a:lnTo>
                  <a:lnTo>
                    <a:pt x="84" y="659"/>
                  </a:lnTo>
                  <a:lnTo>
                    <a:pt x="81" y="729"/>
                  </a:lnTo>
                  <a:lnTo>
                    <a:pt x="17" y="704"/>
                  </a:lnTo>
                  <a:lnTo>
                    <a:pt x="19" y="490"/>
                  </a:lnTo>
                  <a:lnTo>
                    <a:pt x="19" y="416"/>
                  </a:lnTo>
                  <a:lnTo>
                    <a:pt x="21" y="342"/>
                  </a:lnTo>
                  <a:lnTo>
                    <a:pt x="22" y="270"/>
                  </a:lnTo>
                  <a:lnTo>
                    <a:pt x="19" y="196"/>
                  </a:lnTo>
                  <a:lnTo>
                    <a:pt x="0" y="31"/>
                  </a:lnTo>
                  <a:lnTo>
                    <a:pt x="0" y="19"/>
                  </a:lnTo>
                  <a:lnTo>
                    <a:pt x="8" y="13"/>
                  </a:lnTo>
                  <a:lnTo>
                    <a:pt x="18" y="7"/>
                  </a:lnTo>
                  <a:lnTo>
                    <a:pt x="26" y="0"/>
                  </a:lnTo>
                  <a:lnTo>
                    <a:pt x="33" y="3"/>
                  </a:lnTo>
                  <a:lnTo>
                    <a:pt x="38" y="10"/>
                  </a:lnTo>
                  <a:lnTo>
                    <a:pt x="40" y="19"/>
                  </a:lnTo>
                  <a:lnTo>
                    <a:pt x="43" y="27"/>
                  </a:lnTo>
                  <a:close/>
                </a:path>
              </a:pathLst>
            </a:custGeom>
            <a:solidFill>
              <a:srgbClr val="8C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4" name="Freeform 37"/>
            <p:cNvSpPr>
              <a:spLocks noChangeAspect="1"/>
            </p:cNvSpPr>
            <p:nvPr/>
          </p:nvSpPr>
          <p:spPr bwMode="auto">
            <a:xfrm>
              <a:off x="1067" y="2296"/>
              <a:ext cx="30" cy="46"/>
            </a:xfrm>
            <a:custGeom>
              <a:avLst/>
              <a:gdLst>
                <a:gd name="T0" fmla="*/ 89 w 90"/>
                <a:gd name="T1" fmla="*/ 28 h 137"/>
                <a:gd name="T2" fmla="*/ 90 w 90"/>
                <a:gd name="T3" fmla="*/ 43 h 137"/>
                <a:gd name="T4" fmla="*/ 89 w 90"/>
                <a:gd name="T5" fmla="*/ 58 h 137"/>
                <a:gd name="T6" fmla="*/ 85 w 90"/>
                <a:gd name="T7" fmla="*/ 74 h 137"/>
                <a:gd name="T8" fmla="*/ 79 w 90"/>
                <a:gd name="T9" fmla="*/ 88 h 137"/>
                <a:gd name="T10" fmla="*/ 72 w 90"/>
                <a:gd name="T11" fmla="*/ 100 h 137"/>
                <a:gd name="T12" fmla="*/ 62 w 90"/>
                <a:gd name="T13" fmla="*/ 113 h 137"/>
                <a:gd name="T14" fmla="*/ 53 w 90"/>
                <a:gd name="T15" fmla="*/ 124 h 137"/>
                <a:gd name="T16" fmla="*/ 40 w 90"/>
                <a:gd name="T17" fmla="*/ 134 h 137"/>
                <a:gd name="T18" fmla="*/ 35 w 90"/>
                <a:gd name="T19" fmla="*/ 135 h 137"/>
                <a:gd name="T20" fmla="*/ 29 w 90"/>
                <a:gd name="T21" fmla="*/ 137 h 137"/>
                <a:gd name="T22" fmla="*/ 23 w 90"/>
                <a:gd name="T23" fmla="*/ 137 h 137"/>
                <a:gd name="T24" fmla="*/ 19 w 90"/>
                <a:gd name="T25" fmla="*/ 137 h 137"/>
                <a:gd name="T26" fmla="*/ 7 w 90"/>
                <a:gd name="T27" fmla="*/ 106 h 137"/>
                <a:gd name="T28" fmla="*/ 0 w 90"/>
                <a:gd name="T29" fmla="*/ 72 h 137"/>
                <a:gd name="T30" fmla="*/ 0 w 90"/>
                <a:gd name="T31" fmla="*/ 39 h 137"/>
                <a:gd name="T32" fmla="*/ 11 w 90"/>
                <a:gd name="T33" fmla="*/ 8 h 137"/>
                <a:gd name="T34" fmla="*/ 16 w 90"/>
                <a:gd name="T35" fmla="*/ 4 h 137"/>
                <a:gd name="T36" fmla="*/ 22 w 90"/>
                <a:gd name="T37" fmla="*/ 3 h 137"/>
                <a:gd name="T38" fmla="*/ 28 w 90"/>
                <a:gd name="T39" fmla="*/ 0 h 137"/>
                <a:gd name="T40" fmla="*/ 33 w 90"/>
                <a:gd name="T41" fmla="*/ 0 h 137"/>
                <a:gd name="T42" fmla="*/ 40 w 90"/>
                <a:gd name="T43" fmla="*/ 0 h 137"/>
                <a:gd name="T44" fmla="*/ 46 w 90"/>
                <a:gd name="T45" fmla="*/ 0 h 137"/>
                <a:gd name="T46" fmla="*/ 51 w 90"/>
                <a:gd name="T47" fmla="*/ 0 h 137"/>
                <a:gd name="T48" fmla="*/ 57 w 90"/>
                <a:gd name="T49" fmla="*/ 1 h 137"/>
                <a:gd name="T50" fmla="*/ 67 w 90"/>
                <a:gd name="T51" fmla="*/ 7 h 137"/>
                <a:gd name="T52" fmla="*/ 75 w 90"/>
                <a:gd name="T53" fmla="*/ 11 h 137"/>
                <a:gd name="T54" fmla="*/ 83 w 90"/>
                <a:gd name="T55" fmla="*/ 18 h 137"/>
                <a:gd name="T56" fmla="*/ 89 w 90"/>
                <a:gd name="T57" fmla="*/ 2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0" h="137">
                  <a:moveTo>
                    <a:pt x="89" y="28"/>
                  </a:moveTo>
                  <a:lnTo>
                    <a:pt x="90" y="43"/>
                  </a:lnTo>
                  <a:lnTo>
                    <a:pt x="89" y="58"/>
                  </a:lnTo>
                  <a:lnTo>
                    <a:pt x="85" y="74"/>
                  </a:lnTo>
                  <a:lnTo>
                    <a:pt x="79" y="88"/>
                  </a:lnTo>
                  <a:lnTo>
                    <a:pt x="72" y="100"/>
                  </a:lnTo>
                  <a:lnTo>
                    <a:pt x="62" y="113"/>
                  </a:lnTo>
                  <a:lnTo>
                    <a:pt x="53" y="124"/>
                  </a:lnTo>
                  <a:lnTo>
                    <a:pt x="40" y="134"/>
                  </a:lnTo>
                  <a:lnTo>
                    <a:pt x="35" y="135"/>
                  </a:lnTo>
                  <a:lnTo>
                    <a:pt x="29" y="137"/>
                  </a:lnTo>
                  <a:lnTo>
                    <a:pt x="23" y="137"/>
                  </a:lnTo>
                  <a:lnTo>
                    <a:pt x="19" y="137"/>
                  </a:lnTo>
                  <a:lnTo>
                    <a:pt x="7" y="106"/>
                  </a:lnTo>
                  <a:lnTo>
                    <a:pt x="0" y="72"/>
                  </a:lnTo>
                  <a:lnTo>
                    <a:pt x="0" y="39"/>
                  </a:lnTo>
                  <a:lnTo>
                    <a:pt x="11" y="8"/>
                  </a:lnTo>
                  <a:lnTo>
                    <a:pt x="16" y="4"/>
                  </a:lnTo>
                  <a:lnTo>
                    <a:pt x="22" y="3"/>
                  </a:lnTo>
                  <a:lnTo>
                    <a:pt x="28" y="0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1"/>
                  </a:lnTo>
                  <a:lnTo>
                    <a:pt x="67" y="7"/>
                  </a:lnTo>
                  <a:lnTo>
                    <a:pt x="75" y="11"/>
                  </a:lnTo>
                  <a:lnTo>
                    <a:pt x="83" y="18"/>
                  </a:lnTo>
                  <a:lnTo>
                    <a:pt x="89" y="28"/>
                  </a:lnTo>
                  <a:close/>
                </a:path>
              </a:pathLst>
            </a:custGeom>
            <a:solidFill>
              <a:srgbClr val="8C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5" name="Freeform 38"/>
            <p:cNvSpPr>
              <a:spLocks noChangeAspect="1"/>
            </p:cNvSpPr>
            <p:nvPr/>
          </p:nvSpPr>
          <p:spPr bwMode="auto">
            <a:xfrm>
              <a:off x="1133" y="2297"/>
              <a:ext cx="26" cy="45"/>
            </a:xfrm>
            <a:custGeom>
              <a:avLst/>
              <a:gdLst>
                <a:gd name="T0" fmla="*/ 78 w 79"/>
                <a:gd name="T1" fmla="*/ 107 h 136"/>
                <a:gd name="T2" fmla="*/ 72 w 79"/>
                <a:gd name="T3" fmla="*/ 118 h 136"/>
                <a:gd name="T4" fmla="*/ 67 w 79"/>
                <a:gd name="T5" fmla="*/ 129 h 136"/>
                <a:gd name="T6" fmla="*/ 60 w 79"/>
                <a:gd name="T7" fmla="*/ 136 h 136"/>
                <a:gd name="T8" fmla="*/ 47 w 79"/>
                <a:gd name="T9" fmla="*/ 135 h 136"/>
                <a:gd name="T10" fmla="*/ 37 w 79"/>
                <a:gd name="T11" fmla="*/ 128 h 136"/>
                <a:gd name="T12" fmla="*/ 28 w 79"/>
                <a:gd name="T13" fmla="*/ 121 h 136"/>
                <a:gd name="T14" fmla="*/ 21 w 79"/>
                <a:gd name="T15" fmla="*/ 113 h 136"/>
                <a:gd name="T16" fmla="*/ 15 w 79"/>
                <a:gd name="T17" fmla="*/ 103 h 136"/>
                <a:gd name="T18" fmla="*/ 9 w 79"/>
                <a:gd name="T19" fmla="*/ 93 h 136"/>
                <a:gd name="T20" fmla="*/ 7 w 79"/>
                <a:gd name="T21" fmla="*/ 83 h 136"/>
                <a:gd name="T22" fmla="*/ 5 w 79"/>
                <a:gd name="T23" fmla="*/ 72 h 136"/>
                <a:gd name="T24" fmla="*/ 7 w 79"/>
                <a:gd name="T25" fmla="*/ 60 h 136"/>
                <a:gd name="T26" fmla="*/ 5 w 79"/>
                <a:gd name="T27" fmla="*/ 54 h 136"/>
                <a:gd name="T28" fmla="*/ 2 w 79"/>
                <a:gd name="T29" fmla="*/ 48 h 136"/>
                <a:gd name="T30" fmla="*/ 0 w 79"/>
                <a:gd name="T31" fmla="*/ 43 h 136"/>
                <a:gd name="T32" fmla="*/ 0 w 79"/>
                <a:gd name="T33" fmla="*/ 37 h 136"/>
                <a:gd name="T34" fmla="*/ 4 w 79"/>
                <a:gd name="T35" fmla="*/ 32 h 136"/>
                <a:gd name="T36" fmla="*/ 9 w 79"/>
                <a:gd name="T37" fmla="*/ 25 h 136"/>
                <a:gd name="T38" fmla="*/ 15 w 79"/>
                <a:gd name="T39" fmla="*/ 19 h 136"/>
                <a:gd name="T40" fmla="*/ 22 w 79"/>
                <a:gd name="T41" fmla="*/ 14 h 136"/>
                <a:gd name="T42" fmla="*/ 29 w 79"/>
                <a:gd name="T43" fmla="*/ 9 h 136"/>
                <a:gd name="T44" fmla="*/ 36 w 79"/>
                <a:gd name="T45" fmla="*/ 5 h 136"/>
                <a:gd name="T46" fmla="*/ 43 w 79"/>
                <a:gd name="T47" fmla="*/ 2 h 136"/>
                <a:gd name="T48" fmla="*/ 51 w 79"/>
                <a:gd name="T49" fmla="*/ 0 h 136"/>
                <a:gd name="T50" fmla="*/ 65 w 79"/>
                <a:gd name="T51" fmla="*/ 8 h 136"/>
                <a:gd name="T52" fmla="*/ 74 w 79"/>
                <a:gd name="T53" fmla="*/ 19 h 136"/>
                <a:gd name="T54" fmla="*/ 78 w 79"/>
                <a:gd name="T55" fmla="*/ 32 h 136"/>
                <a:gd name="T56" fmla="*/ 79 w 79"/>
                <a:gd name="T57" fmla="*/ 47 h 136"/>
                <a:gd name="T58" fmla="*/ 79 w 79"/>
                <a:gd name="T59" fmla="*/ 62 h 136"/>
                <a:gd name="T60" fmla="*/ 79 w 79"/>
                <a:gd name="T61" fmla="*/ 78 h 136"/>
                <a:gd name="T62" fmla="*/ 78 w 79"/>
                <a:gd name="T63" fmla="*/ 93 h 136"/>
                <a:gd name="T64" fmla="*/ 78 w 79"/>
                <a:gd name="T65" fmla="*/ 10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136">
                  <a:moveTo>
                    <a:pt x="78" y="107"/>
                  </a:moveTo>
                  <a:lnTo>
                    <a:pt x="72" y="118"/>
                  </a:lnTo>
                  <a:lnTo>
                    <a:pt x="67" y="129"/>
                  </a:lnTo>
                  <a:lnTo>
                    <a:pt x="60" y="136"/>
                  </a:lnTo>
                  <a:lnTo>
                    <a:pt x="47" y="135"/>
                  </a:lnTo>
                  <a:lnTo>
                    <a:pt x="37" y="128"/>
                  </a:lnTo>
                  <a:lnTo>
                    <a:pt x="28" y="121"/>
                  </a:lnTo>
                  <a:lnTo>
                    <a:pt x="21" y="113"/>
                  </a:lnTo>
                  <a:lnTo>
                    <a:pt x="15" y="103"/>
                  </a:lnTo>
                  <a:lnTo>
                    <a:pt x="9" y="93"/>
                  </a:lnTo>
                  <a:lnTo>
                    <a:pt x="7" y="83"/>
                  </a:lnTo>
                  <a:lnTo>
                    <a:pt x="5" y="72"/>
                  </a:lnTo>
                  <a:lnTo>
                    <a:pt x="7" y="60"/>
                  </a:lnTo>
                  <a:lnTo>
                    <a:pt x="5" y="54"/>
                  </a:lnTo>
                  <a:lnTo>
                    <a:pt x="2" y="48"/>
                  </a:lnTo>
                  <a:lnTo>
                    <a:pt x="0" y="43"/>
                  </a:lnTo>
                  <a:lnTo>
                    <a:pt x="0" y="37"/>
                  </a:lnTo>
                  <a:lnTo>
                    <a:pt x="4" y="32"/>
                  </a:lnTo>
                  <a:lnTo>
                    <a:pt x="9" y="25"/>
                  </a:lnTo>
                  <a:lnTo>
                    <a:pt x="15" y="19"/>
                  </a:lnTo>
                  <a:lnTo>
                    <a:pt x="22" y="14"/>
                  </a:lnTo>
                  <a:lnTo>
                    <a:pt x="29" y="9"/>
                  </a:lnTo>
                  <a:lnTo>
                    <a:pt x="36" y="5"/>
                  </a:lnTo>
                  <a:lnTo>
                    <a:pt x="43" y="2"/>
                  </a:lnTo>
                  <a:lnTo>
                    <a:pt x="51" y="0"/>
                  </a:lnTo>
                  <a:lnTo>
                    <a:pt x="65" y="8"/>
                  </a:lnTo>
                  <a:lnTo>
                    <a:pt x="74" y="19"/>
                  </a:lnTo>
                  <a:lnTo>
                    <a:pt x="78" y="32"/>
                  </a:lnTo>
                  <a:lnTo>
                    <a:pt x="79" y="47"/>
                  </a:lnTo>
                  <a:lnTo>
                    <a:pt x="79" y="62"/>
                  </a:lnTo>
                  <a:lnTo>
                    <a:pt x="79" y="78"/>
                  </a:lnTo>
                  <a:lnTo>
                    <a:pt x="78" y="93"/>
                  </a:lnTo>
                  <a:lnTo>
                    <a:pt x="78" y="107"/>
                  </a:lnTo>
                  <a:close/>
                </a:path>
              </a:pathLst>
            </a:custGeom>
            <a:solidFill>
              <a:srgbClr val="8C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6" name="Freeform 39"/>
            <p:cNvSpPr>
              <a:spLocks noChangeAspect="1"/>
            </p:cNvSpPr>
            <p:nvPr/>
          </p:nvSpPr>
          <p:spPr bwMode="auto">
            <a:xfrm>
              <a:off x="1104" y="2306"/>
              <a:ext cx="22" cy="29"/>
            </a:xfrm>
            <a:custGeom>
              <a:avLst/>
              <a:gdLst>
                <a:gd name="T0" fmla="*/ 60 w 64"/>
                <a:gd name="T1" fmla="*/ 25 h 85"/>
                <a:gd name="T2" fmla="*/ 61 w 64"/>
                <a:gd name="T3" fmla="*/ 36 h 85"/>
                <a:gd name="T4" fmla="*/ 64 w 64"/>
                <a:gd name="T5" fmla="*/ 48 h 85"/>
                <a:gd name="T6" fmla="*/ 62 w 64"/>
                <a:gd name="T7" fmla="*/ 60 h 85"/>
                <a:gd name="T8" fmla="*/ 57 w 64"/>
                <a:gd name="T9" fmla="*/ 71 h 85"/>
                <a:gd name="T10" fmla="*/ 51 w 64"/>
                <a:gd name="T11" fmla="*/ 76 h 85"/>
                <a:gd name="T12" fmla="*/ 46 w 64"/>
                <a:gd name="T13" fmla="*/ 80 h 85"/>
                <a:gd name="T14" fmla="*/ 39 w 64"/>
                <a:gd name="T15" fmla="*/ 83 h 85"/>
                <a:gd name="T16" fmla="*/ 32 w 64"/>
                <a:gd name="T17" fmla="*/ 85 h 85"/>
                <a:gd name="T18" fmla="*/ 25 w 64"/>
                <a:gd name="T19" fmla="*/ 85 h 85"/>
                <a:gd name="T20" fmla="*/ 18 w 64"/>
                <a:gd name="T21" fmla="*/ 83 h 85"/>
                <a:gd name="T22" fmla="*/ 11 w 64"/>
                <a:gd name="T23" fmla="*/ 80 h 85"/>
                <a:gd name="T24" fmla="*/ 4 w 64"/>
                <a:gd name="T25" fmla="*/ 79 h 85"/>
                <a:gd name="T26" fmla="*/ 0 w 64"/>
                <a:gd name="T27" fmla="*/ 67 h 85"/>
                <a:gd name="T28" fmla="*/ 2 w 64"/>
                <a:gd name="T29" fmla="*/ 51 h 85"/>
                <a:gd name="T30" fmla="*/ 7 w 64"/>
                <a:gd name="T31" fmla="*/ 36 h 85"/>
                <a:gd name="T32" fmla="*/ 8 w 64"/>
                <a:gd name="T33" fmla="*/ 19 h 85"/>
                <a:gd name="T34" fmla="*/ 8 w 64"/>
                <a:gd name="T35" fmla="*/ 12 h 85"/>
                <a:gd name="T36" fmla="*/ 9 w 64"/>
                <a:gd name="T37" fmla="*/ 7 h 85"/>
                <a:gd name="T38" fmla="*/ 12 w 64"/>
                <a:gd name="T39" fmla="*/ 2 h 85"/>
                <a:gd name="T40" fmla="*/ 19 w 64"/>
                <a:gd name="T41" fmla="*/ 0 h 85"/>
                <a:gd name="T42" fmla="*/ 32 w 64"/>
                <a:gd name="T43" fmla="*/ 1 h 85"/>
                <a:gd name="T44" fmla="*/ 41 w 64"/>
                <a:gd name="T45" fmla="*/ 8 h 85"/>
                <a:gd name="T46" fmla="*/ 51 w 64"/>
                <a:gd name="T47" fmla="*/ 16 h 85"/>
                <a:gd name="T48" fmla="*/ 60 w 64"/>
                <a:gd name="T49" fmla="*/ 2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85">
                  <a:moveTo>
                    <a:pt x="60" y="25"/>
                  </a:moveTo>
                  <a:lnTo>
                    <a:pt x="61" y="36"/>
                  </a:lnTo>
                  <a:lnTo>
                    <a:pt x="64" y="48"/>
                  </a:lnTo>
                  <a:lnTo>
                    <a:pt x="62" y="60"/>
                  </a:lnTo>
                  <a:lnTo>
                    <a:pt x="57" y="71"/>
                  </a:lnTo>
                  <a:lnTo>
                    <a:pt x="51" y="76"/>
                  </a:lnTo>
                  <a:lnTo>
                    <a:pt x="46" y="80"/>
                  </a:lnTo>
                  <a:lnTo>
                    <a:pt x="39" y="83"/>
                  </a:lnTo>
                  <a:lnTo>
                    <a:pt x="32" y="85"/>
                  </a:lnTo>
                  <a:lnTo>
                    <a:pt x="25" y="85"/>
                  </a:lnTo>
                  <a:lnTo>
                    <a:pt x="18" y="83"/>
                  </a:lnTo>
                  <a:lnTo>
                    <a:pt x="11" y="80"/>
                  </a:lnTo>
                  <a:lnTo>
                    <a:pt x="4" y="79"/>
                  </a:lnTo>
                  <a:lnTo>
                    <a:pt x="0" y="67"/>
                  </a:lnTo>
                  <a:lnTo>
                    <a:pt x="2" y="51"/>
                  </a:lnTo>
                  <a:lnTo>
                    <a:pt x="7" y="36"/>
                  </a:lnTo>
                  <a:lnTo>
                    <a:pt x="8" y="19"/>
                  </a:lnTo>
                  <a:lnTo>
                    <a:pt x="8" y="12"/>
                  </a:lnTo>
                  <a:lnTo>
                    <a:pt x="9" y="7"/>
                  </a:lnTo>
                  <a:lnTo>
                    <a:pt x="12" y="2"/>
                  </a:lnTo>
                  <a:lnTo>
                    <a:pt x="19" y="0"/>
                  </a:lnTo>
                  <a:lnTo>
                    <a:pt x="32" y="1"/>
                  </a:lnTo>
                  <a:lnTo>
                    <a:pt x="41" y="8"/>
                  </a:lnTo>
                  <a:lnTo>
                    <a:pt x="51" y="16"/>
                  </a:lnTo>
                  <a:lnTo>
                    <a:pt x="60" y="25"/>
                  </a:lnTo>
                  <a:close/>
                </a:path>
              </a:pathLst>
            </a:custGeom>
            <a:solidFill>
              <a:srgbClr val="8C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7" name="Freeform 40"/>
            <p:cNvSpPr>
              <a:spLocks noChangeAspect="1"/>
            </p:cNvSpPr>
            <p:nvPr/>
          </p:nvSpPr>
          <p:spPr bwMode="auto">
            <a:xfrm>
              <a:off x="889" y="2308"/>
              <a:ext cx="144" cy="202"/>
            </a:xfrm>
            <a:custGeom>
              <a:avLst/>
              <a:gdLst>
                <a:gd name="T0" fmla="*/ 396 w 432"/>
                <a:gd name="T1" fmla="*/ 240 h 607"/>
                <a:gd name="T2" fmla="*/ 376 w 432"/>
                <a:gd name="T3" fmla="*/ 307 h 607"/>
                <a:gd name="T4" fmla="*/ 355 w 432"/>
                <a:gd name="T5" fmla="*/ 371 h 607"/>
                <a:gd name="T6" fmla="*/ 319 w 432"/>
                <a:gd name="T7" fmla="*/ 389 h 607"/>
                <a:gd name="T8" fmla="*/ 304 w 432"/>
                <a:gd name="T9" fmla="*/ 368 h 607"/>
                <a:gd name="T10" fmla="*/ 277 w 432"/>
                <a:gd name="T11" fmla="*/ 365 h 607"/>
                <a:gd name="T12" fmla="*/ 252 w 432"/>
                <a:gd name="T13" fmla="*/ 379 h 607"/>
                <a:gd name="T14" fmla="*/ 231 w 432"/>
                <a:gd name="T15" fmla="*/ 402 h 607"/>
                <a:gd name="T16" fmla="*/ 214 w 432"/>
                <a:gd name="T17" fmla="*/ 427 h 607"/>
                <a:gd name="T18" fmla="*/ 196 w 432"/>
                <a:gd name="T19" fmla="*/ 459 h 607"/>
                <a:gd name="T20" fmla="*/ 174 w 432"/>
                <a:gd name="T21" fmla="*/ 503 h 607"/>
                <a:gd name="T22" fmla="*/ 149 w 432"/>
                <a:gd name="T23" fmla="*/ 547 h 607"/>
                <a:gd name="T24" fmla="*/ 119 w 432"/>
                <a:gd name="T25" fmla="*/ 586 h 607"/>
                <a:gd name="T26" fmla="*/ 89 w 432"/>
                <a:gd name="T27" fmla="*/ 605 h 607"/>
                <a:gd name="T28" fmla="*/ 68 w 432"/>
                <a:gd name="T29" fmla="*/ 607 h 607"/>
                <a:gd name="T30" fmla="*/ 47 w 432"/>
                <a:gd name="T31" fmla="*/ 600 h 607"/>
                <a:gd name="T32" fmla="*/ 27 w 432"/>
                <a:gd name="T33" fmla="*/ 588 h 607"/>
                <a:gd name="T34" fmla="*/ 5 w 432"/>
                <a:gd name="T35" fmla="*/ 556 h 607"/>
                <a:gd name="T36" fmla="*/ 1 w 432"/>
                <a:gd name="T37" fmla="*/ 503 h 607"/>
                <a:gd name="T38" fmla="*/ 16 w 432"/>
                <a:gd name="T39" fmla="*/ 452 h 607"/>
                <a:gd name="T40" fmla="*/ 37 w 432"/>
                <a:gd name="T41" fmla="*/ 400 h 607"/>
                <a:gd name="T42" fmla="*/ 53 w 432"/>
                <a:gd name="T43" fmla="*/ 351 h 607"/>
                <a:gd name="T44" fmla="*/ 72 w 432"/>
                <a:gd name="T45" fmla="*/ 307 h 607"/>
                <a:gd name="T46" fmla="*/ 96 w 432"/>
                <a:gd name="T47" fmla="*/ 262 h 607"/>
                <a:gd name="T48" fmla="*/ 125 w 432"/>
                <a:gd name="T49" fmla="*/ 219 h 607"/>
                <a:gd name="T50" fmla="*/ 159 w 432"/>
                <a:gd name="T51" fmla="*/ 180 h 607"/>
                <a:gd name="T52" fmla="*/ 195 w 432"/>
                <a:gd name="T53" fmla="*/ 142 h 607"/>
                <a:gd name="T54" fmla="*/ 235 w 432"/>
                <a:gd name="T55" fmla="*/ 110 h 607"/>
                <a:gd name="T56" fmla="*/ 277 w 432"/>
                <a:gd name="T57" fmla="*/ 82 h 607"/>
                <a:gd name="T58" fmla="*/ 316 w 432"/>
                <a:gd name="T59" fmla="*/ 61 h 607"/>
                <a:gd name="T60" fmla="*/ 348 w 432"/>
                <a:gd name="T61" fmla="*/ 43 h 607"/>
                <a:gd name="T62" fmla="*/ 379 w 432"/>
                <a:gd name="T63" fmla="*/ 25 h 607"/>
                <a:gd name="T64" fmla="*/ 411 w 432"/>
                <a:gd name="T65" fmla="*/ 8 h 607"/>
                <a:gd name="T66" fmla="*/ 432 w 432"/>
                <a:gd name="T67" fmla="*/ 46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2" h="607">
                  <a:moveTo>
                    <a:pt x="432" y="46"/>
                  </a:moveTo>
                  <a:lnTo>
                    <a:pt x="396" y="240"/>
                  </a:lnTo>
                  <a:lnTo>
                    <a:pt x="386" y="273"/>
                  </a:lnTo>
                  <a:lnTo>
                    <a:pt x="376" y="307"/>
                  </a:lnTo>
                  <a:lnTo>
                    <a:pt x="366" y="339"/>
                  </a:lnTo>
                  <a:lnTo>
                    <a:pt x="355" y="371"/>
                  </a:lnTo>
                  <a:lnTo>
                    <a:pt x="327" y="399"/>
                  </a:lnTo>
                  <a:lnTo>
                    <a:pt x="319" y="389"/>
                  </a:lnTo>
                  <a:lnTo>
                    <a:pt x="312" y="378"/>
                  </a:lnTo>
                  <a:lnTo>
                    <a:pt x="304" y="368"/>
                  </a:lnTo>
                  <a:lnTo>
                    <a:pt x="291" y="364"/>
                  </a:lnTo>
                  <a:lnTo>
                    <a:pt x="277" y="365"/>
                  </a:lnTo>
                  <a:lnTo>
                    <a:pt x="263" y="371"/>
                  </a:lnTo>
                  <a:lnTo>
                    <a:pt x="252" y="379"/>
                  </a:lnTo>
                  <a:lnTo>
                    <a:pt x="241" y="390"/>
                  </a:lnTo>
                  <a:lnTo>
                    <a:pt x="231" y="402"/>
                  </a:lnTo>
                  <a:lnTo>
                    <a:pt x="223" y="414"/>
                  </a:lnTo>
                  <a:lnTo>
                    <a:pt x="214" y="427"/>
                  </a:lnTo>
                  <a:lnTo>
                    <a:pt x="207" y="438"/>
                  </a:lnTo>
                  <a:lnTo>
                    <a:pt x="196" y="459"/>
                  </a:lnTo>
                  <a:lnTo>
                    <a:pt x="185" y="481"/>
                  </a:lnTo>
                  <a:lnTo>
                    <a:pt x="174" y="503"/>
                  </a:lnTo>
                  <a:lnTo>
                    <a:pt x="163" y="524"/>
                  </a:lnTo>
                  <a:lnTo>
                    <a:pt x="149" y="547"/>
                  </a:lnTo>
                  <a:lnTo>
                    <a:pt x="135" y="566"/>
                  </a:lnTo>
                  <a:lnTo>
                    <a:pt x="119" y="586"/>
                  </a:lnTo>
                  <a:lnTo>
                    <a:pt x="100" y="602"/>
                  </a:lnTo>
                  <a:lnTo>
                    <a:pt x="89" y="605"/>
                  </a:lnTo>
                  <a:lnTo>
                    <a:pt x="78" y="607"/>
                  </a:lnTo>
                  <a:lnTo>
                    <a:pt x="68" y="607"/>
                  </a:lnTo>
                  <a:lnTo>
                    <a:pt x="57" y="604"/>
                  </a:lnTo>
                  <a:lnTo>
                    <a:pt x="47" y="600"/>
                  </a:lnTo>
                  <a:lnTo>
                    <a:pt x="37" y="595"/>
                  </a:lnTo>
                  <a:lnTo>
                    <a:pt x="27" y="588"/>
                  </a:lnTo>
                  <a:lnTo>
                    <a:pt x="19" y="582"/>
                  </a:lnTo>
                  <a:lnTo>
                    <a:pt x="5" y="556"/>
                  </a:lnTo>
                  <a:lnTo>
                    <a:pt x="0" y="530"/>
                  </a:lnTo>
                  <a:lnTo>
                    <a:pt x="1" y="503"/>
                  </a:lnTo>
                  <a:lnTo>
                    <a:pt x="8" y="478"/>
                  </a:lnTo>
                  <a:lnTo>
                    <a:pt x="16" y="452"/>
                  </a:lnTo>
                  <a:lnTo>
                    <a:pt x="27" y="425"/>
                  </a:lnTo>
                  <a:lnTo>
                    <a:pt x="37" y="400"/>
                  </a:lnTo>
                  <a:lnTo>
                    <a:pt x="46" y="375"/>
                  </a:lnTo>
                  <a:lnTo>
                    <a:pt x="53" y="351"/>
                  </a:lnTo>
                  <a:lnTo>
                    <a:pt x="61" y="329"/>
                  </a:lnTo>
                  <a:lnTo>
                    <a:pt x="72" y="307"/>
                  </a:lnTo>
                  <a:lnTo>
                    <a:pt x="83" y="283"/>
                  </a:lnTo>
                  <a:lnTo>
                    <a:pt x="96" y="262"/>
                  </a:lnTo>
                  <a:lnTo>
                    <a:pt x="110" y="240"/>
                  </a:lnTo>
                  <a:lnTo>
                    <a:pt x="125" y="219"/>
                  </a:lnTo>
                  <a:lnTo>
                    <a:pt x="142" y="199"/>
                  </a:lnTo>
                  <a:lnTo>
                    <a:pt x="159" y="180"/>
                  </a:lnTo>
                  <a:lnTo>
                    <a:pt x="177" y="160"/>
                  </a:lnTo>
                  <a:lnTo>
                    <a:pt x="195" y="142"/>
                  </a:lnTo>
                  <a:lnTo>
                    <a:pt x="216" y="125"/>
                  </a:lnTo>
                  <a:lnTo>
                    <a:pt x="235" y="110"/>
                  </a:lnTo>
                  <a:lnTo>
                    <a:pt x="256" y="95"/>
                  </a:lnTo>
                  <a:lnTo>
                    <a:pt x="277" y="82"/>
                  </a:lnTo>
                  <a:lnTo>
                    <a:pt x="299" y="70"/>
                  </a:lnTo>
                  <a:lnTo>
                    <a:pt x="316" y="61"/>
                  </a:lnTo>
                  <a:lnTo>
                    <a:pt x="331" y="53"/>
                  </a:lnTo>
                  <a:lnTo>
                    <a:pt x="348" y="43"/>
                  </a:lnTo>
                  <a:lnTo>
                    <a:pt x="364" y="35"/>
                  </a:lnTo>
                  <a:lnTo>
                    <a:pt x="379" y="25"/>
                  </a:lnTo>
                  <a:lnTo>
                    <a:pt x="396" y="16"/>
                  </a:lnTo>
                  <a:lnTo>
                    <a:pt x="411" y="8"/>
                  </a:lnTo>
                  <a:lnTo>
                    <a:pt x="428" y="0"/>
                  </a:lnTo>
                  <a:lnTo>
                    <a:pt x="432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8" name="Freeform 41"/>
            <p:cNvSpPr>
              <a:spLocks noChangeAspect="1"/>
            </p:cNvSpPr>
            <p:nvPr/>
          </p:nvSpPr>
          <p:spPr bwMode="auto">
            <a:xfrm>
              <a:off x="1186" y="2314"/>
              <a:ext cx="179" cy="179"/>
            </a:xfrm>
            <a:custGeom>
              <a:avLst/>
              <a:gdLst>
                <a:gd name="T0" fmla="*/ 368 w 536"/>
                <a:gd name="T1" fmla="*/ 253 h 537"/>
                <a:gd name="T2" fmla="*/ 485 w 536"/>
                <a:gd name="T3" fmla="*/ 367 h 537"/>
                <a:gd name="T4" fmla="*/ 499 w 536"/>
                <a:gd name="T5" fmla="*/ 381 h 537"/>
                <a:gd name="T6" fmla="*/ 513 w 536"/>
                <a:gd name="T7" fmla="*/ 395 h 537"/>
                <a:gd name="T8" fmla="*/ 529 w 536"/>
                <a:gd name="T9" fmla="*/ 409 h 537"/>
                <a:gd name="T10" fmla="*/ 536 w 536"/>
                <a:gd name="T11" fmla="*/ 431 h 537"/>
                <a:gd name="T12" fmla="*/ 530 w 536"/>
                <a:gd name="T13" fmla="*/ 465 h 537"/>
                <a:gd name="T14" fmla="*/ 517 w 536"/>
                <a:gd name="T15" fmla="*/ 496 h 537"/>
                <a:gd name="T16" fmla="*/ 502 w 536"/>
                <a:gd name="T17" fmla="*/ 523 h 537"/>
                <a:gd name="T18" fmla="*/ 476 w 536"/>
                <a:gd name="T19" fmla="*/ 533 h 537"/>
                <a:gd name="T20" fmla="*/ 443 w 536"/>
                <a:gd name="T21" fmla="*/ 525 h 537"/>
                <a:gd name="T22" fmla="*/ 411 w 536"/>
                <a:gd name="T23" fmla="*/ 512 h 537"/>
                <a:gd name="T24" fmla="*/ 381 w 536"/>
                <a:gd name="T25" fmla="*/ 498 h 537"/>
                <a:gd name="T26" fmla="*/ 351 w 536"/>
                <a:gd name="T27" fmla="*/ 482 h 537"/>
                <a:gd name="T28" fmla="*/ 324 w 536"/>
                <a:gd name="T29" fmla="*/ 462 h 537"/>
                <a:gd name="T30" fmla="*/ 296 w 536"/>
                <a:gd name="T31" fmla="*/ 441 h 537"/>
                <a:gd name="T32" fmla="*/ 269 w 536"/>
                <a:gd name="T33" fmla="*/ 419 h 537"/>
                <a:gd name="T34" fmla="*/ 243 w 536"/>
                <a:gd name="T35" fmla="*/ 395 h 537"/>
                <a:gd name="T36" fmla="*/ 219 w 536"/>
                <a:gd name="T37" fmla="*/ 369 h 537"/>
                <a:gd name="T38" fmla="*/ 191 w 536"/>
                <a:gd name="T39" fmla="*/ 346 h 537"/>
                <a:gd name="T40" fmla="*/ 160 w 536"/>
                <a:gd name="T41" fmla="*/ 332 h 537"/>
                <a:gd name="T42" fmla="*/ 131 w 536"/>
                <a:gd name="T43" fmla="*/ 331 h 537"/>
                <a:gd name="T44" fmla="*/ 107 w 536"/>
                <a:gd name="T45" fmla="*/ 338 h 537"/>
                <a:gd name="T46" fmla="*/ 86 w 536"/>
                <a:gd name="T47" fmla="*/ 353 h 537"/>
                <a:gd name="T48" fmla="*/ 68 w 536"/>
                <a:gd name="T49" fmla="*/ 373 h 537"/>
                <a:gd name="T50" fmla="*/ 43 w 536"/>
                <a:gd name="T51" fmla="*/ 341 h 537"/>
                <a:gd name="T52" fmla="*/ 18 w 536"/>
                <a:gd name="T53" fmla="*/ 251 h 537"/>
                <a:gd name="T54" fmla="*/ 4 w 536"/>
                <a:gd name="T55" fmla="*/ 154 h 537"/>
                <a:gd name="T56" fmla="*/ 0 w 536"/>
                <a:gd name="T57" fmla="*/ 55 h 537"/>
                <a:gd name="T58" fmla="*/ 25 w 536"/>
                <a:gd name="T59" fmla="*/ 2 h 537"/>
                <a:gd name="T60" fmla="*/ 61 w 536"/>
                <a:gd name="T61" fmla="*/ 0 h 537"/>
                <a:gd name="T62" fmla="*/ 92 w 536"/>
                <a:gd name="T63" fmla="*/ 6 h 537"/>
                <a:gd name="T64" fmla="*/ 120 w 536"/>
                <a:gd name="T65" fmla="*/ 14 h 537"/>
                <a:gd name="T66" fmla="*/ 151 w 536"/>
                <a:gd name="T67" fmla="*/ 28 h 537"/>
                <a:gd name="T68" fmla="*/ 180 w 536"/>
                <a:gd name="T69" fmla="*/ 46 h 537"/>
                <a:gd name="T70" fmla="*/ 208 w 536"/>
                <a:gd name="T71" fmla="*/ 69 h 537"/>
                <a:gd name="T72" fmla="*/ 237 w 536"/>
                <a:gd name="T73" fmla="*/ 95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6" h="537">
                  <a:moveTo>
                    <a:pt x="252" y="110"/>
                  </a:moveTo>
                  <a:lnTo>
                    <a:pt x="368" y="253"/>
                  </a:lnTo>
                  <a:lnTo>
                    <a:pt x="477" y="360"/>
                  </a:lnTo>
                  <a:lnTo>
                    <a:pt x="485" y="367"/>
                  </a:lnTo>
                  <a:lnTo>
                    <a:pt x="492" y="374"/>
                  </a:lnTo>
                  <a:lnTo>
                    <a:pt x="499" y="381"/>
                  </a:lnTo>
                  <a:lnTo>
                    <a:pt x="506" y="388"/>
                  </a:lnTo>
                  <a:lnTo>
                    <a:pt x="513" y="395"/>
                  </a:lnTo>
                  <a:lnTo>
                    <a:pt x="520" y="402"/>
                  </a:lnTo>
                  <a:lnTo>
                    <a:pt x="529" y="409"/>
                  </a:lnTo>
                  <a:lnTo>
                    <a:pt x="536" y="415"/>
                  </a:lnTo>
                  <a:lnTo>
                    <a:pt x="536" y="431"/>
                  </a:lnTo>
                  <a:lnTo>
                    <a:pt x="533" y="448"/>
                  </a:lnTo>
                  <a:lnTo>
                    <a:pt x="530" y="465"/>
                  </a:lnTo>
                  <a:lnTo>
                    <a:pt x="524" y="480"/>
                  </a:lnTo>
                  <a:lnTo>
                    <a:pt x="517" y="496"/>
                  </a:lnTo>
                  <a:lnTo>
                    <a:pt x="510" y="510"/>
                  </a:lnTo>
                  <a:lnTo>
                    <a:pt x="502" y="523"/>
                  </a:lnTo>
                  <a:lnTo>
                    <a:pt x="492" y="537"/>
                  </a:lnTo>
                  <a:lnTo>
                    <a:pt x="476" y="533"/>
                  </a:lnTo>
                  <a:lnTo>
                    <a:pt x="459" y="529"/>
                  </a:lnTo>
                  <a:lnTo>
                    <a:pt x="443" y="525"/>
                  </a:lnTo>
                  <a:lnTo>
                    <a:pt x="427" y="519"/>
                  </a:lnTo>
                  <a:lnTo>
                    <a:pt x="411" y="512"/>
                  </a:lnTo>
                  <a:lnTo>
                    <a:pt x="396" y="505"/>
                  </a:lnTo>
                  <a:lnTo>
                    <a:pt x="381" y="498"/>
                  </a:lnTo>
                  <a:lnTo>
                    <a:pt x="367" y="490"/>
                  </a:lnTo>
                  <a:lnTo>
                    <a:pt x="351" y="482"/>
                  </a:lnTo>
                  <a:lnTo>
                    <a:pt x="338" y="472"/>
                  </a:lnTo>
                  <a:lnTo>
                    <a:pt x="324" y="462"/>
                  </a:lnTo>
                  <a:lnTo>
                    <a:pt x="310" y="452"/>
                  </a:lnTo>
                  <a:lnTo>
                    <a:pt x="296" y="441"/>
                  </a:lnTo>
                  <a:lnTo>
                    <a:pt x="282" y="430"/>
                  </a:lnTo>
                  <a:lnTo>
                    <a:pt x="269" y="419"/>
                  </a:lnTo>
                  <a:lnTo>
                    <a:pt x="255" y="408"/>
                  </a:lnTo>
                  <a:lnTo>
                    <a:pt x="243" y="395"/>
                  </a:lnTo>
                  <a:lnTo>
                    <a:pt x="232" y="381"/>
                  </a:lnTo>
                  <a:lnTo>
                    <a:pt x="219" y="369"/>
                  </a:lnTo>
                  <a:lnTo>
                    <a:pt x="205" y="356"/>
                  </a:lnTo>
                  <a:lnTo>
                    <a:pt x="191" y="346"/>
                  </a:lnTo>
                  <a:lnTo>
                    <a:pt x="177" y="338"/>
                  </a:lnTo>
                  <a:lnTo>
                    <a:pt x="160" y="332"/>
                  </a:lnTo>
                  <a:lnTo>
                    <a:pt x="144" y="330"/>
                  </a:lnTo>
                  <a:lnTo>
                    <a:pt x="131" y="331"/>
                  </a:lnTo>
                  <a:lnTo>
                    <a:pt x="119" y="334"/>
                  </a:lnTo>
                  <a:lnTo>
                    <a:pt x="107" y="338"/>
                  </a:lnTo>
                  <a:lnTo>
                    <a:pt x="98" y="345"/>
                  </a:lnTo>
                  <a:lnTo>
                    <a:pt x="86" y="353"/>
                  </a:lnTo>
                  <a:lnTo>
                    <a:pt x="78" y="362"/>
                  </a:lnTo>
                  <a:lnTo>
                    <a:pt x="68" y="373"/>
                  </a:lnTo>
                  <a:lnTo>
                    <a:pt x="60" y="383"/>
                  </a:lnTo>
                  <a:lnTo>
                    <a:pt x="43" y="341"/>
                  </a:lnTo>
                  <a:lnTo>
                    <a:pt x="29" y="297"/>
                  </a:lnTo>
                  <a:lnTo>
                    <a:pt x="18" y="251"/>
                  </a:lnTo>
                  <a:lnTo>
                    <a:pt x="10" y="203"/>
                  </a:lnTo>
                  <a:lnTo>
                    <a:pt x="4" y="154"/>
                  </a:lnTo>
                  <a:lnTo>
                    <a:pt x="1" y="105"/>
                  </a:lnTo>
                  <a:lnTo>
                    <a:pt x="0" y="55"/>
                  </a:lnTo>
                  <a:lnTo>
                    <a:pt x="3" y="6"/>
                  </a:lnTo>
                  <a:lnTo>
                    <a:pt x="25" y="2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8" y="2"/>
                  </a:lnTo>
                  <a:lnTo>
                    <a:pt x="92" y="6"/>
                  </a:lnTo>
                  <a:lnTo>
                    <a:pt x="106" y="10"/>
                  </a:lnTo>
                  <a:lnTo>
                    <a:pt x="120" y="14"/>
                  </a:lnTo>
                  <a:lnTo>
                    <a:pt x="135" y="18"/>
                  </a:lnTo>
                  <a:lnTo>
                    <a:pt x="151" y="28"/>
                  </a:lnTo>
                  <a:lnTo>
                    <a:pt x="166" y="37"/>
                  </a:lnTo>
                  <a:lnTo>
                    <a:pt x="180" y="46"/>
                  </a:lnTo>
                  <a:lnTo>
                    <a:pt x="194" y="57"/>
                  </a:lnTo>
                  <a:lnTo>
                    <a:pt x="208" y="69"/>
                  </a:lnTo>
                  <a:lnTo>
                    <a:pt x="222" y="81"/>
                  </a:lnTo>
                  <a:lnTo>
                    <a:pt x="237" y="95"/>
                  </a:lnTo>
                  <a:lnTo>
                    <a:pt x="252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9" name="Freeform 42"/>
            <p:cNvSpPr>
              <a:spLocks noChangeAspect="1"/>
            </p:cNvSpPr>
            <p:nvPr/>
          </p:nvSpPr>
          <p:spPr bwMode="auto">
            <a:xfrm>
              <a:off x="1172" y="2316"/>
              <a:ext cx="19" cy="213"/>
            </a:xfrm>
            <a:custGeom>
              <a:avLst/>
              <a:gdLst>
                <a:gd name="T0" fmla="*/ 43 w 57"/>
                <a:gd name="T1" fmla="*/ 348 h 638"/>
                <a:gd name="T2" fmla="*/ 44 w 57"/>
                <a:gd name="T3" fmla="*/ 391 h 638"/>
                <a:gd name="T4" fmla="*/ 50 w 57"/>
                <a:gd name="T5" fmla="*/ 489 h 638"/>
                <a:gd name="T6" fmla="*/ 54 w 57"/>
                <a:gd name="T7" fmla="*/ 586 h 638"/>
                <a:gd name="T8" fmla="*/ 57 w 57"/>
                <a:gd name="T9" fmla="*/ 634 h 638"/>
                <a:gd name="T10" fmla="*/ 49 w 57"/>
                <a:gd name="T11" fmla="*/ 635 h 638"/>
                <a:gd name="T12" fmla="*/ 42 w 57"/>
                <a:gd name="T13" fmla="*/ 636 h 638"/>
                <a:gd name="T14" fmla="*/ 33 w 57"/>
                <a:gd name="T15" fmla="*/ 638 h 638"/>
                <a:gd name="T16" fmla="*/ 25 w 57"/>
                <a:gd name="T17" fmla="*/ 638 h 638"/>
                <a:gd name="T18" fmla="*/ 18 w 57"/>
                <a:gd name="T19" fmla="*/ 583 h 638"/>
                <a:gd name="T20" fmla="*/ 12 w 57"/>
                <a:gd name="T21" fmla="*/ 529 h 638"/>
                <a:gd name="T22" fmla="*/ 7 w 57"/>
                <a:gd name="T23" fmla="*/ 475 h 638"/>
                <a:gd name="T24" fmla="*/ 3 w 57"/>
                <a:gd name="T25" fmla="*/ 420 h 638"/>
                <a:gd name="T26" fmla="*/ 0 w 57"/>
                <a:gd name="T27" fmla="*/ 32 h 638"/>
                <a:gd name="T28" fmla="*/ 12 w 57"/>
                <a:gd name="T29" fmla="*/ 0 h 638"/>
                <a:gd name="T30" fmla="*/ 12 w 57"/>
                <a:gd name="T31" fmla="*/ 91 h 638"/>
                <a:gd name="T32" fmla="*/ 17 w 57"/>
                <a:gd name="T33" fmla="*/ 179 h 638"/>
                <a:gd name="T34" fmla="*/ 26 w 57"/>
                <a:gd name="T35" fmla="*/ 264 h 638"/>
                <a:gd name="T36" fmla="*/ 43 w 57"/>
                <a:gd name="T37" fmla="*/ 34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638">
                  <a:moveTo>
                    <a:pt x="43" y="348"/>
                  </a:moveTo>
                  <a:lnTo>
                    <a:pt x="44" y="391"/>
                  </a:lnTo>
                  <a:lnTo>
                    <a:pt x="50" y="489"/>
                  </a:lnTo>
                  <a:lnTo>
                    <a:pt x="54" y="586"/>
                  </a:lnTo>
                  <a:lnTo>
                    <a:pt x="57" y="634"/>
                  </a:lnTo>
                  <a:lnTo>
                    <a:pt x="49" y="635"/>
                  </a:lnTo>
                  <a:lnTo>
                    <a:pt x="42" y="636"/>
                  </a:lnTo>
                  <a:lnTo>
                    <a:pt x="33" y="638"/>
                  </a:lnTo>
                  <a:lnTo>
                    <a:pt x="25" y="638"/>
                  </a:lnTo>
                  <a:lnTo>
                    <a:pt x="18" y="583"/>
                  </a:lnTo>
                  <a:lnTo>
                    <a:pt x="12" y="529"/>
                  </a:lnTo>
                  <a:lnTo>
                    <a:pt x="7" y="475"/>
                  </a:lnTo>
                  <a:lnTo>
                    <a:pt x="3" y="420"/>
                  </a:lnTo>
                  <a:lnTo>
                    <a:pt x="0" y="32"/>
                  </a:lnTo>
                  <a:lnTo>
                    <a:pt x="12" y="0"/>
                  </a:lnTo>
                  <a:lnTo>
                    <a:pt x="12" y="91"/>
                  </a:lnTo>
                  <a:lnTo>
                    <a:pt x="17" y="179"/>
                  </a:lnTo>
                  <a:lnTo>
                    <a:pt x="26" y="264"/>
                  </a:lnTo>
                  <a:lnTo>
                    <a:pt x="43" y="348"/>
                  </a:lnTo>
                  <a:close/>
                </a:path>
              </a:pathLst>
            </a:custGeom>
            <a:solidFill>
              <a:srgbClr val="8C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60" name="Freeform 43"/>
            <p:cNvSpPr>
              <a:spLocks noChangeAspect="1"/>
            </p:cNvSpPr>
            <p:nvPr/>
          </p:nvSpPr>
          <p:spPr bwMode="auto">
            <a:xfrm>
              <a:off x="1028" y="2336"/>
              <a:ext cx="18" cy="192"/>
            </a:xfrm>
            <a:custGeom>
              <a:avLst/>
              <a:gdLst>
                <a:gd name="T0" fmla="*/ 52 w 52"/>
                <a:gd name="T1" fmla="*/ 169 h 574"/>
                <a:gd name="T2" fmla="*/ 50 w 52"/>
                <a:gd name="T3" fmla="*/ 198 h 574"/>
                <a:gd name="T4" fmla="*/ 50 w 52"/>
                <a:gd name="T5" fmla="*/ 228 h 574"/>
                <a:gd name="T6" fmla="*/ 49 w 52"/>
                <a:gd name="T7" fmla="*/ 257 h 574"/>
                <a:gd name="T8" fmla="*/ 48 w 52"/>
                <a:gd name="T9" fmla="*/ 288 h 574"/>
                <a:gd name="T10" fmla="*/ 45 w 52"/>
                <a:gd name="T11" fmla="*/ 438 h 574"/>
                <a:gd name="T12" fmla="*/ 41 w 52"/>
                <a:gd name="T13" fmla="*/ 574 h 574"/>
                <a:gd name="T14" fmla="*/ 0 w 52"/>
                <a:gd name="T15" fmla="*/ 561 h 574"/>
                <a:gd name="T16" fmla="*/ 3 w 52"/>
                <a:gd name="T17" fmla="*/ 501 h 574"/>
                <a:gd name="T18" fmla="*/ 6 w 52"/>
                <a:gd name="T19" fmla="*/ 281 h 574"/>
                <a:gd name="T20" fmla="*/ 2 w 52"/>
                <a:gd name="T21" fmla="*/ 235 h 574"/>
                <a:gd name="T22" fmla="*/ 9 w 52"/>
                <a:gd name="T23" fmla="*/ 189 h 574"/>
                <a:gd name="T24" fmla="*/ 20 w 52"/>
                <a:gd name="T25" fmla="*/ 143 h 574"/>
                <a:gd name="T26" fmla="*/ 28 w 52"/>
                <a:gd name="T27" fmla="*/ 97 h 574"/>
                <a:gd name="T28" fmla="*/ 41 w 52"/>
                <a:gd name="T29" fmla="*/ 0 h 574"/>
                <a:gd name="T30" fmla="*/ 52 w 52"/>
                <a:gd name="T31" fmla="*/ 169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574">
                  <a:moveTo>
                    <a:pt x="52" y="169"/>
                  </a:moveTo>
                  <a:lnTo>
                    <a:pt x="50" y="198"/>
                  </a:lnTo>
                  <a:lnTo>
                    <a:pt x="50" y="228"/>
                  </a:lnTo>
                  <a:lnTo>
                    <a:pt x="49" y="257"/>
                  </a:lnTo>
                  <a:lnTo>
                    <a:pt x="48" y="288"/>
                  </a:lnTo>
                  <a:lnTo>
                    <a:pt x="45" y="438"/>
                  </a:lnTo>
                  <a:lnTo>
                    <a:pt x="41" y="574"/>
                  </a:lnTo>
                  <a:lnTo>
                    <a:pt x="0" y="561"/>
                  </a:lnTo>
                  <a:lnTo>
                    <a:pt x="3" y="501"/>
                  </a:lnTo>
                  <a:lnTo>
                    <a:pt x="6" y="281"/>
                  </a:lnTo>
                  <a:lnTo>
                    <a:pt x="2" y="235"/>
                  </a:lnTo>
                  <a:lnTo>
                    <a:pt x="9" y="189"/>
                  </a:lnTo>
                  <a:lnTo>
                    <a:pt x="20" y="143"/>
                  </a:lnTo>
                  <a:lnTo>
                    <a:pt x="28" y="97"/>
                  </a:lnTo>
                  <a:lnTo>
                    <a:pt x="41" y="0"/>
                  </a:lnTo>
                  <a:lnTo>
                    <a:pt x="52" y="169"/>
                  </a:lnTo>
                  <a:close/>
                </a:path>
              </a:pathLst>
            </a:custGeom>
            <a:solidFill>
              <a:srgbClr val="FF7C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61" name="Freeform 44"/>
            <p:cNvSpPr>
              <a:spLocks noChangeAspect="1"/>
            </p:cNvSpPr>
            <p:nvPr/>
          </p:nvSpPr>
          <p:spPr bwMode="auto">
            <a:xfrm>
              <a:off x="1081" y="2336"/>
              <a:ext cx="62" cy="83"/>
            </a:xfrm>
            <a:custGeom>
              <a:avLst/>
              <a:gdLst>
                <a:gd name="T0" fmla="*/ 185 w 185"/>
                <a:gd name="T1" fmla="*/ 38 h 249"/>
                <a:gd name="T2" fmla="*/ 166 w 185"/>
                <a:gd name="T3" fmla="*/ 102 h 249"/>
                <a:gd name="T4" fmla="*/ 89 w 185"/>
                <a:gd name="T5" fmla="*/ 249 h 249"/>
                <a:gd name="T6" fmla="*/ 74 w 185"/>
                <a:gd name="T7" fmla="*/ 225 h 249"/>
                <a:gd name="T8" fmla="*/ 60 w 185"/>
                <a:gd name="T9" fmla="*/ 201 h 249"/>
                <a:gd name="T10" fmla="*/ 49 w 185"/>
                <a:gd name="T11" fmla="*/ 176 h 249"/>
                <a:gd name="T12" fmla="*/ 38 w 185"/>
                <a:gd name="T13" fmla="*/ 150 h 249"/>
                <a:gd name="T14" fmla="*/ 28 w 185"/>
                <a:gd name="T15" fmla="*/ 123 h 249"/>
                <a:gd name="T16" fmla="*/ 18 w 185"/>
                <a:gd name="T17" fmla="*/ 98 h 249"/>
                <a:gd name="T18" fmla="*/ 8 w 185"/>
                <a:gd name="T19" fmla="*/ 73 h 249"/>
                <a:gd name="T20" fmla="*/ 0 w 185"/>
                <a:gd name="T21" fmla="*/ 48 h 249"/>
                <a:gd name="T22" fmla="*/ 11 w 185"/>
                <a:gd name="T23" fmla="*/ 45 h 249"/>
                <a:gd name="T24" fmla="*/ 21 w 185"/>
                <a:gd name="T25" fmla="*/ 38 h 249"/>
                <a:gd name="T26" fmla="*/ 29 w 185"/>
                <a:gd name="T27" fmla="*/ 30 h 249"/>
                <a:gd name="T28" fmla="*/ 38 w 185"/>
                <a:gd name="T29" fmla="*/ 20 h 249"/>
                <a:gd name="T30" fmla="*/ 46 w 185"/>
                <a:gd name="T31" fmla="*/ 11 h 249"/>
                <a:gd name="T32" fmla="*/ 54 w 185"/>
                <a:gd name="T33" fmla="*/ 7 h 249"/>
                <a:gd name="T34" fmla="*/ 64 w 185"/>
                <a:gd name="T35" fmla="*/ 9 h 249"/>
                <a:gd name="T36" fmla="*/ 75 w 185"/>
                <a:gd name="T37" fmla="*/ 17 h 249"/>
                <a:gd name="T38" fmla="*/ 85 w 185"/>
                <a:gd name="T39" fmla="*/ 18 h 249"/>
                <a:gd name="T40" fmla="*/ 96 w 185"/>
                <a:gd name="T41" fmla="*/ 20 h 249"/>
                <a:gd name="T42" fmla="*/ 106 w 185"/>
                <a:gd name="T43" fmla="*/ 20 h 249"/>
                <a:gd name="T44" fmla="*/ 117 w 185"/>
                <a:gd name="T45" fmla="*/ 18 h 249"/>
                <a:gd name="T46" fmla="*/ 127 w 185"/>
                <a:gd name="T47" fmla="*/ 17 h 249"/>
                <a:gd name="T48" fmla="*/ 137 w 185"/>
                <a:gd name="T49" fmla="*/ 13 h 249"/>
                <a:gd name="T50" fmla="*/ 145 w 185"/>
                <a:gd name="T51" fmla="*/ 7 h 249"/>
                <a:gd name="T52" fmla="*/ 153 w 185"/>
                <a:gd name="T53" fmla="*/ 0 h 249"/>
                <a:gd name="T54" fmla="*/ 160 w 185"/>
                <a:gd name="T55" fmla="*/ 11 h 249"/>
                <a:gd name="T56" fmla="*/ 167 w 185"/>
                <a:gd name="T57" fmla="*/ 21 h 249"/>
                <a:gd name="T58" fmla="*/ 176 w 185"/>
                <a:gd name="T59" fmla="*/ 31 h 249"/>
                <a:gd name="T60" fmla="*/ 185 w 185"/>
                <a:gd name="T61" fmla="*/ 3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5" h="249">
                  <a:moveTo>
                    <a:pt x="185" y="38"/>
                  </a:moveTo>
                  <a:lnTo>
                    <a:pt x="166" y="102"/>
                  </a:lnTo>
                  <a:lnTo>
                    <a:pt x="89" y="249"/>
                  </a:lnTo>
                  <a:lnTo>
                    <a:pt x="74" y="225"/>
                  </a:lnTo>
                  <a:lnTo>
                    <a:pt x="60" y="201"/>
                  </a:lnTo>
                  <a:lnTo>
                    <a:pt x="49" y="176"/>
                  </a:lnTo>
                  <a:lnTo>
                    <a:pt x="38" y="150"/>
                  </a:lnTo>
                  <a:lnTo>
                    <a:pt x="28" y="123"/>
                  </a:lnTo>
                  <a:lnTo>
                    <a:pt x="18" y="98"/>
                  </a:lnTo>
                  <a:lnTo>
                    <a:pt x="8" y="73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1" y="38"/>
                  </a:lnTo>
                  <a:lnTo>
                    <a:pt x="29" y="30"/>
                  </a:lnTo>
                  <a:lnTo>
                    <a:pt x="38" y="20"/>
                  </a:lnTo>
                  <a:lnTo>
                    <a:pt x="46" y="11"/>
                  </a:lnTo>
                  <a:lnTo>
                    <a:pt x="54" y="7"/>
                  </a:lnTo>
                  <a:lnTo>
                    <a:pt x="64" y="9"/>
                  </a:lnTo>
                  <a:lnTo>
                    <a:pt x="75" y="17"/>
                  </a:lnTo>
                  <a:lnTo>
                    <a:pt x="85" y="18"/>
                  </a:lnTo>
                  <a:lnTo>
                    <a:pt x="96" y="20"/>
                  </a:lnTo>
                  <a:lnTo>
                    <a:pt x="106" y="20"/>
                  </a:lnTo>
                  <a:lnTo>
                    <a:pt x="117" y="18"/>
                  </a:lnTo>
                  <a:lnTo>
                    <a:pt x="127" y="17"/>
                  </a:lnTo>
                  <a:lnTo>
                    <a:pt x="137" y="13"/>
                  </a:lnTo>
                  <a:lnTo>
                    <a:pt x="145" y="7"/>
                  </a:lnTo>
                  <a:lnTo>
                    <a:pt x="153" y="0"/>
                  </a:lnTo>
                  <a:lnTo>
                    <a:pt x="160" y="11"/>
                  </a:lnTo>
                  <a:lnTo>
                    <a:pt x="167" y="21"/>
                  </a:lnTo>
                  <a:lnTo>
                    <a:pt x="176" y="31"/>
                  </a:lnTo>
                  <a:lnTo>
                    <a:pt x="185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62" name="Freeform 45"/>
            <p:cNvSpPr>
              <a:spLocks noChangeAspect="1"/>
            </p:cNvSpPr>
            <p:nvPr/>
          </p:nvSpPr>
          <p:spPr bwMode="auto">
            <a:xfrm>
              <a:off x="1151" y="2339"/>
              <a:ext cx="22" cy="196"/>
            </a:xfrm>
            <a:custGeom>
              <a:avLst/>
              <a:gdLst>
                <a:gd name="T0" fmla="*/ 49 w 68"/>
                <a:gd name="T1" fmla="*/ 383 h 586"/>
                <a:gd name="T2" fmla="*/ 54 w 68"/>
                <a:gd name="T3" fmla="*/ 431 h 586"/>
                <a:gd name="T4" fmla="*/ 59 w 68"/>
                <a:gd name="T5" fmla="*/ 478 h 586"/>
                <a:gd name="T6" fmla="*/ 63 w 68"/>
                <a:gd name="T7" fmla="*/ 526 h 586"/>
                <a:gd name="T8" fmla="*/ 68 w 68"/>
                <a:gd name="T9" fmla="*/ 573 h 586"/>
                <a:gd name="T10" fmla="*/ 20 w 68"/>
                <a:gd name="T11" fmla="*/ 586 h 586"/>
                <a:gd name="T12" fmla="*/ 4 w 68"/>
                <a:gd name="T13" fmla="*/ 291 h 586"/>
                <a:gd name="T14" fmla="*/ 3 w 68"/>
                <a:gd name="T15" fmla="*/ 227 h 586"/>
                <a:gd name="T16" fmla="*/ 0 w 68"/>
                <a:gd name="T17" fmla="*/ 161 h 586"/>
                <a:gd name="T18" fmla="*/ 0 w 68"/>
                <a:gd name="T19" fmla="*/ 97 h 586"/>
                <a:gd name="T20" fmla="*/ 8 w 68"/>
                <a:gd name="T21" fmla="*/ 36 h 586"/>
                <a:gd name="T22" fmla="*/ 21 w 68"/>
                <a:gd name="T23" fmla="*/ 30 h 586"/>
                <a:gd name="T24" fmla="*/ 32 w 68"/>
                <a:gd name="T25" fmla="*/ 23 h 586"/>
                <a:gd name="T26" fmla="*/ 40 w 68"/>
                <a:gd name="T27" fmla="*/ 12 h 586"/>
                <a:gd name="T28" fmla="*/ 46 w 68"/>
                <a:gd name="T29" fmla="*/ 0 h 586"/>
                <a:gd name="T30" fmla="*/ 49 w 68"/>
                <a:gd name="T31" fmla="*/ 38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" h="586">
                  <a:moveTo>
                    <a:pt x="49" y="383"/>
                  </a:moveTo>
                  <a:lnTo>
                    <a:pt x="54" y="431"/>
                  </a:lnTo>
                  <a:lnTo>
                    <a:pt x="59" y="478"/>
                  </a:lnTo>
                  <a:lnTo>
                    <a:pt x="63" y="526"/>
                  </a:lnTo>
                  <a:lnTo>
                    <a:pt x="68" y="573"/>
                  </a:lnTo>
                  <a:lnTo>
                    <a:pt x="20" y="586"/>
                  </a:lnTo>
                  <a:lnTo>
                    <a:pt x="4" y="291"/>
                  </a:lnTo>
                  <a:lnTo>
                    <a:pt x="3" y="227"/>
                  </a:lnTo>
                  <a:lnTo>
                    <a:pt x="0" y="161"/>
                  </a:lnTo>
                  <a:lnTo>
                    <a:pt x="0" y="97"/>
                  </a:lnTo>
                  <a:lnTo>
                    <a:pt x="8" y="36"/>
                  </a:lnTo>
                  <a:lnTo>
                    <a:pt x="21" y="30"/>
                  </a:lnTo>
                  <a:lnTo>
                    <a:pt x="32" y="23"/>
                  </a:lnTo>
                  <a:lnTo>
                    <a:pt x="40" y="12"/>
                  </a:lnTo>
                  <a:lnTo>
                    <a:pt x="46" y="0"/>
                  </a:lnTo>
                  <a:lnTo>
                    <a:pt x="49" y="383"/>
                  </a:lnTo>
                  <a:close/>
                </a:path>
              </a:pathLst>
            </a:custGeom>
            <a:solidFill>
              <a:srgbClr val="FF7C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63" name="Freeform 46"/>
            <p:cNvSpPr>
              <a:spLocks noChangeAspect="1"/>
            </p:cNvSpPr>
            <p:nvPr/>
          </p:nvSpPr>
          <p:spPr bwMode="auto">
            <a:xfrm>
              <a:off x="1071" y="2354"/>
              <a:ext cx="17" cy="191"/>
            </a:xfrm>
            <a:custGeom>
              <a:avLst/>
              <a:gdLst>
                <a:gd name="T0" fmla="*/ 51 w 51"/>
                <a:gd name="T1" fmla="*/ 155 h 574"/>
                <a:gd name="T2" fmla="*/ 47 w 51"/>
                <a:gd name="T3" fmla="*/ 560 h 574"/>
                <a:gd name="T4" fmla="*/ 40 w 51"/>
                <a:gd name="T5" fmla="*/ 574 h 574"/>
                <a:gd name="T6" fmla="*/ 15 w 51"/>
                <a:gd name="T7" fmla="*/ 561 h 574"/>
                <a:gd name="T8" fmla="*/ 16 w 51"/>
                <a:gd name="T9" fmla="*/ 507 h 574"/>
                <a:gd name="T10" fmla="*/ 16 w 51"/>
                <a:gd name="T11" fmla="*/ 369 h 574"/>
                <a:gd name="T12" fmla="*/ 12 w 51"/>
                <a:gd name="T13" fmla="*/ 187 h 574"/>
                <a:gd name="T14" fmla="*/ 0 w 51"/>
                <a:gd name="T15" fmla="*/ 0 h 574"/>
                <a:gd name="T16" fmla="*/ 5 w 51"/>
                <a:gd name="T17" fmla="*/ 20 h 574"/>
                <a:gd name="T18" fmla="*/ 11 w 51"/>
                <a:gd name="T19" fmla="*/ 41 h 574"/>
                <a:gd name="T20" fmla="*/ 16 w 51"/>
                <a:gd name="T21" fmla="*/ 60 h 574"/>
                <a:gd name="T22" fmla="*/ 22 w 51"/>
                <a:gd name="T23" fmla="*/ 80 h 574"/>
                <a:gd name="T24" fmla="*/ 27 w 51"/>
                <a:gd name="T25" fmla="*/ 99 h 574"/>
                <a:gd name="T26" fmla="*/ 34 w 51"/>
                <a:gd name="T27" fmla="*/ 119 h 574"/>
                <a:gd name="T28" fmla="*/ 41 w 51"/>
                <a:gd name="T29" fmla="*/ 137 h 574"/>
                <a:gd name="T30" fmla="*/ 51 w 51"/>
                <a:gd name="T31" fmla="*/ 1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574">
                  <a:moveTo>
                    <a:pt x="51" y="155"/>
                  </a:moveTo>
                  <a:lnTo>
                    <a:pt x="47" y="560"/>
                  </a:lnTo>
                  <a:lnTo>
                    <a:pt x="40" y="574"/>
                  </a:lnTo>
                  <a:lnTo>
                    <a:pt x="15" y="561"/>
                  </a:lnTo>
                  <a:lnTo>
                    <a:pt x="16" y="507"/>
                  </a:lnTo>
                  <a:lnTo>
                    <a:pt x="16" y="369"/>
                  </a:lnTo>
                  <a:lnTo>
                    <a:pt x="12" y="187"/>
                  </a:lnTo>
                  <a:lnTo>
                    <a:pt x="0" y="0"/>
                  </a:lnTo>
                  <a:lnTo>
                    <a:pt x="5" y="20"/>
                  </a:lnTo>
                  <a:lnTo>
                    <a:pt x="11" y="41"/>
                  </a:lnTo>
                  <a:lnTo>
                    <a:pt x="16" y="60"/>
                  </a:lnTo>
                  <a:lnTo>
                    <a:pt x="22" y="80"/>
                  </a:lnTo>
                  <a:lnTo>
                    <a:pt x="27" y="99"/>
                  </a:lnTo>
                  <a:lnTo>
                    <a:pt x="34" y="119"/>
                  </a:lnTo>
                  <a:lnTo>
                    <a:pt x="41" y="137"/>
                  </a:lnTo>
                  <a:lnTo>
                    <a:pt x="51" y="155"/>
                  </a:lnTo>
                  <a:close/>
                </a:path>
              </a:pathLst>
            </a:custGeom>
            <a:solidFill>
              <a:srgbClr val="FF7C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64" name="Freeform 47"/>
            <p:cNvSpPr>
              <a:spLocks noChangeAspect="1"/>
            </p:cNvSpPr>
            <p:nvPr/>
          </p:nvSpPr>
          <p:spPr bwMode="auto">
            <a:xfrm>
              <a:off x="1134" y="2376"/>
              <a:ext cx="17" cy="165"/>
            </a:xfrm>
            <a:custGeom>
              <a:avLst/>
              <a:gdLst>
                <a:gd name="T0" fmla="*/ 35 w 51"/>
                <a:gd name="T1" fmla="*/ 216 h 494"/>
                <a:gd name="T2" fmla="*/ 38 w 51"/>
                <a:gd name="T3" fmla="*/ 256 h 494"/>
                <a:gd name="T4" fmla="*/ 43 w 51"/>
                <a:gd name="T5" fmla="*/ 345 h 494"/>
                <a:gd name="T6" fmla="*/ 49 w 51"/>
                <a:gd name="T7" fmla="*/ 436 h 494"/>
                <a:gd name="T8" fmla="*/ 51 w 51"/>
                <a:gd name="T9" fmla="*/ 482 h 494"/>
                <a:gd name="T10" fmla="*/ 43 w 51"/>
                <a:gd name="T11" fmla="*/ 484 h 494"/>
                <a:gd name="T12" fmla="*/ 33 w 51"/>
                <a:gd name="T13" fmla="*/ 486 h 494"/>
                <a:gd name="T14" fmla="*/ 25 w 51"/>
                <a:gd name="T15" fmla="*/ 489 h 494"/>
                <a:gd name="T16" fmla="*/ 17 w 51"/>
                <a:gd name="T17" fmla="*/ 494 h 494"/>
                <a:gd name="T18" fmla="*/ 12 w 51"/>
                <a:gd name="T19" fmla="*/ 458 h 494"/>
                <a:gd name="T20" fmla="*/ 8 w 51"/>
                <a:gd name="T21" fmla="*/ 416 h 494"/>
                <a:gd name="T22" fmla="*/ 4 w 51"/>
                <a:gd name="T23" fmla="*/ 374 h 494"/>
                <a:gd name="T24" fmla="*/ 3 w 51"/>
                <a:gd name="T25" fmla="*/ 334 h 494"/>
                <a:gd name="T26" fmla="*/ 14 w 51"/>
                <a:gd name="T27" fmla="*/ 309 h 494"/>
                <a:gd name="T28" fmla="*/ 18 w 51"/>
                <a:gd name="T29" fmla="*/ 281 h 494"/>
                <a:gd name="T30" fmla="*/ 12 w 51"/>
                <a:gd name="T31" fmla="*/ 254 h 494"/>
                <a:gd name="T32" fmla="*/ 0 w 51"/>
                <a:gd name="T33" fmla="*/ 229 h 494"/>
                <a:gd name="T34" fmla="*/ 3 w 51"/>
                <a:gd name="T35" fmla="*/ 77 h 494"/>
                <a:gd name="T36" fmla="*/ 10 w 51"/>
                <a:gd name="T37" fmla="*/ 57 h 494"/>
                <a:gd name="T38" fmla="*/ 15 w 51"/>
                <a:gd name="T39" fmla="*/ 38 h 494"/>
                <a:gd name="T40" fmla="*/ 22 w 51"/>
                <a:gd name="T41" fmla="*/ 18 h 494"/>
                <a:gd name="T42" fmla="*/ 31 w 51"/>
                <a:gd name="T43" fmla="*/ 0 h 494"/>
                <a:gd name="T44" fmla="*/ 32 w 51"/>
                <a:gd name="T45" fmla="*/ 59 h 494"/>
                <a:gd name="T46" fmla="*/ 33 w 51"/>
                <a:gd name="T47" fmla="*/ 112 h 494"/>
                <a:gd name="T48" fmla="*/ 33 w 51"/>
                <a:gd name="T49" fmla="*/ 162 h 494"/>
                <a:gd name="T50" fmla="*/ 35 w 51"/>
                <a:gd name="T51" fmla="*/ 21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94">
                  <a:moveTo>
                    <a:pt x="35" y="216"/>
                  </a:moveTo>
                  <a:lnTo>
                    <a:pt x="38" y="256"/>
                  </a:lnTo>
                  <a:lnTo>
                    <a:pt x="43" y="345"/>
                  </a:lnTo>
                  <a:lnTo>
                    <a:pt x="49" y="436"/>
                  </a:lnTo>
                  <a:lnTo>
                    <a:pt x="51" y="482"/>
                  </a:lnTo>
                  <a:lnTo>
                    <a:pt x="43" y="484"/>
                  </a:lnTo>
                  <a:lnTo>
                    <a:pt x="33" y="486"/>
                  </a:lnTo>
                  <a:lnTo>
                    <a:pt x="25" y="489"/>
                  </a:lnTo>
                  <a:lnTo>
                    <a:pt x="17" y="494"/>
                  </a:lnTo>
                  <a:lnTo>
                    <a:pt x="12" y="458"/>
                  </a:lnTo>
                  <a:lnTo>
                    <a:pt x="8" y="416"/>
                  </a:lnTo>
                  <a:lnTo>
                    <a:pt x="4" y="374"/>
                  </a:lnTo>
                  <a:lnTo>
                    <a:pt x="3" y="334"/>
                  </a:lnTo>
                  <a:lnTo>
                    <a:pt x="14" y="309"/>
                  </a:lnTo>
                  <a:lnTo>
                    <a:pt x="18" y="281"/>
                  </a:lnTo>
                  <a:lnTo>
                    <a:pt x="12" y="254"/>
                  </a:lnTo>
                  <a:lnTo>
                    <a:pt x="0" y="229"/>
                  </a:lnTo>
                  <a:lnTo>
                    <a:pt x="3" y="77"/>
                  </a:lnTo>
                  <a:lnTo>
                    <a:pt x="10" y="57"/>
                  </a:lnTo>
                  <a:lnTo>
                    <a:pt x="15" y="38"/>
                  </a:lnTo>
                  <a:lnTo>
                    <a:pt x="22" y="18"/>
                  </a:lnTo>
                  <a:lnTo>
                    <a:pt x="31" y="0"/>
                  </a:lnTo>
                  <a:lnTo>
                    <a:pt x="32" y="59"/>
                  </a:lnTo>
                  <a:lnTo>
                    <a:pt x="33" y="112"/>
                  </a:lnTo>
                  <a:lnTo>
                    <a:pt x="33" y="162"/>
                  </a:lnTo>
                  <a:lnTo>
                    <a:pt x="35" y="216"/>
                  </a:lnTo>
                  <a:close/>
                </a:path>
              </a:pathLst>
            </a:custGeom>
            <a:solidFill>
              <a:srgbClr val="8C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65" name="Freeform 48"/>
            <p:cNvSpPr>
              <a:spLocks noChangeAspect="1"/>
            </p:cNvSpPr>
            <p:nvPr/>
          </p:nvSpPr>
          <p:spPr bwMode="auto">
            <a:xfrm>
              <a:off x="1114" y="2411"/>
              <a:ext cx="14" cy="47"/>
            </a:xfrm>
            <a:custGeom>
              <a:avLst/>
              <a:gdLst>
                <a:gd name="T0" fmla="*/ 42 w 42"/>
                <a:gd name="T1" fmla="*/ 125 h 141"/>
                <a:gd name="T2" fmla="*/ 34 w 42"/>
                <a:gd name="T3" fmla="*/ 129 h 141"/>
                <a:gd name="T4" fmla="*/ 25 w 42"/>
                <a:gd name="T5" fmla="*/ 132 h 141"/>
                <a:gd name="T6" fmla="*/ 17 w 42"/>
                <a:gd name="T7" fmla="*/ 136 h 141"/>
                <a:gd name="T8" fmla="*/ 10 w 42"/>
                <a:gd name="T9" fmla="*/ 141 h 141"/>
                <a:gd name="T10" fmla="*/ 7 w 42"/>
                <a:gd name="T11" fmla="*/ 123 h 141"/>
                <a:gd name="T12" fmla="*/ 3 w 42"/>
                <a:gd name="T13" fmla="*/ 105 h 141"/>
                <a:gd name="T14" fmla="*/ 0 w 42"/>
                <a:gd name="T15" fmla="*/ 87 h 141"/>
                <a:gd name="T16" fmla="*/ 2 w 42"/>
                <a:gd name="T17" fmla="*/ 70 h 141"/>
                <a:gd name="T18" fmla="*/ 42 w 42"/>
                <a:gd name="T19" fmla="*/ 0 h 141"/>
                <a:gd name="T20" fmla="*/ 42 w 42"/>
                <a:gd name="T21" fmla="*/ 12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41">
                  <a:moveTo>
                    <a:pt x="42" y="125"/>
                  </a:moveTo>
                  <a:lnTo>
                    <a:pt x="34" y="129"/>
                  </a:lnTo>
                  <a:lnTo>
                    <a:pt x="25" y="132"/>
                  </a:lnTo>
                  <a:lnTo>
                    <a:pt x="17" y="136"/>
                  </a:lnTo>
                  <a:lnTo>
                    <a:pt x="10" y="141"/>
                  </a:lnTo>
                  <a:lnTo>
                    <a:pt x="7" y="123"/>
                  </a:lnTo>
                  <a:lnTo>
                    <a:pt x="3" y="105"/>
                  </a:lnTo>
                  <a:lnTo>
                    <a:pt x="0" y="87"/>
                  </a:lnTo>
                  <a:lnTo>
                    <a:pt x="2" y="70"/>
                  </a:lnTo>
                  <a:lnTo>
                    <a:pt x="42" y="0"/>
                  </a:lnTo>
                  <a:lnTo>
                    <a:pt x="42" y="125"/>
                  </a:lnTo>
                  <a:close/>
                </a:path>
              </a:pathLst>
            </a:custGeom>
            <a:solidFill>
              <a:srgbClr val="FF7C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66" name="Freeform 49"/>
            <p:cNvSpPr>
              <a:spLocks noChangeAspect="1"/>
            </p:cNvSpPr>
            <p:nvPr/>
          </p:nvSpPr>
          <p:spPr bwMode="auto">
            <a:xfrm>
              <a:off x="1094" y="2416"/>
              <a:ext cx="12" cy="117"/>
            </a:xfrm>
            <a:custGeom>
              <a:avLst/>
              <a:gdLst>
                <a:gd name="T0" fmla="*/ 23 w 36"/>
                <a:gd name="T1" fmla="*/ 52 h 349"/>
                <a:gd name="T2" fmla="*/ 16 w 36"/>
                <a:gd name="T3" fmla="*/ 84 h 349"/>
                <a:gd name="T4" fmla="*/ 16 w 36"/>
                <a:gd name="T5" fmla="*/ 120 h 349"/>
                <a:gd name="T6" fmla="*/ 19 w 36"/>
                <a:gd name="T7" fmla="*/ 156 h 349"/>
                <a:gd name="T8" fmla="*/ 19 w 36"/>
                <a:gd name="T9" fmla="*/ 193 h 349"/>
                <a:gd name="T10" fmla="*/ 19 w 36"/>
                <a:gd name="T11" fmla="*/ 297 h 349"/>
                <a:gd name="T12" fmla="*/ 36 w 36"/>
                <a:gd name="T13" fmla="*/ 317 h 349"/>
                <a:gd name="T14" fmla="*/ 2 w 36"/>
                <a:gd name="T15" fmla="*/ 349 h 349"/>
                <a:gd name="T16" fmla="*/ 0 w 36"/>
                <a:gd name="T17" fmla="*/ 0 h 349"/>
                <a:gd name="T18" fmla="*/ 23 w 36"/>
                <a:gd name="T19" fmla="*/ 5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49">
                  <a:moveTo>
                    <a:pt x="23" y="52"/>
                  </a:moveTo>
                  <a:lnTo>
                    <a:pt x="16" y="84"/>
                  </a:lnTo>
                  <a:lnTo>
                    <a:pt x="16" y="120"/>
                  </a:lnTo>
                  <a:lnTo>
                    <a:pt x="19" y="156"/>
                  </a:lnTo>
                  <a:lnTo>
                    <a:pt x="19" y="193"/>
                  </a:lnTo>
                  <a:lnTo>
                    <a:pt x="19" y="297"/>
                  </a:lnTo>
                  <a:lnTo>
                    <a:pt x="36" y="317"/>
                  </a:lnTo>
                  <a:lnTo>
                    <a:pt x="2" y="349"/>
                  </a:lnTo>
                  <a:lnTo>
                    <a:pt x="0" y="0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rgbClr val="8C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67" name="Freeform 50"/>
            <p:cNvSpPr>
              <a:spLocks noChangeAspect="1"/>
            </p:cNvSpPr>
            <p:nvPr/>
          </p:nvSpPr>
          <p:spPr bwMode="auto">
            <a:xfrm>
              <a:off x="1010" y="2425"/>
              <a:ext cx="15" cy="97"/>
            </a:xfrm>
            <a:custGeom>
              <a:avLst/>
              <a:gdLst>
                <a:gd name="T0" fmla="*/ 36 w 44"/>
                <a:gd name="T1" fmla="*/ 292 h 292"/>
                <a:gd name="T2" fmla="*/ 2 w 44"/>
                <a:gd name="T3" fmla="*/ 281 h 292"/>
                <a:gd name="T4" fmla="*/ 2 w 44"/>
                <a:gd name="T5" fmla="*/ 120 h 292"/>
                <a:gd name="T6" fmla="*/ 0 w 44"/>
                <a:gd name="T7" fmla="*/ 70 h 292"/>
                <a:gd name="T8" fmla="*/ 12 w 44"/>
                <a:gd name="T9" fmla="*/ 53 h 292"/>
                <a:gd name="T10" fmla="*/ 22 w 44"/>
                <a:gd name="T11" fmla="*/ 37 h 292"/>
                <a:gd name="T12" fmla="*/ 32 w 44"/>
                <a:gd name="T13" fmla="*/ 18 h 292"/>
                <a:gd name="T14" fmla="*/ 39 w 44"/>
                <a:gd name="T15" fmla="*/ 0 h 292"/>
                <a:gd name="T16" fmla="*/ 44 w 44"/>
                <a:gd name="T17" fmla="*/ 73 h 292"/>
                <a:gd name="T18" fmla="*/ 44 w 44"/>
                <a:gd name="T19" fmla="*/ 144 h 292"/>
                <a:gd name="T20" fmla="*/ 39 w 44"/>
                <a:gd name="T21" fmla="*/ 215 h 292"/>
                <a:gd name="T22" fmla="*/ 36 w 44"/>
                <a:gd name="T23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292">
                  <a:moveTo>
                    <a:pt x="36" y="292"/>
                  </a:moveTo>
                  <a:lnTo>
                    <a:pt x="2" y="281"/>
                  </a:lnTo>
                  <a:lnTo>
                    <a:pt x="2" y="120"/>
                  </a:lnTo>
                  <a:lnTo>
                    <a:pt x="0" y="70"/>
                  </a:lnTo>
                  <a:lnTo>
                    <a:pt x="12" y="53"/>
                  </a:lnTo>
                  <a:lnTo>
                    <a:pt x="22" y="37"/>
                  </a:lnTo>
                  <a:lnTo>
                    <a:pt x="32" y="18"/>
                  </a:lnTo>
                  <a:lnTo>
                    <a:pt x="39" y="0"/>
                  </a:lnTo>
                  <a:lnTo>
                    <a:pt x="44" y="73"/>
                  </a:lnTo>
                  <a:lnTo>
                    <a:pt x="44" y="144"/>
                  </a:lnTo>
                  <a:lnTo>
                    <a:pt x="39" y="215"/>
                  </a:lnTo>
                  <a:lnTo>
                    <a:pt x="36" y="292"/>
                  </a:lnTo>
                  <a:close/>
                </a:path>
              </a:pathLst>
            </a:custGeom>
            <a:solidFill>
              <a:srgbClr val="8C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68" name="Freeform 51"/>
            <p:cNvSpPr>
              <a:spLocks noChangeAspect="1"/>
            </p:cNvSpPr>
            <p:nvPr/>
          </p:nvSpPr>
          <p:spPr bwMode="auto">
            <a:xfrm>
              <a:off x="1107" y="2443"/>
              <a:ext cx="8" cy="72"/>
            </a:xfrm>
            <a:custGeom>
              <a:avLst/>
              <a:gdLst>
                <a:gd name="T0" fmla="*/ 25 w 25"/>
                <a:gd name="T1" fmla="*/ 215 h 215"/>
                <a:gd name="T2" fmla="*/ 8 w 25"/>
                <a:gd name="T3" fmla="*/ 203 h 215"/>
                <a:gd name="T4" fmla="*/ 1 w 25"/>
                <a:gd name="T5" fmla="*/ 188 h 215"/>
                <a:gd name="T6" fmla="*/ 0 w 25"/>
                <a:gd name="T7" fmla="*/ 164 h 215"/>
                <a:gd name="T8" fmla="*/ 2 w 25"/>
                <a:gd name="T9" fmla="*/ 125 h 215"/>
                <a:gd name="T10" fmla="*/ 2 w 25"/>
                <a:gd name="T11" fmla="*/ 92 h 215"/>
                <a:gd name="T12" fmla="*/ 0 w 25"/>
                <a:gd name="T13" fmla="*/ 60 h 215"/>
                <a:gd name="T14" fmla="*/ 0 w 25"/>
                <a:gd name="T15" fmla="*/ 29 h 215"/>
                <a:gd name="T16" fmla="*/ 9 w 25"/>
                <a:gd name="T17" fmla="*/ 0 h 215"/>
                <a:gd name="T18" fmla="*/ 14 w 25"/>
                <a:gd name="T19" fmla="*/ 56 h 215"/>
                <a:gd name="T20" fmla="*/ 16 w 25"/>
                <a:gd name="T21" fmla="*/ 109 h 215"/>
                <a:gd name="T22" fmla="*/ 19 w 25"/>
                <a:gd name="T23" fmla="*/ 160 h 215"/>
                <a:gd name="T24" fmla="*/ 25 w 25"/>
                <a:gd name="T2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15">
                  <a:moveTo>
                    <a:pt x="25" y="215"/>
                  </a:moveTo>
                  <a:lnTo>
                    <a:pt x="8" y="203"/>
                  </a:lnTo>
                  <a:lnTo>
                    <a:pt x="1" y="188"/>
                  </a:lnTo>
                  <a:lnTo>
                    <a:pt x="0" y="164"/>
                  </a:lnTo>
                  <a:lnTo>
                    <a:pt x="2" y="125"/>
                  </a:lnTo>
                  <a:lnTo>
                    <a:pt x="2" y="92"/>
                  </a:lnTo>
                  <a:lnTo>
                    <a:pt x="0" y="60"/>
                  </a:lnTo>
                  <a:lnTo>
                    <a:pt x="0" y="29"/>
                  </a:lnTo>
                  <a:lnTo>
                    <a:pt x="9" y="0"/>
                  </a:lnTo>
                  <a:lnTo>
                    <a:pt x="14" y="56"/>
                  </a:lnTo>
                  <a:lnTo>
                    <a:pt x="16" y="109"/>
                  </a:lnTo>
                  <a:lnTo>
                    <a:pt x="19" y="160"/>
                  </a:lnTo>
                  <a:lnTo>
                    <a:pt x="25" y="215"/>
                  </a:lnTo>
                  <a:close/>
                </a:path>
              </a:pathLst>
            </a:custGeom>
            <a:solidFill>
              <a:srgbClr val="8C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69" name="Freeform 52"/>
            <p:cNvSpPr>
              <a:spLocks noChangeAspect="1"/>
            </p:cNvSpPr>
            <p:nvPr/>
          </p:nvSpPr>
          <p:spPr bwMode="auto">
            <a:xfrm>
              <a:off x="1194" y="2449"/>
              <a:ext cx="17" cy="79"/>
            </a:xfrm>
            <a:custGeom>
              <a:avLst/>
              <a:gdLst>
                <a:gd name="T0" fmla="*/ 35 w 50"/>
                <a:gd name="T1" fmla="*/ 67 h 236"/>
                <a:gd name="T2" fmla="*/ 32 w 50"/>
                <a:gd name="T3" fmla="*/ 109 h 236"/>
                <a:gd name="T4" fmla="*/ 32 w 50"/>
                <a:gd name="T5" fmla="*/ 153 h 236"/>
                <a:gd name="T6" fmla="*/ 36 w 50"/>
                <a:gd name="T7" fmla="*/ 197 h 236"/>
                <a:gd name="T8" fmla="*/ 50 w 50"/>
                <a:gd name="T9" fmla="*/ 236 h 236"/>
                <a:gd name="T10" fmla="*/ 8 w 50"/>
                <a:gd name="T11" fmla="*/ 234 h 236"/>
                <a:gd name="T12" fmla="*/ 4 w 50"/>
                <a:gd name="T13" fmla="*/ 177 h 236"/>
                <a:gd name="T14" fmla="*/ 1 w 50"/>
                <a:gd name="T15" fmla="*/ 117 h 236"/>
                <a:gd name="T16" fmla="*/ 0 w 50"/>
                <a:gd name="T17" fmla="*/ 58 h 236"/>
                <a:gd name="T18" fmla="*/ 0 w 50"/>
                <a:gd name="T19" fmla="*/ 0 h 236"/>
                <a:gd name="T20" fmla="*/ 7 w 50"/>
                <a:gd name="T21" fmla="*/ 18 h 236"/>
                <a:gd name="T22" fmla="*/ 15 w 50"/>
                <a:gd name="T23" fmla="*/ 35 h 236"/>
                <a:gd name="T24" fmla="*/ 23 w 50"/>
                <a:gd name="T25" fmla="*/ 51 h 236"/>
                <a:gd name="T26" fmla="*/ 35 w 50"/>
                <a:gd name="T27" fmla="*/ 6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236">
                  <a:moveTo>
                    <a:pt x="35" y="67"/>
                  </a:moveTo>
                  <a:lnTo>
                    <a:pt x="32" y="109"/>
                  </a:lnTo>
                  <a:lnTo>
                    <a:pt x="32" y="153"/>
                  </a:lnTo>
                  <a:lnTo>
                    <a:pt x="36" y="197"/>
                  </a:lnTo>
                  <a:lnTo>
                    <a:pt x="50" y="236"/>
                  </a:lnTo>
                  <a:lnTo>
                    <a:pt x="8" y="234"/>
                  </a:lnTo>
                  <a:lnTo>
                    <a:pt x="4" y="177"/>
                  </a:lnTo>
                  <a:lnTo>
                    <a:pt x="1" y="117"/>
                  </a:lnTo>
                  <a:lnTo>
                    <a:pt x="0" y="58"/>
                  </a:lnTo>
                  <a:lnTo>
                    <a:pt x="0" y="0"/>
                  </a:lnTo>
                  <a:lnTo>
                    <a:pt x="7" y="18"/>
                  </a:lnTo>
                  <a:lnTo>
                    <a:pt x="15" y="35"/>
                  </a:lnTo>
                  <a:lnTo>
                    <a:pt x="23" y="51"/>
                  </a:lnTo>
                  <a:lnTo>
                    <a:pt x="35" y="67"/>
                  </a:lnTo>
                  <a:close/>
                </a:path>
              </a:pathLst>
            </a:custGeom>
            <a:solidFill>
              <a:srgbClr val="FF7C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0" name="Freeform 53"/>
            <p:cNvSpPr>
              <a:spLocks noChangeAspect="1"/>
            </p:cNvSpPr>
            <p:nvPr/>
          </p:nvSpPr>
          <p:spPr bwMode="auto">
            <a:xfrm>
              <a:off x="997" y="2452"/>
              <a:ext cx="8" cy="37"/>
            </a:xfrm>
            <a:custGeom>
              <a:avLst/>
              <a:gdLst>
                <a:gd name="T0" fmla="*/ 26 w 26"/>
                <a:gd name="T1" fmla="*/ 110 h 110"/>
                <a:gd name="T2" fmla="*/ 20 w 26"/>
                <a:gd name="T3" fmla="*/ 100 h 110"/>
                <a:gd name="T4" fmla="*/ 13 w 26"/>
                <a:gd name="T5" fmla="*/ 76 h 110"/>
                <a:gd name="T6" fmla="*/ 5 w 26"/>
                <a:gd name="T7" fmla="*/ 50 h 110"/>
                <a:gd name="T8" fmla="*/ 0 w 26"/>
                <a:gd name="T9" fmla="*/ 23 h 110"/>
                <a:gd name="T10" fmla="*/ 20 w 26"/>
                <a:gd name="T11" fmla="*/ 0 h 110"/>
                <a:gd name="T12" fmla="*/ 26 w 26"/>
                <a:gd name="T1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0">
                  <a:moveTo>
                    <a:pt x="26" y="110"/>
                  </a:moveTo>
                  <a:lnTo>
                    <a:pt x="20" y="100"/>
                  </a:lnTo>
                  <a:lnTo>
                    <a:pt x="13" y="76"/>
                  </a:lnTo>
                  <a:lnTo>
                    <a:pt x="5" y="50"/>
                  </a:lnTo>
                  <a:lnTo>
                    <a:pt x="0" y="23"/>
                  </a:lnTo>
                  <a:lnTo>
                    <a:pt x="20" y="0"/>
                  </a:lnTo>
                  <a:lnTo>
                    <a:pt x="26" y="110"/>
                  </a:lnTo>
                  <a:close/>
                </a:path>
              </a:pathLst>
            </a:custGeom>
            <a:solidFill>
              <a:srgbClr val="FF7C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1" name="Freeform 54"/>
            <p:cNvSpPr>
              <a:spLocks noChangeAspect="1"/>
            </p:cNvSpPr>
            <p:nvPr/>
          </p:nvSpPr>
          <p:spPr bwMode="auto">
            <a:xfrm>
              <a:off x="1362" y="2461"/>
              <a:ext cx="104" cy="63"/>
            </a:xfrm>
            <a:custGeom>
              <a:avLst/>
              <a:gdLst>
                <a:gd name="T0" fmla="*/ 264 w 313"/>
                <a:gd name="T1" fmla="*/ 22 h 190"/>
                <a:gd name="T2" fmla="*/ 267 w 313"/>
                <a:gd name="T3" fmla="*/ 29 h 190"/>
                <a:gd name="T4" fmla="*/ 268 w 313"/>
                <a:gd name="T5" fmla="*/ 39 h 190"/>
                <a:gd name="T6" fmla="*/ 269 w 313"/>
                <a:gd name="T7" fmla="*/ 49 h 190"/>
                <a:gd name="T8" fmla="*/ 273 w 313"/>
                <a:gd name="T9" fmla="*/ 57 h 190"/>
                <a:gd name="T10" fmla="*/ 283 w 313"/>
                <a:gd name="T11" fmla="*/ 64 h 190"/>
                <a:gd name="T12" fmla="*/ 293 w 313"/>
                <a:gd name="T13" fmla="*/ 73 h 190"/>
                <a:gd name="T14" fmla="*/ 304 w 313"/>
                <a:gd name="T15" fmla="*/ 81 h 190"/>
                <a:gd name="T16" fmla="*/ 313 w 313"/>
                <a:gd name="T17" fmla="*/ 91 h 190"/>
                <a:gd name="T18" fmla="*/ 303 w 313"/>
                <a:gd name="T19" fmla="*/ 101 h 190"/>
                <a:gd name="T20" fmla="*/ 293 w 313"/>
                <a:gd name="T21" fmla="*/ 102 h 190"/>
                <a:gd name="T22" fmla="*/ 285 w 313"/>
                <a:gd name="T23" fmla="*/ 102 h 190"/>
                <a:gd name="T24" fmla="*/ 278 w 313"/>
                <a:gd name="T25" fmla="*/ 108 h 190"/>
                <a:gd name="T26" fmla="*/ 279 w 313"/>
                <a:gd name="T27" fmla="*/ 115 h 190"/>
                <a:gd name="T28" fmla="*/ 280 w 313"/>
                <a:gd name="T29" fmla="*/ 122 h 190"/>
                <a:gd name="T30" fmla="*/ 280 w 313"/>
                <a:gd name="T31" fmla="*/ 128 h 190"/>
                <a:gd name="T32" fmla="*/ 282 w 313"/>
                <a:gd name="T33" fmla="*/ 135 h 190"/>
                <a:gd name="T34" fmla="*/ 265 w 313"/>
                <a:gd name="T35" fmla="*/ 141 h 190"/>
                <a:gd name="T36" fmla="*/ 247 w 313"/>
                <a:gd name="T37" fmla="*/ 147 h 190"/>
                <a:gd name="T38" fmla="*/ 227 w 313"/>
                <a:gd name="T39" fmla="*/ 149 h 190"/>
                <a:gd name="T40" fmla="*/ 207 w 313"/>
                <a:gd name="T41" fmla="*/ 151 h 190"/>
                <a:gd name="T42" fmla="*/ 183 w 313"/>
                <a:gd name="T43" fmla="*/ 151 h 190"/>
                <a:gd name="T44" fmla="*/ 156 w 313"/>
                <a:gd name="T45" fmla="*/ 149 h 190"/>
                <a:gd name="T46" fmla="*/ 128 w 313"/>
                <a:gd name="T47" fmla="*/ 147 h 190"/>
                <a:gd name="T48" fmla="*/ 98 w 313"/>
                <a:gd name="T49" fmla="*/ 142 h 190"/>
                <a:gd name="T50" fmla="*/ 98 w 313"/>
                <a:gd name="T51" fmla="*/ 147 h 190"/>
                <a:gd name="T52" fmla="*/ 99 w 313"/>
                <a:gd name="T53" fmla="*/ 148 h 190"/>
                <a:gd name="T54" fmla="*/ 101 w 313"/>
                <a:gd name="T55" fmla="*/ 151 h 190"/>
                <a:gd name="T56" fmla="*/ 101 w 313"/>
                <a:gd name="T57" fmla="*/ 155 h 190"/>
                <a:gd name="T58" fmla="*/ 110 w 313"/>
                <a:gd name="T59" fmla="*/ 156 h 190"/>
                <a:gd name="T60" fmla="*/ 120 w 313"/>
                <a:gd name="T61" fmla="*/ 159 h 190"/>
                <a:gd name="T62" fmla="*/ 130 w 313"/>
                <a:gd name="T63" fmla="*/ 162 h 190"/>
                <a:gd name="T64" fmla="*/ 141 w 313"/>
                <a:gd name="T65" fmla="*/ 166 h 190"/>
                <a:gd name="T66" fmla="*/ 151 w 313"/>
                <a:gd name="T67" fmla="*/ 170 h 190"/>
                <a:gd name="T68" fmla="*/ 159 w 313"/>
                <a:gd name="T69" fmla="*/ 176 h 190"/>
                <a:gd name="T70" fmla="*/ 168 w 313"/>
                <a:gd name="T71" fmla="*/ 183 h 190"/>
                <a:gd name="T72" fmla="*/ 174 w 313"/>
                <a:gd name="T73" fmla="*/ 190 h 190"/>
                <a:gd name="T74" fmla="*/ 92 w 313"/>
                <a:gd name="T75" fmla="*/ 183 h 190"/>
                <a:gd name="T76" fmla="*/ 0 w 313"/>
                <a:gd name="T77" fmla="*/ 119 h 190"/>
                <a:gd name="T78" fmla="*/ 7 w 313"/>
                <a:gd name="T79" fmla="*/ 105 h 190"/>
                <a:gd name="T80" fmla="*/ 13 w 313"/>
                <a:gd name="T81" fmla="*/ 91 h 190"/>
                <a:gd name="T82" fmla="*/ 18 w 313"/>
                <a:gd name="T83" fmla="*/ 75 h 190"/>
                <a:gd name="T84" fmla="*/ 24 w 313"/>
                <a:gd name="T85" fmla="*/ 62 h 190"/>
                <a:gd name="T86" fmla="*/ 28 w 313"/>
                <a:gd name="T87" fmla="*/ 46 h 190"/>
                <a:gd name="T88" fmla="*/ 32 w 313"/>
                <a:gd name="T89" fmla="*/ 31 h 190"/>
                <a:gd name="T90" fmla="*/ 38 w 313"/>
                <a:gd name="T91" fmla="*/ 15 h 190"/>
                <a:gd name="T92" fmla="*/ 43 w 313"/>
                <a:gd name="T93" fmla="*/ 0 h 190"/>
                <a:gd name="T94" fmla="*/ 68 w 313"/>
                <a:gd name="T95" fmla="*/ 7 h 190"/>
                <a:gd name="T96" fmla="*/ 95 w 313"/>
                <a:gd name="T97" fmla="*/ 13 h 190"/>
                <a:gd name="T98" fmla="*/ 123 w 313"/>
                <a:gd name="T99" fmla="*/ 17 h 190"/>
                <a:gd name="T100" fmla="*/ 151 w 313"/>
                <a:gd name="T101" fmla="*/ 20 h 190"/>
                <a:gd name="T102" fmla="*/ 179 w 313"/>
                <a:gd name="T103" fmla="*/ 22 h 190"/>
                <a:gd name="T104" fmla="*/ 207 w 313"/>
                <a:gd name="T105" fmla="*/ 22 h 190"/>
                <a:gd name="T106" fmla="*/ 236 w 313"/>
                <a:gd name="T107" fmla="*/ 22 h 190"/>
                <a:gd name="T108" fmla="*/ 264 w 313"/>
                <a:gd name="T109" fmla="*/ 2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3" h="190">
                  <a:moveTo>
                    <a:pt x="264" y="22"/>
                  </a:moveTo>
                  <a:lnTo>
                    <a:pt x="267" y="29"/>
                  </a:lnTo>
                  <a:lnTo>
                    <a:pt x="268" y="39"/>
                  </a:lnTo>
                  <a:lnTo>
                    <a:pt x="269" y="49"/>
                  </a:lnTo>
                  <a:lnTo>
                    <a:pt x="273" y="57"/>
                  </a:lnTo>
                  <a:lnTo>
                    <a:pt x="283" y="64"/>
                  </a:lnTo>
                  <a:lnTo>
                    <a:pt x="293" y="73"/>
                  </a:lnTo>
                  <a:lnTo>
                    <a:pt x="304" y="81"/>
                  </a:lnTo>
                  <a:lnTo>
                    <a:pt x="313" y="91"/>
                  </a:lnTo>
                  <a:lnTo>
                    <a:pt x="303" y="101"/>
                  </a:lnTo>
                  <a:lnTo>
                    <a:pt x="293" y="102"/>
                  </a:lnTo>
                  <a:lnTo>
                    <a:pt x="285" y="102"/>
                  </a:lnTo>
                  <a:lnTo>
                    <a:pt x="278" y="108"/>
                  </a:lnTo>
                  <a:lnTo>
                    <a:pt x="279" y="115"/>
                  </a:lnTo>
                  <a:lnTo>
                    <a:pt x="280" y="122"/>
                  </a:lnTo>
                  <a:lnTo>
                    <a:pt x="280" y="128"/>
                  </a:lnTo>
                  <a:lnTo>
                    <a:pt x="282" y="135"/>
                  </a:lnTo>
                  <a:lnTo>
                    <a:pt x="265" y="141"/>
                  </a:lnTo>
                  <a:lnTo>
                    <a:pt x="247" y="147"/>
                  </a:lnTo>
                  <a:lnTo>
                    <a:pt x="227" y="149"/>
                  </a:lnTo>
                  <a:lnTo>
                    <a:pt x="207" y="151"/>
                  </a:lnTo>
                  <a:lnTo>
                    <a:pt x="183" y="151"/>
                  </a:lnTo>
                  <a:lnTo>
                    <a:pt x="156" y="149"/>
                  </a:lnTo>
                  <a:lnTo>
                    <a:pt x="128" y="147"/>
                  </a:lnTo>
                  <a:lnTo>
                    <a:pt x="98" y="142"/>
                  </a:lnTo>
                  <a:lnTo>
                    <a:pt x="98" y="147"/>
                  </a:lnTo>
                  <a:lnTo>
                    <a:pt x="99" y="148"/>
                  </a:lnTo>
                  <a:lnTo>
                    <a:pt x="101" y="151"/>
                  </a:lnTo>
                  <a:lnTo>
                    <a:pt x="101" y="155"/>
                  </a:lnTo>
                  <a:lnTo>
                    <a:pt x="110" y="156"/>
                  </a:lnTo>
                  <a:lnTo>
                    <a:pt x="120" y="159"/>
                  </a:lnTo>
                  <a:lnTo>
                    <a:pt x="130" y="162"/>
                  </a:lnTo>
                  <a:lnTo>
                    <a:pt x="141" y="166"/>
                  </a:lnTo>
                  <a:lnTo>
                    <a:pt x="151" y="170"/>
                  </a:lnTo>
                  <a:lnTo>
                    <a:pt x="159" y="176"/>
                  </a:lnTo>
                  <a:lnTo>
                    <a:pt x="168" y="183"/>
                  </a:lnTo>
                  <a:lnTo>
                    <a:pt x="174" y="190"/>
                  </a:lnTo>
                  <a:lnTo>
                    <a:pt x="92" y="183"/>
                  </a:lnTo>
                  <a:lnTo>
                    <a:pt x="0" y="119"/>
                  </a:lnTo>
                  <a:lnTo>
                    <a:pt x="7" y="105"/>
                  </a:lnTo>
                  <a:lnTo>
                    <a:pt x="13" y="91"/>
                  </a:lnTo>
                  <a:lnTo>
                    <a:pt x="18" y="75"/>
                  </a:lnTo>
                  <a:lnTo>
                    <a:pt x="24" y="62"/>
                  </a:lnTo>
                  <a:lnTo>
                    <a:pt x="28" y="46"/>
                  </a:lnTo>
                  <a:lnTo>
                    <a:pt x="32" y="31"/>
                  </a:lnTo>
                  <a:lnTo>
                    <a:pt x="38" y="15"/>
                  </a:lnTo>
                  <a:lnTo>
                    <a:pt x="43" y="0"/>
                  </a:lnTo>
                  <a:lnTo>
                    <a:pt x="68" y="7"/>
                  </a:lnTo>
                  <a:lnTo>
                    <a:pt x="95" y="13"/>
                  </a:lnTo>
                  <a:lnTo>
                    <a:pt x="123" y="17"/>
                  </a:lnTo>
                  <a:lnTo>
                    <a:pt x="151" y="20"/>
                  </a:lnTo>
                  <a:lnTo>
                    <a:pt x="179" y="22"/>
                  </a:lnTo>
                  <a:lnTo>
                    <a:pt x="207" y="22"/>
                  </a:lnTo>
                  <a:lnTo>
                    <a:pt x="236" y="22"/>
                  </a:lnTo>
                  <a:lnTo>
                    <a:pt x="264" y="22"/>
                  </a:lnTo>
                  <a:close/>
                </a:path>
              </a:pathLst>
            </a:custGeom>
            <a:solidFill>
              <a:srgbClr val="F2BF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2" name="Freeform 55"/>
            <p:cNvSpPr>
              <a:spLocks noChangeAspect="1"/>
            </p:cNvSpPr>
            <p:nvPr/>
          </p:nvSpPr>
          <p:spPr bwMode="auto">
            <a:xfrm>
              <a:off x="1120" y="2462"/>
              <a:ext cx="12" cy="20"/>
            </a:xfrm>
            <a:custGeom>
              <a:avLst/>
              <a:gdLst>
                <a:gd name="T0" fmla="*/ 31 w 34"/>
                <a:gd name="T1" fmla="*/ 49 h 61"/>
                <a:gd name="T2" fmla="*/ 30 w 34"/>
                <a:gd name="T3" fmla="*/ 53 h 61"/>
                <a:gd name="T4" fmla="*/ 26 w 34"/>
                <a:gd name="T5" fmla="*/ 56 h 61"/>
                <a:gd name="T6" fmla="*/ 23 w 34"/>
                <a:gd name="T7" fmla="*/ 59 h 61"/>
                <a:gd name="T8" fmla="*/ 20 w 34"/>
                <a:gd name="T9" fmla="*/ 61 h 61"/>
                <a:gd name="T10" fmla="*/ 5 w 34"/>
                <a:gd name="T11" fmla="*/ 60 h 61"/>
                <a:gd name="T12" fmla="*/ 2 w 34"/>
                <a:gd name="T13" fmla="*/ 46 h 61"/>
                <a:gd name="T14" fmla="*/ 0 w 34"/>
                <a:gd name="T15" fmla="*/ 32 h 61"/>
                <a:gd name="T16" fmla="*/ 5 w 34"/>
                <a:gd name="T17" fmla="*/ 19 h 61"/>
                <a:gd name="T18" fmla="*/ 13 w 34"/>
                <a:gd name="T19" fmla="*/ 8 h 61"/>
                <a:gd name="T20" fmla="*/ 17 w 34"/>
                <a:gd name="T21" fmla="*/ 6 h 61"/>
                <a:gd name="T22" fmla="*/ 21 w 34"/>
                <a:gd name="T23" fmla="*/ 3 h 61"/>
                <a:gd name="T24" fmla="*/ 24 w 34"/>
                <a:gd name="T25" fmla="*/ 1 h 61"/>
                <a:gd name="T26" fmla="*/ 28 w 34"/>
                <a:gd name="T27" fmla="*/ 0 h 61"/>
                <a:gd name="T28" fmla="*/ 32 w 34"/>
                <a:gd name="T29" fmla="*/ 11 h 61"/>
                <a:gd name="T30" fmla="*/ 34 w 34"/>
                <a:gd name="T31" fmla="*/ 24 h 61"/>
                <a:gd name="T32" fmla="*/ 32 w 34"/>
                <a:gd name="T33" fmla="*/ 38 h 61"/>
                <a:gd name="T34" fmla="*/ 31 w 34"/>
                <a:gd name="T35" fmla="*/ 4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61">
                  <a:moveTo>
                    <a:pt x="31" y="49"/>
                  </a:moveTo>
                  <a:lnTo>
                    <a:pt x="30" y="53"/>
                  </a:lnTo>
                  <a:lnTo>
                    <a:pt x="26" y="56"/>
                  </a:lnTo>
                  <a:lnTo>
                    <a:pt x="23" y="59"/>
                  </a:lnTo>
                  <a:lnTo>
                    <a:pt x="20" y="61"/>
                  </a:lnTo>
                  <a:lnTo>
                    <a:pt x="5" y="60"/>
                  </a:lnTo>
                  <a:lnTo>
                    <a:pt x="2" y="46"/>
                  </a:lnTo>
                  <a:lnTo>
                    <a:pt x="0" y="32"/>
                  </a:lnTo>
                  <a:lnTo>
                    <a:pt x="5" y="19"/>
                  </a:lnTo>
                  <a:lnTo>
                    <a:pt x="13" y="8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4" y="1"/>
                  </a:lnTo>
                  <a:lnTo>
                    <a:pt x="28" y="0"/>
                  </a:lnTo>
                  <a:lnTo>
                    <a:pt x="32" y="11"/>
                  </a:lnTo>
                  <a:lnTo>
                    <a:pt x="34" y="24"/>
                  </a:lnTo>
                  <a:lnTo>
                    <a:pt x="32" y="38"/>
                  </a:lnTo>
                  <a:lnTo>
                    <a:pt x="31" y="49"/>
                  </a:lnTo>
                  <a:close/>
                </a:path>
              </a:pathLst>
            </a:custGeom>
            <a:solidFill>
              <a:srgbClr val="F2CC0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3" name="Freeform 56"/>
            <p:cNvSpPr>
              <a:spLocks noChangeAspect="1"/>
            </p:cNvSpPr>
            <p:nvPr/>
          </p:nvSpPr>
          <p:spPr bwMode="auto">
            <a:xfrm>
              <a:off x="1118" y="2491"/>
              <a:ext cx="15" cy="40"/>
            </a:xfrm>
            <a:custGeom>
              <a:avLst/>
              <a:gdLst>
                <a:gd name="T0" fmla="*/ 35 w 44"/>
                <a:gd name="T1" fmla="*/ 1 h 120"/>
                <a:gd name="T2" fmla="*/ 44 w 44"/>
                <a:gd name="T3" fmla="*/ 120 h 120"/>
                <a:gd name="T4" fmla="*/ 28 w 44"/>
                <a:gd name="T5" fmla="*/ 109 h 120"/>
                <a:gd name="T6" fmla="*/ 17 w 44"/>
                <a:gd name="T7" fmla="*/ 96 h 120"/>
                <a:gd name="T8" fmla="*/ 12 w 44"/>
                <a:gd name="T9" fmla="*/ 82 h 120"/>
                <a:gd name="T10" fmla="*/ 7 w 44"/>
                <a:gd name="T11" fmla="*/ 65 h 120"/>
                <a:gd name="T12" fmla="*/ 6 w 44"/>
                <a:gd name="T13" fmla="*/ 50 h 120"/>
                <a:gd name="T14" fmla="*/ 5 w 44"/>
                <a:gd name="T15" fmla="*/ 33 h 120"/>
                <a:gd name="T16" fmla="*/ 3 w 44"/>
                <a:gd name="T17" fmla="*/ 17 h 120"/>
                <a:gd name="T18" fmla="*/ 0 w 44"/>
                <a:gd name="T19" fmla="*/ 0 h 120"/>
                <a:gd name="T20" fmla="*/ 10 w 44"/>
                <a:gd name="T21" fmla="*/ 4 h 120"/>
                <a:gd name="T22" fmla="*/ 19 w 44"/>
                <a:gd name="T23" fmla="*/ 7 h 120"/>
                <a:gd name="T24" fmla="*/ 27 w 44"/>
                <a:gd name="T25" fmla="*/ 7 h 120"/>
                <a:gd name="T26" fmla="*/ 35 w 44"/>
                <a:gd name="T27" fmla="*/ 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120">
                  <a:moveTo>
                    <a:pt x="35" y="1"/>
                  </a:moveTo>
                  <a:lnTo>
                    <a:pt x="44" y="120"/>
                  </a:lnTo>
                  <a:lnTo>
                    <a:pt x="28" y="109"/>
                  </a:lnTo>
                  <a:lnTo>
                    <a:pt x="17" y="96"/>
                  </a:lnTo>
                  <a:lnTo>
                    <a:pt x="12" y="82"/>
                  </a:lnTo>
                  <a:lnTo>
                    <a:pt x="7" y="65"/>
                  </a:lnTo>
                  <a:lnTo>
                    <a:pt x="6" y="50"/>
                  </a:lnTo>
                  <a:lnTo>
                    <a:pt x="5" y="33"/>
                  </a:lnTo>
                  <a:lnTo>
                    <a:pt x="3" y="17"/>
                  </a:lnTo>
                  <a:lnTo>
                    <a:pt x="0" y="0"/>
                  </a:lnTo>
                  <a:lnTo>
                    <a:pt x="10" y="4"/>
                  </a:lnTo>
                  <a:lnTo>
                    <a:pt x="19" y="7"/>
                  </a:lnTo>
                  <a:lnTo>
                    <a:pt x="27" y="7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FF7C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4" name="Freeform 57"/>
            <p:cNvSpPr>
              <a:spLocks noChangeAspect="1"/>
            </p:cNvSpPr>
            <p:nvPr/>
          </p:nvSpPr>
          <p:spPr bwMode="auto">
            <a:xfrm>
              <a:off x="835" y="2514"/>
              <a:ext cx="84" cy="76"/>
            </a:xfrm>
            <a:custGeom>
              <a:avLst/>
              <a:gdLst>
                <a:gd name="T0" fmla="*/ 235 w 252"/>
                <a:gd name="T1" fmla="*/ 28 h 229"/>
                <a:gd name="T2" fmla="*/ 248 w 252"/>
                <a:gd name="T3" fmla="*/ 71 h 229"/>
                <a:gd name="T4" fmla="*/ 252 w 252"/>
                <a:gd name="T5" fmla="*/ 113 h 229"/>
                <a:gd name="T6" fmla="*/ 245 w 252"/>
                <a:gd name="T7" fmla="*/ 154 h 229"/>
                <a:gd name="T8" fmla="*/ 224 w 252"/>
                <a:gd name="T9" fmla="*/ 190 h 229"/>
                <a:gd name="T10" fmla="*/ 224 w 252"/>
                <a:gd name="T11" fmla="*/ 193 h 229"/>
                <a:gd name="T12" fmla="*/ 224 w 252"/>
                <a:gd name="T13" fmla="*/ 194 h 229"/>
                <a:gd name="T14" fmla="*/ 224 w 252"/>
                <a:gd name="T15" fmla="*/ 197 h 229"/>
                <a:gd name="T16" fmla="*/ 223 w 252"/>
                <a:gd name="T17" fmla="*/ 200 h 229"/>
                <a:gd name="T18" fmla="*/ 219 w 252"/>
                <a:gd name="T19" fmla="*/ 182 h 229"/>
                <a:gd name="T20" fmla="*/ 217 w 252"/>
                <a:gd name="T21" fmla="*/ 163 h 229"/>
                <a:gd name="T22" fmla="*/ 216 w 252"/>
                <a:gd name="T23" fmla="*/ 145 h 229"/>
                <a:gd name="T24" fmla="*/ 209 w 252"/>
                <a:gd name="T25" fmla="*/ 129 h 229"/>
                <a:gd name="T26" fmla="*/ 194 w 252"/>
                <a:gd name="T27" fmla="*/ 127 h 229"/>
                <a:gd name="T28" fmla="*/ 180 w 252"/>
                <a:gd name="T29" fmla="*/ 140 h 229"/>
                <a:gd name="T30" fmla="*/ 167 w 252"/>
                <a:gd name="T31" fmla="*/ 154 h 229"/>
                <a:gd name="T32" fmla="*/ 155 w 252"/>
                <a:gd name="T33" fmla="*/ 170 h 229"/>
                <a:gd name="T34" fmla="*/ 142 w 252"/>
                <a:gd name="T35" fmla="*/ 186 h 229"/>
                <a:gd name="T36" fmla="*/ 129 w 252"/>
                <a:gd name="T37" fmla="*/ 200 h 229"/>
                <a:gd name="T38" fmla="*/ 116 w 252"/>
                <a:gd name="T39" fmla="*/ 209 h 229"/>
                <a:gd name="T40" fmla="*/ 99 w 252"/>
                <a:gd name="T41" fmla="*/ 218 h 229"/>
                <a:gd name="T42" fmla="*/ 81 w 252"/>
                <a:gd name="T43" fmla="*/ 219 h 229"/>
                <a:gd name="T44" fmla="*/ 74 w 252"/>
                <a:gd name="T45" fmla="*/ 216 h 229"/>
                <a:gd name="T46" fmla="*/ 65 w 252"/>
                <a:gd name="T47" fmla="*/ 219 h 229"/>
                <a:gd name="T48" fmla="*/ 56 w 252"/>
                <a:gd name="T49" fmla="*/ 222 h 229"/>
                <a:gd name="T50" fmla="*/ 47 w 252"/>
                <a:gd name="T51" fmla="*/ 226 h 229"/>
                <a:gd name="T52" fmla="*/ 40 w 252"/>
                <a:gd name="T53" fmla="*/ 229 h 229"/>
                <a:gd name="T54" fmla="*/ 33 w 252"/>
                <a:gd name="T55" fmla="*/ 228 h 229"/>
                <a:gd name="T56" fmla="*/ 29 w 252"/>
                <a:gd name="T57" fmla="*/ 222 h 229"/>
                <a:gd name="T58" fmla="*/ 28 w 252"/>
                <a:gd name="T59" fmla="*/ 209 h 229"/>
                <a:gd name="T60" fmla="*/ 22 w 252"/>
                <a:gd name="T61" fmla="*/ 202 h 229"/>
                <a:gd name="T62" fmla="*/ 14 w 252"/>
                <a:gd name="T63" fmla="*/ 198 h 229"/>
                <a:gd name="T64" fmla="*/ 7 w 252"/>
                <a:gd name="T65" fmla="*/ 196 h 229"/>
                <a:gd name="T66" fmla="*/ 0 w 252"/>
                <a:gd name="T67" fmla="*/ 190 h 229"/>
                <a:gd name="T68" fmla="*/ 5 w 252"/>
                <a:gd name="T69" fmla="*/ 180 h 229"/>
                <a:gd name="T70" fmla="*/ 7 w 252"/>
                <a:gd name="T71" fmla="*/ 170 h 229"/>
                <a:gd name="T72" fmla="*/ 5 w 252"/>
                <a:gd name="T73" fmla="*/ 159 h 229"/>
                <a:gd name="T74" fmla="*/ 1 w 252"/>
                <a:gd name="T75" fmla="*/ 148 h 229"/>
                <a:gd name="T76" fmla="*/ 23 w 252"/>
                <a:gd name="T77" fmla="*/ 134 h 229"/>
                <a:gd name="T78" fmla="*/ 46 w 252"/>
                <a:gd name="T79" fmla="*/ 119 h 229"/>
                <a:gd name="T80" fmla="*/ 68 w 252"/>
                <a:gd name="T81" fmla="*/ 101 h 229"/>
                <a:gd name="T82" fmla="*/ 88 w 252"/>
                <a:gd name="T83" fmla="*/ 83 h 229"/>
                <a:gd name="T84" fmla="*/ 109 w 252"/>
                <a:gd name="T85" fmla="*/ 63 h 229"/>
                <a:gd name="T86" fmla="*/ 127 w 252"/>
                <a:gd name="T87" fmla="*/ 42 h 229"/>
                <a:gd name="T88" fmla="*/ 145 w 252"/>
                <a:gd name="T89" fmla="*/ 21 h 229"/>
                <a:gd name="T90" fmla="*/ 162 w 252"/>
                <a:gd name="T91" fmla="*/ 0 h 229"/>
                <a:gd name="T92" fmla="*/ 170 w 252"/>
                <a:gd name="T93" fmla="*/ 6 h 229"/>
                <a:gd name="T94" fmla="*/ 180 w 252"/>
                <a:gd name="T95" fmla="*/ 10 h 229"/>
                <a:gd name="T96" fmla="*/ 188 w 252"/>
                <a:gd name="T97" fmla="*/ 14 h 229"/>
                <a:gd name="T98" fmla="*/ 198 w 252"/>
                <a:gd name="T99" fmla="*/ 17 h 229"/>
                <a:gd name="T100" fmla="*/ 206 w 252"/>
                <a:gd name="T101" fmla="*/ 21 h 229"/>
                <a:gd name="T102" fmla="*/ 216 w 252"/>
                <a:gd name="T103" fmla="*/ 24 h 229"/>
                <a:gd name="T104" fmla="*/ 226 w 252"/>
                <a:gd name="T105" fmla="*/ 25 h 229"/>
                <a:gd name="T106" fmla="*/ 235 w 252"/>
                <a:gd name="T107" fmla="*/ 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2" h="229">
                  <a:moveTo>
                    <a:pt x="235" y="28"/>
                  </a:moveTo>
                  <a:lnTo>
                    <a:pt x="248" y="71"/>
                  </a:lnTo>
                  <a:lnTo>
                    <a:pt x="252" y="113"/>
                  </a:lnTo>
                  <a:lnTo>
                    <a:pt x="245" y="154"/>
                  </a:lnTo>
                  <a:lnTo>
                    <a:pt x="224" y="190"/>
                  </a:lnTo>
                  <a:lnTo>
                    <a:pt x="224" y="193"/>
                  </a:lnTo>
                  <a:lnTo>
                    <a:pt x="224" y="194"/>
                  </a:lnTo>
                  <a:lnTo>
                    <a:pt x="224" y="197"/>
                  </a:lnTo>
                  <a:lnTo>
                    <a:pt x="223" y="200"/>
                  </a:lnTo>
                  <a:lnTo>
                    <a:pt x="219" y="182"/>
                  </a:lnTo>
                  <a:lnTo>
                    <a:pt x="217" y="163"/>
                  </a:lnTo>
                  <a:lnTo>
                    <a:pt x="216" y="145"/>
                  </a:lnTo>
                  <a:lnTo>
                    <a:pt x="209" y="129"/>
                  </a:lnTo>
                  <a:lnTo>
                    <a:pt x="194" y="127"/>
                  </a:lnTo>
                  <a:lnTo>
                    <a:pt x="180" y="140"/>
                  </a:lnTo>
                  <a:lnTo>
                    <a:pt x="167" y="154"/>
                  </a:lnTo>
                  <a:lnTo>
                    <a:pt x="155" y="170"/>
                  </a:lnTo>
                  <a:lnTo>
                    <a:pt x="142" y="186"/>
                  </a:lnTo>
                  <a:lnTo>
                    <a:pt x="129" y="200"/>
                  </a:lnTo>
                  <a:lnTo>
                    <a:pt x="116" y="209"/>
                  </a:lnTo>
                  <a:lnTo>
                    <a:pt x="99" y="218"/>
                  </a:lnTo>
                  <a:lnTo>
                    <a:pt x="81" y="219"/>
                  </a:lnTo>
                  <a:lnTo>
                    <a:pt x="74" y="216"/>
                  </a:lnTo>
                  <a:lnTo>
                    <a:pt x="65" y="219"/>
                  </a:lnTo>
                  <a:lnTo>
                    <a:pt x="56" y="222"/>
                  </a:lnTo>
                  <a:lnTo>
                    <a:pt x="47" y="226"/>
                  </a:lnTo>
                  <a:lnTo>
                    <a:pt x="40" y="229"/>
                  </a:lnTo>
                  <a:lnTo>
                    <a:pt x="33" y="228"/>
                  </a:lnTo>
                  <a:lnTo>
                    <a:pt x="29" y="222"/>
                  </a:lnTo>
                  <a:lnTo>
                    <a:pt x="28" y="209"/>
                  </a:lnTo>
                  <a:lnTo>
                    <a:pt x="22" y="202"/>
                  </a:lnTo>
                  <a:lnTo>
                    <a:pt x="14" y="198"/>
                  </a:lnTo>
                  <a:lnTo>
                    <a:pt x="7" y="196"/>
                  </a:lnTo>
                  <a:lnTo>
                    <a:pt x="0" y="190"/>
                  </a:lnTo>
                  <a:lnTo>
                    <a:pt x="5" y="180"/>
                  </a:lnTo>
                  <a:lnTo>
                    <a:pt x="7" y="170"/>
                  </a:lnTo>
                  <a:lnTo>
                    <a:pt x="5" y="159"/>
                  </a:lnTo>
                  <a:lnTo>
                    <a:pt x="1" y="148"/>
                  </a:lnTo>
                  <a:lnTo>
                    <a:pt x="23" y="134"/>
                  </a:lnTo>
                  <a:lnTo>
                    <a:pt x="46" y="119"/>
                  </a:lnTo>
                  <a:lnTo>
                    <a:pt x="68" y="101"/>
                  </a:lnTo>
                  <a:lnTo>
                    <a:pt x="88" y="83"/>
                  </a:lnTo>
                  <a:lnTo>
                    <a:pt x="109" y="63"/>
                  </a:lnTo>
                  <a:lnTo>
                    <a:pt x="127" y="42"/>
                  </a:lnTo>
                  <a:lnTo>
                    <a:pt x="145" y="21"/>
                  </a:lnTo>
                  <a:lnTo>
                    <a:pt x="162" y="0"/>
                  </a:lnTo>
                  <a:lnTo>
                    <a:pt x="170" y="6"/>
                  </a:lnTo>
                  <a:lnTo>
                    <a:pt x="180" y="10"/>
                  </a:lnTo>
                  <a:lnTo>
                    <a:pt x="188" y="14"/>
                  </a:lnTo>
                  <a:lnTo>
                    <a:pt x="198" y="17"/>
                  </a:lnTo>
                  <a:lnTo>
                    <a:pt x="206" y="21"/>
                  </a:lnTo>
                  <a:lnTo>
                    <a:pt x="216" y="24"/>
                  </a:lnTo>
                  <a:lnTo>
                    <a:pt x="226" y="25"/>
                  </a:lnTo>
                  <a:lnTo>
                    <a:pt x="235" y="28"/>
                  </a:lnTo>
                  <a:close/>
                </a:path>
              </a:pathLst>
            </a:custGeom>
            <a:solidFill>
              <a:srgbClr val="F2BF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5" name="Freeform 58"/>
            <p:cNvSpPr>
              <a:spLocks noChangeAspect="1"/>
            </p:cNvSpPr>
            <p:nvPr/>
          </p:nvSpPr>
          <p:spPr bwMode="auto">
            <a:xfrm>
              <a:off x="993" y="2529"/>
              <a:ext cx="204" cy="296"/>
            </a:xfrm>
            <a:custGeom>
              <a:avLst/>
              <a:gdLst>
                <a:gd name="T0" fmla="*/ 599 w 613"/>
                <a:gd name="T1" fmla="*/ 91 h 887"/>
                <a:gd name="T2" fmla="*/ 611 w 613"/>
                <a:gd name="T3" fmla="*/ 241 h 887"/>
                <a:gd name="T4" fmla="*/ 596 w 613"/>
                <a:gd name="T5" fmla="*/ 495 h 887"/>
                <a:gd name="T6" fmla="*/ 558 w 613"/>
                <a:gd name="T7" fmla="*/ 601 h 887"/>
                <a:gd name="T8" fmla="*/ 518 w 613"/>
                <a:gd name="T9" fmla="*/ 622 h 887"/>
                <a:gd name="T10" fmla="*/ 474 w 613"/>
                <a:gd name="T11" fmla="*/ 632 h 887"/>
                <a:gd name="T12" fmla="*/ 473 w 613"/>
                <a:gd name="T13" fmla="*/ 649 h 887"/>
                <a:gd name="T14" fmla="*/ 495 w 613"/>
                <a:gd name="T15" fmla="*/ 663 h 887"/>
                <a:gd name="T16" fmla="*/ 526 w 613"/>
                <a:gd name="T17" fmla="*/ 660 h 887"/>
                <a:gd name="T18" fmla="*/ 557 w 613"/>
                <a:gd name="T19" fmla="*/ 653 h 887"/>
                <a:gd name="T20" fmla="*/ 586 w 613"/>
                <a:gd name="T21" fmla="*/ 651 h 887"/>
                <a:gd name="T22" fmla="*/ 571 w 613"/>
                <a:gd name="T23" fmla="*/ 731 h 887"/>
                <a:gd name="T24" fmla="*/ 558 w 613"/>
                <a:gd name="T25" fmla="*/ 849 h 887"/>
                <a:gd name="T26" fmla="*/ 501 w 613"/>
                <a:gd name="T27" fmla="*/ 869 h 887"/>
                <a:gd name="T28" fmla="*/ 462 w 613"/>
                <a:gd name="T29" fmla="*/ 872 h 887"/>
                <a:gd name="T30" fmla="*/ 426 w 613"/>
                <a:gd name="T31" fmla="*/ 861 h 887"/>
                <a:gd name="T32" fmla="*/ 401 w 613"/>
                <a:gd name="T33" fmla="*/ 841 h 887"/>
                <a:gd name="T34" fmla="*/ 370 w 613"/>
                <a:gd name="T35" fmla="*/ 718 h 887"/>
                <a:gd name="T36" fmla="*/ 381 w 613"/>
                <a:gd name="T37" fmla="*/ 605 h 887"/>
                <a:gd name="T38" fmla="*/ 403 w 613"/>
                <a:gd name="T39" fmla="*/ 605 h 887"/>
                <a:gd name="T40" fmla="*/ 406 w 613"/>
                <a:gd name="T41" fmla="*/ 586 h 887"/>
                <a:gd name="T42" fmla="*/ 373 w 613"/>
                <a:gd name="T43" fmla="*/ 508 h 887"/>
                <a:gd name="T44" fmla="*/ 341 w 613"/>
                <a:gd name="T45" fmla="*/ 393 h 887"/>
                <a:gd name="T46" fmla="*/ 310 w 613"/>
                <a:gd name="T47" fmla="*/ 279 h 887"/>
                <a:gd name="T48" fmla="*/ 297 w 613"/>
                <a:gd name="T49" fmla="*/ 272 h 887"/>
                <a:gd name="T50" fmla="*/ 265 w 613"/>
                <a:gd name="T51" fmla="*/ 343 h 887"/>
                <a:gd name="T52" fmla="*/ 235 w 613"/>
                <a:gd name="T53" fmla="*/ 457 h 887"/>
                <a:gd name="T54" fmla="*/ 225 w 613"/>
                <a:gd name="T55" fmla="*/ 577 h 887"/>
                <a:gd name="T56" fmla="*/ 243 w 613"/>
                <a:gd name="T57" fmla="*/ 806 h 887"/>
                <a:gd name="T58" fmla="*/ 223 w 613"/>
                <a:gd name="T59" fmla="*/ 872 h 887"/>
                <a:gd name="T60" fmla="*/ 209 w 613"/>
                <a:gd name="T61" fmla="*/ 866 h 887"/>
                <a:gd name="T62" fmla="*/ 187 w 613"/>
                <a:gd name="T63" fmla="*/ 870 h 887"/>
                <a:gd name="T64" fmla="*/ 165 w 613"/>
                <a:gd name="T65" fmla="*/ 876 h 887"/>
                <a:gd name="T66" fmla="*/ 127 w 613"/>
                <a:gd name="T67" fmla="*/ 887 h 887"/>
                <a:gd name="T68" fmla="*/ 83 w 613"/>
                <a:gd name="T69" fmla="*/ 875 h 887"/>
                <a:gd name="T70" fmla="*/ 37 w 613"/>
                <a:gd name="T71" fmla="*/ 865 h 887"/>
                <a:gd name="T72" fmla="*/ 30 w 613"/>
                <a:gd name="T73" fmla="*/ 823 h 887"/>
                <a:gd name="T74" fmla="*/ 13 w 613"/>
                <a:gd name="T75" fmla="*/ 681 h 887"/>
                <a:gd name="T76" fmla="*/ 23 w 613"/>
                <a:gd name="T77" fmla="*/ 502 h 887"/>
                <a:gd name="T78" fmla="*/ 3 w 613"/>
                <a:gd name="T79" fmla="*/ 349 h 887"/>
                <a:gd name="T80" fmla="*/ 6 w 613"/>
                <a:gd name="T81" fmla="*/ 197 h 887"/>
                <a:gd name="T82" fmla="*/ 34 w 613"/>
                <a:gd name="T83" fmla="*/ 81 h 887"/>
                <a:gd name="T84" fmla="*/ 63 w 613"/>
                <a:gd name="T85" fmla="*/ 17 h 887"/>
                <a:gd name="T86" fmla="*/ 108 w 613"/>
                <a:gd name="T87" fmla="*/ 28 h 887"/>
                <a:gd name="T88" fmla="*/ 152 w 613"/>
                <a:gd name="T89" fmla="*/ 43 h 887"/>
                <a:gd name="T90" fmla="*/ 198 w 613"/>
                <a:gd name="T91" fmla="*/ 58 h 887"/>
                <a:gd name="T92" fmla="*/ 244 w 613"/>
                <a:gd name="T93" fmla="*/ 75 h 887"/>
                <a:gd name="T94" fmla="*/ 289 w 613"/>
                <a:gd name="T95" fmla="*/ 92 h 887"/>
                <a:gd name="T96" fmla="*/ 314 w 613"/>
                <a:gd name="T97" fmla="*/ 56 h 887"/>
                <a:gd name="T98" fmla="*/ 346 w 613"/>
                <a:gd name="T99" fmla="*/ 21 h 887"/>
                <a:gd name="T100" fmla="*/ 375 w 613"/>
                <a:gd name="T101" fmla="*/ 3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3" h="887">
                  <a:moveTo>
                    <a:pt x="440" y="75"/>
                  </a:moveTo>
                  <a:lnTo>
                    <a:pt x="586" y="42"/>
                  </a:lnTo>
                  <a:lnTo>
                    <a:pt x="599" y="91"/>
                  </a:lnTo>
                  <a:lnTo>
                    <a:pt x="604" y="139"/>
                  </a:lnTo>
                  <a:lnTo>
                    <a:pt x="607" y="190"/>
                  </a:lnTo>
                  <a:lnTo>
                    <a:pt x="611" y="241"/>
                  </a:lnTo>
                  <a:lnTo>
                    <a:pt x="613" y="328"/>
                  </a:lnTo>
                  <a:lnTo>
                    <a:pt x="608" y="413"/>
                  </a:lnTo>
                  <a:lnTo>
                    <a:pt x="596" y="495"/>
                  </a:lnTo>
                  <a:lnTo>
                    <a:pt x="575" y="573"/>
                  </a:lnTo>
                  <a:lnTo>
                    <a:pt x="568" y="589"/>
                  </a:lnTo>
                  <a:lnTo>
                    <a:pt x="558" y="601"/>
                  </a:lnTo>
                  <a:lnTo>
                    <a:pt x="546" y="610"/>
                  </a:lnTo>
                  <a:lnTo>
                    <a:pt x="533" y="616"/>
                  </a:lnTo>
                  <a:lnTo>
                    <a:pt x="518" y="622"/>
                  </a:lnTo>
                  <a:lnTo>
                    <a:pt x="502" y="626"/>
                  </a:lnTo>
                  <a:lnTo>
                    <a:pt x="488" y="629"/>
                  </a:lnTo>
                  <a:lnTo>
                    <a:pt x="474" y="632"/>
                  </a:lnTo>
                  <a:lnTo>
                    <a:pt x="473" y="637"/>
                  </a:lnTo>
                  <a:lnTo>
                    <a:pt x="472" y="643"/>
                  </a:lnTo>
                  <a:lnTo>
                    <a:pt x="473" y="649"/>
                  </a:lnTo>
                  <a:lnTo>
                    <a:pt x="477" y="653"/>
                  </a:lnTo>
                  <a:lnTo>
                    <a:pt x="486" y="658"/>
                  </a:lnTo>
                  <a:lnTo>
                    <a:pt x="495" y="663"/>
                  </a:lnTo>
                  <a:lnTo>
                    <a:pt x="505" y="663"/>
                  </a:lnTo>
                  <a:lnTo>
                    <a:pt x="516" y="663"/>
                  </a:lnTo>
                  <a:lnTo>
                    <a:pt x="526" y="660"/>
                  </a:lnTo>
                  <a:lnTo>
                    <a:pt x="537" y="657"/>
                  </a:lnTo>
                  <a:lnTo>
                    <a:pt x="547" y="654"/>
                  </a:lnTo>
                  <a:lnTo>
                    <a:pt x="557" y="653"/>
                  </a:lnTo>
                  <a:lnTo>
                    <a:pt x="586" y="612"/>
                  </a:lnTo>
                  <a:lnTo>
                    <a:pt x="589" y="632"/>
                  </a:lnTo>
                  <a:lnTo>
                    <a:pt x="586" y="651"/>
                  </a:lnTo>
                  <a:lnTo>
                    <a:pt x="582" y="672"/>
                  </a:lnTo>
                  <a:lnTo>
                    <a:pt x="579" y="692"/>
                  </a:lnTo>
                  <a:lnTo>
                    <a:pt x="571" y="731"/>
                  </a:lnTo>
                  <a:lnTo>
                    <a:pt x="564" y="769"/>
                  </a:lnTo>
                  <a:lnTo>
                    <a:pt x="560" y="809"/>
                  </a:lnTo>
                  <a:lnTo>
                    <a:pt x="558" y="849"/>
                  </a:lnTo>
                  <a:lnTo>
                    <a:pt x="526" y="877"/>
                  </a:lnTo>
                  <a:lnTo>
                    <a:pt x="513" y="872"/>
                  </a:lnTo>
                  <a:lnTo>
                    <a:pt x="501" y="869"/>
                  </a:lnTo>
                  <a:lnTo>
                    <a:pt x="487" y="869"/>
                  </a:lnTo>
                  <a:lnTo>
                    <a:pt x="474" y="870"/>
                  </a:lnTo>
                  <a:lnTo>
                    <a:pt x="462" y="872"/>
                  </a:lnTo>
                  <a:lnTo>
                    <a:pt x="448" y="870"/>
                  </a:lnTo>
                  <a:lnTo>
                    <a:pt x="437" y="868"/>
                  </a:lnTo>
                  <a:lnTo>
                    <a:pt x="426" y="861"/>
                  </a:lnTo>
                  <a:lnTo>
                    <a:pt x="413" y="858"/>
                  </a:lnTo>
                  <a:lnTo>
                    <a:pt x="406" y="851"/>
                  </a:lnTo>
                  <a:lnTo>
                    <a:pt x="401" y="841"/>
                  </a:lnTo>
                  <a:lnTo>
                    <a:pt x="395" y="830"/>
                  </a:lnTo>
                  <a:lnTo>
                    <a:pt x="380" y="776"/>
                  </a:lnTo>
                  <a:lnTo>
                    <a:pt x="370" y="718"/>
                  </a:lnTo>
                  <a:lnTo>
                    <a:pt x="367" y="658"/>
                  </a:lnTo>
                  <a:lnTo>
                    <a:pt x="374" y="600"/>
                  </a:lnTo>
                  <a:lnTo>
                    <a:pt x="381" y="605"/>
                  </a:lnTo>
                  <a:lnTo>
                    <a:pt x="389" y="607"/>
                  </a:lnTo>
                  <a:lnTo>
                    <a:pt x="396" y="605"/>
                  </a:lnTo>
                  <a:lnTo>
                    <a:pt x="403" y="605"/>
                  </a:lnTo>
                  <a:lnTo>
                    <a:pt x="408" y="600"/>
                  </a:lnTo>
                  <a:lnTo>
                    <a:pt x="408" y="593"/>
                  </a:lnTo>
                  <a:lnTo>
                    <a:pt x="406" y="586"/>
                  </a:lnTo>
                  <a:lnTo>
                    <a:pt x="406" y="580"/>
                  </a:lnTo>
                  <a:lnTo>
                    <a:pt x="388" y="545"/>
                  </a:lnTo>
                  <a:lnTo>
                    <a:pt x="373" y="508"/>
                  </a:lnTo>
                  <a:lnTo>
                    <a:pt x="361" y="470"/>
                  </a:lnTo>
                  <a:lnTo>
                    <a:pt x="350" y="432"/>
                  </a:lnTo>
                  <a:lnTo>
                    <a:pt x="341" y="393"/>
                  </a:lnTo>
                  <a:lnTo>
                    <a:pt x="331" y="354"/>
                  </a:lnTo>
                  <a:lnTo>
                    <a:pt x="321" y="317"/>
                  </a:lnTo>
                  <a:lnTo>
                    <a:pt x="310" y="279"/>
                  </a:lnTo>
                  <a:lnTo>
                    <a:pt x="307" y="275"/>
                  </a:lnTo>
                  <a:lnTo>
                    <a:pt x="303" y="273"/>
                  </a:lnTo>
                  <a:lnTo>
                    <a:pt x="297" y="272"/>
                  </a:lnTo>
                  <a:lnTo>
                    <a:pt x="293" y="270"/>
                  </a:lnTo>
                  <a:lnTo>
                    <a:pt x="278" y="307"/>
                  </a:lnTo>
                  <a:lnTo>
                    <a:pt x="265" y="343"/>
                  </a:lnTo>
                  <a:lnTo>
                    <a:pt x="253" y="381"/>
                  </a:lnTo>
                  <a:lnTo>
                    <a:pt x="243" y="418"/>
                  </a:lnTo>
                  <a:lnTo>
                    <a:pt x="235" y="457"/>
                  </a:lnTo>
                  <a:lnTo>
                    <a:pt x="228" y="497"/>
                  </a:lnTo>
                  <a:lnTo>
                    <a:pt x="225" y="537"/>
                  </a:lnTo>
                  <a:lnTo>
                    <a:pt x="225" y="577"/>
                  </a:lnTo>
                  <a:lnTo>
                    <a:pt x="239" y="651"/>
                  </a:lnTo>
                  <a:lnTo>
                    <a:pt x="246" y="729"/>
                  </a:lnTo>
                  <a:lnTo>
                    <a:pt x="243" y="806"/>
                  </a:lnTo>
                  <a:lnTo>
                    <a:pt x="226" y="880"/>
                  </a:lnTo>
                  <a:lnTo>
                    <a:pt x="225" y="876"/>
                  </a:lnTo>
                  <a:lnTo>
                    <a:pt x="223" y="872"/>
                  </a:lnTo>
                  <a:lnTo>
                    <a:pt x="221" y="868"/>
                  </a:lnTo>
                  <a:lnTo>
                    <a:pt x="218" y="865"/>
                  </a:lnTo>
                  <a:lnTo>
                    <a:pt x="209" y="866"/>
                  </a:lnTo>
                  <a:lnTo>
                    <a:pt x="203" y="868"/>
                  </a:lnTo>
                  <a:lnTo>
                    <a:pt x="194" y="869"/>
                  </a:lnTo>
                  <a:lnTo>
                    <a:pt x="187" y="870"/>
                  </a:lnTo>
                  <a:lnTo>
                    <a:pt x="180" y="872"/>
                  </a:lnTo>
                  <a:lnTo>
                    <a:pt x="173" y="875"/>
                  </a:lnTo>
                  <a:lnTo>
                    <a:pt x="165" y="876"/>
                  </a:lnTo>
                  <a:lnTo>
                    <a:pt x="158" y="877"/>
                  </a:lnTo>
                  <a:lnTo>
                    <a:pt x="143" y="884"/>
                  </a:lnTo>
                  <a:lnTo>
                    <a:pt x="127" y="887"/>
                  </a:lnTo>
                  <a:lnTo>
                    <a:pt x="112" y="884"/>
                  </a:lnTo>
                  <a:lnTo>
                    <a:pt x="98" y="880"/>
                  </a:lnTo>
                  <a:lnTo>
                    <a:pt x="83" y="875"/>
                  </a:lnTo>
                  <a:lnTo>
                    <a:pt x="67" y="869"/>
                  </a:lnTo>
                  <a:lnTo>
                    <a:pt x="52" y="866"/>
                  </a:lnTo>
                  <a:lnTo>
                    <a:pt x="37" y="865"/>
                  </a:lnTo>
                  <a:lnTo>
                    <a:pt x="31" y="852"/>
                  </a:lnTo>
                  <a:lnTo>
                    <a:pt x="30" y="838"/>
                  </a:lnTo>
                  <a:lnTo>
                    <a:pt x="30" y="823"/>
                  </a:lnTo>
                  <a:lnTo>
                    <a:pt x="27" y="809"/>
                  </a:lnTo>
                  <a:lnTo>
                    <a:pt x="18" y="745"/>
                  </a:lnTo>
                  <a:lnTo>
                    <a:pt x="13" y="681"/>
                  </a:lnTo>
                  <a:lnTo>
                    <a:pt x="14" y="615"/>
                  </a:lnTo>
                  <a:lnTo>
                    <a:pt x="25" y="552"/>
                  </a:lnTo>
                  <a:lnTo>
                    <a:pt x="23" y="502"/>
                  </a:lnTo>
                  <a:lnTo>
                    <a:pt x="17" y="450"/>
                  </a:lnTo>
                  <a:lnTo>
                    <a:pt x="10" y="399"/>
                  </a:lnTo>
                  <a:lnTo>
                    <a:pt x="3" y="349"/>
                  </a:lnTo>
                  <a:lnTo>
                    <a:pt x="0" y="297"/>
                  </a:lnTo>
                  <a:lnTo>
                    <a:pt x="0" y="247"/>
                  </a:lnTo>
                  <a:lnTo>
                    <a:pt x="6" y="197"/>
                  </a:lnTo>
                  <a:lnTo>
                    <a:pt x="18" y="148"/>
                  </a:lnTo>
                  <a:lnTo>
                    <a:pt x="27" y="114"/>
                  </a:lnTo>
                  <a:lnTo>
                    <a:pt x="34" y="81"/>
                  </a:lnTo>
                  <a:lnTo>
                    <a:pt x="41" y="47"/>
                  </a:lnTo>
                  <a:lnTo>
                    <a:pt x="49" y="14"/>
                  </a:lnTo>
                  <a:lnTo>
                    <a:pt x="63" y="17"/>
                  </a:lnTo>
                  <a:lnTo>
                    <a:pt x="78" y="19"/>
                  </a:lnTo>
                  <a:lnTo>
                    <a:pt x="92" y="24"/>
                  </a:lnTo>
                  <a:lnTo>
                    <a:pt x="108" y="28"/>
                  </a:lnTo>
                  <a:lnTo>
                    <a:pt x="123" y="33"/>
                  </a:lnTo>
                  <a:lnTo>
                    <a:pt x="138" y="38"/>
                  </a:lnTo>
                  <a:lnTo>
                    <a:pt x="152" y="43"/>
                  </a:lnTo>
                  <a:lnTo>
                    <a:pt x="168" y="47"/>
                  </a:lnTo>
                  <a:lnTo>
                    <a:pt x="183" y="53"/>
                  </a:lnTo>
                  <a:lnTo>
                    <a:pt x="198" y="58"/>
                  </a:lnTo>
                  <a:lnTo>
                    <a:pt x="214" y="64"/>
                  </a:lnTo>
                  <a:lnTo>
                    <a:pt x="229" y="70"/>
                  </a:lnTo>
                  <a:lnTo>
                    <a:pt x="244" y="75"/>
                  </a:lnTo>
                  <a:lnTo>
                    <a:pt x="260" y="79"/>
                  </a:lnTo>
                  <a:lnTo>
                    <a:pt x="274" y="86"/>
                  </a:lnTo>
                  <a:lnTo>
                    <a:pt x="289" y="92"/>
                  </a:lnTo>
                  <a:lnTo>
                    <a:pt x="296" y="79"/>
                  </a:lnTo>
                  <a:lnTo>
                    <a:pt x="304" y="67"/>
                  </a:lnTo>
                  <a:lnTo>
                    <a:pt x="314" y="56"/>
                  </a:lnTo>
                  <a:lnTo>
                    <a:pt x="325" y="43"/>
                  </a:lnTo>
                  <a:lnTo>
                    <a:pt x="335" y="32"/>
                  </a:lnTo>
                  <a:lnTo>
                    <a:pt x="346" y="21"/>
                  </a:lnTo>
                  <a:lnTo>
                    <a:pt x="359" y="11"/>
                  </a:lnTo>
                  <a:lnTo>
                    <a:pt x="370" y="0"/>
                  </a:lnTo>
                  <a:lnTo>
                    <a:pt x="375" y="3"/>
                  </a:lnTo>
                  <a:lnTo>
                    <a:pt x="440" y="7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6" name="Freeform 59"/>
            <p:cNvSpPr>
              <a:spLocks noChangeAspect="1"/>
            </p:cNvSpPr>
            <p:nvPr/>
          </p:nvSpPr>
          <p:spPr bwMode="auto">
            <a:xfrm>
              <a:off x="1170" y="2817"/>
              <a:ext cx="29" cy="23"/>
            </a:xfrm>
            <a:custGeom>
              <a:avLst/>
              <a:gdLst>
                <a:gd name="T0" fmla="*/ 83 w 87"/>
                <a:gd name="T1" fmla="*/ 24 h 67"/>
                <a:gd name="T2" fmla="*/ 85 w 87"/>
                <a:gd name="T3" fmla="*/ 35 h 67"/>
                <a:gd name="T4" fmla="*/ 87 w 87"/>
                <a:gd name="T5" fmla="*/ 47 h 67"/>
                <a:gd name="T6" fmla="*/ 85 w 87"/>
                <a:gd name="T7" fmla="*/ 58 h 67"/>
                <a:gd name="T8" fmla="*/ 78 w 87"/>
                <a:gd name="T9" fmla="*/ 67 h 67"/>
                <a:gd name="T10" fmla="*/ 68 w 87"/>
                <a:gd name="T11" fmla="*/ 65 h 67"/>
                <a:gd name="T12" fmla="*/ 57 w 87"/>
                <a:gd name="T13" fmla="*/ 63 h 67"/>
                <a:gd name="T14" fmla="*/ 47 w 87"/>
                <a:gd name="T15" fmla="*/ 60 h 67"/>
                <a:gd name="T16" fmla="*/ 37 w 87"/>
                <a:gd name="T17" fmla="*/ 56 h 67"/>
                <a:gd name="T18" fmla="*/ 28 w 87"/>
                <a:gd name="T19" fmla="*/ 53 h 67"/>
                <a:gd name="T20" fmla="*/ 19 w 87"/>
                <a:gd name="T21" fmla="*/ 49 h 67"/>
                <a:gd name="T22" fmla="*/ 9 w 87"/>
                <a:gd name="T23" fmla="*/ 46 h 67"/>
                <a:gd name="T24" fmla="*/ 0 w 87"/>
                <a:gd name="T25" fmla="*/ 43 h 67"/>
                <a:gd name="T26" fmla="*/ 0 w 87"/>
                <a:gd name="T27" fmla="*/ 32 h 67"/>
                <a:gd name="T28" fmla="*/ 8 w 87"/>
                <a:gd name="T29" fmla="*/ 25 h 67"/>
                <a:gd name="T30" fmla="*/ 19 w 87"/>
                <a:gd name="T31" fmla="*/ 17 h 67"/>
                <a:gd name="T32" fmla="*/ 32 w 87"/>
                <a:gd name="T33" fmla="*/ 10 h 67"/>
                <a:gd name="T34" fmla="*/ 44 w 87"/>
                <a:gd name="T35" fmla="*/ 3 h 67"/>
                <a:gd name="T36" fmla="*/ 57 w 87"/>
                <a:gd name="T37" fmla="*/ 0 h 67"/>
                <a:gd name="T38" fmla="*/ 68 w 87"/>
                <a:gd name="T39" fmla="*/ 1 h 67"/>
                <a:gd name="T40" fmla="*/ 76 w 87"/>
                <a:gd name="T41" fmla="*/ 10 h 67"/>
                <a:gd name="T42" fmla="*/ 83 w 87"/>
                <a:gd name="T43" fmla="*/ 2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7" h="67">
                  <a:moveTo>
                    <a:pt x="83" y="24"/>
                  </a:moveTo>
                  <a:lnTo>
                    <a:pt x="85" y="35"/>
                  </a:lnTo>
                  <a:lnTo>
                    <a:pt x="87" y="47"/>
                  </a:lnTo>
                  <a:lnTo>
                    <a:pt x="85" y="58"/>
                  </a:lnTo>
                  <a:lnTo>
                    <a:pt x="78" y="67"/>
                  </a:lnTo>
                  <a:lnTo>
                    <a:pt x="68" y="65"/>
                  </a:lnTo>
                  <a:lnTo>
                    <a:pt x="57" y="63"/>
                  </a:lnTo>
                  <a:lnTo>
                    <a:pt x="47" y="60"/>
                  </a:lnTo>
                  <a:lnTo>
                    <a:pt x="37" y="56"/>
                  </a:lnTo>
                  <a:lnTo>
                    <a:pt x="28" y="53"/>
                  </a:lnTo>
                  <a:lnTo>
                    <a:pt x="19" y="49"/>
                  </a:lnTo>
                  <a:lnTo>
                    <a:pt x="9" y="46"/>
                  </a:lnTo>
                  <a:lnTo>
                    <a:pt x="0" y="43"/>
                  </a:lnTo>
                  <a:lnTo>
                    <a:pt x="0" y="32"/>
                  </a:lnTo>
                  <a:lnTo>
                    <a:pt x="8" y="25"/>
                  </a:lnTo>
                  <a:lnTo>
                    <a:pt x="19" y="17"/>
                  </a:lnTo>
                  <a:lnTo>
                    <a:pt x="32" y="10"/>
                  </a:lnTo>
                  <a:lnTo>
                    <a:pt x="44" y="3"/>
                  </a:lnTo>
                  <a:lnTo>
                    <a:pt x="57" y="0"/>
                  </a:lnTo>
                  <a:lnTo>
                    <a:pt x="68" y="1"/>
                  </a:lnTo>
                  <a:lnTo>
                    <a:pt x="76" y="10"/>
                  </a:lnTo>
                  <a:lnTo>
                    <a:pt x="83" y="24"/>
                  </a:lnTo>
                  <a:close/>
                </a:path>
              </a:pathLst>
            </a:custGeom>
            <a:solidFill>
              <a:srgbClr val="8C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7" name="Freeform 60"/>
            <p:cNvSpPr>
              <a:spLocks noChangeAspect="1"/>
            </p:cNvSpPr>
            <p:nvPr/>
          </p:nvSpPr>
          <p:spPr bwMode="auto">
            <a:xfrm>
              <a:off x="1112" y="2823"/>
              <a:ext cx="28" cy="21"/>
            </a:xfrm>
            <a:custGeom>
              <a:avLst/>
              <a:gdLst>
                <a:gd name="T0" fmla="*/ 83 w 83"/>
                <a:gd name="T1" fmla="*/ 17 h 61"/>
                <a:gd name="T2" fmla="*/ 81 w 83"/>
                <a:gd name="T3" fmla="*/ 25 h 61"/>
                <a:gd name="T4" fmla="*/ 77 w 83"/>
                <a:gd name="T5" fmla="*/ 32 h 61"/>
                <a:gd name="T6" fmla="*/ 71 w 83"/>
                <a:gd name="T7" fmla="*/ 38 h 61"/>
                <a:gd name="T8" fmla="*/ 64 w 83"/>
                <a:gd name="T9" fmla="*/ 42 h 61"/>
                <a:gd name="T10" fmla="*/ 57 w 83"/>
                <a:gd name="T11" fmla="*/ 46 h 61"/>
                <a:gd name="T12" fmla="*/ 49 w 83"/>
                <a:gd name="T13" fmla="*/ 49 h 61"/>
                <a:gd name="T14" fmla="*/ 42 w 83"/>
                <a:gd name="T15" fmla="*/ 53 h 61"/>
                <a:gd name="T16" fmla="*/ 37 w 83"/>
                <a:gd name="T17" fmla="*/ 59 h 61"/>
                <a:gd name="T18" fmla="*/ 30 w 83"/>
                <a:gd name="T19" fmla="*/ 61 h 61"/>
                <a:gd name="T20" fmla="*/ 24 w 83"/>
                <a:gd name="T21" fmla="*/ 61 h 61"/>
                <a:gd name="T22" fmla="*/ 17 w 83"/>
                <a:gd name="T23" fmla="*/ 61 h 61"/>
                <a:gd name="T24" fmla="*/ 11 w 83"/>
                <a:gd name="T25" fmla="*/ 61 h 61"/>
                <a:gd name="T26" fmla="*/ 4 w 83"/>
                <a:gd name="T27" fmla="*/ 50 h 61"/>
                <a:gd name="T28" fmla="*/ 0 w 83"/>
                <a:gd name="T29" fmla="*/ 36 h 61"/>
                <a:gd name="T30" fmla="*/ 0 w 83"/>
                <a:gd name="T31" fmla="*/ 22 h 61"/>
                <a:gd name="T32" fmla="*/ 2 w 83"/>
                <a:gd name="T33" fmla="*/ 10 h 61"/>
                <a:gd name="T34" fmla="*/ 11 w 83"/>
                <a:gd name="T35" fmla="*/ 4 h 61"/>
                <a:gd name="T36" fmla="*/ 21 w 83"/>
                <a:gd name="T37" fmla="*/ 0 h 61"/>
                <a:gd name="T38" fmla="*/ 32 w 83"/>
                <a:gd name="T39" fmla="*/ 0 h 61"/>
                <a:gd name="T40" fmla="*/ 42 w 83"/>
                <a:gd name="T41" fmla="*/ 0 h 61"/>
                <a:gd name="T42" fmla="*/ 53 w 83"/>
                <a:gd name="T43" fmla="*/ 3 h 61"/>
                <a:gd name="T44" fmla="*/ 63 w 83"/>
                <a:gd name="T45" fmla="*/ 7 h 61"/>
                <a:gd name="T46" fmla="*/ 73 w 83"/>
                <a:gd name="T47" fmla="*/ 11 h 61"/>
                <a:gd name="T48" fmla="*/ 83 w 83"/>
                <a:gd name="T49" fmla="*/ 1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61">
                  <a:moveTo>
                    <a:pt x="83" y="17"/>
                  </a:moveTo>
                  <a:lnTo>
                    <a:pt x="81" y="25"/>
                  </a:lnTo>
                  <a:lnTo>
                    <a:pt x="77" y="32"/>
                  </a:lnTo>
                  <a:lnTo>
                    <a:pt x="71" y="38"/>
                  </a:lnTo>
                  <a:lnTo>
                    <a:pt x="64" y="42"/>
                  </a:lnTo>
                  <a:lnTo>
                    <a:pt x="57" y="46"/>
                  </a:lnTo>
                  <a:lnTo>
                    <a:pt x="49" y="49"/>
                  </a:lnTo>
                  <a:lnTo>
                    <a:pt x="42" y="53"/>
                  </a:lnTo>
                  <a:lnTo>
                    <a:pt x="37" y="59"/>
                  </a:lnTo>
                  <a:lnTo>
                    <a:pt x="30" y="61"/>
                  </a:lnTo>
                  <a:lnTo>
                    <a:pt x="24" y="61"/>
                  </a:lnTo>
                  <a:lnTo>
                    <a:pt x="17" y="61"/>
                  </a:lnTo>
                  <a:lnTo>
                    <a:pt x="11" y="61"/>
                  </a:lnTo>
                  <a:lnTo>
                    <a:pt x="4" y="50"/>
                  </a:lnTo>
                  <a:lnTo>
                    <a:pt x="0" y="36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1" y="4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3"/>
                  </a:lnTo>
                  <a:lnTo>
                    <a:pt x="63" y="7"/>
                  </a:lnTo>
                  <a:lnTo>
                    <a:pt x="73" y="11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8C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8" name="Freeform 61"/>
            <p:cNvSpPr>
              <a:spLocks noChangeAspect="1"/>
            </p:cNvSpPr>
            <p:nvPr/>
          </p:nvSpPr>
          <p:spPr bwMode="auto">
            <a:xfrm>
              <a:off x="1041" y="2825"/>
              <a:ext cx="21" cy="16"/>
            </a:xfrm>
            <a:custGeom>
              <a:avLst/>
              <a:gdLst>
                <a:gd name="T0" fmla="*/ 61 w 64"/>
                <a:gd name="T1" fmla="*/ 50 h 50"/>
                <a:gd name="T2" fmla="*/ 53 w 64"/>
                <a:gd name="T3" fmla="*/ 50 h 50"/>
                <a:gd name="T4" fmla="*/ 45 w 64"/>
                <a:gd name="T5" fmla="*/ 49 h 50"/>
                <a:gd name="T6" fmla="*/ 36 w 64"/>
                <a:gd name="T7" fmla="*/ 46 h 50"/>
                <a:gd name="T8" fmla="*/ 29 w 64"/>
                <a:gd name="T9" fmla="*/ 42 h 50"/>
                <a:gd name="T10" fmla="*/ 21 w 64"/>
                <a:gd name="T11" fmla="*/ 38 h 50"/>
                <a:gd name="T12" fmla="*/ 14 w 64"/>
                <a:gd name="T13" fmla="*/ 32 h 50"/>
                <a:gd name="T14" fmla="*/ 7 w 64"/>
                <a:gd name="T15" fmla="*/ 27 h 50"/>
                <a:gd name="T16" fmla="*/ 0 w 64"/>
                <a:gd name="T17" fmla="*/ 21 h 50"/>
                <a:gd name="T18" fmla="*/ 7 w 64"/>
                <a:gd name="T19" fmla="*/ 18 h 50"/>
                <a:gd name="T20" fmla="*/ 15 w 64"/>
                <a:gd name="T21" fmla="*/ 17 h 50"/>
                <a:gd name="T22" fmla="*/ 22 w 64"/>
                <a:gd name="T23" fmla="*/ 14 h 50"/>
                <a:gd name="T24" fmla="*/ 31 w 64"/>
                <a:gd name="T25" fmla="*/ 13 h 50"/>
                <a:gd name="T26" fmla="*/ 39 w 64"/>
                <a:gd name="T27" fmla="*/ 10 h 50"/>
                <a:gd name="T28" fmla="*/ 46 w 64"/>
                <a:gd name="T29" fmla="*/ 7 h 50"/>
                <a:gd name="T30" fmla="*/ 54 w 64"/>
                <a:gd name="T31" fmla="*/ 4 h 50"/>
                <a:gd name="T32" fmla="*/ 61 w 64"/>
                <a:gd name="T33" fmla="*/ 0 h 50"/>
                <a:gd name="T34" fmla="*/ 63 w 64"/>
                <a:gd name="T35" fmla="*/ 13 h 50"/>
                <a:gd name="T36" fmla="*/ 64 w 64"/>
                <a:gd name="T37" fmla="*/ 25 h 50"/>
                <a:gd name="T38" fmla="*/ 64 w 64"/>
                <a:gd name="T39" fmla="*/ 39 h 50"/>
                <a:gd name="T40" fmla="*/ 61 w 64"/>
                <a:gd name="T4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50">
                  <a:moveTo>
                    <a:pt x="61" y="50"/>
                  </a:moveTo>
                  <a:lnTo>
                    <a:pt x="53" y="50"/>
                  </a:lnTo>
                  <a:lnTo>
                    <a:pt x="45" y="49"/>
                  </a:lnTo>
                  <a:lnTo>
                    <a:pt x="36" y="46"/>
                  </a:lnTo>
                  <a:lnTo>
                    <a:pt x="29" y="42"/>
                  </a:lnTo>
                  <a:lnTo>
                    <a:pt x="21" y="38"/>
                  </a:lnTo>
                  <a:lnTo>
                    <a:pt x="14" y="32"/>
                  </a:lnTo>
                  <a:lnTo>
                    <a:pt x="7" y="27"/>
                  </a:lnTo>
                  <a:lnTo>
                    <a:pt x="0" y="21"/>
                  </a:lnTo>
                  <a:lnTo>
                    <a:pt x="7" y="18"/>
                  </a:lnTo>
                  <a:lnTo>
                    <a:pt x="15" y="17"/>
                  </a:lnTo>
                  <a:lnTo>
                    <a:pt x="22" y="14"/>
                  </a:lnTo>
                  <a:lnTo>
                    <a:pt x="31" y="13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4" y="4"/>
                  </a:lnTo>
                  <a:lnTo>
                    <a:pt x="61" y="0"/>
                  </a:lnTo>
                  <a:lnTo>
                    <a:pt x="63" y="13"/>
                  </a:lnTo>
                  <a:lnTo>
                    <a:pt x="64" y="25"/>
                  </a:lnTo>
                  <a:lnTo>
                    <a:pt x="64" y="39"/>
                  </a:lnTo>
                  <a:lnTo>
                    <a:pt x="61" y="50"/>
                  </a:lnTo>
                  <a:close/>
                </a:path>
              </a:pathLst>
            </a:custGeom>
            <a:solidFill>
              <a:srgbClr val="8C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9" name="Freeform 62"/>
            <p:cNvSpPr>
              <a:spLocks noChangeAspect="1"/>
            </p:cNvSpPr>
            <p:nvPr/>
          </p:nvSpPr>
          <p:spPr bwMode="auto">
            <a:xfrm>
              <a:off x="978" y="2826"/>
              <a:ext cx="45" cy="9"/>
            </a:xfrm>
            <a:custGeom>
              <a:avLst/>
              <a:gdLst>
                <a:gd name="T0" fmla="*/ 137 w 137"/>
                <a:gd name="T1" fmla="*/ 14 h 28"/>
                <a:gd name="T2" fmla="*/ 137 w 137"/>
                <a:gd name="T3" fmla="*/ 28 h 28"/>
                <a:gd name="T4" fmla="*/ 122 w 137"/>
                <a:gd name="T5" fmla="*/ 23 h 28"/>
                <a:gd name="T6" fmla="*/ 105 w 137"/>
                <a:gd name="T7" fmla="*/ 18 h 28"/>
                <a:gd name="T8" fmla="*/ 90 w 137"/>
                <a:gd name="T9" fmla="*/ 16 h 28"/>
                <a:gd name="T10" fmla="*/ 73 w 137"/>
                <a:gd name="T11" fmla="*/ 16 h 28"/>
                <a:gd name="T12" fmla="*/ 56 w 137"/>
                <a:gd name="T13" fmla="*/ 16 h 28"/>
                <a:gd name="T14" fmla="*/ 39 w 137"/>
                <a:gd name="T15" fmla="*/ 18 h 28"/>
                <a:gd name="T16" fmla="*/ 24 w 137"/>
                <a:gd name="T17" fmla="*/ 23 h 28"/>
                <a:gd name="T18" fmla="*/ 9 w 137"/>
                <a:gd name="T19" fmla="*/ 28 h 28"/>
                <a:gd name="T20" fmla="*/ 0 w 137"/>
                <a:gd name="T21" fmla="*/ 28 h 28"/>
                <a:gd name="T22" fmla="*/ 13 w 137"/>
                <a:gd name="T23" fmla="*/ 16 h 28"/>
                <a:gd name="T24" fmla="*/ 28 w 137"/>
                <a:gd name="T25" fmla="*/ 7 h 28"/>
                <a:gd name="T26" fmla="*/ 45 w 137"/>
                <a:gd name="T27" fmla="*/ 3 h 28"/>
                <a:gd name="T28" fmla="*/ 63 w 137"/>
                <a:gd name="T29" fmla="*/ 0 h 28"/>
                <a:gd name="T30" fmla="*/ 81 w 137"/>
                <a:gd name="T31" fmla="*/ 0 h 28"/>
                <a:gd name="T32" fmla="*/ 99 w 137"/>
                <a:gd name="T33" fmla="*/ 3 h 28"/>
                <a:gd name="T34" fmla="*/ 119 w 137"/>
                <a:gd name="T35" fmla="*/ 9 h 28"/>
                <a:gd name="T36" fmla="*/ 137 w 137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7" h="28">
                  <a:moveTo>
                    <a:pt x="137" y="14"/>
                  </a:moveTo>
                  <a:lnTo>
                    <a:pt x="137" y="28"/>
                  </a:lnTo>
                  <a:lnTo>
                    <a:pt x="122" y="23"/>
                  </a:lnTo>
                  <a:lnTo>
                    <a:pt x="105" y="18"/>
                  </a:lnTo>
                  <a:lnTo>
                    <a:pt x="90" y="16"/>
                  </a:lnTo>
                  <a:lnTo>
                    <a:pt x="73" y="16"/>
                  </a:lnTo>
                  <a:lnTo>
                    <a:pt x="56" y="16"/>
                  </a:lnTo>
                  <a:lnTo>
                    <a:pt x="39" y="18"/>
                  </a:lnTo>
                  <a:lnTo>
                    <a:pt x="24" y="23"/>
                  </a:lnTo>
                  <a:lnTo>
                    <a:pt x="9" y="28"/>
                  </a:lnTo>
                  <a:lnTo>
                    <a:pt x="0" y="28"/>
                  </a:lnTo>
                  <a:lnTo>
                    <a:pt x="13" y="16"/>
                  </a:lnTo>
                  <a:lnTo>
                    <a:pt x="28" y="7"/>
                  </a:lnTo>
                  <a:lnTo>
                    <a:pt x="45" y="3"/>
                  </a:lnTo>
                  <a:lnTo>
                    <a:pt x="63" y="0"/>
                  </a:lnTo>
                  <a:lnTo>
                    <a:pt x="81" y="0"/>
                  </a:lnTo>
                  <a:lnTo>
                    <a:pt x="99" y="3"/>
                  </a:lnTo>
                  <a:lnTo>
                    <a:pt x="119" y="9"/>
                  </a:lnTo>
                  <a:lnTo>
                    <a:pt x="1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80" name="Freeform 63"/>
            <p:cNvSpPr>
              <a:spLocks noChangeAspect="1"/>
            </p:cNvSpPr>
            <p:nvPr/>
          </p:nvSpPr>
          <p:spPr bwMode="auto">
            <a:xfrm>
              <a:off x="1146" y="2827"/>
              <a:ext cx="17" cy="6"/>
            </a:xfrm>
            <a:custGeom>
              <a:avLst/>
              <a:gdLst>
                <a:gd name="T0" fmla="*/ 52 w 52"/>
                <a:gd name="T1" fmla="*/ 14 h 18"/>
                <a:gd name="T2" fmla="*/ 46 w 52"/>
                <a:gd name="T3" fmla="*/ 17 h 18"/>
                <a:gd name="T4" fmla="*/ 41 w 52"/>
                <a:gd name="T5" fmla="*/ 18 h 18"/>
                <a:gd name="T6" fmla="*/ 35 w 52"/>
                <a:gd name="T7" fmla="*/ 18 h 18"/>
                <a:gd name="T8" fmla="*/ 28 w 52"/>
                <a:gd name="T9" fmla="*/ 17 h 18"/>
                <a:gd name="T10" fmla="*/ 22 w 52"/>
                <a:gd name="T11" fmla="*/ 14 h 18"/>
                <a:gd name="T12" fmla="*/ 15 w 52"/>
                <a:gd name="T13" fmla="*/ 13 h 18"/>
                <a:gd name="T14" fmla="*/ 10 w 52"/>
                <a:gd name="T15" fmla="*/ 11 h 18"/>
                <a:gd name="T16" fmla="*/ 3 w 52"/>
                <a:gd name="T17" fmla="*/ 10 h 18"/>
                <a:gd name="T18" fmla="*/ 3 w 52"/>
                <a:gd name="T19" fmla="*/ 8 h 18"/>
                <a:gd name="T20" fmla="*/ 3 w 52"/>
                <a:gd name="T21" fmla="*/ 6 h 18"/>
                <a:gd name="T22" fmla="*/ 2 w 52"/>
                <a:gd name="T23" fmla="*/ 4 h 18"/>
                <a:gd name="T24" fmla="*/ 0 w 52"/>
                <a:gd name="T25" fmla="*/ 3 h 18"/>
                <a:gd name="T26" fmla="*/ 7 w 52"/>
                <a:gd name="T27" fmla="*/ 2 h 18"/>
                <a:gd name="T28" fmla="*/ 14 w 52"/>
                <a:gd name="T29" fmla="*/ 2 h 18"/>
                <a:gd name="T30" fmla="*/ 21 w 52"/>
                <a:gd name="T31" fmla="*/ 0 h 18"/>
                <a:gd name="T32" fmla="*/ 28 w 52"/>
                <a:gd name="T33" fmla="*/ 2 h 18"/>
                <a:gd name="T34" fmla="*/ 35 w 52"/>
                <a:gd name="T35" fmla="*/ 3 h 18"/>
                <a:gd name="T36" fmla="*/ 42 w 52"/>
                <a:gd name="T37" fmla="*/ 4 h 18"/>
                <a:gd name="T38" fmla="*/ 48 w 52"/>
                <a:gd name="T39" fmla="*/ 8 h 18"/>
                <a:gd name="T40" fmla="*/ 52 w 52"/>
                <a:gd name="T41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18">
                  <a:moveTo>
                    <a:pt x="52" y="14"/>
                  </a:moveTo>
                  <a:lnTo>
                    <a:pt x="46" y="17"/>
                  </a:lnTo>
                  <a:lnTo>
                    <a:pt x="41" y="18"/>
                  </a:lnTo>
                  <a:lnTo>
                    <a:pt x="35" y="18"/>
                  </a:lnTo>
                  <a:lnTo>
                    <a:pt x="28" y="17"/>
                  </a:lnTo>
                  <a:lnTo>
                    <a:pt x="22" y="14"/>
                  </a:lnTo>
                  <a:lnTo>
                    <a:pt x="15" y="13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2" y="4"/>
                  </a:lnTo>
                  <a:lnTo>
                    <a:pt x="0" y="3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1" y="0"/>
                  </a:lnTo>
                  <a:lnTo>
                    <a:pt x="28" y="2"/>
                  </a:lnTo>
                  <a:lnTo>
                    <a:pt x="35" y="3"/>
                  </a:lnTo>
                  <a:lnTo>
                    <a:pt x="42" y="4"/>
                  </a:lnTo>
                  <a:lnTo>
                    <a:pt x="48" y="8"/>
                  </a:lnTo>
                  <a:lnTo>
                    <a:pt x="52" y="14"/>
                  </a:lnTo>
                  <a:close/>
                </a:path>
              </a:pathLst>
            </a:custGeom>
            <a:solidFill>
              <a:srgbClr val="8C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81" name="Freeform 64"/>
            <p:cNvSpPr>
              <a:spLocks noChangeAspect="1"/>
            </p:cNvSpPr>
            <p:nvPr/>
          </p:nvSpPr>
          <p:spPr bwMode="auto">
            <a:xfrm>
              <a:off x="1216" y="2832"/>
              <a:ext cx="10" cy="49"/>
            </a:xfrm>
            <a:custGeom>
              <a:avLst/>
              <a:gdLst>
                <a:gd name="T0" fmla="*/ 4 w 29"/>
                <a:gd name="T1" fmla="*/ 149 h 149"/>
                <a:gd name="T2" fmla="*/ 7 w 29"/>
                <a:gd name="T3" fmla="*/ 133 h 149"/>
                <a:gd name="T4" fmla="*/ 9 w 29"/>
                <a:gd name="T5" fmla="*/ 94 h 149"/>
                <a:gd name="T6" fmla="*/ 9 w 29"/>
                <a:gd name="T7" fmla="*/ 43 h 149"/>
                <a:gd name="T8" fmla="*/ 0 w 29"/>
                <a:gd name="T9" fmla="*/ 0 h 149"/>
                <a:gd name="T10" fmla="*/ 9 w 29"/>
                <a:gd name="T11" fmla="*/ 0 h 149"/>
                <a:gd name="T12" fmla="*/ 18 w 29"/>
                <a:gd name="T13" fmla="*/ 7 h 149"/>
                <a:gd name="T14" fmla="*/ 23 w 29"/>
                <a:gd name="T15" fmla="*/ 17 h 149"/>
                <a:gd name="T16" fmla="*/ 29 w 29"/>
                <a:gd name="T17" fmla="*/ 27 h 149"/>
                <a:gd name="T18" fmla="*/ 29 w 29"/>
                <a:gd name="T19" fmla="*/ 42 h 149"/>
                <a:gd name="T20" fmla="*/ 28 w 29"/>
                <a:gd name="T21" fmla="*/ 78 h 149"/>
                <a:gd name="T22" fmla="*/ 21 w 29"/>
                <a:gd name="T23" fmla="*/ 120 h 149"/>
                <a:gd name="T24" fmla="*/ 4 w 29"/>
                <a:gd name="T2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149">
                  <a:moveTo>
                    <a:pt x="4" y="149"/>
                  </a:moveTo>
                  <a:lnTo>
                    <a:pt x="7" y="133"/>
                  </a:lnTo>
                  <a:lnTo>
                    <a:pt x="9" y="94"/>
                  </a:lnTo>
                  <a:lnTo>
                    <a:pt x="9" y="43"/>
                  </a:lnTo>
                  <a:lnTo>
                    <a:pt x="0" y="0"/>
                  </a:lnTo>
                  <a:lnTo>
                    <a:pt x="9" y="0"/>
                  </a:lnTo>
                  <a:lnTo>
                    <a:pt x="18" y="7"/>
                  </a:lnTo>
                  <a:lnTo>
                    <a:pt x="23" y="17"/>
                  </a:lnTo>
                  <a:lnTo>
                    <a:pt x="29" y="27"/>
                  </a:lnTo>
                  <a:lnTo>
                    <a:pt x="29" y="42"/>
                  </a:lnTo>
                  <a:lnTo>
                    <a:pt x="28" y="78"/>
                  </a:lnTo>
                  <a:lnTo>
                    <a:pt x="21" y="120"/>
                  </a:lnTo>
                  <a:lnTo>
                    <a:pt x="4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82" name="Freeform 65"/>
            <p:cNvSpPr>
              <a:spLocks noChangeAspect="1"/>
            </p:cNvSpPr>
            <p:nvPr/>
          </p:nvSpPr>
          <p:spPr bwMode="auto">
            <a:xfrm>
              <a:off x="1235" y="2835"/>
              <a:ext cx="9" cy="25"/>
            </a:xfrm>
            <a:custGeom>
              <a:avLst/>
              <a:gdLst>
                <a:gd name="T0" fmla="*/ 26 w 26"/>
                <a:gd name="T1" fmla="*/ 34 h 74"/>
                <a:gd name="T2" fmla="*/ 26 w 26"/>
                <a:gd name="T3" fmla="*/ 46 h 74"/>
                <a:gd name="T4" fmla="*/ 22 w 26"/>
                <a:gd name="T5" fmla="*/ 59 h 74"/>
                <a:gd name="T6" fmla="*/ 15 w 26"/>
                <a:gd name="T7" fmla="*/ 70 h 74"/>
                <a:gd name="T8" fmla="*/ 11 w 26"/>
                <a:gd name="T9" fmla="*/ 74 h 74"/>
                <a:gd name="T10" fmla="*/ 11 w 26"/>
                <a:gd name="T11" fmla="*/ 56 h 74"/>
                <a:gd name="T12" fmla="*/ 8 w 26"/>
                <a:gd name="T13" fmla="*/ 37 h 74"/>
                <a:gd name="T14" fmla="*/ 4 w 26"/>
                <a:gd name="T15" fmla="*/ 18 h 74"/>
                <a:gd name="T16" fmla="*/ 0 w 26"/>
                <a:gd name="T17" fmla="*/ 0 h 74"/>
                <a:gd name="T18" fmla="*/ 11 w 26"/>
                <a:gd name="T19" fmla="*/ 3 h 74"/>
                <a:gd name="T20" fmla="*/ 17 w 26"/>
                <a:gd name="T21" fmla="*/ 13 h 74"/>
                <a:gd name="T22" fmla="*/ 21 w 26"/>
                <a:gd name="T23" fmla="*/ 24 h 74"/>
                <a:gd name="T24" fmla="*/ 26 w 26"/>
                <a:gd name="T25" fmla="*/ 3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74">
                  <a:moveTo>
                    <a:pt x="26" y="34"/>
                  </a:moveTo>
                  <a:lnTo>
                    <a:pt x="26" y="46"/>
                  </a:lnTo>
                  <a:lnTo>
                    <a:pt x="22" y="59"/>
                  </a:lnTo>
                  <a:lnTo>
                    <a:pt x="15" y="70"/>
                  </a:lnTo>
                  <a:lnTo>
                    <a:pt x="11" y="74"/>
                  </a:lnTo>
                  <a:lnTo>
                    <a:pt x="11" y="56"/>
                  </a:lnTo>
                  <a:lnTo>
                    <a:pt x="8" y="37"/>
                  </a:lnTo>
                  <a:lnTo>
                    <a:pt x="4" y="18"/>
                  </a:lnTo>
                  <a:lnTo>
                    <a:pt x="0" y="0"/>
                  </a:lnTo>
                  <a:lnTo>
                    <a:pt x="11" y="3"/>
                  </a:lnTo>
                  <a:lnTo>
                    <a:pt x="17" y="13"/>
                  </a:lnTo>
                  <a:lnTo>
                    <a:pt x="21" y="2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83" name="Freeform 66"/>
            <p:cNvSpPr>
              <a:spLocks noChangeAspect="1"/>
            </p:cNvSpPr>
            <p:nvPr/>
          </p:nvSpPr>
          <p:spPr bwMode="auto">
            <a:xfrm>
              <a:off x="942" y="2849"/>
              <a:ext cx="17" cy="40"/>
            </a:xfrm>
            <a:custGeom>
              <a:avLst/>
              <a:gdLst>
                <a:gd name="T0" fmla="*/ 53 w 53"/>
                <a:gd name="T1" fmla="*/ 109 h 120"/>
                <a:gd name="T2" fmla="*/ 53 w 53"/>
                <a:gd name="T3" fmla="*/ 113 h 120"/>
                <a:gd name="T4" fmla="*/ 53 w 53"/>
                <a:gd name="T5" fmla="*/ 116 h 120"/>
                <a:gd name="T6" fmla="*/ 51 w 53"/>
                <a:gd name="T7" fmla="*/ 117 h 120"/>
                <a:gd name="T8" fmla="*/ 48 w 53"/>
                <a:gd name="T9" fmla="*/ 120 h 120"/>
                <a:gd name="T10" fmla="*/ 41 w 53"/>
                <a:gd name="T11" fmla="*/ 117 h 120"/>
                <a:gd name="T12" fmla="*/ 34 w 53"/>
                <a:gd name="T13" fmla="*/ 114 h 120"/>
                <a:gd name="T14" fmla="*/ 27 w 53"/>
                <a:gd name="T15" fmla="*/ 112 h 120"/>
                <a:gd name="T16" fmla="*/ 22 w 53"/>
                <a:gd name="T17" fmla="*/ 108 h 120"/>
                <a:gd name="T18" fmla="*/ 16 w 53"/>
                <a:gd name="T19" fmla="*/ 102 h 120"/>
                <a:gd name="T20" fmla="*/ 11 w 53"/>
                <a:gd name="T21" fmla="*/ 98 h 120"/>
                <a:gd name="T22" fmla="*/ 6 w 53"/>
                <a:gd name="T23" fmla="*/ 91 h 120"/>
                <a:gd name="T24" fmla="*/ 4 w 53"/>
                <a:gd name="T25" fmla="*/ 84 h 120"/>
                <a:gd name="T26" fmla="*/ 0 w 53"/>
                <a:gd name="T27" fmla="*/ 63 h 120"/>
                <a:gd name="T28" fmla="*/ 0 w 53"/>
                <a:gd name="T29" fmla="*/ 41 h 120"/>
                <a:gd name="T30" fmla="*/ 2 w 53"/>
                <a:gd name="T31" fmla="*/ 20 h 120"/>
                <a:gd name="T32" fmla="*/ 11 w 53"/>
                <a:gd name="T33" fmla="*/ 0 h 120"/>
                <a:gd name="T34" fmla="*/ 11 w 53"/>
                <a:gd name="T35" fmla="*/ 4 h 120"/>
                <a:gd name="T36" fmla="*/ 9 w 53"/>
                <a:gd name="T37" fmla="*/ 14 h 120"/>
                <a:gd name="T38" fmla="*/ 8 w 53"/>
                <a:gd name="T39" fmla="*/ 31 h 120"/>
                <a:gd name="T40" fmla="*/ 9 w 53"/>
                <a:gd name="T41" fmla="*/ 48 h 120"/>
                <a:gd name="T42" fmla="*/ 13 w 53"/>
                <a:gd name="T43" fmla="*/ 67 h 120"/>
                <a:gd name="T44" fmla="*/ 22 w 53"/>
                <a:gd name="T45" fmla="*/ 85 h 120"/>
                <a:gd name="T46" fmla="*/ 34 w 53"/>
                <a:gd name="T47" fmla="*/ 99 h 120"/>
                <a:gd name="T48" fmla="*/ 53 w 53"/>
                <a:gd name="T49" fmla="*/ 10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120">
                  <a:moveTo>
                    <a:pt x="53" y="109"/>
                  </a:moveTo>
                  <a:lnTo>
                    <a:pt x="53" y="113"/>
                  </a:lnTo>
                  <a:lnTo>
                    <a:pt x="53" y="116"/>
                  </a:lnTo>
                  <a:lnTo>
                    <a:pt x="51" y="117"/>
                  </a:lnTo>
                  <a:lnTo>
                    <a:pt x="48" y="120"/>
                  </a:lnTo>
                  <a:lnTo>
                    <a:pt x="41" y="117"/>
                  </a:lnTo>
                  <a:lnTo>
                    <a:pt x="34" y="114"/>
                  </a:lnTo>
                  <a:lnTo>
                    <a:pt x="27" y="112"/>
                  </a:lnTo>
                  <a:lnTo>
                    <a:pt x="22" y="108"/>
                  </a:lnTo>
                  <a:lnTo>
                    <a:pt x="16" y="102"/>
                  </a:lnTo>
                  <a:lnTo>
                    <a:pt x="11" y="98"/>
                  </a:lnTo>
                  <a:lnTo>
                    <a:pt x="6" y="91"/>
                  </a:lnTo>
                  <a:lnTo>
                    <a:pt x="4" y="84"/>
                  </a:lnTo>
                  <a:lnTo>
                    <a:pt x="0" y="63"/>
                  </a:lnTo>
                  <a:lnTo>
                    <a:pt x="0" y="41"/>
                  </a:lnTo>
                  <a:lnTo>
                    <a:pt x="2" y="20"/>
                  </a:lnTo>
                  <a:lnTo>
                    <a:pt x="11" y="0"/>
                  </a:lnTo>
                  <a:lnTo>
                    <a:pt x="11" y="4"/>
                  </a:lnTo>
                  <a:lnTo>
                    <a:pt x="9" y="14"/>
                  </a:lnTo>
                  <a:lnTo>
                    <a:pt x="8" y="31"/>
                  </a:lnTo>
                  <a:lnTo>
                    <a:pt x="9" y="48"/>
                  </a:lnTo>
                  <a:lnTo>
                    <a:pt x="13" y="67"/>
                  </a:lnTo>
                  <a:lnTo>
                    <a:pt x="22" y="85"/>
                  </a:lnTo>
                  <a:lnTo>
                    <a:pt x="34" y="99"/>
                  </a:lnTo>
                  <a:lnTo>
                    <a:pt x="53" y="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84" name="Freeform 67"/>
            <p:cNvSpPr>
              <a:spLocks noChangeAspect="1"/>
            </p:cNvSpPr>
            <p:nvPr/>
          </p:nvSpPr>
          <p:spPr bwMode="auto">
            <a:xfrm>
              <a:off x="972" y="2848"/>
              <a:ext cx="75" cy="21"/>
            </a:xfrm>
            <a:custGeom>
              <a:avLst/>
              <a:gdLst>
                <a:gd name="T0" fmla="*/ 200 w 223"/>
                <a:gd name="T1" fmla="*/ 42 h 64"/>
                <a:gd name="T2" fmla="*/ 223 w 223"/>
                <a:gd name="T3" fmla="*/ 64 h 64"/>
                <a:gd name="T4" fmla="*/ 210 w 223"/>
                <a:gd name="T5" fmla="*/ 58 h 64"/>
                <a:gd name="T6" fmla="*/ 198 w 223"/>
                <a:gd name="T7" fmla="*/ 53 h 64"/>
                <a:gd name="T8" fmla="*/ 184 w 223"/>
                <a:gd name="T9" fmla="*/ 47 h 64"/>
                <a:gd name="T10" fmla="*/ 171 w 223"/>
                <a:gd name="T11" fmla="*/ 42 h 64"/>
                <a:gd name="T12" fmla="*/ 157 w 223"/>
                <a:gd name="T13" fmla="*/ 38 h 64"/>
                <a:gd name="T14" fmla="*/ 142 w 223"/>
                <a:gd name="T15" fmla="*/ 35 h 64"/>
                <a:gd name="T16" fmla="*/ 128 w 223"/>
                <a:gd name="T17" fmla="*/ 31 h 64"/>
                <a:gd name="T18" fmla="*/ 114 w 223"/>
                <a:gd name="T19" fmla="*/ 28 h 64"/>
                <a:gd name="T20" fmla="*/ 99 w 223"/>
                <a:gd name="T21" fmla="*/ 26 h 64"/>
                <a:gd name="T22" fmla="*/ 83 w 223"/>
                <a:gd name="T23" fmla="*/ 26 h 64"/>
                <a:gd name="T24" fmla="*/ 69 w 223"/>
                <a:gd name="T25" fmla="*/ 26 h 64"/>
                <a:gd name="T26" fmla="*/ 55 w 223"/>
                <a:gd name="T27" fmla="*/ 28 h 64"/>
                <a:gd name="T28" fmla="*/ 40 w 223"/>
                <a:gd name="T29" fmla="*/ 29 h 64"/>
                <a:gd name="T30" fmla="*/ 26 w 223"/>
                <a:gd name="T31" fmla="*/ 33 h 64"/>
                <a:gd name="T32" fmla="*/ 14 w 223"/>
                <a:gd name="T33" fmla="*/ 38 h 64"/>
                <a:gd name="T34" fmla="*/ 0 w 223"/>
                <a:gd name="T35" fmla="*/ 43 h 64"/>
                <a:gd name="T36" fmla="*/ 4 w 223"/>
                <a:gd name="T37" fmla="*/ 32 h 64"/>
                <a:gd name="T38" fmla="*/ 9 w 223"/>
                <a:gd name="T39" fmla="*/ 24 h 64"/>
                <a:gd name="T40" fmla="*/ 16 w 223"/>
                <a:gd name="T41" fmla="*/ 17 h 64"/>
                <a:gd name="T42" fmla="*/ 25 w 223"/>
                <a:gd name="T43" fmla="*/ 11 h 64"/>
                <a:gd name="T44" fmla="*/ 34 w 223"/>
                <a:gd name="T45" fmla="*/ 7 h 64"/>
                <a:gd name="T46" fmla="*/ 44 w 223"/>
                <a:gd name="T47" fmla="*/ 4 h 64"/>
                <a:gd name="T48" fmla="*/ 54 w 223"/>
                <a:gd name="T49" fmla="*/ 1 h 64"/>
                <a:gd name="T50" fmla="*/ 65 w 223"/>
                <a:gd name="T51" fmla="*/ 0 h 64"/>
                <a:gd name="T52" fmla="*/ 83 w 223"/>
                <a:gd name="T53" fmla="*/ 1 h 64"/>
                <a:gd name="T54" fmla="*/ 103 w 223"/>
                <a:gd name="T55" fmla="*/ 3 h 64"/>
                <a:gd name="T56" fmla="*/ 122 w 223"/>
                <a:gd name="T57" fmla="*/ 4 h 64"/>
                <a:gd name="T58" fmla="*/ 140 w 223"/>
                <a:gd name="T59" fmla="*/ 8 h 64"/>
                <a:gd name="T60" fmla="*/ 157 w 223"/>
                <a:gd name="T61" fmla="*/ 14 h 64"/>
                <a:gd name="T62" fmla="*/ 174 w 223"/>
                <a:gd name="T63" fmla="*/ 21 h 64"/>
                <a:gd name="T64" fmla="*/ 188 w 223"/>
                <a:gd name="T65" fmla="*/ 31 h 64"/>
                <a:gd name="T66" fmla="*/ 200 w 223"/>
                <a:gd name="T67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3" h="64">
                  <a:moveTo>
                    <a:pt x="200" y="42"/>
                  </a:moveTo>
                  <a:lnTo>
                    <a:pt x="223" y="64"/>
                  </a:lnTo>
                  <a:lnTo>
                    <a:pt x="210" y="58"/>
                  </a:lnTo>
                  <a:lnTo>
                    <a:pt x="198" y="53"/>
                  </a:lnTo>
                  <a:lnTo>
                    <a:pt x="184" y="47"/>
                  </a:lnTo>
                  <a:lnTo>
                    <a:pt x="171" y="42"/>
                  </a:lnTo>
                  <a:lnTo>
                    <a:pt x="157" y="38"/>
                  </a:lnTo>
                  <a:lnTo>
                    <a:pt x="142" y="35"/>
                  </a:lnTo>
                  <a:lnTo>
                    <a:pt x="128" y="31"/>
                  </a:lnTo>
                  <a:lnTo>
                    <a:pt x="114" y="28"/>
                  </a:lnTo>
                  <a:lnTo>
                    <a:pt x="99" y="26"/>
                  </a:lnTo>
                  <a:lnTo>
                    <a:pt x="83" y="26"/>
                  </a:lnTo>
                  <a:lnTo>
                    <a:pt x="69" y="26"/>
                  </a:lnTo>
                  <a:lnTo>
                    <a:pt x="55" y="28"/>
                  </a:lnTo>
                  <a:lnTo>
                    <a:pt x="40" y="29"/>
                  </a:lnTo>
                  <a:lnTo>
                    <a:pt x="26" y="33"/>
                  </a:lnTo>
                  <a:lnTo>
                    <a:pt x="14" y="38"/>
                  </a:lnTo>
                  <a:lnTo>
                    <a:pt x="0" y="43"/>
                  </a:lnTo>
                  <a:lnTo>
                    <a:pt x="4" y="32"/>
                  </a:lnTo>
                  <a:lnTo>
                    <a:pt x="9" y="24"/>
                  </a:lnTo>
                  <a:lnTo>
                    <a:pt x="16" y="17"/>
                  </a:lnTo>
                  <a:lnTo>
                    <a:pt x="25" y="11"/>
                  </a:lnTo>
                  <a:lnTo>
                    <a:pt x="34" y="7"/>
                  </a:lnTo>
                  <a:lnTo>
                    <a:pt x="44" y="4"/>
                  </a:lnTo>
                  <a:lnTo>
                    <a:pt x="54" y="1"/>
                  </a:lnTo>
                  <a:lnTo>
                    <a:pt x="65" y="0"/>
                  </a:lnTo>
                  <a:lnTo>
                    <a:pt x="83" y="1"/>
                  </a:lnTo>
                  <a:lnTo>
                    <a:pt x="103" y="3"/>
                  </a:lnTo>
                  <a:lnTo>
                    <a:pt x="122" y="4"/>
                  </a:lnTo>
                  <a:lnTo>
                    <a:pt x="140" y="8"/>
                  </a:lnTo>
                  <a:lnTo>
                    <a:pt x="157" y="14"/>
                  </a:lnTo>
                  <a:lnTo>
                    <a:pt x="174" y="21"/>
                  </a:lnTo>
                  <a:lnTo>
                    <a:pt x="188" y="31"/>
                  </a:lnTo>
                  <a:lnTo>
                    <a:pt x="200" y="4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85" name="Freeform 68"/>
            <p:cNvSpPr>
              <a:spLocks noChangeAspect="1"/>
            </p:cNvSpPr>
            <p:nvPr/>
          </p:nvSpPr>
          <p:spPr bwMode="auto">
            <a:xfrm>
              <a:off x="1125" y="2857"/>
              <a:ext cx="34" cy="6"/>
            </a:xfrm>
            <a:custGeom>
              <a:avLst/>
              <a:gdLst>
                <a:gd name="T0" fmla="*/ 101 w 101"/>
                <a:gd name="T1" fmla="*/ 0 h 19"/>
                <a:gd name="T2" fmla="*/ 99 w 101"/>
                <a:gd name="T3" fmla="*/ 3 h 19"/>
                <a:gd name="T4" fmla="*/ 97 w 101"/>
                <a:gd name="T5" fmla="*/ 6 h 19"/>
                <a:gd name="T6" fmla="*/ 94 w 101"/>
                <a:gd name="T7" fmla="*/ 10 h 19"/>
                <a:gd name="T8" fmla="*/ 91 w 101"/>
                <a:gd name="T9" fmla="*/ 13 h 19"/>
                <a:gd name="T10" fmla="*/ 80 w 101"/>
                <a:gd name="T11" fmla="*/ 16 h 19"/>
                <a:gd name="T12" fmla="*/ 69 w 101"/>
                <a:gd name="T13" fmla="*/ 17 h 19"/>
                <a:gd name="T14" fmla="*/ 58 w 101"/>
                <a:gd name="T15" fmla="*/ 17 h 19"/>
                <a:gd name="T16" fmla="*/ 46 w 101"/>
                <a:gd name="T17" fmla="*/ 19 h 19"/>
                <a:gd name="T18" fmla="*/ 35 w 101"/>
                <a:gd name="T19" fmla="*/ 19 h 19"/>
                <a:gd name="T20" fmla="*/ 23 w 101"/>
                <a:gd name="T21" fmla="*/ 17 h 19"/>
                <a:gd name="T22" fmla="*/ 12 w 101"/>
                <a:gd name="T23" fmla="*/ 17 h 19"/>
                <a:gd name="T24" fmla="*/ 0 w 101"/>
                <a:gd name="T25" fmla="*/ 16 h 19"/>
                <a:gd name="T26" fmla="*/ 5 w 101"/>
                <a:gd name="T27" fmla="*/ 0 h 19"/>
                <a:gd name="T28" fmla="*/ 17 w 101"/>
                <a:gd name="T29" fmla="*/ 2 h 19"/>
                <a:gd name="T30" fmla="*/ 28 w 101"/>
                <a:gd name="T31" fmla="*/ 3 h 19"/>
                <a:gd name="T32" fmla="*/ 41 w 101"/>
                <a:gd name="T33" fmla="*/ 5 h 19"/>
                <a:gd name="T34" fmla="*/ 53 w 101"/>
                <a:gd name="T35" fmla="*/ 5 h 19"/>
                <a:gd name="T36" fmla="*/ 65 w 101"/>
                <a:gd name="T37" fmla="*/ 5 h 19"/>
                <a:gd name="T38" fmla="*/ 77 w 101"/>
                <a:gd name="T39" fmla="*/ 3 h 19"/>
                <a:gd name="T40" fmla="*/ 88 w 101"/>
                <a:gd name="T41" fmla="*/ 2 h 19"/>
                <a:gd name="T42" fmla="*/ 101 w 101"/>
                <a:gd name="T4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19">
                  <a:moveTo>
                    <a:pt x="101" y="0"/>
                  </a:moveTo>
                  <a:lnTo>
                    <a:pt x="99" y="3"/>
                  </a:lnTo>
                  <a:lnTo>
                    <a:pt x="97" y="6"/>
                  </a:lnTo>
                  <a:lnTo>
                    <a:pt x="94" y="10"/>
                  </a:lnTo>
                  <a:lnTo>
                    <a:pt x="91" y="13"/>
                  </a:lnTo>
                  <a:lnTo>
                    <a:pt x="80" y="16"/>
                  </a:lnTo>
                  <a:lnTo>
                    <a:pt x="69" y="17"/>
                  </a:lnTo>
                  <a:lnTo>
                    <a:pt x="58" y="17"/>
                  </a:lnTo>
                  <a:lnTo>
                    <a:pt x="46" y="19"/>
                  </a:lnTo>
                  <a:lnTo>
                    <a:pt x="35" y="19"/>
                  </a:lnTo>
                  <a:lnTo>
                    <a:pt x="23" y="17"/>
                  </a:lnTo>
                  <a:lnTo>
                    <a:pt x="12" y="17"/>
                  </a:lnTo>
                  <a:lnTo>
                    <a:pt x="0" y="16"/>
                  </a:lnTo>
                  <a:lnTo>
                    <a:pt x="5" y="0"/>
                  </a:lnTo>
                  <a:lnTo>
                    <a:pt x="17" y="2"/>
                  </a:lnTo>
                  <a:lnTo>
                    <a:pt x="28" y="3"/>
                  </a:lnTo>
                  <a:lnTo>
                    <a:pt x="41" y="5"/>
                  </a:lnTo>
                  <a:lnTo>
                    <a:pt x="53" y="5"/>
                  </a:lnTo>
                  <a:lnTo>
                    <a:pt x="65" y="5"/>
                  </a:lnTo>
                  <a:lnTo>
                    <a:pt x="77" y="3"/>
                  </a:lnTo>
                  <a:lnTo>
                    <a:pt x="88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86" name="Freeform 69"/>
            <p:cNvSpPr>
              <a:spLocks noChangeAspect="1"/>
            </p:cNvSpPr>
            <p:nvPr/>
          </p:nvSpPr>
          <p:spPr bwMode="auto">
            <a:xfrm>
              <a:off x="925" y="2862"/>
              <a:ext cx="12" cy="22"/>
            </a:xfrm>
            <a:custGeom>
              <a:avLst/>
              <a:gdLst>
                <a:gd name="T0" fmla="*/ 18 w 36"/>
                <a:gd name="T1" fmla="*/ 36 h 66"/>
                <a:gd name="T2" fmla="*/ 22 w 36"/>
                <a:gd name="T3" fmla="*/ 45 h 66"/>
                <a:gd name="T4" fmla="*/ 32 w 36"/>
                <a:gd name="T5" fmla="*/ 50 h 66"/>
                <a:gd name="T6" fmla="*/ 36 w 36"/>
                <a:gd name="T7" fmla="*/ 57 h 66"/>
                <a:gd name="T8" fmla="*/ 29 w 36"/>
                <a:gd name="T9" fmla="*/ 66 h 66"/>
                <a:gd name="T10" fmla="*/ 18 w 36"/>
                <a:gd name="T11" fmla="*/ 59 h 66"/>
                <a:gd name="T12" fmla="*/ 9 w 36"/>
                <a:gd name="T13" fmla="*/ 49 h 66"/>
                <a:gd name="T14" fmla="*/ 3 w 36"/>
                <a:gd name="T15" fmla="*/ 38 h 66"/>
                <a:gd name="T16" fmla="*/ 0 w 36"/>
                <a:gd name="T17" fmla="*/ 25 h 66"/>
                <a:gd name="T18" fmla="*/ 0 w 36"/>
                <a:gd name="T19" fmla="*/ 18 h 66"/>
                <a:gd name="T20" fmla="*/ 1 w 36"/>
                <a:gd name="T21" fmla="*/ 11 h 66"/>
                <a:gd name="T22" fmla="*/ 4 w 36"/>
                <a:gd name="T23" fmla="*/ 6 h 66"/>
                <a:gd name="T24" fmla="*/ 8 w 36"/>
                <a:gd name="T25" fmla="*/ 0 h 66"/>
                <a:gd name="T26" fmla="*/ 12 w 36"/>
                <a:gd name="T27" fmla="*/ 11 h 66"/>
                <a:gd name="T28" fmla="*/ 14 w 36"/>
                <a:gd name="T29" fmla="*/ 21 h 66"/>
                <a:gd name="T30" fmla="*/ 15 w 36"/>
                <a:gd name="T31" fmla="*/ 28 h 66"/>
                <a:gd name="T32" fmla="*/ 18 w 36"/>
                <a:gd name="T33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66">
                  <a:moveTo>
                    <a:pt x="18" y="36"/>
                  </a:moveTo>
                  <a:lnTo>
                    <a:pt x="22" y="45"/>
                  </a:lnTo>
                  <a:lnTo>
                    <a:pt x="32" y="50"/>
                  </a:lnTo>
                  <a:lnTo>
                    <a:pt x="36" y="57"/>
                  </a:lnTo>
                  <a:lnTo>
                    <a:pt x="29" y="66"/>
                  </a:lnTo>
                  <a:lnTo>
                    <a:pt x="18" y="59"/>
                  </a:lnTo>
                  <a:lnTo>
                    <a:pt x="9" y="49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0" y="18"/>
                  </a:lnTo>
                  <a:lnTo>
                    <a:pt x="1" y="11"/>
                  </a:lnTo>
                  <a:lnTo>
                    <a:pt x="4" y="6"/>
                  </a:lnTo>
                  <a:lnTo>
                    <a:pt x="8" y="0"/>
                  </a:lnTo>
                  <a:lnTo>
                    <a:pt x="12" y="11"/>
                  </a:lnTo>
                  <a:lnTo>
                    <a:pt x="14" y="21"/>
                  </a:lnTo>
                  <a:lnTo>
                    <a:pt x="15" y="28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87" name="Freeform 70"/>
            <p:cNvSpPr>
              <a:spLocks noChangeAspect="1"/>
            </p:cNvSpPr>
            <p:nvPr/>
          </p:nvSpPr>
          <p:spPr bwMode="auto">
            <a:xfrm>
              <a:off x="1120" y="2867"/>
              <a:ext cx="76" cy="14"/>
            </a:xfrm>
            <a:custGeom>
              <a:avLst/>
              <a:gdLst>
                <a:gd name="T0" fmla="*/ 131 w 228"/>
                <a:gd name="T1" fmla="*/ 38 h 42"/>
                <a:gd name="T2" fmla="*/ 115 w 228"/>
                <a:gd name="T3" fmla="*/ 40 h 42"/>
                <a:gd name="T4" fmla="*/ 98 w 228"/>
                <a:gd name="T5" fmla="*/ 41 h 42"/>
                <a:gd name="T6" fmla="*/ 80 w 228"/>
                <a:gd name="T7" fmla="*/ 42 h 42"/>
                <a:gd name="T8" fmla="*/ 63 w 228"/>
                <a:gd name="T9" fmla="*/ 42 h 42"/>
                <a:gd name="T10" fmla="*/ 46 w 228"/>
                <a:gd name="T11" fmla="*/ 41 h 42"/>
                <a:gd name="T12" fmla="*/ 30 w 228"/>
                <a:gd name="T13" fmla="*/ 38 h 42"/>
                <a:gd name="T14" fmla="*/ 14 w 228"/>
                <a:gd name="T15" fmla="*/ 31 h 42"/>
                <a:gd name="T16" fmla="*/ 0 w 228"/>
                <a:gd name="T17" fmla="*/ 23 h 42"/>
                <a:gd name="T18" fmla="*/ 14 w 228"/>
                <a:gd name="T19" fmla="*/ 26 h 42"/>
                <a:gd name="T20" fmla="*/ 28 w 228"/>
                <a:gd name="T21" fmla="*/ 27 h 42"/>
                <a:gd name="T22" fmla="*/ 44 w 228"/>
                <a:gd name="T23" fmla="*/ 28 h 42"/>
                <a:gd name="T24" fmla="*/ 58 w 228"/>
                <a:gd name="T25" fmla="*/ 30 h 42"/>
                <a:gd name="T26" fmla="*/ 73 w 228"/>
                <a:gd name="T27" fmla="*/ 30 h 42"/>
                <a:gd name="T28" fmla="*/ 87 w 228"/>
                <a:gd name="T29" fmla="*/ 30 h 42"/>
                <a:gd name="T30" fmla="*/ 102 w 228"/>
                <a:gd name="T31" fmla="*/ 28 h 42"/>
                <a:gd name="T32" fmla="*/ 116 w 228"/>
                <a:gd name="T33" fmla="*/ 27 h 42"/>
                <a:gd name="T34" fmla="*/ 131 w 228"/>
                <a:gd name="T35" fmla="*/ 26 h 42"/>
                <a:gd name="T36" fmla="*/ 145 w 228"/>
                <a:gd name="T37" fmla="*/ 23 h 42"/>
                <a:gd name="T38" fmla="*/ 159 w 228"/>
                <a:gd name="T39" fmla="*/ 20 h 42"/>
                <a:gd name="T40" fmla="*/ 173 w 228"/>
                <a:gd name="T41" fmla="*/ 17 h 42"/>
                <a:gd name="T42" fmla="*/ 187 w 228"/>
                <a:gd name="T43" fmla="*/ 13 h 42"/>
                <a:gd name="T44" fmla="*/ 201 w 228"/>
                <a:gd name="T45" fmla="*/ 10 h 42"/>
                <a:gd name="T46" fmla="*/ 215 w 228"/>
                <a:gd name="T47" fmla="*/ 5 h 42"/>
                <a:gd name="T48" fmla="*/ 228 w 228"/>
                <a:gd name="T49" fmla="*/ 0 h 42"/>
                <a:gd name="T50" fmla="*/ 222 w 228"/>
                <a:gd name="T51" fmla="*/ 13 h 42"/>
                <a:gd name="T52" fmla="*/ 212 w 228"/>
                <a:gd name="T53" fmla="*/ 21 h 42"/>
                <a:gd name="T54" fmla="*/ 201 w 228"/>
                <a:gd name="T55" fmla="*/ 27 h 42"/>
                <a:gd name="T56" fmla="*/ 189 w 228"/>
                <a:gd name="T57" fmla="*/ 31 h 42"/>
                <a:gd name="T58" fmla="*/ 173 w 228"/>
                <a:gd name="T59" fmla="*/ 33 h 42"/>
                <a:gd name="T60" fmla="*/ 159 w 228"/>
                <a:gd name="T61" fmla="*/ 34 h 42"/>
                <a:gd name="T62" fmla="*/ 145 w 228"/>
                <a:gd name="T63" fmla="*/ 35 h 42"/>
                <a:gd name="T64" fmla="*/ 131 w 228"/>
                <a:gd name="T65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42">
                  <a:moveTo>
                    <a:pt x="131" y="38"/>
                  </a:moveTo>
                  <a:lnTo>
                    <a:pt x="115" y="40"/>
                  </a:lnTo>
                  <a:lnTo>
                    <a:pt x="98" y="41"/>
                  </a:lnTo>
                  <a:lnTo>
                    <a:pt x="80" y="42"/>
                  </a:lnTo>
                  <a:lnTo>
                    <a:pt x="63" y="42"/>
                  </a:lnTo>
                  <a:lnTo>
                    <a:pt x="46" y="41"/>
                  </a:lnTo>
                  <a:lnTo>
                    <a:pt x="30" y="38"/>
                  </a:lnTo>
                  <a:lnTo>
                    <a:pt x="14" y="31"/>
                  </a:lnTo>
                  <a:lnTo>
                    <a:pt x="0" y="23"/>
                  </a:lnTo>
                  <a:lnTo>
                    <a:pt x="14" y="26"/>
                  </a:lnTo>
                  <a:lnTo>
                    <a:pt x="28" y="27"/>
                  </a:lnTo>
                  <a:lnTo>
                    <a:pt x="44" y="28"/>
                  </a:lnTo>
                  <a:lnTo>
                    <a:pt x="58" y="30"/>
                  </a:lnTo>
                  <a:lnTo>
                    <a:pt x="73" y="30"/>
                  </a:lnTo>
                  <a:lnTo>
                    <a:pt x="87" y="30"/>
                  </a:lnTo>
                  <a:lnTo>
                    <a:pt x="102" y="28"/>
                  </a:lnTo>
                  <a:lnTo>
                    <a:pt x="116" y="27"/>
                  </a:lnTo>
                  <a:lnTo>
                    <a:pt x="131" y="26"/>
                  </a:lnTo>
                  <a:lnTo>
                    <a:pt x="145" y="23"/>
                  </a:lnTo>
                  <a:lnTo>
                    <a:pt x="159" y="20"/>
                  </a:lnTo>
                  <a:lnTo>
                    <a:pt x="173" y="17"/>
                  </a:lnTo>
                  <a:lnTo>
                    <a:pt x="187" y="13"/>
                  </a:lnTo>
                  <a:lnTo>
                    <a:pt x="201" y="10"/>
                  </a:lnTo>
                  <a:lnTo>
                    <a:pt x="215" y="5"/>
                  </a:lnTo>
                  <a:lnTo>
                    <a:pt x="228" y="0"/>
                  </a:lnTo>
                  <a:lnTo>
                    <a:pt x="222" y="13"/>
                  </a:lnTo>
                  <a:lnTo>
                    <a:pt x="212" y="21"/>
                  </a:lnTo>
                  <a:lnTo>
                    <a:pt x="201" y="27"/>
                  </a:lnTo>
                  <a:lnTo>
                    <a:pt x="189" y="31"/>
                  </a:lnTo>
                  <a:lnTo>
                    <a:pt x="173" y="33"/>
                  </a:lnTo>
                  <a:lnTo>
                    <a:pt x="159" y="34"/>
                  </a:lnTo>
                  <a:lnTo>
                    <a:pt x="145" y="35"/>
                  </a:lnTo>
                  <a:lnTo>
                    <a:pt x="131" y="3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88" name="Freeform 71"/>
            <p:cNvSpPr>
              <a:spLocks noChangeAspect="1"/>
            </p:cNvSpPr>
            <p:nvPr/>
          </p:nvSpPr>
          <p:spPr bwMode="auto">
            <a:xfrm>
              <a:off x="1033" y="2877"/>
              <a:ext cx="40" cy="8"/>
            </a:xfrm>
            <a:custGeom>
              <a:avLst/>
              <a:gdLst>
                <a:gd name="T0" fmla="*/ 121 w 121"/>
                <a:gd name="T1" fmla="*/ 2 h 26"/>
                <a:gd name="T2" fmla="*/ 117 w 121"/>
                <a:gd name="T3" fmla="*/ 9 h 26"/>
                <a:gd name="T4" fmla="*/ 110 w 121"/>
                <a:gd name="T5" fmla="*/ 13 h 26"/>
                <a:gd name="T6" fmla="*/ 102 w 121"/>
                <a:gd name="T7" fmla="*/ 16 h 26"/>
                <a:gd name="T8" fmla="*/ 95 w 121"/>
                <a:gd name="T9" fmla="*/ 20 h 26"/>
                <a:gd name="T10" fmla="*/ 84 w 121"/>
                <a:gd name="T11" fmla="*/ 21 h 26"/>
                <a:gd name="T12" fmla="*/ 71 w 121"/>
                <a:gd name="T13" fmla="*/ 23 h 26"/>
                <a:gd name="T14" fmla="*/ 60 w 121"/>
                <a:gd name="T15" fmla="*/ 24 h 26"/>
                <a:gd name="T16" fmla="*/ 47 w 121"/>
                <a:gd name="T17" fmla="*/ 24 h 26"/>
                <a:gd name="T18" fmla="*/ 35 w 121"/>
                <a:gd name="T19" fmla="*/ 26 h 26"/>
                <a:gd name="T20" fmla="*/ 24 w 121"/>
                <a:gd name="T21" fmla="*/ 26 h 26"/>
                <a:gd name="T22" fmla="*/ 11 w 121"/>
                <a:gd name="T23" fmla="*/ 24 h 26"/>
                <a:gd name="T24" fmla="*/ 0 w 121"/>
                <a:gd name="T25" fmla="*/ 21 h 26"/>
                <a:gd name="T26" fmla="*/ 14 w 121"/>
                <a:gd name="T27" fmla="*/ 20 h 26"/>
                <a:gd name="T28" fmla="*/ 29 w 121"/>
                <a:gd name="T29" fmla="*/ 17 h 26"/>
                <a:gd name="T30" fmla="*/ 43 w 121"/>
                <a:gd name="T31" fmla="*/ 14 h 26"/>
                <a:gd name="T32" fmla="*/ 57 w 121"/>
                <a:gd name="T33" fmla="*/ 10 h 26"/>
                <a:gd name="T34" fmla="*/ 71 w 121"/>
                <a:gd name="T35" fmla="*/ 7 h 26"/>
                <a:gd name="T36" fmla="*/ 85 w 121"/>
                <a:gd name="T37" fmla="*/ 5 h 26"/>
                <a:gd name="T38" fmla="*/ 99 w 121"/>
                <a:gd name="T39" fmla="*/ 5 h 26"/>
                <a:gd name="T40" fmla="*/ 111 w 121"/>
                <a:gd name="T41" fmla="*/ 5 h 26"/>
                <a:gd name="T42" fmla="*/ 113 w 121"/>
                <a:gd name="T43" fmla="*/ 2 h 26"/>
                <a:gd name="T44" fmla="*/ 116 w 121"/>
                <a:gd name="T45" fmla="*/ 0 h 26"/>
                <a:gd name="T46" fmla="*/ 118 w 121"/>
                <a:gd name="T47" fmla="*/ 0 h 26"/>
                <a:gd name="T48" fmla="*/ 121 w 121"/>
                <a:gd name="T4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" h="26">
                  <a:moveTo>
                    <a:pt x="121" y="2"/>
                  </a:moveTo>
                  <a:lnTo>
                    <a:pt x="117" y="9"/>
                  </a:lnTo>
                  <a:lnTo>
                    <a:pt x="110" y="13"/>
                  </a:lnTo>
                  <a:lnTo>
                    <a:pt x="102" y="16"/>
                  </a:lnTo>
                  <a:lnTo>
                    <a:pt x="95" y="20"/>
                  </a:lnTo>
                  <a:lnTo>
                    <a:pt x="84" y="21"/>
                  </a:lnTo>
                  <a:lnTo>
                    <a:pt x="71" y="23"/>
                  </a:lnTo>
                  <a:lnTo>
                    <a:pt x="60" y="24"/>
                  </a:lnTo>
                  <a:lnTo>
                    <a:pt x="47" y="24"/>
                  </a:lnTo>
                  <a:lnTo>
                    <a:pt x="35" y="26"/>
                  </a:lnTo>
                  <a:lnTo>
                    <a:pt x="24" y="26"/>
                  </a:lnTo>
                  <a:lnTo>
                    <a:pt x="11" y="24"/>
                  </a:lnTo>
                  <a:lnTo>
                    <a:pt x="0" y="21"/>
                  </a:lnTo>
                  <a:lnTo>
                    <a:pt x="14" y="20"/>
                  </a:lnTo>
                  <a:lnTo>
                    <a:pt x="29" y="17"/>
                  </a:lnTo>
                  <a:lnTo>
                    <a:pt x="43" y="14"/>
                  </a:lnTo>
                  <a:lnTo>
                    <a:pt x="57" y="10"/>
                  </a:lnTo>
                  <a:lnTo>
                    <a:pt x="71" y="7"/>
                  </a:lnTo>
                  <a:lnTo>
                    <a:pt x="85" y="5"/>
                  </a:lnTo>
                  <a:lnTo>
                    <a:pt x="99" y="5"/>
                  </a:lnTo>
                  <a:lnTo>
                    <a:pt x="111" y="5"/>
                  </a:lnTo>
                  <a:lnTo>
                    <a:pt x="113" y="2"/>
                  </a:lnTo>
                  <a:lnTo>
                    <a:pt x="116" y="0"/>
                  </a:lnTo>
                  <a:lnTo>
                    <a:pt x="118" y="0"/>
                  </a:lnTo>
                  <a:lnTo>
                    <a:pt x="121" y="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89" name="Freeform 72"/>
            <p:cNvSpPr>
              <a:spLocks noChangeAspect="1"/>
            </p:cNvSpPr>
            <p:nvPr/>
          </p:nvSpPr>
          <p:spPr bwMode="auto">
            <a:xfrm>
              <a:off x="1067" y="2877"/>
              <a:ext cx="21" cy="20"/>
            </a:xfrm>
            <a:custGeom>
              <a:avLst/>
              <a:gdLst>
                <a:gd name="T0" fmla="*/ 64 w 64"/>
                <a:gd name="T1" fmla="*/ 0 h 62"/>
                <a:gd name="T2" fmla="*/ 63 w 64"/>
                <a:gd name="T3" fmla="*/ 10 h 62"/>
                <a:gd name="T4" fmla="*/ 60 w 64"/>
                <a:gd name="T5" fmla="*/ 19 h 62"/>
                <a:gd name="T6" fmla="*/ 54 w 64"/>
                <a:gd name="T7" fmla="*/ 27 h 62"/>
                <a:gd name="T8" fmla="*/ 49 w 64"/>
                <a:gd name="T9" fmla="*/ 35 h 62"/>
                <a:gd name="T10" fmla="*/ 42 w 64"/>
                <a:gd name="T11" fmla="*/ 42 h 62"/>
                <a:gd name="T12" fmla="*/ 34 w 64"/>
                <a:gd name="T13" fmla="*/ 49 h 62"/>
                <a:gd name="T14" fmla="*/ 24 w 64"/>
                <a:gd name="T15" fmla="*/ 55 h 62"/>
                <a:gd name="T16" fmla="*/ 15 w 64"/>
                <a:gd name="T17" fmla="*/ 59 h 62"/>
                <a:gd name="T18" fmla="*/ 11 w 64"/>
                <a:gd name="T19" fmla="*/ 60 h 62"/>
                <a:gd name="T20" fmla="*/ 7 w 64"/>
                <a:gd name="T21" fmla="*/ 62 h 62"/>
                <a:gd name="T22" fmla="*/ 3 w 64"/>
                <a:gd name="T23" fmla="*/ 62 h 62"/>
                <a:gd name="T24" fmla="*/ 0 w 64"/>
                <a:gd name="T25" fmla="*/ 58 h 62"/>
                <a:gd name="T26" fmla="*/ 7 w 64"/>
                <a:gd name="T27" fmla="*/ 52 h 62"/>
                <a:gd name="T28" fmla="*/ 15 w 64"/>
                <a:gd name="T29" fmla="*/ 46 h 62"/>
                <a:gd name="T30" fmla="*/ 24 w 64"/>
                <a:gd name="T31" fmla="*/ 41 h 62"/>
                <a:gd name="T32" fmla="*/ 34 w 64"/>
                <a:gd name="T33" fmla="*/ 34 h 62"/>
                <a:gd name="T34" fmla="*/ 42 w 64"/>
                <a:gd name="T35" fmla="*/ 27 h 62"/>
                <a:gd name="T36" fmla="*/ 49 w 64"/>
                <a:gd name="T37" fmla="*/ 19 h 62"/>
                <a:gd name="T38" fmla="*/ 56 w 64"/>
                <a:gd name="T39" fmla="*/ 10 h 62"/>
                <a:gd name="T40" fmla="*/ 60 w 64"/>
                <a:gd name="T41" fmla="*/ 0 h 62"/>
                <a:gd name="T42" fmla="*/ 64 w 64"/>
                <a:gd name="T4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62">
                  <a:moveTo>
                    <a:pt x="64" y="0"/>
                  </a:moveTo>
                  <a:lnTo>
                    <a:pt x="63" y="10"/>
                  </a:lnTo>
                  <a:lnTo>
                    <a:pt x="60" y="19"/>
                  </a:lnTo>
                  <a:lnTo>
                    <a:pt x="54" y="27"/>
                  </a:lnTo>
                  <a:lnTo>
                    <a:pt x="49" y="35"/>
                  </a:lnTo>
                  <a:lnTo>
                    <a:pt x="42" y="42"/>
                  </a:lnTo>
                  <a:lnTo>
                    <a:pt x="34" y="49"/>
                  </a:lnTo>
                  <a:lnTo>
                    <a:pt x="24" y="55"/>
                  </a:lnTo>
                  <a:lnTo>
                    <a:pt x="15" y="59"/>
                  </a:lnTo>
                  <a:lnTo>
                    <a:pt x="11" y="60"/>
                  </a:lnTo>
                  <a:lnTo>
                    <a:pt x="7" y="62"/>
                  </a:lnTo>
                  <a:lnTo>
                    <a:pt x="3" y="62"/>
                  </a:lnTo>
                  <a:lnTo>
                    <a:pt x="0" y="58"/>
                  </a:lnTo>
                  <a:lnTo>
                    <a:pt x="7" y="52"/>
                  </a:lnTo>
                  <a:lnTo>
                    <a:pt x="15" y="46"/>
                  </a:lnTo>
                  <a:lnTo>
                    <a:pt x="24" y="41"/>
                  </a:lnTo>
                  <a:lnTo>
                    <a:pt x="34" y="34"/>
                  </a:lnTo>
                  <a:lnTo>
                    <a:pt x="42" y="27"/>
                  </a:lnTo>
                  <a:lnTo>
                    <a:pt x="49" y="19"/>
                  </a:lnTo>
                  <a:lnTo>
                    <a:pt x="56" y="10"/>
                  </a:lnTo>
                  <a:lnTo>
                    <a:pt x="6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0" name="Freeform 73"/>
            <p:cNvSpPr>
              <a:spLocks noChangeAspect="1"/>
            </p:cNvSpPr>
            <p:nvPr/>
          </p:nvSpPr>
          <p:spPr bwMode="auto">
            <a:xfrm>
              <a:off x="1084" y="2889"/>
              <a:ext cx="7" cy="7"/>
            </a:xfrm>
            <a:custGeom>
              <a:avLst/>
              <a:gdLst>
                <a:gd name="T0" fmla="*/ 19 w 19"/>
                <a:gd name="T1" fmla="*/ 0 h 20"/>
                <a:gd name="T2" fmla="*/ 19 w 19"/>
                <a:gd name="T3" fmla="*/ 6 h 20"/>
                <a:gd name="T4" fmla="*/ 16 w 19"/>
                <a:gd name="T5" fmla="*/ 10 h 20"/>
                <a:gd name="T6" fmla="*/ 11 w 19"/>
                <a:gd name="T7" fmla="*/ 15 h 20"/>
                <a:gd name="T8" fmla="*/ 8 w 19"/>
                <a:gd name="T9" fmla="*/ 20 h 20"/>
                <a:gd name="T10" fmla="*/ 5 w 19"/>
                <a:gd name="T11" fmla="*/ 20 h 20"/>
                <a:gd name="T12" fmla="*/ 4 w 19"/>
                <a:gd name="T13" fmla="*/ 20 h 20"/>
                <a:gd name="T14" fmla="*/ 1 w 19"/>
                <a:gd name="T15" fmla="*/ 18 h 20"/>
                <a:gd name="T16" fmla="*/ 0 w 19"/>
                <a:gd name="T17" fmla="*/ 17 h 20"/>
                <a:gd name="T18" fmla="*/ 4 w 19"/>
                <a:gd name="T19" fmla="*/ 14 h 20"/>
                <a:gd name="T20" fmla="*/ 9 w 19"/>
                <a:gd name="T21" fmla="*/ 8 h 20"/>
                <a:gd name="T22" fmla="*/ 14 w 19"/>
                <a:gd name="T23" fmla="*/ 3 h 20"/>
                <a:gd name="T24" fmla="*/ 19 w 19"/>
                <a:gd name="T2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20">
                  <a:moveTo>
                    <a:pt x="19" y="0"/>
                  </a:moveTo>
                  <a:lnTo>
                    <a:pt x="19" y="6"/>
                  </a:lnTo>
                  <a:lnTo>
                    <a:pt x="16" y="10"/>
                  </a:lnTo>
                  <a:lnTo>
                    <a:pt x="11" y="15"/>
                  </a:lnTo>
                  <a:lnTo>
                    <a:pt x="8" y="20"/>
                  </a:lnTo>
                  <a:lnTo>
                    <a:pt x="5" y="20"/>
                  </a:lnTo>
                  <a:lnTo>
                    <a:pt x="4" y="20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4" y="14"/>
                  </a:lnTo>
                  <a:lnTo>
                    <a:pt x="9" y="8"/>
                  </a:lnTo>
                  <a:lnTo>
                    <a:pt x="14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pic>
        <p:nvPicPr>
          <p:cNvPr id="91" name="Picture 74" descr="bd06002_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331" y="2614692"/>
            <a:ext cx="321406" cy="8328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ight Brace 91"/>
          <p:cNvSpPr/>
          <p:nvPr/>
        </p:nvSpPr>
        <p:spPr bwMode="auto">
          <a:xfrm rot="16200000">
            <a:off x="5252568" y="2988230"/>
            <a:ext cx="293338" cy="1941338"/>
          </a:xfrm>
          <a:prstGeom prst="rightBrace">
            <a:avLst>
              <a:gd name="adj1" fmla="val 40610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p:sp>
        <p:nvSpPr>
          <p:cNvPr id="93" name="Right Brace 92"/>
          <p:cNvSpPr/>
          <p:nvPr/>
        </p:nvSpPr>
        <p:spPr bwMode="auto">
          <a:xfrm rot="5400000">
            <a:off x="5997196" y="2158562"/>
            <a:ext cx="293338" cy="1941338"/>
          </a:xfrm>
          <a:prstGeom prst="rightBrace">
            <a:avLst>
              <a:gd name="adj1" fmla="val 40610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>
              <a:solidFill>
                <a:schemeClr val="tx1"/>
              </a:solidFill>
              <a:latin typeface="Verdana" pitchFamily="-11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5021242" y="3274790"/>
                <a:ext cx="2030484" cy="53633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Last ≤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500" dirty="0"/>
                  <a:t> inconsistent</a:t>
                </a:r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989" y="4366387"/>
                <a:ext cx="2707312" cy="715106"/>
              </a:xfrm>
              <a:prstGeom prst="ellipse">
                <a:avLst/>
              </a:prstGeom>
              <a:blipFill rotWithShape="0">
                <a:blip r:embed="rId4"/>
                <a:stretch>
                  <a:fillRect t="-3390" b="-135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50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Chain Consistency</a:t>
                </a:r>
                <a:r>
                  <a:rPr lang="en-US" dirty="0"/>
                  <a:t>: </a:t>
                </a:r>
                <a:r>
                  <a:rPr lang="en-US" i="1" u="sng" dirty="0"/>
                  <a:t>Honest</a:t>
                </a:r>
                <a:r>
                  <a:rPr lang="en-US" dirty="0"/>
                  <a:t> parties agree on all but last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dirty="0"/>
                  <a:t> blocks</a:t>
                </a:r>
              </a:p>
              <a:p>
                <a:endParaRPr lang="en-US" dirty="0"/>
              </a:p>
              <a:p>
                <a:r>
                  <a:rPr lang="en-US" b="1" dirty="0"/>
                  <a:t>Chain Quality</a:t>
                </a:r>
                <a:r>
                  <a:rPr lang="en-US" dirty="0"/>
                  <a:t>: # of blocks mined by </a:t>
                </a:r>
                <a:r>
                  <a:rPr lang="en-US" i="1" u="sng" dirty="0"/>
                  <a:t>honest</a:t>
                </a:r>
                <a:r>
                  <a:rPr lang="en-US" dirty="0"/>
                  <a:t> parties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∝</m:t>
                    </m:r>
                  </m:oMath>
                </a14:m>
                <a:r>
                  <a:rPr lang="en-US" dirty="0"/>
                  <a:t> to their voting power (any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dirty="0"/>
                  <a:t> consecutive blocks)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Blockchain Properties</a:t>
            </a:r>
            <a:r>
              <a:rPr lang="en-US" sz="1350" dirty="0">
                <a:solidFill>
                  <a:srgbClr val="C00000"/>
                </a:solidFill>
              </a:rPr>
              <a:t> [G</a:t>
            </a:r>
            <a:r>
              <a:rPr lang="en-US" sz="1200" dirty="0">
                <a:solidFill>
                  <a:srgbClr val="C00000"/>
                </a:solidFill>
              </a:rPr>
              <a:t>aray</a:t>
            </a:r>
            <a:r>
              <a:rPr lang="en-US" sz="1350" dirty="0">
                <a:solidFill>
                  <a:srgbClr val="C00000"/>
                </a:solidFill>
              </a:rPr>
              <a:t>K</a:t>
            </a:r>
            <a:r>
              <a:rPr lang="en-US" sz="1200" dirty="0">
                <a:solidFill>
                  <a:srgbClr val="C00000"/>
                </a:solidFill>
              </a:rPr>
              <a:t>iayias</a:t>
            </a:r>
            <a:r>
              <a:rPr lang="en-US" sz="1350" dirty="0">
                <a:solidFill>
                  <a:srgbClr val="C00000"/>
                </a:solidFill>
              </a:rPr>
              <a:t>L</a:t>
            </a:r>
            <a:r>
              <a:rPr lang="en-US" sz="1200" dirty="0">
                <a:solidFill>
                  <a:srgbClr val="C00000"/>
                </a:solidFill>
              </a:rPr>
              <a:t>eonardos</a:t>
            </a:r>
            <a:r>
              <a:rPr lang="en-US" sz="1350" dirty="0">
                <a:solidFill>
                  <a:srgbClr val="C00000"/>
                </a:solidFill>
              </a:rPr>
              <a:t>15,P</a:t>
            </a:r>
            <a:r>
              <a:rPr lang="en-US" sz="1200" dirty="0">
                <a:solidFill>
                  <a:srgbClr val="C00000"/>
                </a:solidFill>
              </a:rPr>
              <a:t>ass</a:t>
            </a:r>
            <a:r>
              <a:rPr lang="en-US" sz="1350" dirty="0">
                <a:solidFill>
                  <a:srgbClr val="C00000"/>
                </a:solidFill>
              </a:rPr>
              <a:t>S</a:t>
            </a:r>
            <a:r>
              <a:rPr lang="en-US" sz="1200" dirty="0">
                <a:solidFill>
                  <a:srgbClr val="C00000"/>
                </a:solidFill>
              </a:rPr>
              <a:t>eeman</a:t>
            </a:r>
            <a:r>
              <a:rPr lang="en-US" sz="1350" dirty="0">
                <a:solidFill>
                  <a:srgbClr val="C00000"/>
                </a:solidFill>
              </a:rPr>
              <a:t>S</a:t>
            </a:r>
            <a:r>
              <a:rPr lang="en-US" sz="1200" dirty="0">
                <a:solidFill>
                  <a:srgbClr val="C00000"/>
                </a:solidFill>
              </a:rPr>
              <a:t>helat</a:t>
            </a:r>
            <a:r>
              <a:rPr lang="en-US" sz="1350" dirty="0">
                <a:solidFill>
                  <a:srgbClr val="C00000"/>
                </a:solidFill>
              </a:rPr>
              <a:t>16]</a:t>
            </a:r>
            <a:endParaRPr lang="en-US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8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ChangeArrowheads="1"/>
          </p:cNvSpPr>
          <p:nvPr/>
        </p:nvSpPr>
        <p:spPr bwMode="auto">
          <a:xfrm>
            <a:off x="1485900" y="514350"/>
            <a:ext cx="6343650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9698" name="Rectangle 3"/>
          <p:cNvSpPr txBox="1">
            <a:spLocks noChangeArrowheads="1"/>
          </p:cNvSpPr>
          <p:nvPr/>
        </p:nvSpPr>
        <p:spPr bwMode="auto">
          <a:xfrm>
            <a:off x="536027" y="2149984"/>
            <a:ext cx="79931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700" dirty="0">
                <a:latin typeface="Verdana (Heading)"/>
                <a:cs typeface="Verdana (Heading)"/>
              </a:rPr>
              <a:t>[GG’17]: 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700" dirty="0">
                <a:latin typeface="Verdana (Heading)"/>
                <a:cs typeface="Verdana (Heading)"/>
              </a:rPr>
              <a:t>New Proof-of-Stake Specific Abstractions</a:t>
            </a:r>
          </a:p>
        </p:txBody>
      </p:sp>
    </p:spTree>
    <p:extLst>
      <p:ext uri="{BB962C8B-B14F-4D97-AF65-F5344CB8AC3E}">
        <p14:creationId xmlns:p14="http://schemas.microsoft.com/office/powerpoint/2010/main" val="10369164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974</Words>
  <Application>Microsoft Macintosh PowerPoint</Application>
  <PresentationFormat>On-screen Show (16:9)</PresentationFormat>
  <Paragraphs>250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Cambria</vt:lpstr>
      <vt:lpstr>Cambria Math</vt:lpstr>
      <vt:lpstr>Comic Sans MS</vt:lpstr>
      <vt:lpstr>Trebuchet MS</vt:lpstr>
      <vt:lpstr>Verdana</vt:lpstr>
      <vt:lpstr>Verdana (Heading)</vt:lpstr>
      <vt:lpstr>Simple Light</vt:lpstr>
      <vt:lpstr>Lecture 16</vt:lpstr>
      <vt:lpstr>Overcoming Cryptographic  Impossibility Results using Blockchains</vt:lpstr>
      <vt:lpstr>One-Time Programs [GoldwasserKalaiRothblum08]</vt:lpstr>
      <vt:lpstr>PowerPoint Presentation</vt:lpstr>
      <vt:lpstr>PowerPoint Presentation</vt:lpstr>
      <vt:lpstr>PowerPoint Presentation</vt:lpstr>
      <vt:lpstr>Blockchain Properties [GarayKiayiasLeonardos15,PassSeemanShelat16]</vt:lpstr>
      <vt:lpstr>Blockchain Properties [GarayKiayiasLeonardos15,PassSeemanShelat16]</vt:lpstr>
      <vt:lpstr>PowerPoint Presentation</vt:lpstr>
      <vt:lpstr>Defining Stake Fraction</vt:lpstr>
      <vt:lpstr>Defining Stake Fraction</vt:lpstr>
      <vt:lpstr>(β, ℓ)-Sufficient Stake Contribution</vt:lpstr>
      <vt:lpstr>(α, ℓ)-Bounded Stake Forking</vt:lpstr>
      <vt:lpstr>(α,β, ℓ)-Distinguishable Forking</vt:lpstr>
      <vt:lpstr>Connection to Previous Properties</vt:lpstr>
      <vt:lpstr>[GG’17] One-Time Program</vt:lpstr>
      <vt:lpstr>[GG’17] One-Time Program</vt:lpstr>
      <vt:lpstr>[GG’17] One-Time Program</vt:lpstr>
      <vt:lpstr>[GG’17] One-Time Program</vt:lpstr>
      <vt:lpstr>[GG’17] One-Time Program</vt:lpstr>
      <vt:lpstr>PowerPoint Presentation</vt:lpstr>
      <vt:lpstr>[GG’17] One-Time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cp:lastModifiedBy>Microsoft Office User</cp:lastModifiedBy>
  <cp:revision>80</cp:revision>
  <dcterms:modified xsi:type="dcterms:W3CDTF">2019-04-09T14:13:55Z</dcterms:modified>
</cp:coreProperties>
</file>