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</p:sldMasterIdLst>
  <p:notesMasterIdLst>
    <p:notesMasterId r:id="rId55"/>
  </p:notesMasterIdLst>
  <p:sldIdLst>
    <p:sldId id="311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7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08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9" r:id="rId46"/>
    <p:sldId id="300" r:id="rId47"/>
    <p:sldId id="301" r:id="rId48"/>
    <p:sldId id="302" r:id="rId49"/>
    <p:sldId id="304" r:id="rId50"/>
    <p:sldId id="305" r:id="rId51"/>
    <p:sldId id="310" r:id="rId52"/>
    <p:sldId id="309" r:id="rId53"/>
    <p:sldId id="306" r:id="rId5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93EAF5-4860-43C3-83C5-7F8209D6121E}">
  <a:tblStyle styleId="{E893EAF5-4860-43C3-83C5-7F8209D612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9629"/>
  </p:normalViewPr>
  <p:slideViewPr>
    <p:cSldViewPr snapToGrid="0" snapToObjects="1">
      <p:cViewPr varScale="1">
        <p:scale>
          <a:sx n="151" d="100"/>
          <a:sy n="151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33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taken from lecture 5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[5, 4, 1, 1, 0, 0],      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[3, 4, 0, 2, 1, 1],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[3, 3, 1, 1, 1, 4],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[0, 2, 3, 4, 4, 5],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[4, 2, 2, 5, 4, 2],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[3, 4, 4, 3, 5, 3]])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use because its cited by source?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650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to earlier lectures?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Finding 3d configuration of a molecule that has very low potential energy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Searching for radio signals within signals from space that have anomalous patterns that might indicate extraterrestrial life.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have been good candidates for crowdsourced distributed computing problems in the past.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there are challenges to be overcome for using such problems in blockchain design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disk image from wikipedia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much text here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1000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blockchain.info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guy fawkes, trashcan, and key icons from openclipart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from openclipart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image from wikipedia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Miner image from Lecture 4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7929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2107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Clipart: from tango project, public domain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●"/>
              <a:defRPr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○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■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9124900" y="-2575"/>
            <a:ext cx="95400" cy="5143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9029500" y="0"/>
            <a:ext cx="95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685799" y="2135333"/>
            <a:ext cx="7772400" cy="8728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Alternative Mining Puzzles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6EAFE8-DD72-6244-9D11-015CAA42CCAB}"/>
              </a:ext>
            </a:extLst>
          </p:cNvPr>
          <p:cNvSpPr txBox="1"/>
          <p:nvPr/>
        </p:nvSpPr>
        <p:spPr>
          <a:xfrm>
            <a:off x="839585" y="1105593"/>
            <a:ext cx="74648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/>
              <a:t>Blockchains &amp; Cryptocurrencies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20DFD-D8AC-0444-AC47-B2A4A3FCD79C}"/>
              </a:ext>
            </a:extLst>
          </p:cNvPr>
          <p:cNvSpPr txBox="1"/>
          <p:nvPr/>
        </p:nvSpPr>
        <p:spPr>
          <a:xfrm>
            <a:off x="1625137" y="3637797"/>
            <a:ext cx="589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Instructors: Matthew Green &amp; Abhishek Jain</a:t>
            </a:r>
          </a:p>
        </p:txBody>
      </p:sp>
    </p:spTree>
    <p:extLst>
      <p:ext uri="{BB962C8B-B14F-4D97-AF65-F5344CB8AC3E}">
        <p14:creationId xmlns:p14="http://schemas.microsoft.com/office/powerpoint/2010/main" val="3767240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ASIC resistance - Why? (2 of 2)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Goal: Prevent large manufacturers from dominating the game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	“Burn-in” advantage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	In-house designs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Approach: </a:t>
            </a:r>
            <a:r>
              <a:rPr lang="en" sz="2400" dirty="0"/>
              <a:t>reduce the “gap” between future hardware and the custom ASICs we already have</a:t>
            </a:r>
            <a:endParaRPr dirty="0"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375" y="1985326"/>
            <a:ext cx="2864550" cy="19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7275900" y="2631517"/>
            <a:ext cx="1660800" cy="36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129793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Memory hard puzzles</a:t>
            </a:r>
            <a:endParaRPr dirty="0"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036132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u="sng" dirty="0"/>
              <a:t>Premise</a:t>
            </a:r>
            <a:r>
              <a:rPr lang="en" sz="2400" dirty="0"/>
              <a:t>: the cost and performance of memory is more stable than for processors</a:t>
            </a:r>
            <a:endParaRPr sz="2400" dirty="0"/>
          </a:p>
        </p:txBody>
      </p:sp>
      <p:sp>
        <p:nvSpPr>
          <p:cNvPr id="155" name="Shape 155"/>
          <p:cNvSpPr txBox="1"/>
          <p:nvPr/>
        </p:nvSpPr>
        <p:spPr>
          <a:xfrm>
            <a:off x="2286000" y="4123367"/>
            <a:ext cx="4489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‘80              ‘90              ‘00               ‘10       ‘14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Time            </a:t>
            </a:r>
            <a:endParaRPr/>
          </a:p>
        </p:txBody>
      </p:sp>
      <p:cxnSp>
        <p:nvCxnSpPr>
          <p:cNvPr id="156" name="Shape 156"/>
          <p:cNvCxnSpPr/>
          <p:nvPr/>
        </p:nvCxnSpPr>
        <p:spPr>
          <a:xfrm rot="10800000" flipH="1">
            <a:off x="2232425" y="2485042"/>
            <a:ext cx="3986100" cy="1489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Shape 157"/>
          <p:cNvCxnSpPr/>
          <p:nvPr/>
        </p:nvCxnSpPr>
        <p:spPr>
          <a:xfrm rot="10800000" flipH="1">
            <a:off x="2253850" y="3159067"/>
            <a:ext cx="3975600" cy="825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Shape 158"/>
          <p:cNvCxnSpPr/>
          <p:nvPr/>
        </p:nvCxnSpPr>
        <p:spPr>
          <a:xfrm rot="10800000" flipH="1">
            <a:off x="2275275" y="3449367"/>
            <a:ext cx="3954000" cy="5466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Shape 159"/>
          <p:cNvSpPr txBox="1"/>
          <p:nvPr/>
        </p:nvSpPr>
        <p:spPr>
          <a:xfrm>
            <a:off x="565550" y="3001192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cxnSp>
        <p:nvCxnSpPr>
          <p:cNvPr id="160" name="Shape 160"/>
          <p:cNvCxnSpPr/>
          <p:nvPr/>
        </p:nvCxnSpPr>
        <p:spPr>
          <a:xfrm rot="10800000">
            <a:off x="2232425" y="2356567"/>
            <a:ext cx="0" cy="170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Shape 161"/>
          <p:cNvCxnSpPr/>
          <p:nvPr/>
        </p:nvCxnSpPr>
        <p:spPr>
          <a:xfrm>
            <a:off x="2232425" y="4060267"/>
            <a:ext cx="418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Shape 162"/>
          <p:cNvSpPr txBox="1"/>
          <p:nvPr/>
        </p:nvSpPr>
        <p:spPr>
          <a:xfrm>
            <a:off x="6298400" y="2245742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Processors</a:t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1574000" y="2229067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10000</a:t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1682350" y="2686267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</a:t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1801425" y="3158967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1878800" y="3600667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6298400" y="2897017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6278175" y="3297067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</a:t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7233950" y="2587717"/>
            <a:ext cx="178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“performance gap”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scrypt</a:t>
            </a:r>
            <a:endParaRPr dirty="0"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228600" y="1063378"/>
            <a:ext cx="868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400" dirty="0"/>
              <a:t>Memory hard hash function</a:t>
            </a:r>
            <a:endParaRPr lang="en-US" sz="2400" dirty="0"/>
          </a:p>
          <a:p>
            <a:pPr lvl="1" indent="-419100">
              <a:spcBef>
                <a:spcPts val="600"/>
              </a:spcBef>
              <a:buSzPts val="3000"/>
              <a:buFont typeface="Trebuchet MS"/>
              <a:buChar char="●"/>
            </a:pPr>
            <a:r>
              <a:rPr lang="en-US" sz="1800" b="1" i="1" dirty="0"/>
              <a:t>Constant time/memory tradeoff</a:t>
            </a:r>
          </a:p>
          <a:p>
            <a:pPr lvl="1" indent="-419100">
              <a:spcBef>
                <a:spcPts val="600"/>
              </a:spcBef>
              <a:buSzPts val="3000"/>
              <a:buChar char="●"/>
            </a:pPr>
            <a:r>
              <a:rPr lang="en-US" sz="1800" dirty="0"/>
              <a:t>Memory consumes a large amount of on-chip area. High memory requirement =&gt; small number of hashing engines on special-purpose chips</a:t>
            </a:r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400" dirty="0"/>
              <a:t>W</a:t>
            </a:r>
            <a:r>
              <a:rPr lang="en" sz="2400" dirty="0" err="1"/>
              <a:t>idely</a:t>
            </a:r>
            <a:r>
              <a:rPr lang="en" sz="2400" dirty="0"/>
              <a:t> used alternative </a:t>
            </a:r>
            <a:r>
              <a:rPr lang="en-US" sz="2400" dirty="0" err="1"/>
              <a:t>PoW</a:t>
            </a:r>
            <a:r>
              <a:rPr lang="en" sz="2400" dirty="0"/>
              <a:t> puzzle </a:t>
            </a:r>
            <a:r>
              <a:rPr lang="en-US" sz="2400" dirty="0"/>
              <a:t>(e.g., </a:t>
            </a:r>
            <a:r>
              <a:rPr lang="en-US" sz="2400" dirty="0" err="1"/>
              <a:t>Litecoin</a:t>
            </a:r>
            <a:r>
              <a:rPr lang="en-US" sz="2400" dirty="0"/>
              <a:t>)</a:t>
            </a:r>
            <a:endParaRPr sz="2400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2400" dirty="0"/>
              <a:t>Also used </a:t>
            </a:r>
            <a:r>
              <a:rPr lang="en-US" sz="2400" dirty="0"/>
              <a:t>in </a:t>
            </a:r>
            <a:r>
              <a:rPr lang="en" sz="2400" dirty="0"/>
              <a:t>P</a:t>
            </a:r>
            <a:r>
              <a:rPr lang="en-US" sz="2400" dirty="0" err="1"/>
              <a:t>assword</a:t>
            </a:r>
            <a:r>
              <a:rPr lang="en" sz="2400" dirty="0"/>
              <a:t>-hashing</a:t>
            </a:r>
            <a:endParaRPr sz="2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1. Fill memory with random values </a:t>
            </a:r>
            <a:endParaRPr sz="24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2. Read from the memory in random order </a:t>
            </a:r>
            <a:endParaRPr sz="2400" dirty="0"/>
          </a:p>
        </p:txBody>
      </p:sp>
      <p:graphicFrame>
        <p:nvGraphicFramePr>
          <p:cNvPr id="176" name="Shape 176"/>
          <p:cNvGraphicFramePr/>
          <p:nvPr/>
        </p:nvGraphicFramePr>
        <p:xfrm>
          <a:off x="9671600" y="414273"/>
          <a:ext cx="2297100" cy="2170350"/>
        </p:xfrm>
        <a:graphic>
          <a:graphicData uri="http://schemas.openxmlformats.org/drawingml/2006/table">
            <a:tbl>
              <a:tblPr>
                <a:noFill/>
                <a:tableStyleId>{E893EAF5-4860-43C3-83C5-7F8209D6121E}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1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7" name="Shape 177"/>
          <p:cNvSpPr txBox="1"/>
          <p:nvPr/>
        </p:nvSpPr>
        <p:spPr>
          <a:xfrm>
            <a:off x="2108531" y="590550"/>
            <a:ext cx="193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Colin Percival, 2009</a:t>
            </a:r>
            <a:endParaRPr dirty="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scrypt - step 1 of 2 (write)</a:t>
            </a: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75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= H(X)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= H(V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) = H(H(X))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= H(V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) = H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2400" b="1" baseline="-250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= H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84" name="Shape 184"/>
          <p:cNvGraphicFramePr/>
          <p:nvPr/>
        </p:nvGraphicFramePr>
        <p:xfrm>
          <a:off x="4559950" y="1223397"/>
          <a:ext cx="3443250" cy="3247200"/>
        </p:xfrm>
        <a:graphic>
          <a:graphicData uri="http://schemas.openxmlformats.org/drawingml/2006/table">
            <a:tbl>
              <a:tblPr>
                <a:noFill/>
                <a:tableStyleId>{E893EAF5-4860-43C3-83C5-7F8209D6121E}</a:tableStyleId>
              </a:tblPr>
              <a:tblGrid>
                <a:gridCol w="57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1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V</a:t>
                      </a:r>
                      <a:r>
                        <a:rPr lang="en" sz="1800" b="1" baseline="-25000"/>
                        <a:t>1</a:t>
                      </a:r>
                      <a:endParaRPr sz="1800" b="1" baseline="-2500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5" name="Shape 185"/>
          <p:cNvGraphicFramePr/>
          <p:nvPr/>
        </p:nvGraphicFramePr>
        <p:xfrm>
          <a:off x="4559950" y="1223397"/>
          <a:ext cx="3443250" cy="3247200"/>
        </p:xfrm>
        <a:graphic>
          <a:graphicData uri="http://schemas.openxmlformats.org/drawingml/2006/table">
            <a:tbl>
              <a:tblPr>
                <a:noFill/>
                <a:tableStyleId>{E893EAF5-4860-43C3-83C5-7F8209D6121E}</a:tableStyleId>
              </a:tblPr>
              <a:tblGrid>
                <a:gridCol w="57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1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V</a:t>
                      </a:r>
                      <a:r>
                        <a:rPr lang="en" sz="1800" b="1" baseline="-25000"/>
                        <a:t>1</a:t>
                      </a:r>
                      <a:endParaRPr sz="1800" b="1" baseline="-2500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V</a:t>
                      </a:r>
                      <a:r>
                        <a:rPr lang="en" sz="1800" b="1" baseline="-25000"/>
                        <a:t>2</a:t>
                      </a:r>
                      <a:endParaRPr sz="1800" b="1" baseline="-250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6" name="Shape 186"/>
          <p:cNvGraphicFramePr/>
          <p:nvPr/>
        </p:nvGraphicFramePr>
        <p:xfrm>
          <a:off x="4561000" y="1223397"/>
          <a:ext cx="3439950" cy="3252150"/>
        </p:xfrm>
        <a:graphic>
          <a:graphicData uri="http://schemas.openxmlformats.org/drawingml/2006/table">
            <a:tbl>
              <a:tblPr>
                <a:noFill/>
                <a:tableStyleId>{E893EAF5-4860-43C3-83C5-7F8209D6121E}</a:tableStyleId>
              </a:tblPr>
              <a:tblGrid>
                <a:gridCol w="57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3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20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V</a:t>
                      </a:r>
                      <a:r>
                        <a:rPr lang="en" sz="1800" b="1" baseline="-25000"/>
                        <a:t>1</a:t>
                      </a:r>
                      <a:endParaRPr sz="1800" b="1" baseline="-2500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V</a:t>
                      </a:r>
                      <a:r>
                        <a:rPr lang="en" sz="1800" b="1" baseline="-25000"/>
                        <a:t>2</a:t>
                      </a:r>
                      <a:endParaRPr sz="1800" b="1" baseline="-250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V</a:t>
                      </a:r>
                      <a:r>
                        <a:rPr lang="en" sz="1800" b="1" baseline="-250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1" baseline="-25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0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0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0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0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0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7" name="Shape 187"/>
          <p:cNvGraphicFramePr/>
          <p:nvPr/>
        </p:nvGraphicFramePr>
        <p:xfrm>
          <a:off x="4560550" y="1219272"/>
          <a:ext cx="3442050" cy="3255450"/>
        </p:xfrm>
        <a:graphic>
          <a:graphicData uri="http://schemas.openxmlformats.org/drawingml/2006/table">
            <a:tbl>
              <a:tblPr>
                <a:noFill/>
                <a:tableStyleId>{E893EAF5-4860-43C3-83C5-7F8209D6121E}</a:tableStyleId>
              </a:tblPr>
              <a:tblGrid>
                <a:gridCol w="57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3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25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V</a:t>
                      </a:r>
                      <a:r>
                        <a:rPr lang="en" sz="1800" b="1" baseline="-25000"/>
                        <a:t>1</a:t>
                      </a:r>
                      <a:endParaRPr sz="1800" b="1" baseline="-2500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V</a:t>
                      </a:r>
                      <a:r>
                        <a:rPr lang="en" sz="1800" b="1" baseline="-25000"/>
                        <a:t>2</a:t>
                      </a:r>
                      <a:endParaRPr sz="1800" b="1" baseline="-250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V</a:t>
                      </a:r>
                      <a:r>
                        <a:rPr lang="en" sz="1800" b="1" baseline="-250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1" baseline="-25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...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5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...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...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5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….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...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...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5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…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5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5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V</a:t>
                      </a:r>
                      <a:r>
                        <a:rPr lang="en" sz="1800" b="1" baseline="-25000"/>
                        <a:t>N</a:t>
                      </a:r>
                      <a:endParaRPr sz="1800" b="1" baseline="-25000"/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88" name="Shape 188"/>
          <p:cNvCxnSpPr/>
          <p:nvPr/>
        </p:nvCxnSpPr>
        <p:spPr>
          <a:xfrm rot="10800000" flipH="1">
            <a:off x="2230050" y="1500225"/>
            <a:ext cx="2442000" cy="633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Shape 189"/>
          <p:cNvCxnSpPr/>
          <p:nvPr/>
        </p:nvCxnSpPr>
        <p:spPr>
          <a:xfrm rot="10800000" flipH="1">
            <a:off x="4031150" y="1510750"/>
            <a:ext cx="1176600" cy="10521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Shape 190"/>
          <p:cNvCxnSpPr/>
          <p:nvPr/>
        </p:nvCxnSpPr>
        <p:spPr>
          <a:xfrm rot="10800000" flipH="1">
            <a:off x="3604000" y="1500500"/>
            <a:ext cx="2193000" cy="14895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Shape 191"/>
          <p:cNvCxnSpPr/>
          <p:nvPr/>
        </p:nvCxnSpPr>
        <p:spPr>
          <a:xfrm>
            <a:off x="2260300" y="3942175"/>
            <a:ext cx="5262000" cy="237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scrypt - step 2 of 2 (read)</a:t>
            </a: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09600" y="13525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Input: </a:t>
            </a:r>
            <a:r>
              <a:rPr lang="en" sz="2400" b="1" dirty="0">
                <a:latin typeface="Courier New"/>
                <a:ea typeface="Courier New"/>
                <a:cs typeface="Courier New"/>
              </a:rPr>
              <a:t>X</a:t>
            </a:r>
            <a:endParaRPr sz="2400" b="1" dirty="0">
              <a:latin typeface="Courier New"/>
              <a:ea typeface="Courier New"/>
              <a:cs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 := H</a:t>
            </a:r>
            <a:r>
              <a:rPr lang="en" sz="2400" b="1" baseline="30000" dirty="0">
                <a:latin typeface="Courier New"/>
                <a:ea typeface="Courier New"/>
                <a:cs typeface="Courier New"/>
                <a:sym typeface="Courier New"/>
              </a:rPr>
              <a:t>N+1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For N iterations: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sz="24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 := A    mod N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	A := H(A </a:t>
            </a:r>
            <a:r>
              <a:rPr lang="en" sz="2400" b="1" dirty="0" err="1">
                <a:latin typeface="Courier New"/>
                <a:ea typeface="Courier New"/>
                <a:cs typeface="Courier New"/>
                <a:sym typeface="Courier New"/>
              </a:rPr>
              <a:t>xor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Output: A</a:t>
            </a:r>
            <a:endParaRPr dirty="0"/>
          </a:p>
        </p:txBody>
      </p:sp>
      <p:graphicFrame>
        <p:nvGraphicFramePr>
          <p:cNvPr id="198" name="Shape 198"/>
          <p:cNvGraphicFramePr/>
          <p:nvPr/>
        </p:nvGraphicFramePr>
        <p:xfrm>
          <a:off x="4560550" y="1219272"/>
          <a:ext cx="3442050" cy="3255450"/>
        </p:xfrm>
        <a:graphic>
          <a:graphicData uri="http://schemas.openxmlformats.org/drawingml/2006/table">
            <a:tbl>
              <a:tblPr>
                <a:noFill/>
                <a:tableStyleId>{E893EAF5-4860-43C3-83C5-7F8209D6121E}</a:tableStyleId>
              </a:tblPr>
              <a:tblGrid>
                <a:gridCol w="57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3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25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V</a:t>
                      </a:r>
                      <a:r>
                        <a:rPr lang="en" sz="1800" b="1" baseline="-25000"/>
                        <a:t>1</a:t>
                      </a:r>
                      <a:endParaRPr sz="1800" b="1" baseline="-2500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V</a:t>
                      </a:r>
                      <a:r>
                        <a:rPr lang="en" sz="1800" b="1" baseline="-25000"/>
                        <a:t>2</a:t>
                      </a:r>
                      <a:endParaRPr sz="1800" b="1" baseline="-250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V</a:t>
                      </a:r>
                      <a:r>
                        <a:rPr lang="en" sz="1800" b="1" baseline="-250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1" baseline="-25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...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5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...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...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5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….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...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...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5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…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5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5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...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V</a:t>
                      </a:r>
                      <a:r>
                        <a:rPr lang="en" sz="1800" b="1" baseline="-25000"/>
                        <a:t>N</a:t>
                      </a:r>
                      <a:endParaRPr sz="1800" b="1" baseline="-25000"/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99" name="Shape 199"/>
          <p:cNvCxnSpPr/>
          <p:nvPr/>
        </p:nvCxnSpPr>
        <p:spPr>
          <a:xfrm rot="10800000" flipH="1">
            <a:off x="3758800" y="3300525"/>
            <a:ext cx="3279000" cy="4821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Shape 200"/>
          <p:cNvCxnSpPr/>
          <p:nvPr/>
        </p:nvCxnSpPr>
        <p:spPr>
          <a:xfrm rot="10800000" flipH="1">
            <a:off x="3758800" y="2078925"/>
            <a:ext cx="2228700" cy="1703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" name="Shape 201"/>
          <p:cNvCxnSpPr/>
          <p:nvPr/>
        </p:nvCxnSpPr>
        <p:spPr>
          <a:xfrm rot="10800000" flipH="1">
            <a:off x="3758800" y="2657625"/>
            <a:ext cx="3804000" cy="1125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scrypt - time/memory tradeoff</a:t>
            </a:r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is this memory-hard?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Reduce memory by half, 1.5x the # steps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08" name="Shape 208"/>
          <p:cNvGraphicFramePr/>
          <p:nvPr>
            <p:extLst>
              <p:ext uri="{D42A27DB-BD31-4B8C-83A1-F6EECF244321}">
                <p14:modId xmlns:p14="http://schemas.microsoft.com/office/powerpoint/2010/main" val="854797864"/>
              </p:ext>
            </p:extLst>
          </p:nvPr>
        </p:nvGraphicFramePr>
        <p:xfrm>
          <a:off x="1466650" y="2484022"/>
          <a:ext cx="2649150" cy="2377260"/>
        </p:xfrm>
        <a:graphic>
          <a:graphicData uri="http://schemas.openxmlformats.org/drawingml/2006/table">
            <a:tbl>
              <a:tblPr>
                <a:noFill/>
                <a:tableStyleId>{E893EAF5-4860-43C3-83C5-7F8209D6121E}</a:tableStyleId>
              </a:tblPr>
              <a:tblGrid>
                <a:gridCol w="44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51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V</a:t>
                      </a:r>
                      <a:r>
                        <a:rPr lang="en" b="1" baseline="-25000"/>
                        <a:t>1</a:t>
                      </a:r>
                      <a:endParaRPr b="1" baseline="-2500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baseline="-25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V</a:t>
                      </a:r>
                      <a:r>
                        <a:rPr lang="en" b="1" baseline="-25000">
                          <a:solidFill>
                            <a:srgbClr val="FFFFFF"/>
                          </a:solidFill>
                        </a:rPr>
                        <a:t>3</a:t>
                      </a:r>
                      <a:endParaRPr b="1" baseline="-25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V</a:t>
                      </a:r>
                      <a:r>
                        <a:rPr lang="en" b="1" baseline="-25000"/>
                        <a:t>5</a:t>
                      </a:r>
                      <a:endParaRPr b="1" baseline="-2500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...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...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...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...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….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...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1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...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V</a:t>
                      </a:r>
                      <a:r>
                        <a:rPr lang="en" sz="1300" b="1" baseline="-25000" dirty="0"/>
                        <a:t>i-1</a:t>
                      </a:r>
                      <a:endParaRPr sz="1300" b="1" baseline="-25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99999"/>
                          </a:solidFill>
                        </a:rPr>
                        <a:t>V</a:t>
                      </a:r>
                      <a:r>
                        <a:rPr lang="en" b="1" baseline="-25000">
                          <a:solidFill>
                            <a:srgbClr val="999999"/>
                          </a:solidFill>
                        </a:rPr>
                        <a:t>i</a:t>
                      </a:r>
                      <a:endParaRPr b="1" baseline="-25000">
                        <a:solidFill>
                          <a:srgbClr val="99999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...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1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...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...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...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...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...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...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baseline="-25000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9" name="Shape 209"/>
          <p:cNvSpPr txBox="1"/>
          <p:nvPr/>
        </p:nvSpPr>
        <p:spPr>
          <a:xfrm>
            <a:off x="4918475" y="3075375"/>
            <a:ext cx="3889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Need to access V</a:t>
            </a:r>
            <a:r>
              <a:rPr lang="en" sz="1800" baseline="-25000"/>
              <a:t>i</a:t>
            </a:r>
            <a:r>
              <a:rPr lang="en" sz="1800"/>
              <a:t>   where i is even?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Access V</a:t>
            </a:r>
            <a:r>
              <a:rPr lang="en" sz="1800" baseline="-25000"/>
              <a:t>i-1</a:t>
            </a:r>
            <a:r>
              <a:rPr lang="en" sz="1800"/>
              <a:t>  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Compute V</a:t>
            </a:r>
            <a:r>
              <a:rPr lang="en" sz="1800" baseline="-25000"/>
              <a:t>i</a:t>
            </a:r>
            <a:r>
              <a:rPr lang="en" sz="1800"/>
              <a:t> = H(V</a:t>
            </a:r>
            <a:r>
              <a:rPr lang="en" sz="1800" baseline="-25000"/>
              <a:t>i-1</a:t>
            </a:r>
            <a:r>
              <a:rPr lang="en" sz="1800"/>
              <a:t>)</a:t>
            </a:r>
            <a:endParaRPr sz="1800"/>
          </a:p>
        </p:txBody>
      </p:sp>
      <p:cxnSp>
        <p:nvCxnSpPr>
          <p:cNvPr id="210" name="Shape 210"/>
          <p:cNvCxnSpPr/>
          <p:nvPr/>
        </p:nvCxnSpPr>
        <p:spPr>
          <a:xfrm flipH="1">
            <a:off x="3128975" y="3303975"/>
            <a:ext cx="1789500" cy="55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scrypt</a:t>
            </a:r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6753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 dirty="0"/>
              <a:t>Disadvantages</a:t>
            </a:r>
            <a:r>
              <a:rPr lang="en" dirty="0"/>
              <a:t>:</a:t>
            </a:r>
            <a:r>
              <a:rPr lang="en-US" dirty="0"/>
              <a:t> </a:t>
            </a:r>
            <a:r>
              <a:rPr lang="en" dirty="0"/>
              <a:t>Also requires N steps, N memory to check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it actually ASIC resistant?</a:t>
            </a:r>
            <a:endParaRPr lang="en-US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" sz="1800" dirty="0" err="1"/>
              <a:t>scrypt</a:t>
            </a:r>
            <a:r>
              <a:rPr lang="en" sz="1800" dirty="0"/>
              <a:t> ASICs </a:t>
            </a:r>
            <a:r>
              <a:rPr lang="en" sz="1800" i="1" dirty="0"/>
              <a:t>are</a:t>
            </a:r>
            <a:r>
              <a:rPr lang="en" sz="1800" dirty="0"/>
              <a:t> already available</a:t>
            </a:r>
            <a:r>
              <a:rPr lang="en-US" sz="1800" dirty="0"/>
              <a:t>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800" dirty="0"/>
              <a:t>Exploit time-memory trade-offs, lower values of N, etc.</a:t>
            </a:r>
            <a:endParaRPr sz="18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Academic research</a:t>
            </a:r>
            <a:endParaRPr dirty="0"/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400" dirty="0"/>
              <a:t>Many subsequent candidates: Argon2i (winner of PW-hashing contest), </a:t>
            </a:r>
            <a:r>
              <a:rPr lang="en-US" sz="2400" dirty="0" err="1"/>
              <a:t>Ballon</a:t>
            </a:r>
            <a:r>
              <a:rPr lang="en-US" sz="2400" dirty="0"/>
              <a:t>-Hashing, etc. </a:t>
            </a:r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400" dirty="0"/>
              <a:t>Proofs of memory hardness in various models using graph pebbling techniques (see, e.g., Alwen-Serbeninko’15 and many subsequent works)</a:t>
            </a:r>
          </a:p>
        </p:txBody>
      </p:sp>
    </p:spTree>
    <p:extLst>
      <p:ext uri="{BB962C8B-B14F-4D97-AF65-F5344CB8AC3E}">
        <p14:creationId xmlns:p14="http://schemas.microsoft.com/office/powerpoint/2010/main" val="1304658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Cuckoo hash cycles</a:t>
            </a: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Memory hard puzzle that’s cheap to verify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Input: X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For </a:t>
            </a:r>
            <a:r>
              <a:rPr lang="en" dirty="0" err="1"/>
              <a:t>i</a:t>
            </a:r>
            <a:r>
              <a:rPr lang="en" dirty="0"/>
              <a:t> = 1 to E: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 := H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(X + </a:t>
            </a:r>
            <a:r>
              <a:rPr lang="en" sz="24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b := N + H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(X + </a:t>
            </a:r>
            <a:r>
              <a:rPr lang="en" sz="24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b="1" dirty="0"/>
              <a:t>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 edge(a mod N, b mod N)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there a cycle of size K?  </a:t>
            </a:r>
            <a:r>
              <a:rPr lang="en" sz="2400" dirty="0"/>
              <a:t>If so, Output: X, K edges</a:t>
            </a:r>
            <a:endParaRPr sz="2400" dirty="0"/>
          </a:p>
        </p:txBody>
      </p:sp>
      <p:cxnSp>
        <p:nvCxnSpPr>
          <p:cNvPr id="225" name="Shape 225"/>
          <p:cNvCxnSpPr>
            <a:stCxn id="226" idx="2"/>
            <a:endCxn id="227" idx="0"/>
          </p:cNvCxnSpPr>
          <p:nvPr/>
        </p:nvCxnSpPr>
        <p:spPr>
          <a:xfrm>
            <a:off x="5800675" y="2982450"/>
            <a:ext cx="0" cy="47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Shape 228"/>
          <p:cNvCxnSpPr>
            <a:endCxn id="229" idx="0"/>
          </p:cNvCxnSpPr>
          <p:nvPr/>
        </p:nvCxnSpPr>
        <p:spPr>
          <a:xfrm>
            <a:off x="6164875" y="2982450"/>
            <a:ext cx="1456800" cy="47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Shape 230"/>
          <p:cNvCxnSpPr>
            <a:stCxn id="231" idx="2"/>
            <a:endCxn id="232" idx="0"/>
          </p:cNvCxnSpPr>
          <p:nvPr/>
        </p:nvCxnSpPr>
        <p:spPr>
          <a:xfrm flipH="1">
            <a:off x="6893275" y="2982450"/>
            <a:ext cx="728400" cy="47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Shape 233"/>
          <p:cNvCxnSpPr>
            <a:stCxn id="234" idx="2"/>
            <a:endCxn id="235" idx="0"/>
          </p:cNvCxnSpPr>
          <p:nvPr/>
        </p:nvCxnSpPr>
        <p:spPr>
          <a:xfrm flipH="1">
            <a:off x="6529075" y="2982450"/>
            <a:ext cx="364200" cy="47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Shape 236"/>
          <p:cNvCxnSpPr>
            <a:endCxn id="232" idx="0"/>
          </p:cNvCxnSpPr>
          <p:nvPr/>
        </p:nvCxnSpPr>
        <p:spPr>
          <a:xfrm>
            <a:off x="6893275" y="2982450"/>
            <a:ext cx="0" cy="47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Shape 237"/>
          <p:cNvCxnSpPr>
            <a:endCxn id="235" idx="0"/>
          </p:cNvCxnSpPr>
          <p:nvPr/>
        </p:nvCxnSpPr>
        <p:spPr>
          <a:xfrm flipH="1">
            <a:off x="6529075" y="2982450"/>
            <a:ext cx="1092600" cy="47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Shape 238"/>
          <p:cNvCxnSpPr>
            <a:stCxn id="239" idx="0"/>
            <a:endCxn id="240" idx="2"/>
          </p:cNvCxnSpPr>
          <p:nvPr/>
        </p:nvCxnSpPr>
        <p:spPr>
          <a:xfrm rot="10800000" flipH="1">
            <a:off x="6164875" y="2982450"/>
            <a:ext cx="364200" cy="47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6893275" y="2982450"/>
            <a:ext cx="728400" cy="474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flipH="1">
            <a:off x="6529075" y="2982450"/>
            <a:ext cx="364200" cy="474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flipH="1">
            <a:off x="6529075" y="2982450"/>
            <a:ext cx="1092600" cy="474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Shape 244"/>
          <p:cNvCxnSpPr/>
          <p:nvPr/>
        </p:nvCxnSpPr>
        <p:spPr>
          <a:xfrm>
            <a:off x="6893275" y="2982450"/>
            <a:ext cx="0" cy="474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Shape 245"/>
          <p:cNvSpPr/>
          <p:nvPr/>
        </p:nvSpPr>
        <p:spPr>
          <a:xfrm rot="5400000">
            <a:off x="6638400" y="1163400"/>
            <a:ext cx="153600" cy="21930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Shape 246"/>
          <p:cNvSpPr txBox="1"/>
          <p:nvPr/>
        </p:nvSpPr>
        <p:spPr>
          <a:xfrm>
            <a:off x="6605275" y="1803300"/>
            <a:ext cx="36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247" name="Shape 247"/>
          <p:cNvSpPr txBox="1"/>
          <p:nvPr/>
        </p:nvSpPr>
        <p:spPr>
          <a:xfrm>
            <a:off x="4783975" y="606175"/>
            <a:ext cx="1802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John Tromp, 2014</a:t>
            </a:r>
            <a:endParaRPr dirty="0">
              <a:solidFill>
                <a:srgbClr val="999999"/>
              </a:solidFill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5685025" y="2751150"/>
            <a:ext cx="231300" cy="2313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6049225" y="2751150"/>
            <a:ext cx="231300" cy="2313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6049225" y="3456425"/>
            <a:ext cx="231300" cy="2313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5685025" y="3456425"/>
            <a:ext cx="231300" cy="2313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6777625" y="2751150"/>
            <a:ext cx="231300" cy="2313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6413425" y="2751150"/>
            <a:ext cx="231300" cy="2313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7506025" y="2751150"/>
            <a:ext cx="231300" cy="2313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7141825" y="2751150"/>
            <a:ext cx="231300" cy="2313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6777625" y="3473100"/>
            <a:ext cx="231300" cy="2313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6413425" y="3473100"/>
            <a:ext cx="231300" cy="2313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7141825" y="3473100"/>
            <a:ext cx="231300" cy="2313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7506025" y="3473100"/>
            <a:ext cx="231300" cy="2313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more approaches</a:t>
            </a:r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More complicated hash functions</a:t>
            </a:r>
            <a:endParaRPr lang="en-US" dirty="0"/>
          </a:p>
          <a:p>
            <a:pPr lvl="1" indent="-419100">
              <a:spcBef>
                <a:spcPts val="600"/>
              </a:spcBef>
              <a:buSzPts val="3000"/>
              <a:buChar char="●"/>
            </a:pPr>
            <a:r>
              <a:rPr lang="en" dirty="0"/>
              <a:t>X11:  11 different hash functions combined</a:t>
            </a:r>
            <a:r>
              <a:rPr lang="en-US" dirty="0"/>
              <a:t> (subsequent iterations: X13, X14, X15, X17)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Moving target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   Change the puzzle periodically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Puzzles are the core of Bitcoin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199" y="1047750"/>
            <a:ext cx="8352845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/>
              <a:t>Determine the </a:t>
            </a:r>
            <a:r>
              <a:rPr lang="en-US" sz="2800" dirty="0" err="1"/>
              <a:t>i</a:t>
            </a:r>
            <a:r>
              <a:rPr lang="en" sz="2800" dirty="0" err="1"/>
              <a:t>ncentive</a:t>
            </a:r>
            <a:r>
              <a:rPr lang="en" sz="2800" dirty="0"/>
              <a:t> system</a:t>
            </a:r>
            <a:r>
              <a:rPr lang="en-US" sz="2800" dirty="0"/>
              <a:t>, and nature of puzzles determines behavior of miners</a:t>
            </a:r>
            <a:endParaRPr sz="2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800" dirty="0"/>
              <a:t>Basic feature</a:t>
            </a:r>
            <a:r>
              <a:rPr lang="en-US" sz="2800" dirty="0"/>
              <a:t>s</a:t>
            </a:r>
            <a:r>
              <a:rPr lang="en" sz="2800" dirty="0"/>
              <a:t> of Bitcoin’s </a:t>
            </a:r>
            <a:r>
              <a:rPr lang="en-US" sz="2800" dirty="0"/>
              <a:t>proof-of-work </a:t>
            </a:r>
            <a:r>
              <a:rPr lang="en" sz="2800" dirty="0"/>
              <a:t>puzzle (recap)</a:t>
            </a:r>
            <a:endParaRPr sz="2800" dirty="0"/>
          </a:p>
          <a:p>
            <a:pPr marL="742950" lvl="1" indent="-285750">
              <a:spcBef>
                <a:spcPts val="600"/>
              </a:spcBef>
            </a:pPr>
            <a:r>
              <a:rPr lang="en-US" sz="1800" dirty="0"/>
              <a:t>P</a:t>
            </a:r>
            <a:r>
              <a:rPr lang="en" sz="1800" dirty="0" err="1"/>
              <a:t>uzzle</a:t>
            </a:r>
            <a:r>
              <a:rPr lang="en" sz="1800" dirty="0"/>
              <a:t> is difficult to solve</a:t>
            </a:r>
            <a:r>
              <a:rPr lang="en-US" sz="1800" dirty="0"/>
              <a:t>, so large-scale attacks are difficult</a:t>
            </a:r>
          </a:p>
          <a:p>
            <a:pPr marL="742950" lvl="1" indent="-285750">
              <a:spcBef>
                <a:spcPts val="600"/>
              </a:spcBef>
            </a:pPr>
            <a:r>
              <a:rPr lang="mr-IN" sz="1800" dirty="0"/>
              <a:t>…</a:t>
            </a:r>
            <a:r>
              <a:rPr lang="en-US" sz="1800" dirty="0"/>
              <a:t> but not too hard, so honest miners are compensated</a:t>
            </a:r>
            <a:endParaRPr sz="1800" dirty="0"/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800" dirty="0"/>
              <a:t>What other features could a puzzle have?</a:t>
            </a:r>
            <a:endParaRPr sz="28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 argument: SHA2 is fine</a:t>
            </a:r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8313089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Bitcoin Mining ASICs aren’t changing much</a:t>
            </a:r>
            <a:endParaRPr sz="24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Big ASICs only marginally more performant than small ones</a:t>
            </a:r>
            <a:endParaRPr sz="2400" dirty="0"/>
          </a:p>
        </p:txBody>
      </p:sp>
      <p:sp>
        <p:nvSpPr>
          <p:cNvPr id="272" name="Shape 272"/>
          <p:cNvSpPr/>
          <p:nvPr/>
        </p:nvSpPr>
        <p:spPr>
          <a:xfrm>
            <a:off x="1382325" y="3601650"/>
            <a:ext cx="803675" cy="428700"/>
          </a:xfrm>
          <a:prstGeom prst="flowChartOffpageConnector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SHA2</a:t>
            </a: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942975" y="3162300"/>
            <a:ext cx="2003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Ordinary SHA2 Circuit</a:t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376625" y="2764625"/>
            <a:ext cx="1703700" cy="21216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Shape 275"/>
          <p:cNvGrpSpPr/>
          <p:nvPr/>
        </p:nvGrpSpPr>
        <p:grpSpPr>
          <a:xfrm>
            <a:off x="3561150" y="2959925"/>
            <a:ext cx="1304925" cy="1240225"/>
            <a:chOff x="4856550" y="2274125"/>
            <a:chExt cx="1304925" cy="1240225"/>
          </a:xfrm>
        </p:grpSpPr>
        <p:sp>
          <p:nvSpPr>
            <p:cNvPr id="276" name="Shape 276"/>
            <p:cNvSpPr/>
            <p:nvPr/>
          </p:nvSpPr>
          <p:spPr>
            <a:xfrm>
              <a:off x="4856550" y="2274125"/>
              <a:ext cx="610822" cy="325825"/>
            </a:xfrm>
            <a:prstGeom prst="flowChartOffpageConnector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SHA2</a:t>
              </a:r>
              <a:endParaRPr sz="100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50653" y="2274125"/>
              <a:ext cx="610822" cy="325825"/>
            </a:xfrm>
            <a:prstGeom prst="flowChartOffpageConnector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SHA2</a:t>
              </a:r>
              <a:endParaRPr sz="100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5550653" y="2731325"/>
              <a:ext cx="610822" cy="325825"/>
            </a:xfrm>
            <a:prstGeom prst="flowChartOffpageConnector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SHA2</a:t>
              </a:r>
              <a:endParaRPr sz="100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5550653" y="3188525"/>
              <a:ext cx="610822" cy="325825"/>
            </a:xfrm>
            <a:prstGeom prst="flowChartOffpageConnector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SHA2</a:t>
              </a:r>
              <a:endParaRPr sz="100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4856550" y="3188525"/>
              <a:ext cx="610822" cy="325825"/>
            </a:xfrm>
            <a:prstGeom prst="flowChartOffpageConnector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SHA2</a:t>
              </a:r>
              <a:endParaRPr sz="100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4856550" y="2731325"/>
              <a:ext cx="610822" cy="325825"/>
            </a:xfrm>
            <a:prstGeom prst="flowChartOffpageConnector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SHA2</a:t>
              </a:r>
              <a:endParaRPr sz="1000"/>
            </a:p>
          </p:txBody>
        </p:sp>
      </p:grpSp>
      <p:sp>
        <p:nvSpPr>
          <p:cNvPr id="282" name="Shape 282"/>
          <p:cNvSpPr/>
          <p:nvPr/>
        </p:nvSpPr>
        <p:spPr>
          <a:xfrm>
            <a:off x="5510225" y="2688425"/>
            <a:ext cx="2338500" cy="2197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5694750" y="2807525"/>
            <a:ext cx="610822" cy="325825"/>
          </a:xfrm>
          <a:prstGeom prst="flowChartOffpageConnector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SHA2</a:t>
            </a:r>
            <a:endParaRPr sz="1000"/>
          </a:p>
        </p:txBody>
      </p:sp>
      <p:sp>
        <p:nvSpPr>
          <p:cNvPr id="284" name="Shape 284"/>
          <p:cNvSpPr/>
          <p:nvPr/>
        </p:nvSpPr>
        <p:spPr>
          <a:xfrm>
            <a:off x="6388853" y="2807525"/>
            <a:ext cx="610822" cy="325825"/>
          </a:xfrm>
          <a:prstGeom prst="flowChartOffpageConnector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SHA2</a:t>
            </a:r>
            <a:endParaRPr sz="1000"/>
          </a:p>
        </p:txBody>
      </p:sp>
      <p:sp>
        <p:nvSpPr>
          <p:cNvPr id="285" name="Shape 285"/>
          <p:cNvSpPr/>
          <p:nvPr/>
        </p:nvSpPr>
        <p:spPr>
          <a:xfrm>
            <a:off x="6388853" y="3264725"/>
            <a:ext cx="610822" cy="325825"/>
          </a:xfrm>
          <a:prstGeom prst="flowChartOffpageConnector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SHA2</a:t>
            </a:r>
            <a:endParaRPr sz="1000"/>
          </a:p>
        </p:txBody>
      </p:sp>
      <p:sp>
        <p:nvSpPr>
          <p:cNvPr id="286" name="Shape 286"/>
          <p:cNvSpPr/>
          <p:nvPr/>
        </p:nvSpPr>
        <p:spPr>
          <a:xfrm>
            <a:off x="6388853" y="3721925"/>
            <a:ext cx="610822" cy="325825"/>
          </a:xfrm>
          <a:prstGeom prst="flowChartOffpageConnector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SHA2</a:t>
            </a:r>
            <a:endParaRPr sz="1000"/>
          </a:p>
        </p:txBody>
      </p:sp>
      <p:sp>
        <p:nvSpPr>
          <p:cNvPr id="287" name="Shape 287"/>
          <p:cNvSpPr/>
          <p:nvPr/>
        </p:nvSpPr>
        <p:spPr>
          <a:xfrm>
            <a:off x="5694750" y="3721925"/>
            <a:ext cx="610822" cy="325825"/>
          </a:xfrm>
          <a:prstGeom prst="flowChartOffpageConnector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SHA2</a:t>
            </a:r>
            <a:endParaRPr sz="1000"/>
          </a:p>
        </p:txBody>
      </p:sp>
      <p:sp>
        <p:nvSpPr>
          <p:cNvPr id="288" name="Shape 288"/>
          <p:cNvSpPr/>
          <p:nvPr/>
        </p:nvSpPr>
        <p:spPr>
          <a:xfrm>
            <a:off x="5694750" y="3264725"/>
            <a:ext cx="610822" cy="325825"/>
          </a:xfrm>
          <a:prstGeom prst="flowChartOffpageConnector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SHA2</a:t>
            </a:r>
            <a:endParaRPr sz="1000"/>
          </a:p>
        </p:txBody>
      </p:sp>
      <p:sp>
        <p:nvSpPr>
          <p:cNvPr id="289" name="Shape 289"/>
          <p:cNvSpPr/>
          <p:nvPr/>
        </p:nvSpPr>
        <p:spPr>
          <a:xfrm>
            <a:off x="7066350" y="2807525"/>
            <a:ext cx="610822" cy="325825"/>
          </a:xfrm>
          <a:prstGeom prst="flowChartOffpageConnector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SHA2</a:t>
            </a:r>
            <a:endParaRPr sz="1000"/>
          </a:p>
        </p:txBody>
      </p:sp>
      <p:sp>
        <p:nvSpPr>
          <p:cNvPr id="290" name="Shape 290"/>
          <p:cNvSpPr/>
          <p:nvPr/>
        </p:nvSpPr>
        <p:spPr>
          <a:xfrm>
            <a:off x="7066350" y="3721925"/>
            <a:ext cx="610822" cy="325825"/>
          </a:xfrm>
          <a:prstGeom prst="flowChartOffpageConnector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SHA2</a:t>
            </a:r>
            <a:endParaRPr sz="1000"/>
          </a:p>
        </p:txBody>
      </p:sp>
      <p:sp>
        <p:nvSpPr>
          <p:cNvPr id="291" name="Shape 291"/>
          <p:cNvSpPr/>
          <p:nvPr/>
        </p:nvSpPr>
        <p:spPr>
          <a:xfrm>
            <a:off x="7066350" y="3264725"/>
            <a:ext cx="610822" cy="325825"/>
          </a:xfrm>
          <a:prstGeom prst="flowChartOffpageConnector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SHA2</a:t>
            </a:r>
            <a:endParaRPr sz="1000"/>
          </a:p>
        </p:txBody>
      </p:sp>
      <p:sp>
        <p:nvSpPr>
          <p:cNvPr id="292" name="Shape 292"/>
          <p:cNvSpPr/>
          <p:nvPr/>
        </p:nvSpPr>
        <p:spPr>
          <a:xfrm>
            <a:off x="6388853" y="4179125"/>
            <a:ext cx="610822" cy="325825"/>
          </a:xfrm>
          <a:prstGeom prst="flowChartOffpageConnector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SHA2</a:t>
            </a:r>
            <a:endParaRPr sz="1000"/>
          </a:p>
        </p:txBody>
      </p:sp>
      <p:sp>
        <p:nvSpPr>
          <p:cNvPr id="293" name="Shape 293"/>
          <p:cNvSpPr/>
          <p:nvPr/>
        </p:nvSpPr>
        <p:spPr>
          <a:xfrm>
            <a:off x="5694750" y="4179125"/>
            <a:ext cx="610822" cy="325825"/>
          </a:xfrm>
          <a:prstGeom prst="flowChartOffpageConnector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SHA2</a:t>
            </a:r>
            <a:endParaRPr sz="1000"/>
          </a:p>
        </p:txBody>
      </p:sp>
      <p:sp>
        <p:nvSpPr>
          <p:cNvPr id="294" name="Shape 294"/>
          <p:cNvSpPr/>
          <p:nvPr/>
        </p:nvSpPr>
        <p:spPr>
          <a:xfrm>
            <a:off x="7066350" y="4179125"/>
            <a:ext cx="610822" cy="325825"/>
          </a:xfrm>
          <a:prstGeom prst="flowChartOffpageConnector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SHA2</a:t>
            </a:r>
            <a:endParaRPr sz="1000"/>
          </a:p>
        </p:txBody>
      </p:sp>
      <p:sp>
        <p:nvSpPr>
          <p:cNvPr id="295" name="Shape 295"/>
          <p:cNvSpPr txBox="1"/>
          <p:nvPr/>
        </p:nvSpPr>
        <p:spPr>
          <a:xfrm>
            <a:off x="4040975" y="4349350"/>
            <a:ext cx="435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296" name="Shape 296"/>
          <p:cNvSpPr txBox="1"/>
          <p:nvPr/>
        </p:nvSpPr>
        <p:spPr>
          <a:xfrm>
            <a:off x="6555575" y="4501750"/>
            <a:ext cx="435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297" name="Shape 297"/>
          <p:cNvSpPr txBox="1"/>
          <p:nvPr/>
        </p:nvSpPr>
        <p:spPr>
          <a:xfrm>
            <a:off x="3457575" y="2400300"/>
            <a:ext cx="1631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Affordable ASIC</a:t>
            </a:r>
            <a:endParaRPr/>
          </a:p>
        </p:txBody>
      </p:sp>
      <p:sp>
        <p:nvSpPr>
          <p:cNvPr id="298" name="Shape 298"/>
          <p:cNvSpPr txBox="1"/>
          <p:nvPr/>
        </p:nvSpPr>
        <p:spPr>
          <a:xfrm>
            <a:off x="5895975" y="2324100"/>
            <a:ext cx="1631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Expensive ASIC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endParaRPr sz="3000" b="0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" dirty="0"/>
              <a:t>Proof-of-useful-work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Recovering wasted work</a:t>
            </a:r>
            <a:endParaRPr dirty="0"/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Recall: </a:t>
            </a:r>
            <a:r>
              <a:rPr lang="en-US" dirty="0"/>
              <a:t>power consumed by Bitcoin network in 2017 ~ power consumed by Denmark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Natural question: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 Can we recycle this and do something useful?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 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Candidates - needle in a haystack</a:t>
            </a:r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457199" y="1047750"/>
            <a:ext cx="8424407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Natural choices: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	- Protein folding   </a:t>
            </a:r>
            <a:r>
              <a:rPr lang="en" sz="1800" dirty="0"/>
              <a:t>(find a low energy configuration)</a:t>
            </a:r>
            <a:endParaRPr sz="18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	- Search for aliens </a:t>
            </a:r>
            <a:r>
              <a:rPr lang="en" sz="1800" dirty="0"/>
              <a:t>  (find an anomalous region of a signal)</a:t>
            </a:r>
            <a:endParaRPr dirty="0"/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Challenges:</a:t>
            </a:r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endParaRPr sz="400" dirty="0"/>
          </a:p>
          <a:p>
            <a:pPr marL="800100" lvl="1" indent="-342900"/>
            <a:r>
              <a:rPr lang="en" sz="2000" dirty="0"/>
              <a:t>Problem must be </a:t>
            </a:r>
            <a:r>
              <a:rPr lang="en" sz="2000" dirty="0" err="1"/>
              <a:t>pseudorandomly</a:t>
            </a:r>
            <a:r>
              <a:rPr lang="en" sz="2000" dirty="0"/>
              <a:t> sampled (e.g., based on hash of last block) since no central trusted party available</a:t>
            </a:r>
          </a:p>
          <a:p>
            <a:pPr marL="800100" lvl="1" indent="-342900"/>
            <a:endParaRPr lang="en" sz="800" dirty="0"/>
          </a:p>
          <a:p>
            <a:pPr marL="800100" lvl="1" indent="-342900"/>
            <a:r>
              <a:rPr lang="en" sz="2000" dirty="0"/>
              <a:t>Randomly chosen instances </a:t>
            </a:r>
            <a:r>
              <a:rPr lang="en" sz="2000" i="1" dirty="0"/>
              <a:t>must both be useful and hard</a:t>
            </a:r>
            <a:endParaRPr sz="2000" i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Primecoin</a:t>
            </a:r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9391" y="1216956"/>
            <a:ext cx="8945217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Puzzle based on finding large prime numbers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Cunningham chain: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		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, p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, … </a:t>
            </a:r>
            <a:r>
              <a:rPr lang="en" sz="2400" b="1" dirty="0" err="1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400" b="1" baseline="-25000" dirty="0" err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dirty="0"/>
              <a:t>      where  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r>
              <a:rPr lang="en" sz="2400" b="1" baseline="30000" dirty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 a + 1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dirty="0"/>
              <a:t>Each</a:t>
            </a:r>
            <a:r>
              <a:rPr lang="en" sz="2400" b="1" dirty="0"/>
              <a:t>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" dirty="0"/>
              <a:t>is a large (probable) prime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		p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/>
              <a:t>is divisible by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H(</a:t>
            </a:r>
            <a:r>
              <a:rPr lang="en" sz="1800" b="1" dirty="0" err="1"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lang="en" sz="1800" b="1" dirty="0" err="1">
                <a:latin typeface="Courier New"/>
                <a:ea typeface="Courier New"/>
                <a:cs typeface="Courier New"/>
                <a:sym typeface="Courier New"/>
              </a:rPr>
              <a:t>mrkl_root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 || nonce)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8275" y="52400"/>
            <a:ext cx="1251350" cy="12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2845499" y="606178"/>
            <a:ext cx="172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Sunny King, 2013</a:t>
            </a:r>
            <a:endParaRPr dirty="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Primecoin</a:t>
            </a:r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Many of the largest known Cunningham chains have come from </a:t>
            </a:r>
            <a:r>
              <a:rPr lang="en" dirty="0" err="1"/>
              <a:t>Primecoin</a:t>
            </a:r>
            <a:r>
              <a:rPr lang="en" dirty="0"/>
              <a:t> miners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Hard problem? </a:t>
            </a:r>
            <a:r>
              <a:rPr lang="en" sz="2400" dirty="0"/>
              <a:t>Studied by others (e.g., </a:t>
            </a:r>
            <a:r>
              <a:rPr lang="en" sz="2400" dirty="0" err="1"/>
              <a:t>PrimeGrid</a:t>
            </a:r>
            <a:r>
              <a:rPr lang="en" sz="2400" dirty="0"/>
              <a:t>)</a:t>
            </a:r>
            <a:endParaRPr sz="2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Usefulness? </a:t>
            </a:r>
            <a:r>
              <a:rPr lang="en-US" sz="2400" dirty="0"/>
              <a:t>Some applications to crypto (e.g., Young-Yung’98)</a:t>
            </a:r>
            <a:endParaRPr sz="2400" dirty="0"/>
          </a:p>
        </p:txBody>
      </p:sp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8275" y="52400"/>
            <a:ext cx="1251350" cy="12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Estimate: more than $100M spent on customized Bitcoin mining hardware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hardware investment is otherwise useless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Idea: a puzzle where hardware investment is useful, even if the work is wasted?</a:t>
            </a:r>
            <a:endParaRPr/>
          </a:p>
        </p:txBody>
      </p:sp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Recovering wasted hardware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900" y="2684506"/>
            <a:ext cx="1478475" cy="927593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Permacoin - Mining with storage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5541900" y="1196575"/>
            <a:ext cx="2611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Permacoin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457200" y="3727650"/>
            <a:ext cx="7382700" cy="9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Side effect: 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Massively distributed, replicated storage system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46" name="Shape 346"/>
          <p:cNvCxnSpPr/>
          <p:nvPr/>
        </p:nvCxnSpPr>
        <p:spPr>
          <a:xfrm>
            <a:off x="3967175" y="2828275"/>
            <a:ext cx="13347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7" name="Shape 347"/>
          <p:cNvSpPr txBox="1"/>
          <p:nvPr/>
        </p:nvSpPr>
        <p:spPr>
          <a:xfrm>
            <a:off x="1371600" y="1457750"/>
            <a:ext cx="1826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rebuchet MS"/>
                <a:ea typeface="Trebuchet MS"/>
                <a:cs typeface="Trebuchet MS"/>
                <a:sym typeface="Trebuchet MS"/>
              </a:rPr>
              <a:t>Bitcoin</a:t>
            </a:r>
            <a:endParaRPr sz="24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8" name="Shape 348"/>
          <p:cNvPicPr preferRelativeResize="0"/>
          <p:nvPr/>
        </p:nvPicPr>
        <p:blipFill rotWithShape="1">
          <a:blip r:embed="rId4">
            <a:alphaModFix/>
          </a:blip>
          <a:srcRect b="-10326"/>
          <a:stretch/>
        </p:blipFill>
        <p:spPr>
          <a:xfrm>
            <a:off x="5783242" y="2098800"/>
            <a:ext cx="1478483" cy="9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0126" y="2612325"/>
            <a:ext cx="1482150" cy="7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400" y="1991825"/>
            <a:ext cx="1425575" cy="67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/>
          <p:nvPr/>
        </p:nvSpPr>
        <p:spPr>
          <a:xfrm>
            <a:off x="7480125" y="623824"/>
            <a:ext cx="172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Miller et al., 2014</a:t>
            </a:r>
            <a:endParaRPr dirty="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Permacoin</a:t>
            </a:r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Assume we have a large file </a:t>
            </a:r>
            <a:r>
              <a:rPr lang="en" b="1"/>
              <a:t>F</a:t>
            </a:r>
            <a:r>
              <a:rPr lang="en"/>
              <a:t> to store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simplicity: </a:t>
            </a:r>
            <a:r>
              <a:rPr lang="en" b="1"/>
              <a:t>F</a:t>
            </a:r>
            <a:r>
              <a:rPr lang="en"/>
              <a:t> is chosen globally, at the beginning, by a trusted dealer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user stores a random subset of the file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/>
        </p:nvSpPr>
        <p:spPr>
          <a:xfrm>
            <a:off x="466650" y="2231875"/>
            <a:ext cx="5319000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Each mining attempt: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466650" y="1109625"/>
            <a:ext cx="70173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Build a </a:t>
            </a:r>
            <a:r>
              <a:rPr lang="en" sz="1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Merkle</a:t>
            </a:r>
            <a:r>
              <a:rPr lang="e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tree, where each leaf is a segment of the file</a:t>
            </a:r>
            <a:endParaRPr sz="18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i="1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Storage-based puzzle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65" name="Shape 365"/>
          <p:cNvCxnSpPr/>
          <p:nvPr/>
        </p:nvCxnSpPr>
        <p:spPr>
          <a:xfrm rot="10800000" flipH="1">
            <a:off x="5698325" y="3708900"/>
            <a:ext cx="217500" cy="478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6" name="Shape 366"/>
          <p:cNvCxnSpPr/>
          <p:nvPr/>
        </p:nvCxnSpPr>
        <p:spPr>
          <a:xfrm rot="10800000">
            <a:off x="5908325" y="3732600"/>
            <a:ext cx="225000" cy="454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Shape 367"/>
          <p:cNvCxnSpPr/>
          <p:nvPr/>
        </p:nvCxnSpPr>
        <p:spPr>
          <a:xfrm rot="10800000" flipH="1">
            <a:off x="6612725" y="3708900"/>
            <a:ext cx="217500" cy="478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8" name="Shape 368"/>
          <p:cNvCxnSpPr/>
          <p:nvPr/>
        </p:nvCxnSpPr>
        <p:spPr>
          <a:xfrm rot="10800000">
            <a:off x="6823925" y="3737400"/>
            <a:ext cx="223800" cy="449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Shape 369"/>
          <p:cNvCxnSpPr/>
          <p:nvPr/>
        </p:nvCxnSpPr>
        <p:spPr>
          <a:xfrm rot="10800000" flipH="1">
            <a:off x="7603325" y="3708900"/>
            <a:ext cx="217500" cy="478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0" name="Shape 370"/>
          <p:cNvCxnSpPr/>
          <p:nvPr/>
        </p:nvCxnSpPr>
        <p:spPr>
          <a:xfrm rot="10800000">
            <a:off x="7811825" y="3730500"/>
            <a:ext cx="226500" cy="456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Shape 371"/>
          <p:cNvCxnSpPr/>
          <p:nvPr/>
        </p:nvCxnSpPr>
        <p:spPr>
          <a:xfrm rot="10800000" flipH="1">
            <a:off x="8517725" y="3708900"/>
            <a:ext cx="217500" cy="478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2" name="Shape 372"/>
          <p:cNvCxnSpPr/>
          <p:nvPr/>
        </p:nvCxnSpPr>
        <p:spPr>
          <a:xfrm rot="10800000">
            <a:off x="8727425" y="3735000"/>
            <a:ext cx="225300" cy="452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 rot="10800000" flipH="1">
            <a:off x="5910575" y="3515200"/>
            <a:ext cx="466200" cy="217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4" name="Shape 374"/>
          <p:cNvCxnSpPr/>
          <p:nvPr/>
        </p:nvCxnSpPr>
        <p:spPr>
          <a:xfrm rot="10800000">
            <a:off x="6356755" y="3531984"/>
            <a:ext cx="463200" cy="210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7809400" y="3513050"/>
            <a:ext cx="467100" cy="222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6" name="Shape 376"/>
          <p:cNvCxnSpPr/>
          <p:nvPr/>
        </p:nvCxnSpPr>
        <p:spPr>
          <a:xfrm rot="10800000">
            <a:off x="8262578" y="3529359"/>
            <a:ext cx="458400" cy="182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 rot="10800000" flipH="1">
            <a:off x="6352515" y="3318634"/>
            <a:ext cx="971400" cy="196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8" name="Shape 378"/>
          <p:cNvCxnSpPr/>
          <p:nvPr/>
        </p:nvCxnSpPr>
        <p:spPr>
          <a:xfrm rot="10800000">
            <a:off x="7291167" y="3325684"/>
            <a:ext cx="971400" cy="196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Shape 379"/>
          <p:cNvCxnSpPr/>
          <p:nvPr/>
        </p:nvCxnSpPr>
        <p:spPr>
          <a:xfrm rot="10800000">
            <a:off x="5709700" y="4148750"/>
            <a:ext cx="0" cy="34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0" name="Shape 380"/>
          <p:cNvCxnSpPr/>
          <p:nvPr/>
        </p:nvCxnSpPr>
        <p:spPr>
          <a:xfrm rot="10800000">
            <a:off x="6118725" y="4148750"/>
            <a:ext cx="0" cy="34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6621750" y="4161412"/>
            <a:ext cx="0" cy="34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2" name="Shape 382"/>
          <p:cNvCxnSpPr/>
          <p:nvPr/>
        </p:nvCxnSpPr>
        <p:spPr>
          <a:xfrm rot="10800000">
            <a:off x="7035750" y="4161425"/>
            <a:ext cx="0" cy="34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3" name="Shape 383"/>
          <p:cNvCxnSpPr/>
          <p:nvPr/>
        </p:nvCxnSpPr>
        <p:spPr>
          <a:xfrm rot="10800000">
            <a:off x="7599200" y="4161425"/>
            <a:ext cx="0" cy="34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4" name="Shape 384"/>
          <p:cNvCxnSpPr/>
          <p:nvPr/>
        </p:nvCxnSpPr>
        <p:spPr>
          <a:xfrm rot="10800000">
            <a:off x="8031875" y="4161412"/>
            <a:ext cx="0" cy="34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5" name="Shape 385"/>
          <p:cNvCxnSpPr/>
          <p:nvPr/>
        </p:nvCxnSpPr>
        <p:spPr>
          <a:xfrm rot="10800000">
            <a:off x="8529950" y="4161412"/>
            <a:ext cx="0" cy="34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6" name="Shape 386"/>
          <p:cNvCxnSpPr/>
          <p:nvPr/>
        </p:nvCxnSpPr>
        <p:spPr>
          <a:xfrm rot="10800000">
            <a:off x="8934600" y="4161425"/>
            <a:ext cx="0" cy="34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87" name="Shape 387"/>
          <p:cNvSpPr txBox="1"/>
          <p:nvPr/>
        </p:nvSpPr>
        <p:spPr>
          <a:xfrm>
            <a:off x="5470400" y="4391025"/>
            <a:ext cx="584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</a:t>
            </a:r>
            <a:r>
              <a:rPr lang="en" sz="1800" baseline="-25000">
                <a:solidFill>
                  <a:schemeClr val="dk1"/>
                </a:solidFill>
              </a:rPr>
              <a:t>0</a:t>
            </a:r>
            <a:endParaRPr baseline="-25000"/>
          </a:p>
        </p:txBody>
      </p:sp>
      <p:sp>
        <p:nvSpPr>
          <p:cNvPr id="388" name="Shape 388"/>
          <p:cNvSpPr txBox="1"/>
          <p:nvPr/>
        </p:nvSpPr>
        <p:spPr>
          <a:xfrm>
            <a:off x="5851400" y="4391025"/>
            <a:ext cx="584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F</a:t>
            </a:r>
            <a:r>
              <a:rPr lang="en" sz="1800" b="1" baseline="-25000"/>
              <a:t>1</a:t>
            </a:r>
            <a:endParaRPr b="1" baseline="-25000"/>
          </a:p>
        </p:txBody>
      </p:sp>
      <p:sp>
        <p:nvSpPr>
          <p:cNvPr id="389" name="Shape 389"/>
          <p:cNvSpPr txBox="1"/>
          <p:nvPr/>
        </p:nvSpPr>
        <p:spPr>
          <a:xfrm>
            <a:off x="6384800" y="4391025"/>
            <a:ext cx="584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F</a:t>
            </a:r>
            <a:r>
              <a:rPr lang="en" sz="1800" b="1" baseline="-25000"/>
              <a:t>2</a:t>
            </a:r>
            <a:endParaRPr b="1" baseline="-25000"/>
          </a:p>
        </p:txBody>
      </p:sp>
      <p:sp>
        <p:nvSpPr>
          <p:cNvPr id="390" name="Shape 390"/>
          <p:cNvSpPr txBox="1"/>
          <p:nvPr/>
        </p:nvSpPr>
        <p:spPr>
          <a:xfrm>
            <a:off x="6842000" y="4391025"/>
            <a:ext cx="584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</a:t>
            </a:r>
            <a:r>
              <a:rPr lang="en" sz="1800" baseline="-25000">
                <a:solidFill>
                  <a:schemeClr val="dk1"/>
                </a:solidFill>
              </a:rPr>
              <a:t>3</a:t>
            </a:r>
            <a:endParaRPr baseline="-25000"/>
          </a:p>
        </p:txBody>
      </p:sp>
      <p:sp>
        <p:nvSpPr>
          <p:cNvPr id="391" name="Shape 391"/>
          <p:cNvSpPr txBox="1"/>
          <p:nvPr/>
        </p:nvSpPr>
        <p:spPr>
          <a:xfrm>
            <a:off x="7375400" y="4391025"/>
            <a:ext cx="584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F</a:t>
            </a:r>
            <a:r>
              <a:rPr lang="en" sz="1800" b="1" baseline="-25000"/>
              <a:t>4</a:t>
            </a:r>
            <a:endParaRPr b="1" baseline="-25000"/>
          </a:p>
        </p:txBody>
      </p:sp>
      <p:sp>
        <p:nvSpPr>
          <p:cNvPr id="392" name="Shape 392"/>
          <p:cNvSpPr txBox="1"/>
          <p:nvPr/>
        </p:nvSpPr>
        <p:spPr>
          <a:xfrm>
            <a:off x="7832600" y="4391025"/>
            <a:ext cx="584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F</a:t>
            </a:r>
            <a:r>
              <a:rPr lang="en" sz="1800" b="1" baseline="-25000"/>
              <a:t>5</a:t>
            </a:r>
            <a:endParaRPr b="1" baseline="-25000"/>
          </a:p>
        </p:txBody>
      </p:sp>
      <p:sp>
        <p:nvSpPr>
          <p:cNvPr id="393" name="Shape 393"/>
          <p:cNvSpPr txBox="1"/>
          <p:nvPr/>
        </p:nvSpPr>
        <p:spPr>
          <a:xfrm>
            <a:off x="8366000" y="4391025"/>
            <a:ext cx="584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</a:t>
            </a:r>
            <a:r>
              <a:rPr lang="en" sz="1800" baseline="-25000">
                <a:solidFill>
                  <a:schemeClr val="dk1"/>
                </a:solidFill>
              </a:rPr>
              <a:t>6</a:t>
            </a:r>
            <a:endParaRPr baseline="-25000"/>
          </a:p>
        </p:txBody>
      </p:sp>
      <p:sp>
        <p:nvSpPr>
          <p:cNvPr id="394" name="Shape 394"/>
          <p:cNvSpPr txBox="1"/>
          <p:nvPr/>
        </p:nvSpPr>
        <p:spPr>
          <a:xfrm>
            <a:off x="8747000" y="4391025"/>
            <a:ext cx="584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</a:t>
            </a:r>
            <a:r>
              <a:rPr lang="en" sz="1800" baseline="-25000">
                <a:solidFill>
                  <a:schemeClr val="dk1"/>
                </a:solidFill>
              </a:rPr>
              <a:t>7</a:t>
            </a:r>
            <a:endParaRPr baseline="-25000"/>
          </a:p>
        </p:txBody>
      </p:sp>
      <p:grpSp>
        <p:nvGrpSpPr>
          <p:cNvPr id="395" name="Shape 395"/>
          <p:cNvGrpSpPr/>
          <p:nvPr/>
        </p:nvGrpSpPr>
        <p:grpSpPr>
          <a:xfrm>
            <a:off x="6842000" y="1622275"/>
            <a:ext cx="1727400" cy="457200"/>
            <a:chOff x="7070600" y="1241275"/>
            <a:chExt cx="1727400" cy="457200"/>
          </a:xfrm>
        </p:grpSpPr>
        <p:sp>
          <p:nvSpPr>
            <p:cNvPr id="396" name="Shape 396"/>
            <p:cNvSpPr txBox="1"/>
            <p:nvPr/>
          </p:nvSpPr>
          <p:spPr>
            <a:xfrm>
              <a:off x="7070600" y="1241275"/>
              <a:ext cx="584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00FF"/>
                  </a:solidFill>
                </a:rPr>
                <a:t>F</a:t>
              </a:r>
              <a:r>
                <a:rPr lang="en" sz="1800" b="1" baseline="-25000">
                  <a:solidFill>
                    <a:srgbClr val="0000FF"/>
                  </a:solidFill>
                </a:rPr>
                <a:t>1</a:t>
              </a:r>
              <a:endParaRPr b="1" baseline="-25000">
                <a:solidFill>
                  <a:srgbClr val="0000FF"/>
                </a:solidFill>
              </a:endParaRPr>
            </a:p>
          </p:txBody>
        </p:sp>
        <p:sp>
          <p:nvSpPr>
            <p:cNvPr id="397" name="Shape 397"/>
            <p:cNvSpPr txBox="1"/>
            <p:nvPr/>
          </p:nvSpPr>
          <p:spPr>
            <a:xfrm>
              <a:off x="7451600" y="1241275"/>
              <a:ext cx="584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00FF"/>
                  </a:solidFill>
                </a:rPr>
                <a:t>F</a:t>
              </a:r>
              <a:r>
                <a:rPr lang="en" sz="1800" b="1" baseline="-25000">
                  <a:solidFill>
                    <a:srgbClr val="0000FF"/>
                  </a:solidFill>
                </a:rPr>
                <a:t>2</a:t>
              </a:r>
              <a:endParaRPr b="1" baseline="-25000">
                <a:solidFill>
                  <a:srgbClr val="0000FF"/>
                </a:solidFill>
              </a:endParaRPr>
            </a:p>
          </p:txBody>
        </p:sp>
        <p:sp>
          <p:nvSpPr>
            <p:cNvPr id="398" name="Shape 398"/>
            <p:cNvSpPr txBox="1"/>
            <p:nvPr/>
          </p:nvSpPr>
          <p:spPr>
            <a:xfrm>
              <a:off x="7832600" y="1241275"/>
              <a:ext cx="584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00FF"/>
                  </a:solidFill>
                </a:rPr>
                <a:t>F</a:t>
              </a:r>
              <a:r>
                <a:rPr lang="en" sz="1800" b="1" baseline="-25000">
                  <a:solidFill>
                    <a:srgbClr val="0000FF"/>
                  </a:solidFill>
                </a:rPr>
                <a:t>4</a:t>
              </a:r>
              <a:endParaRPr b="1" baseline="-25000">
                <a:solidFill>
                  <a:srgbClr val="0000FF"/>
                </a:solidFill>
              </a:endParaRPr>
            </a:p>
          </p:txBody>
        </p:sp>
        <p:sp>
          <p:nvSpPr>
            <p:cNvPr id="399" name="Shape 399"/>
            <p:cNvSpPr txBox="1"/>
            <p:nvPr/>
          </p:nvSpPr>
          <p:spPr>
            <a:xfrm>
              <a:off x="8213600" y="1241275"/>
              <a:ext cx="584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00FF"/>
                  </a:solidFill>
                </a:rPr>
                <a:t>F</a:t>
              </a:r>
              <a:r>
                <a:rPr lang="en" sz="1800" b="1" baseline="-25000">
                  <a:solidFill>
                    <a:srgbClr val="0000FF"/>
                  </a:solidFill>
                </a:rPr>
                <a:t>5</a:t>
              </a:r>
              <a:endParaRPr b="1" baseline="-25000">
                <a:solidFill>
                  <a:srgbClr val="0000FF"/>
                </a:solidFill>
              </a:endParaRPr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5224700" y="2358525"/>
            <a:ext cx="965400" cy="457200"/>
            <a:chOff x="7070600" y="1927075"/>
            <a:chExt cx="965400" cy="457200"/>
          </a:xfrm>
        </p:grpSpPr>
        <p:sp>
          <p:nvSpPr>
            <p:cNvPr id="401" name="Shape 401"/>
            <p:cNvSpPr txBox="1"/>
            <p:nvPr/>
          </p:nvSpPr>
          <p:spPr>
            <a:xfrm>
              <a:off x="7070600" y="1927075"/>
              <a:ext cx="584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0000"/>
                  </a:solidFill>
                </a:rPr>
                <a:t>F</a:t>
              </a:r>
              <a:r>
                <a:rPr lang="en" sz="1800" b="1" baseline="-25000">
                  <a:solidFill>
                    <a:srgbClr val="FF0000"/>
                  </a:solidFill>
                </a:rPr>
                <a:t>2</a:t>
              </a:r>
              <a:endParaRPr b="1" baseline="-25000">
                <a:solidFill>
                  <a:srgbClr val="FF0000"/>
                </a:solidFill>
              </a:endParaRPr>
            </a:p>
          </p:txBody>
        </p:sp>
        <p:sp>
          <p:nvSpPr>
            <p:cNvPr id="402" name="Shape 402"/>
            <p:cNvSpPr txBox="1"/>
            <p:nvPr/>
          </p:nvSpPr>
          <p:spPr>
            <a:xfrm>
              <a:off x="7451600" y="1927075"/>
              <a:ext cx="584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0000"/>
                  </a:solidFill>
                </a:rPr>
                <a:t>F</a:t>
              </a:r>
              <a:r>
                <a:rPr lang="en" sz="1800" b="1" baseline="-25000">
                  <a:solidFill>
                    <a:srgbClr val="FF0000"/>
                  </a:solidFill>
                </a:rPr>
                <a:t>4</a:t>
              </a:r>
              <a:endParaRPr b="1" baseline="-25000">
                <a:solidFill>
                  <a:srgbClr val="FF0000"/>
                </a:solidFill>
              </a:endParaRPr>
            </a:p>
          </p:txBody>
        </p:sp>
      </p:grpSp>
      <p:sp>
        <p:nvSpPr>
          <p:cNvPr id="403" name="Shape 403"/>
          <p:cNvSpPr txBox="1"/>
          <p:nvPr/>
        </p:nvSpPr>
        <p:spPr>
          <a:xfrm>
            <a:off x="466650" y="1621125"/>
            <a:ext cx="52311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Generate a public signing key pk, which determines a random subset of file segments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04" name="Shape 404"/>
          <p:cNvGrpSpPr/>
          <p:nvPr/>
        </p:nvGrpSpPr>
        <p:grpSpPr>
          <a:xfrm>
            <a:off x="5851400" y="4391025"/>
            <a:ext cx="2565600" cy="457200"/>
            <a:chOff x="5546600" y="4467225"/>
            <a:chExt cx="2565600" cy="457200"/>
          </a:xfrm>
        </p:grpSpPr>
        <p:sp>
          <p:nvSpPr>
            <p:cNvPr id="405" name="Shape 405"/>
            <p:cNvSpPr txBox="1"/>
            <p:nvPr/>
          </p:nvSpPr>
          <p:spPr>
            <a:xfrm>
              <a:off x="5546600" y="4467225"/>
              <a:ext cx="584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00FF"/>
                  </a:solidFill>
                </a:rPr>
                <a:t>F</a:t>
              </a:r>
              <a:r>
                <a:rPr lang="en" sz="1800" b="1" baseline="-25000">
                  <a:solidFill>
                    <a:srgbClr val="0000FF"/>
                  </a:solidFill>
                </a:rPr>
                <a:t>1</a:t>
              </a:r>
              <a:endParaRPr b="1" baseline="-25000">
                <a:solidFill>
                  <a:srgbClr val="0000FF"/>
                </a:solidFill>
              </a:endParaRPr>
            </a:p>
          </p:txBody>
        </p:sp>
        <p:sp>
          <p:nvSpPr>
            <p:cNvPr id="406" name="Shape 406"/>
            <p:cNvSpPr txBox="1"/>
            <p:nvPr/>
          </p:nvSpPr>
          <p:spPr>
            <a:xfrm>
              <a:off x="6080000" y="4467225"/>
              <a:ext cx="584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00FF"/>
                  </a:solidFill>
                </a:rPr>
                <a:t>F</a:t>
              </a:r>
              <a:r>
                <a:rPr lang="en" sz="1800" b="1" baseline="-25000">
                  <a:solidFill>
                    <a:srgbClr val="0000FF"/>
                  </a:solidFill>
                </a:rPr>
                <a:t>2</a:t>
              </a:r>
              <a:endParaRPr b="1" baseline="-25000">
                <a:solidFill>
                  <a:srgbClr val="0000FF"/>
                </a:solidFill>
              </a:endParaRPr>
            </a:p>
          </p:txBody>
        </p:sp>
        <p:sp>
          <p:nvSpPr>
            <p:cNvPr id="407" name="Shape 407"/>
            <p:cNvSpPr txBox="1"/>
            <p:nvPr/>
          </p:nvSpPr>
          <p:spPr>
            <a:xfrm>
              <a:off x="7070600" y="4467225"/>
              <a:ext cx="584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00FF"/>
                  </a:solidFill>
                </a:rPr>
                <a:t>F</a:t>
              </a:r>
              <a:r>
                <a:rPr lang="en" sz="1800" b="1" baseline="-25000">
                  <a:solidFill>
                    <a:srgbClr val="0000FF"/>
                  </a:solidFill>
                </a:rPr>
                <a:t>4</a:t>
              </a:r>
              <a:endParaRPr b="1" baseline="-25000">
                <a:solidFill>
                  <a:srgbClr val="0000FF"/>
                </a:solidFill>
              </a:endParaRPr>
            </a:p>
          </p:txBody>
        </p:sp>
        <p:sp>
          <p:nvSpPr>
            <p:cNvPr id="408" name="Shape 408"/>
            <p:cNvSpPr txBox="1"/>
            <p:nvPr/>
          </p:nvSpPr>
          <p:spPr>
            <a:xfrm>
              <a:off x="7527800" y="4467225"/>
              <a:ext cx="584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00FF"/>
                  </a:solidFill>
                </a:rPr>
                <a:t>F</a:t>
              </a:r>
              <a:r>
                <a:rPr lang="en" sz="1800" b="1" baseline="-25000">
                  <a:solidFill>
                    <a:srgbClr val="0000FF"/>
                  </a:solidFill>
                </a:rPr>
                <a:t>5</a:t>
              </a:r>
              <a:endParaRPr b="1" baseline="-25000">
                <a:solidFill>
                  <a:srgbClr val="0000FF"/>
                </a:solidFill>
              </a:endParaRPr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6342427" y="3318634"/>
            <a:ext cx="1923985" cy="1529591"/>
            <a:chOff x="6047715" y="3013834"/>
            <a:chExt cx="1923985" cy="1529591"/>
          </a:xfrm>
        </p:grpSpPr>
        <p:cxnSp>
          <p:nvCxnSpPr>
            <p:cNvPr id="410" name="Shape 410"/>
            <p:cNvCxnSpPr>
              <a:stCxn id="411" idx="0"/>
              <a:endCxn id="411" idx="0"/>
            </p:cNvCxnSpPr>
            <p:nvPr/>
          </p:nvCxnSpPr>
          <p:spPr>
            <a:xfrm rot="10800000" flipH="1">
              <a:off x="6307925" y="3404100"/>
              <a:ext cx="217500" cy="478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12" name="Shape 412"/>
            <p:cNvCxnSpPr>
              <a:stCxn id="411" idx="0"/>
              <a:endCxn id="411" idx="0"/>
            </p:cNvCxnSpPr>
            <p:nvPr/>
          </p:nvCxnSpPr>
          <p:spPr>
            <a:xfrm rot="10800000" flipH="1">
              <a:off x="7298525" y="3404100"/>
              <a:ext cx="217500" cy="478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13" name="Shape 413"/>
            <p:cNvCxnSpPr>
              <a:stCxn id="411" idx="0"/>
              <a:endCxn id="411" idx="0"/>
            </p:cNvCxnSpPr>
            <p:nvPr/>
          </p:nvCxnSpPr>
          <p:spPr>
            <a:xfrm rot="10800000">
              <a:off x="6051955" y="3227184"/>
              <a:ext cx="463200" cy="2103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Shape 414"/>
            <p:cNvCxnSpPr>
              <a:stCxn id="411" idx="0"/>
              <a:endCxn id="411" idx="0"/>
            </p:cNvCxnSpPr>
            <p:nvPr/>
          </p:nvCxnSpPr>
          <p:spPr>
            <a:xfrm rot="10800000" flipH="1">
              <a:off x="7504600" y="3208250"/>
              <a:ext cx="467100" cy="2220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15" name="Shape 415"/>
            <p:cNvCxnSpPr>
              <a:stCxn id="411" idx="0"/>
              <a:endCxn id="411" idx="0"/>
            </p:cNvCxnSpPr>
            <p:nvPr/>
          </p:nvCxnSpPr>
          <p:spPr>
            <a:xfrm rot="10800000" flipH="1">
              <a:off x="6047715" y="3013834"/>
              <a:ext cx="971400" cy="1965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16" name="Shape 416"/>
            <p:cNvCxnSpPr>
              <a:stCxn id="411" idx="0"/>
              <a:endCxn id="411" idx="0"/>
            </p:cNvCxnSpPr>
            <p:nvPr/>
          </p:nvCxnSpPr>
          <p:spPr>
            <a:xfrm rot="10800000">
              <a:off x="6986367" y="3020884"/>
              <a:ext cx="971400" cy="1965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Shape 417"/>
            <p:cNvCxnSpPr>
              <a:stCxn id="411" idx="0"/>
              <a:endCxn id="411" idx="0"/>
            </p:cNvCxnSpPr>
            <p:nvPr/>
          </p:nvCxnSpPr>
          <p:spPr>
            <a:xfrm rot="10800000">
              <a:off x="6316950" y="3856613"/>
              <a:ext cx="0" cy="3477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18" name="Shape 418"/>
            <p:cNvCxnSpPr>
              <a:stCxn id="411" idx="0"/>
              <a:endCxn id="411" idx="0"/>
            </p:cNvCxnSpPr>
            <p:nvPr/>
          </p:nvCxnSpPr>
          <p:spPr>
            <a:xfrm rot="10800000">
              <a:off x="7294400" y="3856625"/>
              <a:ext cx="0" cy="3477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419" name="Shape 419"/>
            <p:cNvSpPr txBox="1"/>
            <p:nvPr/>
          </p:nvSpPr>
          <p:spPr>
            <a:xfrm>
              <a:off x="6080000" y="4086225"/>
              <a:ext cx="584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0000"/>
                  </a:solidFill>
                </a:rPr>
                <a:t>F</a:t>
              </a:r>
              <a:r>
                <a:rPr lang="en" sz="1800" b="1" baseline="-25000">
                  <a:solidFill>
                    <a:srgbClr val="FF0000"/>
                  </a:solidFill>
                </a:rPr>
                <a:t>2</a:t>
              </a:r>
              <a:endParaRPr b="1" baseline="-25000">
                <a:solidFill>
                  <a:srgbClr val="FF0000"/>
                </a:solidFill>
              </a:endParaRPr>
            </a:p>
          </p:txBody>
        </p:sp>
        <p:sp>
          <p:nvSpPr>
            <p:cNvPr id="420" name="Shape 420"/>
            <p:cNvSpPr txBox="1"/>
            <p:nvPr/>
          </p:nvSpPr>
          <p:spPr>
            <a:xfrm>
              <a:off x="7070600" y="4086225"/>
              <a:ext cx="584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0000"/>
                  </a:solidFill>
                </a:rPr>
                <a:t>F</a:t>
              </a:r>
              <a:r>
                <a:rPr lang="en" sz="1800" b="1" baseline="-25000">
                  <a:solidFill>
                    <a:srgbClr val="FF0000"/>
                  </a:solidFill>
                </a:rPr>
                <a:t>4</a:t>
              </a:r>
              <a:endParaRPr b="1" baseline="-25000">
                <a:solidFill>
                  <a:srgbClr val="FF0000"/>
                </a:solidFill>
              </a:endParaRPr>
            </a:p>
          </p:txBody>
        </p:sp>
      </p:grpSp>
      <p:sp>
        <p:nvSpPr>
          <p:cNvPr id="421" name="Shape 421"/>
          <p:cNvSpPr txBox="1"/>
          <p:nvPr/>
        </p:nvSpPr>
        <p:spPr>
          <a:xfrm>
            <a:off x="152400" y="3733800"/>
            <a:ext cx="68070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d) h2 := 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H(prev || mrkl_root || PK || nonce || </a:t>
            </a:r>
            <a:r>
              <a:rPr lang="en" sz="1800" b="1">
                <a:solidFill>
                  <a:srgbClr val="FF0000"/>
                </a:solidFill>
              </a:rPr>
              <a:t>F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e) Winner if  h2 &lt; TARGET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153981" y="3285838"/>
            <a:ext cx="56586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c) h1 selects </a:t>
            </a:r>
            <a:r>
              <a:rPr lang="en" sz="1800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segments from subset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152400" y="2667000"/>
            <a:ext cx="7212912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a) Select a random nonce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b) h1 := H(</a:t>
            </a:r>
            <a:r>
              <a:rPr lang="en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en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lang="en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mrkl_root</a:t>
            </a:r>
            <a:r>
              <a:rPr lang="en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|| PK || nonce)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Alternative puzzle designs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" sz="2400" dirty="0"/>
              <a:t>Used in practice, and </a:t>
            </a:r>
            <a:r>
              <a:rPr lang="en-US" sz="2400" dirty="0"/>
              <a:t>research proposals</a:t>
            </a:r>
            <a:endParaRPr sz="2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Variety of possible goals</a:t>
            </a: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ASIC resistance, pool resistance, </a:t>
            </a:r>
            <a:r>
              <a:rPr lang="en-US" sz="2400" dirty="0"/>
              <a:t>environmental-friendliness, </a:t>
            </a:r>
            <a:r>
              <a:rPr lang="en" sz="2400" dirty="0"/>
              <a:t>intrinsic benefits... </a:t>
            </a:r>
            <a:endParaRPr sz="2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Essential security requirements</a:t>
            </a:r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lecture</a:t>
            </a:r>
            <a:r>
              <a:rPr lang="en-US" dirty="0"/>
              <a:t> (and later)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Bitcoin’s “honesty” cost </a:t>
            </a:r>
            <a:endParaRPr/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“Honest” miners validate every transaction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Validation requires the UTXO database </a:t>
            </a:r>
            <a:r>
              <a:rPr lang="en-US" dirty="0"/>
              <a:t>(GBs)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Maintaining the UTXO database doesn’t pay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Idea: use </a:t>
            </a:r>
            <a:r>
              <a:rPr lang="en" dirty="0" err="1"/>
              <a:t>Permacoin</a:t>
            </a:r>
            <a:r>
              <a:rPr lang="en" dirty="0"/>
              <a:t> to reward UTXO storage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Proofs of Space</a:t>
            </a:r>
            <a:endParaRPr dirty="0"/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-US" sz="2800" dirty="0"/>
              <a:t>Require non-trivial storage (as opposed to computational power) to solve a puzzle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Dziembowski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et al. CRYPTO’15,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Ateniese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et al. SCN’14]</a:t>
            </a:r>
          </a:p>
          <a:p>
            <a:pPr indent="-457200"/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indent="-457200"/>
            <a:r>
              <a:rPr lang="en-US" dirty="0"/>
              <a:t>More environmental-friendly</a:t>
            </a:r>
          </a:p>
          <a:p>
            <a:pPr indent="-457200"/>
            <a:r>
              <a:rPr lang="en-US" dirty="0"/>
              <a:t>Used in </a:t>
            </a:r>
            <a:r>
              <a:rPr lang="en-US" dirty="0" err="1"/>
              <a:t>SpaceMint</a:t>
            </a:r>
            <a:r>
              <a:rPr lang="en-US" dirty="0"/>
              <a:t>, </a:t>
            </a:r>
            <a:r>
              <a:rPr lang="en-US" dirty="0" err="1"/>
              <a:t>Burstcoin</a:t>
            </a:r>
            <a:r>
              <a:rPr lang="en-US" dirty="0"/>
              <a:t>, Chia 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1809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Useful proof-of-work is a natural goal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sz="2400" dirty="0"/>
              <a:t>(while maintaining security requirements)</a:t>
            </a:r>
            <a:endParaRPr sz="2400" dirty="0"/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The benefit must be a pure public good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800" dirty="0"/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 Viable approaches include storage, prime-finding, others may be possible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800" dirty="0"/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Realized benefit so far has been limited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endParaRPr sz="3000" b="0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" dirty="0" err="1"/>
              <a:t>Nonoutsourceable</a:t>
            </a:r>
            <a:r>
              <a:rPr lang="en" dirty="0"/>
              <a:t> Puzzles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mining pools are a threat</a:t>
            </a:r>
            <a:endParaRPr/>
          </a:p>
        </p:txBody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Bitcoin’s core value is decentralization</a:t>
            </a:r>
            <a:endParaRPr sz="24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power is consolidated in a few large pools, the operators are targets for coercion/hacking</a:t>
            </a:r>
            <a:endParaRPr sz="24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Position: large pools should be discouraged!</a:t>
            </a:r>
            <a:endParaRPr/>
          </a:p>
          <a:p>
            <a:pPr marL="0" lvl="0" indent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Analogy to voting:  It’s illegal (in US) to sell your vote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Shape 451"/>
          <p:cNvPicPr preferRelativeResize="0"/>
          <p:nvPr/>
        </p:nvPicPr>
        <p:blipFill rotWithShape="1">
          <a:blip r:embed="rId3">
            <a:alphaModFix/>
          </a:blip>
          <a:srcRect l="16204" t="30961" r="15851" b="6942"/>
          <a:stretch/>
        </p:blipFill>
        <p:spPr>
          <a:xfrm>
            <a:off x="209025" y="189675"/>
            <a:ext cx="5618675" cy="4624576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Shape 452"/>
          <p:cNvSpPr txBox="1"/>
          <p:nvPr/>
        </p:nvSpPr>
        <p:spPr>
          <a:xfrm>
            <a:off x="4797900" y="289850"/>
            <a:ext cx="3888900" cy="12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June 12, 2014</a:t>
            </a:r>
            <a:endParaRPr sz="3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GHash.IO large mining pool crisis</a:t>
            </a:r>
            <a:endParaRPr sz="2400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9" name="Shape 4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659689"/>
            <a:ext cx="8229600" cy="3519311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Shape 460"/>
          <p:cNvSpPr/>
          <p:nvPr/>
        </p:nvSpPr>
        <p:spPr>
          <a:xfrm>
            <a:off x="436025" y="3496100"/>
            <a:ext cx="3408250" cy="800900"/>
          </a:xfrm>
          <a:custGeom>
            <a:avLst/>
            <a:gdLst/>
            <a:ahLst/>
            <a:cxnLst/>
            <a:rect l="0" t="0" r="0" b="0"/>
            <a:pathLst>
              <a:path w="136330" h="32036" extrusionOk="0">
                <a:moveTo>
                  <a:pt x="0" y="0"/>
                </a:moveTo>
                <a:lnTo>
                  <a:pt x="136330" y="0"/>
                </a:lnTo>
                <a:lnTo>
                  <a:pt x="136330" y="16374"/>
                </a:lnTo>
                <a:lnTo>
                  <a:pt x="31324" y="16374"/>
                </a:lnTo>
                <a:lnTo>
                  <a:pt x="31324" y="32036"/>
                </a:lnTo>
                <a:lnTo>
                  <a:pt x="1" y="31680"/>
                </a:ln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166977" y="1200150"/>
            <a:ext cx="8825947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Observation: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		Pool participants don’t trust each other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Pools only work because the “shares” protocol lets members</a:t>
            </a:r>
            <a:r>
              <a:rPr lang="en" b="1" dirty="0"/>
              <a:t> </a:t>
            </a:r>
            <a:r>
              <a:rPr lang="en" b="1" i="1" dirty="0"/>
              <a:t>prove</a:t>
            </a:r>
            <a:r>
              <a:rPr lang="en" dirty="0"/>
              <a:t> cooperation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Bitcoin mining pool</a:t>
            </a: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3505000" y="1774225"/>
            <a:ext cx="658500" cy="6585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1102325" y="3891600"/>
            <a:ext cx="186900" cy="18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2157735" y="3891600"/>
            <a:ext cx="186900" cy="18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75" name="Shape 475"/>
          <p:cNvSpPr/>
          <p:nvPr/>
        </p:nvSpPr>
        <p:spPr>
          <a:xfrm>
            <a:off x="3213145" y="3891600"/>
            <a:ext cx="186900" cy="18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4268555" y="3891600"/>
            <a:ext cx="186900" cy="18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5323965" y="3891600"/>
            <a:ext cx="186900" cy="18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8" name="Shape 478"/>
          <p:cNvCxnSpPr>
            <a:stCxn id="473" idx="7"/>
            <a:endCxn id="472" idx="4"/>
          </p:cNvCxnSpPr>
          <p:nvPr/>
        </p:nvCxnSpPr>
        <p:spPr>
          <a:xfrm rot="10800000" flipH="1">
            <a:off x="1261854" y="2432771"/>
            <a:ext cx="2572500" cy="148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79" name="Shape 479"/>
          <p:cNvCxnSpPr>
            <a:stCxn id="474" idx="0"/>
            <a:endCxn id="472" idx="4"/>
          </p:cNvCxnSpPr>
          <p:nvPr/>
        </p:nvCxnSpPr>
        <p:spPr>
          <a:xfrm rot="10800000" flipH="1">
            <a:off x="2251185" y="2432700"/>
            <a:ext cx="1583100" cy="14589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80" name="Shape 480"/>
          <p:cNvSpPr/>
          <p:nvPr/>
        </p:nvSpPr>
        <p:spPr>
          <a:xfrm>
            <a:off x="6379375" y="3891600"/>
            <a:ext cx="186900" cy="18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1" name="Shape 481"/>
          <p:cNvCxnSpPr>
            <a:stCxn id="475" idx="0"/>
            <a:endCxn id="472" idx="4"/>
          </p:cNvCxnSpPr>
          <p:nvPr/>
        </p:nvCxnSpPr>
        <p:spPr>
          <a:xfrm rot="10800000" flipH="1">
            <a:off x="3306595" y="2432700"/>
            <a:ext cx="527700" cy="14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82" name="Shape 482"/>
          <p:cNvCxnSpPr>
            <a:stCxn id="476" idx="0"/>
            <a:endCxn id="472" idx="4"/>
          </p:cNvCxnSpPr>
          <p:nvPr/>
        </p:nvCxnSpPr>
        <p:spPr>
          <a:xfrm rot="10800000">
            <a:off x="3834305" y="2432700"/>
            <a:ext cx="527700" cy="14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83" name="Shape 483"/>
          <p:cNvCxnSpPr>
            <a:stCxn id="477" idx="0"/>
            <a:endCxn id="472" idx="4"/>
          </p:cNvCxnSpPr>
          <p:nvPr/>
        </p:nvCxnSpPr>
        <p:spPr>
          <a:xfrm rot="10800000">
            <a:off x="3834315" y="2432700"/>
            <a:ext cx="1583100" cy="14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84" name="Shape 484"/>
          <p:cNvCxnSpPr>
            <a:stCxn id="480" idx="0"/>
            <a:endCxn id="472" idx="4"/>
          </p:cNvCxnSpPr>
          <p:nvPr/>
        </p:nvCxnSpPr>
        <p:spPr>
          <a:xfrm rot="10800000">
            <a:off x="3834325" y="2432700"/>
            <a:ext cx="2638500" cy="14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85" name="Shape 485"/>
          <p:cNvSpPr txBox="1"/>
          <p:nvPr/>
        </p:nvSpPr>
        <p:spPr>
          <a:xfrm>
            <a:off x="4323675" y="1874875"/>
            <a:ext cx="1619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rebuchet MS"/>
                <a:ea typeface="Trebuchet MS"/>
                <a:cs typeface="Trebuchet MS"/>
                <a:sym typeface="Trebuchet MS"/>
              </a:rPr>
              <a:t>Pool Operator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6" name="Shape 486"/>
          <p:cNvSpPr txBox="1"/>
          <p:nvPr/>
        </p:nvSpPr>
        <p:spPr>
          <a:xfrm>
            <a:off x="6941675" y="3784825"/>
            <a:ext cx="263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rebuchet MS"/>
                <a:ea typeface="Trebuchet MS"/>
                <a:cs typeface="Trebuchet MS"/>
                <a:sym typeface="Trebuchet MS"/>
              </a:rPr>
              <a:t>Pool Members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7" name="Shape 487"/>
          <p:cNvSpPr txBox="1"/>
          <p:nvPr/>
        </p:nvSpPr>
        <p:spPr>
          <a:xfrm>
            <a:off x="2210800" y="4170225"/>
            <a:ext cx="118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Solution found!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8" name="Shape 488"/>
          <p:cNvSpPr txBox="1"/>
          <p:nvPr/>
        </p:nvSpPr>
        <p:spPr>
          <a:xfrm>
            <a:off x="5547825" y="2568975"/>
            <a:ext cx="279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“shares”: 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proof that a member is 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“toeing the line”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89" name="Shape 4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275" y="1148525"/>
            <a:ext cx="1102325" cy="7379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0" name="Shape 490"/>
          <p:cNvCxnSpPr>
            <a:stCxn id="472" idx="2"/>
          </p:cNvCxnSpPr>
          <p:nvPr/>
        </p:nvCxnSpPr>
        <p:spPr>
          <a:xfrm rot="10800000">
            <a:off x="586300" y="2103475"/>
            <a:ext cx="29187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1" name="Shape 491"/>
          <p:cNvSpPr txBox="1"/>
          <p:nvPr/>
        </p:nvSpPr>
        <p:spPr>
          <a:xfrm>
            <a:off x="883150" y="1536725"/>
            <a:ext cx="2856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Payout dividing among members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92" name="Shape 492"/>
          <p:cNvCxnSpPr/>
          <p:nvPr/>
        </p:nvCxnSpPr>
        <p:spPr>
          <a:xfrm rot="10800000">
            <a:off x="1195775" y="4078325"/>
            <a:ext cx="0" cy="641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93" name="Shape 493"/>
          <p:cNvGrpSpPr/>
          <p:nvPr/>
        </p:nvGrpSpPr>
        <p:grpSpPr>
          <a:xfrm>
            <a:off x="2157735" y="2432700"/>
            <a:ext cx="1676550" cy="1645800"/>
            <a:chOff x="1929135" y="2127900"/>
            <a:chExt cx="1676550" cy="1645800"/>
          </a:xfrm>
        </p:grpSpPr>
        <p:sp>
          <p:nvSpPr>
            <p:cNvPr id="494" name="Shape 494"/>
            <p:cNvSpPr/>
            <p:nvPr/>
          </p:nvSpPr>
          <p:spPr>
            <a:xfrm>
              <a:off x="1929135" y="3586800"/>
              <a:ext cx="186900" cy="186900"/>
            </a:xfrm>
            <a:prstGeom prst="ellipse">
              <a:avLst/>
            </a:prstGeom>
            <a:solidFill>
              <a:schemeClr val="lt2"/>
            </a:solidFill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cxnSp>
          <p:nvCxnSpPr>
            <p:cNvPr id="495" name="Shape 495"/>
            <p:cNvCxnSpPr>
              <a:stCxn id="494" idx="0"/>
            </p:cNvCxnSpPr>
            <p:nvPr/>
          </p:nvCxnSpPr>
          <p:spPr>
            <a:xfrm rot="10800000" flipH="1">
              <a:off x="2022585" y="2127900"/>
              <a:ext cx="1583100" cy="1458900"/>
            </a:xfrm>
            <a:prstGeom prst="straightConnector1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cxnSp>
        <p:nvCxnSpPr>
          <p:cNvPr id="496" name="Shape 496"/>
          <p:cNvCxnSpPr/>
          <p:nvPr/>
        </p:nvCxnSpPr>
        <p:spPr>
          <a:xfrm rot="10800000">
            <a:off x="2251175" y="4078225"/>
            <a:ext cx="0" cy="650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7" name="Shape 497"/>
          <p:cNvCxnSpPr/>
          <p:nvPr/>
        </p:nvCxnSpPr>
        <p:spPr>
          <a:xfrm rot="10800000">
            <a:off x="3306600" y="4078425"/>
            <a:ext cx="0" cy="65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8" name="Shape 498"/>
          <p:cNvCxnSpPr/>
          <p:nvPr/>
        </p:nvCxnSpPr>
        <p:spPr>
          <a:xfrm rot="10800000">
            <a:off x="4351875" y="4071425"/>
            <a:ext cx="0" cy="675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9" name="Shape 499"/>
          <p:cNvCxnSpPr/>
          <p:nvPr/>
        </p:nvCxnSpPr>
        <p:spPr>
          <a:xfrm rot="10800000">
            <a:off x="5417425" y="4078225"/>
            <a:ext cx="0" cy="623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" name="Shape 500"/>
          <p:cNvCxnSpPr/>
          <p:nvPr/>
        </p:nvCxnSpPr>
        <p:spPr>
          <a:xfrm rot="10800000">
            <a:off x="6472825" y="4078125"/>
            <a:ext cx="0" cy="659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" name="Shape 501"/>
          <p:cNvCxnSpPr/>
          <p:nvPr/>
        </p:nvCxnSpPr>
        <p:spPr>
          <a:xfrm>
            <a:off x="639600" y="2085675"/>
            <a:ext cx="0" cy="2652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Shape 502"/>
          <p:cNvCxnSpPr/>
          <p:nvPr/>
        </p:nvCxnSpPr>
        <p:spPr>
          <a:xfrm>
            <a:off x="656075" y="4746425"/>
            <a:ext cx="58287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Vigilante Attack</a:t>
            </a:r>
            <a:endParaRPr/>
          </a:p>
        </p:txBody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206734" y="1200150"/>
            <a:ext cx="8480066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Suppose a Vigilante is angry with a large pool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He submits “shares” like normal….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	… but if he finds a real solution, discards it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Pool output is reduced, Vigilante loses a little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endParaRPr sz="3000" b="0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dirty="0"/>
              <a:t>Basic </a:t>
            </a:r>
            <a:r>
              <a:rPr lang="en" dirty="0"/>
              <a:t>Puzzle Requirements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Vigilante Attack</a:t>
            </a: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3505000" y="1774225"/>
            <a:ext cx="658500" cy="6585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1102325" y="3891600"/>
            <a:ext cx="186900" cy="18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2157735" y="3891600"/>
            <a:ext cx="186900" cy="18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17" name="Shape 517"/>
          <p:cNvSpPr/>
          <p:nvPr/>
        </p:nvSpPr>
        <p:spPr>
          <a:xfrm>
            <a:off x="3213145" y="3891600"/>
            <a:ext cx="186900" cy="18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4268555" y="3891600"/>
            <a:ext cx="186900" cy="18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5323965" y="3891600"/>
            <a:ext cx="186900" cy="18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0" name="Shape 520"/>
          <p:cNvCxnSpPr>
            <a:stCxn id="515" idx="7"/>
            <a:endCxn id="514" idx="4"/>
          </p:cNvCxnSpPr>
          <p:nvPr/>
        </p:nvCxnSpPr>
        <p:spPr>
          <a:xfrm rot="10800000" flipH="1">
            <a:off x="1261854" y="2432771"/>
            <a:ext cx="2572500" cy="148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Shape 521"/>
          <p:cNvCxnSpPr>
            <a:stCxn id="516" idx="0"/>
            <a:endCxn id="514" idx="4"/>
          </p:cNvCxnSpPr>
          <p:nvPr/>
        </p:nvCxnSpPr>
        <p:spPr>
          <a:xfrm rot="10800000" flipH="1">
            <a:off x="2251185" y="2432700"/>
            <a:ext cx="1583100" cy="14589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Shape 522"/>
          <p:cNvSpPr/>
          <p:nvPr/>
        </p:nvSpPr>
        <p:spPr>
          <a:xfrm>
            <a:off x="6379375" y="3891600"/>
            <a:ext cx="186900" cy="18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3" name="Shape 523"/>
          <p:cNvCxnSpPr>
            <a:stCxn id="517" idx="0"/>
            <a:endCxn id="514" idx="4"/>
          </p:cNvCxnSpPr>
          <p:nvPr/>
        </p:nvCxnSpPr>
        <p:spPr>
          <a:xfrm rot="10800000" flipH="1">
            <a:off x="3306595" y="2432700"/>
            <a:ext cx="527700" cy="14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4" name="Shape 524"/>
          <p:cNvCxnSpPr>
            <a:stCxn id="518" idx="0"/>
            <a:endCxn id="514" idx="4"/>
          </p:cNvCxnSpPr>
          <p:nvPr/>
        </p:nvCxnSpPr>
        <p:spPr>
          <a:xfrm rot="10800000">
            <a:off x="3834305" y="2432700"/>
            <a:ext cx="527700" cy="14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5" name="Shape 525"/>
          <p:cNvCxnSpPr>
            <a:stCxn id="519" idx="0"/>
            <a:endCxn id="514" idx="4"/>
          </p:cNvCxnSpPr>
          <p:nvPr/>
        </p:nvCxnSpPr>
        <p:spPr>
          <a:xfrm rot="10800000">
            <a:off x="3834315" y="2432700"/>
            <a:ext cx="1583100" cy="14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6" name="Shape 526"/>
          <p:cNvCxnSpPr>
            <a:stCxn id="522" idx="0"/>
            <a:endCxn id="514" idx="4"/>
          </p:cNvCxnSpPr>
          <p:nvPr/>
        </p:nvCxnSpPr>
        <p:spPr>
          <a:xfrm rot="10800000">
            <a:off x="3834325" y="2432700"/>
            <a:ext cx="2638500" cy="14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7" name="Shape 527"/>
          <p:cNvSpPr txBox="1"/>
          <p:nvPr/>
        </p:nvSpPr>
        <p:spPr>
          <a:xfrm>
            <a:off x="4323675" y="1874875"/>
            <a:ext cx="1619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rebuchet MS"/>
                <a:ea typeface="Trebuchet MS"/>
                <a:cs typeface="Trebuchet MS"/>
                <a:sym typeface="Trebuchet MS"/>
              </a:rPr>
              <a:t>Pool Operator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6941675" y="3784825"/>
            <a:ext cx="263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rebuchet MS"/>
                <a:ea typeface="Trebuchet MS"/>
                <a:cs typeface="Trebuchet MS"/>
                <a:sym typeface="Trebuchet MS"/>
              </a:rPr>
              <a:t>Pool Members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1716850" y="2342200"/>
            <a:ext cx="118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Solution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discarded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0" name="Shape 530"/>
          <p:cNvSpPr txBox="1"/>
          <p:nvPr/>
        </p:nvSpPr>
        <p:spPr>
          <a:xfrm>
            <a:off x="5547825" y="2568975"/>
            <a:ext cx="279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“shares”: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proof that a member is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“toeing the line”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31" name="Shape 531"/>
          <p:cNvCxnSpPr>
            <a:stCxn id="514" idx="2"/>
          </p:cNvCxnSpPr>
          <p:nvPr/>
        </p:nvCxnSpPr>
        <p:spPr>
          <a:xfrm rot="10800000">
            <a:off x="586300" y="2103475"/>
            <a:ext cx="29187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2" name="Shape 532"/>
          <p:cNvSpPr txBox="1"/>
          <p:nvPr/>
        </p:nvSpPr>
        <p:spPr>
          <a:xfrm>
            <a:off x="883150" y="1536725"/>
            <a:ext cx="2856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Payout dividing among members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33" name="Shape 533"/>
          <p:cNvCxnSpPr/>
          <p:nvPr/>
        </p:nvCxnSpPr>
        <p:spPr>
          <a:xfrm rot="10800000">
            <a:off x="1195775" y="4078325"/>
            <a:ext cx="0" cy="641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4" name="Shape 534"/>
          <p:cNvCxnSpPr/>
          <p:nvPr/>
        </p:nvCxnSpPr>
        <p:spPr>
          <a:xfrm rot="10800000">
            <a:off x="2251175" y="4078225"/>
            <a:ext cx="0" cy="650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5" name="Shape 535"/>
          <p:cNvCxnSpPr/>
          <p:nvPr/>
        </p:nvCxnSpPr>
        <p:spPr>
          <a:xfrm rot="10800000">
            <a:off x="3306600" y="4078425"/>
            <a:ext cx="0" cy="65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6" name="Shape 536"/>
          <p:cNvCxnSpPr/>
          <p:nvPr/>
        </p:nvCxnSpPr>
        <p:spPr>
          <a:xfrm rot="10800000">
            <a:off x="4351875" y="4071425"/>
            <a:ext cx="0" cy="675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" name="Shape 537"/>
          <p:cNvCxnSpPr/>
          <p:nvPr/>
        </p:nvCxnSpPr>
        <p:spPr>
          <a:xfrm rot="10800000">
            <a:off x="5417425" y="4078225"/>
            <a:ext cx="0" cy="623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8" name="Shape 538"/>
          <p:cNvCxnSpPr/>
          <p:nvPr/>
        </p:nvCxnSpPr>
        <p:spPr>
          <a:xfrm rot="10800000">
            <a:off x="6472825" y="4078125"/>
            <a:ext cx="0" cy="659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9" name="Shape 539"/>
          <p:cNvCxnSpPr/>
          <p:nvPr/>
        </p:nvCxnSpPr>
        <p:spPr>
          <a:xfrm>
            <a:off x="639600" y="2085675"/>
            <a:ext cx="0" cy="2652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0" name="Shape 540"/>
          <p:cNvCxnSpPr/>
          <p:nvPr/>
        </p:nvCxnSpPr>
        <p:spPr>
          <a:xfrm rot="10800000">
            <a:off x="1742899" y="2940020"/>
            <a:ext cx="363900" cy="10314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41" name="Shape 541"/>
          <p:cNvCxnSpPr/>
          <p:nvPr/>
        </p:nvCxnSpPr>
        <p:spPr>
          <a:xfrm>
            <a:off x="656075" y="4746425"/>
            <a:ext cx="58287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42" name="Shape 5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575" y="2366275"/>
            <a:ext cx="621615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Shape 5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3300" y="3392348"/>
            <a:ext cx="658500" cy="849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Shape 5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8046" y="1183800"/>
            <a:ext cx="527750" cy="530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Encouraging the Vigilante</a:t>
            </a:r>
            <a:endParaRPr/>
          </a:p>
        </p:txBody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Whoever </a:t>
            </a:r>
            <a:r>
              <a:rPr lang="en" b="1" i="1"/>
              <a:t>FINDS</a:t>
            </a:r>
            <a:r>
              <a:rPr lang="en"/>
              <a:t> a solution spends the reward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Approach: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searching for a solution requires </a:t>
            </a:r>
            <a:r>
              <a:rPr lang="en" b="1" i="1"/>
              <a:t>SIGNING,</a:t>
            </a:r>
            <a:r>
              <a:rPr lang="en"/>
              <a:t> not just hashing. (Knowledge of a private key) 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Private key can be used to spend the reward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Encouraging the Vigilante</a:t>
            </a: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3047800" y="1469425"/>
            <a:ext cx="658500" cy="6585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645125" y="3586800"/>
            <a:ext cx="186900" cy="18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1700535" y="3586800"/>
            <a:ext cx="186900" cy="18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59" name="Shape 559"/>
          <p:cNvSpPr/>
          <p:nvPr/>
        </p:nvSpPr>
        <p:spPr>
          <a:xfrm>
            <a:off x="2755945" y="3586800"/>
            <a:ext cx="186900" cy="18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3811355" y="3586800"/>
            <a:ext cx="186900" cy="18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4866765" y="3586800"/>
            <a:ext cx="186900" cy="18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2" name="Shape 562"/>
          <p:cNvCxnSpPr>
            <a:stCxn id="557" idx="7"/>
            <a:endCxn id="556" idx="4"/>
          </p:cNvCxnSpPr>
          <p:nvPr/>
        </p:nvCxnSpPr>
        <p:spPr>
          <a:xfrm rot="10800000" flipH="1">
            <a:off x="804654" y="2127971"/>
            <a:ext cx="2572500" cy="148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63" name="Shape 563"/>
          <p:cNvCxnSpPr>
            <a:stCxn id="558" idx="0"/>
            <a:endCxn id="556" idx="4"/>
          </p:cNvCxnSpPr>
          <p:nvPr/>
        </p:nvCxnSpPr>
        <p:spPr>
          <a:xfrm rot="10800000" flipH="1">
            <a:off x="1793985" y="2127900"/>
            <a:ext cx="1583100" cy="14589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64" name="Shape 564"/>
          <p:cNvSpPr/>
          <p:nvPr/>
        </p:nvSpPr>
        <p:spPr>
          <a:xfrm>
            <a:off x="5922175" y="3586800"/>
            <a:ext cx="186900" cy="18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5" name="Shape 565"/>
          <p:cNvCxnSpPr>
            <a:stCxn id="559" idx="0"/>
            <a:endCxn id="556" idx="4"/>
          </p:cNvCxnSpPr>
          <p:nvPr/>
        </p:nvCxnSpPr>
        <p:spPr>
          <a:xfrm rot="10800000" flipH="1">
            <a:off x="2849395" y="2127900"/>
            <a:ext cx="527700" cy="14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66" name="Shape 566"/>
          <p:cNvCxnSpPr>
            <a:stCxn id="560" idx="0"/>
            <a:endCxn id="556" idx="4"/>
          </p:cNvCxnSpPr>
          <p:nvPr/>
        </p:nvCxnSpPr>
        <p:spPr>
          <a:xfrm rot="10800000">
            <a:off x="3377105" y="2127900"/>
            <a:ext cx="527700" cy="14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67" name="Shape 567"/>
          <p:cNvCxnSpPr>
            <a:stCxn id="561" idx="0"/>
            <a:endCxn id="556" idx="4"/>
          </p:cNvCxnSpPr>
          <p:nvPr/>
        </p:nvCxnSpPr>
        <p:spPr>
          <a:xfrm rot="10800000">
            <a:off x="3377115" y="2127900"/>
            <a:ext cx="1583100" cy="14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68" name="Shape 568"/>
          <p:cNvCxnSpPr>
            <a:stCxn id="564" idx="0"/>
            <a:endCxn id="556" idx="4"/>
          </p:cNvCxnSpPr>
          <p:nvPr/>
        </p:nvCxnSpPr>
        <p:spPr>
          <a:xfrm rot="10800000">
            <a:off x="3377125" y="2127900"/>
            <a:ext cx="2638500" cy="14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69" name="Shape 569"/>
          <p:cNvSpPr txBox="1"/>
          <p:nvPr/>
        </p:nvSpPr>
        <p:spPr>
          <a:xfrm>
            <a:off x="3866475" y="2027275"/>
            <a:ext cx="1619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Pool Operator</a:t>
            </a:r>
            <a:endParaRPr b="1"/>
          </a:p>
        </p:txBody>
      </p:sp>
      <p:sp>
        <p:nvSpPr>
          <p:cNvPr id="570" name="Shape 570"/>
          <p:cNvSpPr txBox="1"/>
          <p:nvPr/>
        </p:nvSpPr>
        <p:spPr>
          <a:xfrm>
            <a:off x="6484475" y="3480025"/>
            <a:ext cx="263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Pool Members</a:t>
            </a:r>
            <a:endParaRPr b="1"/>
          </a:p>
        </p:txBody>
      </p:sp>
      <p:sp>
        <p:nvSpPr>
          <p:cNvPr id="571" name="Shape 571"/>
          <p:cNvSpPr txBox="1"/>
          <p:nvPr/>
        </p:nvSpPr>
        <p:spPr>
          <a:xfrm>
            <a:off x="5014425" y="2568975"/>
            <a:ext cx="95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“shares”</a:t>
            </a:r>
            <a:endParaRPr/>
          </a:p>
        </p:txBody>
      </p:sp>
      <p:sp>
        <p:nvSpPr>
          <p:cNvPr id="572" name="Shape 572"/>
          <p:cNvSpPr txBox="1"/>
          <p:nvPr/>
        </p:nvSpPr>
        <p:spPr>
          <a:xfrm>
            <a:off x="1753600" y="3941625"/>
            <a:ext cx="118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found!</a:t>
            </a:r>
            <a:endParaRPr/>
          </a:p>
        </p:txBody>
      </p:sp>
      <p:cxnSp>
        <p:nvCxnSpPr>
          <p:cNvPr id="573" name="Shape 573"/>
          <p:cNvCxnSpPr/>
          <p:nvPr/>
        </p:nvCxnSpPr>
        <p:spPr>
          <a:xfrm>
            <a:off x="1793985" y="3773700"/>
            <a:ext cx="0" cy="9438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4" name="Shape 574"/>
          <p:cNvSpPr txBox="1"/>
          <p:nvPr/>
        </p:nvSpPr>
        <p:spPr>
          <a:xfrm>
            <a:off x="1969925" y="45917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Take the money and run!</a:t>
            </a:r>
            <a:endParaRPr dirty="0"/>
          </a:p>
        </p:txBody>
      </p:sp>
      <p:pic>
        <p:nvPicPr>
          <p:cNvPr id="575" name="Shape 5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038" y="1183800"/>
            <a:ext cx="853590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Shape 5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97" y="3814825"/>
            <a:ext cx="351740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Shape 5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197" y="3814825"/>
            <a:ext cx="351740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Shape 5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997" y="3814825"/>
            <a:ext cx="351740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Shape 5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397" y="3814825"/>
            <a:ext cx="351740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Shape 5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397" y="3814825"/>
            <a:ext cx="351740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Shape 5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197" y="3814825"/>
            <a:ext cx="351740" cy="3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/>
        </p:nvSpPr>
        <p:spPr>
          <a:xfrm>
            <a:off x="3932700" y="3795725"/>
            <a:ext cx="492900" cy="358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3932700" y="4206475"/>
            <a:ext cx="492900" cy="3585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6955625" y="2035975"/>
            <a:ext cx="492900" cy="5358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5942400" y="3356375"/>
            <a:ext cx="492900" cy="53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Shape 590"/>
          <p:cNvSpPr/>
          <p:nvPr/>
        </p:nvSpPr>
        <p:spPr>
          <a:xfrm>
            <a:off x="6193625" y="2035975"/>
            <a:ext cx="492900" cy="53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1" name="Shape 591"/>
          <p:cNvCxnSpPr/>
          <p:nvPr/>
        </p:nvCxnSpPr>
        <p:spPr>
          <a:xfrm rot="10800000">
            <a:off x="6097275" y="1575075"/>
            <a:ext cx="332100" cy="47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2" name="Shape 592"/>
          <p:cNvCxnSpPr/>
          <p:nvPr/>
        </p:nvCxnSpPr>
        <p:spPr>
          <a:xfrm rot="10800000">
            <a:off x="6097075" y="1585800"/>
            <a:ext cx="53700" cy="176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3" name="Shape 593"/>
          <p:cNvSpPr txBox="1"/>
          <p:nvPr/>
        </p:nvSpPr>
        <p:spPr>
          <a:xfrm>
            <a:off x="5230425" y="1144200"/>
            <a:ext cx="2956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 needed to find solution</a:t>
            </a:r>
            <a:endParaRPr/>
          </a:p>
        </p:txBody>
      </p:sp>
      <p:sp>
        <p:nvSpPr>
          <p:cNvPr id="594" name="Shape 5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Nonoutsourceable puzzle</a:t>
            </a:r>
            <a:endParaRPr/>
          </a:p>
        </p:txBody>
      </p:sp>
      <p:sp>
        <p:nvSpPr>
          <p:cNvPr id="595" name="Shape 595"/>
          <p:cNvSpPr/>
          <p:nvPr/>
        </p:nvSpPr>
        <p:spPr>
          <a:xfrm>
            <a:off x="3526625" y="1578775"/>
            <a:ext cx="1390800" cy="2988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Key</a:t>
            </a:r>
            <a:endParaRPr/>
          </a:p>
        </p:txBody>
      </p:sp>
      <p:cxnSp>
        <p:nvCxnSpPr>
          <p:cNvPr id="596" name="Shape 596"/>
          <p:cNvCxnSpPr>
            <a:stCxn id="595" idx="3"/>
          </p:cNvCxnSpPr>
          <p:nvPr/>
        </p:nvCxnSpPr>
        <p:spPr>
          <a:xfrm>
            <a:off x="4917425" y="1728175"/>
            <a:ext cx="697500" cy="43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7" name="Shape 597"/>
          <p:cNvCxnSpPr/>
          <p:nvPr/>
        </p:nvCxnSpPr>
        <p:spPr>
          <a:xfrm>
            <a:off x="7434875" y="2340775"/>
            <a:ext cx="376200" cy="5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6117425" y="2803925"/>
            <a:ext cx="3011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signature spends reward</a:t>
            </a:r>
            <a:endParaRPr/>
          </a:p>
        </p:txBody>
      </p:sp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</a:t>
            </a:r>
            <a:endParaRPr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(prev, mrkl_root, nonce, PK, s1, s2)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such that: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H(prev || PK || nonce || s1) &lt; TARGET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VerifySig(PK, s1, prev || nonce) 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VerifySig(PK, s2, prev || mrkl_root)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endParaRPr sz="3000" b="0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" dirty="0"/>
              <a:t>Proof-of-Stake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" dirty="0"/>
              <a:t>“Virtual Mining”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Shape 6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950" y="2456250"/>
            <a:ext cx="236220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Shape 616"/>
          <p:cNvSpPr txBox="1">
            <a:spLocks noGrp="1"/>
          </p:cNvSpPr>
          <p:nvPr>
            <p:ph type="title"/>
          </p:nvPr>
        </p:nvSpPr>
        <p:spPr>
          <a:xfrm>
            <a:off x="449714" y="96225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/>
              <a:t>Bitcoin </a:t>
            </a:r>
            <a:r>
              <a:rPr lang="en" sz="3400" dirty="0"/>
              <a:t>Mining has an unnecessary step</a:t>
            </a:r>
            <a:endParaRPr sz="3400" dirty="0"/>
          </a:p>
        </p:txBody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381000" y="971550"/>
            <a:ext cx="8229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Proof-of-Work Mining:</a:t>
            </a:r>
            <a:endParaRPr/>
          </a:p>
        </p:txBody>
      </p:sp>
      <p:pic>
        <p:nvPicPr>
          <p:cNvPr id="618" name="Shape 6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0854" y="3034975"/>
            <a:ext cx="1921900" cy="1000011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Shape 619"/>
          <p:cNvSpPr/>
          <p:nvPr/>
        </p:nvSpPr>
        <p:spPr>
          <a:xfrm>
            <a:off x="5191025" y="3958850"/>
            <a:ext cx="460782" cy="460782"/>
          </a:xfrm>
          <a:prstGeom prst="lightningBolt">
            <a:avLst/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4379088" y="2286000"/>
            <a:ext cx="782400" cy="71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Miner</a:t>
            </a:r>
            <a:endParaRPr/>
          </a:p>
        </p:txBody>
      </p:sp>
      <p:pic>
        <p:nvPicPr>
          <p:cNvPr id="621" name="Shape 6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8875" y="2032425"/>
            <a:ext cx="717900" cy="7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Shape 622"/>
          <p:cNvSpPr txBox="1"/>
          <p:nvPr/>
        </p:nvSpPr>
        <p:spPr>
          <a:xfrm>
            <a:off x="6516300" y="1677600"/>
            <a:ext cx="250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Spend money on power and equipment</a:t>
            </a:r>
            <a:endParaRPr sz="1800"/>
          </a:p>
        </p:txBody>
      </p:sp>
      <p:sp>
        <p:nvSpPr>
          <p:cNvPr id="623" name="Shape 623"/>
          <p:cNvSpPr txBox="1"/>
          <p:nvPr/>
        </p:nvSpPr>
        <p:spPr>
          <a:xfrm>
            <a:off x="1933575" y="4399350"/>
            <a:ext cx="24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 puzzle solutions</a:t>
            </a:r>
            <a:endParaRPr sz="1800"/>
          </a:p>
        </p:txBody>
      </p:sp>
      <p:grpSp>
        <p:nvGrpSpPr>
          <p:cNvPr id="624" name="Shape 624"/>
          <p:cNvGrpSpPr/>
          <p:nvPr/>
        </p:nvGrpSpPr>
        <p:grpSpPr>
          <a:xfrm>
            <a:off x="381000" y="2834100"/>
            <a:ext cx="1490926" cy="1401750"/>
            <a:chOff x="1468575" y="3213125"/>
            <a:chExt cx="1490926" cy="1401750"/>
          </a:xfrm>
        </p:grpSpPr>
        <p:pic>
          <p:nvPicPr>
            <p:cNvPr id="625" name="Shape 625" descr="tango computer by warszawianka - &quot;Computer&quot; icon from &lt;a href=&quot;http://tango.freedesktop.org/Tango_Desktop_Project&quot;&gt; Tango Project &lt;/a&gt;  &lt;br&gt;&lt;br&gt; Since version 0.8.90 Tango Project icons are Public Domain: &lt;a href=&quot;http://tango.freedesktop.org/Frequently_Asked_Questions#Terms_of_Use.3F&quot;&gt; Tango Project FAQ &lt;/a&gt;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68575" y="3289325"/>
              <a:ext cx="539378" cy="5393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6" name="Shape 62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581921" y="4075507"/>
              <a:ext cx="539380" cy="5393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7" name="Shape 62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420121" y="3999307"/>
              <a:ext cx="539380" cy="5393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8" name="Shape 628" descr="tango computer by warszawianka - &quot;Computer&quot; icon from &lt;a href=&quot;http://tango.freedesktop.org/Tango_Desktop_Project&quot;&gt; Tango Project &lt;/a&gt;  &lt;br&gt;&lt;br&gt; Since version 0.8.90 Tango Project icons are Public Domain: &lt;a href=&quot;http://tango.freedesktop.org/Frequently_Asked_Questions#Terms_of_Use.3F&quot;&gt; Tango Project FAQ &lt;/a&gt;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306775" y="3213125"/>
              <a:ext cx="539378" cy="53936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2043001" y="3752391"/>
              <a:ext cx="383100" cy="51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Shape 630"/>
            <p:cNvCxnSpPr>
              <a:endCxn id="626" idx="3"/>
            </p:cNvCxnSpPr>
            <p:nvPr/>
          </p:nvCxnSpPr>
          <p:spPr>
            <a:xfrm flipH="1">
              <a:off x="2121301" y="3482691"/>
              <a:ext cx="185400" cy="86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631" name="Shape 6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3750" y="1952188"/>
            <a:ext cx="717900" cy="7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Shape 632"/>
          <p:cNvSpPr txBox="1"/>
          <p:nvPr/>
        </p:nvSpPr>
        <p:spPr>
          <a:xfrm>
            <a:off x="1554950" y="1752600"/>
            <a:ext cx="1565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Earn mining rewards</a:t>
            </a:r>
            <a:endParaRPr sz="1800"/>
          </a:p>
        </p:txBody>
      </p:sp>
      <p:sp>
        <p:nvSpPr>
          <p:cNvPr id="633" name="Shape 633"/>
          <p:cNvSpPr/>
          <p:nvPr/>
        </p:nvSpPr>
        <p:spPr>
          <a:xfrm>
            <a:off x="1926425" y="4019550"/>
            <a:ext cx="1982400" cy="364775"/>
          </a:xfrm>
          <a:custGeom>
            <a:avLst/>
            <a:gdLst/>
            <a:ahLst/>
            <a:cxnLst/>
            <a:rect l="0" t="0" r="0" b="0"/>
            <a:pathLst>
              <a:path w="79296" h="14591" extrusionOk="0">
                <a:moveTo>
                  <a:pt x="79296" y="0"/>
                </a:moveTo>
                <a:cubicBezTo>
                  <a:pt x="72581" y="2429"/>
                  <a:pt x="52221" y="14430"/>
                  <a:pt x="39005" y="14573"/>
                </a:cubicBezTo>
                <a:cubicBezTo>
                  <a:pt x="25789" y="14716"/>
                  <a:pt x="6501" y="3143"/>
                  <a:pt x="0" y="857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4" name="Shape 634"/>
          <p:cNvSpPr/>
          <p:nvPr/>
        </p:nvSpPr>
        <p:spPr>
          <a:xfrm rot="10800000">
            <a:off x="1926425" y="2800350"/>
            <a:ext cx="1982400" cy="364775"/>
          </a:xfrm>
          <a:custGeom>
            <a:avLst/>
            <a:gdLst/>
            <a:ahLst/>
            <a:cxnLst/>
            <a:rect l="0" t="0" r="0" b="0"/>
            <a:pathLst>
              <a:path w="79296" h="14591" extrusionOk="0">
                <a:moveTo>
                  <a:pt x="79296" y="0"/>
                </a:moveTo>
                <a:cubicBezTo>
                  <a:pt x="72581" y="2429"/>
                  <a:pt x="52221" y="14430"/>
                  <a:pt x="39005" y="14573"/>
                </a:cubicBezTo>
                <a:cubicBezTo>
                  <a:pt x="25789" y="14716"/>
                  <a:pt x="6501" y="3143"/>
                  <a:pt x="0" y="857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5" name="Shape 635"/>
          <p:cNvSpPr/>
          <p:nvPr/>
        </p:nvSpPr>
        <p:spPr>
          <a:xfrm rot="10800000">
            <a:off x="5660225" y="2800350"/>
            <a:ext cx="1982400" cy="364775"/>
          </a:xfrm>
          <a:custGeom>
            <a:avLst/>
            <a:gdLst/>
            <a:ahLst/>
            <a:cxnLst/>
            <a:rect l="0" t="0" r="0" b="0"/>
            <a:pathLst>
              <a:path w="79296" h="14591" extrusionOk="0">
                <a:moveTo>
                  <a:pt x="79296" y="0"/>
                </a:moveTo>
                <a:cubicBezTo>
                  <a:pt x="72581" y="2429"/>
                  <a:pt x="52221" y="14430"/>
                  <a:pt x="39005" y="14573"/>
                </a:cubicBezTo>
                <a:cubicBezTo>
                  <a:pt x="25789" y="14716"/>
                  <a:pt x="6501" y="3143"/>
                  <a:pt x="0" y="857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6" name="Shape 636"/>
          <p:cNvSpPr/>
          <p:nvPr/>
        </p:nvSpPr>
        <p:spPr>
          <a:xfrm>
            <a:off x="5660225" y="4019550"/>
            <a:ext cx="1982400" cy="364775"/>
          </a:xfrm>
          <a:custGeom>
            <a:avLst/>
            <a:gdLst/>
            <a:ahLst/>
            <a:cxnLst/>
            <a:rect l="0" t="0" r="0" b="0"/>
            <a:pathLst>
              <a:path w="79296" h="14591" extrusionOk="0">
                <a:moveTo>
                  <a:pt x="79296" y="0"/>
                </a:moveTo>
                <a:cubicBezTo>
                  <a:pt x="72581" y="2429"/>
                  <a:pt x="52221" y="14430"/>
                  <a:pt x="39005" y="14573"/>
                </a:cubicBezTo>
                <a:cubicBezTo>
                  <a:pt x="25789" y="14716"/>
                  <a:pt x="6501" y="3143"/>
                  <a:pt x="0" y="857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381000" y="971550"/>
            <a:ext cx="8229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Proof of Stake: 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dirty="0"/>
              <a:t>Creator of next block chosen at random based on current stake in the system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dirty="0"/>
              <a:t>Assuming all the money owned/used by miners is in the system, this mechanism cuts the middle man (equipment manufacturer) </a:t>
            </a:r>
            <a:endParaRPr dirty="0"/>
          </a:p>
        </p:txBody>
      </p:sp>
      <p:sp>
        <p:nvSpPr>
          <p:cNvPr id="21" name="Shape 616"/>
          <p:cNvSpPr txBox="1">
            <a:spLocks noGrp="1"/>
          </p:cNvSpPr>
          <p:nvPr>
            <p:ph type="title"/>
          </p:nvPr>
        </p:nvSpPr>
        <p:spPr>
          <a:xfrm>
            <a:off x="449714" y="96225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/>
              <a:t>Bitcoin </a:t>
            </a:r>
            <a:r>
              <a:rPr lang="en" sz="3400" dirty="0"/>
              <a:t>Mining has an unnecessary step</a:t>
            </a:r>
            <a:endParaRPr sz="3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benefits</a:t>
            </a:r>
            <a:endParaRPr/>
          </a:p>
        </p:txBody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Lower overall costs</a:t>
            </a:r>
            <a:endParaRPr dirty="0"/>
          </a:p>
          <a:p>
            <a:pPr marL="0" lvl="0" indent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- No harm to the environment</a:t>
            </a:r>
            <a:endParaRPr lang="en-US" dirty="0"/>
          </a:p>
          <a:p>
            <a:pPr marL="0" lvl="0" indent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- Savings distributed to all coin holders</a:t>
            </a:r>
            <a:endParaRPr dirty="0"/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Stakeholder incentives - good stewards?</a:t>
            </a:r>
            <a:endParaRPr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No ASIC advantage</a:t>
            </a:r>
            <a:endParaRPr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51% attack maybe harder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Variations of Virtual Mining</a:t>
            </a:r>
            <a:endParaRPr/>
          </a:p>
        </p:txBody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Proof-of-Burn:   mining with a coin destroys it</a:t>
            </a:r>
            <a:endParaRPr sz="2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Proof-of-Deposit:    can reclaim a coin after some time</a:t>
            </a:r>
            <a:endParaRPr sz="2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Proof-of-Activity:   any coin might be win (if online) </a:t>
            </a:r>
            <a:endParaRPr sz="24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   </a:t>
            </a:r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 with Virtual Mining</a:t>
            </a:r>
            <a:endParaRPr dirty="0"/>
          </a:p>
        </p:txBody>
      </p:sp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there any security that can only be gained  by consuming “real” resources?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If so, then “waste” is the cost of security</a:t>
            </a:r>
            <a:endParaRPr dirty="0"/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dirty="0"/>
              <a:t>If not, then </a:t>
            </a:r>
            <a:r>
              <a:rPr lang="en" dirty="0" err="1"/>
              <a:t>PoW</a:t>
            </a:r>
            <a:r>
              <a:rPr lang="en" dirty="0"/>
              <a:t> mining may go extinct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Puzzle requirements</a:t>
            </a:r>
            <a:endParaRPr dirty="0"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43893" y="968717"/>
            <a:ext cx="8456213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2400" dirty="0"/>
              <a:t>Cheap to Verify</a:t>
            </a:r>
            <a:r>
              <a:rPr lang="en-US" sz="2400" dirty="0"/>
              <a:t> 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sz="1800" dirty="0"/>
              <a:t>since other users have to verify solutions</a:t>
            </a:r>
            <a:endParaRPr sz="1800" dirty="0"/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2400" dirty="0"/>
              <a:t>Adjustable difficulty</a:t>
            </a:r>
            <a:endParaRPr lang="en-US" sz="2400" dirty="0"/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sz="1800" dirty="0"/>
              <a:t>E.g., due on increase in hash rate or more users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In </a:t>
            </a:r>
            <a:r>
              <a:rPr lang="en-US" sz="2400" dirty="0" err="1"/>
              <a:t>PoW</a:t>
            </a:r>
            <a:r>
              <a:rPr lang="en-US" sz="2400" dirty="0"/>
              <a:t> puzzles, c</a:t>
            </a:r>
            <a:r>
              <a:rPr lang="en" sz="2400" dirty="0" err="1"/>
              <a:t>hance</a:t>
            </a:r>
            <a:r>
              <a:rPr lang="en" sz="2400" dirty="0"/>
              <a:t> of winning </a:t>
            </a:r>
            <a:r>
              <a:rPr lang="en-US" sz="2400" dirty="0"/>
              <a:t>should be</a:t>
            </a:r>
            <a:r>
              <a:rPr lang="en" sz="2400" dirty="0"/>
              <a:t> proportional to </a:t>
            </a:r>
            <a:r>
              <a:rPr lang="en-US" sz="2400" dirty="0"/>
              <a:t>computing </a:t>
            </a:r>
            <a:r>
              <a:rPr lang="en" sz="2400" dirty="0"/>
              <a:t>power</a:t>
            </a:r>
            <a:r>
              <a:rPr lang="en-US" sz="2400" dirty="0"/>
              <a:t> (e.g., hash power in Bitcoin)</a:t>
            </a:r>
          </a:p>
          <a:p>
            <a:pPr marL="800100" lvl="1" indent="-342900">
              <a:buFontTx/>
              <a:buChar char="-"/>
            </a:pPr>
            <a:endParaRPr lang="en-US" sz="600" dirty="0"/>
          </a:p>
          <a:p>
            <a:pPr marL="800100" lvl="1" indent="-342900">
              <a:buFontTx/>
              <a:buChar char="-"/>
            </a:pPr>
            <a:r>
              <a:rPr lang="en" sz="1800" dirty="0"/>
              <a:t>Large players get only proportional advantage</a:t>
            </a:r>
            <a:endParaRPr lang="en-US" sz="1800" dirty="0"/>
          </a:p>
          <a:p>
            <a:pPr marL="800100" lvl="1" indent="-342900">
              <a:buFontTx/>
              <a:buChar char="-"/>
            </a:pPr>
            <a:endParaRPr lang="en-US" sz="600" dirty="0"/>
          </a:p>
          <a:p>
            <a:pPr marL="800100" lvl="1" indent="-342900">
              <a:buFontTx/>
              <a:buChar char="-"/>
            </a:pPr>
            <a:r>
              <a:rPr lang="en" sz="1800" dirty="0"/>
              <a:t>Even small players get proportional compensation</a:t>
            </a:r>
            <a:endParaRPr sz="18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Examples of </a:t>
            </a:r>
            <a:r>
              <a:rPr lang="en-US" sz="3200" dirty="0" err="1"/>
              <a:t>PoS</a:t>
            </a:r>
            <a:r>
              <a:rPr lang="en-US" sz="3200" dirty="0"/>
              <a:t> based Cryptocurrencies</a:t>
            </a:r>
            <a:endParaRPr sz="3200" dirty="0"/>
          </a:p>
        </p:txBody>
      </p:sp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-US" dirty="0" err="1"/>
              <a:t>Peercoin</a:t>
            </a:r>
            <a:endParaRPr lang="en-US" dirty="0"/>
          </a:p>
          <a:p>
            <a:pPr indent="-457200"/>
            <a:r>
              <a:rPr lang="en-US" dirty="0" err="1"/>
              <a:t>Blackcoin</a:t>
            </a:r>
            <a:endParaRPr lang="en-US" dirty="0"/>
          </a:p>
          <a:p>
            <a:pPr indent="-457200"/>
            <a:r>
              <a:rPr lang="en-US" dirty="0" err="1"/>
              <a:t>Nxt</a:t>
            </a:r>
            <a:endParaRPr lang="en-US" dirty="0"/>
          </a:p>
          <a:p>
            <a:pPr indent="-457200"/>
            <a:r>
              <a:rPr lang="en-US" dirty="0" err="1"/>
              <a:t>Neucoin</a:t>
            </a:r>
            <a:endParaRPr lang="en-US" dirty="0"/>
          </a:p>
          <a:p>
            <a:pPr indent="-457200"/>
            <a:r>
              <a:rPr lang="mr-IN" dirty="0"/>
              <a:t>…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7437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Examples of secure </a:t>
            </a:r>
            <a:r>
              <a:rPr lang="en-US" dirty="0" err="1"/>
              <a:t>PoS</a:t>
            </a:r>
            <a:r>
              <a:rPr lang="en-US" dirty="0"/>
              <a:t> systems</a:t>
            </a:r>
            <a:endParaRPr dirty="0"/>
          </a:p>
        </p:txBody>
      </p:sp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-US" dirty="0" err="1"/>
              <a:t>Algorand</a:t>
            </a:r>
            <a:r>
              <a:rPr lang="en-US" dirty="0"/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[Full version: Chen-Micali’17]</a:t>
            </a:r>
          </a:p>
          <a:p>
            <a:pPr indent="-457200"/>
            <a:endParaRPr lang="en-US" dirty="0"/>
          </a:p>
          <a:p>
            <a:pPr indent="-457200"/>
            <a:r>
              <a:rPr lang="en-US" dirty="0" err="1"/>
              <a:t>Ourboros</a:t>
            </a:r>
            <a:r>
              <a:rPr lang="en-US" dirty="0"/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[Kiayias-Russel-David-Oliynykov’17]</a:t>
            </a:r>
          </a:p>
          <a:p>
            <a:pPr indent="-457200"/>
            <a:endParaRPr lang="en-US" dirty="0"/>
          </a:p>
          <a:p>
            <a:pPr indent="-457200"/>
            <a:r>
              <a:rPr lang="en-US" dirty="0"/>
              <a:t>Snow white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[Daian-Pass-Shi’17]</a:t>
            </a:r>
            <a:endParaRPr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4474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713" name="Shape 713"/>
          <p:cNvSpPr txBox="1">
            <a:spLocks noGrp="1"/>
          </p:cNvSpPr>
          <p:nvPr>
            <p:ph type="body" idx="1"/>
          </p:nvPr>
        </p:nvSpPr>
        <p:spPr>
          <a:xfrm>
            <a:off x="457199" y="1123950"/>
            <a:ext cx="8313089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600" dirty="0"/>
              <a:t>Many possible design goals</a:t>
            </a:r>
            <a:endParaRPr sz="2600"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 	</a:t>
            </a:r>
            <a:r>
              <a:rPr lang="en" sz="2400" dirty="0"/>
              <a:t>Prevent ASIC miners from dominating</a:t>
            </a:r>
            <a:endParaRPr sz="2400"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	Prevent large pools from dominating</a:t>
            </a:r>
            <a:endParaRPr sz="2400"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	Intrinsic usefulness</a:t>
            </a:r>
            <a:endParaRPr sz="2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	Eliminate the need for mining hardware at all</a:t>
            </a:r>
            <a:endParaRPr sz="2400" dirty="0"/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600" dirty="0"/>
              <a:t>Further research required to understand the b</a:t>
            </a:r>
            <a:r>
              <a:rPr lang="en" sz="2600" dirty="0" err="1"/>
              <a:t>est</a:t>
            </a:r>
            <a:r>
              <a:rPr lang="en" sz="2600" dirty="0"/>
              <a:t> tradeoff</a:t>
            </a:r>
            <a:r>
              <a:rPr lang="en-US" sz="2600" dirty="0"/>
              <a:t>s</a:t>
            </a:r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600" dirty="0"/>
              <a:t>Many competing systems already co-exist</a:t>
            </a:r>
            <a:endParaRPr sz="2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Bad </a:t>
            </a:r>
            <a:r>
              <a:rPr lang="en-US" dirty="0" err="1"/>
              <a:t>PoW</a:t>
            </a:r>
            <a:r>
              <a:rPr lang="en-US" dirty="0"/>
              <a:t> </a:t>
            </a:r>
            <a:r>
              <a:rPr lang="en" dirty="0"/>
              <a:t>puzzle: a </a:t>
            </a:r>
            <a:r>
              <a:rPr lang="en" i="1" dirty="0"/>
              <a:t>sequential</a:t>
            </a:r>
            <a:r>
              <a:rPr lang="en" dirty="0"/>
              <a:t> puzzle</a:t>
            </a:r>
            <a:endParaRPr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Consider a puzzle that takes N steps to solve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         a “Sequential” Proof of Work</a:t>
            </a:r>
            <a:endParaRPr dirty="0"/>
          </a:p>
        </p:txBody>
      </p:sp>
      <p:pic>
        <p:nvPicPr>
          <p:cNvPr id="85" name="Shape 85" descr="tango computer by warszawianka - &quot;Computer&quot; icon from &lt;a href=&quot;http://tango.freedesktop.org/Tango_Desktop_Project&quot;&gt; Tango Project &lt;/a&gt;  &lt;br&gt;&lt;br&gt; Since version 0.8.90 Tango Project icons are Public Domain: &lt;a href=&quot;http://tango.freedesktop.org/Frequently_Asked_Questions#Terms_of_Use.3F&quot;&gt; Tango Project FAQ &lt;/a&g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425" y="3069700"/>
            <a:ext cx="815998" cy="8159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Shape 86"/>
          <p:cNvCxnSpPr/>
          <p:nvPr/>
        </p:nvCxnSpPr>
        <p:spPr>
          <a:xfrm>
            <a:off x="2527700" y="3611175"/>
            <a:ext cx="63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7" name="Shape 87"/>
          <p:cNvCxnSpPr/>
          <p:nvPr/>
        </p:nvCxnSpPr>
        <p:spPr>
          <a:xfrm>
            <a:off x="3137300" y="3611175"/>
            <a:ext cx="63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8" name="Shape 88"/>
          <p:cNvCxnSpPr/>
          <p:nvPr/>
        </p:nvCxnSpPr>
        <p:spPr>
          <a:xfrm>
            <a:off x="3746900" y="3611175"/>
            <a:ext cx="63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9" name="Shape 89"/>
          <p:cNvCxnSpPr/>
          <p:nvPr/>
        </p:nvCxnSpPr>
        <p:spPr>
          <a:xfrm>
            <a:off x="4356500" y="3611175"/>
            <a:ext cx="63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0" name="Shape 90"/>
          <p:cNvCxnSpPr/>
          <p:nvPr/>
        </p:nvCxnSpPr>
        <p:spPr>
          <a:xfrm>
            <a:off x="4966100" y="3611175"/>
            <a:ext cx="63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Shape 91"/>
          <p:cNvSpPr/>
          <p:nvPr/>
        </p:nvSpPr>
        <p:spPr>
          <a:xfrm>
            <a:off x="5795975" y="3263500"/>
            <a:ext cx="632124" cy="632124"/>
          </a:xfrm>
          <a:prstGeom prst="irregularSeal1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6511525" y="3383750"/>
            <a:ext cx="153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Found!</a:t>
            </a:r>
            <a:endParaRPr/>
          </a:p>
        </p:txBody>
      </p:sp>
      <p:sp>
        <p:nvSpPr>
          <p:cNvPr id="93" name="Shape 93"/>
          <p:cNvSpPr/>
          <p:nvPr/>
        </p:nvSpPr>
        <p:spPr>
          <a:xfrm rot="5400000">
            <a:off x="3952925" y="1481250"/>
            <a:ext cx="226200" cy="30765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3871925" y="2471750"/>
            <a:ext cx="22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Problem: fastest miner </a:t>
            </a:r>
            <a:r>
              <a:rPr lang="en" b="1"/>
              <a:t>always</a:t>
            </a:r>
            <a:r>
              <a:rPr lang="en"/>
              <a:t> wins the race!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Bad </a:t>
            </a:r>
            <a:r>
              <a:rPr lang="en-US" dirty="0" err="1"/>
              <a:t>PoW</a:t>
            </a:r>
            <a:r>
              <a:rPr lang="en-US" dirty="0"/>
              <a:t> </a:t>
            </a:r>
            <a:r>
              <a:rPr lang="en" dirty="0"/>
              <a:t>puzzle: a </a:t>
            </a:r>
            <a:r>
              <a:rPr lang="en" i="1" dirty="0"/>
              <a:t>sequential</a:t>
            </a:r>
            <a:r>
              <a:rPr lang="en" dirty="0"/>
              <a:t> puzzle</a:t>
            </a:r>
            <a:endParaRPr dirty="0"/>
          </a:p>
        </p:txBody>
      </p:sp>
      <p:pic>
        <p:nvPicPr>
          <p:cNvPr id="101" name="Shape 101" descr="tango computer by warszawianka - &quot;Computer&quot; icon from &lt;a href=&quot;http://tango.freedesktop.org/Tango_Desktop_Project&quot;&gt; Tango Project &lt;/a&gt;  &lt;br&gt;&lt;br&gt; Since version 0.8.90 Tango Project icons are Public Domain: &lt;a href=&quot;http://tango.freedesktop.org/Frequently_Asked_Questions#Terms_of_Use.3F&quot;&gt; Tango Project FAQ &lt;/a&g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825" y="1926700"/>
            <a:ext cx="815998" cy="815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825" y="2794610"/>
            <a:ext cx="816000" cy="815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Shape 103"/>
          <p:cNvCxnSpPr/>
          <p:nvPr/>
        </p:nvCxnSpPr>
        <p:spPr>
          <a:xfrm>
            <a:off x="2451500" y="2468175"/>
            <a:ext cx="63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4" name="Shape 104"/>
          <p:cNvCxnSpPr/>
          <p:nvPr/>
        </p:nvCxnSpPr>
        <p:spPr>
          <a:xfrm>
            <a:off x="2451500" y="3230175"/>
            <a:ext cx="63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5" name="Shape 105"/>
          <p:cNvCxnSpPr/>
          <p:nvPr/>
        </p:nvCxnSpPr>
        <p:spPr>
          <a:xfrm>
            <a:off x="3061100" y="2468175"/>
            <a:ext cx="63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6" name="Shape 106"/>
          <p:cNvCxnSpPr/>
          <p:nvPr/>
        </p:nvCxnSpPr>
        <p:spPr>
          <a:xfrm>
            <a:off x="3061100" y="3230175"/>
            <a:ext cx="63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" name="Shape 107"/>
          <p:cNvCxnSpPr/>
          <p:nvPr/>
        </p:nvCxnSpPr>
        <p:spPr>
          <a:xfrm>
            <a:off x="3670700" y="2468175"/>
            <a:ext cx="63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" name="Shape 108"/>
          <p:cNvCxnSpPr/>
          <p:nvPr/>
        </p:nvCxnSpPr>
        <p:spPr>
          <a:xfrm>
            <a:off x="3670700" y="3230175"/>
            <a:ext cx="63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103" y="3810125"/>
            <a:ext cx="1921900" cy="100001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6024575" y="4101700"/>
            <a:ext cx="632124" cy="632124"/>
          </a:xfrm>
          <a:prstGeom prst="irregularSeal1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" name="Shape 111"/>
          <p:cNvCxnSpPr/>
          <p:nvPr/>
        </p:nvCxnSpPr>
        <p:spPr>
          <a:xfrm>
            <a:off x="2451500" y="4373175"/>
            <a:ext cx="63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2" name="Shape 112"/>
          <p:cNvCxnSpPr/>
          <p:nvPr/>
        </p:nvCxnSpPr>
        <p:spPr>
          <a:xfrm>
            <a:off x="3061100" y="4373175"/>
            <a:ext cx="63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3" name="Shape 113"/>
          <p:cNvSpPr txBox="1"/>
          <p:nvPr/>
        </p:nvSpPr>
        <p:spPr>
          <a:xfrm>
            <a:off x="6587725" y="4221950"/>
            <a:ext cx="153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Found!</a:t>
            </a:r>
            <a:endParaRPr/>
          </a:p>
        </p:txBody>
      </p:sp>
      <p:cxnSp>
        <p:nvCxnSpPr>
          <p:cNvPr id="114" name="Shape 114"/>
          <p:cNvCxnSpPr/>
          <p:nvPr/>
        </p:nvCxnSpPr>
        <p:spPr>
          <a:xfrm>
            <a:off x="3670700" y="4373175"/>
            <a:ext cx="63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" name="Shape 115"/>
          <p:cNvCxnSpPr/>
          <p:nvPr/>
        </p:nvCxnSpPr>
        <p:spPr>
          <a:xfrm>
            <a:off x="4280300" y="4373175"/>
            <a:ext cx="63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6" name="Shape 116"/>
          <p:cNvCxnSpPr/>
          <p:nvPr/>
        </p:nvCxnSpPr>
        <p:spPr>
          <a:xfrm>
            <a:off x="4889888" y="4373175"/>
            <a:ext cx="63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endParaRPr sz="3000" b="0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" dirty="0"/>
              <a:t>ASIC Resistant </a:t>
            </a:r>
            <a:r>
              <a:rPr lang="en-US" dirty="0"/>
              <a:t>(</a:t>
            </a:r>
            <a:r>
              <a:rPr lang="en-US" dirty="0" err="1"/>
              <a:t>PoW</a:t>
            </a:r>
            <a:r>
              <a:rPr lang="en-US" dirty="0"/>
              <a:t>) </a:t>
            </a:r>
            <a:r>
              <a:rPr lang="en" dirty="0"/>
              <a:t>Puzzles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ASIC resistance - Why? (1 of 2)</a:t>
            </a: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Goal: Ordinary people with idle laptops, PCs, or even mobile phones can mine!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b="1" dirty="0"/>
              <a:t>Lower barrier to entry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 dirty="0"/>
              <a:t>Approach</a:t>
            </a:r>
            <a:r>
              <a:rPr lang="en" dirty="0"/>
              <a:t>: </a:t>
            </a:r>
            <a:r>
              <a:rPr lang="en-US" sz="2400" dirty="0"/>
              <a:t>R</a:t>
            </a:r>
            <a:r>
              <a:rPr lang="en" sz="2400" dirty="0"/>
              <a:t>educe the gap between custom hardware and general purpose equipment</a:t>
            </a: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1898</Words>
  <Application>Microsoft Macintosh PowerPoint</Application>
  <PresentationFormat>On-screen Show (16:9)</PresentationFormat>
  <Paragraphs>487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Courier New</vt:lpstr>
      <vt:lpstr>Trebuchet MS</vt:lpstr>
      <vt:lpstr>Simple Light</vt:lpstr>
      <vt:lpstr>Simple Light</vt:lpstr>
      <vt:lpstr>Alternative Mining Puzzles</vt:lpstr>
      <vt:lpstr>Puzzles are the core of Bitcoin</vt:lpstr>
      <vt:lpstr>This lecture (and later)</vt:lpstr>
      <vt:lpstr>PowerPoint Presentation</vt:lpstr>
      <vt:lpstr>Puzzle requirements</vt:lpstr>
      <vt:lpstr>Bad PoW puzzle: a sequential puzzle</vt:lpstr>
      <vt:lpstr>Bad PoW puzzle: a sequential puzzle</vt:lpstr>
      <vt:lpstr>PowerPoint Presentation</vt:lpstr>
      <vt:lpstr>ASIC resistance - Why? (1 of 2)</vt:lpstr>
      <vt:lpstr>ASIC resistance - Why? (2 of 2)</vt:lpstr>
      <vt:lpstr>Memory hard puzzles</vt:lpstr>
      <vt:lpstr>scrypt</vt:lpstr>
      <vt:lpstr>scrypt - step 1 of 2 (write)</vt:lpstr>
      <vt:lpstr>scrypt - step 2 of 2 (read)</vt:lpstr>
      <vt:lpstr>scrypt - time/memory tradeoff</vt:lpstr>
      <vt:lpstr>scrypt</vt:lpstr>
      <vt:lpstr>Academic research</vt:lpstr>
      <vt:lpstr>Cuckoo hash cycles</vt:lpstr>
      <vt:lpstr>Even more approaches</vt:lpstr>
      <vt:lpstr>Counter argument: SHA2 is fine</vt:lpstr>
      <vt:lpstr>PowerPoint Presentation</vt:lpstr>
      <vt:lpstr>Recovering wasted work</vt:lpstr>
      <vt:lpstr>Candidates - needle in a haystack</vt:lpstr>
      <vt:lpstr>Primecoin</vt:lpstr>
      <vt:lpstr>Primecoin</vt:lpstr>
      <vt:lpstr>Recovering wasted hardware</vt:lpstr>
      <vt:lpstr>Permacoin - Mining with storage</vt:lpstr>
      <vt:lpstr>Permacoin</vt:lpstr>
      <vt:lpstr>Storage-based puzzle</vt:lpstr>
      <vt:lpstr>Reducing Bitcoin’s “honesty” cost </vt:lpstr>
      <vt:lpstr>Proofs of Space</vt:lpstr>
      <vt:lpstr>Summary</vt:lpstr>
      <vt:lpstr>PowerPoint Presentation</vt:lpstr>
      <vt:lpstr>Large mining pools are a threat</vt:lpstr>
      <vt:lpstr>PowerPoint Presentation</vt:lpstr>
      <vt:lpstr>PowerPoint Presentation</vt:lpstr>
      <vt:lpstr>PowerPoint Presentation</vt:lpstr>
      <vt:lpstr>Standard Bitcoin mining pool</vt:lpstr>
      <vt:lpstr>The Vigilante Attack</vt:lpstr>
      <vt:lpstr>The Vigilante Attack</vt:lpstr>
      <vt:lpstr>Encouraging the Vigilante</vt:lpstr>
      <vt:lpstr>Encouraging the Vigilante</vt:lpstr>
      <vt:lpstr>Nonoutsourceable puzzle</vt:lpstr>
      <vt:lpstr>PowerPoint Presentation</vt:lpstr>
      <vt:lpstr>Bitcoin Mining has an unnecessary step</vt:lpstr>
      <vt:lpstr>Bitcoin Mining has an unnecessary step</vt:lpstr>
      <vt:lpstr>Potential benefits</vt:lpstr>
      <vt:lpstr>Variations of Virtual Mining</vt:lpstr>
      <vt:lpstr>Questions with Virtual Mining</vt:lpstr>
      <vt:lpstr>Examples of PoS based Cryptocurrencies</vt:lpstr>
      <vt:lpstr>Examples of secure PoS systems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cp:lastModifiedBy>AJ</cp:lastModifiedBy>
  <cp:revision>59</cp:revision>
  <dcterms:modified xsi:type="dcterms:W3CDTF">2019-03-27T17:18:08Z</dcterms:modified>
</cp:coreProperties>
</file>