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98" r:id="rId3"/>
    <p:sldId id="257" r:id="rId4"/>
    <p:sldId id="258" r:id="rId5"/>
    <p:sldId id="289" r:id="rId6"/>
    <p:sldId id="29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6" r:id="rId15"/>
    <p:sldId id="269" r:id="rId16"/>
    <p:sldId id="273" r:id="rId17"/>
    <p:sldId id="275" r:id="rId18"/>
    <p:sldId id="277" r:id="rId19"/>
    <p:sldId id="276" r:id="rId20"/>
    <p:sldId id="278" r:id="rId21"/>
    <p:sldId id="279" r:id="rId22"/>
    <p:sldId id="283" r:id="rId23"/>
    <p:sldId id="280" r:id="rId24"/>
    <p:sldId id="291" r:id="rId25"/>
    <p:sldId id="281" r:id="rId26"/>
    <p:sldId id="282" r:id="rId27"/>
    <p:sldId id="287" r:id="rId28"/>
    <p:sldId id="297" r:id="rId29"/>
    <p:sldId id="292" r:id="rId30"/>
    <p:sldId id="293" r:id="rId31"/>
    <p:sldId id="294" r:id="rId32"/>
    <p:sldId id="296" r:id="rId33"/>
    <p:sldId id="295" r:id="rId34"/>
    <p:sldId id="28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3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2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6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5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0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E8E5-B99C-467C-9A8A-3BC2F8C1B0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7503-7C41-410C-A871-434864D85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7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.131:1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GitLab</a:t>
            </a:r>
            <a:r>
              <a:rPr lang="en-US" altLang="zh-CN" dirty="0" smtClean="0"/>
              <a:t> workflow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张娜</a:t>
            </a:r>
            <a:endParaRPr lang="en-US" altLang="zh-CN" dirty="0" smtClean="0"/>
          </a:p>
          <a:p>
            <a:r>
              <a:rPr lang="en-US" altLang="zh-CN" dirty="0" smtClean="0"/>
              <a:t>2018-09-18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3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4922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11663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初始化阶段第一步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6926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把代码拉到自己的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账户中，至此有了个人远程仓库。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8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" y="1556792"/>
            <a:ext cx="9144000" cy="3697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926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成功。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5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61021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把代码从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的个人仓库拉到本地开发环境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213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5230941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** 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远程某一个分支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，可以用</a:t>
            </a:r>
            <a:r>
              <a:rPr lang="en-US" altLang="zh-CN" dirty="0" smtClean="0"/>
              <a:t>-b</a:t>
            </a:r>
            <a:r>
              <a:rPr lang="zh-CN" altLang="en-US" dirty="0" smtClean="0"/>
              <a:t>参数指定，不指定</a:t>
            </a:r>
            <a:r>
              <a:rPr lang="en-US" altLang="zh-CN" dirty="0" smtClean="0"/>
              <a:t>-b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–b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ssh://git@192.168.20.131:22022/lym/mytest.git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17548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初始化阶段第二步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48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51" y="3933056"/>
            <a:ext cx="6182588" cy="1276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3564324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下面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，当前处于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154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上查看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6" y="620688"/>
            <a:ext cx="5477639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94718"/>
            <a:ext cx="8013576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更新本地代码，从远程源代码库</a:t>
            </a:r>
            <a:r>
              <a:rPr lang="en-US" altLang="zh-CN" sz="2000" dirty="0" smtClean="0"/>
              <a:t>pull</a:t>
            </a:r>
            <a:r>
              <a:rPr lang="zh-CN" altLang="en-US" sz="2000" dirty="0" smtClean="0"/>
              <a:t>最新代码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924"/>
            <a:ext cx="9144000" cy="3075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54868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开发</a:t>
            </a:r>
            <a:r>
              <a:rPr lang="zh-CN" altLang="en-US" sz="2800" b="1" dirty="0" smtClean="0">
                <a:latin typeface="+mj-ea"/>
                <a:ea typeface="+mj-ea"/>
              </a:rPr>
              <a:t>阶段第一步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551723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**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个人仓库关联，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与源仓库关联。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upstream</a:t>
            </a:r>
            <a:r>
              <a:rPr lang="zh-CN" altLang="en-US" dirty="0" smtClean="0"/>
              <a:t>从源仓库同步本地仓库，使本地代码保持最新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9712" y="3356992"/>
            <a:ext cx="6984776" cy="385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560" y="980728"/>
            <a:ext cx="7844408" cy="43204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在本地创建新的分支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use-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new branch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命名规则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task_renzi-1,bug_renzi-2.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6430272" cy="2800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47667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开发</a:t>
            </a:r>
            <a:r>
              <a:rPr lang="zh-CN" altLang="en-US" sz="2800" b="1" dirty="0" smtClean="0">
                <a:latin typeface="+mj-ea"/>
                <a:ea typeface="+mj-ea"/>
              </a:rPr>
              <a:t>阶段第二步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5172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** 始终基于当前分支创建分支，若基于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创建分支需要先切换到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再建分支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9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5976664" cy="50405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在</a:t>
            </a:r>
            <a:r>
              <a:rPr lang="en-US" altLang="zh-CN" sz="1800" dirty="0" smtClean="0"/>
              <a:t>use-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分支下修改代码，用</a:t>
            </a:r>
            <a:r>
              <a:rPr lang="en-US" altLang="zh-CN" sz="1800" dirty="0" smtClean="0"/>
              <a:t>status</a:t>
            </a:r>
            <a:r>
              <a:rPr lang="zh-CN" altLang="en-US" sz="1800" dirty="0" smtClean="0"/>
              <a:t>可查看当前状态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2047682"/>
            <a:ext cx="9011908" cy="2762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7667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开发</a:t>
            </a:r>
            <a:r>
              <a:rPr lang="zh-CN" altLang="en-US" sz="2800" b="1" dirty="0" smtClean="0">
                <a:latin typeface="+mj-ea"/>
                <a:ea typeface="+mj-ea"/>
              </a:rPr>
              <a:t>阶段第三步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39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" y="1052736"/>
            <a:ext cx="7571184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用</a:t>
            </a:r>
            <a:r>
              <a:rPr lang="en-US" altLang="zh-CN" sz="1800" dirty="0" smtClean="0"/>
              <a:t>add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提交修改的代码到缓存区。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" y="1844824"/>
            <a:ext cx="9144000" cy="3454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0466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开发</a:t>
            </a:r>
            <a:r>
              <a:rPr lang="zh-CN" altLang="en-US" sz="2800" b="1" dirty="0" smtClean="0">
                <a:latin typeface="+mj-ea"/>
                <a:ea typeface="+mj-ea"/>
              </a:rPr>
              <a:t>阶段第四步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94928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** 第一次提交如果没有设置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会提示需要</a:t>
            </a:r>
            <a:r>
              <a:rPr lang="zh-CN" altLang="en-US" dirty="0"/>
              <a:t>设置</a:t>
            </a:r>
            <a:r>
              <a:rPr lang="en-US" altLang="zh-CN" dirty="0"/>
              <a:t>username</a:t>
            </a:r>
            <a:r>
              <a:rPr lang="zh-CN" altLang="en-US" dirty="0"/>
              <a:t>，</a:t>
            </a:r>
            <a:r>
              <a:rPr lang="en-US" altLang="zh-CN" dirty="0"/>
              <a:t>email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1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" y="994718"/>
            <a:ext cx="8219256" cy="850106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commit</a:t>
            </a:r>
            <a:r>
              <a:rPr lang="zh-CN" altLang="en-US" sz="1800" dirty="0" smtClean="0"/>
              <a:t>需要添加</a:t>
            </a:r>
            <a:r>
              <a:rPr lang="en-US" altLang="zh-CN" sz="1800" dirty="0" smtClean="0"/>
              <a:t>message</a:t>
            </a:r>
            <a:r>
              <a:rPr lang="zh-CN" altLang="en-US" sz="1800" dirty="0" smtClean="0"/>
              <a:t>，备注修改的目的，模块，修复的</a:t>
            </a:r>
            <a:r>
              <a:rPr lang="en-US" altLang="zh-CN" sz="1800" dirty="0" err="1" smtClean="0"/>
              <a:t>jira</a:t>
            </a:r>
            <a:r>
              <a:rPr lang="zh-CN" altLang="en-US" sz="1800" dirty="0" smtClean="0"/>
              <a:t>条目，越详细越好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69341"/>
            <a:ext cx="7525800" cy="3219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0466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开发</a:t>
            </a:r>
            <a:r>
              <a:rPr lang="zh-CN" altLang="en-US" sz="2800" b="1" dirty="0" smtClean="0">
                <a:latin typeface="+mj-ea"/>
                <a:ea typeface="+mj-ea"/>
              </a:rPr>
              <a:t>阶段第四步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25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6336704" cy="70609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push</a:t>
            </a:r>
            <a:r>
              <a:rPr lang="zh-CN" altLang="en-US" sz="1800" dirty="0" smtClean="0"/>
              <a:t>推送本地分支</a:t>
            </a:r>
            <a:r>
              <a:rPr lang="en-US" altLang="zh-CN" sz="1800" dirty="0" smtClean="0"/>
              <a:t>use-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到</a:t>
            </a:r>
            <a:r>
              <a:rPr lang="en-US" altLang="zh-CN" sz="1800" dirty="0" err="1" smtClean="0"/>
              <a:t>gitlab</a:t>
            </a:r>
            <a:r>
              <a:rPr lang="zh-CN" altLang="en-US" sz="1800" dirty="0" smtClean="0"/>
              <a:t>个人仓库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89467"/>
            <a:ext cx="9144000" cy="2463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0466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开发</a:t>
            </a:r>
            <a:r>
              <a:rPr lang="zh-CN" altLang="en-US" sz="2800" b="1" dirty="0" smtClean="0">
                <a:latin typeface="+mj-ea"/>
                <a:ea typeface="+mj-ea"/>
              </a:rPr>
              <a:t>阶段第五步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84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692696"/>
            <a:ext cx="7571184" cy="51845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基本概念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仓库的定义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分支的定义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角色的定义</a:t>
            </a:r>
            <a:endParaRPr lang="en-US" altLang="zh-CN" sz="14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800" dirty="0" smtClean="0"/>
              <a:t>开发流程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800" dirty="0" err="1" smtClean="0"/>
              <a:t>Gitlab</a:t>
            </a:r>
            <a:r>
              <a:rPr lang="zh-CN" altLang="en-US" sz="1800" dirty="0" smtClean="0"/>
              <a:t>操作流程实例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项目配置管理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Tag</a:t>
            </a:r>
            <a:r>
              <a:rPr lang="zh-CN" altLang="en-US" sz="1800" dirty="0" smtClean="0"/>
              <a:t>用法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96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" y="620688"/>
            <a:ext cx="7859216" cy="724942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 smtClean="0"/>
              <a:t>Gitlab</a:t>
            </a:r>
            <a:r>
              <a:rPr lang="zh-CN" altLang="en-US" sz="1800" dirty="0" smtClean="0"/>
              <a:t>里</a:t>
            </a:r>
            <a:r>
              <a:rPr lang="zh-CN" altLang="en-US" sz="1800" dirty="0"/>
              <a:t>多</a:t>
            </a:r>
            <a:r>
              <a:rPr lang="zh-CN" altLang="en-US" sz="1800" dirty="0" smtClean="0"/>
              <a:t>了一个刚提交的</a:t>
            </a:r>
            <a:r>
              <a:rPr lang="en-US" altLang="zh-CN" sz="1800" dirty="0" smtClean="0"/>
              <a:t>use-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分支，用</a:t>
            </a:r>
            <a:r>
              <a:rPr lang="en-US" altLang="zh-CN" sz="1800" dirty="0"/>
              <a:t>create</a:t>
            </a:r>
            <a:r>
              <a:rPr lang="en-US" altLang="zh-CN" sz="1800" dirty="0" smtClean="0"/>
              <a:t> merge request</a:t>
            </a:r>
            <a:r>
              <a:rPr lang="zh-CN" altLang="en-US" sz="1800" dirty="0" smtClean="0"/>
              <a:t>提交</a:t>
            </a:r>
            <a:r>
              <a:rPr lang="en-US" altLang="zh-CN" sz="1800" dirty="0" smtClean="0"/>
              <a:t>MR</a:t>
            </a:r>
            <a:r>
              <a:rPr lang="zh-CN" altLang="en-US" sz="1800" dirty="0" smtClean="0"/>
              <a:t>申请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864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开发</a:t>
            </a:r>
            <a:r>
              <a:rPr lang="zh-CN" altLang="en-US" sz="2800" b="1" dirty="0" smtClean="0">
                <a:latin typeface="+mj-ea"/>
                <a:ea typeface="+mj-ea"/>
              </a:rPr>
              <a:t>阶段第六步</a:t>
            </a:r>
            <a:endParaRPr lang="zh-CN" altLang="en-US" sz="2800" b="1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632848" cy="54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130622"/>
            <a:ext cx="8496944" cy="490066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申请</a:t>
            </a:r>
            <a:r>
              <a:rPr lang="en-US" altLang="zh-CN" sz="1800" dirty="0" smtClean="0"/>
              <a:t>merge request, </a:t>
            </a:r>
            <a:r>
              <a:rPr lang="zh-CN" altLang="en-US" sz="1800" dirty="0" smtClean="0"/>
              <a:t>填写详细信息，在</a:t>
            </a:r>
            <a:r>
              <a:rPr lang="en-US" altLang="zh-CN" sz="1800" dirty="0" smtClean="0"/>
              <a:t>change </a:t>
            </a:r>
            <a:r>
              <a:rPr lang="en-US" altLang="zh-CN" sz="1800" dirty="0" err="1" smtClean="0"/>
              <a:t>branchs</a:t>
            </a:r>
            <a:r>
              <a:rPr lang="zh-CN" altLang="en-US" sz="1800" dirty="0" smtClean="0"/>
              <a:t>里选择</a:t>
            </a:r>
            <a:r>
              <a:rPr lang="zh-CN" altLang="en-US" sz="1800" dirty="0"/>
              <a:t>合并</a:t>
            </a:r>
            <a:r>
              <a:rPr lang="zh-CN" altLang="en-US" sz="1800" dirty="0" smtClean="0"/>
              <a:t>分支的</a:t>
            </a:r>
            <a:r>
              <a:rPr lang="en-US" altLang="zh-CN" sz="1800" dirty="0" smtClean="0"/>
              <a:t>source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target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9" y="795658"/>
            <a:ext cx="9144000" cy="58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0" y="1370961"/>
            <a:ext cx="9144000" cy="2905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8340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设定</a:t>
            </a:r>
            <a:r>
              <a:rPr lang="zh-CN" altLang="en-US" dirty="0" smtClean="0"/>
              <a:t>目标分支为</a:t>
            </a:r>
            <a:r>
              <a:rPr lang="en-US" altLang="zh-CN" dirty="0" err="1" smtClean="0"/>
              <a:t>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0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Merge Request</a:t>
            </a:r>
            <a:r>
              <a:rPr lang="zh-CN" altLang="en-US" sz="1800" dirty="0" smtClean="0"/>
              <a:t>提交成功。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44985"/>
            <a:ext cx="9135226" cy="3756223"/>
          </a:xfrm>
        </p:spPr>
      </p:pic>
    </p:spTree>
    <p:extLst>
      <p:ext uri="{BB962C8B-B14F-4D97-AF65-F5344CB8AC3E}">
        <p14:creationId xmlns:p14="http://schemas.microsoft.com/office/powerpoint/2010/main" val="12723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431"/>
            <a:ext cx="9144000" cy="348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8864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开发</a:t>
            </a:r>
            <a:r>
              <a:rPr lang="zh-CN" altLang="en-US" sz="2800" b="1" dirty="0" smtClean="0">
                <a:latin typeface="+mj-ea"/>
                <a:ea typeface="+mj-ea"/>
              </a:rPr>
              <a:t>阶段第七步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8340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审核人审核</a:t>
            </a:r>
            <a:r>
              <a:rPr lang="en-US" altLang="zh-CN" dirty="0" smtClean="0"/>
              <a:t>MR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在分支</a:t>
            </a:r>
            <a:r>
              <a:rPr lang="en-US" altLang="zh-CN" dirty="0" smtClean="0"/>
              <a:t>use-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里可以查看代码变更详情。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2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0752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1800" dirty="0" smtClean="0"/>
              <a:t>Merge request</a:t>
            </a:r>
            <a:r>
              <a:rPr lang="zh-CN" altLang="en-US" sz="1800" dirty="0" smtClean="0"/>
              <a:t>详细页，审核人可以批准</a:t>
            </a:r>
            <a:r>
              <a:rPr lang="en-US" altLang="zh-CN" sz="1800" dirty="0" smtClean="0"/>
              <a:t>merge</a:t>
            </a:r>
            <a:r>
              <a:rPr lang="zh-CN" altLang="en-US" sz="1800" dirty="0" smtClean="0"/>
              <a:t>，或</a:t>
            </a:r>
            <a:r>
              <a:rPr lang="en-US" altLang="zh-CN" sz="1800" dirty="0" smtClean="0"/>
              <a:t>close marge request</a:t>
            </a:r>
            <a:r>
              <a:rPr lang="zh-CN" altLang="en-US" sz="1800" dirty="0" smtClean="0"/>
              <a:t>拒绝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或者添加备注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8" y="625218"/>
            <a:ext cx="8896748" cy="62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审核人批准</a:t>
            </a:r>
            <a:r>
              <a:rPr lang="en-US" altLang="zh-CN" sz="1800" dirty="0" smtClean="0"/>
              <a:t>MR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merge</a:t>
            </a:r>
            <a:r>
              <a:rPr lang="zh-CN" altLang="en-US" sz="1800" dirty="0" smtClean="0"/>
              <a:t>执行成功，源仓库</a:t>
            </a:r>
            <a:r>
              <a:rPr lang="en-US" altLang="zh-CN" sz="1800" dirty="0" err="1" smtClean="0"/>
              <a:t>dev</a:t>
            </a:r>
            <a:r>
              <a:rPr lang="zh-CN" altLang="en-US" sz="1800" dirty="0" smtClean="0"/>
              <a:t>更新，至此</a:t>
            </a:r>
            <a:r>
              <a:rPr lang="en-US" altLang="zh-CN" sz="1800" dirty="0" smtClean="0"/>
              <a:t>use-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分支可以删除。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648803" cy="3024336"/>
          </a:xfrm>
        </p:spPr>
      </p:pic>
    </p:spTree>
    <p:extLst>
      <p:ext uri="{BB962C8B-B14F-4D97-AF65-F5344CB8AC3E}">
        <p14:creationId xmlns:p14="http://schemas.microsoft.com/office/powerpoint/2010/main" val="40274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同步源仓库</a:t>
            </a:r>
            <a:r>
              <a:rPr lang="en-US" altLang="zh-CN" sz="1800" dirty="0" err="1" smtClean="0"/>
              <a:t>dev</a:t>
            </a:r>
            <a:r>
              <a:rPr lang="zh-CN" altLang="en-US" sz="1800" dirty="0" smtClean="0"/>
              <a:t>到本地</a:t>
            </a:r>
            <a:r>
              <a:rPr lang="en-US" altLang="zh-CN" sz="1800" dirty="0" err="1" smtClean="0"/>
              <a:t>dev</a:t>
            </a:r>
            <a:r>
              <a:rPr lang="zh-CN" altLang="en-US" sz="1800" dirty="0" smtClean="0"/>
              <a:t>，可见</a:t>
            </a:r>
            <a:r>
              <a:rPr lang="en-US" altLang="zh-CN" sz="1800" dirty="0" smtClean="0"/>
              <a:t>readme</a:t>
            </a:r>
            <a:r>
              <a:rPr lang="zh-CN" altLang="en-US" sz="1800" dirty="0" smtClean="0"/>
              <a:t>文件更新了。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" y="1223654"/>
            <a:ext cx="842127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90662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Gitlab</a:t>
            </a:r>
            <a:r>
              <a:rPr lang="zh-CN" altLang="en-US" sz="2400" dirty="0" smtClean="0"/>
              <a:t>项目配置管理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为每个项目创建一个</a:t>
            </a:r>
            <a:r>
              <a:rPr lang="en-US" altLang="zh-CN" sz="1800" dirty="0" smtClean="0"/>
              <a:t>group</a:t>
            </a:r>
            <a:endParaRPr lang="en-US" altLang="zh-CN" sz="1800" dirty="0"/>
          </a:p>
          <a:p>
            <a:r>
              <a:rPr lang="zh-CN" altLang="en-US" sz="1800" dirty="0" smtClean="0"/>
              <a:t>每个项目</a:t>
            </a:r>
            <a:r>
              <a:rPr lang="en-US" altLang="zh-CN" sz="1800" dirty="0" smtClean="0"/>
              <a:t>group</a:t>
            </a:r>
            <a:r>
              <a:rPr lang="zh-CN" altLang="en-US" sz="1800" dirty="0" smtClean="0"/>
              <a:t>下面</a:t>
            </a:r>
            <a:r>
              <a:rPr lang="zh-CN" altLang="en-US" sz="1800" dirty="0" smtClean="0"/>
              <a:t>包含多个</a:t>
            </a:r>
            <a:r>
              <a:rPr lang="en-US" altLang="zh-CN" sz="1800" dirty="0" smtClean="0"/>
              <a:t>project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Projectname</a:t>
            </a:r>
            <a:r>
              <a:rPr lang="en-US" altLang="zh-CN" sz="1800" dirty="0" smtClean="0"/>
              <a:t>-web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Projectname</a:t>
            </a:r>
            <a:r>
              <a:rPr lang="en-US" altLang="zh-CN" sz="1800" dirty="0" smtClean="0"/>
              <a:t>-server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Projectname-ios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Projectname-andriod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Projectname</a:t>
            </a:r>
            <a:r>
              <a:rPr lang="en-US" altLang="zh-CN" sz="1800" dirty="0" smtClean="0"/>
              <a:t>-test</a:t>
            </a:r>
            <a:endParaRPr lang="en-US" altLang="zh-CN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240360" cy="418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98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ag</a:t>
            </a:r>
            <a:r>
              <a:rPr lang="zh-CN" altLang="en-US" sz="2800" dirty="0"/>
              <a:t>用法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22288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62083"/>
            <a:ext cx="29146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372200" y="1196752"/>
            <a:ext cx="93610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298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标签</a:t>
            </a:r>
            <a:r>
              <a:rPr lang="en-US" altLang="zh-CN" sz="1400" dirty="0"/>
              <a:t>(Tag)</a:t>
            </a:r>
            <a:r>
              <a:rPr lang="zh-CN" altLang="en-US" sz="1400" dirty="0"/>
              <a:t>可以针对某一时间点的版本做标记</a:t>
            </a:r>
            <a:r>
              <a:rPr lang="en-US" altLang="zh-CN" sz="1400" dirty="0"/>
              <a:t>,</a:t>
            </a:r>
            <a:r>
              <a:rPr lang="zh-CN" altLang="en-US" sz="1400" dirty="0"/>
              <a:t>常用于版本发布。</a:t>
            </a:r>
          </a:p>
        </p:txBody>
      </p:sp>
    </p:spTree>
    <p:extLst>
      <p:ext uri="{BB962C8B-B14F-4D97-AF65-F5344CB8AC3E}">
        <p14:creationId xmlns:p14="http://schemas.microsoft.com/office/powerpoint/2010/main" val="7188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仓库（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b="1" dirty="0" smtClean="0"/>
              <a:t>源仓库 （</a:t>
            </a:r>
            <a:r>
              <a:rPr lang="en-US" altLang="zh-CN" sz="2000" b="1" dirty="0" err="1" smtClean="0"/>
              <a:t>gitlab</a:t>
            </a:r>
            <a:r>
              <a:rPr lang="zh-CN" altLang="en-US" sz="2000" b="1" dirty="0" smtClean="0"/>
              <a:t>上的主代码库）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1400" dirty="0"/>
              <a:t>源仓库的有两个作用：</a:t>
            </a:r>
          </a:p>
          <a:p>
            <a:pPr marL="457200" lvl="1" indent="0">
              <a:buNone/>
            </a:pPr>
            <a:r>
              <a:rPr lang="en-US" altLang="zh-CN" sz="1400" dirty="0"/>
              <a:t>1.</a:t>
            </a:r>
            <a:r>
              <a:rPr lang="zh-CN" altLang="en-US" sz="1400" dirty="0"/>
              <a:t>汇总参与该项目的各个开发者的代码</a:t>
            </a:r>
          </a:p>
          <a:p>
            <a:pPr marL="457200" lvl="1" indent="0">
              <a:buNone/>
            </a:pPr>
            <a:r>
              <a:rPr lang="en-US" altLang="zh-CN" sz="1400" dirty="0"/>
              <a:t>2.</a:t>
            </a:r>
            <a:r>
              <a:rPr lang="zh-CN" altLang="en-US" sz="1400" dirty="0"/>
              <a:t>存放趋于稳定和可发布的代码 </a:t>
            </a:r>
          </a:p>
          <a:p>
            <a:pPr marL="457200" lvl="1" indent="0">
              <a:buNone/>
            </a:pPr>
            <a:r>
              <a:rPr lang="zh-CN" altLang="en-US" sz="1400" b="1" dirty="0"/>
              <a:t>源仓库应该是受保护的，开发者不应该直接对其进行开发工作。只有项目管理者能对其进行较高权限的操作</a:t>
            </a:r>
            <a:r>
              <a:rPr lang="zh-CN" altLang="en-US" sz="1400" b="1" dirty="0" smtClean="0"/>
              <a:t>。</a:t>
            </a:r>
            <a:endParaRPr lang="en-US" altLang="zh-CN" sz="1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1800" b="1" dirty="0" err="1" smtClean="0"/>
              <a:t>Gitlab</a:t>
            </a:r>
            <a:r>
              <a:rPr lang="zh-CN" altLang="en-US" sz="1800" b="1" dirty="0" smtClean="0"/>
              <a:t>个人仓库</a:t>
            </a:r>
            <a:endParaRPr lang="en-US" altLang="zh-CN" sz="1800" b="1" dirty="0" smtClean="0"/>
          </a:p>
          <a:p>
            <a:pPr marL="457200" lvl="1" indent="0">
              <a:buNone/>
            </a:pPr>
            <a:r>
              <a:rPr lang="zh-CN" altLang="en-US" sz="1400" dirty="0" smtClean="0"/>
              <a:t>源</a:t>
            </a:r>
            <a:r>
              <a:rPr lang="zh-CN" altLang="en-US" sz="1400" dirty="0"/>
              <a:t>仓库建立以后，每个开发者需要做的事情就是把源仓库的“复制”一份，作为自己日常开发的仓库。这个复制是</a:t>
            </a:r>
            <a:r>
              <a:rPr lang="en-US" altLang="zh-CN" sz="1400" dirty="0" err="1"/>
              <a:t>gitlab</a:t>
            </a:r>
            <a:r>
              <a:rPr lang="zh-CN" altLang="en-US" sz="1400" dirty="0"/>
              <a:t>上面的</a:t>
            </a:r>
            <a:r>
              <a:rPr lang="en-US" altLang="zh-CN" sz="1400" dirty="0"/>
              <a:t>fork</a:t>
            </a:r>
            <a:r>
              <a:rPr lang="zh-CN" altLang="en-US" sz="1400" dirty="0"/>
              <a:t>。</a:t>
            </a:r>
          </a:p>
          <a:p>
            <a:pPr marL="457200" lvl="1" indent="0">
              <a:buNone/>
            </a:pPr>
            <a:r>
              <a:rPr lang="zh-CN" altLang="en-US" sz="1400" dirty="0"/>
              <a:t>每个开发者所</a:t>
            </a:r>
            <a:r>
              <a:rPr lang="en-US" altLang="zh-CN" sz="1400" dirty="0"/>
              <a:t>fork</a:t>
            </a:r>
            <a:r>
              <a:rPr lang="zh-CN" altLang="en-US" sz="1400" dirty="0"/>
              <a:t>的仓库是完全独立的，互不干扰，甚至与源仓库都无关。每个开发者仓库相当于一个源仓库实体的影像，开发者在这个影像中进行编码，提交到自己的仓库中，这样就可以轻易地实现团队成员之间的并行开发工作。而开发工作完成以后，开发者可以向源</a:t>
            </a:r>
            <a:r>
              <a:rPr lang="zh-CN" altLang="en-US" sz="1400" dirty="0" smtClean="0"/>
              <a:t>仓库发送</a:t>
            </a:r>
            <a:r>
              <a:rPr lang="en-US" altLang="zh-CN" sz="1400" dirty="0" smtClean="0"/>
              <a:t>Merge Request</a:t>
            </a:r>
            <a:r>
              <a:rPr lang="zh-CN" altLang="en-US" sz="1400" dirty="0" smtClean="0"/>
              <a:t>，请求审核人合并代码到源仓库。</a:t>
            </a:r>
            <a:endParaRPr lang="zh-CN" altLang="en-US" sz="1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b="1" dirty="0" smtClean="0"/>
              <a:t>个人本地仓库（开发环境）</a:t>
            </a:r>
            <a:endParaRPr lang="en-US" altLang="zh-CN" sz="1800" b="1" dirty="0" smtClean="0"/>
          </a:p>
          <a:p>
            <a:pPr marL="400050" lvl="1" indent="0">
              <a:buNone/>
            </a:pPr>
            <a:r>
              <a:rPr lang="zh-CN" altLang="en-US" sz="1400" dirty="0" smtClean="0"/>
              <a:t>用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clone</a:t>
            </a:r>
            <a:r>
              <a:rPr lang="zh-CN" altLang="en-US" sz="1400" dirty="0" smtClean="0"/>
              <a:t>把</a:t>
            </a:r>
            <a:r>
              <a:rPr lang="en-US" altLang="zh-CN" sz="1400" dirty="0" err="1" smtClean="0"/>
              <a:t>gitlab</a:t>
            </a:r>
            <a:r>
              <a:rPr lang="zh-CN" altLang="en-US" sz="1400" dirty="0" smtClean="0"/>
              <a:t>上的个人仓库复制到本地的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开发环境进行开发。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28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Lenovo\Documents\WXWork\1688852029386382\Cache\Image\2018-09\企业微信截图_15381014816773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8057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每次发布正式版本，给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分支贴标签，标记一下时间点和版本号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3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5"/>
            <a:ext cx="8229600" cy="504056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Tag</a:t>
            </a:r>
            <a:r>
              <a:rPr lang="zh-CN" altLang="en-US" sz="1800" dirty="0" smtClean="0"/>
              <a:t>查看</a:t>
            </a:r>
            <a:endParaRPr lang="zh-CN" altLang="en-US" sz="1800" dirty="0"/>
          </a:p>
        </p:txBody>
      </p:sp>
      <p:pic>
        <p:nvPicPr>
          <p:cNvPr id="3074" name="Picture 2" descr="C:\Users\Lenovo\Documents\WXWork\1688852029386382\Cache\Image\2018-09\企业微信截图_1538101510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4" y="4437112"/>
            <a:ext cx="53721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8" y="539305"/>
            <a:ext cx="6851476" cy="389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31640" y="1628800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7141" y="4869160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6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720079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branch</a:t>
            </a:r>
            <a:r>
              <a:rPr lang="zh-CN" altLang="en-US" sz="1800" dirty="0" smtClean="0"/>
              <a:t>查看</a:t>
            </a:r>
            <a:r>
              <a:rPr lang="en-US" altLang="zh-CN" sz="1800" dirty="0" smtClean="0"/>
              <a:t>tag</a:t>
            </a:r>
            <a:r>
              <a:rPr lang="zh-CN" altLang="en-US" sz="1800" dirty="0" smtClean="0"/>
              <a:t>并可点击切换获取代码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4953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763688" y="3933056"/>
            <a:ext cx="165618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49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命令操作</a:t>
            </a:r>
            <a:r>
              <a:rPr lang="en-US" altLang="zh-CN" sz="1800" dirty="0" smtClean="0"/>
              <a:t>tag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分支上创建</a:t>
            </a:r>
            <a:r>
              <a:rPr lang="en-US" altLang="zh-CN" sz="1400" dirty="0" smtClean="0"/>
              <a:t>tag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200" dirty="0" err="1"/>
              <a:t>Git</a:t>
            </a:r>
            <a:r>
              <a:rPr lang="en-US" altLang="zh-CN" sz="1200" dirty="0"/>
              <a:t> checkout master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200" dirty="0" err="1"/>
              <a:t>Git</a:t>
            </a:r>
            <a:r>
              <a:rPr lang="en-US" altLang="zh-CN" sz="1200" dirty="0"/>
              <a:t> tag –a v1.0_20180928 –m ‘version 1.0’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200" dirty="0" err="1"/>
              <a:t>Git</a:t>
            </a:r>
            <a:r>
              <a:rPr lang="en-US" altLang="zh-CN" sz="1200" dirty="0"/>
              <a:t> tag</a:t>
            </a:r>
          </a:p>
          <a:p>
            <a:pPr marL="457200" lvl="1" indent="0">
              <a:buNone/>
            </a:pPr>
            <a:r>
              <a:rPr lang="en-US" altLang="zh-CN" sz="1200" dirty="0" smtClean="0"/>
              <a:t>V1.0_20180928</a:t>
            </a:r>
          </a:p>
          <a:p>
            <a:pPr marL="457200" lvl="1" indent="0">
              <a:buNone/>
            </a:pPr>
            <a:endParaRPr lang="en-US" altLang="zh-CN" sz="1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400" dirty="0" smtClean="0"/>
              <a:t>补</a:t>
            </a:r>
            <a:r>
              <a:rPr lang="en-US" altLang="zh-CN" sz="1400" dirty="0"/>
              <a:t>tag</a:t>
            </a:r>
            <a:r>
              <a:rPr lang="zh-CN" altLang="en-US" sz="1400" dirty="0"/>
              <a:t>，在历史</a:t>
            </a:r>
            <a:r>
              <a:rPr lang="en-US" altLang="zh-CN" sz="1400" dirty="0" err="1"/>
              <a:t>commitID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pPr marL="571500" lvl="2" indent="-171450">
              <a:buFont typeface="Wingdings" pitchFamily="2" charset="2"/>
              <a:buChar char="Ø"/>
            </a:pPr>
            <a:r>
              <a:rPr lang="en-US" altLang="zh-CN" sz="1200" dirty="0" err="1"/>
              <a:t>Git</a:t>
            </a:r>
            <a:r>
              <a:rPr lang="en-US" altLang="zh-CN" sz="1200" dirty="0"/>
              <a:t> tag -a v1.0_20180928 </a:t>
            </a:r>
            <a:r>
              <a:rPr lang="en-US" altLang="zh-CN" sz="1200" dirty="0" err="1" smtClean="0"/>
              <a:t>commitID</a:t>
            </a:r>
            <a:endParaRPr lang="en-US" altLang="zh-CN" sz="1200" dirty="0" smtClean="0"/>
          </a:p>
          <a:p>
            <a:pPr marL="400050" lvl="2" indent="0">
              <a:buNone/>
            </a:pPr>
            <a:endParaRPr lang="en-US" altLang="zh-CN" sz="1200" dirty="0" smtClean="0"/>
          </a:p>
          <a:p>
            <a:pPr marL="285750" lvl="1">
              <a:buFont typeface="Arial" pitchFamily="34" charset="0"/>
              <a:buChar char="•"/>
            </a:pPr>
            <a:r>
              <a:rPr lang="zh-CN" altLang="en-US" sz="1400" dirty="0" smtClean="0"/>
              <a:t>获取某个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点的代码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此时可以查看代码，处在分离头指针状态，不适合修改</a:t>
            </a:r>
            <a:endParaRPr lang="en-US" altLang="zh-CN" sz="1400" dirty="0" smtClean="0"/>
          </a:p>
          <a:p>
            <a:pPr marL="685800" lvl="2">
              <a:buFont typeface="Wingdings" pitchFamily="2" charset="2"/>
              <a:buChar char="Ø"/>
            </a:pPr>
            <a:r>
              <a:rPr lang="en-US" altLang="zh-CN" sz="1300" dirty="0" err="1"/>
              <a:t>Git</a:t>
            </a:r>
            <a:r>
              <a:rPr lang="en-US" altLang="zh-CN" sz="1300" dirty="0"/>
              <a:t> checkout tag</a:t>
            </a:r>
          </a:p>
          <a:p>
            <a:pPr marL="0" lvl="1" indent="0">
              <a:buNone/>
            </a:pPr>
            <a:endParaRPr lang="en-US" altLang="zh-CN" sz="1400" dirty="0"/>
          </a:p>
          <a:p>
            <a:pPr marL="285750" lvl="1">
              <a:buFont typeface="Arial" pitchFamily="34" charset="0"/>
              <a:buChar char="•"/>
            </a:pPr>
            <a:r>
              <a:rPr lang="zh-CN" altLang="en-US" sz="1400" dirty="0"/>
              <a:t>如果要在</a:t>
            </a:r>
            <a:r>
              <a:rPr lang="en-US" altLang="zh-CN" sz="1400" dirty="0"/>
              <a:t>tag</a:t>
            </a:r>
            <a:r>
              <a:rPr lang="zh-CN" altLang="en-US" sz="1400" dirty="0"/>
              <a:t>基础上做开发，需要新建</a:t>
            </a:r>
            <a:r>
              <a:rPr lang="en-US" altLang="zh-CN" sz="1400" dirty="0" smtClean="0"/>
              <a:t>branch</a:t>
            </a:r>
            <a:endParaRPr lang="en-US" altLang="zh-CN" sz="12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checkout –b task_renzi-1 v1.0_20180928</a:t>
            </a:r>
          </a:p>
          <a:p>
            <a:pPr marL="457200" lvl="1" indent="0">
              <a:buNone/>
            </a:pPr>
            <a:endParaRPr lang="en-US" altLang="zh-CN" sz="1200" dirty="0" smtClean="0"/>
          </a:p>
          <a:p>
            <a:r>
              <a:rPr lang="zh-CN" altLang="en-US" sz="1400" dirty="0" smtClean="0"/>
              <a:t>修改完合并分支</a:t>
            </a:r>
            <a:r>
              <a:rPr lang="en-US" altLang="zh-CN" sz="1400" dirty="0" smtClean="0"/>
              <a:t>task_renzi-1 </a:t>
            </a:r>
            <a:r>
              <a:rPr lang="zh-CN" altLang="en-US" sz="1400" dirty="0" smtClean="0"/>
              <a:t>到</a:t>
            </a:r>
            <a:r>
              <a:rPr lang="en-US" altLang="zh-CN" sz="1400" dirty="0" err="1" smtClean="0"/>
              <a:t>dev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test</a:t>
            </a:r>
            <a:r>
              <a:rPr lang="zh-CN" altLang="en-US" sz="1400" dirty="0" smtClean="0"/>
              <a:t>分支即可。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5013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827584" y="1052736"/>
            <a:ext cx="7313612" cy="4114800"/>
          </a:xfrm>
          <a:ln/>
        </p:spPr>
        <p:txBody>
          <a:bodyPr vert="horz" wrap="square" lIns="91440" tIns="45720" rIns="91440" bIns="45720" anchor="t"/>
          <a:lstStyle/>
          <a:p>
            <a:pPr algn="ctr" eaLnBrk="1" hangingPunct="1">
              <a:buNone/>
            </a:pPr>
            <a:endParaRPr lang="en-US" altLang="zh-CN" dirty="0"/>
          </a:p>
          <a:p>
            <a:pPr algn="ctr">
              <a:buNone/>
            </a:pPr>
            <a:r>
              <a:rPr lang="en-US" altLang="zh-CN" sz="6000" dirty="0" smtClean="0"/>
              <a:t>The End</a:t>
            </a:r>
          </a:p>
          <a:p>
            <a:pPr algn="ctr">
              <a:buNone/>
            </a:pPr>
            <a:r>
              <a:rPr lang="en-US" altLang="zh-CN" dirty="0" smtClean="0"/>
              <a:t>Thanks</a:t>
            </a:r>
            <a:r>
              <a:rPr lang="en-US" altLang="zh-C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35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分支（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Master branch</a:t>
            </a:r>
            <a:r>
              <a:rPr lang="zh-CN" altLang="en-US" sz="2400" dirty="0" smtClean="0"/>
              <a:t>：主分支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主</a:t>
            </a:r>
            <a:r>
              <a:rPr lang="zh-CN" altLang="en-US" sz="1800" dirty="0"/>
              <a:t>分支从项目一开始便存在，它用于存放经过测试，已经完全稳定</a:t>
            </a:r>
            <a:r>
              <a:rPr lang="zh-CN" altLang="en-US" sz="1800" dirty="0" smtClean="0"/>
              <a:t>代码，和</a:t>
            </a:r>
            <a:r>
              <a:rPr lang="zh-CN" altLang="en-US" sz="1800" b="1" dirty="0" smtClean="0"/>
              <a:t>在线发布版本一致</a:t>
            </a:r>
            <a:r>
              <a:rPr lang="zh-CN" altLang="en-US" sz="1800" dirty="0" smtClean="0"/>
              <a:t>。版本发布时标记命名规则：</a:t>
            </a:r>
            <a:r>
              <a:rPr lang="en-US" altLang="zh-CN" sz="1800" b="1" dirty="0" err="1" smtClean="0"/>
              <a:t>projectname_version_time</a:t>
            </a:r>
            <a:r>
              <a:rPr lang="en-US" altLang="zh-CN" sz="1800" b="1" dirty="0" smtClean="0"/>
              <a:t>. </a:t>
            </a:r>
            <a:r>
              <a:rPr lang="zh-CN" altLang="en-US" sz="1800" b="1" dirty="0" smtClean="0"/>
              <a:t>例如 </a:t>
            </a:r>
            <a:r>
              <a:rPr lang="en-US" altLang="zh-CN" sz="1800" b="1" dirty="0" smtClean="0"/>
              <a:t>Renzi_V1.1_20180920.</a:t>
            </a:r>
          </a:p>
          <a:p>
            <a:pPr marL="0" indent="0">
              <a:buNone/>
            </a:pPr>
            <a:r>
              <a:rPr lang="en-US" altLang="zh-CN" sz="2400" dirty="0" smtClean="0"/>
              <a:t>Develop branch</a:t>
            </a:r>
            <a:r>
              <a:rPr lang="zh-CN" altLang="en-US" sz="2400" dirty="0" smtClean="0"/>
              <a:t>：开发分支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1800" dirty="0" err="1" smtClean="0"/>
              <a:t>dev</a:t>
            </a:r>
            <a:r>
              <a:rPr lang="zh-CN" altLang="en-US" sz="1800" dirty="0" smtClean="0"/>
              <a:t>开发</a:t>
            </a:r>
            <a:r>
              <a:rPr lang="zh-CN" altLang="en-US" sz="1800" dirty="0"/>
              <a:t>分支，一开始从</a:t>
            </a:r>
            <a:r>
              <a:rPr lang="en-US" altLang="zh-CN" sz="1800" dirty="0" smtClean="0"/>
              <a:t>master</a:t>
            </a:r>
            <a:r>
              <a:rPr lang="zh-CN" altLang="en-US" sz="1800" dirty="0"/>
              <a:t>分支中分离出来，用于开发者存放基本稳定代码</a:t>
            </a:r>
            <a:r>
              <a:rPr lang="zh-CN" altLang="en-US" sz="1800" dirty="0" smtClean="0"/>
              <a:t>。</a:t>
            </a:r>
            <a:r>
              <a:rPr lang="en-US" altLang="zh-CN" sz="1800" b="1" dirty="0" err="1" smtClean="0"/>
              <a:t>Dev</a:t>
            </a:r>
            <a:r>
              <a:rPr lang="zh-CN" altLang="en-US" sz="1800" b="1" dirty="0" smtClean="0"/>
              <a:t>分支永远是最新的版本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 smtClean="0"/>
              <a:t>Test branch: </a:t>
            </a:r>
            <a:r>
              <a:rPr lang="zh-CN" altLang="en-US" sz="2400" dirty="0" smtClean="0"/>
              <a:t>测试分支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dirty="0"/>
              <a:t> </a:t>
            </a:r>
            <a:r>
              <a:rPr lang="en-US" altLang="zh-CN" sz="1800" dirty="0" smtClean="0"/>
              <a:t>test</a:t>
            </a:r>
            <a:r>
              <a:rPr lang="zh-CN" altLang="en-US" sz="1800" dirty="0" smtClean="0"/>
              <a:t>测试分支，开发提测后合并</a:t>
            </a:r>
            <a:r>
              <a:rPr lang="en-US" altLang="zh-CN" sz="1800" dirty="0" err="1" smtClean="0"/>
              <a:t>dev</a:t>
            </a:r>
            <a:r>
              <a:rPr lang="zh-CN" altLang="en-US" sz="1800" dirty="0" smtClean="0"/>
              <a:t>分支到</a:t>
            </a:r>
            <a:r>
              <a:rPr lang="en-US" altLang="zh-CN" sz="1800" dirty="0" smtClean="0"/>
              <a:t>test</a:t>
            </a:r>
            <a:r>
              <a:rPr lang="zh-CN" altLang="en-US" sz="1800" dirty="0" smtClean="0"/>
              <a:t>，用于测试</a:t>
            </a:r>
            <a:r>
              <a:rPr lang="en-US" altLang="zh-CN" sz="1800" dirty="0" smtClean="0"/>
              <a:t>team</a:t>
            </a:r>
            <a:r>
              <a:rPr lang="zh-CN" altLang="en-US" sz="1800" dirty="0" smtClean="0"/>
              <a:t>测试稳定版本。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2400" dirty="0" smtClean="0"/>
              <a:t>Task branch</a:t>
            </a:r>
            <a:r>
              <a:rPr lang="zh-CN" altLang="en-US" sz="2400" dirty="0" smtClean="0"/>
              <a:t>：功能分支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zh-CN" altLang="en-US" sz="1800" dirty="0"/>
              <a:t>是用于开发项目的功能的分支，是开发者主要战斗阵地</a:t>
            </a:r>
            <a:r>
              <a:rPr lang="zh-CN" altLang="en-US" sz="1800" dirty="0" smtClean="0"/>
              <a:t>。可以根据</a:t>
            </a:r>
            <a:r>
              <a:rPr lang="en-US" altLang="zh-CN" sz="1800" dirty="0" err="1" smtClean="0"/>
              <a:t>jira</a:t>
            </a:r>
            <a:r>
              <a:rPr lang="zh-CN" altLang="en-US" sz="1800" dirty="0" smtClean="0"/>
              <a:t>里的每一个</a:t>
            </a:r>
            <a:r>
              <a:rPr lang="en-US" altLang="zh-CN" sz="1800" dirty="0" smtClean="0"/>
              <a:t>task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创建一个分支。命名规则：</a:t>
            </a:r>
            <a:r>
              <a:rPr lang="zh-CN" altLang="en-US" sz="1800" b="1" dirty="0" smtClean="0"/>
              <a:t>分支类型</a:t>
            </a:r>
            <a:r>
              <a:rPr lang="en-US" altLang="zh-CN" sz="1800" b="1" dirty="0" smtClean="0"/>
              <a:t>_</a:t>
            </a:r>
            <a:r>
              <a:rPr lang="en-US" altLang="zh-CN" sz="1800" b="1" dirty="0" err="1" smtClean="0"/>
              <a:t>jiraID</a:t>
            </a:r>
            <a:r>
              <a:rPr lang="en-US" altLang="zh-CN" sz="1800" b="1" dirty="0" smtClean="0"/>
              <a:t>.</a:t>
            </a:r>
          </a:p>
          <a:p>
            <a:pPr marL="400050" lvl="1" indent="0">
              <a:buNone/>
            </a:pPr>
            <a:r>
              <a:rPr lang="en-US" altLang="zh-CN" sz="1800" b="1" dirty="0" smtClean="0"/>
              <a:t>task_RENZI-1</a:t>
            </a:r>
          </a:p>
          <a:p>
            <a:pPr marL="400050" lvl="1" indent="0">
              <a:buNone/>
            </a:pPr>
            <a:r>
              <a:rPr lang="en-US" altLang="zh-CN" sz="1800" b="1" dirty="0" smtClean="0"/>
              <a:t>bug_RENZI-2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68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9221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配置管理者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owner</a:t>
            </a:r>
            <a:r>
              <a:rPr lang="en-US" altLang="zh-CN" sz="2400" dirty="0" smtClean="0"/>
              <a:t>)</a:t>
            </a:r>
          </a:p>
          <a:p>
            <a:pPr marL="400050" lvl="1" indent="0">
              <a:buNone/>
            </a:pPr>
            <a:r>
              <a:rPr lang="zh-CN" altLang="en-US" sz="2000" dirty="0" smtClean="0"/>
              <a:t>负责创建项目，分配团队成员角色，设置权限。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负责代码提测，版本发布，标记里程碑（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MR</a:t>
            </a:r>
            <a:r>
              <a:rPr lang="zh-CN" altLang="en-US" sz="2400" dirty="0" smtClean="0"/>
              <a:t>审核者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maintainer</a:t>
            </a:r>
            <a:r>
              <a:rPr lang="en-US" altLang="zh-CN" sz="2400" dirty="0" smtClean="0"/>
              <a:t>)</a:t>
            </a:r>
          </a:p>
          <a:p>
            <a:pPr marL="400050" lvl="1" indent="0">
              <a:buNone/>
            </a:pPr>
            <a:r>
              <a:rPr lang="zh-CN" altLang="en-US" sz="2000" dirty="0" smtClean="0"/>
              <a:t>负责审核开发者提交的</a:t>
            </a:r>
            <a:r>
              <a:rPr lang="en-US" altLang="zh-CN" sz="2000" dirty="0" smtClean="0"/>
              <a:t>merge request</a:t>
            </a:r>
            <a:r>
              <a:rPr lang="zh-CN" altLang="en-US" sz="2000" dirty="0" smtClean="0"/>
              <a:t>，审核代码。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开发者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reporter</a:t>
            </a:r>
            <a:r>
              <a:rPr lang="en-US" altLang="zh-CN" sz="2400" dirty="0" smtClean="0"/>
              <a:t>)</a:t>
            </a:r>
          </a:p>
          <a:p>
            <a:pPr marL="400050" lvl="1" indent="0">
              <a:buNone/>
            </a:pPr>
            <a:r>
              <a:rPr lang="zh-CN" altLang="en-US" sz="2000" dirty="0" smtClean="0"/>
              <a:t>负责代码功能开发，解决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，提交代码，提交</a:t>
            </a:r>
            <a:r>
              <a:rPr lang="en-US" altLang="zh-CN" sz="2000" dirty="0" smtClean="0"/>
              <a:t>merge request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基本开发流程</a:t>
            </a:r>
            <a:endParaRPr lang="zh-CN" altLang="en-US" sz="2800" dirty="0"/>
          </a:p>
        </p:txBody>
      </p:sp>
      <p:sp>
        <p:nvSpPr>
          <p:cNvPr id="8" name="下箭头 7"/>
          <p:cNvSpPr/>
          <p:nvPr/>
        </p:nvSpPr>
        <p:spPr>
          <a:xfrm>
            <a:off x="1043608" y="1268760"/>
            <a:ext cx="216024" cy="5040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899592" y="1772816"/>
            <a:ext cx="504056" cy="50405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026470" y="2294515"/>
            <a:ext cx="216024" cy="5040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043608" y="3284984"/>
            <a:ext cx="216024" cy="5040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043608" y="4293096"/>
            <a:ext cx="216024" cy="5040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899592" y="2798571"/>
            <a:ext cx="504056" cy="50405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882454" y="3789040"/>
            <a:ext cx="504056" cy="50405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899592" y="4797152"/>
            <a:ext cx="504056" cy="50405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1907704" y="1412776"/>
            <a:ext cx="1008112" cy="432048"/>
          </a:xfrm>
          <a:prstGeom prst="wedgeRectCallout">
            <a:avLst>
              <a:gd name="adj1" fmla="val -87667"/>
              <a:gd name="adj2" fmla="val 3131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</a:t>
            </a:r>
            <a:endParaRPr lang="zh-CN" altLang="en-US" dirty="0"/>
          </a:p>
        </p:txBody>
      </p:sp>
      <p:sp>
        <p:nvSpPr>
          <p:cNvPr id="17" name="矩形标注 16"/>
          <p:cNvSpPr/>
          <p:nvPr/>
        </p:nvSpPr>
        <p:spPr>
          <a:xfrm>
            <a:off x="1835696" y="2420888"/>
            <a:ext cx="1008112" cy="432048"/>
          </a:xfrm>
          <a:prstGeom prst="wedgeRectCallout">
            <a:avLst>
              <a:gd name="adj1" fmla="val -87667"/>
              <a:gd name="adj2" fmla="val 3131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标注 17"/>
          <p:cNvSpPr/>
          <p:nvPr/>
        </p:nvSpPr>
        <p:spPr>
          <a:xfrm>
            <a:off x="1763688" y="3429000"/>
            <a:ext cx="1008112" cy="432048"/>
          </a:xfrm>
          <a:prstGeom prst="wedgeRectCallout">
            <a:avLst>
              <a:gd name="adj1" fmla="val -87667"/>
              <a:gd name="adj2" fmla="val 3131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评审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1763688" y="4408400"/>
            <a:ext cx="1008112" cy="432048"/>
          </a:xfrm>
          <a:prstGeom prst="wedgeRectCallout">
            <a:avLst>
              <a:gd name="adj1" fmla="val -87667"/>
              <a:gd name="adj2" fmla="val 3131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1026470" y="5305506"/>
            <a:ext cx="216024" cy="5040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882454" y="5809562"/>
            <a:ext cx="504056" cy="50405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标注 22"/>
          <p:cNvSpPr/>
          <p:nvPr/>
        </p:nvSpPr>
        <p:spPr>
          <a:xfrm>
            <a:off x="1691680" y="5403726"/>
            <a:ext cx="1008112" cy="432048"/>
          </a:xfrm>
          <a:prstGeom prst="wedgeRectCallout">
            <a:avLst>
              <a:gd name="adj1" fmla="val -87667"/>
              <a:gd name="adj2" fmla="val 3131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上线</a:t>
            </a:r>
          </a:p>
        </p:txBody>
      </p:sp>
      <p:sp>
        <p:nvSpPr>
          <p:cNvPr id="24" name="椭圆 23"/>
          <p:cNvSpPr/>
          <p:nvPr/>
        </p:nvSpPr>
        <p:spPr>
          <a:xfrm>
            <a:off x="4572000" y="1268760"/>
            <a:ext cx="1440160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r>
              <a:rPr lang="en-US" altLang="zh-CN" dirty="0" smtClean="0"/>
              <a:t>v1.0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72000" y="2168860"/>
            <a:ext cx="122413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V1.1</a:t>
            </a:r>
          </a:p>
        </p:txBody>
      </p:sp>
      <p:sp>
        <p:nvSpPr>
          <p:cNvPr id="26" name="椭圆 25"/>
          <p:cNvSpPr/>
          <p:nvPr/>
        </p:nvSpPr>
        <p:spPr>
          <a:xfrm>
            <a:off x="4067944" y="3176972"/>
            <a:ext cx="1224136" cy="5040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branch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292080" y="3176972"/>
            <a:ext cx="1224136" cy="5040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 branch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4" idx="4"/>
            <a:endCxn id="25" idx="0"/>
          </p:cNvCxnSpPr>
          <p:nvPr/>
        </p:nvCxnSpPr>
        <p:spPr>
          <a:xfrm flipH="1">
            <a:off x="5184068" y="1772816"/>
            <a:ext cx="108012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4"/>
          </p:cNvCxnSpPr>
          <p:nvPr/>
        </p:nvCxnSpPr>
        <p:spPr>
          <a:xfrm flipH="1">
            <a:off x="4860032" y="2672916"/>
            <a:ext cx="324036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4"/>
          </p:cNvCxnSpPr>
          <p:nvPr/>
        </p:nvCxnSpPr>
        <p:spPr>
          <a:xfrm>
            <a:off x="5184068" y="2672916"/>
            <a:ext cx="324036" cy="5216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455143" y="3717032"/>
            <a:ext cx="324036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824028" y="3721330"/>
            <a:ext cx="324036" cy="5216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644008" y="4243029"/>
            <a:ext cx="122413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V1.1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644008" y="5157192"/>
            <a:ext cx="1224136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</a:t>
            </a:r>
          </a:p>
          <a:p>
            <a:pPr algn="ctr"/>
            <a:r>
              <a:rPr lang="en-US" altLang="zh-CN" dirty="0" smtClean="0"/>
              <a:t>V1.1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644008" y="6021288"/>
            <a:ext cx="1224136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r>
              <a:rPr lang="en-US" altLang="zh-CN" dirty="0" smtClean="0"/>
              <a:t>V1.1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287812" y="4761148"/>
            <a:ext cx="4268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287812" y="5625244"/>
            <a:ext cx="4268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804248" y="3302627"/>
            <a:ext cx="1224136" cy="5040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 branch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24" idx="6"/>
          </p:cNvCxnSpPr>
          <p:nvPr/>
        </p:nvCxnSpPr>
        <p:spPr>
          <a:xfrm>
            <a:off x="6012160" y="1520788"/>
            <a:ext cx="1072498" cy="7560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702797" y="2294515"/>
            <a:ext cx="1224136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</a:t>
            </a:r>
          </a:p>
          <a:p>
            <a:pPr algn="ctr"/>
            <a:r>
              <a:rPr lang="en-US" altLang="zh-CN" dirty="0" smtClean="0"/>
              <a:t>v1.0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380312" y="3861048"/>
            <a:ext cx="0" cy="370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57" idx="0"/>
          </p:cNvCxnSpPr>
          <p:nvPr/>
        </p:nvCxnSpPr>
        <p:spPr>
          <a:xfrm>
            <a:off x="7445955" y="4840448"/>
            <a:ext cx="0" cy="10728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368871" y="2868241"/>
            <a:ext cx="11441" cy="4167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897402" y="4293096"/>
            <a:ext cx="1224136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</a:t>
            </a:r>
          </a:p>
          <a:p>
            <a:pPr algn="ctr"/>
            <a:r>
              <a:rPr lang="en-US" altLang="zh-CN" dirty="0" smtClean="0"/>
              <a:t>v1.0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6725875" y="5913276"/>
            <a:ext cx="1440160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r>
              <a:rPr lang="en-US" altLang="zh-CN" dirty="0" smtClean="0"/>
              <a:t>v1.0.1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5" idx="2"/>
          </p:cNvCxnSpPr>
          <p:nvPr/>
        </p:nvCxnSpPr>
        <p:spPr>
          <a:xfrm flipH="1">
            <a:off x="5904148" y="4545124"/>
            <a:ext cx="99325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>
            <a:off x="1043608" y="1793172"/>
            <a:ext cx="0" cy="48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07540"/>
            <a:ext cx="9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smtClean="0"/>
              <a:t> fork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195046" y="4077072"/>
            <a:ext cx="742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6916" y="4256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499992" y="4077072"/>
            <a:ext cx="0" cy="79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888" y="4293096"/>
            <a:ext cx="101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09673" y="2833191"/>
            <a:ext cx="119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Merge </a:t>
            </a:r>
            <a:r>
              <a:rPr lang="en-US" altLang="zh-CN" sz="1400" dirty="0" err="1" smtClean="0"/>
              <a:t>requet</a:t>
            </a:r>
            <a:endParaRPr lang="zh-CN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115616" y="5546341"/>
            <a:ext cx="1127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Git</a:t>
            </a:r>
            <a:r>
              <a:rPr lang="en-US" altLang="zh-CN" sz="1100" dirty="0" smtClean="0"/>
              <a:t> branch new</a:t>
            </a:r>
            <a:endParaRPr lang="zh-CN" altLang="en-US" sz="1100" dirty="0"/>
          </a:p>
        </p:txBody>
      </p:sp>
      <p:sp>
        <p:nvSpPr>
          <p:cNvPr id="62" name="圆角矩形 61"/>
          <p:cNvSpPr/>
          <p:nvPr/>
        </p:nvSpPr>
        <p:spPr>
          <a:xfrm>
            <a:off x="6444207" y="2929028"/>
            <a:ext cx="1296145" cy="5719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审核人审核代码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44208" y="1907540"/>
            <a:ext cx="197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审核通过并</a:t>
            </a:r>
            <a:r>
              <a:rPr lang="en-US" altLang="zh-CN" sz="1200" dirty="0" smtClean="0"/>
              <a:t>merge</a:t>
            </a:r>
            <a:endParaRPr lang="zh-CN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6525219" y="4355812"/>
            <a:ext cx="1935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审核不通过拒绝</a:t>
            </a:r>
            <a:endParaRPr lang="en-US" altLang="zh-CN" sz="12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6074175" y="5572102"/>
            <a:ext cx="21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个人本地开发仓库</a:t>
            </a:r>
            <a:endParaRPr lang="zh-CN" altLang="en-US" dirty="0"/>
          </a:p>
        </p:txBody>
      </p:sp>
      <p:sp>
        <p:nvSpPr>
          <p:cNvPr id="95" name="圆角矩形 94"/>
          <p:cNvSpPr/>
          <p:nvPr/>
        </p:nvSpPr>
        <p:spPr>
          <a:xfrm>
            <a:off x="323528" y="2329072"/>
            <a:ext cx="8136904" cy="17480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323528" y="4869160"/>
            <a:ext cx="8352928" cy="166547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287064" y="271180"/>
            <a:ext cx="8136904" cy="15240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82332" y="331974"/>
            <a:ext cx="834519" cy="43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13819" y="1340086"/>
            <a:ext cx="745813" cy="432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19672" y="39537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Gitlab</a:t>
            </a:r>
            <a:r>
              <a:rPr lang="zh-CN" altLang="en-US" dirty="0"/>
              <a:t>源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623479" y="2492896"/>
            <a:ext cx="17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个人仓库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457509" y="2636230"/>
            <a:ext cx="874131" cy="43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395536" y="5661589"/>
            <a:ext cx="793153" cy="432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95536" y="5084502"/>
            <a:ext cx="823407" cy="43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513819" y="3284302"/>
            <a:ext cx="745813" cy="432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051720" y="5084502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051720" y="5589240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Bug_renzi_2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051720" y="6021288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Task_renzi_3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1187624" y="587795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491880" y="5701898"/>
            <a:ext cx="648072" cy="4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131840" y="5445224"/>
            <a:ext cx="138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Git</a:t>
            </a:r>
            <a:r>
              <a:rPr lang="en-US" altLang="zh-CN" sz="1100" dirty="0" smtClean="0"/>
              <a:t> add, </a:t>
            </a:r>
            <a:r>
              <a:rPr lang="en-US" altLang="zh-CN" sz="1100" dirty="0" err="1" smtClean="0"/>
              <a:t>git</a:t>
            </a:r>
            <a:r>
              <a:rPr lang="en-US" altLang="zh-CN" sz="1100" dirty="0" smtClean="0"/>
              <a:t> commit</a:t>
            </a:r>
            <a:endParaRPr lang="zh-CN" altLang="en-US" sz="1100" dirty="0"/>
          </a:p>
        </p:txBody>
      </p:sp>
      <p:sp>
        <p:nvSpPr>
          <p:cNvPr id="119" name="椭圆 118"/>
          <p:cNvSpPr/>
          <p:nvPr/>
        </p:nvSpPr>
        <p:spPr>
          <a:xfrm>
            <a:off x="4211960" y="5084502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211960" y="5588558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Bug_renzi_2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6525219" y="4181335"/>
            <a:ext cx="0" cy="687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3692206" y="2492214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V="1">
            <a:off x="5195442" y="3197418"/>
            <a:ext cx="1032742" cy="15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1259632" y="5300867"/>
            <a:ext cx="792088" cy="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3738080" y="2996952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Bug_renzi_2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 flipV="1">
            <a:off x="6516216" y="1793172"/>
            <a:ext cx="9003" cy="555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>
            <a:off x="4427984" y="1268078"/>
            <a:ext cx="1280445" cy="43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合并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427985" y="259966"/>
            <a:ext cx="1280446" cy="43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合并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5724128" y="1268078"/>
            <a:ext cx="1368152" cy="432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合并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Bug_renzi_2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26137" y="836030"/>
            <a:ext cx="754779" cy="43273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654305" y="764022"/>
            <a:ext cx="870023" cy="43273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211960" y="6021288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Task_renzi_3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707904" y="3500326"/>
            <a:ext cx="1424462" cy="4327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Task_renzi_3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499992" y="756947"/>
            <a:ext cx="1281666" cy="43273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合并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Bug_renzi_1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092280" y="1268078"/>
            <a:ext cx="1368152" cy="432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合并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Task_renzi_3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675020" y="259284"/>
            <a:ext cx="834519" cy="43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553719" y="4077072"/>
            <a:ext cx="742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9390" y="4293096"/>
            <a:ext cx="101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8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操作流程实例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http://192.168.20.131:18080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登陆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进入首页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my projects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mytest</a:t>
            </a:r>
            <a:r>
              <a:rPr lang="zh-CN" altLang="en-US" dirty="0" smtClean="0"/>
              <a:t>进入项目页面。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6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2667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364502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 projects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mytest</a:t>
            </a:r>
            <a:r>
              <a:rPr lang="zh-CN" altLang="en-US" dirty="0"/>
              <a:t>进入项目页面。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0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</TotalTime>
  <Words>1001</Words>
  <Application>Microsoft Office PowerPoint</Application>
  <PresentationFormat>全屏显示(4:3)</PresentationFormat>
  <Paragraphs>180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GitLab workflow手册 </vt:lpstr>
      <vt:lpstr>PowerPoint 演示文稿</vt:lpstr>
      <vt:lpstr>基本概念</vt:lpstr>
      <vt:lpstr>PowerPoint 演示文稿</vt:lpstr>
      <vt:lpstr>PowerPoint 演示文稿</vt:lpstr>
      <vt:lpstr>基本开发流程</vt:lpstr>
      <vt:lpstr>PowerPoint 演示文稿</vt:lpstr>
      <vt:lpstr>Gitlab 操作流程实例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更新本地代码，从远程源代码库pull最新代码</vt:lpstr>
      <vt:lpstr>PowerPoint 演示文稿</vt:lpstr>
      <vt:lpstr>在use-git分支下修改代码，用status可查看当前状态</vt:lpstr>
      <vt:lpstr>用add，commit提交修改的代码到缓存区。</vt:lpstr>
      <vt:lpstr>Git commit需要添加message，备注修改的目的，模块，修复的jira条目，越详细越好</vt:lpstr>
      <vt:lpstr>Git push推送本地分支use-git到gitlab个人仓库</vt:lpstr>
      <vt:lpstr>Gitlab里多了一个刚提交的use-git分支，用create merge request提交MR申请</vt:lpstr>
      <vt:lpstr>申请merge request, 填写详细信息，在change branchs里选择合并分支的source和target</vt:lpstr>
      <vt:lpstr>PowerPoint 演示文稿</vt:lpstr>
      <vt:lpstr>Merge Request提交成功。</vt:lpstr>
      <vt:lpstr>PowerPoint 演示文稿</vt:lpstr>
      <vt:lpstr>Merge request详细页，审核人可以批准merge，或close marge request拒绝 或者添加备注</vt:lpstr>
      <vt:lpstr>审核人批准MR，merge执行成功，源仓库dev更新，至此use-git分支可以删除。</vt:lpstr>
      <vt:lpstr>同步源仓库dev到本地dev，可见readme文件更新了。</vt:lpstr>
      <vt:lpstr>Gitlab项目配置管理</vt:lpstr>
      <vt:lpstr>Git Tag用法</vt:lpstr>
      <vt:lpstr>PowerPoint 演示文稿</vt:lpstr>
      <vt:lpstr>Tag查看</vt:lpstr>
      <vt:lpstr>在branch查看tag并可点击切换获取代码</vt:lpstr>
      <vt:lpstr>用git命令操作tag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 flow手册</dc:title>
  <dc:creator>zhangna</dc:creator>
  <cp:lastModifiedBy>Lenovo</cp:lastModifiedBy>
  <cp:revision>76</cp:revision>
  <dcterms:created xsi:type="dcterms:W3CDTF">2018-09-18T07:31:50Z</dcterms:created>
  <dcterms:modified xsi:type="dcterms:W3CDTF">2018-09-28T09:59:58Z</dcterms:modified>
</cp:coreProperties>
</file>