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037" r:id="rId2"/>
    <p:sldId id="1036" r:id="rId3"/>
    <p:sldId id="1038" r:id="rId4"/>
    <p:sldId id="1041" r:id="rId5"/>
    <p:sldId id="1039" r:id="rId6"/>
    <p:sldId id="1040" r:id="rId7"/>
    <p:sldId id="1042" r:id="rId8"/>
    <p:sldId id="1043" r:id="rId9"/>
    <p:sldId id="1035" r:id="rId10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333"/>
    <a:srgbClr val="173F5F"/>
    <a:srgbClr val="F4A261"/>
    <a:srgbClr val="E9C46A"/>
    <a:srgbClr val="E76F51"/>
    <a:srgbClr val="ED7D31"/>
    <a:srgbClr val="DAB041"/>
    <a:srgbClr val="BD9237"/>
    <a:srgbClr val="2A9D8F"/>
    <a:srgbClr val="F8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24" autoAdjust="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63A18E5-A0D9-4DE9-8175-4714BA954D78}" type="datetimeFigureOut">
              <a:rPr lang="es-CO" altLang="es-CO"/>
              <a:pPr>
                <a:defRPr/>
              </a:pPr>
              <a:t>24/08/2023</a:t>
            </a:fld>
            <a:endParaRPr lang="es-CO" alt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noProof="0"/>
              <a:t>Editar el estilo de texto del patrón</a:t>
            </a:r>
          </a:p>
          <a:p>
            <a:pPr lvl="1"/>
            <a:r>
              <a:rPr lang="es-ES" altLang="es-CO" noProof="0"/>
              <a:t>Segundo nivel</a:t>
            </a:r>
          </a:p>
          <a:p>
            <a:pPr lvl="2"/>
            <a:r>
              <a:rPr lang="es-ES" altLang="es-CO" noProof="0"/>
              <a:t>Tercer nivel</a:t>
            </a:r>
          </a:p>
          <a:p>
            <a:pPr lvl="3"/>
            <a:r>
              <a:rPr lang="es-ES" altLang="es-CO" noProof="0"/>
              <a:t>Cuarto nivel</a:t>
            </a:r>
          </a:p>
          <a:p>
            <a:pPr lvl="4"/>
            <a:r>
              <a:rPr lang="es-ES" altLang="es-CO" noProof="0"/>
              <a:t>Quinto nivel</a:t>
            </a:r>
            <a:endParaRPr lang="es-CO" altLang="es-CO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FC71C11-CB1F-4293-8B42-28E21BCA906D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354872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09644"/>
            <a:ext cx="9144000" cy="1663447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AD3333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54909"/>
            <a:ext cx="9144000" cy="10105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01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DA6CB-D3E4-4B23-BD2C-29898E8E8D0A}" type="datetimeFigureOut">
              <a:rPr lang="es-CO" altLang="es-CO"/>
              <a:pPr>
                <a:defRPr/>
              </a:pPr>
              <a:t>24/08/2023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D8EA2-5042-4875-A37A-6744D37E4262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94360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7366A-F3A6-4CC4-B840-9EDE02E74CD2}" type="datetimeFigureOut">
              <a:rPr lang="es-CO" altLang="es-CO"/>
              <a:pPr>
                <a:defRPr/>
              </a:pPr>
              <a:t>24/08/2023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E0346-D625-4449-9F82-2DA76696FDB3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79179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811" y="160027"/>
            <a:ext cx="10515600" cy="984562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rgbClr val="AD3333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3415" y="1304617"/>
            <a:ext cx="10925175" cy="5036362"/>
          </a:xfrm>
        </p:spPr>
        <p:txBody>
          <a:bodyPr/>
          <a:lstStyle>
            <a:lvl1pPr marL="0" indent="0">
              <a:buNone/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5635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C16E0-D039-44C8-8192-BDED2ABD827A}" type="datetimeFigureOut">
              <a:rPr lang="es-CO" altLang="es-CO"/>
              <a:pPr>
                <a:defRPr/>
              </a:pPr>
              <a:t>24/08/2023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9D22-3D66-4249-AA17-FD6741AF4098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17421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00998-559D-4EBD-9347-6656379B4AEC}" type="datetimeFigureOut">
              <a:rPr lang="es-CO" altLang="es-CO"/>
              <a:pPr>
                <a:defRPr/>
              </a:pPr>
              <a:t>24/08/2023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1419D-0432-4585-A706-2226F93876C0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72170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CEDC-06ED-4C7C-9B03-83046E1325F6}" type="datetimeFigureOut">
              <a:rPr lang="es-CO" altLang="es-CO"/>
              <a:pPr>
                <a:defRPr/>
              </a:pPr>
              <a:t>24/08/2023</a:t>
            </a:fld>
            <a:endParaRPr lang="es-CO" altLang="es-CO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70616-2E74-471E-AAEF-A4D337523D7F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98930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F25C1-17BB-4366-890E-F326F3BED209}" type="datetimeFigureOut">
              <a:rPr lang="es-CO" altLang="es-CO"/>
              <a:pPr>
                <a:defRPr/>
              </a:pPr>
              <a:t>24/08/2023</a:t>
            </a:fld>
            <a:endParaRPr lang="es-CO" altLang="es-CO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E7D14-50C1-4B66-A5F4-D9657C158CA5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104833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9A324-A69E-4F9E-8265-9E809888D80A}" type="datetimeFigureOut">
              <a:rPr lang="es-CO" altLang="es-CO"/>
              <a:pPr>
                <a:defRPr/>
              </a:pPr>
              <a:t>24/08/2023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040C8-FB79-4E6D-A221-B9C004F27102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2948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B7F63-9348-4FED-9EED-D818C16FCE77}" type="datetimeFigureOut">
              <a:rPr lang="es-CO" altLang="es-CO"/>
              <a:pPr>
                <a:defRPr/>
              </a:pPr>
              <a:t>24/08/2023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0772A-1E30-40C1-8DA4-4C4BD7994531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6570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Editar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3F7A46F-03D8-4E44-98A7-21D921D8A9B6}" type="datetimeFigureOut">
              <a:rPr lang="es-CO" altLang="es-CO"/>
              <a:pPr>
                <a:defRPr/>
              </a:pPr>
              <a:t>24/08/2023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5FBB4E2-C74A-4947-B3B8-AA5F80113A4E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1" r:id="rId3"/>
    <p:sldLayoutId id="2147483987" r:id="rId4"/>
    <p:sldLayoutId id="2147483988" r:id="rId5"/>
    <p:sldLayoutId id="2147483989" r:id="rId6"/>
    <p:sldLayoutId id="2147483990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6665623-2F6F-23CA-C41D-F62117D2E5AD}"/>
              </a:ext>
            </a:extLst>
          </p:cNvPr>
          <p:cNvSpPr>
            <a:spLocks noGrp="1"/>
          </p:cNvSpPr>
          <p:nvPr/>
        </p:nvSpPr>
        <p:spPr>
          <a:xfrm>
            <a:off x="1524000" y="205000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Sistema de detección de plagas en plantas ornamentales mediante aprendizaje automático.</a:t>
            </a:r>
            <a:endParaRPr lang="es-CO" sz="40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1830719-1FAE-C5E9-24A4-7C093D82AAC4}"/>
              </a:ext>
            </a:extLst>
          </p:cNvPr>
          <p:cNvSpPr>
            <a:spLocks noGrp="1"/>
          </p:cNvSpPr>
          <p:nvPr/>
        </p:nvSpPr>
        <p:spPr>
          <a:xfrm>
            <a:off x="1524000" y="501215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Autores: SANTIAGO BONILLA CAMARGO- MAYRA MUÑETON VILLEGAS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52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8BCA643-BB3A-BB3F-A845-8C8AA594C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54" y="1210235"/>
            <a:ext cx="9377082" cy="5558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472" y="1397157"/>
            <a:ext cx="10515600" cy="984562"/>
          </a:xfrm>
        </p:spPr>
        <p:txBody>
          <a:bodyPr>
            <a:normAutofit/>
          </a:bodyPr>
          <a:lstStyle/>
          <a:p>
            <a:r>
              <a:rPr lang="es-CO" sz="3200" dirty="0"/>
              <a:t>Descripción del 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0472" y="2568640"/>
            <a:ext cx="5265363" cy="5036362"/>
          </a:xfrm>
        </p:spPr>
        <p:txBody>
          <a:bodyPr/>
          <a:lstStyle/>
          <a:p>
            <a:pPr algn="just"/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plagas son un problema común que afecta a las plantas ornamentales, lo que puede ocasionar pérdidas económicas significativas, dañar el medio ambiente y causar graves daños a la salud de las mismas si no se controlan adecuadamente. Actualmente, la detección de plagas se realiza a través de inspecciones manuales, lo que puede ser muy costoso en términos de tiempo y recursos. 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076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Herramientas y técnicas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96E9FAC-6BE7-5AC2-1D40-CF2018A9A908}"/>
              </a:ext>
            </a:extLst>
          </p:cNvPr>
          <p:cNvSpPr txBox="1">
            <a:spLocks/>
          </p:cNvSpPr>
          <p:nvPr/>
        </p:nvSpPr>
        <p:spPr bwMode="auto">
          <a:xfrm>
            <a:off x="6314097" y="652308"/>
            <a:ext cx="5265363" cy="503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/>
              <a:t>Framework Angular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FF0000"/>
                </a:solidFill>
              </a:rPr>
              <a:t>TensorFlow.js: Para cargar y ejecutar modelos de detección de plagas directamente en el navegador.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/>
              <a:t>Python y Tensor Flow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/>
              <a:t>Pandas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/>
              <a:t>Visual studio code.</a:t>
            </a:r>
          </a:p>
          <a:p>
            <a:pPr algn="l"/>
            <a:endParaRPr lang="es-CO" sz="1800" dirty="0"/>
          </a:p>
          <a:p>
            <a:endParaRPr lang="es-CO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D827403-F9D0-18EA-20DE-198F84B30BF6}"/>
              </a:ext>
            </a:extLst>
          </p:cNvPr>
          <p:cNvSpPr txBox="1">
            <a:spLocks/>
          </p:cNvSpPr>
          <p:nvPr/>
        </p:nvSpPr>
        <p:spPr bwMode="auto">
          <a:xfrm>
            <a:off x="504967" y="4623673"/>
            <a:ext cx="5265363" cy="503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/>
              <a:t>Aprendizaje Automático (Machine </a:t>
            </a:r>
            <a:r>
              <a:rPr lang="es-ES" sz="1800" dirty="0" err="1"/>
              <a:t>Learning</a:t>
            </a:r>
            <a:r>
              <a:rPr lang="es-ES" sz="1800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/>
              <a:t>Diseño Responsivo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/>
              <a:t>Diseño Centrado en el Usuario (UX/UI)</a:t>
            </a:r>
            <a:endParaRPr lang="es-CO" sz="1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7E02781-EA0E-C3A6-B977-7120AE8170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4" r="30069"/>
          <a:stretch/>
        </p:blipFill>
        <p:spPr>
          <a:xfrm>
            <a:off x="3354093" y="2360794"/>
            <a:ext cx="2607036" cy="190614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ABD6B3F-8C74-AA0F-A4BC-A85141DA36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54" y="2475929"/>
            <a:ext cx="1675871" cy="167587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7F47411-3B31-78FC-28DF-D78681CCB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69" y="515384"/>
            <a:ext cx="4449847" cy="2147561"/>
          </a:xfrm>
          <a:prstGeom prst="rect">
            <a:avLst/>
          </a:prstGeom>
        </p:spPr>
      </p:pic>
      <p:pic>
        <p:nvPicPr>
          <p:cNvPr id="15" name="Marcador de contenido 4">
            <a:extLst>
              <a:ext uri="{FF2B5EF4-FFF2-40B4-BE49-F238E27FC236}">
                <a16:creationId xmlns:a16="http://schemas.microsoft.com/office/drawing/2014/main" id="{09AA71E3-16EB-82ED-B5F7-8DE8E9587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974" y="3958700"/>
            <a:ext cx="2201843" cy="2201843"/>
          </a:xfr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A60C5E4-F31B-E419-E788-A3BC7A5E85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92" t="8632" r="40111" b="10675"/>
          <a:stretch/>
        </p:blipFill>
        <p:spPr>
          <a:xfrm>
            <a:off x="8186053" y="3313864"/>
            <a:ext cx="1239090" cy="26246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F2C4D2D-A8AF-BD4F-5A77-2489542A34D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9" t="19915" r="54241" b="7515"/>
          <a:stretch/>
        </p:blipFill>
        <p:spPr>
          <a:xfrm>
            <a:off x="9925600" y="2805511"/>
            <a:ext cx="1638269" cy="2922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0842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247FCC2F-A863-7C4C-6E8B-1C71A10900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7" t="29909" r="67713" b="34605"/>
          <a:stretch/>
        </p:blipFill>
        <p:spPr>
          <a:xfrm>
            <a:off x="241139" y="944721"/>
            <a:ext cx="2229288" cy="226910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07FAB56-FC36-D775-19E4-1192CB9D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 funcionales y no funcionales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2D6F92B-8882-52C9-C971-1DD54719C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811" y="3644177"/>
            <a:ext cx="8104812" cy="2974691"/>
          </a:xfrm>
        </p:spPr>
        <p:txBody>
          <a:bodyPr/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Requerimientos no funcionales: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tener una precisión de detección de plagas superior al 90%.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tiempo de procesamiento de las imágenes no debe exceder los 5 segundos por imagen.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ser seguro y proteger los datos sensibles de los usuarios.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F288EBE-9B2E-AE56-9D02-F27BC8519F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33" t="38254" r="5419" b="24804"/>
          <a:stretch/>
        </p:blipFill>
        <p:spPr>
          <a:xfrm>
            <a:off x="8129601" y="3644177"/>
            <a:ext cx="2655576" cy="2602383"/>
          </a:xfrm>
          <a:prstGeom prst="rect">
            <a:avLst/>
          </a:prstGeom>
        </p:spPr>
      </p:pic>
      <p:sp>
        <p:nvSpPr>
          <p:cNvPr id="15" name="Marcador de contenido 6">
            <a:extLst>
              <a:ext uri="{FF2B5EF4-FFF2-40B4-BE49-F238E27FC236}">
                <a16:creationId xmlns:a16="http://schemas.microsoft.com/office/drawing/2014/main" id="{3F349152-F8DE-F9BC-4C21-44912841A217}"/>
              </a:ext>
            </a:extLst>
          </p:cNvPr>
          <p:cNvSpPr txBox="1">
            <a:spLocks/>
          </p:cNvSpPr>
          <p:nvPr/>
        </p:nvSpPr>
        <p:spPr bwMode="auto">
          <a:xfrm>
            <a:off x="2966478" y="239132"/>
            <a:ext cx="8104812" cy="297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 funcionales: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a los usuarios cargar imágenes de plantas ornamentales para su análisis.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procesar y analizar imágenes para identificar posibles plagas.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generar informe sobre la plaga detectada, síntomas, que lo causo, como curarlo.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proporcionar una interfaz de usuario intuitiva y fácil de usar.</a:t>
            </a:r>
          </a:p>
        </p:txBody>
      </p:sp>
    </p:spTree>
    <p:extLst>
      <p:ext uri="{BB962C8B-B14F-4D97-AF65-F5344CB8AC3E}">
        <p14:creationId xmlns:p14="http://schemas.microsoft.com/office/powerpoint/2010/main" val="181334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Diagramas de 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3496" y="818480"/>
            <a:ext cx="10925175" cy="5036362"/>
          </a:xfrm>
        </p:spPr>
        <p:txBody>
          <a:bodyPr/>
          <a:lstStyle/>
          <a:p>
            <a:r>
              <a:rPr lang="es-CO" dirty="0"/>
              <a:t>            Casos de uso                                                Diagrama de flujo</a:t>
            </a:r>
            <a:endParaRPr lang="es-CO" sz="18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dirty="0"/>
              <a:t> 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A39B06-BC38-C49A-A0E7-CC26BA76D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6" y="1588687"/>
            <a:ext cx="5257440" cy="459538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D25FCF4-E222-D276-F17D-E26666352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63" y="1420771"/>
            <a:ext cx="3402957" cy="509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5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Diagramas de 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5810" y="744906"/>
            <a:ext cx="10925175" cy="5036362"/>
          </a:xfrm>
        </p:spPr>
        <p:txBody>
          <a:bodyPr/>
          <a:lstStyle/>
          <a:p>
            <a:r>
              <a:rPr lang="es-ES" dirty="0"/>
              <a:t>Diseño del modelo o base de datos utilizada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E81316-11F1-3299-F281-65D8E823F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10" y="1323897"/>
            <a:ext cx="11484619" cy="13008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894703C-3726-A161-D244-944E1FAA6F56}"/>
              </a:ext>
            </a:extLst>
          </p:cNvPr>
          <p:cNvSpPr txBox="1">
            <a:spLocks/>
          </p:cNvSpPr>
          <p:nvPr/>
        </p:nvSpPr>
        <p:spPr bwMode="auto">
          <a:xfrm>
            <a:off x="205811" y="2885300"/>
            <a:ext cx="10515600" cy="9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AD3333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MS PGothic" panose="020B0600070205080204" pitchFamily="34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MS PGothic" panose="020B0600070205080204" pitchFamily="34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MS PGothic" panose="020B0600070205080204" pitchFamily="34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MS PGothic" panose="020B0600070205080204" pitchFamily="34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9pPr>
          </a:lstStyle>
          <a:p>
            <a:r>
              <a:rPr lang="es-CO" dirty="0"/>
              <a:t>Interfaz grafica</a:t>
            </a:r>
          </a:p>
        </p:txBody>
      </p:sp>
      <p:pic>
        <p:nvPicPr>
          <p:cNvPr id="1049" name="Imagen 5">
            <a:extLst>
              <a:ext uri="{FF2B5EF4-FFF2-40B4-BE49-F238E27FC236}">
                <a16:creationId xmlns:a16="http://schemas.microsoft.com/office/drawing/2014/main" id="{7241286A-CAD8-4F08-68B6-F6B706FB4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5" t="21484" r="53700" b="8026"/>
          <a:stretch>
            <a:fillRect/>
          </a:stretch>
        </p:blipFill>
        <p:spPr bwMode="auto">
          <a:xfrm>
            <a:off x="3107455" y="3350705"/>
            <a:ext cx="1804653" cy="289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Imagen 3">
            <a:extLst>
              <a:ext uri="{FF2B5EF4-FFF2-40B4-BE49-F238E27FC236}">
                <a16:creationId xmlns:a16="http://schemas.microsoft.com/office/drawing/2014/main" id="{A3B42B21-E430-9925-3D19-267D10D63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20277" r="53835" b="7785"/>
          <a:stretch>
            <a:fillRect/>
          </a:stretch>
        </p:blipFill>
        <p:spPr bwMode="auto">
          <a:xfrm>
            <a:off x="5010961" y="3336266"/>
            <a:ext cx="1804654" cy="294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Imagen 4">
            <a:extLst>
              <a:ext uri="{FF2B5EF4-FFF2-40B4-BE49-F238E27FC236}">
                <a16:creationId xmlns:a16="http://schemas.microsoft.com/office/drawing/2014/main" id="{98AE77F2-19D5-4478-6B9B-94CAE2932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21002" r="53564" b="7784"/>
          <a:stretch>
            <a:fillRect/>
          </a:stretch>
        </p:blipFill>
        <p:spPr bwMode="auto">
          <a:xfrm>
            <a:off x="6954027" y="3365144"/>
            <a:ext cx="1824318" cy="292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6">
            <a:extLst>
              <a:ext uri="{FF2B5EF4-FFF2-40B4-BE49-F238E27FC236}">
                <a16:creationId xmlns:a16="http://schemas.microsoft.com/office/drawing/2014/main" id="{D487801B-A7BF-478C-833F-ADE6517BA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BD73C050-1A41-08F3-6CEF-0FDE14900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18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798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>
            <a:extLst>
              <a:ext uri="{FF2B5EF4-FFF2-40B4-BE49-F238E27FC236}">
                <a16:creationId xmlns:a16="http://schemas.microsoft.com/office/drawing/2014/main" id="{8B022AFB-C1EA-C6BF-488C-B0BD1C9CB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9" t="20518" r="53564" b="8749"/>
          <a:stretch>
            <a:fillRect/>
          </a:stretch>
        </p:blipFill>
        <p:spPr bwMode="auto">
          <a:xfrm>
            <a:off x="8111747" y="958887"/>
            <a:ext cx="1946653" cy="290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3D11E83-74F4-6519-5760-35CC0E706FE8}"/>
              </a:ext>
            </a:extLst>
          </p:cNvPr>
          <p:cNvSpPr txBox="1">
            <a:spLocks/>
          </p:cNvSpPr>
          <p:nvPr/>
        </p:nvSpPr>
        <p:spPr bwMode="auto">
          <a:xfrm>
            <a:off x="205811" y="315720"/>
            <a:ext cx="10515600" cy="9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AD3333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MS PGothic" panose="020B0600070205080204" pitchFamily="34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MS PGothic" panose="020B0600070205080204" pitchFamily="34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MS PGothic" panose="020B0600070205080204" pitchFamily="34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  <a:ea typeface="MS PGothic" panose="020B0600070205080204" pitchFamily="34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/>
              </a:defRPr>
            </a:lvl9pPr>
          </a:lstStyle>
          <a:p>
            <a:r>
              <a:rPr lang="es-CO" dirty="0"/>
              <a:t>Interfaz grafica</a:t>
            </a:r>
          </a:p>
        </p:txBody>
      </p:sp>
      <p:pic>
        <p:nvPicPr>
          <p:cNvPr id="9" name="Imagen 6">
            <a:extLst>
              <a:ext uri="{FF2B5EF4-FFF2-40B4-BE49-F238E27FC236}">
                <a16:creationId xmlns:a16="http://schemas.microsoft.com/office/drawing/2014/main" id="{E487D50A-02A2-0706-C885-CDF737CC3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1" t="21002" r="52750" b="8751"/>
          <a:stretch>
            <a:fillRect/>
          </a:stretch>
        </p:blipFill>
        <p:spPr bwMode="auto">
          <a:xfrm>
            <a:off x="1702415" y="977451"/>
            <a:ext cx="2057232" cy="28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7">
            <a:extLst>
              <a:ext uri="{FF2B5EF4-FFF2-40B4-BE49-F238E27FC236}">
                <a16:creationId xmlns:a16="http://schemas.microsoft.com/office/drawing/2014/main" id="{9733F82F-686E-7A40-DFC5-B93D0F5A6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20761" r="53020" b="9715"/>
          <a:stretch>
            <a:fillRect/>
          </a:stretch>
        </p:blipFill>
        <p:spPr bwMode="auto">
          <a:xfrm>
            <a:off x="3936927" y="1051441"/>
            <a:ext cx="1967386" cy="28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9">
            <a:extLst>
              <a:ext uri="{FF2B5EF4-FFF2-40B4-BE49-F238E27FC236}">
                <a16:creationId xmlns:a16="http://schemas.microsoft.com/office/drawing/2014/main" id="{818355DC-7354-F0C4-1DA3-E35844BFA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9" t="21484" r="53429" b="8508"/>
          <a:stretch>
            <a:fillRect/>
          </a:stretch>
        </p:blipFill>
        <p:spPr bwMode="auto">
          <a:xfrm>
            <a:off x="6081593" y="1041127"/>
            <a:ext cx="1958170" cy="287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78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03ADB-5491-0EAB-5D0E-59AE8D50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y Trabajo Futuro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A79FF-A6B9-18D2-5ED9-61ACE866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95" y="806906"/>
            <a:ext cx="10767648" cy="5036362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pesar de los avances realizados en el desarrollo de nuestro prototipo, el sistema aún enfrenta ciertas limitaciones que influyen en su desempeño general y su capacidad para proporcionar resultados precisos y confiables, actualmente el prototipo muestra una precisión promedio de aproximadamente 0.54 (54%) en términos de detección de plagas, esta limitación puede ser atribuida a la complejidad de las características visuales y biológicas de las plagas.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Mejoras en el futuro: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Mejora de la Precisión: El objetivo principal es aumentar la precisión de detección para minimizar falsos positivos y falsos negativos.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Añadir más tipos de plagas a la base de datos del sistema, esto permitiría detectar y clasificar una gama más amplia de amenazas para las plantas.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Mejorar la interfaz para que tenga un enfoque centrado en la usabilidad y la estética, teniendo así un vínculo eficiente y atractivo entre los usuarios y la funcionalidad del sistema también para que aumente la confianza de los usuarios en la precisión y la eficacia.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646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46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16481</TotalTime>
  <Words>467</Words>
  <Application>Microsoft Office PowerPoint</Application>
  <PresentationFormat>Panorámica</PresentationFormat>
  <Paragraphs>41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Tema de Office</vt:lpstr>
      <vt:lpstr>Presentación de PowerPoint</vt:lpstr>
      <vt:lpstr>Descripción del problema</vt:lpstr>
      <vt:lpstr>Herramientas y técnicas</vt:lpstr>
      <vt:lpstr>Requerimientos funcionales y no funcionales </vt:lpstr>
      <vt:lpstr>Diagramas de diseño</vt:lpstr>
      <vt:lpstr>Diagramas de diseño</vt:lpstr>
      <vt:lpstr>Presentación de PowerPoint</vt:lpstr>
      <vt:lpstr>Conclusiones y Trabajo Futuro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Aramirezp</dc:creator>
  <cp:lastModifiedBy>Mayra Villegas</cp:lastModifiedBy>
  <cp:revision>2213</cp:revision>
  <cp:lastPrinted>2017-04-25T23:06:26Z</cp:lastPrinted>
  <dcterms:created xsi:type="dcterms:W3CDTF">2017-03-31T14:04:32Z</dcterms:created>
  <dcterms:modified xsi:type="dcterms:W3CDTF">2023-08-24T07:19:50Z</dcterms:modified>
</cp:coreProperties>
</file>