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19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70" r:id="rId13"/>
    <p:sldId id="266" r:id="rId14"/>
    <p:sldId id="267" r:id="rId15"/>
    <p:sldId id="269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‏‏משתמש Windows" initials="‏W" lastIdx="1" clrIdx="0">
    <p:extLst>
      <p:ext uri="{19B8F6BF-5375-455C-9EA6-DF929625EA0E}">
        <p15:presenceInfo xmlns:p15="http://schemas.microsoft.com/office/powerpoint/2012/main" userId="5662ffd5365f5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57169" autoAdjust="0"/>
  </p:normalViewPr>
  <p:slideViewPr>
    <p:cSldViewPr snapToGrid="0">
      <p:cViewPr varScale="1">
        <p:scale>
          <a:sx n="38" d="100"/>
          <a:sy n="38" d="100"/>
        </p:scale>
        <p:origin x="18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s://gingerharrington.com/things-i-love-about-summer-vacation/" TargetMode="External"/><Relationship Id="rId2" Type="http://schemas.openxmlformats.org/officeDocument/2006/relationships/hyperlink" Target="https://he.wiktionary.org/wiki/%D7%A1%D7%99%D7%9E%D7%9F_%D7%A9%D7%90%D7%9C%D7%94" TargetMode="External"/><Relationship Id="rId1" Type="http://schemas.openxmlformats.org/officeDocument/2006/relationships/image" Target="../media/image19.jpg"/><Relationship Id="rId6" Type="http://schemas.openxmlformats.org/officeDocument/2006/relationships/image" Target="../media/image22.jpg"/><Relationship Id="rId5" Type="http://schemas.openxmlformats.org/officeDocument/2006/relationships/hyperlink" Target="https://cassandrajohn.com/2016/07/26/first-rules-of-data-analysis/" TargetMode="External"/><Relationship Id="rId4" Type="http://schemas.openxmlformats.org/officeDocument/2006/relationships/image" Target="../media/image2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s://gingerharrington.com/things-i-love-about-summer-vacation/" TargetMode="External"/><Relationship Id="rId2" Type="http://schemas.openxmlformats.org/officeDocument/2006/relationships/hyperlink" Target="https://he.wiktionary.org/wiki/%D7%A1%D7%99%D7%9E%D7%9F_%D7%A9%D7%90%D7%9C%D7%94" TargetMode="External"/><Relationship Id="rId1" Type="http://schemas.openxmlformats.org/officeDocument/2006/relationships/image" Target="../media/image19.jpg"/><Relationship Id="rId6" Type="http://schemas.openxmlformats.org/officeDocument/2006/relationships/image" Target="../media/image22.jpg"/><Relationship Id="rId5" Type="http://schemas.openxmlformats.org/officeDocument/2006/relationships/hyperlink" Target="https://cassandrajohn.com/2016/07/26/first-rules-of-data-analysis/" TargetMode="External"/><Relationship Id="rId4" Type="http://schemas.openxmlformats.org/officeDocument/2006/relationships/image" Target="../media/image2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E8A93-54BB-48CA-AC3A-D4B548D4A585}" type="doc">
      <dgm:prSet loTypeId="urn:microsoft.com/office/officeart/2005/8/layout/vList4" loCatId="pictur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7E8D4FCE-FC3C-47DB-AE58-007D58E694AF}">
      <dgm:prSet phldrT="[טקסט]"/>
      <dgm:spPr/>
      <dgm:t>
        <a:bodyPr/>
        <a:lstStyle/>
        <a:p>
          <a:pPr algn="l" rtl="0"/>
          <a:r>
            <a:rPr lang="en-US" dirty="0"/>
            <a:t>What is the data?</a:t>
          </a:r>
          <a:endParaRPr lang="he-IL" dirty="0"/>
        </a:p>
      </dgm:t>
    </dgm:pt>
    <dgm:pt modelId="{FB867842-5D73-4023-9DB8-02DCC9EE707B}" type="parTrans" cxnId="{FA86A1ED-2D4F-407F-B317-19816CB35714}">
      <dgm:prSet/>
      <dgm:spPr/>
      <dgm:t>
        <a:bodyPr/>
        <a:lstStyle/>
        <a:p>
          <a:pPr rtl="1"/>
          <a:endParaRPr lang="he-IL"/>
        </a:p>
      </dgm:t>
    </dgm:pt>
    <dgm:pt modelId="{6AEB2C42-882B-4F91-9772-C6AC3FECBE48}" type="sibTrans" cxnId="{FA86A1ED-2D4F-407F-B317-19816CB35714}">
      <dgm:prSet/>
      <dgm:spPr/>
      <dgm:t>
        <a:bodyPr/>
        <a:lstStyle/>
        <a:p>
          <a:pPr rtl="1"/>
          <a:endParaRPr lang="he-IL"/>
        </a:p>
      </dgm:t>
    </dgm:pt>
    <dgm:pt modelId="{78ED12BB-4491-4F89-A7E3-CAF0E3AA1617}">
      <dgm:prSet phldrT="[טקסט]"/>
      <dgm:spPr/>
      <dgm:t>
        <a:bodyPr/>
        <a:lstStyle/>
        <a:p>
          <a:pPr algn="l" rtl="0"/>
          <a:r>
            <a:rPr lang="en-US" dirty="0"/>
            <a:t>Massages of children and teenagers from the social media</a:t>
          </a:r>
          <a:endParaRPr lang="he-IL" dirty="0"/>
        </a:p>
      </dgm:t>
    </dgm:pt>
    <dgm:pt modelId="{196D9B7F-13D9-4165-AADF-10E1740B66B7}" type="parTrans" cxnId="{D2F2A62A-6350-4B5B-AE9B-94B61C0F5FFF}">
      <dgm:prSet/>
      <dgm:spPr/>
      <dgm:t>
        <a:bodyPr/>
        <a:lstStyle/>
        <a:p>
          <a:pPr rtl="1"/>
          <a:endParaRPr lang="he-IL"/>
        </a:p>
      </dgm:t>
    </dgm:pt>
    <dgm:pt modelId="{D7A46956-DE8B-40F2-8D85-83590D811E88}" type="sibTrans" cxnId="{D2F2A62A-6350-4B5B-AE9B-94B61C0F5FFF}">
      <dgm:prSet/>
      <dgm:spPr/>
      <dgm:t>
        <a:bodyPr/>
        <a:lstStyle/>
        <a:p>
          <a:pPr rtl="1"/>
          <a:endParaRPr lang="he-IL"/>
        </a:p>
      </dgm:t>
    </dgm:pt>
    <dgm:pt modelId="{1DFDBAC3-755A-47E3-99FF-62CDC033720B}">
      <dgm:prSet phldrT="[טקסט]"/>
      <dgm:spPr/>
      <dgm:t>
        <a:bodyPr/>
        <a:lstStyle/>
        <a:p>
          <a:pPr algn="l" rtl="0"/>
          <a:r>
            <a:rPr lang="en-US" dirty="0"/>
            <a:t>How we got the data?</a:t>
          </a:r>
          <a:endParaRPr lang="he-IL" dirty="0"/>
        </a:p>
      </dgm:t>
    </dgm:pt>
    <dgm:pt modelId="{7881BF4C-1771-42BE-B8A7-A100C0EF0F8E}" type="parTrans" cxnId="{931433B5-651A-40D2-9CDB-CEA726859BA5}">
      <dgm:prSet/>
      <dgm:spPr/>
      <dgm:t>
        <a:bodyPr/>
        <a:lstStyle/>
        <a:p>
          <a:pPr rtl="1"/>
          <a:endParaRPr lang="he-IL"/>
        </a:p>
      </dgm:t>
    </dgm:pt>
    <dgm:pt modelId="{18CBC975-7DE1-4F16-AC7D-756B44299B52}" type="sibTrans" cxnId="{931433B5-651A-40D2-9CDB-CEA726859BA5}">
      <dgm:prSet/>
      <dgm:spPr/>
      <dgm:t>
        <a:bodyPr/>
        <a:lstStyle/>
        <a:p>
          <a:pPr rtl="1"/>
          <a:endParaRPr lang="he-IL"/>
        </a:p>
      </dgm:t>
    </dgm:pt>
    <dgm:pt modelId="{65A015AE-82FC-474F-9D1C-EB83C94AE4C8}">
      <dgm:prSet phldrT="[טקסט]"/>
      <dgm:spPr/>
      <dgm:t>
        <a:bodyPr/>
        <a:lstStyle/>
        <a:p>
          <a:pPr algn="l" rtl="0"/>
          <a:r>
            <a:rPr lang="en-US" dirty="0"/>
            <a:t>Keepers</a:t>
          </a:r>
          <a:endParaRPr lang="he-IL" dirty="0"/>
        </a:p>
      </dgm:t>
    </dgm:pt>
    <dgm:pt modelId="{D7B19126-0401-4A4A-8F7C-75E9388A6CE2}" type="parTrans" cxnId="{BF809ED4-3F21-410C-A553-4AFC6923D1B9}">
      <dgm:prSet/>
      <dgm:spPr/>
      <dgm:t>
        <a:bodyPr/>
        <a:lstStyle/>
        <a:p>
          <a:pPr rtl="1"/>
          <a:endParaRPr lang="he-IL"/>
        </a:p>
      </dgm:t>
    </dgm:pt>
    <dgm:pt modelId="{47B58D70-37EF-4783-A407-14008A6732CE}" type="sibTrans" cxnId="{BF809ED4-3F21-410C-A553-4AFC6923D1B9}">
      <dgm:prSet/>
      <dgm:spPr/>
      <dgm:t>
        <a:bodyPr/>
        <a:lstStyle/>
        <a:p>
          <a:pPr rtl="1"/>
          <a:endParaRPr lang="he-IL"/>
        </a:p>
      </dgm:t>
    </dgm:pt>
    <dgm:pt modelId="{14B9CA8B-65EB-4EEF-A4BB-946ED2C73076}">
      <dgm:prSet phldrT="[טקסט]"/>
      <dgm:spPr/>
      <dgm:t>
        <a:bodyPr/>
        <a:lstStyle/>
        <a:p>
          <a:pPr algn="l" rtl="0"/>
          <a:r>
            <a:rPr lang="en-US" dirty="0"/>
            <a:t>Tagged data</a:t>
          </a:r>
          <a:endParaRPr lang="he-IL" dirty="0"/>
        </a:p>
      </dgm:t>
    </dgm:pt>
    <dgm:pt modelId="{297EF3B0-945F-4E0C-818B-A0C9881B85F3}" type="parTrans" cxnId="{E9C0437A-7369-4117-8AE1-C69B0027A20C}">
      <dgm:prSet/>
      <dgm:spPr/>
      <dgm:t>
        <a:bodyPr/>
        <a:lstStyle/>
        <a:p>
          <a:pPr rtl="1"/>
          <a:endParaRPr lang="he-IL"/>
        </a:p>
      </dgm:t>
    </dgm:pt>
    <dgm:pt modelId="{9BA636BC-3214-4ECB-A7A7-23DB22D9C94A}" type="sibTrans" cxnId="{E9C0437A-7369-4117-8AE1-C69B0027A20C}">
      <dgm:prSet/>
      <dgm:spPr/>
      <dgm:t>
        <a:bodyPr/>
        <a:lstStyle/>
        <a:p>
          <a:pPr rtl="1"/>
          <a:endParaRPr lang="he-IL"/>
        </a:p>
      </dgm:t>
    </dgm:pt>
    <dgm:pt modelId="{31DA4A0C-25D4-4930-A288-4A27A8F836BB}">
      <dgm:prSet/>
      <dgm:spPr/>
      <dgm:t>
        <a:bodyPr/>
        <a:lstStyle/>
        <a:p>
          <a:pPr algn="l" rtl="0"/>
          <a:r>
            <a:rPr lang="en-US" dirty="0"/>
            <a:t>How many?</a:t>
          </a:r>
          <a:endParaRPr lang="he-IL" dirty="0"/>
        </a:p>
      </dgm:t>
    </dgm:pt>
    <dgm:pt modelId="{223B466E-117A-4C09-ACAC-6EEE8718E970}" type="parTrans" cxnId="{96E32A22-C43C-4967-94C8-C7A098C606C8}">
      <dgm:prSet/>
      <dgm:spPr/>
      <dgm:t>
        <a:bodyPr/>
        <a:lstStyle/>
        <a:p>
          <a:pPr rtl="1"/>
          <a:endParaRPr lang="he-IL"/>
        </a:p>
      </dgm:t>
    </dgm:pt>
    <dgm:pt modelId="{F28E828B-1FFD-4518-BE72-5FA8F4C86C78}" type="sibTrans" cxnId="{96E32A22-C43C-4967-94C8-C7A098C606C8}">
      <dgm:prSet/>
      <dgm:spPr/>
      <dgm:t>
        <a:bodyPr/>
        <a:lstStyle/>
        <a:p>
          <a:pPr rtl="1"/>
          <a:endParaRPr lang="he-IL"/>
        </a:p>
      </dgm:t>
    </dgm:pt>
    <dgm:pt modelId="{401BD277-A551-43A8-BE5D-6827E8E5884B}">
      <dgm:prSet/>
      <dgm:spPr/>
      <dgm:t>
        <a:bodyPr/>
        <a:lstStyle/>
        <a:p>
          <a:pPr algn="l" rtl="0"/>
          <a:r>
            <a:rPr lang="en-US" dirty="0"/>
            <a:t>5501 nonviolent massage</a:t>
          </a:r>
          <a:endParaRPr lang="he-IL" dirty="0"/>
        </a:p>
      </dgm:t>
    </dgm:pt>
    <dgm:pt modelId="{E64A8F1A-809E-44F2-8E9E-2695E647D85E}" type="parTrans" cxnId="{CF491319-2444-4464-AB95-73C98394E040}">
      <dgm:prSet/>
      <dgm:spPr/>
      <dgm:t>
        <a:bodyPr/>
        <a:lstStyle/>
        <a:p>
          <a:pPr rtl="1"/>
          <a:endParaRPr lang="he-IL"/>
        </a:p>
      </dgm:t>
    </dgm:pt>
    <dgm:pt modelId="{61F9A668-C90B-40FA-A3B1-8237347B693D}" type="sibTrans" cxnId="{CF491319-2444-4464-AB95-73C98394E040}">
      <dgm:prSet/>
      <dgm:spPr/>
      <dgm:t>
        <a:bodyPr/>
        <a:lstStyle/>
        <a:p>
          <a:pPr rtl="1"/>
          <a:endParaRPr lang="he-IL"/>
        </a:p>
      </dgm:t>
    </dgm:pt>
    <dgm:pt modelId="{17F4A520-084F-4A83-A8C4-646B48620316}">
      <dgm:prSet/>
      <dgm:spPr/>
      <dgm:t>
        <a:bodyPr/>
        <a:lstStyle/>
        <a:p>
          <a:pPr algn="l" rtl="0"/>
          <a:r>
            <a:rPr lang="en-US" dirty="0"/>
            <a:t>3787 violent sentences</a:t>
          </a:r>
          <a:endParaRPr lang="he-IL" dirty="0"/>
        </a:p>
      </dgm:t>
    </dgm:pt>
    <dgm:pt modelId="{1806BF43-6DA4-4579-8693-9A97CE67219C}" type="parTrans" cxnId="{F4FD779D-47AB-48FF-90F8-DF82A7013605}">
      <dgm:prSet/>
      <dgm:spPr/>
      <dgm:t>
        <a:bodyPr/>
        <a:lstStyle/>
        <a:p>
          <a:pPr rtl="1"/>
          <a:endParaRPr lang="he-IL"/>
        </a:p>
      </dgm:t>
    </dgm:pt>
    <dgm:pt modelId="{3DB32F21-6AC8-4CF0-B2A4-6D1554648E57}" type="sibTrans" cxnId="{F4FD779D-47AB-48FF-90F8-DF82A7013605}">
      <dgm:prSet/>
      <dgm:spPr/>
      <dgm:t>
        <a:bodyPr/>
        <a:lstStyle/>
        <a:p>
          <a:pPr rtl="1"/>
          <a:endParaRPr lang="he-IL"/>
        </a:p>
      </dgm:t>
    </dgm:pt>
    <dgm:pt modelId="{D3D36069-9E93-4AD7-91FE-84498885564B}">
      <dgm:prSet/>
      <dgm:spPr/>
      <dgm:t>
        <a:bodyPr/>
        <a:lstStyle/>
        <a:p>
          <a:pPr rtl="0"/>
          <a:r>
            <a:rPr lang="en-US" dirty="0"/>
            <a:t>Special characterizes</a:t>
          </a:r>
          <a:endParaRPr lang="he-IL" dirty="0"/>
        </a:p>
      </dgm:t>
    </dgm:pt>
    <dgm:pt modelId="{C3BB4918-9015-4D41-8697-A9CC28808738}" type="parTrans" cxnId="{8E40DE27-7565-46C5-8B51-F3A5A5AB6B0C}">
      <dgm:prSet/>
      <dgm:spPr/>
      <dgm:t>
        <a:bodyPr/>
        <a:lstStyle/>
        <a:p>
          <a:pPr rtl="1"/>
          <a:endParaRPr lang="he-IL"/>
        </a:p>
      </dgm:t>
    </dgm:pt>
    <dgm:pt modelId="{7E587795-E5D2-41E3-88CA-F47F9E276E4C}" type="sibTrans" cxnId="{8E40DE27-7565-46C5-8B51-F3A5A5AB6B0C}">
      <dgm:prSet/>
      <dgm:spPr/>
      <dgm:t>
        <a:bodyPr/>
        <a:lstStyle/>
        <a:p>
          <a:pPr rtl="1"/>
          <a:endParaRPr lang="he-IL"/>
        </a:p>
      </dgm:t>
    </dgm:pt>
    <dgm:pt modelId="{239390BB-E47C-4BE0-80B6-36D605420FBB}">
      <dgm:prSet/>
      <dgm:spPr/>
      <dgm:t>
        <a:bodyPr/>
        <a:lstStyle/>
        <a:p>
          <a:pPr rtl="0"/>
          <a:r>
            <a:rPr lang="en-US" dirty="0"/>
            <a:t>Slang, spelling mistake, duplicate  characters</a:t>
          </a:r>
          <a:endParaRPr lang="he-IL" dirty="0"/>
        </a:p>
      </dgm:t>
    </dgm:pt>
    <dgm:pt modelId="{19D2601B-918A-4E6A-B3BC-8BB27657378F}" type="parTrans" cxnId="{298E90A7-C1CC-4A79-896B-A72C16D63658}">
      <dgm:prSet/>
      <dgm:spPr/>
      <dgm:t>
        <a:bodyPr/>
        <a:lstStyle/>
        <a:p>
          <a:pPr rtl="1"/>
          <a:endParaRPr lang="he-IL"/>
        </a:p>
      </dgm:t>
    </dgm:pt>
    <dgm:pt modelId="{89AFF99A-C56F-432F-A0C0-45D715551C61}" type="sibTrans" cxnId="{298E90A7-C1CC-4A79-896B-A72C16D63658}">
      <dgm:prSet/>
      <dgm:spPr/>
      <dgm:t>
        <a:bodyPr/>
        <a:lstStyle/>
        <a:p>
          <a:pPr rtl="1"/>
          <a:endParaRPr lang="he-IL"/>
        </a:p>
      </dgm:t>
    </dgm:pt>
    <dgm:pt modelId="{87BC16B3-7BFA-4B88-960D-D2C84554C0E1}">
      <dgm:prSet/>
      <dgm:spPr/>
      <dgm:t>
        <a:bodyPr/>
        <a:lstStyle/>
        <a:p>
          <a:pPr rtl="0"/>
          <a:r>
            <a:rPr lang="en-US" dirty="0"/>
            <a:t>Short massages</a:t>
          </a:r>
          <a:endParaRPr lang="he-IL" dirty="0"/>
        </a:p>
      </dgm:t>
    </dgm:pt>
    <dgm:pt modelId="{FAEF81ED-8E9D-4651-B117-3132415BA8E7}" type="parTrans" cxnId="{E98A5662-3106-45F4-BBD7-1571893AD9E7}">
      <dgm:prSet/>
      <dgm:spPr/>
      <dgm:t>
        <a:bodyPr/>
        <a:lstStyle/>
        <a:p>
          <a:pPr rtl="1"/>
          <a:endParaRPr lang="he-IL"/>
        </a:p>
      </dgm:t>
    </dgm:pt>
    <dgm:pt modelId="{E2D296D7-8F91-492D-8250-BE3A8226C913}" type="sibTrans" cxnId="{E98A5662-3106-45F4-BBD7-1571893AD9E7}">
      <dgm:prSet/>
      <dgm:spPr/>
      <dgm:t>
        <a:bodyPr/>
        <a:lstStyle/>
        <a:p>
          <a:pPr rtl="1"/>
          <a:endParaRPr lang="he-IL"/>
        </a:p>
      </dgm:t>
    </dgm:pt>
    <dgm:pt modelId="{3994507F-71E9-4D46-99C5-4FB5FE6108C4}" type="pres">
      <dgm:prSet presAssocID="{A21E8A93-54BB-48CA-AC3A-D4B548D4A585}" presName="linear" presStyleCnt="0">
        <dgm:presLayoutVars>
          <dgm:dir/>
          <dgm:resizeHandles val="exact"/>
        </dgm:presLayoutVars>
      </dgm:prSet>
      <dgm:spPr/>
    </dgm:pt>
    <dgm:pt modelId="{7F430A04-18D7-4918-A2F6-F27AD9ACBB09}" type="pres">
      <dgm:prSet presAssocID="{7E8D4FCE-FC3C-47DB-AE58-007D58E694AF}" presName="comp" presStyleCnt="0"/>
      <dgm:spPr/>
    </dgm:pt>
    <dgm:pt modelId="{132AA173-2FED-4A80-B73A-C6A1B1F0A280}" type="pres">
      <dgm:prSet presAssocID="{7E8D4FCE-FC3C-47DB-AE58-007D58E694AF}" presName="box" presStyleLbl="node1" presStyleIdx="0" presStyleCnt="4" custLinFactNeighborX="-210"/>
      <dgm:spPr/>
    </dgm:pt>
    <dgm:pt modelId="{751D7CE3-53F0-48E8-AB9E-5663DB1E8BFC}" type="pres">
      <dgm:prSet presAssocID="{7E8D4FCE-FC3C-47DB-AE58-007D58E694AF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40000" b="-40000"/>
          </a:stretch>
        </a:blipFill>
      </dgm:spPr>
    </dgm:pt>
    <dgm:pt modelId="{8B555DA0-72BD-4F64-AC32-9582FD39196A}" type="pres">
      <dgm:prSet presAssocID="{7E8D4FCE-FC3C-47DB-AE58-007D58E694AF}" presName="text" presStyleLbl="node1" presStyleIdx="0" presStyleCnt="4">
        <dgm:presLayoutVars>
          <dgm:bulletEnabled val="1"/>
        </dgm:presLayoutVars>
      </dgm:prSet>
      <dgm:spPr/>
    </dgm:pt>
    <dgm:pt modelId="{9E2B695B-E659-4E9B-9BBF-069F71AD9B23}" type="pres">
      <dgm:prSet presAssocID="{6AEB2C42-882B-4F91-9772-C6AC3FECBE48}" presName="spacer" presStyleCnt="0"/>
      <dgm:spPr/>
    </dgm:pt>
    <dgm:pt modelId="{00D5D18A-260B-4513-9ED1-37BA85E4075F}" type="pres">
      <dgm:prSet presAssocID="{1DFDBAC3-755A-47E3-99FF-62CDC033720B}" presName="comp" presStyleCnt="0"/>
      <dgm:spPr/>
    </dgm:pt>
    <dgm:pt modelId="{F058B68E-098B-418C-BBF0-FCD9951F20F0}" type="pres">
      <dgm:prSet presAssocID="{1DFDBAC3-755A-47E3-99FF-62CDC033720B}" presName="box" presStyleLbl="node1" presStyleIdx="1" presStyleCnt="4"/>
      <dgm:spPr/>
    </dgm:pt>
    <dgm:pt modelId="{ED5BCDC1-5DBD-43EC-A20F-B8B7D78E3AD0}" type="pres">
      <dgm:prSet presAssocID="{1DFDBAC3-755A-47E3-99FF-62CDC033720B}" presName="img" presStyleLbl="fgImgPlace1" presStyleIdx="1" presStyleCnt="4"/>
      <dgm:spPr>
        <a:blipFill>
          <a:blip xmlns:r="http://schemas.openxmlformats.org/officeDocument/2006/relationships" r:embed="rId3"/>
          <a:srcRect/>
          <a:stretch>
            <a:fillRect l="-46000" r="-46000"/>
          </a:stretch>
        </a:blipFill>
      </dgm:spPr>
    </dgm:pt>
    <dgm:pt modelId="{CB72ABF5-ABF3-4BFB-8F5B-CAFA30E243F4}" type="pres">
      <dgm:prSet presAssocID="{1DFDBAC3-755A-47E3-99FF-62CDC033720B}" presName="text" presStyleLbl="node1" presStyleIdx="1" presStyleCnt="4">
        <dgm:presLayoutVars>
          <dgm:bulletEnabled val="1"/>
        </dgm:presLayoutVars>
      </dgm:prSet>
      <dgm:spPr/>
    </dgm:pt>
    <dgm:pt modelId="{554AEF29-DA2C-4357-BBFF-D80A7295D709}" type="pres">
      <dgm:prSet presAssocID="{18CBC975-7DE1-4F16-AC7D-756B44299B52}" presName="spacer" presStyleCnt="0"/>
      <dgm:spPr/>
    </dgm:pt>
    <dgm:pt modelId="{34F5BA7E-CC39-4FA4-9017-3D27C90848C2}" type="pres">
      <dgm:prSet presAssocID="{31DA4A0C-25D4-4930-A288-4A27A8F836BB}" presName="comp" presStyleCnt="0"/>
      <dgm:spPr/>
    </dgm:pt>
    <dgm:pt modelId="{9993C6A5-9B81-4F47-974C-CF657D5705FE}" type="pres">
      <dgm:prSet presAssocID="{31DA4A0C-25D4-4930-A288-4A27A8F836BB}" presName="box" presStyleLbl="node1" presStyleIdx="2" presStyleCnt="4"/>
      <dgm:spPr/>
    </dgm:pt>
    <dgm:pt modelId="{C3FBD21D-80A1-492A-81FE-EC1122E65659}" type="pres">
      <dgm:prSet presAssocID="{31DA4A0C-25D4-4930-A288-4A27A8F836BB}" presName="img" presStyleLbl="fgImgPlac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40000" b="-40000"/>
          </a:stretch>
        </a:blipFill>
      </dgm:spPr>
    </dgm:pt>
    <dgm:pt modelId="{78D7C3CE-0702-4431-8434-84EB90868328}" type="pres">
      <dgm:prSet presAssocID="{31DA4A0C-25D4-4930-A288-4A27A8F836BB}" presName="text" presStyleLbl="node1" presStyleIdx="2" presStyleCnt="4">
        <dgm:presLayoutVars>
          <dgm:bulletEnabled val="1"/>
        </dgm:presLayoutVars>
      </dgm:prSet>
      <dgm:spPr/>
    </dgm:pt>
    <dgm:pt modelId="{EA97DDDC-4256-4BBF-B851-C75A6A84B4F2}" type="pres">
      <dgm:prSet presAssocID="{F28E828B-1FFD-4518-BE72-5FA8F4C86C78}" presName="spacer" presStyleCnt="0"/>
      <dgm:spPr/>
    </dgm:pt>
    <dgm:pt modelId="{3CDEC012-0D40-4C9B-980F-DC8C44814CF1}" type="pres">
      <dgm:prSet presAssocID="{D3D36069-9E93-4AD7-91FE-84498885564B}" presName="comp" presStyleCnt="0"/>
      <dgm:spPr/>
    </dgm:pt>
    <dgm:pt modelId="{EB8B0D27-E26F-431A-B3C4-28AA1D47E1ED}" type="pres">
      <dgm:prSet presAssocID="{D3D36069-9E93-4AD7-91FE-84498885564B}" presName="box" presStyleLbl="node1" presStyleIdx="3" presStyleCnt="4"/>
      <dgm:spPr/>
    </dgm:pt>
    <dgm:pt modelId="{47FBCA7D-B069-4F6F-A5DB-2D6B5DD4EAD8}" type="pres">
      <dgm:prSet presAssocID="{D3D36069-9E93-4AD7-91FE-84498885564B}" presName="img" presStyleLbl="fgImgPlace1" presStyleIdx="3" presStyleCnt="4"/>
      <dgm:spPr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11000" r="-11000"/>
          </a:stretch>
        </a:blipFill>
      </dgm:spPr>
    </dgm:pt>
    <dgm:pt modelId="{587AE867-8D28-4B2E-9C89-09B82CB2B0D9}" type="pres">
      <dgm:prSet presAssocID="{D3D36069-9E93-4AD7-91FE-84498885564B}" presName="text" presStyleLbl="node1" presStyleIdx="3" presStyleCnt="4">
        <dgm:presLayoutVars>
          <dgm:bulletEnabled val="1"/>
        </dgm:presLayoutVars>
      </dgm:prSet>
      <dgm:spPr/>
    </dgm:pt>
  </dgm:ptLst>
  <dgm:cxnLst>
    <dgm:cxn modelId="{959FDC09-CAB7-489A-845A-902E03105A15}" type="presOf" srcId="{14B9CA8B-65EB-4EEF-A4BB-946ED2C73076}" destId="{132AA173-2FED-4A80-B73A-C6A1B1F0A280}" srcOrd="0" destOrd="2" presId="urn:microsoft.com/office/officeart/2005/8/layout/vList4"/>
    <dgm:cxn modelId="{E0FAEC16-9043-43F1-B5B2-EB93AA1D07A4}" type="presOf" srcId="{17F4A520-084F-4A83-A8C4-646B48620316}" destId="{78D7C3CE-0702-4431-8434-84EB90868328}" srcOrd="1" destOrd="2" presId="urn:microsoft.com/office/officeart/2005/8/layout/vList4"/>
    <dgm:cxn modelId="{CCA6F516-0BB3-4F16-A002-C452BC7C432E}" type="presOf" srcId="{239390BB-E47C-4BE0-80B6-36D605420FBB}" destId="{587AE867-8D28-4B2E-9C89-09B82CB2B0D9}" srcOrd="1" destOrd="1" presId="urn:microsoft.com/office/officeart/2005/8/layout/vList4"/>
    <dgm:cxn modelId="{CF491319-2444-4464-AB95-73C98394E040}" srcId="{31DA4A0C-25D4-4930-A288-4A27A8F836BB}" destId="{401BD277-A551-43A8-BE5D-6827E8E5884B}" srcOrd="0" destOrd="0" parTransId="{E64A8F1A-809E-44F2-8E9E-2695E647D85E}" sibTransId="{61F9A668-C90B-40FA-A3B1-8237347B693D}"/>
    <dgm:cxn modelId="{44272F19-5619-43FC-BED5-C308BDAF4E9E}" type="presOf" srcId="{14B9CA8B-65EB-4EEF-A4BB-946ED2C73076}" destId="{8B555DA0-72BD-4F64-AC32-9582FD39196A}" srcOrd="1" destOrd="2" presId="urn:microsoft.com/office/officeart/2005/8/layout/vList4"/>
    <dgm:cxn modelId="{3319A71E-52D4-421B-9E96-7067D0F23718}" type="presOf" srcId="{31DA4A0C-25D4-4930-A288-4A27A8F836BB}" destId="{78D7C3CE-0702-4431-8434-84EB90868328}" srcOrd="1" destOrd="0" presId="urn:microsoft.com/office/officeart/2005/8/layout/vList4"/>
    <dgm:cxn modelId="{DA1F9620-5A2D-4FFA-AE18-6B3884D1C588}" type="presOf" srcId="{87BC16B3-7BFA-4B88-960D-D2C84554C0E1}" destId="{EB8B0D27-E26F-431A-B3C4-28AA1D47E1ED}" srcOrd="0" destOrd="2" presId="urn:microsoft.com/office/officeart/2005/8/layout/vList4"/>
    <dgm:cxn modelId="{96E32A22-C43C-4967-94C8-C7A098C606C8}" srcId="{A21E8A93-54BB-48CA-AC3A-D4B548D4A585}" destId="{31DA4A0C-25D4-4930-A288-4A27A8F836BB}" srcOrd="2" destOrd="0" parTransId="{223B466E-117A-4C09-ACAC-6EEE8718E970}" sibTransId="{F28E828B-1FFD-4518-BE72-5FA8F4C86C78}"/>
    <dgm:cxn modelId="{FB7D7426-9435-4CAA-A4D0-B0C991596944}" type="presOf" srcId="{7E8D4FCE-FC3C-47DB-AE58-007D58E694AF}" destId="{8B555DA0-72BD-4F64-AC32-9582FD39196A}" srcOrd="1" destOrd="0" presId="urn:microsoft.com/office/officeart/2005/8/layout/vList4"/>
    <dgm:cxn modelId="{8E40DE27-7565-46C5-8B51-F3A5A5AB6B0C}" srcId="{A21E8A93-54BB-48CA-AC3A-D4B548D4A585}" destId="{D3D36069-9E93-4AD7-91FE-84498885564B}" srcOrd="3" destOrd="0" parTransId="{C3BB4918-9015-4D41-8697-A9CC28808738}" sibTransId="{7E587795-E5D2-41E3-88CA-F47F9E276E4C}"/>
    <dgm:cxn modelId="{D2F2A62A-6350-4B5B-AE9B-94B61C0F5FFF}" srcId="{7E8D4FCE-FC3C-47DB-AE58-007D58E694AF}" destId="{78ED12BB-4491-4F89-A7E3-CAF0E3AA1617}" srcOrd="0" destOrd="0" parTransId="{196D9B7F-13D9-4165-AADF-10E1740B66B7}" sibTransId="{D7A46956-DE8B-40F2-8D85-83590D811E88}"/>
    <dgm:cxn modelId="{104E7E2D-D30E-4DC1-A0D0-C7FC56817310}" type="presOf" srcId="{1DFDBAC3-755A-47E3-99FF-62CDC033720B}" destId="{CB72ABF5-ABF3-4BFB-8F5B-CAFA30E243F4}" srcOrd="1" destOrd="0" presId="urn:microsoft.com/office/officeart/2005/8/layout/vList4"/>
    <dgm:cxn modelId="{935E7638-7FFB-4E37-B8E9-86DFD19891A2}" type="presOf" srcId="{401BD277-A551-43A8-BE5D-6827E8E5884B}" destId="{78D7C3CE-0702-4431-8434-84EB90868328}" srcOrd="1" destOrd="1" presId="urn:microsoft.com/office/officeart/2005/8/layout/vList4"/>
    <dgm:cxn modelId="{3B13A93C-0A22-4E3B-B7DF-A02500C8C4C2}" type="presOf" srcId="{78ED12BB-4491-4F89-A7E3-CAF0E3AA1617}" destId="{132AA173-2FED-4A80-B73A-C6A1B1F0A280}" srcOrd="0" destOrd="1" presId="urn:microsoft.com/office/officeart/2005/8/layout/vList4"/>
    <dgm:cxn modelId="{0D26D53D-33AE-404A-B904-293393C3AF31}" type="presOf" srcId="{78ED12BB-4491-4F89-A7E3-CAF0E3AA1617}" destId="{8B555DA0-72BD-4F64-AC32-9582FD39196A}" srcOrd="1" destOrd="1" presId="urn:microsoft.com/office/officeart/2005/8/layout/vList4"/>
    <dgm:cxn modelId="{6197B15E-98C5-4B9D-8D9B-E5D3F04479A7}" type="presOf" srcId="{1DFDBAC3-755A-47E3-99FF-62CDC033720B}" destId="{F058B68E-098B-418C-BBF0-FCD9951F20F0}" srcOrd="0" destOrd="0" presId="urn:microsoft.com/office/officeart/2005/8/layout/vList4"/>
    <dgm:cxn modelId="{E98A5662-3106-45F4-BBD7-1571893AD9E7}" srcId="{D3D36069-9E93-4AD7-91FE-84498885564B}" destId="{87BC16B3-7BFA-4B88-960D-D2C84554C0E1}" srcOrd="1" destOrd="0" parTransId="{FAEF81ED-8E9D-4651-B117-3132415BA8E7}" sibTransId="{E2D296D7-8F91-492D-8250-BE3A8226C913}"/>
    <dgm:cxn modelId="{B1B4CE47-52E7-476F-8084-F39FEDCA0751}" type="presOf" srcId="{401BD277-A551-43A8-BE5D-6827E8E5884B}" destId="{9993C6A5-9B81-4F47-974C-CF657D5705FE}" srcOrd="0" destOrd="1" presId="urn:microsoft.com/office/officeart/2005/8/layout/vList4"/>
    <dgm:cxn modelId="{9141076B-99AA-4A26-B8FB-EB2CA26DD3A6}" type="presOf" srcId="{239390BB-E47C-4BE0-80B6-36D605420FBB}" destId="{EB8B0D27-E26F-431A-B3C4-28AA1D47E1ED}" srcOrd="0" destOrd="1" presId="urn:microsoft.com/office/officeart/2005/8/layout/vList4"/>
    <dgm:cxn modelId="{1901E76C-C595-4896-B45A-49319F691196}" type="presOf" srcId="{65A015AE-82FC-474F-9D1C-EB83C94AE4C8}" destId="{CB72ABF5-ABF3-4BFB-8F5B-CAFA30E243F4}" srcOrd="1" destOrd="1" presId="urn:microsoft.com/office/officeart/2005/8/layout/vList4"/>
    <dgm:cxn modelId="{2FCE6A6D-CC54-4DFB-A9A9-98E8106FF9DE}" type="presOf" srcId="{A21E8A93-54BB-48CA-AC3A-D4B548D4A585}" destId="{3994507F-71E9-4D46-99C5-4FB5FE6108C4}" srcOrd="0" destOrd="0" presId="urn:microsoft.com/office/officeart/2005/8/layout/vList4"/>
    <dgm:cxn modelId="{CF5CB24F-56B6-44BA-BBD5-54CF5EFBFE6C}" type="presOf" srcId="{D3D36069-9E93-4AD7-91FE-84498885564B}" destId="{587AE867-8D28-4B2E-9C89-09B82CB2B0D9}" srcOrd="1" destOrd="0" presId="urn:microsoft.com/office/officeart/2005/8/layout/vList4"/>
    <dgm:cxn modelId="{E9C0437A-7369-4117-8AE1-C69B0027A20C}" srcId="{7E8D4FCE-FC3C-47DB-AE58-007D58E694AF}" destId="{14B9CA8B-65EB-4EEF-A4BB-946ED2C73076}" srcOrd="1" destOrd="0" parTransId="{297EF3B0-945F-4E0C-818B-A0C9881B85F3}" sibTransId="{9BA636BC-3214-4ECB-A7A7-23DB22D9C94A}"/>
    <dgm:cxn modelId="{6C4FC887-F05F-4592-AB1C-F2386053E779}" type="presOf" srcId="{87BC16B3-7BFA-4B88-960D-D2C84554C0E1}" destId="{587AE867-8D28-4B2E-9C89-09B82CB2B0D9}" srcOrd="1" destOrd="2" presId="urn:microsoft.com/office/officeart/2005/8/layout/vList4"/>
    <dgm:cxn modelId="{4A640F99-4603-4628-B36B-7E00BE3B5961}" type="presOf" srcId="{31DA4A0C-25D4-4930-A288-4A27A8F836BB}" destId="{9993C6A5-9B81-4F47-974C-CF657D5705FE}" srcOrd="0" destOrd="0" presId="urn:microsoft.com/office/officeart/2005/8/layout/vList4"/>
    <dgm:cxn modelId="{F4FD779D-47AB-48FF-90F8-DF82A7013605}" srcId="{31DA4A0C-25D4-4930-A288-4A27A8F836BB}" destId="{17F4A520-084F-4A83-A8C4-646B48620316}" srcOrd="1" destOrd="0" parTransId="{1806BF43-6DA4-4579-8693-9A97CE67219C}" sibTransId="{3DB32F21-6AC8-4CF0-B2A4-6D1554648E57}"/>
    <dgm:cxn modelId="{298E90A7-C1CC-4A79-896B-A72C16D63658}" srcId="{D3D36069-9E93-4AD7-91FE-84498885564B}" destId="{239390BB-E47C-4BE0-80B6-36D605420FBB}" srcOrd="0" destOrd="0" parTransId="{19D2601B-918A-4E6A-B3BC-8BB27657378F}" sibTransId="{89AFF99A-C56F-432F-A0C0-45D715551C61}"/>
    <dgm:cxn modelId="{931433B5-651A-40D2-9CDB-CEA726859BA5}" srcId="{A21E8A93-54BB-48CA-AC3A-D4B548D4A585}" destId="{1DFDBAC3-755A-47E3-99FF-62CDC033720B}" srcOrd="1" destOrd="0" parTransId="{7881BF4C-1771-42BE-B8A7-A100C0EF0F8E}" sibTransId="{18CBC975-7DE1-4F16-AC7D-756B44299B52}"/>
    <dgm:cxn modelId="{E9A8CDD0-E76D-434D-BF41-B6D224F12601}" type="presOf" srcId="{7E8D4FCE-FC3C-47DB-AE58-007D58E694AF}" destId="{132AA173-2FED-4A80-B73A-C6A1B1F0A280}" srcOrd="0" destOrd="0" presId="urn:microsoft.com/office/officeart/2005/8/layout/vList4"/>
    <dgm:cxn modelId="{BF809ED4-3F21-410C-A553-4AFC6923D1B9}" srcId="{1DFDBAC3-755A-47E3-99FF-62CDC033720B}" destId="{65A015AE-82FC-474F-9D1C-EB83C94AE4C8}" srcOrd="0" destOrd="0" parTransId="{D7B19126-0401-4A4A-8F7C-75E9388A6CE2}" sibTransId="{47B58D70-37EF-4783-A407-14008A6732CE}"/>
    <dgm:cxn modelId="{5C0061E3-8BF8-452A-90A4-432CF993D0AC}" type="presOf" srcId="{D3D36069-9E93-4AD7-91FE-84498885564B}" destId="{EB8B0D27-E26F-431A-B3C4-28AA1D47E1ED}" srcOrd="0" destOrd="0" presId="urn:microsoft.com/office/officeart/2005/8/layout/vList4"/>
    <dgm:cxn modelId="{FA86A1ED-2D4F-407F-B317-19816CB35714}" srcId="{A21E8A93-54BB-48CA-AC3A-D4B548D4A585}" destId="{7E8D4FCE-FC3C-47DB-AE58-007D58E694AF}" srcOrd="0" destOrd="0" parTransId="{FB867842-5D73-4023-9DB8-02DCC9EE707B}" sibTransId="{6AEB2C42-882B-4F91-9772-C6AC3FECBE48}"/>
    <dgm:cxn modelId="{1B2991EE-34CF-4B32-B92A-03D4F744A1A7}" type="presOf" srcId="{65A015AE-82FC-474F-9D1C-EB83C94AE4C8}" destId="{F058B68E-098B-418C-BBF0-FCD9951F20F0}" srcOrd="0" destOrd="1" presId="urn:microsoft.com/office/officeart/2005/8/layout/vList4"/>
    <dgm:cxn modelId="{287C08FD-C071-409E-94C9-F1259FA19B0C}" type="presOf" srcId="{17F4A520-084F-4A83-A8C4-646B48620316}" destId="{9993C6A5-9B81-4F47-974C-CF657D5705FE}" srcOrd="0" destOrd="2" presId="urn:microsoft.com/office/officeart/2005/8/layout/vList4"/>
    <dgm:cxn modelId="{EDA3CD38-B884-412B-B718-956E8F59556E}" type="presParOf" srcId="{3994507F-71E9-4D46-99C5-4FB5FE6108C4}" destId="{7F430A04-18D7-4918-A2F6-F27AD9ACBB09}" srcOrd="0" destOrd="0" presId="urn:microsoft.com/office/officeart/2005/8/layout/vList4"/>
    <dgm:cxn modelId="{A6E900FF-D5C2-44E9-A7FF-96928D96F3E0}" type="presParOf" srcId="{7F430A04-18D7-4918-A2F6-F27AD9ACBB09}" destId="{132AA173-2FED-4A80-B73A-C6A1B1F0A280}" srcOrd="0" destOrd="0" presId="urn:microsoft.com/office/officeart/2005/8/layout/vList4"/>
    <dgm:cxn modelId="{F02F779B-6829-4426-9D32-72D1B32B6648}" type="presParOf" srcId="{7F430A04-18D7-4918-A2F6-F27AD9ACBB09}" destId="{751D7CE3-53F0-48E8-AB9E-5663DB1E8BFC}" srcOrd="1" destOrd="0" presId="urn:microsoft.com/office/officeart/2005/8/layout/vList4"/>
    <dgm:cxn modelId="{D271A8FA-CB9F-4849-A6A1-E40B7887A7F5}" type="presParOf" srcId="{7F430A04-18D7-4918-A2F6-F27AD9ACBB09}" destId="{8B555DA0-72BD-4F64-AC32-9582FD39196A}" srcOrd="2" destOrd="0" presId="urn:microsoft.com/office/officeart/2005/8/layout/vList4"/>
    <dgm:cxn modelId="{2FBE3656-69BA-40B5-BF45-440AE11EFEAD}" type="presParOf" srcId="{3994507F-71E9-4D46-99C5-4FB5FE6108C4}" destId="{9E2B695B-E659-4E9B-9BBF-069F71AD9B23}" srcOrd="1" destOrd="0" presId="urn:microsoft.com/office/officeart/2005/8/layout/vList4"/>
    <dgm:cxn modelId="{6E8287F5-74E5-488A-8B43-0EBA9074B2FB}" type="presParOf" srcId="{3994507F-71E9-4D46-99C5-4FB5FE6108C4}" destId="{00D5D18A-260B-4513-9ED1-37BA85E4075F}" srcOrd="2" destOrd="0" presId="urn:microsoft.com/office/officeart/2005/8/layout/vList4"/>
    <dgm:cxn modelId="{1A398FE8-13B1-4061-86DB-216AEA084459}" type="presParOf" srcId="{00D5D18A-260B-4513-9ED1-37BA85E4075F}" destId="{F058B68E-098B-418C-BBF0-FCD9951F20F0}" srcOrd="0" destOrd="0" presId="urn:microsoft.com/office/officeart/2005/8/layout/vList4"/>
    <dgm:cxn modelId="{37CD3283-65A2-4037-A5CB-EC03F6B4A112}" type="presParOf" srcId="{00D5D18A-260B-4513-9ED1-37BA85E4075F}" destId="{ED5BCDC1-5DBD-43EC-A20F-B8B7D78E3AD0}" srcOrd="1" destOrd="0" presId="urn:microsoft.com/office/officeart/2005/8/layout/vList4"/>
    <dgm:cxn modelId="{BA20E2DC-EBE3-46D0-9562-2987E6EA46AF}" type="presParOf" srcId="{00D5D18A-260B-4513-9ED1-37BA85E4075F}" destId="{CB72ABF5-ABF3-4BFB-8F5B-CAFA30E243F4}" srcOrd="2" destOrd="0" presId="urn:microsoft.com/office/officeart/2005/8/layout/vList4"/>
    <dgm:cxn modelId="{1BB2C5D8-00A2-4105-A845-CA021D4A5A33}" type="presParOf" srcId="{3994507F-71E9-4D46-99C5-4FB5FE6108C4}" destId="{554AEF29-DA2C-4357-BBFF-D80A7295D709}" srcOrd="3" destOrd="0" presId="urn:microsoft.com/office/officeart/2005/8/layout/vList4"/>
    <dgm:cxn modelId="{508F1FCE-358F-44AC-9B4E-D54C37AD64AD}" type="presParOf" srcId="{3994507F-71E9-4D46-99C5-4FB5FE6108C4}" destId="{34F5BA7E-CC39-4FA4-9017-3D27C90848C2}" srcOrd="4" destOrd="0" presId="urn:microsoft.com/office/officeart/2005/8/layout/vList4"/>
    <dgm:cxn modelId="{97DDE3FF-1D15-4A62-ACBA-0E746A594252}" type="presParOf" srcId="{34F5BA7E-CC39-4FA4-9017-3D27C90848C2}" destId="{9993C6A5-9B81-4F47-974C-CF657D5705FE}" srcOrd="0" destOrd="0" presId="urn:microsoft.com/office/officeart/2005/8/layout/vList4"/>
    <dgm:cxn modelId="{A36CE883-2797-4582-A484-1033E00EACF4}" type="presParOf" srcId="{34F5BA7E-CC39-4FA4-9017-3D27C90848C2}" destId="{C3FBD21D-80A1-492A-81FE-EC1122E65659}" srcOrd="1" destOrd="0" presId="urn:microsoft.com/office/officeart/2005/8/layout/vList4"/>
    <dgm:cxn modelId="{C87C3DBA-BA79-4CFE-9293-9A8FC1C50400}" type="presParOf" srcId="{34F5BA7E-CC39-4FA4-9017-3D27C90848C2}" destId="{78D7C3CE-0702-4431-8434-84EB90868328}" srcOrd="2" destOrd="0" presId="urn:microsoft.com/office/officeart/2005/8/layout/vList4"/>
    <dgm:cxn modelId="{4D3D55BA-6F23-4E13-9164-E68F90F77BCD}" type="presParOf" srcId="{3994507F-71E9-4D46-99C5-4FB5FE6108C4}" destId="{EA97DDDC-4256-4BBF-B851-C75A6A84B4F2}" srcOrd="5" destOrd="0" presId="urn:microsoft.com/office/officeart/2005/8/layout/vList4"/>
    <dgm:cxn modelId="{FE7E41F4-8C9E-445E-AF7C-F38017F1885C}" type="presParOf" srcId="{3994507F-71E9-4D46-99C5-4FB5FE6108C4}" destId="{3CDEC012-0D40-4C9B-980F-DC8C44814CF1}" srcOrd="6" destOrd="0" presId="urn:microsoft.com/office/officeart/2005/8/layout/vList4"/>
    <dgm:cxn modelId="{667E8EE3-2EC0-40FF-95C5-327DFA0698B9}" type="presParOf" srcId="{3CDEC012-0D40-4C9B-980F-DC8C44814CF1}" destId="{EB8B0D27-E26F-431A-B3C4-28AA1D47E1ED}" srcOrd="0" destOrd="0" presId="urn:microsoft.com/office/officeart/2005/8/layout/vList4"/>
    <dgm:cxn modelId="{2C722E90-A311-47DB-BF50-C3E71882D58D}" type="presParOf" srcId="{3CDEC012-0D40-4C9B-980F-DC8C44814CF1}" destId="{47FBCA7D-B069-4F6F-A5DB-2D6B5DD4EAD8}" srcOrd="1" destOrd="0" presId="urn:microsoft.com/office/officeart/2005/8/layout/vList4"/>
    <dgm:cxn modelId="{2212B37A-A556-4C0F-B297-77600E309E4F}" type="presParOf" srcId="{3CDEC012-0D40-4C9B-980F-DC8C44814CF1}" destId="{587AE867-8D28-4B2E-9C89-09B82CB2B0D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AA173-2FED-4A80-B73A-C6A1B1F0A280}">
      <dsp:nvSpPr>
        <dsp:cNvPr id="0" name=""/>
        <dsp:cNvSpPr/>
      </dsp:nvSpPr>
      <dsp:spPr>
        <a:xfrm>
          <a:off x="0" y="0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 is the data?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Massages of children and teenagers from the social media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Tagged data</a:t>
          </a:r>
          <a:endParaRPr lang="he-IL" sz="1800" kern="1200" dirty="0"/>
        </a:p>
      </dsp:txBody>
      <dsp:txXfrm>
        <a:off x="1829355" y="0"/>
        <a:ext cx="6722974" cy="1188898"/>
      </dsp:txXfrm>
    </dsp:sp>
    <dsp:sp modelId="{751D7CE3-53F0-48E8-AB9E-5663DB1E8BFC}">
      <dsp:nvSpPr>
        <dsp:cNvPr id="0" name=""/>
        <dsp:cNvSpPr/>
      </dsp:nvSpPr>
      <dsp:spPr>
        <a:xfrm>
          <a:off x="118889" y="118889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40000" b="-40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8B68E-098B-418C-BBF0-FCD9951F20F0}">
      <dsp:nvSpPr>
        <dsp:cNvPr id="0" name=""/>
        <dsp:cNvSpPr/>
      </dsp:nvSpPr>
      <dsp:spPr>
        <a:xfrm>
          <a:off x="0" y="1307788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we got the data?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Keepers</a:t>
          </a:r>
          <a:endParaRPr lang="he-IL" sz="1800" kern="1200" dirty="0"/>
        </a:p>
      </dsp:txBody>
      <dsp:txXfrm>
        <a:off x="1829355" y="1307788"/>
        <a:ext cx="6722974" cy="1188898"/>
      </dsp:txXfrm>
    </dsp:sp>
    <dsp:sp modelId="{ED5BCDC1-5DBD-43EC-A20F-B8B7D78E3AD0}">
      <dsp:nvSpPr>
        <dsp:cNvPr id="0" name=""/>
        <dsp:cNvSpPr/>
      </dsp:nvSpPr>
      <dsp:spPr>
        <a:xfrm>
          <a:off x="118889" y="1426677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l="-46000" r="-46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3C6A5-9B81-4F47-974C-CF657D5705FE}">
      <dsp:nvSpPr>
        <dsp:cNvPr id="0" name=""/>
        <dsp:cNvSpPr/>
      </dsp:nvSpPr>
      <dsp:spPr>
        <a:xfrm>
          <a:off x="0" y="2615576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many?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5501 nonviolent massage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3787 violent sentences</a:t>
          </a:r>
          <a:endParaRPr lang="he-IL" sz="1800" kern="1200" dirty="0"/>
        </a:p>
      </dsp:txBody>
      <dsp:txXfrm>
        <a:off x="1829355" y="2615576"/>
        <a:ext cx="6722974" cy="1188898"/>
      </dsp:txXfrm>
    </dsp:sp>
    <dsp:sp modelId="{C3FBD21D-80A1-492A-81FE-EC1122E65659}">
      <dsp:nvSpPr>
        <dsp:cNvPr id="0" name=""/>
        <dsp:cNvSpPr/>
      </dsp:nvSpPr>
      <dsp:spPr>
        <a:xfrm>
          <a:off x="118889" y="2734466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40000" b="-40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B0D27-E26F-431A-B3C4-28AA1D47E1ED}">
      <dsp:nvSpPr>
        <dsp:cNvPr id="0" name=""/>
        <dsp:cNvSpPr/>
      </dsp:nvSpPr>
      <dsp:spPr>
        <a:xfrm>
          <a:off x="0" y="3923364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Special characterizes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Slang, spelling mistake, duplicate  characters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Short massages</a:t>
          </a:r>
          <a:endParaRPr lang="he-IL" sz="1800" kern="1200" dirty="0"/>
        </a:p>
      </dsp:txBody>
      <dsp:txXfrm>
        <a:off x="1829355" y="3923364"/>
        <a:ext cx="6722974" cy="1188898"/>
      </dsp:txXfrm>
    </dsp:sp>
    <dsp:sp modelId="{47FBCA7D-B069-4F6F-A5DB-2D6B5DD4EAD8}">
      <dsp:nvSpPr>
        <dsp:cNvPr id="0" name=""/>
        <dsp:cNvSpPr/>
      </dsp:nvSpPr>
      <dsp:spPr>
        <a:xfrm>
          <a:off x="118889" y="4042254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DFA15A2-2820-48F7-A476-00783D0B9E42}" type="datetimeFigureOut">
              <a:rPr lang="he-IL" smtClean="0"/>
              <a:t>ב'/תמוז/תש"פ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6A9585-3896-4CC5-B07B-12C1E5AFAA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97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היי לכולם... אנחנו ירדן ומאי</a:t>
            </a:r>
          </a:p>
          <a:p>
            <a:r>
              <a:rPr lang="he-IL" dirty="0"/>
              <a:t>והפרויקט שלנו על אלימות ברשתות חברתיות בקרב בני נוער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919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כאן ניתן לראות את תוצאות המסווגים השונים אותם ניסינו עד כה על פי מספר מדדים.</a:t>
            </a:r>
          </a:p>
          <a:p>
            <a:r>
              <a:rPr lang="he-IL" dirty="0"/>
              <a:t>כאשר החלטנו כי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עבורנו 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recall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יותר משמעותי, כיוון שטעות פחות חמורה עבורנו היא לסווג הודעה לא אלימה כאלימה.</a:t>
            </a:r>
          </a:p>
          <a:p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לכן החלטנו לשים דגש על מדד ה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שבעצם נותן יותר משקל ל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מאשר ל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presicion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כפי שרצינו.</a:t>
            </a:r>
          </a:p>
          <a:p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מהתוצאות האלו ניתן לראות כי עד כה </a:t>
            </a:r>
            <a:r>
              <a:rPr lang="he-I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הרנדום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פורסט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סיווג את ההודעות בצורה הטובה ביותר.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9913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כאן אנחנו רואים את עקומת ה</a:t>
            </a:r>
            <a:r>
              <a:rPr lang="en-US" dirty="0"/>
              <a:t>ROC</a:t>
            </a:r>
            <a:r>
              <a:rPr lang="he-IL" dirty="0"/>
              <a:t> שמראה לנו את היחס שאנחנו יכולים לקבל בין </a:t>
            </a:r>
            <a:r>
              <a:rPr lang="en-US" dirty="0"/>
              <a:t>TPR</a:t>
            </a:r>
            <a:r>
              <a:rPr lang="he-IL" dirty="0"/>
              <a:t> ל</a:t>
            </a:r>
            <a:r>
              <a:rPr lang="en-US" dirty="0"/>
              <a:t>FPR</a:t>
            </a:r>
            <a:r>
              <a:rPr lang="he-IL" dirty="0"/>
              <a:t> עבור כל אחד מהמסווגים שבחנו, במקרה שלנו אנחנו מבינות שאנחנו רוצות לטעות כמה שפחות על הודעות אלימות אז נרצה לבחור נקודה שנמצאת במקום גבוה בעקומה ולכן גם פה </a:t>
            </a:r>
            <a:r>
              <a:rPr lang="he-IL" dirty="0" err="1"/>
              <a:t>הרנדום</a:t>
            </a:r>
            <a:r>
              <a:rPr lang="he-IL" dirty="0"/>
              <a:t> </a:t>
            </a:r>
            <a:r>
              <a:rPr lang="he-IL" dirty="0" err="1"/>
              <a:t>פורסט</a:t>
            </a:r>
            <a:r>
              <a:rPr lang="he-IL" dirty="0"/>
              <a:t> מהווה את המסווג הטוב ביותר עבורנו.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089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כאן ניתן לראות תוצאות ראשוניות של ניסיון חלוקה ל3 </a:t>
            </a:r>
            <a:r>
              <a:rPr lang="he-IL" dirty="0" err="1"/>
              <a:t>קלאסטרים</a:t>
            </a:r>
            <a:r>
              <a:rPr lang="he-IL" dirty="0"/>
              <a:t>. שבראייתנו ניתן למצוא בין המילים המובילות שלהם (שמוצגות בגדול יותר) מכנה משותף.</a:t>
            </a:r>
          </a:p>
          <a:p>
            <a:r>
              <a:rPr lang="he-IL" dirty="0"/>
              <a:t>על כן חלקנו את </a:t>
            </a:r>
            <a:r>
              <a:rPr lang="he-IL" dirty="0" err="1"/>
              <a:t>הקלאסטרים</a:t>
            </a:r>
            <a:r>
              <a:rPr lang="he-IL" dirty="0"/>
              <a:t> לשלושה נושאים – הערות מיניות (שנראה לי שתוכלו לקרוא את המילים לבד), איומים (מילים כמו – התאבד, מת, חרם, בכה, שנא) וכינויי גנאי (מילים כמו סתום, </a:t>
            </a:r>
            <a:r>
              <a:rPr lang="he-IL" dirty="0" err="1"/>
              <a:t>דבע</a:t>
            </a:r>
            <a:r>
              <a:rPr lang="he-IL" dirty="0"/>
              <a:t>, מטומטם, טיפש, הומו)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801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הדברים שהלכו כמצופה היו-</a:t>
            </a:r>
          </a:p>
          <a:p>
            <a:r>
              <a:rPr lang="he-IL" dirty="0"/>
              <a:t>השלב של הטקסט </a:t>
            </a:r>
            <a:r>
              <a:rPr lang="he-IL" dirty="0" err="1"/>
              <a:t>נורמליזיישן</a:t>
            </a:r>
            <a:r>
              <a:rPr lang="he-IL" dirty="0"/>
              <a:t> שיפר את התוצאות. ניתן לראות את זה בגרף הזה כאשר העמודות הכתומות מציגות תוצאות סיווג של </a:t>
            </a:r>
            <a:r>
              <a:rPr lang="he-IL" dirty="0" err="1"/>
              <a:t>רנדום</a:t>
            </a:r>
            <a:r>
              <a:rPr lang="he-IL" dirty="0"/>
              <a:t> </a:t>
            </a:r>
            <a:r>
              <a:rPr lang="he-IL" dirty="0" err="1"/>
              <a:t>פורסט</a:t>
            </a:r>
            <a:r>
              <a:rPr lang="he-IL" dirty="0"/>
              <a:t> על הטקסט המקורי והעמודות הכחולות מציגות את התוצאות עם שלב ה</a:t>
            </a:r>
            <a:r>
              <a:rPr lang="en-US" dirty="0"/>
              <a:t>text normalization</a:t>
            </a:r>
            <a:endParaRPr lang="he-IL" dirty="0"/>
          </a:p>
          <a:p>
            <a:r>
              <a:rPr lang="he-IL" dirty="0"/>
              <a:t>וכן ככל שהמסווג היה טוב ומורכב יותר כך התוצאות שלו היו טובות יותר.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681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דברים שהפתיעו אותנו –</a:t>
            </a:r>
          </a:p>
          <a:p>
            <a:pPr marL="228600" indent="-228600">
              <a:buAutoNum type="arabicPeriod"/>
            </a:pPr>
            <a:r>
              <a:rPr lang="he-IL" dirty="0" err="1"/>
              <a:t>הדאטה</a:t>
            </a:r>
            <a:r>
              <a:rPr lang="he-IL" dirty="0"/>
              <a:t> היה עמוס מאוד בסלנג, שגיאות כתיב, ריבוי אותיות, חיבור מילים -  מה שהפך למורכב עוד יותר את השלב של ה</a:t>
            </a:r>
            <a:r>
              <a:rPr lang="en-US" dirty="0"/>
              <a:t>text normalization</a:t>
            </a:r>
            <a:endParaRPr lang="he-IL" dirty="0"/>
          </a:p>
          <a:p>
            <a:pPr marL="228600" indent="-228600">
              <a:buAutoNum type="arabicPeriod"/>
            </a:pPr>
            <a:r>
              <a:rPr lang="he-IL" dirty="0"/>
              <a:t>טעויות של </a:t>
            </a:r>
            <a:r>
              <a:rPr lang="he-IL" dirty="0" err="1"/>
              <a:t>היאפ</a:t>
            </a:r>
            <a:r>
              <a:rPr lang="he-IL" dirty="0"/>
              <a:t> על מילים חשובות עבורנו לתיוג כמו למשל המורפמה דל המילה "מכות" הפכה ל"מך" (מלשון עני)</a:t>
            </a:r>
          </a:p>
          <a:p>
            <a:pPr marL="228600" indent="-228600">
              <a:buAutoNum type="arabicPeriod"/>
            </a:pPr>
            <a:r>
              <a:rPr lang="he-IL" dirty="0"/>
              <a:t>התוצאות של </a:t>
            </a:r>
            <a:r>
              <a:rPr lang="he-IL" dirty="0" err="1"/>
              <a:t>הקלאסטרינג</a:t>
            </a:r>
            <a:r>
              <a:rPr lang="he-IL" dirty="0"/>
              <a:t> לא היו מספיק טובות עבור הצרכים שלנו. אך אנחנו מצפות שהכנסת שלב </a:t>
            </a:r>
            <a:r>
              <a:rPr lang="he-IL" dirty="0" err="1"/>
              <a:t>הפיטצ'רים</a:t>
            </a:r>
            <a:r>
              <a:rPr lang="he-IL" dirty="0"/>
              <a:t> ישפר את הביצועים.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228600" indent="-228600">
              <a:buAutoNum type="arabicPeriod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49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לסיכום-</a:t>
            </a:r>
          </a:p>
          <a:p>
            <a:pPr marL="228600" indent="-228600">
              <a:buAutoNum type="arabicPeriod"/>
            </a:pPr>
            <a:r>
              <a:rPr lang="he-IL" dirty="0"/>
              <a:t>הצלחנו לסווג את ההודעות לאלימות ולא אלימות בצורה טובה</a:t>
            </a:r>
          </a:p>
          <a:p>
            <a:pPr marL="228600" indent="-228600">
              <a:buAutoNum type="arabicPeriod"/>
            </a:pPr>
            <a:r>
              <a:rPr lang="he-IL" dirty="0"/>
              <a:t>הצלחנו באופן חלקי לענות על שאלת המחקר השנייה שלנו – מהם סוגי האלימות ברשת</a:t>
            </a:r>
          </a:p>
          <a:p>
            <a:pPr marL="228600" indent="-228600">
              <a:buAutoNum type="arabicPeriod"/>
            </a:pPr>
            <a:r>
              <a:rPr lang="he-IL" dirty="0"/>
              <a:t>אנחנו צריכות להמשיך ולשפר את המסווגים שלנו , אולי ע"י למידה עמוקה. וכן את </a:t>
            </a:r>
            <a:r>
              <a:rPr lang="he-IL" dirty="0" err="1"/>
              <a:t>הקלאסטרינג</a:t>
            </a:r>
            <a:r>
              <a:rPr lang="he-IL" dirty="0"/>
              <a:t>. השלב הראשון בשיפור יהיה הוספת שלב </a:t>
            </a:r>
            <a:r>
              <a:rPr lang="he-IL" dirty="0" err="1"/>
              <a:t>הפיטצר</a:t>
            </a:r>
            <a:r>
              <a:rPr lang="he-IL" dirty="0"/>
              <a:t> </a:t>
            </a:r>
            <a:r>
              <a:rPr lang="he-IL" dirty="0" err="1"/>
              <a:t>סלקשיין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194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ולבסוף, אם הייתה לנו קבוצה של חמישה מפתחים וחצי שנה.. הצעדים שהיינו רוצות לעשות הם – </a:t>
            </a:r>
          </a:p>
          <a:p>
            <a:pPr marL="228600" indent="-228600">
              <a:buAutoNum type="arabicPeriod"/>
            </a:pPr>
            <a:r>
              <a:rPr lang="he-IL" dirty="0"/>
              <a:t>מתן ציון אלימות -  כלומר עד כמה ההודעה אלימה</a:t>
            </a:r>
          </a:p>
          <a:p>
            <a:pPr marL="228600" indent="-228600">
              <a:buAutoNum type="arabicPeriod"/>
            </a:pPr>
            <a:r>
              <a:rPr lang="he-IL" dirty="0"/>
              <a:t>אימון המודל על עוד דאטה, מסוג שונה, לדוגמא לא רק של בני נוער, שבעצם יש להם מאפיינים שונים.</a:t>
            </a:r>
          </a:p>
          <a:p>
            <a:pPr marL="228600" indent="-228600">
              <a:buAutoNum type="arabicPeriod"/>
            </a:pPr>
            <a:r>
              <a:rPr lang="he-IL" dirty="0"/>
              <a:t>סיווג הודעות ע"י סוג אלימות – לדוגמא -  </a:t>
            </a:r>
            <a:r>
              <a:rPr lang="he-IL" dirty="0" err="1"/>
              <a:t>שיימינג</a:t>
            </a:r>
            <a:r>
              <a:rPr lang="he-IL" dirty="0"/>
              <a:t>, הטרדה מינית וכו'</a:t>
            </a:r>
          </a:p>
          <a:p>
            <a:pPr marL="228600" indent="-228600">
              <a:buAutoNum type="arabicPeriod"/>
            </a:pPr>
            <a:r>
              <a:rPr lang="he-IL" dirty="0"/>
              <a:t>תיקון אוטומטי של הודעות אלימות ללא אלימות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365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מתנצלות מראש על שפה פוגענית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570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אז נתחיל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בקצת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רקע ומוטיבציה.. </a:t>
            </a: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האינטרנט יכול להיות מקום פורה ומעצים לילדים, אך בו בזמן גם בעל סכנות רבות אשר יכולות להשפיע על התפתחותם.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אז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מה זה בריונות ברשת?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בריונות ברשת היא תופעה חדשה יחסית בה נעשה שימוש באינטרנט על מנת להשמיץ, להטריד, להביך, להפחיד, או לתקוף אדם יחיד או קבוצה. היא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באה לידי ביטוי ב</a:t>
            </a:r>
            <a:r>
              <a:rPr lang="he-IL" dirty="0"/>
              <a:t>פרסום שמועות, איומים, הערות מיניות, מידע אישי של הקורבן</a:t>
            </a:r>
            <a:r>
              <a:rPr lang="he-IL" baseline="0" dirty="0"/>
              <a:t> ועוד. </a:t>
            </a:r>
          </a:p>
          <a:p>
            <a:r>
              <a:rPr lang="he-IL" baseline="0" dirty="0"/>
              <a:t>בריונות ברשת נפוצה מאוד בימנו, ובעיקר בקרב בני נוער. 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5841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נראה כמה נתונים מעניינים שחלקם אפילו הפתיעו אותנו</a:t>
            </a:r>
          </a:p>
          <a:p>
            <a:endParaRPr lang="he-IL" dirty="0"/>
          </a:p>
          <a:p>
            <a:r>
              <a:rPr lang="he-IL" dirty="0"/>
              <a:t>והינה כמה דוגמאות חיות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הדומיין</a:t>
            </a:r>
            <a:r>
              <a:rPr lang="he-IL" dirty="0"/>
              <a:t> הוא כאמור אלימות ברשת, ואת הבעיה הגדרנו כאיתור אלימות ברשתות חברתיות.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3493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עכשיו נפרוט את שאלות המחקר:</a:t>
            </a:r>
          </a:p>
          <a:p>
            <a:r>
              <a:rPr lang="he-IL" dirty="0"/>
              <a:t>אז שאלת המחקר הראשונה היא האם ניתן לתייג הודעות ברשת לאלימות או לא?</a:t>
            </a:r>
          </a:p>
          <a:p>
            <a:r>
              <a:rPr lang="he-IL" dirty="0"/>
              <a:t>והשאלה השנייה היא מהם סוגי האלימות ברשת?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4089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  <a:p>
            <a:r>
              <a:rPr lang="he-IL" dirty="0"/>
              <a:t>אז </a:t>
            </a:r>
            <a:r>
              <a:rPr lang="he-IL" dirty="0" err="1"/>
              <a:t>הדאטא</a:t>
            </a:r>
            <a:r>
              <a:rPr lang="he-IL" dirty="0"/>
              <a:t> שלנו מורכב מהודעות של בני נוער מהרשתות החברתיות, ההודעות </a:t>
            </a:r>
            <a:r>
              <a:rPr lang="he-IL" dirty="0" err="1"/>
              <a:t>מתויגויות</a:t>
            </a:r>
            <a:r>
              <a:rPr lang="he-IL" dirty="0"/>
              <a:t> בסיווג בינארי לאלימות או לא אלימות.</a:t>
            </a:r>
          </a:p>
          <a:p>
            <a:r>
              <a:rPr lang="he-IL" dirty="0"/>
              <a:t>השגנו את המידע מחברת </a:t>
            </a:r>
            <a:r>
              <a:rPr lang="he-IL" dirty="0" err="1"/>
              <a:t>קיפרס</a:t>
            </a:r>
            <a:r>
              <a:rPr lang="he-IL" dirty="0"/>
              <a:t>. שמפתחים אפליקציית בקרת ההורים המציגה הודעות ספציפיות שזוהו כמסוכנות תוך שמירה על פרטיות הילדים. </a:t>
            </a:r>
          </a:p>
          <a:p>
            <a:r>
              <a:rPr lang="he-IL" dirty="0" err="1"/>
              <a:t>הדאטא</a:t>
            </a:r>
            <a:r>
              <a:rPr lang="he-IL" dirty="0"/>
              <a:t> מורכב </a:t>
            </a:r>
            <a:r>
              <a:rPr lang="he-IL" dirty="0" err="1"/>
              <a:t>מכ</a:t>
            </a:r>
            <a:r>
              <a:rPr lang="he-IL" dirty="0"/>
              <a:t> 5500 הודעות שמתויגות כלא אלימות וכ3800 אלימות. </a:t>
            </a:r>
          </a:p>
          <a:p>
            <a:r>
              <a:rPr lang="he-IL" dirty="0"/>
              <a:t>כאמור </a:t>
            </a:r>
            <a:r>
              <a:rPr lang="he-IL" dirty="0" err="1"/>
              <a:t>הדאטא</a:t>
            </a:r>
            <a:r>
              <a:rPr lang="he-IL" dirty="0"/>
              <a:t> שלנו הוא מורכב מהודעות של ילדים ובני נוער ומתאפיין בהמון סלנג, שגיאות כתיב, ריבו אותיות (כמו למשל טיפש שכתוב עם הרבה ש בסוף), מילים מחוברות (כמו </a:t>
            </a:r>
            <a:r>
              <a:rPr lang="he-IL" dirty="0" err="1"/>
              <a:t>חיימשלי</a:t>
            </a:r>
            <a:r>
              <a:rPr lang="he-IL" dirty="0"/>
              <a:t> או אמשך) בנוסף ההודעות מאוד קצרות בסגנון של הודעות </a:t>
            </a:r>
            <a:r>
              <a:rPr lang="he-IL" dirty="0" err="1"/>
              <a:t>וואצאפ</a:t>
            </a:r>
            <a:r>
              <a:rPr lang="he-IL" dirty="0"/>
              <a:t>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3501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כאן אפשר לראות את חלוקת </a:t>
            </a:r>
            <a:r>
              <a:rPr lang="he-IL" dirty="0" err="1"/>
              <a:t>הדאטא</a:t>
            </a:r>
            <a:r>
              <a:rPr lang="he-IL" dirty="0"/>
              <a:t> כפי שהצגתי קודם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6554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עכשיו נתאר את </a:t>
            </a:r>
            <a:r>
              <a:rPr lang="he-IL" dirty="0" err="1"/>
              <a:t>הפייפליין</a:t>
            </a:r>
            <a:r>
              <a:rPr lang="he-IL" dirty="0"/>
              <a:t> שבחרנו לבצע – </a:t>
            </a:r>
          </a:p>
          <a:p>
            <a:r>
              <a:rPr lang="he-IL" dirty="0"/>
              <a:t>מה שמסומן בצהוב אלו דברים שכבר עשינו ובאדום עוד לא או חלקית.</a:t>
            </a:r>
          </a:p>
          <a:p>
            <a:r>
              <a:rPr lang="he-IL" dirty="0"/>
              <a:t>תחילה בצענו </a:t>
            </a:r>
            <a:r>
              <a:rPr lang="en-US" dirty="0"/>
              <a:t>Text normalization</a:t>
            </a:r>
            <a:r>
              <a:rPr lang="he-IL" dirty="0"/>
              <a:t> בהתאם למאפיינים הייחודים של </a:t>
            </a:r>
            <a:r>
              <a:rPr lang="he-IL" dirty="0" err="1"/>
              <a:t>הדאטה</a:t>
            </a:r>
            <a:r>
              <a:rPr lang="he-IL" dirty="0"/>
              <a:t> שלנו כפי שמאי תארה. שלב זה כלל – הורדת סטופ וורד בהתאם לקורפוס שלנו, </a:t>
            </a:r>
            <a:r>
              <a:rPr lang="he-IL" dirty="0" err="1"/>
              <a:t>למטיזציה</a:t>
            </a:r>
            <a:r>
              <a:rPr lang="he-IL" dirty="0"/>
              <a:t> בעזרת </a:t>
            </a:r>
            <a:r>
              <a:rPr lang="en-US" dirty="0"/>
              <a:t>YAP</a:t>
            </a:r>
            <a:r>
              <a:rPr lang="he-IL" dirty="0"/>
              <a:t>, בניית מילון סלנג שנעשה על ידנו, ומגוון </a:t>
            </a:r>
            <a:r>
              <a:rPr lang="he-IL" dirty="0" err="1"/>
              <a:t>רגקסים</a:t>
            </a:r>
            <a:r>
              <a:rPr lang="he-IL" dirty="0"/>
              <a:t> לתיקון </a:t>
            </a:r>
            <a:r>
              <a:rPr lang="he-IL" dirty="0" err="1"/>
              <a:t>הדאטה</a:t>
            </a:r>
            <a:r>
              <a:rPr lang="he-IL" dirty="0"/>
              <a:t>.</a:t>
            </a:r>
          </a:p>
          <a:p>
            <a:r>
              <a:rPr lang="he-IL" dirty="0"/>
              <a:t>השלב הבא בתהליך שאנו מצפות שישפר לנו את התוצאות הוא </a:t>
            </a:r>
            <a:r>
              <a:rPr lang="en-US" dirty="0"/>
              <a:t>feature selection</a:t>
            </a:r>
            <a:r>
              <a:rPr lang="he-IL" dirty="0"/>
              <a:t> ואותו טרם בצענו.</a:t>
            </a:r>
          </a:p>
          <a:p>
            <a:r>
              <a:rPr lang="he-IL" dirty="0"/>
              <a:t>לאחר מכן ניסינו לבצע את משימת הסיווג בעזרת מסווגים שונים כמו </a:t>
            </a:r>
            <a:r>
              <a:rPr lang="he-IL" dirty="0" err="1"/>
              <a:t>נאיב</a:t>
            </a:r>
            <a:r>
              <a:rPr lang="he-IL" dirty="0"/>
              <a:t> </a:t>
            </a:r>
            <a:r>
              <a:rPr lang="he-IL" dirty="0" err="1"/>
              <a:t>בייס</a:t>
            </a:r>
            <a:r>
              <a:rPr lang="he-IL" dirty="0"/>
              <a:t>, רגרסיה לוגיסטית </a:t>
            </a:r>
            <a:r>
              <a:rPr lang="he-IL" dirty="0" err="1"/>
              <a:t>ורנשום</a:t>
            </a:r>
            <a:r>
              <a:rPr lang="he-IL" dirty="0"/>
              <a:t> </a:t>
            </a:r>
            <a:r>
              <a:rPr lang="he-IL" dirty="0" err="1"/>
              <a:t>פורסט</a:t>
            </a:r>
            <a:r>
              <a:rPr lang="he-IL" dirty="0"/>
              <a:t> תוך השוואה למסווג </a:t>
            </a:r>
            <a:r>
              <a:rPr lang="he-IL" dirty="0" err="1"/>
              <a:t>בייסליין</a:t>
            </a:r>
            <a:r>
              <a:rPr lang="he-IL" dirty="0"/>
              <a:t> (בחרנו שהוא יהיה מסווג על פי הרב). כחלק מההכנה לתהליך </a:t>
            </a:r>
            <a:r>
              <a:rPr lang="he-IL" dirty="0" err="1"/>
              <a:t>היווג</a:t>
            </a:r>
            <a:r>
              <a:rPr lang="he-IL" dirty="0"/>
              <a:t> בצענו </a:t>
            </a:r>
            <a:r>
              <a:rPr lang="en-US" dirty="0"/>
              <a:t>word embedding </a:t>
            </a:r>
            <a:r>
              <a:rPr lang="he-IL" dirty="0"/>
              <a:t> בעזרת </a:t>
            </a:r>
            <a:r>
              <a:rPr lang="en-US" dirty="0"/>
              <a:t>bag of words</a:t>
            </a:r>
            <a:r>
              <a:rPr lang="he-IL" dirty="0"/>
              <a:t> תוך שימוש ב</a:t>
            </a:r>
            <a:r>
              <a:rPr lang="en-US" dirty="0" err="1"/>
              <a:t>tf-idf</a:t>
            </a:r>
            <a:r>
              <a:rPr lang="en-US" dirty="0"/>
              <a:t> </a:t>
            </a:r>
            <a:r>
              <a:rPr lang="he-IL" dirty="0"/>
              <a:t> בכדי לקבל הבנה יותר טובה של ההקשר של המילים כחלק מהודעה אחת עם קונטקסט מסוים.</a:t>
            </a:r>
          </a:p>
          <a:p>
            <a:r>
              <a:rPr lang="he-IL" dirty="0"/>
              <a:t>בכדי לנסות לענות על שאלת המחקר השנייה שלנו (מהם סוגי האלימות ברשת)- ניסינו לעשות </a:t>
            </a:r>
            <a:r>
              <a:rPr lang="he-IL" dirty="0" err="1"/>
              <a:t>קלאסטרינג</a:t>
            </a:r>
            <a:r>
              <a:rPr lang="he-IL" dirty="0"/>
              <a:t> בעזרת אלגוריתם </a:t>
            </a:r>
            <a:r>
              <a:rPr lang="en-US" dirty="0"/>
              <a:t>k-means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בהמשך נרצה לנסות לשפר את </a:t>
            </a:r>
            <a:r>
              <a:rPr lang="he-IL" dirty="0" err="1"/>
              <a:t>הקלאסטרינג</a:t>
            </a:r>
            <a:r>
              <a:rPr lang="he-IL" dirty="0"/>
              <a:t>, לסווג בעזרת </a:t>
            </a:r>
            <a:r>
              <a:rPr lang="en-US" dirty="0"/>
              <a:t>BERT</a:t>
            </a:r>
            <a:r>
              <a:rPr lang="he-IL" dirty="0"/>
              <a:t> ולהוסיף את שלב ה- </a:t>
            </a:r>
            <a:r>
              <a:rPr lang="en-US" dirty="0"/>
              <a:t>feature selection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100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8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4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3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6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45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59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29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9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8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3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1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8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3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6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4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1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75" y="825501"/>
            <a:ext cx="8444087" cy="4749799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143775" y="1492609"/>
            <a:ext cx="8574622" cy="160619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72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Cyber bullying</a:t>
            </a:r>
            <a:endParaRPr lang="he-IL" sz="7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937263" y="3200400"/>
            <a:ext cx="6987645" cy="1388534"/>
          </a:xfrm>
        </p:spPr>
        <p:txBody>
          <a:bodyPr>
            <a:normAutofit/>
          </a:bodyPr>
          <a:lstStyle/>
          <a:p>
            <a:pPr algn="ctr"/>
            <a:r>
              <a:rPr lang="en-US" sz="24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Final project in Hebrew natural language processing course</a:t>
            </a:r>
            <a:endParaRPr lang="he-IL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724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BB470BC9-7034-44E6-938D-B2AC13170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2" t="38913" r="1631" b="37873"/>
          <a:stretch/>
        </p:blipFill>
        <p:spPr>
          <a:xfrm>
            <a:off x="241911" y="1920693"/>
            <a:ext cx="11708178" cy="211459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2FBBFF9-FEA5-41AD-B693-2D20C025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67236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First Results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50EB38AD-D8E9-45CF-B9EE-70812152B0B6}"/>
              </a:ext>
            </a:extLst>
          </p:cNvPr>
          <p:cNvSpPr/>
          <p:nvPr/>
        </p:nvSpPr>
        <p:spPr>
          <a:xfrm>
            <a:off x="3739946" y="3422170"/>
            <a:ext cx="1011350" cy="49604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631FCB87-957C-41E4-9E85-E8E271C2BF74}"/>
              </a:ext>
            </a:extLst>
          </p:cNvPr>
          <p:cNvSpPr/>
          <p:nvPr/>
        </p:nvSpPr>
        <p:spPr>
          <a:xfrm>
            <a:off x="10799063" y="3426230"/>
            <a:ext cx="1011350" cy="49604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309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A326170C-230A-4971-B6BA-BB01B99EAA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8" t="7732" r="56831" b="52459"/>
          <a:stretch/>
        </p:blipFill>
        <p:spPr>
          <a:xfrm>
            <a:off x="299803" y="251336"/>
            <a:ext cx="3906496" cy="3271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24145C2-51AD-4E01-8632-1E21538C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837" y="-282390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ROC Curve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4167B542-7FF3-45FF-B688-C101C6707D4D}"/>
              </a:ext>
            </a:extLst>
          </p:cNvPr>
          <p:cNvCxnSpPr>
            <a:cxnSpLocks/>
          </p:cNvCxnSpPr>
          <p:nvPr/>
        </p:nvCxnSpPr>
        <p:spPr>
          <a:xfrm>
            <a:off x="4206299" y="251336"/>
            <a:ext cx="2320007" cy="177468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F4171692-5D1D-44C8-9E84-E43E5A46C36B}"/>
              </a:ext>
            </a:extLst>
          </p:cNvPr>
          <p:cNvCxnSpPr>
            <a:cxnSpLocks/>
          </p:cNvCxnSpPr>
          <p:nvPr/>
        </p:nvCxnSpPr>
        <p:spPr>
          <a:xfrm>
            <a:off x="412819" y="3522789"/>
            <a:ext cx="4987388" cy="8953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581DE48F-CEB6-4C6C-81D3-370A4015C276}"/>
              </a:ext>
            </a:extLst>
          </p:cNvPr>
          <p:cNvCxnSpPr>
            <a:cxnSpLocks/>
          </p:cNvCxnSpPr>
          <p:nvPr/>
        </p:nvCxnSpPr>
        <p:spPr>
          <a:xfrm flipH="1" flipV="1">
            <a:off x="1124856" y="638880"/>
            <a:ext cx="231166" cy="23054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>
            <a:glow rad="101600">
              <a:schemeClr val="bg2">
                <a:lumMod val="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תמונה 5">
            <a:extLst>
              <a:ext uri="{FF2B5EF4-FFF2-40B4-BE49-F238E27FC236}">
                <a16:creationId xmlns:a16="http://schemas.microsoft.com/office/drawing/2014/main" id="{3ACE4083-8636-4E17-8219-646D43680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990" y="1416111"/>
            <a:ext cx="7192191" cy="5394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62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36321A-45CF-4666-833D-058AC46C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78" y="259080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Types of Cyberbullying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3AA46-C9D8-4944-A099-608BA0AE04C4}"/>
              </a:ext>
            </a:extLst>
          </p:cNvPr>
          <p:cNvSpPr txBox="1"/>
          <p:nvPr/>
        </p:nvSpPr>
        <p:spPr>
          <a:xfrm>
            <a:off x="363261" y="2289462"/>
            <a:ext cx="353996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Sexual Comments</a:t>
            </a:r>
            <a:endParaRPr lang="he-IL" sz="32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DD30C-CC33-4A81-9D4A-4B75156C5FEF}"/>
              </a:ext>
            </a:extLst>
          </p:cNvPr>
          <p:cNvSpPr txBox="1"/>
          <p:nvPr/>
        </p:nvSpPr>
        <p:spPr>
          <a:xfrm>
            <a:off x="5054791" y="2289462"/>
            <a:ext cx="329088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  <a:endParaRPr lang="he-IL" sz="3200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34970-6D0A-4855-BCA3-873104604D1D}"/>
              </a:ext>
            </a:extLst>
          </p:cNvPr>
          <p:cNvSpPr txBox="1"/>
          <p:nvPr/>
        </p:nvSpPr>
        <p:spPr>
          <a:xfrm>
            <a:off x="9104312" y="2289461"/>
            <a:ext cx="329088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Pejorative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1AAA7FC-8EC3-4781-AA77-42D07F597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137" y="3028909"/>
            <a:ext cx="3617722" cy="28941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4E75557-3447-4CBE-9A83-7F6391E76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128" y="3028908"/>
            <a:ext cx="3617721" cy="28941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63616117-EB91-4433-85FB-BD9BBFCB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19" y="3028907"/>
            <a:ext cx="3617721" cy="28941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5808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041EE5-D871-4A72-A872-FC0EC7E2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58" y="177737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What went as expected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518BB1-BDFD-4165-BFD0-4AA12383D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929" y="2151204"/>
            <a:ext cx="10018713" cy="1056640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normalization phase improved classifier results 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better  and more complex classifiers provided better results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AEB2493-7E2E-4634-8159-1117C943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330" y="2892286"/>
            <a:ext cx="4982818" cy="37371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908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5DE224-ABB6-451C-8F34-B6CD6485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Surprises and Insights so far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A24F53-E7D0-4A32-8E69-715B43C6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Data</a:t>
            </a:r>
            <a:r>
              <a:rPr lang="en-US" dirty="0"/>
              <a:t> – Hebrew slang, duplicate characters, spelling mistake</a:t>
            </a:r>
          </a:p>
          <a:p>
            <a:pPr marL="0" indent="0" algn="l" rtl="0">
              <a:buNone/>
            </a:pPr>
            <a:r>
              <a:rPr lang="en-US" dirty="0"/>
              <a:t>Examples – </a:t>
            </a:r>
            <a:r>
              <a:rPr lang="he-IL" dirty="0"/>
              <a:t>"</a:t>
            </a:r>
            <a:r>
              <a:rPr lang="he-IL" dirty="0" err="1"/>
              <a:t>חיימשלי</a:t>
            </a:r>
            <a:r>
              <a:rPr lang="he-IL" dirty="0"/>
              <a:t>", "</a:t>
            </a:r>
            <a:r>
              <a:rPr lang="he-IL" dirty="0" err="1"/>
              <a:t>טוווווב</a:t>
            </a:r>
            <a:r>
              <a:rPr lang="he-IL" dirty="0"/>
              <a:t>", "אמשך", "</a:t>
            </a:r>
            <a:r>
              <a:rPr lang="he-IL" dirty="0" err="1"/>
              <a:t>מצתערת</a:t>
            </a:r>
            <a:r>
              <a:rPr lang="he-IL" dirty="0"/>
              <a:t>"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/>
              <a:t>Yap</a:t>
            </a:r>
            <a:r>
              <a:rPr lang="en-US" dirty="0"/>
              <a:t> – incorrect lemmatization for strong word</a:t>
            </a:r>
          </a:p>
          <a:p>
            <a:pPr marL="0" indent="0" algn="l" rtl="0">
              <a:buNone/>
            </a:pPr>
            <a:r>
              <a:rPr lang="en-US" dirty="0"/>
              <a:t>Examples –  “</a:t>
            </a:r>
            <a:r>
              <a:rPr lang="he-IL" dirty="0"/>
              <a:t>מכות -&gt; מך</a:t>
            </a:r>
            <a:r>
              <a:rPr lang="en-US" dirty="0"/>
              <a:t>“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/>
              <a:t>Clustering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69887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4CF546-9CEA-4487-B737-45C15E3B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63880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Summery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55AA8C-E6E0-4744-9EA8-6EAA1A6AB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8999"/>
            <a:ext cx="10018713" cy="3124201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succeeded in classifying messages into violence and non-violence.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partially found an answer to the types of cyberbullying.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need to continue to improve our classifiers and clusters. First, by adding a feature selection step.</a:t>
            </a:r>
          </a:p>
        </p:txBody>
      </p:sp>
    </p:spTree>
    <p:extLst>
      <p:ext uri="{BB962C8B-B14F-4D97-AF65-F5344CB8AC3E}">
        <p14:creationId xmlns:p14="http://schemas.microsoft.com/office/powerpoint/2010/main" val="3104253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3B2CBF-9DBA-4F11-A48C-480E1807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81000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Further work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6D9237-BC4C-4D4E-8ABF-F46E4B98D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3559"/>
            <a:ext cx="10018713" cy="3124201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Violence score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Trained the models with more various data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Classified message by violence type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Auto-fix violent messages to non-violent messages</a:t>
            </a:r>
          </a:p>
          <a:p>
            <a:pPr algn="l" rtl="0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6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EC6D54-8653-4865-8524-5574B17C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C9DA265-6B9B-4953-A4B6-1C633E54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0389D4F-A45A-4B9B-8588-CE53C0C9C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871" y="-25421"/>
            <a:ext cx="12386872" cy="81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8 Symbol Images, Stock Photos &amp; Vectors | Shutterstock">
            <a:extLst>
              <a:ext uri="{FF2B5EF4-FFF2-40B4-BE49-F238E27FC236}">
                <a16:creationId xmlns:a16="http://schemas.microsoft.com/office/drawing/2014/main" id="{711A2FA9-A2B6-4ECA-878E-A79890FA4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1834" y1="39643" x2="37370" y2="38214"/>
                        <a14:foregroundMark x1="37370" y1="38214" x2="34602" y2="43929"/>
                        <a14:foregroundMark x1="34602" y1="43929" x2="36678" y2="56071"/>
                        <a14:foregroundMark x1="53633" y1="44286" x2="55363" y2="38214"/>
                        <a14:foregroundMark x1="55363" y1="38214" x2="49827" y2="35000"/>
                        <a14:foregroundMark x1="49827" y1="35000" x2="45675" y2="39286"/>
                        <a14:foregroundMark x1="45675" y1="39286" x2="47751" y2="44286"/>
                        <a14:foregroundMark x1="47751" y1="44286" x2="49481" y2="45357"/>
                        <a14:foregroundMark x1="63322" y1="46429" x2="69550" y2="4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34" y="-546100"/>
            <a:ext cx="8900478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57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653553" y="466165"/>
            <a:ext cx="6598023" cy="148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Background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512792" y="2528047"/>
            <a:ext cx="10018713" cy="2768600"/>
          </a:xfrm>
        </p:spPr>
        <p:txBody>
          <a:bodyPr>
            <a:noAutofit/>
          </a:bodyPr>
          <a:lstStyle/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internet can be a productive and empowering place for children</a:t>
            </a:r>
          </a:p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many dangers on the Internet that can affect the development of children</a:t>
            </a:r>
          </a:p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what is Cyberbullying? 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someone bullies or harasses others on the internet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Posting rumors, threats, sexual remarks, a victims’ personal information, or pejorative labels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among teenagers</a:t>
            </a:r>
          </a:p>
          <a:p>
            <a:pPr algn="just" rtl="0"/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3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556225" y="146957"/>
            <a:ext cx="4408489" cy="1130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Arial"/>
              </a:rPr>
              <a:t>Did you know?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65" y="1441669"/>
            <a:ext cx="3963587" cy="238645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59" y="1442248"/>
            <a:ext cx="3961661" cy="238529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65" y="3779721"/>
            <a:ext cx="4042049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59" y="3826962"/>
            <a:ext cx="4042048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26" y="1441669"/>
            <a:ext cx="4042049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3" y="3875363"/>
            <a:ext cx="4042048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661">
            <a:off x="302790" y="-698233"/>
            <a:ext cx="3521834" cy="6713497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4" b="8786"/>
          <a:stretch/>
        </p:blipFill>
        <p:spPr>
          <a:xfrm rot="1176223">
            <a:off x="6447531" y="491538"/>
            <a:ext cx="6723133" cy="2718650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3333" r="3334" b="4286"/>
          <a:stretch/>
        </p:blipFill>
        <p:spPr>
          <a:xfrm>
            <a:off x="2724539" y="2686615"/>
            <a:ext cx="5707855" cy="4168096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82" r="3370"/>
          <a:stretch/>
        </p:blipFill>
        <p:spPr>
          <a:xfrm rot="884369">
            <a:off x="9555165" y="-34125"/>
            <a:ext cx="2527429" cy="3875433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2" t="11433" r="1541" b="3604"/>
          <a:stretch/>
        </p:blipFill>
        <p:spPr>
          <a:xfrm>
            <a:off x="0" y="4151535"/>
            <a:ext cx="4816929" cy="2775857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8245">
            <a:off x="3940966" y="-332287"/>
            <a:ext cx="4911328" cy="4020013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225">
            <a:off x="7370698" y="3725143"/>
            <a:ext cx="4876800" cy="2990850"/>
          </a:xfrm>
          <a:prstGeom prst="rect">
            <a:avLst/>
          </a:prstGeom>
        </p:spPr>
      </p:pic>
      <p:pic>
        <p:nvPicPr>
          <p:cNvPr id="23" name="תמונה 22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" r="7265" b="3382"/>
          <a:stretch/>
        </p:blipFill>
        <p:spPr>
          <a:xfrm>
            <a:off x="2841171" y="-1049574"/>
            <a:ext cx="2694215" cy="40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6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039471"/>
          </a:xfrm>
        </p:spPr>
        <p:txBody>
          <a:bodyPr>
            <a:noAutofit/>
          </a:bodyPr>
          <a:lstStyle/>
          <a:p>
            <a: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The Domain and The Problem</a:t>
            </a:r>
            <a:b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</a:b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מציין מיקום תוכן 5">
            <a:extLst>
              <a:ext uri="{FF2B5EF4-FFF2-40B4-BE49-F238E27FC236}">
                <a16:creationId xmlns:a16="http://schemas.microsoft.com/office/drawing/2014/main" id="{3EA4AC45-F1AA-4576-8C5A-668D98BF0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8" y="2044700"/>
            <a:ext cx="10018713" cy="2768600"/>
          </a:xfrm>
        </p:spPr>
        <p:txBody>
          <a:bodyPr>
            <a:normAutofit/>
          </a:bodyPr>
          <a:lstStyle/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domain- cyber bulling</a:t>
            </a:r>
          </a:p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problem- Detection of Cyberbullying in social networks</a:t>
            </a:r>
          </a:p>
          <a:p>
            <a:pPr marL="0" indent="0" algn="just" rtl="0">
              <a:buNone/>
            </a:pP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4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4310" y="775447"/>
            <a:ext cx="10018713" cy="1752599"/>
          </a:xfrm>
        </p:spPr>
        <p:txBody>
          <a:bodyPr/>
          <a:lstStyle/>
          <a:p>
            <a: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Research Questions</a:t>
            </a:r>
            <a:b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</a:b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84310" y="1828800"/>
            <a:ext cx="10018713" cy="2316480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social network messages be classified as violent or not? 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types of cyberbullying?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08" y="3581399"/>
            <a:ext cx="1850649" cy="30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7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86643" y="439271"/>
            <a:ext cx="10018713" cy="868680"/>
          </a:xfrm>
        </p:spPr>
        <p:txBody>
          <a:bodyPr/>
          <a:lstStyle/>
          <a:p>
            <a: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The Data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2" name="מציין מיקום תוכן 11">
            <a:extLst>
              <a:ext uri="{FF2B5EF4-FFF2-40B4-BE49-F238E27FC236}">
                <a16:creationId xmlns:a16="http://schemas.microsoft.com/office/drawing/2014/main" id="{6328392A-36BD-4BE2-AB68-62F3FAAB0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445471"/>
              </p:ext>
            </p:extLst>
          </p:nvPr>
        </p:nvGraphicFramePr>
        <p:xfrm>
          <a:off x="1900517" y="1554481"/>
          <a:ext cx="8552330" cy="5115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03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519655-68CD-4DBF-95B1-279755F0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9297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- Pie charts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1B9315E-21D8-4F75-BE36-4F1389CA4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042" l="10000" r="90000">
                        <a14:foregroundMark x1="38594" y1="10208" x2="45000" y2="8542"/>
                        <a14:foregroundMark x1="45000" y1="8542" x2="60000" y2="10625"/>
                        <a14:foregroundMark x1="41094" y1="87292" x2="47656" y2="91250"/>
                        <a14:foregroundMark x1="47656" y1="91250" x2="54688" y2="91042"/>
                        <a14:foregroundMark x1="54688" y1="91042" x2="58125" y2="8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9105" y="1102657"/>
            <a:ext cx="7673789" cy="5755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179D36-3726-4F80-A3EB-4DEB27D8C541}"/>
              </a:ext>
            </a:extLst>
          </p:cNvPr>
          <p:cNvSpPr txBox="1"/>
          <p:nvPr/>
        </p:nvSpPr>
        <p:spPr>
          <a:xfrm>
            <a:off x="8251359" y="2294965"/>
            <a:ext cx="2466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Violent data</a:t>
            </a:r>
            <a:endParaRPr lang="he-I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64EB-CB22-444C-B249-1CB47DBB88CF}"/>
              </a:ext>
            </a:extLst>
          </p:cNvPr>
          <p:cNvSpPr txBox="1"/>
          <p:nvPr/>
        </p:nvSpPr>
        <p:spPr>
          <a:xfrm>
            <a:off x="1474040" y="3580218"/>
            <a:ext cx="2466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Nonviolent data</a:t>
            </a:r>
            <a:endParaRPr lang="he-I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652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B8E7BC-4FE6-48AE-86B6-B229A491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30154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Pipeline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99C2A2B1-5B14-4FDA-A26D-3C9D620B5516}"/>
              </a:ext>
            </a:extLst>
          </p:cNvPr>
          <p:cNvGrpSpPr/>
          <p:nvPr/>
        </p:nvGrpSpPr>
        <p:grpSpPr>
          <a:xfrm>
            <a:off x="688976" y="1300291"/>
            <a:ext cx="10972801" cy="4939145"/>
            <a:chOff x="688976" y="1300291"/>
            <a:chExt cx="10972801" cy="49391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grpSp>
          <p:nvGrpSpPr>
            <p:cNvPr id="5" name="קבוצה 4">
              <a:extLst>
                <a:ext uri="{FF2B5EF4-FFF2-40B4-BE49-F238E27FC236}">
                  <a16:creationId xmlns:a16="http://schemas.microsoft.com/office/drawing/2014/main" id="{87E59106-ED24-4450-99F9-96F9E5623D51}"/>
                </a:ext>
              </a:extLst>
            </p:cNvPr>
            <p:cNvGrpSpPr/>
            <p:nvPr/>
          </p:nvGrpSpPr>
          <p:grpSpPr>
            <a:xfrm>
              <a:off x="688976" y="1300291"/>
              <a:ext cx="10972801" cy="4939145"/>
              <a:chOff x="706581" y="242455"/>
              <a:chExt cx="10972801" cy="4939145"/>
            </a:xfrm>
            <a:grpFill/>
          </p:grpSpPr>
          <p:sp>
            <p:nvSpPr>
              <p:cNvPr id="6" name="מלבן: פינות מעוגלות 5">
                <a:extLst>
                  <a:ext uri="{FF2B5EF4-FFF2-40B4-BE49-F238E27FC236}">
                    <a16:creationId xmlns:a16="http://schemas.microsoft.com/office/drawing/2014/main" id="{9412B5BA-E3A1-4566-9B7A-7A444044BA67}"/>
                  </a:ext>
                </a:extLst>
              </p:cNvPr>
              <p:cNvSpPr/>
              <p:nvPr/>
            </p:nvSpPr>
            <p:spPr>
              <a:xfrm>
                <a:off x="706581" y="2341418"/>
                <a:ext cx="1551709" cy="706581"/>
              </a:xfrm>
              <a:prstGeom prst="round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Massage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sample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B0577B90-D901-4C55-8907-16B2634F05AC}"/>
                  </a:ext>
                </a:extLst>
              </p:cNvPr>
              <p:cNvSpPr/>
              <p:nvPr/>
            </p:nvSpPr>
            <p:spPr>
              <a:xfrm>
                <a:off x="3117273" y="2133600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Text normalization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" name="גליל 7">
                <a:extLst>
                  <a:ext uri="{FF2B5EF4-FFF2-40B4-BE49-F238E27FC236}">
                    <a16:creationId xmlns:a16="http://schemas.microsoft.com/office/drawing/2014/main" id="{6EF61653-DBA6-430B-B0A8-46C3297CBDCD}"/>
                  </a:ext>
                </a:extLst>
              </p:cNvPr>
              <p:cNvSpPr/>
              <p:nvPr/>
            </p:nvSpPr>
            <p:spPr>
              <a:xfrm>
                <a:off x="3228108" y="318655"/>
                <a:ext cx="1336964" cy="1343890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Yap</a:t>
                </a:r>
                <a:endParaRPr kumimoji="0" lang="he-I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" name="גליל 8">
                <a:extLst>
                  <a:ext uri="{FF2B5EF4-FFF2-40B4-BE49-F238E27FC236}">
                    <a16:creationId xmlns:a16="http://schemas.microsoft.com/office/drawing/2014/main" id="{BFB237EE-1217-46F8-B03C-7AD15AA54AC4}"/>
                  </a:ext>
                </a:extLst>
              </p:cNvPr>
              <p:cNvSpPr/>
              <p:nvPr/>
            </p:nvSpPr>
            <p:spPr>
              <a:xfrm>
                <a:off x="3280063" y="3851564"/>
                <a:ext cx="1336964" cy="1330036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Slang dictionary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6682637-CAE4-42AA-83FF-4E49B2418219}"/>
                  </a:ext>
                </a:extLst>
              </p:cNvPr>
              <p:cNvSpPr/>
              <p:nvPr/>
            </p:nvSpPr>
            <p:spPr>
              <a:xfrm>
                <a:off x="5430980" y="2133600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Feature selection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" name="גליל 10">
                <a:extLst>
                  <a:ext uri="{FF2B5EF4-FFF2-40B4-BE49-F238E27FC236}">
                    <a16:creationId xmlns:a16="http://schemas.microsoft.com/office/drawing/2014/main" id="{54287CF7-F941-45CF-A594-9636E66C4F48}"/>
                  </a:ext>
                </a:extLst>
              </p:cNvPr>
              <p:cNvSpPr/>
              <p:nvPr/>
            </p:nvSpPr>
            <p:spPr>
              <a:xfrm>
                <a:off x="7880896" y="311728"/>
                <a:ext cx="1336964" cy="1350817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Bag of words + TF-IDF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" name="אליפסה 11">
                <a:extLst>
                  <a:ext uri="{FF2B5EF4-FFF2-40B4-BE49-F238E27FC236}">
                    <a16:creationId xmlns:a16="http://schemas.microsoft.com/office/drawing/2014/main" id="{BAFC7A0A-08F5-49B4-AA83-9E9A6565BB3F}"/>
                  </a:ext>
                </a:extLst>
              </p:cNvPr>
              <p:cNvSpPr/>
              <p:nvPr/>
            </p:nvSpPr>
            <p:spPr>
              <a:xfrm>
                <a:off x="872836" y="242455"/>
                <a:ext cx="1828800" cy="1149927"/>
              </a:xfrm>
              <a:prstGeom prst="ellipse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remove stop words, lemmatization, slang, multiple letters</a:t>
                </a:r>
                <a:endParaRPr kumimoji="0" lang="he-I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518A16DA-D7B7-4C7A-AF58-4A5683F49665}"/>
                  </a:ext>
                </a:extLst>
              </p:cNvPr>
              <p:cNvSpPr/>
              <p:nvPr/>
            </p:nvSpPr>
            <p:spPr>
              <a:xfrm>
                <a:off x="7758542" y="2119744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Word embedding + </a:t>
                </a:r>
              </a:p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classification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C655FBDD-287F-4B3E-8801-7878A93CE75B}"/>
                  </a:ext>
                </a:extLst>
              </p:cNvPr>
              <p:cNvSpPr/>
              <p:nvPr/>
            </p:nvSpPr>
            <p:spPr>
              <a:xfrm>
                <a:off x="10016837" y="2119743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Topic mode</a:t>
                </a: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ling + clustering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" name="גליל 14">
                <a:extLst>
                  <a:ext uri="{FF2B5EF4-FFF2-40B4-BE49-F238E27FC236}">
                    <a16:creationId xmlns:a16="http://schemas.microsoft.com/office/drawing/2014/main" id="{AD033879-CC53-4129-B818-F5D3F6693A59}"/>
                  </a:ext>
                </a:extLst>
              </p:cNvPr>
              <p:cNvSpPr/>
              <p:nvPr/>
            </p:nvSpPr>
            <p:spPr>
              <a:xfrm>
                <a:off x="10127677" y="318655"/>
                <a:ext cx="1336964" cy="1350817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SVD, TF-IDF, LDA, NMF 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מחבר חץ ישר 16">
                <a:extLst>
                  <a:ext uri="{FF2B5EF4-FFF2-40B4-BE49-F238E27FC236}">
                    <a16:creationId xmlns:a16="http://schemas.microsoft.com/office/drawing/2014/main" id="{9D3E5557-AF69-4819-AD13-B182A2389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8290" y="2680852"/>
                <a:ext cx="706583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18" name="מחבר חץ ישר 17">
                <a:extLst>
                  <a:ext uri="{FF2B5EF4-FFF2-40B4-BE49-F238E27FC236}">
                    <a16:creationId xmlns:a16="http://schemas.microsoft.com/office/drawing/2014/main" id="{8B99628E-C697-454E-820A-EE6D847ED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19" name="מחבר חץ ישר 18">
                <a:extLst>
                  <a:ext uri="{FF2B5EF4-FFF2-40B4-BE49-F238E27FC236}">
                    <a16:creationId xmlns:a16="http://schemas.microsoft.com/office/drawing/2014/main" id="{1DB2BBC7-4203-4357-9544-4A4C4142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866" y="1354281"/>
                <a:ext cx="762007" cy="654628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0" name="מחבר חץ ישר 19">
                <a:extLst>
                  <a:ext uri="{FF2B5EF4-FFF2-40B4-BE49-F238E27FC236}">
                    <a16:creationId xmlns:a16="http://schemas.microsoft.com/office/drawing/2014/main" id="{06FBCFF8-EAB3-40D7-BFD0-43E9DFD51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1087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1" name="מחבר חץ ישר 20">
                <a:extLst>
                  <a:ext uri="{FF2B5EF4-FFF2-40B4-BE49-F238E27FC236}">
                    <a16:creationId xmlns:a16="http://schemas.microsoft.com/office/drawing/2014/main" id="{3A74B984-770C-41C7-9D85-87EB44CCD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3525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2" name="מחבר חץ ישר 21">
                <a:extLst>
                  <a:ext uri="{FF2B5EF4-FFF2-40B4-BE49-F238E27FC236}">
                    <a16:creationId xmlns:a16="http://schemas.microsoft.com/office/drawing/2014/main" id="{91DFE0E9-F619-43B6-BA41-F60C053CA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7371" y="1669472"/>
                <a:ext cx="0" cy="339437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3" name="מחבר חץ ישר 22">
                <a:extLst>
                  <a:ext uri="{FF2B5EF4-FFF2-40B4-BE49-F238E27FC236}">
                    <a16:creationId xmlns:a16="http://schemas.microsoft.com/office/drawing/2014/main" id="{10BC4F1C-5E19-4A90-A0D2-B2858179E348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>
                <a:off x="8549378" y="1662545"/>
                <a:ext cx="0" cy="34636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4" name="מחבר חץ ישר 23">
                <a:extLst>
                  <a:ext uri="{FF2B5EF4-FFF2-40B4-BE49-F238E27FC236}">
                    <a16:creationId xmlns:a16="http://schemas.microsoft.com/office/drawing/2014/main" id="{ACD15737-7C6D-4DB8-9329-1432DFB745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399" y="3304308"/>
                <a:ext cx="1" cy="54725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5" name="מחבר חץ ישר 24">
                <a:extLst>
                  <a:ext uri="{FF2B5EF4-FFF2-40B4-BE49-F238E27FC236}">
                    <a16:creationId xmlns:a16="http://schemas.microsoft.com/office/drawing/2014/main" id="{B6856E19-D51C-416B-A21C-F65652E0E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8109" y="1681595"/>
                <a:ext cx="0" cy="339437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</p:grpSp>
        <p:sp>
          <p:nvSpPr>
            <p:cNvPr id="29" name="גליל 28">
              <a:extLst>
                <a:ext uri="{FF2B5EF4-FFF2-40B4-BE49-F238E27FC236}">
                  <a16:creationId xmlns:a16="http://schemas.microsoft.com/office/drawing/2014/main" id="{4EC65E2F-C674-4DC0-8D2F-304C69560A96}"/>
                </a:ext>
              </a:extLst>
            </p:cNvPr>
            <p:cNvSpPr/>
            <p:nvPr/>
          </p:nvSpPr>
          <p:spPr>
            <a:xfrm>
              <a:off x="8692614" y="4743552"/>
              <a:ext cx="1499747" cy="1495884"/>
            </a:xfrm>
            <a:prstGeom prst="can">
              <a:avLst/>
            </a:prstGeom>
            <a:grpFill/>
            <a:ln w="317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Naïve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bayes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, random forest, cat boost, regression logistic</a:t>
              </a:r>
              <a:endParaRPr kumimoji="0" lang="he-I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6" name="גליל 25">
            <a:extLst>
              <a:ext uri="{FF2B5EF4-FFF2-40B4-BE49-F238E27FC236}">
                <a16:creationId xmlns:a16="http://schemas.microsoft.com/office/drawing/2014/main" id="{71F93C3B-DF7C-41DD-823B-0702C09C35B6}"/>
              </a:ext>
            </a:extLst>
          </p:cNvPr>
          <p:cNvSpPr/>
          <p:nvPr/>
        </p:nvSpPr>
        <p:spPr>
          <a:xfrm>
            <a:off x="6867061" y="4743552"/>
            <a:ext cx="1499747" cy="1495884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Bert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77C461AA-2CEC-4D4D-88D0-076852292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95336">
            <a:off x="8711042" y="4192343"/>
            <a:ext cx="249081" cy="657150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F7A71241-9266-4837-B671-CA4C22765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78941">
            <a:off x="8099860" y="4208255"/>
            <a:ext cx="235415" cy="6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81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כתובית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פרלקסה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TM03457496[[fn=היסט]]</Template>
  <TotalTime>1156</TotalTime>
  <Words>1209</Words>
  <Application>Microsoft Office PowerPoint</Application>
  <PresentationFormat>מסך רחב</PresentationFormat>
  <Paragraphs>136</Paragraphs>
  <Slides>17</Slides>
  <Notes>16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Miriam</vt:lpstr>
      <vt:lpstr>פרלקסה</vt:lpstr>
      <vt:lpstr>Cyber bullying</vt:lpstr>
      <vt:lpstr>מצגת של PowerPoint‏</vt:lpstr>
      <vt:lpstr>Background</vt:lpstr>
      <vt:lpstr>Did you know?</vt:lpstr>
      <vt:lpstr>The Domain and The Problem </vt:lpstr>
      <vt:lpstr>Research Questions </vt:lpstr>
      <vt:lpstr>The Data</vt:lpstr>
      <vt:lpstr>Data - Pie charts</vt:lpstr>
      <vt:lpstr>The Pipeline</vt:lpstr>
      <vt:lpstr>First Results</vt:lpstr>
      <vt:lpstr>ROC Curve</vt:lpstr>
      <vt:lpstr>The Types of Cyberbullying</vt:lpstr>
      <vt:lpstr>What went as expected</vt:lpstr>
      <vt:lpstr>Surprises and Insights so far</vt:lpstr>
      <vt:lpstr>Summery</vt:lpstr>
      <vt:lpstr>Further work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Violence</dc:title>
  <dc:creator>‏‏משתמש Windows</dc:creator>
  <cp:lastModifiedBy>Yarden Tal</cp:lastModifiedBy>
  <cp:revision>66</cp:revision>
  <dcterms:created xsi:type="dcterms:W3CDTF">2020-06-12T10:51:07Z</dcterms:created>
  <dcterms:modified xsi:type="dcterms:W3CDTF">2020-06-24T18:06:55Z</dcterms:modified>
</cp:coreProperties>
</file>