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70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669" autoAdjust="0"/>
  </p:normalViewPr>
  <p:slideViewPr>
    <p:cSldViewPr snapToGrid="0">
      <p:cViewPr varScale="1">
        <p:scale>
          <a:sx n="47" d="100"/>
          <a:sy n="47" d="100"/>
        </p:scale>
        <p:origin x="9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/>
            <a:t>Keepers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nonviolent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violent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duplicate  characters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-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nonviolent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violent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duplicate  characters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ב'/תמוז/תש"פ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היי לכולם... אנחנו ירדן ומאי</a:t>
            </a:r>
          </a:p>
          <a:p>
            <a:r>
              <a:rPr lang="he-IL" dirty="0"/>
              <a:t>והפרויקט שלנו על אלימות ברשתות חברתיות בקרב בני נוער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91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גם כאן ניתן לראות באמצעות ה</a:t>
            </a:r>
            <a:r>
              <a:rPr lang="en-US" dirty="0"/>
              <a:t> ROC curve</a:t>
            </a:r>
            <a:r>
              <a:rPr lang="he-IL" dirty="0"/>
              <a:t> </a:t>
            </a:r>
            <a:r>
              <a:rPr lang="he-IL" dirty="0" err="1"/>
              <a:t>הרנדום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הוא המסווג בעל התוצאות הטובות ביותר.</a:t>
            </a:r>
          </a:p>
          <a:p>
            <a:r>
              <a:rPr lang="he-IL" dirty="0"/>
              <a:t>(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89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הדברים שהלכו כמצופה היו-</a:t>
            </a:r>
          </a:p>
          <a:p>
            <a:r>
              <a:rPr lang="he-IL" dirty="0"/>
              <a:t>השלב של הטקסט </a:t>
            </a:r>
            <a:r>
              <a:rPr lang="he-IL" dirty="0" err="1"/>
              <a:t>נורמליזיישן</a:t>
            </a:r>
            <a:r>
              <a:rPr lang="he-IL" dirty="0"/>
              <a:t> שיפר את התוצאות. ניתן לראות את זה בגרף הזה כאשר העמודות הכתומות מציגות תוצאות סיווג של </a:t>
            </a:r>
            <a:r>
              <a:rPr lang="he-IL" dirty="0" err="1"/>
              <a:t>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על הטקסט המקורי והעמודות הכחולות מציגות את התוצאות עם שלב ה</a:t>
            </a:r>
            <a:r>
              <a:rPr lang="en-US" dirty="0"/>
              <a:t>text normalization</a:t>
            </a:r>
            <a:endParaRPr lang="he-IL" dirty="0"/>
          </a:p>
          <a:p>
            <a:r>
              <a:rPr lang="he-IL" dirty="0"/>
              <a:t>וכן ככל שהמסווג היה טוב ומורכב יותר כך התוצאות שלו היו טובות יותר.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68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דברים שהפתיעו אותנו –</a:t>
            </a:r>
          </a:p>
          <a:p>
            <a:pPr marL="228600" indent="-228600">
              <a:buAutoNum type="arabicPeriod"/>
            </a:pPr>
            <a:r>
              <a:rPr lang="he-IL" dirty="0" err="1"/>
              <a:t>הדאטה</a:t>
            </a:r>
            <a:r>
              <a:rPr lang="he-IL" dirty="0"/>
              <a:t> היה עמוס מאוד בסלנג, שגיאות כתיב, ריבוי אותיות, חיבור מילים -  מה שהפך למורכב עוד יותר את השלב של ה</a:t>
            </a:r>
            <a:r>
              <a:rPr lang="en-US" dirty="0"/>
              <a:t>text normalization</a:t>
            </a:r>
            <a:endParaRPr lang="he-IL" dirty="0"/>
          </a:p>
          <a:p>
            <a:pPr marL="228600" indent="-228600">
              <a:buAutoNum type="arabicPeriod"/>
            </a:pPr>
            <a:r>
              <a:rPr lang="he-IL" dirty="0"/>
              <a:t>טעויות של </a:t>
            </a:r>
            <a:r>
              <a:rPr lang="he-IL" dirty="0" err="1"/>
              <a:t>היאפ</a:t>
            </a:r>
            <a:r>
              <a:rPr lang="he-IL" dirty="0"/>
              <a:t> על מילים חשובות עבורנו לתיוג כמו למשל המורפמה דל המילה "מכות" הפכה ל"מך" (מלשון עני)</a:t>
            </a:r>
          </a:p>
          <a:p>
            <a:pPr marL="228600" indent="-228600">
              <a:buAutoNum type="arabicPeriod"/>
            </a:pPr>
            <a:r>
              <a:rPr lang="he-IL" dirty="0"/>
              <a:t>התוצאות של </a:t>
            </a:r>
            <a:r>
              <a:rPr lang="he-IL" dirty="0" err="1"/>
              <a:t>הקלאסטרינג</a:t>
            </a:r>
            <a:r>
              <a:rPr lang="he-IL" dirty="0"/>
              <a:t> לא היו מספיק טובות עבור הצרכים שלנו. אך אנחנו מצפות שהכנסת שלב </a:t>
            </a:r>
            <a:r>
              <a:rPr lang="he-IL" dirty="0" err="1"/>
              <a:t>הפיטצ'רים</a:t>
            </a:r>
            <a:r>
              <a:rPr lang="he-IL" dirty="0"/>
              <a:t> ישפר את הביצועים.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49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לסיכום-</a:t>
            </a:r>
          </a:p>
          <a:p>
            <a:pPr marL="228600" indent="-228600">
              <a:buAutoNum type="arabicPeriod"/>
            </a:pPr>
            <a:r>
              <a:rPr lang="he-IL" dirty="0"/>
              <a:t>הצלחנו לסווג את ההודעות לאלימות ולא אלימות בצורה טובה</a:t>
            </a:r>
          </a:p>
          <a:p>
            <a:pPr marL="228600" indent="-228600">
              <a:buAutoNum type="arabicPeriod"/>
            </a:pPr>
            <a:r>
              <a:rPr lang="he-IL" dirty="0"/>
              <a:t>הצלחנו באופן חלקי לענות על שאלת המחקר השנייה שלנו – מהם הסיבות לאלימות ברשת</a:t>
            </a:r>
          </a:p>
          <a:p>
            <a:pPr marL="228600" indent="-228600">
              <a:buAutoNum type="arabicPeriod"/>
            </a:pPr>
            <a:r>
              <a:rPr lang="he-IL" dirty="0"/>
              <a:t>אנחנו צריכות להמשיך ולשפר את המסווגים שלנו , אולי ע"י למידה עמוקה. וכן את </a:t>
            </a:r>
            <a:r>
              <a:rPr lang="he-IL" dirty="0" err="1"/>
              <a:t>הקלאסטרינג</a:t>
            </a:r>
            <a:r>
              <a:rPr lang="he-IL" dirty="0"/>
              <a:t>. השלב הראשון בשיפור יהיה הוספת שלב </a:t>
            </a:r>
            <a:r>
              <a:rPr lang="he-IL" dirty="0" err="1"/>
              <a:t>הפיטצר</a:t>
            </a:r>
            <a:r>
              <a:rPr lang="he-IL" dirty="0"/>
              <a:t> </a:t>
            </a:r>
            <a:r>
              <a:rPr lang="he-IL" dirty="0" err="1"/>
              <a:t>סלקשיין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9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ולבסוף, אם הייתה לנו קבוצה של חמישה מפתחים וחצי שנה.. הצעדים שהיינו רוצות לעשות הם – </a:t>
            </a:r>
          </a:p>
          <a:p>
            <a:pPr marL="228600" indent="-228600">
              <a:buAutoNum type="arabicPeriod"/>
            </a:pPr>
            <a:r>
              <a:rPr lang="he-IL" dirty="0"/>
              <a:t>מתן ציון אלימות -  כלומר עד כמה ההודעה אלימה</a:t>
            </a:r>
          </a:p>
          <a:p>
            <a:pPr marL="228600" indent="-228600">
              <a:buAutoNum type="arabicPeriod"/>
            </a:pPr>
            <a:r>
              <a:rPr lang="he-IL" dirty="0"/>
              <a:t>אימון המודל על עוד דאטה, מסוג שונה, לדוגמא לא רק של בני נוער, שבעצם יש לה מאפיינים שונים.</a:t>
            </a:r>
          </a:p>
          <a:p>
            <a:pPr marL="228600" indent="-228600">
              <a:buAutoNum type="arabicPeriod"/>
            </a:pPr>
            <a:r>
              <a:rPr lang="he-IL" dirty="0"/>
              <a:t>סיווג הודעות ע"י סוג אלימות – לדוגמא -  </a:t>
            </a:r>
            <a:r>
              <a:rPr lang="he-IL" dirty="0" err="1"/>
              <a:t>שיימינג</a:t>
            </a:r>
            <a:r>
              <a:rPr lang="he-IL" dirty="0"/>
              <a:t>, הטרדה מינית וכו'</a:t>
            </a:r>
          </a:p>
          <a:p>
            <a:pPr marL="228600" indent="-228600">
              <a:buAutoNum type="arabicPeriod"/>
            </a:pPr>
            <a:r>
              <a:rPr lang="he-IL" dirty="0"/>
              <a:t>תיקון אוטומטי של הודעות אלימות ללא אלימות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65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 נתחיל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בקצת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רקע ומוטיבציה.. 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בריונות ברשת 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</a:t>
            </a:r>
          </a:p>
          <a:p>
            <a:r>
              <a:rPr lang="he-IL" baseline="0" dirty="0"/>
              <a:t>בריונות ברשת נפוצה מאוד בימנו, ובעיקר בקרב בני נוער.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כמה נתונים מעניינים שחלקם אפילו הפתיעו אותנו</a:t>
            </a:r>
          </a:p>
          <a:p>
            <a:endParaRPr lang="he-IL" dirty="0"/>
          </a:p>
          <a:p>
            <a:r>
              <a:rPr lang="he-IL" dirty="0"/>
              <a:t>והינה כמה דוגמאות חיות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הדומיין</a:t>
            </a:r>
            <a:r>
              <a:rPr lang="he-IL" dirty="0"/>
              <a:t> הוא כאמור אלימות ברשת, ואת הבעיה הגדרנו כאיתור אלימות ברשתות חברתיות.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9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נפרוט את שאלות המחקר:</a:t>
            </a:r>
          </a:p>
          <a:p>
            <a:r>
              <a:rPr lang="he-IL" dirty="0"/>
              <a:t>אז שאלת המחקר הראשונה היא האם ניתן לתייג הודעות ברשת לאלימות או לא?</a:t>
            </a:r>
          </a:p>
          <a:p>
            <a:r>
              <a:rPr lang="he-IL" dirty="0"/>
              <a:t>והשאלה השנייה היא מהן הסיבות העיקריות לאלימות ברשת?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08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אז </a:t>
            </a:r>
            <a:r>
              <a:rPr lang="he-IL" dirty="0" err="1"/>
              <a:t>הדאטא</a:t>
            </a:r>
            <a:r>
              <a:rPr lang="he-IL" dirty="0"/>
              <a:t> שלנו מורכב מהודעות של בני נוער מהרשתות החברתיות, ההודעות </a:t>
            </a:r>
            <a:r>
              <a:rPr lang="he-IL" dirty="0" err="1"/>
              <a:t>מתויגויות</a:t>
            </a:r>
            <a:r>
              <a:rPr lang="he-IL" dirty="0"/>
              <a:t> בסיווג בינארי לאלימות או לא אלימות.</a:t>
            </a:r>
          </a:p>
          <a:p>
            <a:r>
              <a:rPr lang="he-IL" dirty="0"/>
              <a:t>השגנו את המידע מחברת </a:t>
            </a:r>
            <a:r>
              <a:rPr lang="he-IL" dirty="0" err="1"/>
              <a:t>קיפרס</a:t>
            </a:r>
            <a:r>
              <a:rPr lang="he-IL" dirty="0"/>
              <a:t>. שמפתחים אפליקציית בקרת ההורים המציגה הודעות ספציפיות שזוהו כמסוכנות תוך שמירה על פרטיות הילדים. </a:t>
            </a:r>
          </a:p>
          <a:p>
            <a:r>
              <a:rPr lang="he-IL" dirty="0" err="1"/>
              <a:t>הדאטא</a:t>
            </a:r>
            <a:r>
              <a:rPr lang="he-IL" dirty="0"/>
              <a:t> מורכב </a:t>
            </a:r>
            <a:r>
              <a:rPr lang="he-IL" dirty="0" err="1"/>
              <a:t>מכ</a:t>
            </a:r>
            <a:r>
              <a:rPr lang="he-IL" dirty="0"/>
              <a:t> 5500 הודעות שמתויגות כלא אלימות וכ3800 אלימות. </a:t>
            </a:r>
          </a:p>
          <a:p>
            <a:r>
              <a:rPr lang="he-IL" dirty="0"/>
              <a:t>כאמור </a:t>
            </a:r>
            <a:r>
              <a:rPr lang="he-IL" dirty="0" err="1"/>
              <a:t>הדאטא</a:t>
            </a:r>
            <a:r>
              <a:rPr lang="he-IL" dirty="0"/>
              <a:t> שלנו הוא מורכב מהודעות של ילדים ובני נוער ומתאפיין בהמון סלנג, שגיאות כתיב, ריבו אותיות (כמו למשל טיפש שכתוב עם הרבה ש בסוף), מילים מחוברות (כמו </a:t>
            </a:r>
            <a:r>
              <a:rPr lang="he-IL" dirty="0" err="1"/>
              <a:t>חיימשלי</a:t>
            </a:r>
            <a:r>
              <a:rPr lang="he-IL" dirty="0"/>
              <a:t> או אמשך) בנוסף ההודעות מאוד קצרות בסגנון של הודעות </a:t>
            </a:r>
            <a:r>
              <a:rPr lang="he-IL" dirty="0" err="1"/>
              <a:t>וואצאפ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אפשר לראות את חלוקת </a:t>
            </a:r>
            <a:r>
              <a:rPr lang="he-IL" dirty="0" err="1"/>
              <a:t>הדאטא</a:t>
            </a:r>
            <a:r>
              <a:rPr lang="he-IL" dirty="0"/>
              <a:t> כפי שהצגתי קודם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55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נתאר את </a:t>
            </a:r>
            <a:r>
              <a:rPr lang="he-IL" dirty="0" err="1"/>
              <a:t>הפייפליין</a:t>
            </a:r>
            <a:r>
              <a:rPr lang="he-IL" dirty="0"/>
              <a:t> שבחרנו לבצע – </a:t>
            </a:r>
          </a:p>
          <a:p>
            <a:r>
              <a:rPr lang="he-IL" dirty="0"/>
              <a:t>מה שמסומן בצהוב אלו דברים שכבר עשינו ובאדום עוד לא או חלקית.</a:t>
            </a:r>
          </a:p>
          <a:p>
            <a:r>
              <a:rPr lang="he-IL" dirty="0"/>
              <a:t>תחילה בצענו </a:t>
            </a:r>
            <a:r>
              <a:rPr lang="en-US" dirty="0"/>
              <a:t>Text normalization</a:t>
            </a:r>
            <a:r>
              <a:rPr lang="he-IL" dirty="0"/>
              <a:t> בהתאם למאפיינים הייחודים של </a:t>
            </a:r>
            <a:r>
              <a:rPr lang="he-IL" dirty="0" err="1"/>
              <a:t>הדאטה</a:t>
            </a:r>
            <a:r>
              <a:rPr lang="he-IL" dirty="0"/>
              <a:t> שלנו כפי שמאי תארה. שלב זה כלל – הורדת סטופ וורד בהתאם לקורפוס שלנו, </a:t>
            </a:r>
            <a:r>
              <a:rPr lang="he-IL" dirty="0" err="1"/>
              <a:t>למטיזציה</a:t>
            </a:r>
            <a:r>
              <a:rPr lang="he-IL" dirty="0"/>
              <a:t> בעזרת </a:t>
            </a:r>
            <a:r>
              <a:rPr lang="en-US" dirty="0"/>
              <a:t>YAP</a:t>
            </a:r>
            <a:r>
              <a:rPr lang="he-IL" dirty="0"/>
              <a:t>, בניית מילון סלנג שנעשה על ידנו, ומגוון </a:t>
            </a:r>
            <a:r>
              <a:rPr lang="he-IL" dirty="0" err="1"/>
              <a:t>רגקסים</a:t>
            </a:r>
            <a:r>
              <a:rPr lang="he-IL" dirty="0"/>
              <a:t> לתיקון </a:t>
            </a:r>
            <a:r>
              <a:rPr lang="he-IL" dirty="0" err="1"/>
              <a:t>הדאטה</a:t>
            </a:r>
            <a:r>
              <a:rPr lang="he-IL" dirty="0"/>
              <a:t>.</a:t>
            </a:r>
          </a:p>
          <a:p>
            <a:r>
              <a:rPr lang="he-IL" dirty="0"/>
              <a:t>השלב הבא בתהליך שאנו מצפות שישפר לנו את התוצאות הוא </a:t>
            </a:r>
            <a:r>
              <a:rPr lang="en-US" dirty="0"/>
              <a:t>feature selection</a:t>
            </a:r>
            <a:r>
              <a:rPr lang="he-IL" dirty="0"/>
              <a:t> ואותו טרם בצענו.</a:t>
            </a:r>
          </a:p>
          <a:p>
            <a:r>
              <a:rPr lang="he-IL" dirty="0"/>
              <a:t>לאחר מכן ניסינו לבצע את משימת הסיווג בעזרת מסווגים שונים כמו </a:t>
            </a:r>
            <a:r>
              <a:rPr lang="he-IL" dirty="0" err="1"/>
              <a:t>נאיב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, רגרסיה לוגיסטית </a:t>
            </a:r>
            <a:r>
              <a:rPr lang="he-IL" dirty="0" err="1"/>
              <a:t>ורנשום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תוך השוואה למסווג </a:t>
            </a:r>
            <a:r>
              <a:rPr lang="he-IL" dirty="0" err="1"/>
              <a:t>בייסליין</a:t>
            </a:r>
            <a:r>
              <a:rPr lang="he-IL" dirty="0"/>
              <a:t> (בחרנו שהוא יהיה מסווג על פי הרב). כחלק מההכנה לתהליך </a:t>
            </a:r>
            <a:r>
              <a:rPr lang="he-IL" dirty="0" err="1"/>
              <a:t>היווג</a:t>
            </a:r>
            <a:r>
              <a:rPr lang="he-IL" dirty="0"/>
              <a:t> בצענו </a:t>
            </a:r>
            <a:r>
              <a:rPr lang="en-US" dirty="0"/>
              <a:t>word embedding </a:t>
            </a:r>
            <a:r>
              <a:rPr lang="he-IL" dirty="0"/>
              <a:t> בעזרת </a:t>
            </a:r>
            <a:r>
              <a:rPr lang="en-US" dirty="0"/>
              <a:t>bag of words</a:t>
            </a:r>
            <a:r>
              <a:rPr lang="he-IL" dirty="0"/>
              <a:t> תוך שימוש ב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he-IL" dirty="0"/>
              <a:t> בכדי לקבל הבנה יותר טובה של ההקשר של המילים כחלק מהודעה אחת עם קונטקסט מסוים.</a:t>
            </a:r>
          </a:p>
          <a:p>
            <a:r>
              <a:rPr lang="he-IL" dirty="0"/>
              <a:t>בכדי לנסות לענות על שאלת המחקר השנייה שלנו (מהן הסבות לאלימות ברשת)- ניסינו לעשות </a:t>
            </a:r>
            <a:r>
              <a:rPr lang="he-IL" dirty="0" err="1"/>
              <a:t>קלאסטרינג</a:t>
            </a:r>
            <a:r>
              <a:rPr lang="he-IL" dirty="0"/>
              <a:t> בעזרת אלגוריתם </a:t>
            </a:r>
            <a:r>
              <a:rPr lang="en-US" dirty="0"/>
              <a:t>k-means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בהמשך נרצה לנסות לשפר את </a:t>
            </a:r>
            <a:r>
              <a:rPr lang="he-IL" dirty="0" err="1"/>
              <a:t>הקלאסטרינג</a:t>
            </a:r>
            <a:r>
              <a:rPr lang="he-IL" dirty="0"/>
              <a:t>, לסווג בעזרת </a:t>
            </a:r>
            <a:r>
              <a:rPr lang="en-US" dirty="0"/>
              <a:t>BERT</a:t>
            </a:r>
            <a:r>
              <a:rPr lang="he-IL" dirty="0"/>
              <a:t> ולהוסיף את שלב ה-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תוצאות המסווגים השונים אותם ניסינו עד כה על פי מספר מדדים.</a:t>
            </a:r>
          </a:p>
          <a:p>
            <a:r>
              <a:rPr lang="he-IL" dirty="0"/>
              <a:t>כאשר החלטנו כי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עבורנו 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 משמעותי, כיוון שטעות פחות חמורה עבורנו היא לסווג הודעה לא אלימה כאלימה.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לכן החלטנו לשים דגש על מדד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שבעצם נותן יותר משקל 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מאשר ל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presicion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כפי שרצינו.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מהתוצאות האלו ניתן לראות כי עד כה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הרנדום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פורסט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סיווג את ההודעות בצורה הטובה ביותר.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91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/>
          <a:lstStyle/>
          <a:p>
            <a:pPr algn="ctr"/>
            <a:r>
              <a:rPr lang="en-US" spc="-1" dirty="0">
                <a:latin typeface="Arial"/>
              </a:rPr>
              <a:t>Final project in Hebrew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4145C2-51AD-4E01-8632-1E21538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7" y="-28239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095A01-1214-453D-91E7-C482D21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69AE88-8A57-4EDE-B2E3-DDD62F6E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13" y="1685611"/>
            <a:ext cx="6777318" cy="508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AAC26FB-2251-4962-ABEF-DAD49D2D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3" t="5841" r="54836" b="50000"/>
          <a:stretch/>
        </p:blipFill>
        <p:spPr>
          <a:xfrm>
            <a:off x="688976" y="2684"/>
            <a:ext cx="4313330" cy="3710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67B542-7FF3-45FF-B688-C101C6707D4D}"/>
              </a:ext>
            </a:extLst>
          </p:cNvPr>
          <p:cNvCxnSpPr/>
          <p:nvPr/>
        </p:nvCxnSpPr>
        <p:spPr>
          <a:xfrm>
            <a:off x="5002306" y="0"/>
            <a:ext cx="1524000" cy="20260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4171692-5D1D-44C8-9E84-E43E5A46C36B}"/>
              </a:ext>
            </a:extLst>
          </p:cNvPr>
          <p:cNvCxnSpPr>
            <a:cxnSpLocks/>
          </p:cNvCxnSpPr>
          <p:nvPr/>
        </p:nvCxnSpPr>
        <p:spPr>
          <a:xfrm>
            <a:off x="722310" y="3681792"/>
            <a:ext cx="5075330" cy="316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1DE48F-CEB6-4C6C-81D3-370A4015C276}"/>
              </a:ext>
            </a:extLst>
          </p:cNvPr>
          <p:cNvCxnSpPr/>
          <p:nvPr/>
        </p:nvCxnSpPr>
        <p:spPr>
          <a:xfrm flipH="1" flipV="1">
            <a:off x="1649506" y="593909"/>
            <a:ext cx="430306" cy="4191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glow rad="1016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36321A-45CF-4666-833D-058AC46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78" y="2590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The Clustering of </a:t>
            </a:r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AA46-C9D8-4944-A099-608BA0AE04C4}"/>
              </a:ext>
            </a:extLst>
          </p:cNvPr>
          <p:cNvSpPr txBox="1"/>
          <p:nvPr/>
        </p:nvSpPr>
        <p:spPr>
          <a:xfrm>
            <a:off x="285431" y="2289462"/>
            <a:ext cx="32908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Sexual Comments</a:t>
            </a:r>
            <a:endParaRPr lang="he-I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D30C-CC33-4A81-9D4A-4B75156C5FEF}"/>
              </a:ext>
            </a:extLst>
          </p:cNvPr>
          <p:cNvSpPr txBox="1"/>
          <p:nvPr/>
        </p:nvSpPr>
        <p:spPr>
          <a:xfrm>
            <a:off x="4237671" y="2289462"/>
            <a:ext cx="32908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Threats</a:t>
            </a:r>
            <a:endParaRPr lang="he-I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34970-6D0A-4855-BCA3-873104604D1D}"/>
              </a:ext>
            </a:extLst>
          </p:cNvPr>
          <p:cNvSpPr txBox="1"/>
          <p:nvPr/>
        </p:nvSpPr>
        <p:spPr>
          <a:xfrm>
            <a:off x="8189911" y="2289461"/>
            <a:ext cx="32908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Pejorative</a:t>
            </a:r>
          </a:p>
        </p:txBody>
      </p:sp>
    </p:spTree>
    <p:extLst>
      <p:ext uri="{BB962C8B-B14F-4D97-AF65-F5344CB8AC3E}">
        <p14:creationId xmlns:p14="http://schemas.microsoft.com/office/powerpoint/2010/main" val="8580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41EE5-D871-4A72-A872-FC0EC7E2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58" y="37651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went as expected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18BB1-BDFD-4165-BFD0-4AA12383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29" y="2230716"/>
            <a:ext cx="10018713" cy="105664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normalization phase improved classifier results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better  and more complex classifiers provided better results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C312434-6FB1-455E-AA8C-F160CBB1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883848"/>
            <a:ext cx="5201920" cy="3900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908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DE224-ABB6-451C-8F34-B6CD64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Surprises and Insights so far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24F53-E7D0-4A32-8E69-715B43C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Data</a:t>
            </a:r>
            <a:r>
              <a:rPr lang="en-US" dirty="0"/>
              <a:t> – Hebrew slang, duplicate characters, spelling mistake</a:t>
            </a:r>
          </a:p>
          <a:p>
            <a:pPr marL="0" indent="0" algn="l" rtl="0">
              <a:buNone/>
            </a:pPr>
            <a:r>
              <a:rPr lang="en-US" dirty="0"/>
              <a:t>Examples – </a:t>
            </a:r>
            <a:r>
              <a:rPr lang="he-IL" dirty="0"/>
              <a:t>"</a:t>
            </a:r>
            <a:r>
              <a:rPr lang="he-IL" dirty="0" err="1"/>
              <a:t>חיימשלי</a:t>
            </a:r>
            <a:r>
              <a:rPr lang="he-IL" dirty="0"/>
              <a:t>", "</a:t>
            </a:r>
            <a:r>
              <a:rPr lang="he-IL" dirty="0" err="1"/>
              <a:t>טוווווב</a:t>
            </a:r>
            <a:r>
              <a:rPr lang="he-IL" dirty="0"/>
              <a:t>", "אמשך", "</a:t>
            </a:r>
            <a:r>
              <a:rPr lang="he-IL" dirty="0" err="1"/>
              <a:t>מצתערת</a:t>
            </a:r>
            <a:r>
              <a:rPr lang="he-IL" dirty="0"/>
              <a:t>"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Yap</a:t>
            </a:r>
            <a:r>
              <a:rPr lang="en-US" dirty="0"/>
              <a:t> – incorrect lemmatization for strong word</a:t>
            </a:r>
          </a:p>
          <a:p>
            <a:pPr marL="0" indent="0" algn="l" rtl="0">
              <a:buNone/>
            </a:pPr>
            <a:r>
              <a:rPr lang="en-US" dirty="0"/>
              <a:t>Examples –  “</a:t>
            </a:r>
            <a:r>
              <a:rPr lang="he-IL" dirty="0"/>
              <a:t>מכות -&gt; מך</a:t>
            </a:r>
            <a:r>
              <a:rPr lang="en-US" dirty="0"/>
              <a:t>“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988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F546-9CEA-4487-B737-45C15E3B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638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Summery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5AA8C-E6E0-4744-9EA8-6EAA1A6A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124201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succeeded in classifying messages into violence and non-violence.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partially found an answer to the reason for cyberbullying.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to continue to improve our classifiers and clusters. First, by adding a feature selection step.</a:t>
            </a:r>
          </a:p>
        </p:txBody>
      </p:sp>
    </p:spTree>
    <p:extLst>
      <p:ext uri="{BB962C8B-B14F-4D97-AF65-F5344CB8AC3E}">
        <p14:creationId xmlns:p14="http://schemas.microsoft.com/office/powerpoint/2010/main" val="310425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B2CBF-9DBA-4F11-A48C-480E1807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100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Further work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6D9237-BC4C-4D4E-8ABF-F46E4B98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3559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Violence score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the models with more various data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Classified message by violence type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Auto-fix violent messages to non-violent messages</a:t>
            </a: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3553" y="466165"/>
            <a:ext cx="6598023" cy="148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512792" y="2528047"/>
            <a:ext cx="10018713" cy="2768600"/>
          </a:xfrm>
        </p:spPr>
        <p:txBody>
          <a:bodyPr>
            <a:no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39471"/>
          </a:xfrm>
        </p:spPr>
        <p:txBody>
          <a:bodyPr>
            <a:noAutofit/>
          </a:bodyPr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Domain and The Problem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מציין מיקום תוכן 5">
            <a:extLst>
              <a:ext uri="{FF2B5EF4-FFF2-40B4-BE49-F238E27FC236}">
                <a16:creationId xmlns:a16="http://schemas.microsoft.com/office/drawing/2014/main" id="{3EA4AC45-F1AA-4576-8C5A-668D98BF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8" y="2044700"/>
            <a:ext cx="10018713" cy="2768600"/>
          </a:xfrm>
        </p:spPr>
        <p:txBody>
          <a:bodyPr>
            <a:norm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domain- cyber bulling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problem- Detection of Cyberbullying in social networks</a:t>
            </a:r>
          </a:p>
          <a:p>
            <a:pPr marL="0" indent="0" algn="just" rtl="0">
              <a:buNone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0" y="775447"/>
            <a:ext cx="10018713" cy="1752599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Research Questions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social network messages be classified as violent or not?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main causes of cyberbullying?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439271"/>
            <a:ext cx="10018713" cy="868680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Data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445471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19655-68CD-4DBF-95B1-279755F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29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- Pie charts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1B9315E-21D8-4F75-BE36-4F1389CA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042" l="10000" r="90000">
                        <a14:foregroundMark x1="38594" y1="10208" x2="45000" y2="8542"/>
                        <a14:foregroundMark x1="45000" y1="8542" x2="60000" y2="10625"/>
                        <a14:foregroundMark x1="41094" y1="87292" x2="47656" y2="91250"/>
                        <a14:foregroundMark x1="47656" y1="91250" x2="54688" y2="91042"/>
                        <a14:foregroundMark x1="54688" y1="91042" x2="58125" y2="8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105" y="1102657"/>
            <a:ext cx="7673789" cy="575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79D36-3726-4F80-A3EB-4DEB27D8C541}"/>
              </a:ext>
            </a:extLst>
          </p:cNvPr>
          <p:cNvSpPr txBox="1"/>
          <p:nvPr/>
        </p:nvSpPr>
        <p:spPr>
          <a:xfrm>
            <a:off x="8251359" y="2294965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64EB-CB22-444C-B249-1CB47DBB88CF}"/>
              </a:ext>
            </a:extLst>
          </p:cNvPr>
          <p:cNvSpPr txBox="1"/>
          <p:nvPr/>
        </p:nvSpPr>
        <p:spPr>
          <a:xfrm>
            <a:off x="1474040" y="3580218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0154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Pipeline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8692614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גליל 25">
            <a:extLst>
              <a:ext uri="{FF2B5EF4-FFF2-40B4-BE49-F238E27FC236}">
                <a16:creationId xmlns:a16="http://schemas.microsoft.com/office/drawing/2014/main" id="{71F93C3B-DF7C-41DD-823B-0702C09C35B6}"/>
              </a:ext>
            </a:extLst>
          </p:cNvPr>
          <p:cNvSpPr/>
          <p:nvPr/>
        </p:nvSpPr>
        <p:spPr>
          <a:xfrm>
            <a:off x="6867061" y="4743552"/>
            <a:ext cx="1499747" cy="149588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Bert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77C461AA-2CEC-4D4D-88D0-07685229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5336">
            <a:off x="8711042" y="4192343"/>
            <a:ext cx="249081" cy="65715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7A71241-9266-4837-B671-CA4C2276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78941">
            <a:off x="8099860" y="4208255"/>
            <a:ext cx="235415" cy="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7236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First Results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B570FB-67FA-44CE-887A-358C22B02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0" b="60625" l="6406" r="96563">
                        <a14:foregroundMark x1="24844" y1="42917" x2="36094" y2="40000"/>
                        <a14:foregroundMark x1="36094" y1="40000" x2="53750" y2="42917"/>
                        <a14:foregroundMark x1="53750" y1="42917" x2="59219" y2="41667"/>
                        <a14:foregroundMark x1="59219" y1="41667" x2="77813" y2="43542"/>
                        <a14:foregroundMark x1="77813" y1="43542" x2="84531" y2="42500"/>
                        <a14:foregroundMark x1="84531" y1="42500" x2="88652" y2="40145"/>
                        <a14:foregroundMark x1="91306" y1="39823" x2="95469" y2="41250"/>
                        <a14:foregroundMark x1="95469" y1="41250" x2="95858" y2="41990"/>
                        <a14:foregroundMark x1="23438" y1="45417" x2="6875" y2="49375"/>
                        <a14:foregroundMark x1="6875" y1="49375" x2="6406" y2="56458"/>
                        <a14:foregroundMark x1="6406" y1="56458" x2="17344" y2="58542"/>
                        <a14:foregroundMark x1="17344" y1="58542" x2="23125" y2="58333"/>
                        <a14:foregroundMark x1="23125" y1="58333" x2="23594" y2="58542"/>
                        <a14:foregroundMark x1="23125" y1="49167" x2="17500" y2="50000"/>
                        <a14:foregroundMark x1="17500" y1="50000" x2="12500" y2="53542"/>
                        <a14:foregroundMark x1="12500" y1="53542" x2="18281" y2="53333"/>
                        <a14:foregroundMark x1="18281" y1="53333" x2="23125" y2="56458"/>
                        <a14:foregroundMark x1="23125" y1="56458" x2="23281" y2="56458"/>
                        <a14:foregroundMark x1="11875" y1="45833" x2="6719" y2="45000"/>
                        <a14:foregroundMark x1="6719" y1="45000" x2="11875" y2="47292"/>
                        <a14:foregroundMark x1="11875" y1="47292" x2="11875" y2="47292"/>
                        <a14:backgroundMark x1="89219" y1="38958" x2="91719" y2="38958"/>
                        <a14:backgroundMark x1="98438" y1="43333" x2="98125" y2="57292"/>
                        <a14:backgroundMark x1="98281" y1="42917" x2="98281" y2="55000"/>
                        <a14:backgroundMark x1="98438" y1="43125" x2="97969" y2="48750"/>
                      </a14:backgroundRemoval>
                    </a14:imgEffect>
                  </a14:imgLayer>
                </a14:imgProps>
              </a:ext>
            </a:extLst>
          </a:blip>
          <a:srcRect t="37745" b="36372"/>
          <a:stretch/>
        </p:blipFill>
        <p:spPr>
          <a:xfrm>
            <a:off x="205365" y="1685363"/>
            <a:ext cx="11781270" cy="2286952"/>
          </a:xfrm>
          <a:prstGeom prst="rect">
            <a:avLst/>
          </a:prstGeom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50EB38AD-D8E9-45CF-B9EE-70812152B0B6}"/>
              </a:ext>
            </a:extLst>
          </p:cNvPr>
          <p:cNvSpPr/>
          <p:nvPr/>
        </p:nvSpPr>
        <p:spPr>
          <a:xfrm>
            <a:off x="3747247" y="3263153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31FCB87-957C-41E4-9E85-E8E271C2BF74}"/>
              </a:ext>
            </a:extLst>
          </p:cNvPr>
          <p:cNvSpPr/>
          <p:nvPr/>
        </p:nvSpPr>
        <p:spPr>
          <a:xfrm>
            <a:off x="10766612" y="3287090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979</TotalTime>
  <Words>1092</Words>
  <Application>Microsoft Office PowerPoint</Application>
  <PresentationFormat>מסך רחב</PresentationFormat>
  <Paragraphs>132</Paragraphs>
  <Slides>15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Miriam</vt:lpstr>
      <vt:lpstr>פרלקסה</vt:lpstr>
      <vt:lpstr>Cyber bullying</vt:lpstr>
      <vt:lpstr>Background</vt:lpstr>
      <vt:lpstr>Did you know?</vt:lpstr>
      <vt:lpstr>The Domain and The Problem </vt:lpstr>
      <vt:lpstr>Research Questions </vt:lpstr>
      <vt:lpstr>The Data</vt:lpstr>
      <vt:lpstr>Data - Pie charts</vt:lpstr>
      <vt:lpstr>The Pipeline</vt:lpstr>
      <vt:lpstr>First Results</vt:lpstr>
      <vt:lpstr>ROC Curve</vt:lpstr>
      <vt:lpstr>The Clustering of Cyberbullying</vt:lpstr>
      <vt:lpstr>What went as expected</vt:lpstr>
      <vt:lpstr>Surprises and Insights so far</vt:lpstr>
      <vt:lpstr>Summery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52</cp:revision>
  <dcterms:created xsi:type="dcterms:W3CDTF">2020-06-12T10:51:07Z</dcterms:created>
  <dcterms:modified xsi:type="dcterms:W3CDTF">2020-06-24T15:07:17Z</dcterms:modified>
</cp:coreProperties>
</file>