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8" r:id="rId11"/>
    <p:sldId id="319" r:id="rId12"/>
    <p:sldId id="321" r:id="rId13"/>
    <p:sldId id="322" r:id="rId14"/>
    <p:sldId id="324" r:id="rId15"/>
    <p:sldId id="328" r:id="rId16"/>
    <p:sldId id="342" r:id="rId17"/>
    <p:sldId id="331" r:id="rId18"/>
    <p:sldId id="334" r:id="rId19"/>
    <p:sldId id="343" r:id="rId20"/>
    <p:sldId id="337" r:id="rId21"/>
    <p:sldId id="338" r:id="rId22"/>
    <p:sldId id="341" r:id="rId23"/>
    <p:sldId id="340" r:id="rId24"/>
    <p:sldId id="339" r:id="rId25"/>
    <p:sldId id="327" r:id="rId26"/>
    <p:sldId id="34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t%20Htar\Desktop\May%20Thet%20Htar%20Aung%20CRP%20B66\Effectiveness%20of%20Using%20Microsoft%20Teams%20in%20Online%20Education%20and%20learning%20(Responses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t%20Htar\Desktop\May%20Thet%20Htar%20Aung%20CRP%20B66\Effectiveness%20of%20Using%20Microsoft%20Teams%20in%20Online%20Education%20and%20learning%20(Responses)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t%20Htar\Desktop\May%20Thet%20Htar%20Aung%20CRP%20B66\Effectiveness%20of%20Using%20Microsoft%20Teams%20in%20Online%20Education%20and%20learning%20(Responses)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et%20Htar\Desktop\May%20Thet%20Htar%20Aung%20CRP%20B66\Effectiveness%20of%20Using%20Microsoft%20Teams%20in%20Online%20Education%20and%20learning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et%20Htar\Desktop\May%20Thet%20Htar%20Aung%20CRP%20B66\Effectiveness%20of%20Using%20Microsoft%20Teams%20in%20Online%20Education%20and%20learn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10.The weakness of features to improve  Microsoft Teams more powerful application</a:t>
            </a:r>
          </a:p>
        </c:rich>
      </c:tx>
      <c:layout>
        <c:manualLayout>
          <c:xMode val="edge"/>
          <c:yMode val="edge"/>
          <c:x val="0.15820844269466317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'Q10'!$B$55:$B$59</c:f>
              <c:strCache>
                <c:ptCount val="5"/>
                <c:pt idx="0">
                  <c:v>No Suggestion</c:v>
                </c:pt>
                <c:pt idx="1">
                  <c:v>System error</c:v>
                </c:pt>
                <c:pt idx="2">
                  <c:v>Interface</c:v>
                </c:pt>
                <c:pt idx="3">
                  <c:v>Limintation</c:v>
                </c:pt>
                <c:pt idx="4">
                  <c:v>Requirments</c:v>
                </c:pt>
              </c:strCache>
            </c:strRef>
          </c:cat>
          <c:val>
            <c:numRef>
              <c:f>'Q10'!$C$55:$C$59</c:f>
              <c:numCache>
                <c:formatCode>0%</c:formatCode>
                <c:ptCount val="5"/>
                <c:pt idx="0">
                  <c:v>0.44</c:v>
                </c:pt>
                <c:pt idx="1">
                  <c:v>0.12</c:v>
                </c:pt>
                <c:pt idx="2">
                  <c:v>0.08</c:v>
                </c:pt>
                <c:pt idx="3">
                  <c:v>0.18</c:v>
                </c:pt>
                <c:pt idx="4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C-4B08-B11E-70E7D99733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1438944"/>
        <c:axId val="451439928"/>
      </c:barChart>
      <c:catAx>
        <c:axId val="45143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39928"/>
        <c:crosses val="autoZero"/>
        <c:auto val="1"/>
        <c:lblAlgn val="ctr"/>
        <c:lblOffset val="100"/>
        <c:noMultiLvlLbl val="0"/>
      </c:catAx>
      <c:valAx>
        <c:axId val="451439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4389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11.The Effectiveness features</a:t>
            </a:r>
            <a:r>
              <a:rPr lang="en-US" baseline="0" dirty="0"/>
              <a:t> of Microsoft Teams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'Q11'!$B$56:$B$59</c:f>
              <c:strCache>
                <c:ptCount val="4"/>
                <c:pt idx="0">
                  <c:v>Unlimited  Online Meeting</c:v>
                </c:pt>
                <c:pt idx="1">
                  <c:v>Video/Voice/ Screen Sharing features</c:v>
                </c:pt>
                <c:pt idx="2">
                  <c:v>Other Features and Functions</c:v>
                </c:pt>
                <c:pt idx="3">
                  <c:v>No Suggestions</c:v>
                </c:pt>
              </c:strCache>
            </c:strRef>
          </c:cat>
          <c:val>
            <c:numRef>
              <c:f>'Q11'!$C$56:$C$59</c:f>
              <c:numCache>
                <c:formatCode>0%</c:formatCode>
                <c:ptCount val="4"/>
                <c:pt idx="0">
                  <c:v>0.14000000000000001</c:v>
                </c:pt>
                <c:pt idx="1">
                  <c:v>0.26</c:v>
                </c:pt>
                <c:pt idx="2">
                  <c:v>0.16</c:v>
                </c:pt>
                <c:pt idx="3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AE-4143-B385-96AA9E0415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5640856"/>
        <c:axId val="675638560"/>
      </c:barChart>
      <c:catAx>
        <c:axId val="67564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638560"/>
        <c:crosses val="autoZero"/>
        <c:auto val="1"/>
        <c:lblAlgn val="ctr"/>
        <c:lblOffset val="100"/>
        <c:noMultiLvlLbl val="0"/>
      </c:catAx>
      <c:valAx>
        <c:axId val="67563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6408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13.Recommendations for this Application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65702322694774"/>
          <c:y val="0.17161335599237665"/>
          <c:w val="0.81734297677305223"/>
          <c:h val="0.6496160805817962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'Q13'!$B$56:$B$59</c:f>
              <c:strCache>
                <c:ptCount val="4"/>
                <c:pt idx="0">
                  <c:v>Perfect</c:v>
                </c:pt>
                <c:pt idx="1">
                  <c:v>No Suggestions</c:v>
                </c:pt>
                <c:pt idx="2">
                  <c:v>To do Userfriendly</c:v>
                </c:pt>
                <c:pt idx="3">
                  <c:v>Requirement Function</c:v>
                </c:pt>
              </c:strCache>
            </c:strRef>
          </c:cat>
          <c:val>
            <c:numRef>
              <c:f>'Q13'!$C$56:$C$59</c:f>
              <c:numCache>
                <c:formatCode>0%</c:formatCode>
                <c:ptCount val="4"/>
                <c:pt idx="0">
                  <c:v>0.12</c:v>
                </c:pt>
                <c:pt idx="1">
                  <c:v>0.52</c:v>
                </c:pt>
                <c:pt idx="2">
                  <c:v>0.14000000000000001</c:v>
                </c:pt>
                <c:pt idx="3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B5-43B6-A948-7B27CC556A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49494552"/>
        <c:axId val="949488976"/>
      </c:barChart>
      <c:catAx>
        <c:axId val="94949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488976"/>
        <c:crosses val="autoZero"/>
        <c:auto val="1"/>
        <c:lblAlgn val="ctr"/>
        <c:lblOffset val="100"/>
        <c:noMultiLvlLbl val="0"/>
      </c:catAx>
      <c:valAx>
        <c:axId val="94948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494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6. Which function do you like the most in Microsoft Teams?(1 means Poor and 5 means Extremely good) [Online meeting]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5(Y dependent ). Have Microsoft Teams have excellent features and functions for remote learning and education students?</c:v>
          </c:tx>
          <c:spPr>
            <a:ln w="19050">
              <a:noFill/>
            </a:ln>
          </c:spPr>
          <c:xVal>
            <c:numRef>
              <c:f>'All Question Coded-final'!$B$2:$B$51</c:f>
              <c:numCache>
                <c:formatCode>General</c:formatCode>
                <c:ptCount val="5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2</c:v>
                </c:pt>
                <c:pt idx="19">
                  <c:v>3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3</c:v>
                </c:pt>
                <c:pt idx="25">
                  <c:v>4</c:v>
                </c:pt>
                <c:pt idx="26">
                  <c:v>2</c:v>
                </c:pt>
                <c:pt idx="27">
                  <c:v>4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5</c:v>
                </c:pt>
                <c:pt idx="32">
                  <c:v>4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4</c:v>
                </c:pt>
                <c:pt idx="43">
                  <c:v>4</c:v>
                </c:pt>
                <c:pt idx="44">
                  <c:v>3</c:v>
                </c:pt>
                <c:pt idx="45">
                  <c:v>2</c:v>
                </c:pt>
                <c:pt idx="46">
                  <c:v>4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</c:numCache>
            </c:numRef>
          </c:xVal>
          <c:yVal>
            <c:numRef>
              <c:f>'All Question Coded-final'!$A$2:$A$51</c:f>
              <c:numCache>
                <c:formatCode>General</c:formatCode>
                <c:ptCount val="5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3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4</c:v>
                </c:pt>
                <c:pt idx="39">
                  <c:v>4</c:v>
                </c:pt>
                <c:pt idx="40">
                  <c:v>5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9E-4053-A548-6EA722FD236A}"/>
            </c:ext>
          </c:extLst>
        </c:ser>
        <c:ser>
          <c:idx val="1"/>
          <c:order val="1"/>
          <c:tx>
            <c:v>Predicted 5(Y dependent ). Have Microsoft Teams have excellent features and functions for remote learning and education students?</c:v>
          </c:tx>
          <c:spPr>
            <a:ln w="19050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'All Question Coded-final'!$B$2:$B$51</c:f>
              <c:numCache>
                <c:formatCode>General</c:formatCode>
                <c:ptCount val="5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2</c:v>
                </c:pt>
                <c:pt idx="19">
                  <c:v>3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3</c:v>
                </c:pt>
                <c:pt idx="25">
                  <c:v>4</c:v>
                </c:pt>
                <c:pt idx="26">
                  <c:v>2</c:v>
                </c:pt>
                <c:pt idx="27">
                  <c:v>4</c:v>
                </c:pt>
                <c:pt idx="28">
                  <c:v>2</c:v>
                </c:pt>
                <c:pt idx="29">
                  <c:v>2</c:v>
                </c:pt>
                <c:pt idx="30">
                  <c:v>3</c:v>
                </c:pt>
                <c:pt idx="31">
                  <c:v>5</c:v>
                </c:pt>
                <c:pt idx="32">
                  <c:v>4</c:v>
                </c:pt>
                <c:pt idx="33">
                  <c:v>3</c:v>
                </c:pt>
                <c:pt idx="34">
                  <c:v>4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4</c:v>
                </c:pt>
                <c:pt idx="43">
                  <c:v>4</c:v>
                </c:pt>
                <c:pt idx="44">
                  <c:v>3</c:v>
                </c:pt>
                <c:pt idx="45">
                  <c:v>2</c:v>
                </c:pt>
                <c:pt idx="46">
                  <c:v>4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</c:numCache>
            </c:numRef>
          </c:xVal>
          <c:yVal>
            <c:numRef>
              <c:f>'Final Regression result'!$B$26:$B$75</c:f>
              <c:numCache>
                <c:formatCode>General</c:formatCode>
                <c:ptCount val="50"/>
                <c:pt idx="0">
                  <c:v>3.519312912165808</c:v>
                </c:pt>
                <c:pt idx="1">
                  <c:v>3.7479031564698029</c:v>
                </c:pt>
                <c:pt idx="2">
                  <c:v>3.7479031564698029</c:v>
                </c:pt>
                <c:pt idx="3">
                  <c:v>4.2340781663023295</c:v>
                </c:pt>
                <c:pt idx="4">
                  <c:v>3.7479031564698029</c:v>
                </c:pt>
                <c:pt idx="5">
                  <c:v>3.9236081257831716</c:v>
                </c:pt>
                <c:pt idx="6">
                  <c:v>3.8826682276755911</c:v>
                </c:pt>
                <c:pt idx="7">
                  <c:v>4.0993130950965417</c:v>
                </c:pt>
                <c:pt idx="8">
                  <c:v>3.9236081257831716</c:v>
                </c:pt>
                <c:pt idx="9">
                  <c:v>3.9236081257831716</c:v>
                </c:pt>
                <c:pt idx="10">
                  <c:v>3.9236081257831716</c:v>
                </c:pt>
                <c:pt idx="11">
                  <c:v>3.9236081257831716</c:v>
                </c:pt>
                <c:pt idx="12">
                  <c:v>3.478373014058227</c:v>
                </c:pt>
                <c:pt idx="13">
                  <c:v>4.0583731969889598</c:v>
                </c:pt>
                <c:pt idx="14">
                  <c:v>4.2340781663023295</c:v>
                </c:pt>
                <c:pt idx="15">
                  <c:v>3.8826682276755911</c:v>
                </c:pt>
                <c:pt idx="16">
                  <c:v>3.7888430545773839</c:v>
                </c:pt>
                <c:pt idx="17">
                  <c:v>3.519312912165808</c:v>
                </c:pt>
                <c:pt idx="18">
                  <c:v>3.706963258362221</c:v>
                </c:pt>
                <c:pt idx="19">
                  <c:v>3.7479031564698029</c:v>
                </c:pt>
                <c:pt idx="20">
                  <c:v>4.2340781663023295</c:v>
                </c:pt>
                <c:pt idx="21">
                  <c:v>4.0993130950965417</c:v>
                </c:pt>
                <c:pt idx="22">
                  <c:v>4.0583731969889598</c:v>
                </c:pt>
                <c:pt idx="23">
                  <c:v>3.6540779833715957</c:v>
                </c:pt>
                <c:pt idx="24">
                  <c:v>3.6131380852640151</c:v>
                </c:pt>
                <c:pt idx="25">
                  <c:v>4.0583731969889598</c:v>
                </c:pt>
                <c:pt idx="26">
                  <c:v>3.5721981871564328</c:v>
                </c:pt>
                <c:pt idx="27">
                  <c:v>4.0583731969889598</c:v>
                </c:pt>
                <c:pt idx="28">
                  <c:v>3.5721981871564328</c:v>
                </c:pt>
                <c:pt idx="29">
                  <c:v>3.437433115950645</c:v>
                </c:pt>
                <c:pt idx="30">
                  <c:v>3.8826682276755911</c:v>
                </c:pt>
                <c:pt idx="31">
                  <c:v>4.2340781663023295</c:v>
                </c:pt>
                <c:pt idx="32">
                  <c:v>3.519312912165808</c:v>
                </c:pt>
                <c:pt idx="33">
                  <c:v>3.7479031564698029</c:v>
                </c:pt>
                <c:pt idx="34">
                  <c:v>4.0583731969889598</c:v>
                </c:pt>
                <c:pt idx="35">
                  <c:v>3.8826682276755911</c:v>
                </c:pt>
                <c:pt idx="36">
                  <c:v>3.6131380852640151</c:v>
                </c:pt>
                <c:pt idx="37">
                  <c:v>3.7888430545773839</c:v>
                </c:pt>
                <c:pt idx="38">
                  <c:v>3.6950178814791776</c:v>
                </c:pt>
                <c:pt idx="39">
                  <c:v>4.0993130950965417</c:v>
                </c:pt>
                <c:pt idx="40">
                  <c:v>4.2340781663023295</c:v>
                </c:pt>
                <c:pt idx="41">
                  <c:v>4.2340781663023295</c:v>
                </c:pt>
                <c:pt idx="42">
                  <c:v>3.9236081257831716</c:v>
                </c:pt>
                <c:pt idx="43">
                  <c:v>3.519312912165808</c:v>
                </c:pt>
                <c:pt idx="44">
                  <c:v>3.3436079428524392</c:v>
                </c:pt>
                <c:pt idx="45">
                  <c:v>3.1679029735390691</c:v>
                </c:pt>
                <c:pt idx="46">
                  <c:v>3.519312912165808</c:v>
                </c:pt>
                <c:pt idx="47">
                  <c:v>3.3436079428524392</c:v>
                </c:pt>
                <c:pt idx="48">
                  <c:v>3.478373014058227</c:v>
                </c:pt>
                <c:pt idx="49">
                  <c:v>3.3436079428524392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9E-4053-A548-6EA722FD2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469808"/>
        <c:axId val="561462264"/>
      </c:scatterChart>
      <c:valAx>
        <c:axId val="561469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6. Which function do you like the most in Microsoft Teams?(1 means Poor and 5 means Extremely good) [Online meeting]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61462264"/>
        <c:crosses val="autoZero"/>
        <c:crossBetween val="midCat"/>
      </c:valAx>
      <c:valAx>
        <c:axId val="5614622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5(Y dependent ). Have Microsoft Teams have excellent features and functions for remote learning and education students?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61469808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7.Which function do you think the most effective for online learning students in Microsoft Teams App? Line Fit  Plot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5(Y dependent ). Have Microsoft Teams have excellent features and functions for remote learning and education students?</c:v>
          </c:tx>
          <c:spPr>
            <a:ln w="19050">
              <a:noFill/>
            </a:ln>
          </c:spPr>
          <c:xVal>
            <c:numRef>
              <c:f>'All Question Coded-final'!$C$2:$C$51</c:f>
              <c:numCache>
                <c:formatCode>General</c:formatCode>
                <c:ptCount val="50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4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3</c:v>
                </c:pt>
                <c:pt idx="17">
                  <c:v>5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4</c:v>
                </c:pt>
                <c:pt idx="24">
                  <c:v>3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2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5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3</c:v>
                </c:pt>
                <c:pt idx="37">
                  <c:v>3</c:v>
                </c:pt>
                <c:pt idx="38">
                  <c:v>5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4</c:v>
                </c:pt>
                <c:pt idx="49">
                  <c:v>5</c:v>
                </c:pt>
              </c:numCache>
            </c:numRef>
          </c:xVal>
          <c:yVal>
            <c:numRef>
              <c:f>'All Question Coded-final'!$A$2:$A$51</c:f>
              <c:numCache>
                <c:formatCode>General</c:formatCode>
                <c:ptCount val="5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5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3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4</c:v>
                </c:pt>
                <c:pt idx="39">
                  <c:v>4</c:v>
                </c:pt>
                <c:pt idx="40">
                  <c:v>5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A0-490C-9375-631FCAB7A7D7}"/>
            </c:ext>
          </c:extLst>
        </c:ser>
        <c:ser>
          <c:idx val="1"/>
          <c:order val="1"/>
          <c:tx>
            <c:v>Predicted 5(Y dependent ). Have Microsoft Teams have excellent features and functions for remote learning and education students?</c:v>
          </c:tx>
          <c:spPr>
            <a:ln w="19050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'All Question Coded-final'!$C$2:$C$51</c:f>
              <c:numCache>
                <c:formatCode>General</c:formatCode>
                <c:ptCount val="50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4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3</c:v>
                </c:pt>
                <c:pt idx="17">
                  <c:v>5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4</c:v>
                </c:pt>
                <c:pt idx="24">
                  <c:v>3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2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5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3</c:v>
                </c:pt>
                <c:pt idx="37">
                  <c:v>3</c:v>
                </c:pt>
                <c:pt idx="38">
                  <c:v>5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5</c:v>
                </c:pt>
                <c:pt idx="47">
                  <c:v>5</c:v>
                </c:pt>
                <c:pt idx="48">
                  <c:v>4</c:v>
                </c:pt>
                <c:pt idx="49">
                  <c:v>5</c:v>
                </c:pt>
              </c:numCache>
            </c:numRef>
          </c:xVal>
          <c:yVal>
            <c:numRef>
              <c:f>'Final Regression result'!$B$26:$B$75</c:f>
              <c:numCache>
                <c:formatCode>General</c:formatCode>
                <c:ptCount val="50"/>
                <c:pt idx="0">
                  <c:v>3.519312912165808</c:v>
                </c:pt>
                <c:pt idx="1">
                  <c:v>3.7479031564698029</c:v>
                </c:pt>
                <c:pt idx="2">
                  <c:v>3.7479031564698029</c:v>
                </c:pt>
                <c:pt idx="3">
                  <c:v>4.2340781663023295</c:v>
                </c:pt>
                <c:pt idx="4">
                  <c:v>3.7479031564698029</c:v>
                </c:pt>
                <c:pt idx="5">
                  <c:v>3.9236081257831716</c:v>
                </c:pt>
                <c:pt idx="6">
                  <c:v>3.8826682276755911</c:v>
                </c:pt>
                <c:pt idx="7">
                  <c:v>4.0993130950965417</c:v>
                </c:pt>
                <c:pt idx="8">
                  <c:v>3.9236081257831716</c:v>
                </c:pt>
                <c:pt idx="9">
                  <c:v>3.9236081257831716</c:v>
                </c:pt>
                <c:pt idx="10">
                  <c:v>3.9236081257831716</c:v>
                </c:pt>
                <c:pt idx="11">
                  <c:v>3.9236081257831716</c:v>
                </c:pt>
                <c:pt idx="12">
                  <c:v>3.478373014058227</c:v>
                </c:pt>
                <c:pt idx="13">
                  <c:v>4.0583731969889598</c:v>
                </c:pt>
                <c:pt idx="14">
                  <c:v>4.2340781663023295</c:v>
                </c:pt>
                <c:pt idx="15">
                  <c:v>3.8826682276755911</c:v>
                </c:pt>
                <c:pt idx="16">
                  <c:v>3.7888430545773839</c:v>
                </c:pt>
                <c:pt idx="17">
                  <c:v>3.519312912165808</c:v>
                </c:pt>
                <c:pt idx="18">
                  <c:v>3.706963258362221</c:v>
                </c:pt>
                <c:pt idx="19">
                  <c:v>3.7479031564698029</c:v>
                </c:pt>
                <c:pt idx="20">
                  <c:v>4.2340781663023295</c:v>
                </c:pt>
                <c:pt idx="21">
                  <c:v>4.0993130950965417</c:v>
                </c:pt>
                <c:pt idx="22">
                  <c:v>4.0583731969889598</c:v>
                </c:pt>
                <c:pt idx="23">
                  <c:v>3.6540779833715957</c:v>
                </c:pt>
                <c:pt idx="24">
                  <c:v>3.6131380852640151</c:v>
                </c:pt>
                <c:pt idx="25">
                  <c:v>4.0583731969889598</c:v>
                </c:pt>
                <c:pt idx="26">
                  <c:v>3.5721981871564328</c:v>
                </c:pt>
                <c:pt idx="27">
                  <c:v>4.0583731969889598</c:v>
                </c:pt>
                <c:pt idx="28">
                  <c:v>3.5721981871564328</c:v>
                </c:pt>
                <c:pt idx="29">
                  <c:v>3.437433115950645</c:v>
                </c:pt>
                <c:pt idx="30">
                  <c:v>3.8826682276755911</c:v>
                </c:pt>
                <c:pt idx="31">
                  <c:v>4.2340781663023295</c:v>
                </c:pt>
                <c:pt idx="32">
                  <c:v>3.519312912165808</c:v>
                </c:pt>
                <c:pt idx="33">
                  <c:v>3.7479031564698029</c:v>
                </c:pt>
                <c:pt idx="34">
                  <c:v>4.0583731969889598</c:v>
                </c:pt>
                <c:pt idx="35">
                  <c:v>3.8826682276755911</c:v>
                </c:pt>
                <c:pt idx="36">
                  <c:v>3.6131380852640151</c:v>
                </c:pt>
                <c:pt idx="37">
                  <c:v>3.7888430545773839</c:v>
                </c:pt>
                <c:pt idx="38">
                  <c:v>3.6950178814791776</c:v>
                </c:pt>
                <c:pt idx="39">
                  <c:v>4.0993130950965417</c:v>
                </c:pt>
                <c:pt idx="40">
                  <c:v>4.2340781663023295</c:v>
                </c:pt>
                <c:pt idx="41">
                  <c:v>4.2340781663023295</c:v>
                </c:pt>
                <c:pt idx="42">
                  <c:v>3.9236081257831716</c:v>
                </c:pt>
                <c:pt idx="43">
                  <c:v>3.519312912165808</c:v>
                </c:pt>
                <c:pt idx="44">
                  <c:v>3.3436079428524392</c:v>
                </c:pt>
                <c:pt idx="45">
                  <c:v>3.1679029735390691</c:v>
                </c:pt>
                <c:pt idx="46">
                  <c:v>3.519312912165808</c:v>
                </c:pt>
                <c:pt idx="47">
                  <c:v>3.3436079428524392</c:v>
                </c:pt>
                <c:pt idx="48">
                  <c:v>3.478373014058227</c:v>
                </c:pt>
                <c:pt idx="49">
                  <c:v>3.3436079428524392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0A0-490C-9375-631FCAB7A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8781704"/>
        <c:axId val="438782032"/>
      </c:scatterChart>
      <c:valAx>
        <c:axId val="438781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7.Which function do you think the most effective for online learning students in Microsoft Teams App?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38782032"/>
        <c:crosses val="autoZero"/>
        <c:crossBetween val="midCat"/>
      </c:valAx>
      <c:valAx>
        <c:axId val="4387820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5(Y dependent ). Have Microsoft Teams have excellent features and functions for remote learning and education students?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438781704"/>
        <c:crosses val="autoZero"/>
        <c:crossBetween val="midCat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et%20Htar\Downloads\Assessing_the_effectiveness_of_Microsoft.pdf" TargetMode="External"/><Relationship Id="rId2" Type="http://schemas.openxmlformats.org/officeDocument/2006/relationships/hyperlink" Target="file:///C:\Users\Thet%20Htar\Downloads\188-745-1-PB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ucationblog.microsoft.com/en-us/2020/10/3-teams-features-that-help-keep-online-classrooms-connected/" TargetMode="External"/><Relationship Id="rId4" Type="http://schemas.openxmlformats.org/officeDocument/2006/relationships/hyperlink" Target="file:///C:\Users\Thet%20Htar\Downloads\Microsoft_Teams_Quickstart%20(1)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140" y="1575243"/>
            <a:ext cx="5885861" cy="2229672"/>
          </a:xfrm>
        </p:spPr>
        <p:txBody>
          <a:bodyPr>
            <a:normAutofit/>
          </a:bodyPr>
          <a:lstStyle/>
          <a:p>
            <a:r>
              <a:rPr lang="en-US" sz="5000" dirty="0"/>
              <a:t>Effectiveness of using Microsoft Teams in Online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6139" y="4614303"/>
            <a:ext cx="5386947" cy="1763282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 May Thet Htar Aung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Batch 67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Info Myanmar University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/>
              <a:t>Unit 13: Computing Research project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E26D-1931-C54B-DD87-871C3E43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Survey Questions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7227AE-B909-00B3-2E43-D79A79A58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5" t="23872" r="30069" b="7583"/>
          <a:stretch/>
        </p:blipFill>
        <p:spPr bwMode="auto">
          <a:xfrm>
            <a:off x="1018096" y="2151668"/>
            <a:ext cx="4967926" cy="2422688"/>
          </a:xfrm>
          <a:prstGeom prst="rect">
            <a:avLst/>
          </a:prstGeom>
          <a:ln w="381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A42F68D-B1E6-09E5-67A1-08E880BA3C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7" t="31200" r="29802" b="13492"/>
          <a:stretch/>
        </p:blipFill>
        <p:spPr bwMode="auto">
          <a:xfrm>
            <a:off x="6756048" y="2736360"/>
            <a:ext cx="4417856" cy="2102177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639F8-A0BB-74D9-58B8-16DCDD970D31}"/>
              </a:ext>
            </a:extLst>
          </p:cNvPr>
          <p:cNvSpPr txBox="1"/>
          <p:nvPr/>
        </p:nvSpPr>
        <p:spPr>
          <a:xfrm>
            <a:off x="1244338" y="4715435"/>
            <a:ext cx="43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Survey Questions 5 to 8</a:t>
            </a:r>
          </a:p>
        </p:txBody>
      </p:sp>
    </p:spTree>
    <p:extLst>
      <p:ext uri="{BB962C8B-B14F-4D97-AF65-F5344CB8AC3E}">
        <p14:creationId xmlns:p14="http://schemas.microsoft.com/office/powerpoint/2010/main" val="391881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7CC3-0EA3-5D4D-9EA5-153E5477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Survey Questions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3D8550-E7DF-7A8D-ADAE-BFDCA9514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9" t="22690" r="30202" b="19401"/>
          <a:stretch/>
        </p:blipFill>
        <p:spPr bwMode="auto">
          <a:xfrm>
            <a:off x="970962" y="2262434"/>
            <a:ext cx="4953806" cy="2516955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CC1C30C-EA13-431C-CFAB-F5B631B35D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4" t="51763" r="29537" b="10420"/>
          <a:stretch/>
        </p:blipFill>
        <p:spPr bwMode="auto">
          <a:xfrm>
            <a:off x="6267234" y="3520911"/>
            <a:ext cx="5488776" cy="2380267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F13E84-76AF-D489-686D-90836E06F152}"/>
              </a:ext>
            </a:extLst>
          </p:cNvPr>
          <p:cNvSpPr txBox="1"/>
          <p:nvPr/>
        </p:nvSpPr>
        <p:spPr>
          <a:xfrm>
            <a:off x="1255116" y="5119797"/>
            <a:ext cx="43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Survey Questions 9 to 13 </a:t>
            </a:r>
          </a:p>
        </p:txBody>
      </p:sp>
    </p:spTree>
    <p:extLst>
      <p:ext uri="{BB962C8B-B14F-4D97-AF65-F5344CB8AC3E}">
        <p14:creationId xmlns:p14="http://schemas.microsoft.com/office/powerpoint/2010/main" val="30702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4F0B-5B4E-74BF-60E4-89A383AD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Analysis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6FCEEA-93BC-F8D6-1EC9-B9E76DED5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34" y="2242910"/>
            <a:ext cx="4434024" cy="1924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A887B3C-996A-2F77-7812-6017478C41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80" y="2242909"/>
            <a:ext cx="4574837" cy="1924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907C8-B0C4-C4F1-D60B-62FCB29D4A3E}"/>
              </a:ext>
            </a:extLst>
          </p:cNvPr>
          <p:cNvSpPr txBox="1"/>
          <p:nvPr/>
        </p:nvSpPr>
        <p:spPr>
          <a:xfrm>
            <a:off x="2188143" y="4335482"/>
            <a:ext cx="7876674" cy="1858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Q1: 96 % of people heard about Remote working and learning. So That result is good for my hypothesis.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Q2: 48% of people are always used for their school and work in this pandemic situation. That was also a good result for my hypothesis.</a:t>
            </a:r>
          </a:p>
        </p:txBody>
      </p:sp>
    </p:spTree>
    <p:extLst>
      <p:ext uri="{BB962C8B-B14F-4D97-AF65-F5344CB8AC3E}">
        <p14:creationId xmlns:p14="http://schemas.microsoft.com/office/powerpoint/2010/main" val="68157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AFA5-F286-6E72-150F-0DE8A107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Analysis Results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C96DFE8-FC33-0A45-E1EB-A79B27318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5" y="2200735"/>
            <a:ext cx="5166609" cy="2456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17E8796-6857-CA0C-DE62-2BE5F7842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08" y="2200735"/>
            <a:ext cx="5166607" cy="2404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B8C72-E504-75CD-6DCC-5B385B7ABEFC}"/>
              </a:ext>
            </a:extLst>
          </p:cNvPr>
          <p:cNvSpPr txBox="1"/>
          <p:nvPr/>
        </p:nvSpPr>
        <p:spPr>
          <a:xfrm>
            <a:off x="1636294" y="5009387"/>
            <a:ext cx="9336505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Q3:50% of people used when they do remote working and learning. So That result is also good.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Q4: 88% of people thought that the Microsoft team can be useful for remote working and learning.</a:t>
            </a:r>
          </a:p>
        </p:txBody>
      </p:sp>
    </p:spTree>
    <p:extLst>
      <p:ext uri="{BB962C8B-B14F-4D97-AF65-F5344CB8AC3E}">
        <p14:creationId xmlns:p14="http://schemas.microsoft.com/office/powerpoint/2010/main" val="91372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A305-0881-C057-D0D2-1B6AA12C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Analysis Results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B56FEF7-7846-6EE2-5871-FC44D4B39D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2" y="2332632"/>
            <a:ext cx="4430597" cy="1925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575DDB2-6CEF-DA45-D5D6-6CD711902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95" y="2332632"/>
            <a:ext cx="5297864" cy="20099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0D6778-8144-3F00-04C9-DEE743B106AE}"/>
              </a:ext>
            </a:extLst>
          </p:cNvPr>
          <p:cNvSpPr txBox="1"/>
          <p:nvPr/>
        </p:nvSpPr>
        <p:spPr>
          <a:xfrm>
            <a:off x="673769" y="4693457"/>
            <a:ext cx="10481911" cy="144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Q5: 60% and 10% answered agree and strongly agree that the Microsoft team have excellent features and functions for remote learning and education students.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Q6: they gave the over 50% in good for the features of Microsoft Teams.</a:t>
            </a:r>
          </a:p>
        </p:txBody>
      </p:sp>
    </p:spTree>
    <p:extLst>
      <p:ext uri="{BB962C8B-B14F-4D97-AF65-F5344CB8AC3E}">
        <p14:creationId xmlns:p14="http://schemas.microsoft.com/office/powerpoint/2010/main" val="133016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E460-49A9-9BE2-58B5-88BB2356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Analysis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537BD9-219B-2098-EA62-E9C1D23C1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56" y="2129968"/>
            <a:ext cx="3199280" cy="1847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7466E84-BAD6-2B7B-65E3-D61B80150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07" y="2247127"/>
            <a:ext cx="3662718" cy="1847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35B1FB-6E15-6AE9-EE70-61F404AB7FF0}"/>
              </a:ext>
            </a:extLst>
          </p:cNvPr>
          <p:cNvSpPr txBox="1"/>
          <p:nvPr/>
        </p:nvSpPr>
        <p:spPr>
          <a:xfrm>
            <a:off x="1386840" y="4211955"/>
            <a:ext cx="880872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Q7: they thought File Sharing and Mobile sharing are the most effective function for online learning students in Microsoft Teams.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Q8: 88% of people thought that the upper functions are useful for remote learning areas.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4286-863D-C42F-4487-16C32DEB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Analysis Result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FDE04E4-27C3-D21E-BE5E-8AEBE3EF9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90740"/>
            <a:ext cx="6212291" cy="2276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29DF5-947D-5CF4-3A9B-19EB52ABF852}"/>
              </a:ext>
            </a:extLst>
          </p:cNvPr>
          <p:cNvSpPr txBox="1"/>
          <p:nvPr/>
        </p:nvSpPr>
        <p:spPr>
          <a:xfrm>
            <a:off x="2423160" y="4965115"/>
            <a:ext cx="7940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Q9: 46% of people liked the 5GB cloud storage per person service of Microsoft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9495-4B7E-D3ED-C119-4DA89C05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Analysis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0B7814-AE71-064F-8F1D-B4D7FC84E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84735"/>
              </p:ext>
            </p:extLst>
          </p:nvPr>
        </p:nvGraphicFramePr>
        <p:xfrm>
          <a:off x="782423" y="2243579"/>
          <a:ext cx="4694550" cy="3157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EF51097-CC96-B6F3-F457-C2FEB57E6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074272"/>
              </p:ext>
            </p:extLst>
          </p:nvPr>
        </p:nvGraphicFramePr>
        <p:xfrm>
          <a:off x="6275581" y="2243579"/>
          <a:ext cx="4543719" cy="2795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0EEA45-74D1-C137-D39F-6ACB398A74FC}"/>
              </a:ext>
            </a:extLst>
          </p:cNvPr>
          <p:cNvSpPr txBox="1"/>
          <p:nvPr/>
        </p:nvSpPr>
        <p:spPr>
          <a:xfrm>
            <a:off x="179581" y="5401558"/>
            <a:ext cx="6096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Q10: 56% of people give suggestions about the weak features to improve Microsoft Teams.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B5EE7-F040-61F5-69F3-4ECE9A7B20C1}"/>
              </a:ext>
            </a:extLst>
          </p:cNvPr>
          <p:cNvSpPr txBox="1"/>
          <p:nvPr/>
        </p:nvSpPr>
        <p:spPr>
          <a:xfrm>
            <a:off x="6421223" y="5401558"/>
            <a:ext cx="6096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Q11:56% of people give suggestions about the effective features of Microsoft Teams.</a:t>
            </a:r>
          </a:p>
        </p:txBody>
      </p:sp>
    </p:spTree>
    <p:extLst>
      <p:ext uri="{BB962C8B-B14F-4D97-AF65-F5344CB8AC3E}">
        <p14:creationId xmlns:p14="http://schemas.microsoft.com/office/powerpoint/2010/main" val="47008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6905-1405-6B09-8F17-AE326BD7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Analysis Results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D7DF667-99E4-B8A7-B470-6ABD4EA42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24" y="2157899"/>
            <a:ext cx="4522342" cy="3055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6894560-1ABC-9965-0B6D-7B79320C9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500567"/>
              </p:ext>
            </p:extLst>
          </p:nvPr>
        </p:nvGraphicFramePr>
        <p:xfrm>
          <a:off x="6096000" y="2232031"/>
          <a:ext cx="4653388" cy="2906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B48584-2030-A65F-7840-48A63E63E17E}"/>
              </a:ext>
            </a:extLst>
          </p:cNvPr>
          <p:cNvSpPr txBox="1"/>
          <p:nvPr/>
        </p:nvSpPr>
        <p:spPr>
          <a:xfrm>
            <a:off x="1027524" y="5420413"/>
            <a:ext cx="4910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Q12:50% and 12% of people gave a good and excellent rating for this application to recommend to other colleague online students.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FACA7-8CED-3477-99EC-F9DDA390429B}"/>
              </a:ext>
            </a:extLst>
          </p:cNvPr>
          <p:cNvSpPr txBox="1"/>
          <p:nvPr/>
        </p:nvSpPr>
        <p:spPr>
          <a:xfrm>
            <a:off x="5937942" y="5384906"/>
            <a:ext cx="6096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Q13: 48% of people gave new recommendations for this application.</a:t>
            </a:r>
          </a:p>
        </p:txBody>
      </p:sp>
    </p:spTree>
    <p:extLst>
      <p:ext uri="{BB962C8B-B14F-4D97-AF65-F5344CB8AC3E}">
        <p14:creationId xmlns:p14="http://schemas.microsoft.com/office/powerpoint/2010/main" val="379243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33C7-288F-7997-F63E-30B01297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328EA0-EA49-D589-DA11-0ED347CB1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802539"/>
              </p:ext>
            </p:extLst>
          </p:nvPr>
        </p:nvGraphicFramePr>
        <p:xfrm>
          <a:off x="585975" y="2108200"/>
          <a:ext cx="5510025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8BDEA3-0E07-054D-2DC2-3DEF6371B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23821"/>
              </p:ext>
            </p:extLst>
          </p:nvPr>
        </p:nvGraphicFramePr>
        <p:xfrm>
          <a:off x="7037294" y="2257444"/>
          <a:ext cx="4724401" cy="3278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7510">
                  <a:extLst>
                    <a:ext uri="{9D8B030D-6E8A-4147-A177-3AD203B41FA5}">
                      <a16:colId xmlns:a16="http://schemas.microsoft.com/office/drawing/2014/main" val="1478025243"/>
                    </a:ext>
                  </a:extLst>
                </a:gridCol>
                <a:gridCol w="619557">
                  <a:extLst>
                    <a:ext uri="{9D8B030D-6E8A-4147-A177-3AD203B41FA5}">
                      <a16:colId xmlns:a16="http://schemas.microsoft.com/office/drawing/2014/main" val="3032261415"/>
                    </a:ext>
                  </a:extLst>
                </a:gridCol>
                <a:gridCol w="437334">
                  <a:extLst>
                    <a:ext uri="{9D8B030D-6E8A-4147-A177-3AD203B41FA5}">
                      <a16:colId xmlns:a16="http://schemas.microsoft.com/office/drawing/2014/main" val="1763937911"/>
                    </a:ext>
                  </a:extLst>
                </a:gridCol>
              </a:tblGrid>
              <a:tr h="145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Q5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3714599"/>
                  </a:ext>
                </a:extLst>
              </a:tr>
              <a:tr h="4032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Q6(X!)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Rating (1 to 5)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8337748"/>
                  </a:ext>
                </a:extLst>
              </a:tr>
              <a:tr h="535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relationship between the Y and X1 variables is a significantly positive relationship. So, if X1 is increased and then Y also will be increased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1019304"/>
                  </a:ext>
                </a:extLst>
              </a:tr>
              <a:tr h="11963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For Y dependent variable relationship with X1( independent variable), the actual data value and predicted data value together meet on the trend line (x=5,y=4). In this scatter diagram , x=5 is answered rating number level 5 from 1 to 5 and y=4 is answered agree having excellent features and functions in Microsoft Teams.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2453489"/>
                  </a:ext>
                </a:extLst>
              </a:tr>
              <a:tr h="931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According to the result of the relationship between Y and X1, the predicted value is (x=5, y=4) is meant that the Microsoft Teams application will be increased with more excellent features and functions using online meetings in the future.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9007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48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0E2C-91D7-1172-8787-258DC643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541B-D681-4E36-D927-1E983E1C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peak Pro(body)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peak Pro(body)"/>
                <a:cs typeface="Times New Roman" panose="02020603050405020304" pitchFamily="18" charset="0"/>
              </a:rPr>
              <a:t> 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peak Pro(body)"/>
                <a:cs typeface="Times New Roman" panose="02020603050405020304" pitchFamily="18" charset="0"/>
              </a:rPr>
              <a:t>Aim and 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peak Pro(body)"/>
                <a:cs typeface="Times New Roman" panose="02020603050405020304" pitchFamily="18" charset="0"/>
              </a:rPr>
              <a:t>Time Plan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peak Pro(body)"/>
                <a:cs typeface="Times New Roman" panose="02020603050405020304" pitchFamily="18" charset="0"/>
              </a:rPr>
              <a:t> Research Methodologies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peak Pro(body)"/>
                <a:cs typeface="Times New Roman" panose="02020603050405020304" pitchFamily="18" charset="0"/>
              </a:rPr>
              <a:t>Research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peak Pro(body)"/>
                <a:cs typeface="Times New Roman" panose="02020603050405020304" pitchFamily="18" charset="0"/>
              </a:rPr>
              <a:t> Survey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peak Pro(body)"/>
                <a:cs typeface="Times New Roman" panose="02020603050405020304" pitchFamily="18" charset="0"/>
              </a:rPr>
              <a:t>Survey Analysis Outcomes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Speak Pro(body)"/>
                <a:cs typeface="Times New Roman" panose="02020603050405020304" pitchFamily="18" charset="0"/>
              </a:rPr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92664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4C7A-4E66-2EDB-7137-006BF4CF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F43DBE-E96B-0FF5-F4F0-7B70C203E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227163"/>
              </p:ext>
            </p:extLst>
          </p:nvPr>
        </p:nvGraphicFramePr>
        <p:xfrm>
          <a:off x="1096964" y="2108201"/>
          <a:ext cx="5097648" cy="3679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0B61A0-0ADC-4081-963C-8295BE140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70464"/>
              </p:ext>
            </p:extLst>
          </p:nvPr>
        </p:nvGraphicFramePr>
        <p:xfrm>
          <a:off x="7001435" y="2108201"/>
          <a:ext cx="4848057" cy="365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9188">
                  <a:extLst>
                    <a:ext uri="{9D8B030D-6E8A-4147-A177-3AD203B41FA5}">
                      <a16:colId xmlns:a16="http://schemas.microsoft.com/office/drawing/2014/main" val="732204061"/>
                    </a:ext>
                  </a:extLst>
                </a:gridCol>
                <a:gridCol w="1038869">
                  <a:extLst>
                    <a:ext uri="{9D8B030D-6E8A-4147-A177-3AD203B41FA5}">
                      <a16:colId xmlns:a16="http://schemas.microsoft.com/office/drawing/2014/main" val="3434984500"/>
                    </a:ext>
                  </a:extLst>
                </a:gridCol>
              </a:tblGrid>
              <a:tr h="151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Q5 (Y)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1" marR="6901" marT="6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Agree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1" marR="6901" marT="6901" marB="0" anchor="b"/>
                </a:tc>
                <a:extLst>
                  <a:ext uri="{0D108BD9-81ED-4DB2-BD59-A6C34878D82A}">
                    <a16:rowId xmlns:a16="http://schemas.microsoft.com/office/drawing/2014/main" val="3344224676"/>
                  </a:ext>
                </a:extLst>
              </a:tr>
              <a:tr h="4209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Q7(X2)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1" marR="6901" marT="69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Mobile Screen Sharing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1" marR="6901" marT="6901" marB="0" anchor="b"/>
                </a:tc>
                <a:extLst>
                  <a:ext uri="{0D108BD9-81ED-4DB2-BD59-A6C34878D82A}">
                    <a16:rowId xmlns:a16="http://schemas.microsoft.com/office/drawing/2014/main" val="925130077"/>
                  </a:ext>
                </a:extLst>
              </a:tr>
              <a:tr h="6072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relationship between the Y and X2 variables is significantly negative. So, if X2 is increased and then Y  will be decreased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1" marR="6901" marT="69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1" marR="6901" marT="6901" marB="0" anchor="b"/>
                </a:tc>
                <a:extLst>
                  <a:ext uri="{0D108BD9-81ED-4DB2-BD59-A6C34878D82A}">
                    <a16:rowId xmlns:a16="http://schemas.microsoft.com/office/drawing/2014/main" val="1473009986"/>
                  </a:ext>
                </a:extLst>
              </a:tr>
              <a:tr h="15181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For Y dependent variable relationship with X2( independent variable), the actual data value and predicted data value together meet on the trend line (x=1,y=4). In this scatter diagram, x=1 is answered mobile screen sharing of this MT functions and y=4 is answered agree to have excellent features and functions in Microsoft Teams.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1" marR="6901" marT="69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1" marR="6901" marT="6901" marB="0" anchor="b"/>
                </a:tc>
                <a:extLst>
                  <a:ext uri="{0D108BD9-81ED-4DB2-BD59-A6C34878D82A}">
                    <a16:rowId xmlns:a16="http://schemas.microsoft.com/office/drawing/2014/main" val="3796349945"/>
                  </a:ext>
                </a:extLst>
              </a:tr>
              <a:tr h="7586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According to the result of the relationship between Y and X2, the predicted value is (x=1, y=4) is meant that the Microsoft Teams application will be increased with more excellent features and functions using mobile Screen Sharing in the future.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1" marR="6901" marT="690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1" marR="6901" marT="6901" marB="0" anchor="b"/>
                </a:tc>
                <a:extLst>
                  <a:ext uri="{0D108BD9-81ED-4DB2-BD59-A6C34878D82A}">
                    <a16:rowId xmlns:a16="http://schemas.microsoft.com/office/drawing/2014/main" val="389944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895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1FD7-FC17-2019-2A27-A414F47D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D334-4FFC-F410-5537-D60FD967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90685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ea typeface="Calibri" panose="020F0502020204030204" pitchFamily="34" charset="0"/>
              </a:rPr>
              <a:t> In this survey analysis, the outcome is matched with my hypothesis. Because most of them  gave me the feedback that MT application was effective for online education and effectiveness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ea typeface="Calibri" panose="020F0502020204030204" pitchFamily="34" charset="0"/>
              </a:rPr>
              <a:t>Most of this application’s users liked this app’s mobile screen sharing and online meetings.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a typeface="Calibri" panose="020F0502020204030204" pitchFamily="34" charset="0"/>
              </a:rPr>
              <a:t>M</a:t>
            </a:r>
            <a:r>
              <a:rPr lang="en-US" sz="1800" dirty="0">
                <a:effectLst/>
                <a:ea typeface="Calibri" panose="020F0502020204030204" pitchFamily="34" charset="0"/>
              </a:rPr>
              <a:t>y assumption (my alternative hypothesis) is correct and accepted.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ea typeface="Calibri" panose="020F0502020204030204" pitchFamily="34" charset="0"/>
              </a:rPr>
              <a:t>There is a significant relationship between my hypothesis and alternative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0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61B8-CACB-91A3-4E67-C780AEC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EB01-1EFB-EEC5-4D15-2C192C21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7673"/>
            <a:ext cx="10058400" cy="4024868"/>
          </a:xfrm>
        </p:spPr>
        <p:txBody>
          <a:bodyPr>
            <a:normAutofit fontScale="77500" lnSpcReduction="20000"/>
          </a:bodyPr>
          <a:lstStyle/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000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This research project </a:t>
            </a:r>
            <a:r>
              <a:rPr lang="en-US" dirty="0"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may share the knowledge to </a:t>
            </a:r>
            <a:r>
              <a:rPr lang="en-US" sz="2000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knows from distance education to online education and give information on remote learning area</a:t>
            </a:r>
            <a:r>
              <a:rPr lang="en-US" dirty="0"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 </a:t>
            </a:r>
          </a:p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000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Online learners can investigate  the features and function of the Microsoft Teams application</a:t>
            </a:r>
            <a:r>
              <a:rPr lang="en-US" sz="2000" b="1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 </a:t>
            </a:r>
            <a:endParaRPr lang="en-US" sz="2000" dirty="0">
              <a:effectLst/>
              <a:latin typeface="Speak Pro(body)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Online users can</a:t>
            </a:r>
            <a:r>
              <a:rPr lang="en-US" sz="2000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 know  the information on how effective Microsoft Teams application for online learning students</a:t>
            </a:r>
            <a:endParaRPr lang="en-US" sz="2000" dirty="0">
              <a:effectLst/>
              <a:latin typeface="Speak Pro(body)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According to the finding result, the users can </a:t>
            </a:r>
            <a:r>
              <a:rPr lang="en-US" sz="2000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evaluate the strength and weaknesses of Microsoft Teams in the remote learning area.</a:t>
            </a:r>
          </a:p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/>
              <a:t>This project Is a detailed about of Microsoft Teams features and functions.</a:t>
            </a:r>
          </a:p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/>
              <a:t>Then the application is how much related to the remote working area.</a:t>
            </a:r>
          </a:p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dirty="0"/>
              <a:t>The app is how effective for students on remote learning.</a:t>
            </a:r>
          </a:p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US" sz="2000" dirty="0">
              <a:effectLst/>
              <a:latin typeface="Speak Pro(body)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0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A3E-11D3-B31B-A066-4ECA69FD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48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References</a:t>
            </a:r>
            <a:endParaRPr lang="en-US" sz="4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FCD1-FCEA-63E9-4A64-11425DE5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63377"/>
            <a:ext cx="10617798" cy="3760891"/>
          </a:xfrm>
        </p:spPr>
        <p:txBody>
          <a:bodyPr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Teaching with Teams: An introduction to teaching an undergraduate law module using Microsoft Teams [Offline] Available From: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  <a:hlinkClick r:id="rId2" action="ppaction://hlinkfile"/>
              </a:rPr>
              <a:t>file:///C:/Users/Thet%20Htar/Downloads/188-745-1-PB.pdf</a:t>
            </a:r>
            <a:r>
              <a:rPr lang="en-US" sz="12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[Accessed: 3.4.22]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Assessing The effectiveness of Microsoft teams during Covid 19 for Online Learning: A student’s perceptive [Offline] Available From: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  <a:hlinkClick r:id="rId3" action="ppaction://hlinkfile"/>
              </a:rPr>
              <a:t>file:///C:/Users/Thet%20Htar/Downloads/Assessing_the_effectiveness_of_Microsoft.pdf</a:t>
            </a: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[Accessed: 12.4.22]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Teaching with Teams: Microsoft Teams Additional Features Quick Start Guide [Offline] Available From: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  <a:hlinkClick r:id="rId4" action="ppaction://hlinkfile"/>
              </a:rPr>
              <a:t>file:///C:/Users/Thet%20Htar/Downloads/Microsoft_Teams_Quickstart%20(1).pdf</a:t>
            </a:r>
            <a:r>
              <a:rPr lang="en-US" sz="12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[Accessed: 24.4.22]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Education Blog [Online] Available From:</a:t>
            </a: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ea typeface="Arial" panose="020B0604020202020204" pitchFamily="34" charset="0"/>
                <a:cs typeface="Times New Roman" panose="02020603050405020304" pitchFamily="18" charset="0"/>
                <a:hlinkClick r:id="rId5"/>
              </a:rPr>
              <a:t>https://educationblog.microsoft.com/en-us/2020/10/3-teams-features-that-help-keep-online-classrooms-connected/</a:t>
            </a:r>
            <a:r>
              <a:rPr lang="en-US" sz="1200" dirty="0"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[Accessed: 7.5.22]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964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2206-75FA-F92E-93E4-ECC9E37B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7750-7D9F-00C1-B04E-A5C46571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peak Pro(body)"/>
                <a:cs typeface="Times New Roman" panose="02020603050405020304" pitchFamily="18" charset="0"/>
              </a:rPr>
              <a:t>Remote work(RW) is work done outside of the control of work.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peak Pro(body)"/>
                <a:cs typeface="Times New Roman" panose="02020603050405020304" pitchFamily="18" charset="0"/>
              </a:rPr>
              <a:t>It is also known as working from home or telecommuting.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peak Pro(body)"/>
                <a:cs typeface="Times New Roman" panose="02020603050405020304" pitchFamily="18" charset="0"/>
              </a:rPr>
              <a:t>It is when employees can successfully execute projects and daily tasks without needing to commute to an office each day.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peak Pro(body)"/>
                <a:cs typeface="Times New Roman" panose="02020603050405020304" pitchFamily="18" charset="0"/>
              </a:rPr>
              <a:t>Different types of RW are fully remote employees, Flexible jobs and freelancers.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peak Pro(body)"/>
                <a:cs typeface="Times New Roman" panose="02020603050405020304" pitchFamily="18" charset="0"/>
              </a:rPr>
              <a:t>In this research, the title is “The Effectiveness of using Microsoft Teams in Online Learning”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en-US" sz="1800" dirty="0">
              <a:latin typeface="Speak Pro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4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40EF-1F0B-97C2-8720-CE32F37B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9193-CCAF-B759-DB24-1296A3821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6949440" cy="374819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mainly research project background investigating and analyzing tips and features of Microsoft Teams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Teams and Channels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Conversation within channels and teams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 chat Function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Document storage in share Point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Online video calling and screen sharing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Online meetings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Audio conferencing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9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4A32-3992-127E-E626-B695596F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                                        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C867-2A9C-C484-07F0-D92D1A4059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Speak Pro(body)"/>
                <a:cs typeface="Times New Roman" panose="02020603050405020304" pitchFamily="18" charset="0"/>
              </a:rPr>
              <a:t>This project is aimed to know the usage of the Microsoft Teams App for online learning by students and educators.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Speak Pro(body)"/>
                <a:cs typeface="Times New Roman" panose="02020603050405020304" pitchFamily="18" charset="0"/>
              </a:rPr>
              <a:t>In this pandemic situation, most of the students are running the routine daily work based on the online.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Speak Pro(body)"/>
                <a:cs typeface="Times New Roman" panose="02020603050405020304" pitchFamily="18" charset="0"/>
              </a:rPr>
              <a:t>Just want to observe the finding that the Microsoft Teams app has various kinds of features and functions that are effective for the student in remote learning.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4BF40-2F05-CB02-DDF2-CE4F48F6A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0118" y="2120900"/>
            <a:ext cx="4835562" cy="3748194"/>
          </a:xfrm>
        </p:spPr>
        <p:txBody>
          <a:bodyPr>
            <a:normAutofit fontScale="85000" lnSpcReduction="10000"/>
          </a:bodyPr>
          <a:lstStyle/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To know from distance education to the online education </a:t>
            </a:r>
            <a:endParaRPr lang="en-US" sz="1800" dirty="0">
              <a:effectLst/>
              <a:latin typeface="Speak Pro(body)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To give the information on remote learning area</a:t>
            </a:r>
            <a:endParaRPr lang="en-US" sz="1800" dirty="0">
              <a:effectLst/>
              <a:latin typeface="Speak Pro(body)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To investigate  the features and function of the Microsoft Teams application</a:t>
            </a:r>
            <a:r>
              <a:rPr lang="en-US" sz="1800" b="1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 </a:t>
            </a:r>
            <a:endParaRPr lang="en-US" sz="1800" dirty="0">
              <a:effectLst/>
              <a:latin typeface="Speak Pro(body)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To know  the information on how effective Microsoft Teams application for online learning students</a:t>
            </a:r>
            <a:endParaRPr lang="en-US" sz="1800" dirty="0">
              <a:effectLst/>
              <a:latin typeface="Speak Pro(body)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marR="6350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effectLst/>
                <a:latin typeface="Speak Pro(body)"/>
                <a:ea typeface="Arial" panose="020B0604020202020204" pitchFamily="34" charset="0"/>
                <a:cs typeface="Myanmar Text" panose="020B0502040204020203" pitchFamily="34" charset="0"/>
              </a:rPr>
              <a:t>To evaluate the strength and weaknesses of Microsoft Teams in the remote learning area.</a:t>
            </a:r>
            <a:endParaRPr lang="en-US" sz="1800" dirty="0">
              <a:effectLst/>
              <a:latin typeface="Speak Pro(body)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algn="just"/>
            <a:endParaRPr lang="en-US" dirty="0">
              <a:latin typeface="Speak Pro(body)"/>
            </a:endParaRPr>
          </a:p>
        </p:txBody>
      </p:sp>
    </p:spTree>
    <p:extLst>
      <p:ext uri="{BB962C8B-B14F-4D97-AF65-F5344CB8AC3E}">
        <p14:creationId xmlns:p14="http://schemas.microsoft.com/office/powerpoint/2010/main" val="70696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4699-F43E-7031-3054-8386C0E9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05B972-2B2F-75D3-EE34-93960D8A6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1449"/>
              </p:ext>
            </p:extLst>
          </p:nvPr>
        </p:nvGraphicFramePr>
        <p:xfrm>
          <a:off x="609601" y="1888731"/>
          <a:ext cx="5818093" cy="44905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2122">
                  <a:extLst>
                    <a:ext uri="{9D8B030D-6E8A-4147-A177-3AD203B41FA5}">
                      <a16:colId xmlns:a16="http://schemas.microsoft.com/office/drawing/2014/main" val="1949248853"/>
                    </a:ext>
                  </a:extLst>
                </a:gridCol>
                <a:gridCol w="2545460">
                  <a:extLst>
                    <a:ext uri="{9D8B030D-6E8A-4147-A177-3AD203B41FA5}">
                      <a16:colId xmlns:a16="http://schemas.microsoft.com/office/drawing/2014/main" val="1034463327"/>
                    </a:ext>
                  </a:extLst>
                </a:gridCol>
                <a:gridCol w="966440">
                  <a:extLst>
                    <a:ext uri="{9D8B030D-6E8A-4147-A177-3AD203B41FA5}">
                      <a16:colId xmlns:a16="http://schemas.microsoft.com/office/drawing/2014/main" val="3225596597"/>
                    </a:ext>
                  </a:extLst>
                </a:gridCol>
                <a:gridCol w="1504071">
                  <a:extLst>
                    <a:ext uri="{9D8B030D-6E8A-4147-A177-3AD203B41FA5}">
                      <a16:colId xmlns:a16="http://schemas.microsoft.com/office/drawing/2014/main" val="929985099"/>
                    </a:ext>
                  </a:extLst>
                </a:gridCol>
              </a:tblGrid>
              <a:tr h="3264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Activity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Estimated Duration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Predecessor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1854191043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Project Initiation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2479642548"/>
                  </a:ext>
                </a:extLst>
              </a:tr>
              <a:tr h="228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Research the Remote working area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2406737323"/>
                  </a:ext>
                </a:extLst>
              </a:tr>
              <a:tr h="228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Choosing the title that related RW area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1970348158"/>
                  </a:ext>
                </a:extLst>
              </a:tr>
              <a:tr h="228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Research the other literature that related title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3514870016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 the literature review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80091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Project Planning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1055432558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Define Research Proposal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1004386446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Draw Work Breakdown Structure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753560261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Define Time Estimate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3837996825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Draw Gantt Chart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3602550037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Examining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443711400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Download the application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1day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4127314450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Using/Testing the app features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2743198958"/>
                  </a:ext>
                </a:extLst>
              </a:tr>
              <a:tr h="228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Evaluate the pros and cons of this application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2718312864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Data Analysis and Evaluate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2737455051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Prepare Survey Question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3733253853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Delivery and collect Survey Form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681801925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Analysis the data from the Survey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1561981420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Evaluate the result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2141155637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Completing the project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3505610002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Project presentation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2314362624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Report project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677477532"/>
                  </a:ext>
                </a:extLst>
              </a:tr>
              <a:tr h="150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Closing the project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2031439228"/>
                  </a:ext>
                </a:extLst>
              </a:tr>
              <a:tr h="15057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Total Effort 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88 days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798" marR="32798" marT="0" marB="0"/>
                </a:tc>
                <a:extLst>
                  <a:ext uri="{0D108BD9-81ED-4DB2-BD59-A6C34878D82A}">
                    <a16:rowId xmlns:a16="http://schemas.microsoft.com/office/drawing/2014/main" val="3369713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9D571D-3361-C08A-0471-DC81D5CAC139}"/>
              </a:ext>
            </a:extLst>
          </p:cNvPr>
          <p:cNvSpPr txBox="1"/>
          <p:nvPr/>
        </p:nvSpPr>
        <p:spPr>
          <a:xfrm>
            <a:off x="6723529" y="2382102"/>
            <a:ext cx="5011271" cy="3783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Milestone one:  After the project Planning Test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Target date (set by the tutor):30.5.2022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Milestone two: After the Data Analysis Test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Target date (set by the tutor):4.7.2022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Milestone three: After evaluating the pros and cons of this application test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Target date (set by the tutor): 25.7.2022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2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E498-302A-DD71-8D50-92ED40E1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D410-7216-ACC0-121B-1138644F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This research is primary research. It is defined as a methodology used by researchers to collect data directly, rather than depending on data collected from previously done research.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project research approach is inductive.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Inductive research entails looking for patterns in observations and formulating explanations – theories – for those patterns using a sequence of hypotheses.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Use a mixed data collection method for survey research in this project.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Have to use Quantitative research and Qualitative research questions.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CB50-0529-0244-560C-60853ABD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EA50-42B0-CCCC-10C9-91AE8FEC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9590"/>
            <a:ext cx="10788127" cy="411330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Hypothesis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Microsoft Teams have good features which can have positive effects on students in remote working</a:t>
            </a:r>
          </a:p>
          <a:p>
            <a:pPr marL="201168" lvl="1" indent="0">
              <a:lnSpc>
                <a:spcPct val="170000"/>
              </a:lnSpc>
              <a:buNone/>
            </a:pPr>
            <a:r>
              <a:rPr lang="en-US" sz="1400" dirty="0"/>
              <a:t>Number of Respondents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 need to collect data from about 50 people.</a:t>
            </a:r>
          </a:p>
          <a:p>
            <a:pPr marL="201168" lvl="1" indent="0">
              <a:lnSpc>
                <a:spcPct val="170000"/>
              </a:lnSpc>
              <a:buNone/>
            </a:pPr>
            <a:r>
              <a:rPr lang="en-US" sz="1400" dirty="0"/>
              <a:t>Roles of Respondents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 survey HND students and some of my friends from the IT environments using the convenience non-probability sampling method.</a:t>
            </a:r>
          </a:p>
          <a:p>
            <a:pPr marL="201168" lvl="1" indent="0">
              <a:lnSpc>
                <a:spcPct val="170000"/>
              </a:lnSpc>
              <a:buNone/>
            </a:pPr>
            <a:r>
              <a:rPr lang="en-US" sz="1400" dirty="0"/>
              <a:t>Analytical Tools and Techniques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Frequency Distribution analysis model generated from Google Form analytical tool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Descriptive statistics and Regression analysis models in Excel analytical tool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01168" lvl="1" indent="0">
              <a:lnSpc>
                <a:spcPct val="170000"/>
              </a:lnSpc>
              <a:buNone/>
            </a:pPr>
            <a:endParaRPr lang="en-US" sz="1400" dirty="0"/>
          </a:p>
          <a:p>
            <a:pPr marL="201168" lvl="1" indent="0">
              <a:lnSpc>
                <a:spcPct val="170000"/>
              </a:lnSpc>
              <a:buNone/>
            </a:pPr>
            <a:endParaRPr lang="en-US" sz="1400" dirty="0"/>
          </a:p>
          <a:p>
            <a:pPr marL="201168" lvl="1" indent="0">
              <a:lnSpc>
                <a:spcPct val="17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541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A192-E31A-E1F2-21D2-3559603F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Survey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C56E8-8E27-473E-04F6-9284C0FE40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5" t="28126" r="25415" b="5220"/>
          <a:stretch/>
        </p:blipFill>
        <p:spPr bwMode="auto">
          <a:xfrm>
            <a:off x="1244338" y="2217690"/>
            <a:ext cx="4466114" cy="2080934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81B590-F227-FDA8-4616-3A66772793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9" t="24109" r="24750" b="7819"/>
          <a:stretch/>
        </p:blipFill>
        <p:spPr bwMode="auto">
          <a:xfrm>
            <a:off x="6481550" y="2735424"/>
            <a:ext cx="4198620" cy="2583180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97A49B-AFF8-7625-336F-FB32BD275243}"/>
              </a:ext>
            </a:extLst>
          </p:cNvPr>
          <p:cNvSpPr txBox="1"/>
          <p:nvPr/>
        </p:nvSpPr>
        <p:spPr>
          <a:xfrm>
            <a:off x="1244338" y="4715435"/>
            <a:ext cx="43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Survey Questions 1 to 4 </a:t>
            </a:r>
          </a:p>
        </p:txBody>
      </p:sp>
    </p:spTree>
    <p:extLst>
      <p:ext uri="{BB962C8B-B14F-4D97-AF65-F5344CB8AC3E}">
        <p14:creationId xmlns:p14="http://schemas.microsoft.com/office/powerpoint/2010/main" val="12124589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{BFD869A0-2F49-4BEA-9115-69AA2314FF22}tf11437505_win32</Template>
  <TotalTime>2740</TotalTime>
  <Words>1824</Words>
  <Application>Microsoft Office PowerPoint</Application>
  <PresentationFormat>Widescreen</PresentationFormat>
  <Paragraphs>244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Georgia Pro Cond Light</vt:lpstr>
      <vt:lpstr>Speak Pro</vt:lpstr>
      <vt:lpstr>Speak Pro(body)</vt:lpstr>
      <vt:lpstr>Times New Roman</vt:lpstr>
      <vt:lpstr>Wingdings</vt:lpstr>
      <vt:lpstr>RetrospectVTI</vt:lpstr>
      <vt:lpstr>Effectiveness of using Microsoft Teams in Online Learning </vt:lpstr>
      <vt:lpstr>Contents</vt:lpstr>
      <vt:lpstr>Introduction </vt:lpstr>
      <vt:lpstr>Background</vt:lpstr>
      <vt:lpstr>Aim                                         Objectives</vt:lpstr>
      <vt:lpstr>Time Plan</vt:lpstr>
      <vt:lpstr>Research Methodology</vt:lpstr>
      <vt:lpstr>Research Design </vt:lpstr>
      <vt:lpstr>Survey Questions</vt:lpstr>
      <vt:lpstr>Survey Questions</vt:lpstr>
      <vt:lpstr>Survey Questions</vt:lpstr>
      <vt:lpstr>Survey Analysis Results</vt:lpstr>
      <vt:lpstr>Survey Analysis Results</vt:lpstr>
      <vt:lpstr>Survey Analysis Results</vt:lpstr>
      <vt:lpstr>Survey Analysis Results</vt:lpstr>
      <vt:lpstr>Survey Analysis Result</vt:lpstr>
      <vt:lpstr>Survey Analysis Results</vt:lpstr>
      <vt:lpstr>Survey Analysis Results</vt:lpstr>
      <vt:lpstr>Regression Analysis Results</vt:lpstr>
      <vt:lpstr>Regression Analysis Result</vt:lpstr>
      <vt:lpstr>Result Outcomes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Effectiveness of using Microsoft Teams in Online Learning</dc:title>
  <dc:creator>May Thethtar</dc:creator>
  <cp:lastModifiedBy>May Thethtar</cp:lastModifiedBy>
  <cp:revision>42</cp:revision>
  <dcterms:created xsi:type="dcterms:W3CDTF">2022-05-13T03:30:54Z</dcterms:created>
  <dcterms:modified xsi:type="dcterms:W3CDTF">2022-09-12T16:02:52Z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