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72" r:id="rId3"/>
    <p:sldId id="359" r:id="rId4"/>
    <p:sldId id="360" r:id="rId5"/>
    <p:sldId id="362" r:id="rId6"/>
    <p:sldId id="361" r:id="rId7"/>
    <p:sldId id="258" r:id="rId8"/>
    <p:sldId id="363" r:id="rId9"/>
    <p:sldId id="364" r:id="rId10"/>
    <p:sldId id="365" r:id="rId11"/>
    <p:sldId id="370" r:id="rId12"/>
    <p:sldId id="367" r:id="rId13"/>
    <p:sldId id="371" r:id="rId14"/>
    <p:sldId id="368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527" autoAdjust="0"/>
  </p:normalViewPr>
  <p:slideViewPr>
    <p:cSldViewPr>
      <p:cViewPr varScale="1">
        <p:scale>
          <a:sx n="73" d="100"/>
          <a:sy n="73" d="100"/>
        </p:scale>
        <p:origin x="1692" y="54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5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wmf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43200" y="1518570"/>
            <a:ext cx="53651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网络安全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91" y="1974314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1289" y="2070835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4813" y="3404361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78290" y="2753486"/>
            <a:ext cx="0" cy="5627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569" y="3771879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500M</a:t>
            </a:r>
            <a:r>
              <a:rPr lang="zh-CN" altLang="en-US" sz="1400"/>
              <a:t>文件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2126" y="3086363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123abc</a:t>
            </a:r>
            <a:endParaRPr lang="zh-CN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766336" y="2599414"/>
            <a:ext cx="11881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的私钥</a:t>
            </a:r>
            <a:r>
              <a:rPr lang="en-US" altLang="zh-CN" sz="1400"/>
              <a:t>SK</a:t>
            </a:r>
            <a:r>
              <a:rPr lang="en-US" altLang="zh-CN" sz="1100"/>
              <a:t>B</a:t>
            </a:r>
            <a:endParaRPr lang="zh-CN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394832" y="2108792"/>
            <a:ext cx="34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8940236" y="2199824"/>
            <a:ext cx="28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endParaRPr lang="zh-CN" altLang="en-US" sz="14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918839" y="3931501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06362" y="3796847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对称加密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760885" y="3402072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585687" y="3351774"/>
            <a:ext cx="909049" cy="1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711443" y="3719292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500M</a:t>
            </a:r>
            <a:r>
              <a:rPr lang="zh-CN" altLang="en-US" sz="1400"/>
              <a:t>文件</a:t>
            </a: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215411" y="3931501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23960" y="2778586"/>
            <a:ext cx="108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对称密钥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85687" y="5744923"/>
            <a:ext cx="84328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123abc</a:t>
            </a:r>
            <a:endParaRPr lang="zh-CN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8821" y="5710175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123abc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1194490" y="5710175"/>
            <a:ext cx="1037044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非对称加密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8292" y="5898811"/>
            <a:ext cx="2756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277168" y="5898811"/>
            <a:ext cx="3056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709093" y="5232582"/>
            <a:ext cx="0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07989" y="4933841"/>
            <a:ext cx="1201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B</a:t>
            </a:r>
            <a:endParaRPr lang="zh-CN" altLang="en-US" sz="1400"/>
          </a:p>
        </p:txBody>
      </p:sp>
      <p:sp>
        <p:nvSpPr>
          <p:cNvPr id="64" name="右大括号 63"/>
          <p:cNvSpPr/>
          <p:nvPr/>
        </p:nvSpPr>
        <p:spPr>
          <a:xfrm>
            <a:off x="3635896" y="3657965"/>
            <a:ext cx="360040" cy="2206098"/>
          </a:xfrm>
          <a:prstGeom prst="rightBrace">
            <a:avLst>
              <a:gd name="adj1" fmla="val 2457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690028" y="4564642"/>
            <a:ext cx="909049" cy="1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652120" y="3363667"/>
            <a:ext cx="84328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123abc</a:t>
            </a:r>
            <a:endParaRPr lang="zh-CN" altLang="en-US" sz="1400"/>
          </a:p>
        </p:txBody>
      </p:sp>
      <p:sp>
        <p:nvSpPr>
          <p:cNvPr id="67" name="矩形 66"/>
          <p:cNvSpPr/>
          <p:nvPr/>
        </p:nvSpPr>
        <p:spPr>
          <a:xfrm>
            <a:off x="6869446" y="3375684"/>
            <a:ext cx="1034430" cy="28228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非对称解密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44763" y="3351774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123abc</a:t>
            </a:r>
            <a:endParaRPr lang="zh-CN" altLang="en-US" sz="140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323968" y="2945934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495405" y="3529220"/>
            <a:ext cx="2942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7" idx="3"/>
          </p:cNvCxnSpPr>
          <p:nvPr/>
        </p:nvCxnSpPr>
        <p:spPr>
          <a:xfrm>
            <a:off x="7903876" y="3516825"/>
            <a:ext cx="240887" cy="7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59456" y="4312331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123abc</a:t>
            </a:r>
            <a:endParaRPr lang="zh-CN" altLang="en-US" sz="1400"/>
          </a:p>
        </p:txBody>
      </p:sp>
      <p:sp>
        <p:nvSpPr>
          <p:cNvPr id="77" name="矩形 76"/>
          <p:cNvSpPr/>
          <p:nvPr/>
        </p:nvSpPr>
        <p:spPr>
          <a:xfrm>
            <a:off x="6994827" y="5067023"/>
            <a:ext cx="909049" cy="307777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对称解密</a:t>
            </a: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7449349" y="4607373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599077" y="5266923"/>
            <a:ext cx="3519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972116" y="5220911"/>
            <a:ext cx="3519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351333" y="4569206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TextBox 81"/>
          <p:cNvSpPr txBox="1"/>
          <p:nvPr/>
        </p:nvSpPr>
        <p:spPr>
          <a:xfrm>
            <a:off x="8477089" y="4936724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500M</a:t>
            </a:r>
            <a:r>
              <a:rPr lang="zh-CN" altLang="en-US" sz="1400"/>
              <a:t>文件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65690" y="4959301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500M</a:t>
            </a:r>
            <a:r>
              <a:rPr lang="zh-CN" altLang="en-US" sz="1400"/>
              <a:t>文件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4139952" y="4761014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9110175" y="2850815"/>
            <a:ext cx="0" cy="168342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1568645" y="4033489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1568645" y="5927490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98" name="椭圆 97"/>
          <p:cNvSpPr/>
          <p:nvPr/>
        </p:nvSpPr>
        <p:spPr>
          <a:xfrm>
            <a:off x="7233930" y="3593600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99" name="椭圆 98"/>
          <p:cNvSpPr/>
          <p:nvPr/>
        </p:nvSpPr>
        <p:spPr>
          <a:xfrm>
            <a:off x="7354845" y="5298900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5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-540568" y="2829630"/>
            <a:ext cx="4968552" cy="3695714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71196" y="1820425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6331" y="1799652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-385774" y="3250472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7703" y="2599597"/>
            <a:ext cx="0" cy="5627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71196" y="3351773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文件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5755" y="1954903"/>
            <a:ext cx="34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8022179" y="1943790"/>
            <a:ext cx="28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endParaRPr lang="zh-CN" altLang="en-US" sz="14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18252" y="3777612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37185" y="3754008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606742" y="3742897"/>
            <a:ext cx="6383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大括号 63"/>
          <p:cNvSpPr/>
          <p:nvPr/>
        </p:nvSpPr>
        <p:spPr>
          <a:xfrm>
            <a:off x="3979961" y="3449171"/>
            <a:ext cx="360040" cy="2655187"/>
          </a:xfrm>
          <a:prstGeom prst="rightBrace">
            <a:avLst>
              <a:gd name="adj1" fmla="val 2457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944268" y="3433298"/>
            <a:ext cx="692917" cy="6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zh-CN" altLang="en-US" sz="1400"/>
              <a:t>哈希函数</a:t>
            </a:r>
          </a:p>
        </p:txBody>
      </p:sp>
      <p:sp>
        <p:nvSpPr>
          <p:cNvPr id="47" name="矩形 46"/>
          <p:cNvSpPr/>
          <p:nvPr/>
        </p:nvSpPr>
        <p:spPr>
          <a:xfrm>
            <a:off x="2029399" y="3504075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31512" y="2942597"/>
            <a:ext cx="12208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的私钥</a:t>
            </a:r>
            <a:r>
              <a:rPr lang="en-US" altLang="zh-CN" sz="1400"/>
              <a:t>SK</a:t>
            </a:r>
            <a:r>
              <a:rPr lang="en-US" altLang="zh-CN" sz="1100"/>
              <a:t>A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263666" y="3499560"/>
            <a:ext cx="577343" cy="556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2908877" y="3250373"/>
            <a:ext cx="0" cy="39759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53184" y="4354839"/>
            <a:ext cx="12267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A</a:t>
            </a:r>
            <a:endParaRPr lang="zh-CN" altLang="en-US"/>
          </a:p>
        </p:txBody>
      </p:sp>
      <p:cxnSp>
        <p:nvCxnSpPr>
          <p:cNvPr id="74" name="直接箭头连接符 73"/>
          <p:cNvCxnSpPr>
            <a:endCxn id="94" idx="1"/>
          </p:cNvCxnSpPr>
          <p:nvPr/>
        </p:nvCxnSpPr>
        <p:spPr>
          <a:xfrm>
            <a:off x="6702650" y="3642913"/>
            <a:ext cx="1454609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036201" y="3335331"/>
            <a:ext cx="577343" cy="556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41649" y="2891983"/>
            <a:ext cx="12267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A</a:t>
            </a:r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593883" y="3725711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加密</a:t>
            </a: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348774" y="3245315"/>
            <a:ext cx="0" cy="39759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157259" y="3364863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95" name="椭圆 94"/>
          <p:cNvSpPr/>
          <p:nvPr/>
        </p:nvSpPr>
        <p:spPr>
          <a:xfrm>
            <a:off x="7198576" y="5045973"/>
            <a:ext cx="692917" cy="6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zh-CN" altLang="en-US" sz="1400"/>
              <a:t>哈希函数</a:t>
            </a: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6936044" y="5359415"/>
            <a:ext cx="2613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891493" y="5381682"/>
            <a:ext cx="2613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152865" y="5045973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8801" y="3692526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解密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4427984" y="4776764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236024" y="3742897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-236024" y="3895882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-236024" y="4048867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-236024" y="4201852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-236024" y="435483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2997197" y="4972948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3111775" y="5074249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文件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3146947" y="5465373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46947" y="5618358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3146947" y="5771343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146947" y="5924328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146947" y="6077315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6012160" y="4776764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TextBox 116"/>
          <p:cNvSpPr txBox="1"/>
          <p:nvPr/>
        </p:nvSpPr>
        <p:spPr>
          <a:xfrm>
            <a:off x="6126738" y="4878065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文件</a:t>
            </a:r>
          </a:p>
        </p:txBody>
      </p:sp>
      <p:cxnSp>
        <p:nvCxnSpPr>
          <p:cNvPr id="118" name="直接连接符 117"/>
          <p:cNvCxnSpPr/>
          <p:nvPr/>
        </p:nvCxnSpPr>
        <p:spPr>
          <a:xfrm>
            <a:off x="6161910" y="526918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161910" y="5422174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161910" y="557515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161910" y="5728144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161910" y="5881131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456358" y="4323800"/>
            <a:ext cx="90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对比这两个摘要</a:t>
            </a:r>
          </a:p>
        </p:txBody>
      </p:sp>
      <p:sp>
        <p:nvSpPr>
          <p:cNvPr id="129" name="矩形 128"/>
          <p:cNvSpPr/>
          <p:nvPr/>
        </p:nvSpPr>
        <p:spPr>
          <a:xfrm>
            <a:off x="5508104" y="2838295"/>
            <a:ext cx="3635896" cy="3695714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下箭头 129"/>
          <p:cNvSpPr/>
          <p:nvPr/>
        </p:nvSpPr>
        <p:spPr>
          <a:xfrm>
            <a:off x="8278126" y="4421283"/>
            <a:ext cx="360040" cy="5516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下箭头 130"/>
          <p:cNvSpPr/>
          <p:nvPr/>
        </p:nvSpPr>
        <p:spPr>
          <a:xfrm flipV="1">
            <a:off x="8281234" y="4110848"/>
            <a:ext cx="360040" cy="39787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51962" y="60350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数字签名过程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921209" y="604476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验证数字签名过程</a:t>
            </a:r>
          </a:p>
        </p:txBody>
      </p:sp>
      <p:cxnSp>
        <p:nvCxnSpPr>
          <p:cNvPr id="135" name="直接箭头连接符 134"/>
          <p:cNvCxnSpPr/>
          <p:nvPr/>
        </p:nvCxnSpPr>
        <p:spPr>
          <a:xfrm flipV="1">
            <a:off x="8152865" y="2539599"/>
            <a:ext cx="0" cy="55688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1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-540568" y="2829630"/>
            <a:ext cx="4968552" cy="3695714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71196" y="1820425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8503" y="354867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-385774" y="3250472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7703" y="2599597"/>
            <a:ext cx="0" cy="5627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71196" y="3351773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文件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5755" y="1954903"/>
            <a:ext cx="34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7217741" y="469749"/>
            <a:ext cx="28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endParaRPr lang="zh-CN" altLang="en-US" sz="14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18252" y="3777612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37185" y="3754008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606742" y="3742897"/>
            <a:ext cx="6383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大括号 63"/>
          <p:cNvSpPr/>
          <p:nvPr/>
        </p:nvSpPr>
        <p:spPr>
          <a:xfrm>
            <a:off x="3979961" y="3449171"/>
            <a:ext cx="360040" cy="2655187"/>
          </a:xfrm>
          <a:prstGeom prst="rightBrace">
            <a:avLst>
              <a:gd name="adj1" fmla="val 2457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944268" y="3433298"/>
            <a:ext cx="692917" cy="6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zh-CN" altLang="en-US" sz="1400"/>
              <a:t>哈希函数</a:t>
            </a:r>
          </a:p>
        </p:txBody>
      </p:sp>
      <p:sp>
        <p:nvSpPr>
          <p:cNvPr id="47" name="矩形 46"/>
          <p:cNvSpPr/>
          <p:nvPr/>
        </p:nvSpPr>
        <p:spPr>
          <a:xfrm>
            <a:off x="2029399" y="3504075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31512" y="2942597"/>
            <a:ext cx="12208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的私钥</a:t>
            </a:r>
            <a:r>
              <a:rPr lang="en-US" altLang="zh-CN" sz="1400"/>
              <a:t>SK</a:t>
            </a:r>
            <a:r>
              <a:rPr lang="en-US" altLang="zh-CN" sz="1100"/>
              <a:t>A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263666" y="3499560"/>
            <a:ext cx="577343" cy="556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2908877" y="3250373"/>
            <a:ext cx="0" cy="39759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53184" y="4354839"/>
            <a:ext cx="12267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A</a:t>
            </a:r>
            <a:endParaRPr lang="zh-CN" altLang="en-US"/>
          </a:p>
        </p:txBody>
      </p:sp>
      <p:cxnSp>
        <p:nvCxnSpPr>
          <p:cNvPr id="74" name="直接箭头连接符 73"/>
          <p:cNvCxnSpPr>
            <a:endCxn id="94" idx="1"/>
          </p:cNvCxnSpPr>
          <p:nvPr/>
        </p:nvCxnSpPr>
        <p:spPr>
          <a:xfrm>
            <a:off x="6702650" y="3642913"/>
            <a:ext cx="1454609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036201" y="3335331"/>
            <a:ext cx="577343" cy="556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41649" y="2891983"/>
            <a:ext cx="12267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A</a:t>
            </a:r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593883" y="3725711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加密</a:t>
            </a: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348774" y="3245315"/>
            <a:ext cx="0" cy="39759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157259" y="3364863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95" name="椭圆 94"/>
          <p:cNvSpPr/>
          <p:nvPr/>
        </p:nvSpPr>
        <p:spPr>
          <a:xfrm>
            <a:off x="7198576" y="5045973"/>
            <a:ext cx="692917" cy="6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zh-CN" altLang="en-US" sz="1400"/>
              <a:t>哈希函数</a:t>
            </a: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6936044" y="5359415"/>
            <a:ext cx="2613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891493" y="5381682"/>
            <a:ext cx="2613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152865" y="5045973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/>
              <a:t>摘要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8801" y="3692526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解密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4427984" y="4776764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236024" y="3742897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-236024" y="3895882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-236024" y="4048867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-236024" y="4201852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-236024" y="435483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2997197" y="4972948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3111775" y="5074249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文件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3146947" y="5465373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46947" y="5618358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3146947" y="5771343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146947" y="5924328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146947" y="6077315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6012160" y="4776764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TextBox 116"/>
          <p:cNvSpPr txBox="1"/>
          <p:nvPr/>
        </p:nvSpPr>
        <p:spPr>
          <a:xfrm>
            <a:off x="6126738" y="4878065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文件</a:t>
            </a:r>
          </a:p>
        </p:txBody>
      </p:sp>
      <p:cxnSp>
        <p:nvCxnSpPr>
          <p:cNvPr id="118" name="直接连接符 117"/>
          <p:cNvCxnSpPr/>
          <p:nvPr/>
        </p:nvCxnSpPr>
        <p:spPr>
          <a:xfrm>
            <a:off x="6161910" y="526918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161910" y="5422174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161910" y="557515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161910" y="5728144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161910" y="5881131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456358" y="4323800"/>
            <a:ext cx="90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对比这两个摘要</a:t>
            </a:r>
          </a:p>
        </p:txBody>
      </p:sp>
      <p:sp>
        <p:nvSpPr>
          <p:cNvPr id="129" name="矩形 128"/>
          <p:cNvSpPr/>
          <p:nvPr/>
        </p:nvSpPr>
        <p:spPr>
          <a:xfrm>
            <a:off x="5508104" y="2838295"/>
            <a:ext cx="3635896" cy="3695714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下箭头 129"/>
          <p:cNvSpPr/>
          <p:nvPr/>
        </p:nvSpPr>
        <p:spPr>
          <a:xfrm>
            <a:off x="8278126" y="4421283"/>
            <a:ext cx="360040" cy="5516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下箭头 130"/>
          <p:cNvSpPr/>
          <p:nvPr/>
        </p:nvSpPr>
        <p:spPr>
          <a:xfrm flipV="1">
            <a:off x="8281234" y="4110848"/>
            <a:ext cx="360040" cy="39787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51962" y="60350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数字签名过程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466684" y="615482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验证数字签名过程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78301" y="1505719"/>
            <a:ext cx="130529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  A</a:t>
            </a:r>
            <a:r>
              <a:rPr lang="zh-CN" altLang="en-US" sz="1400"/>
              <a:t>的数字证书</a:t>
            </a:r>
            <a:endParaRPr lang="en-US" altLang="zh-CN" sz="1400"/>
          </a:p>
          <a:p>
            <a:r>
              <a:rPr lang="zh-CN" altLang="en-US" sz="1400"/>
              <a:t>  个人信息</a:t>
            </a:r>
            <a:endParaRPr lang="en-US" altLang="zh-CN" sz="1400"/>
          </a:p>
          <a:p>
            <a:r>
              <a:rPr lang="en-US" altLang="zh-CN" sz="1400"/>
              <a:t>  A</a:t>
            </a:r>
            <a:r>
              <a:rPr lang="zh-CN" altLang="en-US" sz="1400"/>
              <a:t>的私钥</a:t>
            </a:r>
            <a:r>
              <a:rPr lang="en-US" altLang="zh-CN" sz="1400"/>
              <a:t>SK</a:t>
            </a:r>
            <a:r>
              <a:rPr lang="en-US" altLang="zh-CN" sz="1100"/>
              <a:t>A</a:t>
            </a:r>
          </a:p>
          <a:p>
            <a:r>
              <a:rPr lang="en-US" altLang="zh-CN" sz="1400"/>
              <a:t>  A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A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62703" y="-907336"/>
            <a:ext cx="829816" cy="1000919"/>
            <a:chOff x="3886200" y="1400176"/>
            <a:chExt cx="1738313" cy="2163763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3890964" y="1400176"/>
              <a:ext cx="1333500" cy="463550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3911600" y="3009902"/>
              <a:ext cx="1293814" cy="554037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4473574" y="1528765"/>
              <a:ext cx="752475" cy="1981199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3886200" y="1716089"/>
              <a:ext cx="595314" cy="1784350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3968750" y="3217865"/>
              <a:ext cx="411162" cy="107950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3954464" y="1803401"/>
              <a:ext cx="66676" cy="380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3968750" y="3135313"/>
              <a:ext cx="411162" cy="10953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3968750" y="3054350"/>
              <a:ext cx="411162" cy="111124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3968750" y="2974976"/>
              <a:ext cx="411162" cy="10953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3968750" y="2892427"/>
              <a:ext cx="411162" cy="10953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9A9A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>
              <a:off x="3975100" y="2114550"/>
              <a:ext cx="407989" cy="758825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8"/>
            <p:cNvSpPr>
              <a:spLocks/>
            </p:cNvSpPr>
            <p:nvPr/>
          </p:nvSpPr>
          <p:spPr bwMode="auto">
            <a:xfrm>
              <a:off x="3932238" y="1963738"/>
              <a:ext cx="466725" cy="1322387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962401" y="2014540"/>
              <a:ext cx="415926" cy="750889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9A9A9"/>
                      </a:gs>
                      <a:gs pos="100000">
                        <a:srgbClr val="A9A9A9">
                          <a:gamma/>
                          <a:tint val="5372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3965575" y="2185988"/>
              <a:ext cx="400049" cy="92074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3965575" y="2347914"/>
              <a:ext cx="404813" cy="9048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3965575" y="2546350"/>
              <a:ext cx="385763" cy="92074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4084638" y="2108201"/>
              <a:ext cx="158749" cy="85725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4022725" y="2120902"/>
              <a:ext cx="295275" cy="6350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3994150" y="2414590"/>
              <a:ext cx="355599" cy="160339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3994150" y="2613026"/>
              <a:ext cx="357187" cy="177800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4257676" y="2508251"/>
              <a:ext cx="57151" cy="30163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4267199" y="2706689"/>
              <a:ext cx="55563" cy="31750"/>
            </a:xfrm>
            <a:custGeom>
              <a:avLst/>
              <a:gdLst>
                <a:gd name="T0" fmla="*/ 0 w 54"/>
                <a:gd name="T1" fmla="*/ 15 h 32"/>
                <a:gd name="T2" fmla="*/ 0 w 54"/>
                <a:gd name="T3" fmla="*/ 0 h 32"/>
                <a:gd name="T4" fmla="*/ 53 w 54"/>
                <a:gd name="T5" fmla="*/ 16 h 32"/>
                <a:gd name="T6" fmla="*/ 53 w 54"/>
                <a:gd name="T7" fmla="*/ 31 h 32"/>
                <a:gd name="T8" fmla="*/ 0 w 54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15"/>
                  </a:moveTo>
                  <a:lnTo>
                    <a:pt x="0" y="0"/>
                  </a:lnTo>
                  <a:lnTo>
                    <a:pt x="53" y="16"/>
                  </a:lnTo>
                  <a:lnTo>
                    <a:pt x="53" y="31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3987801" y="2233614"/>
              <a:ext cx="361951" cy="165099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4254500" y="2322513"/>
              <a:ext cx="55563" cy="30163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" name="Group 32"/>
            <p:cNvGrpSpPr>
              <a:grpSpLocks/>
            </p:cNvGrpSpPr>
            <p:nvPr/>
          </p:nvGrpSpPr>
          <p:grpSpPr bwMode="auto">
            <a:xfrm>
              <a:off x="4330700" y="2006603"/>
              <a:ext cx="1293813" cy="912813"/>
              <a:chOff x="2105" y="3009"/>
              <a:chExt cx="815" cy="575"/>
            </a:xfrm>
          </p:grpSpPr>
          <p:sp>
            <p:nvSpPr>
              <p:cNvPr id="89" name="AutoShape 33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7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3" name="Group 34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96" name="Group 35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99" name="AutoShape 36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AutoShape 37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8" name="AutoShape 38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0" name="AutoShape 38"/>
          <p:cNvSpPr>
            <a:spLocks noChangeArrowheads="1"/>
          </p:cNvSpPr>
          <p:nvPr/>
        </p:nvSpPr>
        <p:spPr bwMode="auto">
          <a:xfrm rot="21173459">
            <a:off x="991769" y="1319393"/>
            <a:ext cx="373063" cy="37265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箭头连接符 8"/>
          <p:cNvCxnSpPr>
            <a:endCxn id="140" idx="12"/>
          </p:cNvCxnSpPr>
          <p:nvPr/>
        </p:nvCxnSpPr>
        <p:spPr>
          <a:xfrm>
            <a:off x="805890" y="1059180"/>
            <a:ext cx="225221" cy="33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027119" y="101411"/>
            <a:ext cx="574429" cy="38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CA</a:t>
            </a:r>
            <a:endParaRPr lang="zh-CN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4831475" y="-485871"/>
            <a:ext cx="12608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CA</a:t>
            </a:r>
            <a:r>
              <a:rPr lang="zh-CN" altLang="en-US"/>
              <a:t>的私钥</a:t>
            </a:r>
            <a:endParaRPr lang="en-US" altLang="zh-CN"/>
          </a:p>
          <a:p>
            <a:r>
              <a:rPr lang="en-US" altLang="zh-CN"/>
              <a:t>CA</a:t>
            </a:r>
            <a:r>
              <a:rPr lang="zh-CN" altLang="en-US"/>
              <a:t>的公钥</a:t>
            </a:r>
          </a:p>
        </p:txBody>
      </p:sp>
      <p:sp>
        <p:nvSpPr>
          <p:cNvPr id="11" name="任意多边形 10"/>
          <p:cNvSpPr/>
          <p:nvPr/>
        </p:nvSpPr>
        <p:spPr>
          <a:xfrm rot="20302531">
            <a:off x="1863892" y="594422"/>
            <a:ext cx="2106073" cy="532263"/>
          </a:xfrm>
          <a:custGeom>
            <a:avLst/>
            <a:gdLst>
              <a:gd name="connsiteX0" fmla="*/ 1760561 w 1760561"/>
              <a:gd name="connsiteY0" fmla="*/ 0 h 532263"/>
              <a:gd name="connsiteX1" fmla="*/ 777922 w 1760561"/>
              <a:gd name="connsiteY1" fmla="*/ 191069 h 532263"/>
              <a:gd name="connsiteX2" fmla="*/ 0 w 1760561"/>
              <a:gd name="connsiteY2" fmla="*/ 532263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561" h="532263">
                <a:moveTo>
                  <a:pt x="1760561" y="0"/>
                </a:moveTo>
                <a:cubicBezTo>
                  <a:pt x="1415955" y="51179"/>
                  <a:pt x="1071349" y="102359"/>
                  <a:pt x="777922" y="191069"/>
                </a:cubicBezTo>
                <a:cubicBezTo>
                  <a:pt x="484495" y="279780"/>
                  <a:pt x="129654" y="475397"/>
                  <a:pt x="0" y="532263"/>
                </a:cubicBezTo>
              </a:path>
            </a:pathLst>
          </a:custGeom>
          <a:noFill/>
          <a:ln w="1587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TextBox 144"/>
          <p:cNvSpPr txBox="1"/>
          <p:nvPr/>
        </p:nvSpPr>
        <p:spPr>
          <a:xfrm rot="19576936">
            <a:off x="2227881" y="520817"/>
            <a:ext cx="75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发证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34079" y="795665"/>
            <a:ext cx="121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CA</a:t>
            </a:r>
            <a:r>
              <a:rPr lang="zh-CN" altLang="en-US" sz="1400"/>
              <a:t>私钥签名</a:t>
            </a:r>
          </a:p>
        </p:txBody>
      </p:sp>
      <p:sp>
        <p:nvSpPr>
          <p:cNvPr id="147" name="AutoShape 38"/>
          <p:cNvSpPr>
            <a:spLocks noChangeArrowheads="1"/>
          </p:cNvSpPr>
          <p:nvPr/>
        </p:nvSpPr>
        <p:spPr bwMode="auto">
          <a:xfrm rot="21173459">
            <a:off x="2556816" y="4137474"/>
            <a:ext cx="373063" cy="37265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7785857" y="1458616"/>
            <a:ext cx="10036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CA</a:t>
            </a:r>
            <a:r>
              <a:rPr lang="zh-CN" altLang="en-US" sz="1400"/>
              <a:t>的公钥</a:t>
            </a:r>
            <a:endParaRPr lang="zh-CN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615488" y="2185267"/>
            <a:ext cx="12267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A</a:t>
            </a:r>
            <a:endParaRPr lang="zh-CN" altLang="en-US"/>
          </a:p>
        </p:txBody>
      </p:sp>
      <p:sp>
        <p:nvSpPr>
          <p:cNvPr id="150" name="AutoShape 38"/>
          <p:cNvSpPr>
            <a:spLocks noChangeArrowheads="1"/>
          </p:cNvSpPr>
          <p:nvPr/>
        </p:nvSpPr>
        <p:spPr bwMode="auto">
          <a:xfrm rot="21173459">
            <a:off x="7419120" y="1967902"/>
            <a:ext cx="373063" cy="37265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1" name="直接箭头连接符 150"/>
          <p:cNvCxnSpPr/>
          <p:nvPr/>
        </p:nvCxnSpPr>
        <p:spPr>
          <a:xfrm>
            <a:off x="7172273" y="1759640"/>
            <a:ext cx="225221" cy="33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500462" y="1496125"/>
            <a:ext cx="121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CA</a:t>
            </a:r>
            <a:r>
              <a:rPr lang="zh-CN" altLang="en-US" sz="1400"/>
              <a:t>私钥签名</a:t>
            </a:r>
          </a:p>
        </p:txBody>
      </p:sp>
      <p:sp>
        <p:nvSpPr>
          <p:cNvPr id="15" name="矩形 14"/>
          <p:cNvSpPr/>
          <p:nvPr/>
        </p:nvSpPr>
        <p:spPr>
          <a:xfrm>
            <a:off x="5523298" y="1189432"/>
            <a:ext cx="3620701" cy="151027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540974" y="2208316"/>
            <a:ext cx="179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先验证Ａ的公钥</a:t>
            </a:r>
            <a:r>
              <a:rPr lang="en-US" altLang="zh-CN" sz="1400"/>
              <a:t>PK</a:t>
            </a:r>
            <a:r>
              <a:rPr lang="en-US" altLang="zh-CN" sz="1100"/>
              <a:t>A</a:t>
            </a:r>
            <a:endParaRPr lang="zh-CN" altLang="en-US" sz="1400"/>
          </a:p>
        </p:txBody>
      </p:sp>
      <p:sp>
        <p:nvSpPr>
          <p:cNvPr id="154" name="TextBox 153"/>
          <p:cNvSpPr txBox="1"/>
          <p:nvPr/>
        </p:nvSpPr>
        <p:spPr>
          <a:xfrm>
            <a:off x="5542647" y="4215369"/>
            <a:ext cx="179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再验证</a:t>
            </a:r>
            <a:r>
              <a:rPr lang="en-US" altLang="zh-CN" sz="1400"/>
              <a:t>A</a:t>
            </a:r>
            <a:r>
              <a:rPr lang="zh-CN" altLang="en-US" sz="1400"/>
              <a:t>的签名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725896" y="780251"/>
            <a:ext cx="129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信任该</a:t>
            </a:r>
            <a:r>
              <a:rPr lang="en-US" altLang="zh-CN" sz="1400"/>
              <a:t>CA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6430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453" y="4005064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1265" y="4005064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/>
          <p:nvPr/>
        </p:nvGrpSpPr>
        <p:grpSpPr>
          <a:xfrm>
            <a:off x="2375562" y="2016675"/>
            <a:ext cx="829816" cy="1000919"/>
            <a:chOff x="3886200" y="1400176"/>
            <a:chExt cx="1738313" cy="2163763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3890964" y="1400176"/>
              <a:ext cx="1333500" cy="463550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3911600" y="3009902"/>
              <a:ext cx="1293814" cy="554037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4473574" y="1528765"/>
              <a:ext cx="752475" cy="1981199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3886200" y="1716089"/>
              <a:ext cx="595314" cy="1784350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3968750" y="3217865"/>
              <a:ext cx="411162" cy="107950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3954464" y="1803401"/>
              <a:ext cx="66676" cy="380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3968750" y="3135313"/>
              <a:ext cx="411162" cy="10953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3968750" y="3054350"/>
              <a:ext cx="411162" cy="111124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3968750" y="2974976"/>
              <a:ext cx="411162" cy="10953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3968750" y="2892427"/>
              <a:ext cx="411162" cy="10953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9A9A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>
              <a:off x="3975100" y="2114550"/>
              <a:ext cx="407989" cy="758825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8"/>
            <p:cNvSpPr>
              <a:spLocks/>
            </p:cNvSpPr>
            <p:nvPr/>
          </p:nvSpPr>
          <p:spPr bwMode="auto">
            <a:xfrm>
              <a:off x="3932238" y="1963738"/>
              <a:ext cx="466725" cy="1322387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962401" y="2014540"/>
              <a:ext cx="415926" cy="750889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9A9A9"/>
                      </a:gs>
                      <a:gs pos="100000">
                        <a:srgbClr val="A9A9A9">
                          <a:gamma/>
                          <a:tint val="5372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3965575" y="2185988"/>
              <a:ext cx="400049" cy="92074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3965575" y="2347914"/>
              <a:ext cx="404813" cy="9048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3965575" y="2546350"/>
              <a:ext cx="385763" cy="92074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4084638" y="2108201"/>
              <a:ext cx="158749" cy="85725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4022725" y="2120902"/>
              <a:ext cx="295275" cy="6350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3994150" y="2414590"/>
              <a:ext cx="355599" cy="160339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3994150" y="2613026"/>
              <a:ext cx="357187" cy="177800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4257676" y="2508251"/>
              <a:ext cx="57151" cy="30163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4267199" y="2706689"/>
              <a:ext cx="55563" cy="31750"/>
            </a:xfrm>
            <a:custGeom>
              <a:avLst/>
              <a:gdLst>
                <a:gd name="T0" fmla="*/ 0 w 54"/>
                <a:gd name="T1" fmla="*/ 15 h 32"/>
                <a:gd name="T2" fmla="*/ 0 w 54"/>
                <a:gd name="T3" fmla="*/ 0 h 32"/>
                <a:gd name="T4" fmla="*/ 53 w 54"/>
                <a:gd name="T5" fmla="*/ 16 h 32"/>
                <a:gd name="T6" fmla="*/ 53 w 54"/>
                <a:gd name="T7" fmla="*/ 31 h 32"/>
                <a:gd name="T8" fmla="*/ 0 w 54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15"/>
                  </a:moveTo>
                  <a:lnTo>
                    <a:pt x="0" y="0"/>
                  </a:lnTo>
                  <a:lnTo>
                    <a:pt x="53" y="16"/>
                  </a:lnTo>
                  <a:lnTo>
                    <a:pt x="53" y="31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3987801" y="2233614"/>
              <a:ext cx="361951" cy="165099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4254500" y="2322513"/>
              <a:ext cx="55563" cy="30163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" name="Group 32"/>
            <p:cNvGrpSpPr>
              <a:grpSpLocks/>
            </p:cNvGrpSpPr>
            <p:nvPr/>
          </p:nvGrpSpPr>
          <p:grpSpPr bwMode="auto">
            <a:xfrm>
              <a:off x="4330700" y="2006603"/>
              <a:ext cx="1293813" cy="912813"/>
              <a:chOff x="2105" y="3009"/>
              <a:chExt cx="815" cy="575"/>
            </a:xfrm>
          </p:grpSpPr>
          <p:sp>
            <p:nvSpPr>
              <p:cNvPr id="89" name="AutoShape 33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7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3" name="Group 34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96" name="Group 35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99" name="AutoShape 36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AutoShape 37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8" name="AutoShape 38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7" name="TextBox 156"/>
          <p:cNvSpPr txBox="1"/>
          <p:nvPr/>
        </p:nvSpPr>
        <p:spPr>
          <a:xfrm>
            <a:off x="868044" y="4907876"/>
            <a:ext cx="2477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WindowsXP1</a:t>
            </a:r>
          </a:p>
          <a:p>
            <a:r>
              <a:rPr lang="en-US" altLang="zh-CN" sz="1400"/>
              <a:t>dongqing91@sohu.com</a:t>
            </a:r>
            <a:endParaRPr lang="zh-CN" altLang="en-US" sz="1400"/>
          </a:p>
        </p:txBody>
      </p:sp>
      <p:sp>
        <p:nvSpPr>
          <p:cNvPr id="125" name="TextBox 124"/>
          <p:cNvSpPr txBox="1"/>
          <p:nvPr/>
        </p:nvSpPr>
        <p:spPr>
          <a:xfrm>
            <a:off x="1929548" y="2997982"/>
            <a:ext cx="146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Windows2003</a:t>
            </a:r>
            <a:endParaRPr lang="zh-CN" altLang="en-US" sz="1400"/>
          </a:p>
        </p:txBody>
      </p:sp>
      <p:sp>
        <p:nvSpPr>
          <p:cNvPr id="126" name="TextBox 125"/>
          <p:cNvSpPr txBox="1"/>
          <p:nvPr/>
        </p:nvSpPr>
        <p:spPr>
          <a:xfrm>
            <a:off x="2577535" y="1595526"/>
            <a:ext cx="45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CA</a:t>
            </a:r>
            <a:endParaRPr lang="zh-CN" altLang="en-US" sz="1400"/>
          </a:p>
        </p:txBody>
      </p:sp>
      <p:sp>
        <p:nvSpPr>
          <p:cNvPr id="127" name="TextBox 126"/>
          <p:cNvSpPr txBox="1"/>
          <p:nvPr/>
        </p:nvSpPr>
        <p:spPr>
          <a:xfrm>
            <a:off x="3306562" y="4907876"/>
            <a:ext cx="250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WindowsXP2</a:t>
            </a:r>
          </a:p>
          <a:p>
            <a:r>
              <a:rPr lang="en-US" altLang="zh-CN" sz="1400"/>
              <a:t>dongqing081@sohu.com</a:t>
            </a:r>
            <a:endParaRPr lang="zh-CN" altLang="en-US" sz="1400"/>
          </a:p>
        </p:txBody>
      </p:sp>
      <p:pic>
        <p:nvPicPr>
          <p:cNvPr id="132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41" y="1282365"/>
            <a:ext cx="32403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Rectangle 151"/>
          <p:cNvSpPr>
            <a:spLocks noChangeArrowheads="1"/>
          </p:cNvSpPr>
          <p:nvPr/>
        </p:nvSpPr>
        <p:spPr bwMode="auto">
          <a:xfrm>
            <a:off x="5454438" y="1698042"/>
            <a:ext cx="1369535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pic>
        <p:nvPicPr>
          <p:cNvPr id="136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7741" y="719756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" name="TextBox 136"/>
          <p:cNvSpPr txBox="1"/>
          <p:nvPr/>
        </p:nvSpPr>
        <p:spPr>
          <a:xfrm>
            <a:off x="6245536" y="777854"/>
            <a:ext cx="113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Sohu.com</a:t>
            </a:r>
          </a:p>
          <a:p>
            <a:r>
              <a:rPr lang="zh-CN" altLang="en-US" sz="1400"/>
              <a:t>邮件服务器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1337481" y="2702257"/>
            <a:ext cx="873456" cy="1255594"/>
          </a:xfrm>
          <a:custGeom>
            <a:avLst/>
            <a:gdLst>
              <a:gd name="connsiteX0" fmla="*/ 873456 w 873456"/>
              <a:gd name="connsiteY0" fmla="*/ 0 h 1255594"/>
              <a:gd name="connsiteX1" fmla="*/ 232012 w 873456"/>
              <a:gd name="connsiteY1" fmla="*/ 600501 h 1255594"/>
              <a:gd name="connsiteX2" fmla="*/ 0 w 873456"/>
              <a:gd name="connsiteY2" fmla="*/ 1255594 h 125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456" h="1255594">
                <a:moveTo>
                  <a:pt x="873456" y="0"/>
                </a:moveTo>
                <a:cubicBezTo>
                  <a:pt x="625522" y="195617"/>
                  <a:pt x="377588" y="391235"/>
                  <a:pt x="232012" y="600501"/>
                </a:cubicBezTo>
                <a:cubicBezTo>
                  <a:pt x="86436" y="809767"/>
                  <a:pt x="36394" y="1148686"/>
                  <a:pt x="0" y="125559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04177" y="3329413"/>
            <a:ext cx="16713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颁发电子邮件证书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978925" y="1433015"/>
            <a:ext cx="4926842" cy="2702257"/>
          </a:xfrm>
          <a:custGeom>
            <a:avLst/>
            <a:gdLst>
              <a:gd name="connsiteX0" fmla="*/ 0 w 4926842"/>
              <a:gd name="connsiteY0" fmla="*/ 2702257 h 2702257"/>
              <a:gd name="connsiteX1" fmla="*/ 2101756 w 4926842"/>
              <a:gd name="connsiteY1" fmla="*/ 1187355 h 2702257"/>
              <a:gd name="connsiteX2" fmla="*/ 4926842 w 4926842"/>
              <a:gd name="connsiteY2" fmla="*/ 0 h 27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6842" h="2702257">
                <a:moveTo>
                  <a:pt x="0" y="2702257"/>
                </a:moveTo>
                <a:cubicBezTo>
                  <a:pt x="640308" y="2169994"/>
                  <a:pt x="1280616" y="1637731"/>
                  <a:pt x="2101756" y="1187355"/>
                </a:cubicBezTo>
                <a:cubicBezTo>
                  <a:pt x="2922896" y="736979"/>
                  <a:pt x="4455994" y="197892"/>
                  <a:pt x="492684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389944" y="2591261"/>
            <a:ext cx="16713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发送数字签名邮件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4121624" y="1719618"/>
            <a:ext cx="3193576" cy="2183642"/>
          </a:xfrm>
          <a:custGeom>
            <a:avLst/>
            <a:gdLst>
              <a:gd name="connsiteX0" fmla="*/ 3193576 w 3193576"/>
              <a:gd name="connsiteY0" fmla="*/ 0 h 2183642"/>
              <a:gd name="connsiteX1" fmla="*/ 1050877 w 3193576"/>
              <a:gd name="connsiteY1" fmla="*/ 1310185 h 2183642"/>
              <a:gd name="connsiteX2" fmla="*/ 0 w 3193576"/>
              <a:gd name="connsiteY2" fmla="*/ 2183642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576" h="2183642">
                <a:moveTo>
                  <a:pt x="3193576" y="0"/>
                </a:moveTo>
                <a:cubicBezTo>
                  <a:pt x="2388358" y="473122"/>
                  <a:pt x="1583140" y="946245"/>
                  <a:pt x="1050877" y="1310185"/>
                </a:cubicBezTo>
                <a:cubicBezTo>
                  <a:pt x="518614" y="1674125"/>
                  <a:pt x="175146" y="2038066"/>
                  <a:pt x="0" y="2183642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4618745" y="2905733"/>
            <a:ext cx="16713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接收数字签名邮件</a:t>
            </a:r>
          </a:p>
        </p:txBody>
      </p:sp>
    </p:spTree>
    <p:extLst>
      <p:ext uri="{BB962C8B-B14F-4D97-AF65-F5344CB8AC3E}">
        <p14:creationId xmlns:p14="http://schemas.microsoft.com/office/powerpoint/2010/main" val="374978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763688" y="5173135"/>
            <a:ext cx="4711191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71600" y="2612458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应用层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045453"/>
            <a:ext cx="158417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SSL/TLS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3477501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TCP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3910496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IP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1600" y="4349279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网络接口层</a:t>
            </a:r>
          </a:p>
        </p:txBody>
      </p:sp>
      <p:sp>
        <p:nvSpPr>
          <p:cNvPr id="8" name="矩形 7"/>
          <p:cNvSpPr/>
          <p:nvPr/>
        </p:nvSpPr>
        <p:spPr>
          <a:xfrm>
            <a:off x="5652120" y="2654349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应用层</a:t>
            </a:r>
          </a:p>
        </p:txBody>
      </p:sp>
      <p:sp>
        <p:nvSpPr>
          <p:cNvPr id="9" name="矩形 8"/>
          <p:cNvSpPr/>
          <p:nvPr/>
        </p:nvSpPr>
        <p:spPr>
          <a:xfrm>
            <a:off x="5652120" y="3087344"/>
            <a:ext cx="158417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SSL/TLS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52120" y="3519392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TCP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52120" y="3952387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IP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4379699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网络接口层</a:t>
            </a:r>
          </a:p>
        </p:txBody>
      </p:sp>
      <p:pic>
        <p:nvPicPr>
          <p:cNvPr id="13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32" y="4649855"/>
            <a:ext cx="2708088" cy="11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1"/>
          <p:cNvSpPr>
            <a:spLocks noChangeArrowheads="1"/>
          </p:cNvSpPr>
          <p:nvPr/>
        </p:nvSpPr>
        <p:spPr bwMode="auto">
          <a:xfrm>
            <a:off x="3635779" y="4884422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cxnSp>
        <p:nvCxnSpPr>
          <p:cNvPr id="15" name="直接连接符 14"/>
          <p:cNvCxnSpPr>
            <a:stCxn id="7" idx="2"/>
          </p:cNvCxnSpPr>
          <p:nvPr/>
        </p:nvCxnSpPr>
        <p:spPr>
          <a:xfrm>
            <a:off x="1763688" y="4781327"/>
            <a:ext cx="0" cy="39180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474879" y="4826822"/>
            <a:ext cx="0" cy="34631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23139" y="3303368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533" y="3169724"/>
            <a:ext cx="16209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/>
              <a:t>增加安全套接字层</a:t>
            </a:r>
          </a:p>
        </p:txBody>
      </p:sp>
    </p:spTree>
    <p:extLst>
      <p:ext uri="{BB962C8B-B14F-4D97-AF65-F5344CB8AC3E}">
        <p14:creationId xmlns:p14="http://schemas.microsoft.com/office/powerpoint/2010/main" val="27282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3.51cto.com/wyfs02/M01/54/8A/wKiom1SFphLieeBOAAb5Lwj2Cw81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18810"/>
            <a:ext cx="11877675" cy="792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28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12392" y="3156174"/>
            <a:ext cx="37327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验证服务器证书，用</a:t>
            </a:r>
            <a:r>
              <a:rPr lang="en-US" altLang="zh-CN" sz="1400" dirty="0"/>
              <a:t>B</a:t>
            </a:r>
            <a:r>
              <a:rPr lang="zh-CN" altLang="en-US" sz="1400" dirty="0"/>
              <a:t>的公钥加密“秘密数”</a:t>
            </a:r>
          </a:p>
        </p:txBody>
      </p:sp>
      <p:pic>
        <p:nvPicPr>
          <p:cNvPr id="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769" y="119046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2602" y="20201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箭头连接符 20"/>
          <p:cNvCxnSpPr/>
          <p:nvPr/>
        </p:nvCxnSpPr>
        <p:spPr>
          <a:xfrm>
            <a:off x="1851444" y="1529008"/>
            <a:ext cx="4671158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849104" y="2492896"/>
            <a:ext cx="4587304" cy="1043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893370" y="3501460"/>
            <a:ext cx="4587305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1921112" y="4396847"/>
            <a:ext cx="4515296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56900" y="1213211"/>
            <a:ext cx="29298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客户端（浏览器）支持的加密算法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63921" y="2157520"/>
            <a:ext cx="31308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网站选定的加密算法，网站数字证书，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18" y="4064189"/>
            <a:ext cx="203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会话密钥产生完成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58705" y="981999"/>
            <a:ext cx="0" cy="54369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40642" y="5976376"/>
            <a:ext cx="7511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/>
              <a:t>t</a:t>
            </a:r>
            <a:endParaRPr lang="zh-CN" altLang="en-US" sz="16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804248" y="1022355"/>
            <a:ext cx="0" cy="54369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4289" y="6045222"/>
            <a:ext cx="7511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/>
              <a:t>t</a:t>
            </a:r>
            <a:endParaRPr lang="zh-CN" altLang="en-US" sz="1600"/>
          </a:p>
        </p:txBody>
      </p:sp>
      <p:sp>
        <p:nvSpPr>
          <p:cNvPr id="12" name="右箭头 11"/>
          <p:cNvSpPr/>
          <p:nvPr/>
        </p:nvSpPr>
        <p:spPr>
          <a:xfrm>
            <a:off x="4229359" y="5080969"/>
            <a:ext cx="2207050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1916541" y="5080969"/>
            <a:ext cx="2412401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162802" y="4783996"/>
            <a:ext cx="26319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数据传输（用会话密钥加密）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003" y="944233"/>
            <a:ext cx="10956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/>
              <a:t>浏览器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6935315" y="944233"/>
            <a:ext cx="10956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/>
              <a:t>服务器</a:t>
            </a:r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448264" y="1400317"/>
            <a:ext cx="934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/>
              <a:t>协商加密算法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31863" y="2019020"/>
            <a:ext cx="934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/>
              <a:t>协商加密算法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481" y="2869859"/>
            <a:ext cx="141835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鉴别服务器证书，产生秘密数，用秘密数产生会话密钥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64682" y="3947077"/>
            <a:ext cx="10662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用秘密数产生会话密钥</a:t>
            </a:r>
          </a:p>
        </p:txBody>
      </p:sp>
    </p:spTree>
    <p:extLst>
      <p:ext uri="{BB962C8B-B14F-4D97-AF65-F5344CB8AC3E}">
        <p14:creationId xmlns:p14="http://schemas.microsoft.com/office/powerpoint/2010/main" val="298400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 177"/>
          <p:cNvSpPr/>
          <p:nvPr/>
        </p:nvSpPr>
        <p:spPr>
          <a:xfrm>
            <a:off x="545972" y="2676312"/>
            <a:ext cx="1275022" cy="78428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子</a:t>
            </a:r>
            <a:r>
              <a:rPr lang="en-US" altLang="zh-CN"/>
              <a:t>CA</a:t>
            </a:r>
            <a:r>
              <a:rPr lang="zh-CN" altLang="en-US"/>
              <a:t>公钥</a:t>
            </a:r>
            <a:endParaRPr lang="en-US" altLang="zh-CN"/>
          </a:p>
          <a:p>
            <a:pPr algn="ctr"/>
            <a:r>
              <a:rPr lang="zh-CN" altLang="en-US"/>
              <a:t>子</a:t>
            </a:r>
            <a:r>
              <a:rPr lang="en-US" altLang="zh-CN"/>
              <a:t>CA</a:t>
            </a:r>
            <a:r>
              <a:rPr lang="zh-CN" altLang="en-US"/>
              <a:t>私钥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045184" y="904693"/>
            <a:ext cx="1088981" cy="1796565"/>
            <a:chOff x="528" y="887"/>
            <a:chExt cx="844" cy="1363"/>
          </a:xfrm>
        </p:grpSpPr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531" y="887"/>
              <a:ext cx="840" cy="292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8"/>
            <p:cNvSpPr>
              <a:spLocks/>
            </p:cNvSpPr>
            <p:nvPr/>
          </p:nvSpPr>
          <p:spPr bwMode="auto">
            <a:xfrm>
              <a:off x="544" y="1901"/>
              <a:ext cx="815" cy="349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898" y="968"/>
              <a:ext cx="474" cy="1248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528" y="1086"/>
              <a:ext cx="375" cy="1124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>
              <a:off x="580" y="2032"/>
              <a:ext cx="259" cy="6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12"/>
            <p:cNvSpPr>
              <a:spLocks noChangeArrowheads="1"/>
            </p:cNvSpPr>
            <p:nvPr/>
          </p:nvSpPr>
          <p:spPr bwMode="auto">
            <a:xfrm>
              <a:off x="571" y="1141"/>
              <a:ext cx="42" cy="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3"/>
            <p:cNvSpPr>
              <a:spLocks noChangeShapeType="1"/>
            </p:cNvSpPr>
            <p:nvPr/>
          </p:nvSpPr>
          <p:spPr bwMode="auto">
            <a:xfrm>
              <a:off x="580" y="1980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14"/>
            <p:cNvSpPr>
              <a:spLocks noChangeShapeType="1"/>
            </p:cNvSpPr>
            <p:nvPr/>
          </p:nvSpPr>
          <p:spPr bwMode="auto">
            <a:xfrm>
              <a:off x="580" y="1929"/>
              <a:ext cx="259" cy="70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5"/>
            <p:cNvSpPr>
              <a:spLocks noChangeShapeType="1"/>
            </p:cNvSpPr>
            <p:nvPr/>
          </p:nvSpPr>
          <p:spPr bwMode="auto">
            <a:xfrm>
              <a:off x="580" y="1879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>
              <a:off x="580" y="1827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9A9A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Freeform 17"/>
            <p:cNvSpPr>
              <a:spLocks/>
            </p:cNvSpPr>
            <p:nvPr/>
          </p:nvSpPr>
          <p:spPr bwMode="auto">
            <a:xfrm>
              <a:off x="584" y="1337"/>
              <a:ext cx="257" cy="478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8"/>
            <p:cNvSpPr>
              <a:spLocks/>
            </p:cNvSpPr>
            <p:nvPr/>
          </p:nvSpPr>
          <p:spPr bwMode="auto">
            <a:xfrm>
              <a:off x="557" y="1242"/>
              <a:ext cx="294" cy="833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9"/>
            <p:cNvSpPr>
              <a:spLocks/>
            </p:cNvSpPr>
            <p:nvPr/>
          </p:nvSpPr>
          <p:spPr bwMode="auto">
            <a:xfrm>
              <a:off x="576" y="1274"/>
              <a:ext cx="262" cy="473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9A9A9"/>
                      </a:gs>
                      <a:gs pos="100000">
                        <a:srgbClr val="A9A9A9">
                          <a:gamma/>
                          <a:tint val="5372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0"/>
            <p:cNvSpPr>
              <a:spLocks noChangeShapeType="1"/>
            </p:cNvSpPr>
            <p:nvPr/>
          </p:nvSpPr>
          <p:spPr bwMode="auto">
            <a:xfrm>
              <a:off x="578" y="1382"/>
              <a:ext cx="252" cy="5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21"/>
            <p:cNvSpPr>
              <a:spLocks noChangeShapeType="1"/>
            </p:cNvSpPr>
            <p:nvPr/>
          </p:nvSpPr>
          <p:spPr bwMode="auto">
            <a:xfrm>
              <a:off x="578" y="1484"/>
              <a:ext cx="255" cy="5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22"/>
            <p:cNvSpPr>
              <a:spLocks noChangeShapeType="1"/>
            </p:cNvSpPr>
            <p:nvPr/>
          </p:nvSpPr>
          <p:spPr bwMode="auto">
            <a:xfrm>
              <a:off x="578" y="1609"/>
              <a:ext cx="243" cy="5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Freeform 23"/>
            <p:cNvSpPr>
              <a:spLocks/>
            </p:cNvSpPr>
            <p:nvPr/>
          </p:nvSpPr>
          <p:spPr bwMode="auto">
            <a:xfrm>
              <a:off x="653" y="1333"/>
              <a:ext cx="100" cy="54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4"/>
            <p:cNvSpPr>
              <a:spLocks noChangeShapeType="1"/>
            </p:cNvSpPr>
            <p:nvPr/>
          </p:nvSpPr>
          <p:spPr bwMode="auto">
            <a:xfrm>
              <a:off x="614" y="1341"/>
              <a:ext cx="186" cy="4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Freeform 25"/>
            <p:cNvSpPr>
              <a:spLocks/>
            </p:cNvSpPr>
            <p:nvPr/>
          </p:nvSpPr>
          <p:spPr bwMode="auto">
            <a:xfrm>
              <a:off x="596" y="1526"/>
              <a:ext cx="224" cy="101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6"/>
            <p:cNvSpPr>
              <a:spLocks/>
            </p:cNvSpPr>
            <p:nvPr/>
          </p:nvSpPr>
          <p:spPr bwMode="auto">
            <a:xfrm>
              <a:off x="596" y="1651"/>
              <a:ext cx="225" cy="112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7"/>
            <p:cNvSpPr>
              <a:spLocks/>
            </p:cNvSpPr>
            <p:nvPr/>
          </p:nvSpPr>
          <p:spPr bwMode="auto">
            <a:xfrm>
              <a:off x="762" y="1585"/>
              <a:ext cx="36" cy="19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28"/>
            <p:cNvSpPr>
              <a:spLocks/>
            </p:cNvSpPr>
            <p:nvPr/>
          </p:nvSpPr>
          <p:spPr bwMode="auto">
            <a:xfrm>
              <a:off x="768" y="1710"/>
              <a:ext cx="35" cy="20"/>
            </a:xfrm>
            <a:custGeom>
              <a:avLst/>
              <a:gdLst>
                <a:gd name="T0" fmla="*/ 0 w 54"/>
                <a:gd name="T1" fmla="*/ 15 h 32"/>
                <a:gd name="T2" fmla="*/ 0 w 54"/>
                <a:gd name="T3" fmla="*/ 0 h 32"/>
                <a:gd name="T4" fmla="*/ 53 w 54"/>
                <a:gd name="T5" fmla="*/ 16 h 32"/>
                <a:gd name="T6" fmla="*/ 53 w 54"/>
                <a:gd name="T7" fmla="*/ 31 h 32"/>
                <a:gd name="T8" fmla="*/ 0 w 54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15"/>
                  </a:moveTo>
                  <a:lnTo>
                    <a:pt x="0" y="0"/>
                  </a:lnTo>
                  <a:lnTo>
                    <a:pt x="53" y="16"/>
                  </a:lnTo>
                  <a:lnTo>
                    <a:pt x="53" y="31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29"/>
            <p:cNvSpPr>
              <a:spLocks/>
            </p:cNvSpPr>
            <p:nvPr/>
          </p:nvSpPr>
          <p:spPr bwMode="auto">
            <a:xfrm>
              <a:off x="592" y="1412"/>
              <a:ext cx="228" cy="104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30"/>
            <p:cNvSpPr>
              <a:spLocks/>
            </p:cNvSpPr>
            <p:nvPr/>
          </p:nvSpPr>
          <p:spPr bwMode="auto">
            <a:xfrm>
              <a:off x="760" y="1468"/>
              <a:ext cx="35" cy="19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613680" y="1712786"/>
            <a:ext cx="1014990" cy="678060"/>
            <a:chOff x="2105" y="3009"/>
            <a:chExt cx="815" cy="575"/>
          </a:xfrm>
        </p:grpSpPr>
        <p:sp>
          <p:nvSpPr>
            <p:cNvPr id="111" name="AutoShape 33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" name="Group 34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113" name="Group 35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115" name="AutoShape 36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AutoShape 37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4" name="AutoShape 38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1530583" y="3433580"/>
            <a:ext cx="986483" cy="1679575"/>
            <a:chOff x="528" y="887"/>
            <a:chExt cx="844" cy="1363"/>
          </a:xfrm>
        </p:grpSpPr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531" y="887"/>
              <a:ext cx="840" cy="292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>
              <a:off x="544" y="1901"/>
              <a:ext cx="815" cy="349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3"/>
            <p:cNvSpPr>
              <a:spLocks/>
            </p:cNvSpPr>
            <p:nvPr/>
          </p:nvSpPr>
          <p:spPr bwMode="auto">
            <a:xfrm>
              <a:off x="898" y="968"/>
              <a:ext cx="474" cy="1248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44"/>
            <p:cNvSpPr>
              <a:spLocks/>
            </p:cNvSpPr>
            <p:nvPr/>
          </p:nvSpPr>
          <p:spPr bwMode="auto">
            <a:xfrm>
              <a:off x="528" y="1086"/>
              <a:ext cx="375" cy="1124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580" y="2032"/>
              <a:ext cx="259" cy="6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46"/>
            <p:cNvSpPr>
              <a:spLocks noChangeArrowheads="1"/>
            </p:cNvSpPr>
            <p:nvPr/>
          </p:nvSpPr>
          <p:spPr bwMode="auto">
            <a:xfrm>
              <a:off x="571" y="1141"/>
              <a:ext cx="42" cy="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580" y="1980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>
              <a:off x="580" y="1929"/>
              <a:ext cx="259" cy="70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49"/>
            <p:cNvSpPr>
              <a:spLocks noChangeShapeType="1"/>
            </p:cNvSpPr>
            <p:nvPr/>
          </p:nvSpPr>
          <p:spPr bwMode="auto">
            <a:xfrm>
              <a:off x="580" y="1879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50"/>
            <p:cNvSpPr>
              <a:spLocks noChangeShapeType="1"/>
            </p:cNvSpPr>
            <p:nvPr/>
          </p:nvSpPr>
          <p:spPr bwMode="auto">
            <a:xfrm>
              <a:off x="580" y="1827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9A9A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Freeform 51"/>
            <p:cNvSpPr>
              <a:spLocks/>
            </p:cNvSpPr>
            <p:nvPr/>
          </p:nvSpPr>
          <p:spPr bwMode="auto">
            <a:xfrm>
              <a:off x="584" y="1337"/>
              <a:ext cx="257" cy="478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52"/>
            <p:cNvSpPr>
              <a:spLocks/>
            </p:cNvSpPr>
            <p:nvPr/>
          </p:nvSpPr>
          <p:spPr bwMode="auto">
            <a:xfrm>
              <a:off x="557" y="1242"/>
              <a:ext cx="294" cy="833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53"/>
            <p:cNvSpPr>
              <a:spLocks/>
            </p:cNvSpPr>
            <p:nvPr/>
          </p:nvSpPr>
          <p:spPr bwMode="auto">
            <a:xfrm>
              <a:off x="576" y="1274"/>
              <a:ext cx="262" cy="473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9A9A9"/>
                      </a:gs>
                      <a:gs pos="100000">
                        <a:srgbClr val="A9A9A9">
                          <a:gamma/>
                          <a:tint val="5372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4"/>
            <p:cNvSpPr>
              <a:spLocks noChangeShapeType="1"/>
            </p:cNvSpPr>
            <p:nvPr/>
          </p:nvSpPr>
          <p:spPr bwMode="auto">
            <a:xfrm>
              <a:off x="578" y="1382"/>
              <a:ext cx="252" cy="5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55"/>
            <p:cNvSpPr>
              <a:spLocks noChangeShapeType="1"/>
            </p:cNvSpPr>
            <p:nvPr/>
          </p:nvSpPr>
          <p:spPr bwMode="auto">
            <a:xfrm>
              <a:off x="578" y="1484"/>
              <a:ext cx="255" cy="5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56"/>
            <p:cNvSpPr>
              <a:spLocks noChangeShapeType="1"/>
            </p:cNvSpPr>
            <p:nvPr/>
          </p:nvSpPr>
          <p:spPr bwMode="auto">
            <a:xfrm>
              <a:off x="578" y="1609"/>
              <a:ext cx="243" cy="5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Freeform 57"/>
            <p:cNvSpPr>
              <a:spLocks/>
            </p:cNvSpPr>
            <p:nvPr/>
          </p:nvSpPr>
          <p:spPr bwMode="auto">
            <a:xfrm>
              <a:off x="653" y="1333"/>
              <a:ext cx="100" cy="54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8"/>
            <p:cNvSpPr>
              <a:spLocks noChangeShapeType="1"/>
            </p:cNvSpPr>
            <p:nvPr/>
          </p:nvSpPr>
          <p:spPr bwMode="auto">
            <a:xfrm>
              <a:off x="614" y="1341"/>
              <a:ext cx="186" cy="4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Freeform 59"/>
            <p:cNvSpPr>
              <a:spLocks/>
            </p:cNvSpPr>
            <p:nvPr/>
          </p:nvSpPr>
          <p:spPr bwMode="auto">
            <a:xfrm>
              <a:off x="596" y="1526"/>
              <a:ext cx="224" cy="101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60"/>
            <p:cNvSpPr>
              <a:spLocks/>
            </p:cNvSpPr>
            <p:nvPr/>
          </p:nvSpPr>
          <p:spPr bwMode="auto">
            <a:xfrm>
              <a:off x="596" y="1651"/>
              <a:ext cx="225" cy="112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61"/>
            <p:cNvSpPr>
              <a:spLocks/>
            </p:cNvSpPr>
            <p:nvPr/>
          </p:nvSpPr>
          <p:spPr bwMode="auto">
            <a:xfrm>
              <a:off x="762" y="1585"/>
              <a:ext cx="36" cy="19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62"/>
            <p:cNvSpPr>
              <a:spLocks/>
            </p:cNvSpPr>
            <p:nvPr/>
          </p:nvSpPr>
          <p:spPr bwMode="auto">
            <a:xfrm>
              <a:off x="768" y="1710"/>
              <a:ext cx="35" cy="20"/>
            </a:xfrm>
            <a:custGeom>
              <a:avLst/>
              <a:gdLst>
                <a:gd name="T0" fmla="*/ 0 w 54"/>
                <a:gd name="T1" fmla="*/ 15 h 32"/>
                <a:gd name="T2" fmla="*/ 0 w 54"/>
                <a:gd name="T3" fmla="*/ 0 h 32"/>
                <a:gd name="T4" fmla="*/ 53 w 54"/>
                <a:gd name="T5" fmla="*/ 16 h 32"/>
                <a:gd name="T6" fmla="*/ 53 w 54"/>
                <a:gd name="T7" fmla="*/ 31 h 32"/>
                <a:gd name="T8" fmla="*/ 0 w 54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15"/>
                  </a:moveTo>
                  <a:lnTo>
                    <a:pt x="0" y="0"/>
                  </a:lnTo>
                  <a:lnTo>
                    <a:pt x="53" y="16"/>
                  </a:lnTo>
                  <a:lnTo>
                    <a:pt x="53" y="31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63"/>
            <p:cNvSpPr>
              <a:spLocks/>
            </p:cNvSpPr>
            <p:nvPr/>
          </p:nvSpPr>
          <p:spPr bwMode="auto">
            <a:xfrm>
              <a:off x="592" y="1412"/>
              <a:ext cx="228" cy="104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4"/>
            <p:cNvSpPr>
              <a:spLocks/>
            </p:cNvSpPr>
            <p:nvPr/>
          </p:nvSpPr>
          <p:spPr bwMode="auto">
            <a:xfrm>
              <a:off x="760" y="1468"/>
              <a:ext cx="35" cy="19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AutoShape 66"/>
          <p:cNvSpPr>
            <a:spLocks noChangeArrowheads="1"/>
          </p:cNvSpPr>
          <p:nvPr/>
        </p:nvSpPr>
        <p:spPr bwMode="auto">
          <a:xfrm rot="21027173">
            <a:off x="2067071" y="3904304"/>
            <a:ext cx="952587" cy="612435"/>
          </a:xfrm>
          <a:prstGeom prst="verticalScroll">
            <a:avLst>
              <a:gd name="adj" fmla="val 25000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" name="Group 68"/>
          <p:cNvGrpSpPr>
            <a:grpSpLocks/>
          </p:cNvGrpSpPr>
          <p:nvPr/>
        </p:nvGrpSpPr>
        <p:grpSpPr bwMode="auto">
          <a:xfrm rot="21173459">
            <a:off x="2651372" y="4328371"/>
            <a:ext cx="206052" cy="289247"/>
            <a:chOff x="1872" y="3696"/>
            <a:chExt cx="144" cy="192"/>
          </a:xfrm>
        </p:grpSpPr>
        <p:sp>
          <p:nvSpPr>
            <p:cNvPr id="85" name="AutoShape 69"/>
            <p:cNvSpPr>
              <a:spLocks noChangeArrowheads="1"/>
            </p:cNvSpPr>
            <p:nvPr/>
          </p:nvSpPr>
          <p:spPr bwMode="auto">
            <a:xfrm rot="-6828994">
              <a:off x="1896" y="3768"/>
              <a:ext cx="192" cy="48"/>
            </a:xfrm>
            <a:prstGeom prst="chevron">
              <a:avLst>
                <a:gd name="adj" fmla="val 100000"/>
              </a:avLst>
            </a:prstGeom>
            <a:gradFill rotWithShape="0">
              <a:gsLst>
                <a:gs pos="0">
                  <a:srgbClr val="333399">
                    <a:gamma/>
                    <a:tint val="3372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CECECE"/>
              </a:outer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AutoShape 70"/>
            <p:cNvSpPr>
              <a:spLocks noChangeArrowheads="1"/>
            </p:cNvSpPr>
            <p:nvPr/>
          </p:nvSpPr>
          <p:spPr bwMode="auto">
            <a:xfrm rot="6828994" flipH="1">
              <a:off x="1800" y="3768"/>
              <a:ext cx="192" cy="48"/>
            </a:xfrm>
            <a:prstGeom prst="chevron">
              <a:avLst>
                <a:gd name="adj" fmla="val 100000"/>
              </a:avLst>
            </a:prstGeom>
            <a:gradFill rotWithShape="0">
              <a:gsLst>
                <a:gs pos="0">
                  <a:srgbClr val="333399">
                    <a:gamma/>
                    <a:tint val="3372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CECECE"/>
              </a:outer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AutoShape 71"/>
          <p:cNvSpPr>
            <a:spLocks noChangeArrowheads="1"/>
          </p:cNvSpPr>
          <p:nvPr/>
        </p:nvSpPr>
        <p:spPr bwMode="auto">
          <a:xfrm rot="21173459">
            <a:off x="2598386" y="4178880"/>
            <a:ext cx="274736" cy="289247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2"/>
          <p:cNvSpPr txBox="1">
            <a:spLocks noChangeArrowheads="1"/>
          </p:cNvSpPr>
          <p:nvPr/>
        </p:nvSpPr>
        <p:spPr bwMode="auto">
          <a:xfrm>
            <a:off x="4121384" y="462706"/>
            <a:ext cx="1153729" cy="368300"/>
          </a:xfrm>
          <a:prstGeom prst="rect">
            <a:avLst/>
          </a:prstGeom>
          <a:solidFill>
            <a:srgbClr val="6666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square" tIns="27432" bIns="27432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根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 CA</a:t>
            </a:r>
          </a:p>
        </p:txBody>
      </p:sp>
      <p:sp>
        <p:nvSpPr>
          <p:cNvPr id="10" name="Text Box 73"/>
          <p:cNvSpPr txBox="1">
            <a:spLocks noChangeArrowheads="1"/>
          </p:cNvSpPr>
          <p:nvPr/>
        </p:nvSpPr>
        <p:spPr bwMode="auto">
          <a:xfrm>
            <a:off x="1149584" y="5151254"/>
            <a:ext cx="2028825" cy="368300"/>
          </a:xfrm>
          <a:prstGeom prst="rect">
            <a:avLst/>
          </a:prstGeom>
          <a:solidFill>
            <a:srgbClr val="6666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从属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 CA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（子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CA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）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宋体" charset="-122"/>
            </a:endParaRPr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4121384" y="3983051"/>
            <a:ext cx="1489075" cy="1679575"/>
            <a:chOff x="4011" y="2448"/>
            <a:chExt cx="1274" cy="1363"/>
          </a:xfrm>
        </p:grpSpPr>
        <p:grpSp>
          <p:nvGrpSpPr>
            <p:cNvPr id="47" name="Group 77"/>
            <p:cNvGrpSpPr>
              <a:grpSpLocks/>
            </p:cNvGrpSpPr>
            <p:nvPr/>
          </p:nvGrpSpPr>
          <p:grpSpPr bwMode="auto">
            <a:xfrm>
              <a:off x="4011" y="2448"/>
              <a:ext cx="844" cy="1363"/>
              <a:chOff x="528" y="887"/>
              <a:chExt cx="844" cy="1363"/>
            </a:xfrm>
          </p:grpSpPr>
          <p:sp>
            <p:nvSpPr>
              <p:cNvPr id="55" name="Freeform 78"/>
              <p:cNvSpPr>
                <a:spLocks/>
              </p:cNvSpPr>
              <p:nvPr/>
            </p:nvSpPr>
            <p:spPr bwMode="auto">
              <a:xfrm>
                <a:off x="531" y="887"/>
                <a:ext cx="840" cy="292"/>
              </a:xfrm>
              <a:custGeom>
                <a:avLst/>
                <a:gdLst>
                  <a:gd name="T0" fmla="*/ 0 w 1291"/>
                  <a:gd name="T1" fmla="*/ 307 h 449"/>
                  <a:gd name="T2" fmla="*/ 577 w 1291"/>
                  <a:gd name="T3" fmla="*/ 448 h 449"/>
                  <a:gd name="T4" fmla="*/ 1290 w 1291"/>
                  <a:gd name="T5" fmla="*/ 127 h 449"/>
                  <a:gd name="T6" fmla="*/ 727 w 1291"/>
                  <a:gd name="T7" fmla="*/ 0 h 449"/>
                  <a:gd name="T8" fmla="*/ 0 w 1291"/>
                  <a:gd name="T9" fmla="*/ 307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79"/>
              <p:cNvSpPr>
                <a:spLocks/>
              </p:cNvSpPr>
              <p:nvPr/>
            </p:nvSpPr>
            <p:spPr bwMode="auto">
              <a:xfrm>
                <a:off x="544" y="1901"/>
                <a:ext cx="815" cy="349"/>
              </a:xfrm>
              <a:custGeom>
                <a:avLst/>
                <a:gdLst>
                  <a:gd name="T0" fmla="*/ 0 w 1252"/>
                  <a:gd name="T1" fmla="*/ 292 h 536"/>
                  <a:gd name="T2" fmla="*/ 0 w 1252"/>
                  <a:gd name="T3" fmla="*/ 370 h 536"/>
                  <a:gd name="T4" fmla="*/ 567 w 1252"/>
                  <a:gd name="T5" fmla="*/ 535 h 536"/>
                  <a:gd name="T6" fmla="*/ 1251 w 1252"/>
                  <a:gd name="T7" fmla="*/ 92 h 536"/>
                  <a:gd name="T8" fmla="*/ 1251 w 1252"/>
                  <a:gd name="T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80"/>
              <p:cNvSpPr>
                <a:spLocks/>
              </p:cNvSpPr>
              <p:nvPr/>
            </p:nvSpPr>
            <p:spPr bwMode="auto">
              <a:xfrm>
                <a:off x="898" y="968"/>
                <a:ext cx="474" cy="1248"/>
              </a:xfrm>
              <a:custGeom>
                <a:avLst/>
                <a:gdLst>
                  <a:gd name="T0" fmla="*/ 0 w 729"/>
                  <a:gd name="T1" fmla="*/ 328 h 1916"/>
                  <a:gd name="T2" fmla="*/ 4 w 729"/>
                  <a:gd name="T3" fmla="*/ 1915 h 1916"/>
                  <a:gd name="T4" fmla="*/ 728 w 729"/>
                  <a:gd name="T5" fmla="*/ 1456 h 1916"/>
                  <a:gd name="T6" fmla="*/ 728 w 729"/>
                  <a:gd name="T7" fmla="*/ 0 h 1916"/>
                  <a:gd name="T8" fmla="*/ 0 w 729"/>
                  <a:gd name="T9" fmla="*/ 328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81"/>
              <p:cNvSpPr>
                <a:spLocks/>
              </p:cNvSpPr>
              <p:nvPr/>
            </p:nvSpPr>
            <p:spPr bwMode="auto">
              <a:xfrm>
                <a:off x="528" y="1086"/>
                <a:ext cx="375" cy="1124"/>
              </a:xfrm>
              <a:custGeom>
                <a:avLst/>
                <a:gdLst>
                  <a:gd name="T0" fmla="*/ 576 w 577"/>
                  <a:gd name="T1" fmla="*/ 140 h 1728"/>
                  <a:gd name="T2" fmla="*/ 576 w 577"/>
                  <a:gd name="T3" fmla="*/ 1727 h 1728"/>
                  <a:gd name="T4" fmla="*/ 0 w 577"/>
                  <a:gd name="T5" fmla="*/ 1568 h 1728"/>
                  <a:gd name="T6" fmla="*/ 0 w 577"/>
                  <a:gd name="T7" fmla="*/ 0 h 1728"/>
                  <a:gd name="T8" fmla="*/ 576 w 577"/>
                  <a:gd name="T9" fmla="*/ 14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tint val="23529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82"/>
              <p:cNvSpPr>
                <a:spLocks noChangeShapeType="1"/>
              </p:cNvSpPr>
              <p:nvPr/>
            </p:nvSpPr>
            <p:spPr bwMode="auto">
              <a:xfrm>
                <a:off x="580" y="2032"/>
                <a:ext cx="259" cy="68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83"/>
              <p:cNvSpPr>
                <a:spLocks noChangeArrowheads="1"/>
              </p:cNvSpPr>
              <p:nvPr/>
            </p:nvSpPr>
            <p:spPr bwMode="auto">
              <a:xfrm>
                <a:off x="571" y="1141"/>
                <a:ext cx="42" cy="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84"/>
              <p:cNvSpPr>
                <a:spLocks noChangeShapeType="1"/>
              </p:cNvSpPr>
              <p:nvPr/>
            </p:nvSpPr>
            <p:spPr bwMode="auto">
              <a:xfrm>
                <a:off x="580" y="1980"/>
                <a:ext cx="259" cy="69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85"/>
              <p:cNvSpPr>
                <a:spLocks noChangeShapeType="1"/>
              </p:cNvSpPr>
              <p:nvPr/>
            </p:nvSpPr>
            <p:spPr bwMode="auto">
              <a:xfrm>
                <a:off x="580" y="1929"/>
                <a:ext cx="259" cy="70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86"/>
              <p:cNvSpPr>
                <a:spLocks noChangeShapeType="1"/>
              </p:cNvSpPr>
              <p:nvPr/>
            </p:nvSpPr>
            <p:spPr bwMode="auto">
              <a:xfrm>
                <a:off x="580" y="1879"/>
                <a:ext cx="259" cy="69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87"/>
              <p:cNvSpPr>
                <a:spLocks noChangeShapeType="1"/>
              </p:cNvSpPr>
              <p:nvPr/>
            </p:nvSpPr>
            <p:spPr bwMode="auto">
              <a:xfrm>
                <a:off x="580" y="1827"/>
                <a:ext cx="259" cy="69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Freeform 88"/>
              <p:cNvSpPr>
                <a:spLocks/>
              </p:cNvSpPr>
              <p:nvPr/>
            </p:nvSpPr>
            <p:spPr bwMode="auto">
              <a:xfrm>
                <a:off x="584" y="1337"/>
                <a:ext cx="257" cy="478"/>
              </a:xfrm>
              <a:custGeom>
                <a:avLst/>
                <a:gdLst>
                  <a:gd name="T0" fmla="*/ 0 w 397"/>
                  <a:gd name="T1" fmla="*/ 628 h 733"/>
                  <a:gd name="T2" fmla="*/ 396 w 397"/>
                  <a:gd name="T3" fmla="*/ 732 h 733"/>
                  <a:gd name="T4" fmla="*/ 396 w 397"/>
                  <a:gd name="T5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9"/>
              <p:cNvSpPr>
                <a:spLocks/>
              </p:cNvSpPr>
              <p:nvPr/>
            </p:nvSpPr>
            <p:spPr bwMode="auto">
              <a:xfrm>
                <a:off x="557" y="1242"/>
                <a:ext cx="294" cy="833"/>
              </a:xfrm>
              <a:custGeom>
                <a:avLst/>
                <a:gdLst>
                  <a:gd name="T0" fmla="*/ 452 w 453"/>
                  <a:gd name="T1" fmla="*/ 105 h 1278"/>
                  <a:gd name="T2" fmla="*/ 0 w 453"/>
                  <a:gd name="T3" fmla="*/ 0 h 1278"/>
                  <a:gd name="T4" fmla="*/ 0 w 453"/>
                  <a:gd name="T5" fmla="*/ 1277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90"/>
              <p:cNvSpPr>
                <a:spLocks/>
              </p:cNvSpPr>
              <p:nvPr/>
            </p:nvSpPr>
            <p:spPr bwMode="auto">
              <a:xfrm>
                <a:off x="576" y="1274"/>
                <a:ext cx="262" cy="473"/>
              </a:xfrm>
              <a:custGeom>
                <a:avLst/>
                <a:gdLst>
                  <a:gd name="T0" fmla="*/ 401 w 402"/>
                  <a:gd name="T1" fmla="*/ 96 h 726"/>
                  <a:gd name="T2" fmla="*/ 0 w 402"/>
                  <a:gd name="T3" fmla="*/ 0 h 726"/>
                  <a:gd name="T4" fmla="*/ 0 w 402"/>
                  <a:gd name="T5" fmla="*/ 725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A9A9A9">
                            <a:gamma/>
                            <a:tint val="53725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91"/>
              <p:cNvSpPr>
                <a:spLocks noChangeShapeType="1"/>
              </p:cNvSpPr>
              <p:nvPr/>
            </p:nvSpPr>
            <p:spPr bwMode="auto">
              <a:xfrm>
                <a:off x="578" y="1382"/>
                <a:ext cx="252" cy="58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92"/>
              <p:cNvSpPr>
                <a:spLocks noChangeShapeType="1"/>
              </p:cNvSpPr>
              <p:nvPr/>
            </p:nvSpPr>
            <p:spPr bwMode="auto">
              <a:xfrm>
                <a:off x="578" y="1484"/>
                <a:ext cx="255" cy="57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93"/>
              <p:cNvSpPr>
                <a:spLocks noChangeShapeType="1"/>
              </p:cNvSpPr>
              <p:nvPr/>
            </p:nvSpPr>
            <p:spPr bwMode="auto">
              <a:xfrm>
                <a:off x="578" y="1609"/>
                <a:ext cx="243" cy="58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Freeform 94"/>
              <p:cNvSpPr>
                <a:spLocks/>
              </p:cNvSpPr>
              <p:nvPr/>
            </p:nvSpPr>
            <p:spPr bwMode="auto">
              <a:xfrm>
                <a:off x="653" y="1333"/>
                <a:ext cx="100" cy="54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48 h 82"/>
                  <a:gd name="T4" fmla="*/ 151 w 152"/>
                  <a:gd name="T5" fmla="*/ 81 h 82"/>
                  <a:gd name="T6" fmla="*/ 151 w 152"/>
                  <a:gd name="T7" fmla="*/ 33 h 82"/>
                  <a:gd name="T8" fmla="*/ 0 w 15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95"/>
              <p:cNvSpPr>
                <a:spLocks noChangeShapeType="1"/>
              </p:cNvSpPr>
              <p:nvPr/>
            </p:nvSpPr>
            <p:spPr bwMode="auto">
              <a:xfrm>
                <a:off x="614" y="1341"/>
                <a:ext cx="186" cy="4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Freeform 96"/>
              <p:cNvSpPr>
                <a:spLocks/>
              </p:cNvSpPr>
              <p:nvPr/>
            </p:nvSpPr>
            <p:spPr bwMode="auto">
              <a:xfrm>
                <a:off x="596" y="1526"/>
                <a:ext cx="224" cy="101"/>
              </a:xfrm>
              <a:custGeom>
                <a:avLst/>
                <a:gdLst>
                  <a:gd name="T0" fmla="*/ 0 w 351"/>
                  <a:gd name="T1" fmla="*/ 85 h 183"/>
                  <a:gd name="T2" fmla="*/ 0 w 351"/>
                  <a:gd name="T3" fmla="*/ 0 h 183"/>
                  <a:gd name="T4" fmla="*/ 350 w 351"/>
                  <a:gd name="T5" fmla="*/ 93 h 183"/>
                  <a:gd name="T6" fmla="*/ 350 w 351"/>
                  <a:gd name="T7" fmla="*/ 182 h 183"/>
                  <a:gd name="T8" fmla="*/ 0 w 351"/>
                  <a:gd name="T9" fmla="*/ 8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97"/>
              <p:cNvSpPr>
                <a:spLocks/>
              </p:cNvSpPr>
              <p:nvPr/>
            </p:nvSpPr>
            <p:spPr bwMode="auto">
              <a:xfrm>
                <a:off x="596" y="1651"/>
                <a:ext cx="225" cy="112"/>
              </a:xfrm>
              <a:custGeom>
                <a:avLst/>
                <a:gdLst>
                  <a:gd name="T0" fmla="*/ 0 w 351"/>
                  <a:gd name="T1" fmla="*/ 85 h 182"/>
                  <a:gd name="T2" fmla="*/ 0 w 351"/>
                  <a:gd name="T3" fmla="*/ 0 h 182"/>
                  <a:gd name="T4" fmla="*/ 350 w 351"/>
                  <a:gd name="T5" fmla="*/ 93 h 182"/>
                  <a:gd name="T6" fmla="*/ 350 w 351"/>
                  <a:gd name="T7" fmla="*/ 181 h 182"/>
                  <a:gd name="T8" fmla="*/ 0 w 351"/>
                  <a:gd name="T9" fmla="*/ 8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98"/>
              <p:cNvSpPr>
                <a:spLocks/>
              </p:cNvSpPr>
              <p:nvPr/>
            </p:nvSpPr>
            <p:spPr bwMode="auto">
              <a:xfrm>
                <a:off x="762" y="1585"/>
                <a:ext cx="36" cy="19"/>
              </a:xfrm>
              <a:custGeom>
                <a:avLst/>
                <a:gdLst>
                  <a:gd name="T0" fmla="*/ 0 w 54"/>
                  <a:gd name="T1" fmla="*/ 14 h 30"/>
                  <a:gd name="T2" fmla="*/ 0 w 54"/>
                  <a:gd name="T3" fmla="*/ 0 h 30"/>
                  <a:gd name="T4" fmla="*/ 53 w 54"/>
                  <a:gd name="T5" fmla="*/ 15 h 30"/>
                  <a:gd name="T6" fmla="*/ 53 w 54"/>
                  <a:gd name="T7" fmla="*/ 29 h 30"/>
                  <a:gd name="T8" fmla="*/ 0 w 54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99"/>
              <p:cNvSpPr>
                <a:spLocks/>
              </p:cNvSpPr>
              <p:nvPr/>
            </p:nvSpPr>
            <p:spPr bwMode="auto">
              <a:xfrm>
                <a:off x="768" y="1710"/>
                <a:ext cx="35" cy="20"/>
              </a:xfrm>
              <a:custGeom>
                <a:avLst/>
                <a:gdLst>
                  <a:gd name="T0" fmla="*/ 0 w 54"/>
                  <a:gd name="T1" fmla="*/ 15 h 32"/>
                  <a:gd name="T2" fmla="*/ 0 w 54"/>
                  <a:gd name="T3" fmla="*/ 0 h 32"/>
                  <a:gd name="T4" fmla="*/ 53 w 54"/>
                  <a:gd name="T5" fmla="*/ 16 h 32"/>
                  <a:gd name="T6" fmla="*/ 53 w 54"/>
                  <a:gd name="T7" fmla="*/ 31 h 32"/>
                  <a:gd name="T8" fmla="*/ 0 w 54"/>
                  <a:gd name="T9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15"/>
                    </a:moveTo>
                    <a:lnTo>
                      <a:pt x="0" y="0"/>
                    </a:lnTo>
                    <a:lnTo>
                      <a:pt x="53" y="16"/>
                    </a:lnTo>
                    <a:lnTo>
                      <a:pt x="53" y="31"/>
                    </a:lnTo>
                    <a:lnTo>
                      <a:pt x="0" y="15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100"/>
              <p:cNvSpPr>
                <a:spLocks/>
              </p:cNvSpPr>
              <p:nvPr/>
            </p:nvSpPr>
            <p:spPr bwMode="auto">
              <a:xfrm>
                <a:off x="592" y="1412"/>
                <a:ext cx="228" cy="104"/>
              </a:xfrm>
              <a:custGeom>
                <a:avLst/>
                <a:gdLst>
                  <a:gd name="T0" fmla="*/ 0 w 351"/>
                  <a:gd name="T1" fmla="*/ 85 h 182"/>
                  <a:gd name="T2" fmla="*/ 0 w 351"/>
                  <a:gd name="T3" fmla="*/ 0 h 182"/>
                  <a:gd name="T4" fmla="*/ 350 w 351"/>
                  <a:gd name="T5" fmla="*/ 93 h 182"/>
                  <a:gd name="T6" fmla="*/ 350 w 351"/>
                  <a:gd name="T7" fmla="*/ 181 h 182"/>
                  <a:gd name="T8" fmla="*/ 0 w 351"/>
                  <a:gd name="T9" fmla="*/ 8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01"/>
              <p:cNvSpPr>
                <a:spLocks/>
              </p:cNvSpPr>
              <p:nvPr/>
            </p:nvSpPr>
            <p:spPr bwMode="auto">
              <a:xfrm>
                <a:off x="760" y="1468"/>
                <a:ext cx="35" cy="19"/>
              </a:xfrm>
              <a:custGeom>
                <a:avLst/>
                <a:gdLst>
                  <a:gd name="T0" fmla="*/ 0 w 54"/>
                  <a:gd name="T1" fmla="*/ 14 h 30"/>
                  <a:gd name="T2" fmla="*/ 0 w 54"/>
                  <a:gd name="T3" fmla="*/ 0 h 30"/>
                  <a:gd name="T4" fmla="*/ 53 w 54"/>
                  <a:gd name="T5" fmla="*/ 15 h 30"/>
                  <a:gd name="T6" fmla="*/ 53 w 54"/>
                  <a:gd name="T7" fmla="*/ 29 h 30"/>
                  <a:gd name="T8" fmla="*/ 0 w 54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102"/>
            <p:cNvGrpSpPr>
              <a:grpSpLocks/>
            </p:cNvGrpSpPr>
            <p:nvPr/>
          </p:nvGrpSpPr>
          <p:grpSpPr bwMode="auto">
            <a:xfrm>
              <a:off x="4470" y="2830"/>
              <a:ext cx="815" cy="575"/>
              <a:chOff x="2105" y="3009"/>
              <a:chExt cx="815" cy="575"/>
            </a:xfrm>
          </p:grpSpPr>
          <p:sp>
            <p:nvSpPr>
              <p:cNvPr id="49" name="AutoShape 103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7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" name="Group 104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51" name="Group 105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53" name="AutoShape 106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AutoShape 107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" name="AutoShape 108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6731234" y="3433579"/>
            <a:ext cx="1489075" cy="1679575"/>
            <a:chOff x="4011" y="2448"/>
            <a:chExt cx="1274" cy="1363"/>
          </a:xfrm>
        </p:grpSpPr>
        <p:grpSp>
          <p:nvGrpSpPr>
            <p:cNvPr id="15" name="Group 110"/>
            <p:cNvGrpSpPr>
              <a:grpSpLocks/>
            </p:cNvGrpSpPr>
            <p:nvPr/>
          </p:nvGrpSpPr>
          <p:grpSpPr bwMode="auto">
            <a:xfrm>
              <a:off x="4011" y="2448"/>
              <a:ext cx="844" cy="1363"/>
              <a:chOff x="528" y="887"/>
              <a:chExt cx="844" cy="1363"/>
            </a:xfrm>
          </p:grpSpPr>
          <p:sp>
            <p:nvSpPr>
              <p:cNvPr id="23" name="Freeform 111"/>
              <p:cNvSpPr>
                <a:spLocks/>
              </p:cNvSpPr>
              <p:nvPr/>
            </p:nvSpPr>
            <p:spPr bwMode="auto">
              <a:xfrm>
                <a:off x="531" y="887"/>
                <a:ext cx="840" cy="292"/>
              </a:xfrm>
              <a:custGeom>
                <a:avLst/>
                <a:gdLst>
                  <a:gd name="T0" fmla="*/ 0 w 1291"/>
                  <a:gd name="T1" fmla="*/ 307 h 449"/>
                  <a:gd name="T2" fmla="*/ 577 w 1291"/>
                  <a:gd name="T3" fmla="*/ 448 h 449"/>
                  <a:gd name="T4" fmla="*/ 1290 w 1291"/>
                  <a:gd name="T5" fmla="*/ 127 h 449"/>
                  <a:gd name="T6" fmla="*/ 727 w 1291"/>
                  <a:gd name="T7" fmla="*/ 0 h 449"/>
                  <a:gd name="T8" fmla="*/ 0 w 1291"/>
                  <a:gd name="T9" fmla="*/ 307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12"/>
              <p:cNvSpPr>
                <a:spLocks/>
              </p:cNvSpPr>
              <p:nvPr/>
            </p:nvSpPr>
            <p:spPr bwMode="auto">
              <a:xfrm>
                <a:off x="544" y="1901"/>
                <a:ext cx="815" cy="349"/>
              </a:xfrm>
              <a:custGeom>
                <a:avLst/>
                <a:gdLst>
                  <a:gd name="T0" fmla="*/ 0 w 1252"/>
                  <a:gd name="T1" fmla="*/ 292 h 536"/>
                  <a:gd name="T2" fmla="*/ 0 w 1252"/>
                  <a:gd name="T3" fmla="*/ 370 h 536"/>
                  <a:gd name="T4" fmla="*/ 567 w 1252"/>
                  <a:gd name="T5" fmla="*/ 535 h 536"/>
                  <a:gd name="T6" fmla="*/ 1251 w 1252"/>
                  <a:gd name="T7" fmla="*/ 92 h 536"/>
                  <a:gd name="T8" fmla="*/ 1251 w 1252"/>
                  <a:gd name="T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13"/>
              <p:cNvSpPr>
                <a:spLocks/>
              </p:cNvSpPr>
              <p:nvPr/>
            </p:nvSpPr>
            <p:spPr bwMode="auto">
              <a:xfrm>
                <a:off x="898" y="968"/>
                <a:ext cx="474" cy="1248"/>
              </a:xfrm>
              <a:custGeom>
                <a:avLst/>
                <a:gdLst>
                  <a:gd name="T0" fmla="*/ 0 w 729"/>
                  <a:gd name="T1" fmla="*/ 328 h 1916"/>
                  <a:gd name="T2" fmla="*/ 4 w 729"/>
                  <a:gd name="T3" fmla="*/ 1915 h 1916"/>
                  <a:gd name="T4" fmla="*/ 728 w 729"/>
                  <a:gd name="T5" fmla="*/ 1456 h 1916"/>
                  <a:gd name="T6" fmla="*/ 728 w 729"/>
                  <a:gd name="T7" fmla="*/ 0 h 1916"/>
                  <a:gd name="T8" fmla="*/ 0 w 729"/>
                  <a:gd name="T9" fmla="*/ 328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14"/>
              <p:cNvSpPr>
                <a:spLocks/>
              </p:cNvSpPr>
              <p:nvPr/>
            </p:nvSpPr>
            <p:spPr bwMode="auto">
              <a:xfrm>
                <a:off x="528" y="1086"/>
                <a:ext cx="375" cy="1124"/>
              </a:xfrm>
              <a:custGeom>
                <a:avLst/>
                <a:gdLst>
                  <a:gd name="T0" fmla="*/ 576 w 577"/>
                  <a:gd name="T1" fmla="*/ 140 h 1728"/>
                  <a:gd name="T2" fmla="*/ 576 w 577"/>
                  <a:gd name="T3" fmla="*/ 1727 h 1728"/>
                  <a:gd name="T4" fmla="*/ 0 w 577"/>
                  <a:gd name="T5" fmla="*/ 1568 h 1728"/>
                  <a:gd name="T6" fmla="*/ 0 w 577"/>
                  <a:gd name="T7" fmla="*/ 0 h 1728"/>
                  <a:gd name="T8" fmla="*/ 576 w 577"/>
                  <a:gd name="T9" fmla="*/ 14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tint val="23529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15"/>
              <p:cNvSpPr>
                <a:spLocks noChangeShapeType="1"/>
              </p:cNvSpPr>
              <p:nvPr/>
            </p:nvSpPr>
            <p:spPr bwMode="auto">
              <a:xfrm>
                <a:off x="580" y="2032"/>
                <a:ext cx="259" cy="68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16"/>
              <p:cNvSpPr>
                <a:spLocks noChangeArrowheads="1"/>
              </p:cNvSpPr>
              <p:nvPr/>
            </p:nvSpPr>
            <p:spPr bwMode="auto">
              <a:xfrm>
                <a:off x="571" y="1141"/>
                <a:ext cx="42" cy="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17"/>
              <p:cNvSpPr>
                <a:spLocks noChangeShapeType="1"/>
              </p:cNvSpPr>
              <p:nvPr/>
            </p:nvSpPr>
            <p:spPr bwMode="auto">
              <a:xfrm>
                <a:off x="580" y="1980"/>
                <a:ext cx="259" cy="69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18"/>
              <p:cNvSpPr>
                <a:spLocks noChangeShapeType="1"/>
              </p:cNvSpPr>
              <p:nvPr/>
            </p:nvSpPr>
            <p:spPr bwMode="auto">
              <a:xfrm>
                <a:off x="580" y="1929"/>
                <a:ext cx="259" cy="70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19"/>
              <p:cNvSpPr>
                <a:spLocks noChangeShapeType="1"/>
              </p:cNvSpPr>
              <p:nvPr/>
            </p:nvSpPr>
            <p:spPr bwMode="auto">
              <a:xfrm>
                <a:off x="580" y="1879"/>
                <a:ext cx="259" cy="69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20"/>
              <p:cNvSpPr>
                <a:spLocks noChangeShapeType="1"/>
              </p:cNvSpPr>
              <p:nvPr/>
            </p:nvSpPr>
            <p:spPr bwMode="auto">
              <a:xfrm>
                <a:off x="580" y="1827"/>
                <a:ext cx="259" cy="69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121"/>
              <p:cNvSpPr>
                <a:spLocks/>
              </p:cNvSpPr>
              <p:nvPr/>
            </p:nvSpPr>
            <p:spPr bwMode="auto">
              <a:xfrm>
                <a:off x="584" y="1337"/>
                <a:ext cx="257" cy="478"/>
              </a:xfrm>
              <a:custGeom>
                <a:avLst/>
                <a:gdLst>
                  <a:gd name="T0" fmla="*/ 0 w 397"/>
                  <a:gd name="T1" fmla="*/ 628 h 733"/>
                  <a:gd name="T2" fmla="*/ 396 w 397"/>
                  <a:gd name="T3" fmla="*/ 732 h 733"/>
                  <a:gd name="T4" fmla="*/ 396 w 397"/>
                  <a:gd name="T5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22"/>
              <p:cNvSpPr>
                <a:spLocks/>
              </p:cNvSpPr>
              <p:nvPr/>
            </p:nvSpPr>
            <p:spPr bwMode="auto">
              <a:xfrm>
                <a:off x="557" y="1242"/>
                <a:ext cx="294" cy="833"/>
              </a:xfrm>
              <a:custGeom>
                <a:avLst/>
                <a:gdLst>
                  <a:gd name="T0" fmla="*/ 452 w 453"/>
                  <a:gd name="T1" fmla="*/ 105 h 1278"/>
                  <a:gd name="T2" fmla="*/ 0 w 453"/>
                  <a:gd name="T3" fmla="*/ 0 h 1278"/>
                  <a:gd name="T4" fmla="*/ 0 w 453"/>
                  <a:gd name="T5" fmla="*/ 1277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23"/>
              <p:cNvSpPr>
                <a:spLocks/>
              </p:cNvSpPr>
              <p:nvPr/>
            </p:nvSpPr>
            <p:spPr bwMode="auto">
              <a:xfrm>
                <a:off x="576" y="1274"/>
                <a:ext cx="262" cy="473"/>
              </a:xfrm>
              <a:custGeom>
                <a:avLst/>
                <a:gdLst>
                  <a:gd name="T0" fmla="*/ 401 w 402"/>
                  <a:gd name="T1" fmla="*/ 96 h 726"/>
                  <a:gd name="T2" fmla="*/ 0 w 402"/>
                  <a:gd name="T3" fmla="*/ 0 h 726"/>
                  <a:gd name="T4" fmla="*/ 0 w 402"/>
                  <a:gd name="T5" fmla="*/ 725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A9A9A9">
                            <a:gamma/>
                            <a:tint val="53725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24"/>
              <p:cNvSpPr>
                <a:spLocks noChangeShapeType="1"/>
              </p:cNvSpPr>
              <p:nvPr/>
            </p:nvSpPr>
            <p:spPr bwMode="auto">
              <a:xfrm>
                <a:off x="578" y="1382"/>
                <a:ext cx="252" cy="58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25"/>
              <p:cNvSpPr>
                <a:spLocks noChangeShapeType="1"/>
              </p:cNvSpPr>
              <p:nvPr/>
            </p:nvSpPr>
            <p:spPr bwMode="auto">
              <a:xfrm>
                <a:off x="578" y="1484"/>
                <a:ext cx="255" cy="57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26"/>
              <p:cNvSpPr>
                <a:spLocks noChangeShapeType="1"/>
              </p:cNvSpPr>
              <p:nvPr/>
            </p:nvSpPr>
            <p:spPr bwMode="auto">
              <a:xfrm>
                <a:off x="578" y="1609"/>
                <a:ext cx="243" cy="58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127"/>
              <p:cNvSpPr>
                <a:spLocks/>
              </p:cNvSpPr>
              <p:nvPr/>
            </p:nvSpPr>
            <p:spPr bwMode="auto">
              <a:xfrm>
                <a:off x="653" y="1333"/>
                <a:ext cx="100" cy="54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48 h 82"/>
                  <a:gd name="T4" fmla="*/ 151 w 152"/>
                  <a:gd name="T5" fmla="*/ 81 h 82"/>
                  <a:gd name="T6" fmla="*/ 151 w 152"/>
                  <a:gd name="T7" fmla="*/ 33 h 82"/>
                  <a:gd name="T8" fmla="*/ 0 w 15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28"/>
              <p:cNvSpPr>
                <a:spLocks noChangeShapeType="1"/>
              </p:cNvSpPr>
              <p:nvPr/>
            </p:nvSpPr>
            <p:spPr bwMode="auto">
              <a:xfrm>
                <a:off x="614" y="1341"/>
                <a:ext cx="186" cy="4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Freeform 129"/>
              <p:cNvSpPr>
                <a:spLocks/>
              </p:cNvSpPr>
              <p:nvPr/>
            </p:nvSpPr>
            <p:spPr bwMode="auto">
              <a:xfrm>
                <a:off x="596" y="1526"/>
                <a:ext cx="224" cy="101"/>
              </a:xfrm>
              <a:custGeom>
                <a:avLst/>
                <a:gdLst>
                  <a:gd name="T0" fmla="*/ 0 w 351"/>
                  <a:gd name="T1" fmla="*/ 85 h 183"/>
                  <a:gd name="T2" fmla="*/ 0 w 351"/>
                  <a:gd name="T3" fmla="*/ 0 h 183"/>
                  <a:gd name="T4" fmla="*/ 350 w 351"/>
                  <a:gd name="T5" fmla="*/ 93 h 183"/>
                  <a:gd name="T6" fmla="*/ 350 w 351"/>
                  <a:gd name="T7" fmla="*/ 182 h 183"/>
                  <a:gd name="T8" fmla="*/ 0 w 351"/>
                  <a:gd name="T9" fmla="*/ 8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30"/>
              <p:cNvSpPr>
                <a:spLocks/>
              </p:cNvSpPr>
              <p:nvPr/>
            </p:nvSpPr>
            <p:spPr bwMode="auto">
              <a:xfrm>
                <a:off x="596" y="1651"/>
                <a:ext cx="225" cy="112"/>
              </a:xfrm>
              <a:custGeom>
                <a:avLst/>
                <a:gdLst>
                  <a:gd name="T0" fmla="*/ 0 w 351"/>
                  <a:gd name="T1" fmla="*/ 85 h 182"/>
                  <a:gd name="T2" fmla="*/ 0 w 351"/>
                  <a:gd name="T3" fmla="*/ 0 h 182"/>
                  <a:gd name="T4" fmla="*/ 350 w 351"/>
                  <a:gd name="T5" fmla="*/ 93 h 182"/>
                  <a:gd name="T6" fmla="*/ 350 w 351"/>
                  <a:gd name="T7" fmla="*/ 181 h 182"/>
                  <a:gd name="T8" fmla="*/ 0 w 351"/>
                  <a:gd name="T9" fmla="*/ 8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"/>
              <p:cNvSpPr>
                <a:spLocks/>
              </p:cNvSpPr>
              <p:nvPr/>
            </p:nvSpPr>
            <p:spPr bwMode="auto">
              <a:xfrm>
                <a:off x="762" y="1585"/>
                <a:ext cx="36" cy="19"/>
              </a:xfrm>
              <a:custGeom>
                <a:avLst/>
                <a:gdLst>
                  <a:gd name="T0" fmla="*/ 0 w 54"/>
                  <a:gd name="T1" fmla="*/ 14 h 30"/>
                  <a:gd name="T2" fmla="*/ 0 w 54"/>
                  <a:gd name="T3" fmla="*/ 0 h 30"/>
                  <a:gd name="T4" fmla="*/ 53 w 54"/>
                  <a:gd name="T5" fmla="*/ 15 h 30"/>
                  <a:gd name="T6" fmla="*/ 53 w 54"/>
                  <a:gd name="T7" fmla="*/ 29 h 30"/>
                  <a:gd name="T8" fmla="*/ 0 w 54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2"/>
              <p:cNvSpPr>
                <a:spLocks/>
              </p:cNvSpPr>
              <p:nvPr/>
            </p:nvSpPr>
            <p:spPr bwMode="auto">
              <a:xfrm>
                <a:off x="768" y="1710"/>
                <a:ext cx="35" cy="20"/>
              </a:xfrm>
              <a:custGeom>
                <a:avLst/>
                <a:gdLst>
                  <a:gd name="T0" fmla="*/ 0 w 54"/>
                  <a:gd name="T1" fmla="*/ 15 h 32"/>
                  <a:gd name="T2" fmla="*/ 0 w 54"/>
                  <a:gd name="T3" fmla="*/ 0 h 32"/>
                  <a:gd name="T4" fmla="*/ 53 w 54"/>
                  <a:gd name="T5" fmla="*/ 16 h 32"/>
                  <a:gd name="T6" fmla="*/ 53 w 54"/>
                  <a:gd name="T7" fmla="*/ 31 h 32"/>
                  <a:gd name="T8" fmla="*/ 0 w 54"/>
                  <a:gd name="T9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15"/>
                    </a:moveTo>
                    <a:lnTo>
                      <a:pt x="0" y="0"/>
                    </a:lnTo>
                    <a:lnTo>
                      <a:pt x="53" y="16"/>
                    </a:lnTo>
                    <a:lnTo>
                      <a:pt x="53" y="31"/>
                    </a:lnTo>
                    <a:lnTo>
                      <a:pt x="0" y="15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3"/>
              <p:cNvSpPr>
                <a:spLocks/>
              </p:cNvSpPr>
              <p:nvPr/>
            </p:nvSpPr>
            <p:spPr bwMode="auto">
              <a:xfrm>
                <a:off x="592" y="1412"/>
                <a:ext cx="228" cy="104"/>
              </a:xfrm>
              <a:custGeom>
                <a:avLst/>
                <a:gdLst>
                  <a:gd name="T0" fmla="*/ 0 w 351"/>
                  <a:gd name="T1" fmla="*/ 85 h 182"/>
                  <a:gd name="T2" fmla="*/ 0 w 351"/>
                  <a:gd name="T3" fmla="*/ 0 h 182"/>
                  <a:gd name="T4" fmla="*/ 350 w 351"/>
                  <a:gd name="T5" fmla="*/ 93 h 182"/>
                  <a:gd name="T6" fmla="*/ 350 w 351"/>
                  <a:gd name="T7" fmla="*/ 181 h 182"/>
                  <a:gd name="T8" fmla="*/ 0 w 351"/>
                  <a:gd name="T9" fmla="*/ 8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4"/>
              <p:cNvSpPr>
                <a:spLocks/>
              </p:cNvSpPr>
              <p:nvPr/>
            </p:nvSpPr>
            <p:spPr bwMode="auto">
              <a:xfrm>
                <a:off x="760" y="1468"/>
                <a:ext cx="35" cy="19"/>
              </a:xfrm>
              <a:custGeom>
                <a:avLst/>
                <a:gdLst>
                  <a:gd name="T0" fmla="*/ 0 w 54"/>
                  <a:gd name="T1" fmla="*/ 14 h 30"/>
                  <a:gd name="T2" fmla="*/ 0 w 54"/>
                  <a:gd name="T3" fmla="*/ 0 h 30"/>
                  <a:gd name="T4" fmla="*/ 53 w 54"/>
                  <a:gd name="T5" fmla="*/ 15 h 30"/>
                  <a:gd name="T6" fmla="*/ 53 w 54"/>
                  <a:gd name="T7" fmla="*/ 29 h 30"/>
                  <a:gd name="T8" fmla="*/ 0 w 54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5"/>
            <p:cNvGrpSpPr>
              <a:grpSpLocks/>
            </p:cNvGrpSpPr>
            <p:nvPr/>
          </p:nvGrpSpPr>
          <p:grpSpPr bwMode="auto">
            <a:xfrm>
              <a:off x="4470" y="2830"/>
              <a:ext cx="815" cy="575"/>
              <a:chOff x="2105" y="3009"/>
              <a:chExt cx="815" cy="575"/>
            </a:xfrm>
          </p:grpSpPr>
          <p:sp>
            <p:nvSpPr>
              <p:cNvPr id="17" name="AutoShape 136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7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137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19" name="Group 138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21" name="AutoShape 139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AutoShape 140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" name="AutoShape 141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2" name="Text Box 73"/>
          <p:cNvSpPr txBox="1">
            <a:spLocks noChangeArrowheads="1"/>
          </p:cNvSpPr>
          <p:nvPr/>
        </p:nvSpPr>
        <p:spPr bwMode="auto">
          <a:xfrm>
            <a:off x="3748322" y="5724397"/>
            <a:ext cx="2028825" cy="368300"/>
          </a:xfrm>
          <a:prstGeom prst="rect">
            <a:avLst/>
          </a:prstGeom>
          <a:solidFill>
            <a:srgbClr val="6666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从属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 CA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（子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CA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）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宋体" charset="-122"/>
            </a:endParaRPr>
          </a:p>
        </p:txBody>
      </p:sp>
      <p:sp>
        <p:nvSpPr>
          <p:cNvPr id="163" name="Text Box 73"/>
          <p:cNvSpPr txBox="1">
            <a:spLocks noChangeArrowheads="1"/>
          </p:cNvSpPr>
          <p:nvPr/>
        </p:nvSpPr>
        <p:spPr bwMode="auto">
          <a:xfrm>
            <a:off x="6365869" y="5119553"/>
            <a:ext cx="2028825" cy="368300"/>
          </a:xfrm>
          <a:prstGeom prst="rect">
            <a:avLst/>
          </a:prstGeom>
          <a:solidFill>
            <a:srgbClr val="6666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从属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 CA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（子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CA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charset="-122"/>
              </a:rPr>
              <a:t>）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宋体" charset="-122"/>
            </a:endParaRPr>
          </a:p>
        </p:txBody>
      </p:sp>
      <p:sp>
        <p:nvSpPr>
          <p:cNvPr id="168" name="任意多边形 167"/>
          <p:cNvSpPr/>
          <p:nvPr/>
        </p:nvSpPr>
        <p:spPr>
          <a:xfrm>
            <a:off x="5670978" y="2042930"/>
            <a:ext cx="1555844" cy="1446663"/>
          </a:xfrm>
          <a:custGeom>
            <a:avLst/>
            <a:gdLst>
              <a:gd name="connsiteX0" fmla="*/ 0 w 1555844"/>
              <a:gd name="connsiteY0" fmla="*/ 0 h 1446663"/>
              <a:gd name="connsiteX1" fmla="*/ 1009934 w 1555844"/>
              <a:gd name="connsiteY1" fmla="*/ 436728 h 1446663"/>
              <a:gd name="connsiteX2" fmla="*/ 1555844 w 1555844"/>
              <a:gd name="connsiteY2" fmla="*/ 1446663 h 144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4" h="1446663">
                <a:moveTo>
                  <a:pt x="0" y="0"/>
                </a:moveTo>
                <a:cubicBezTo>
                  <a:pt x="375313" y="97809"/>
                  <a:pt x="750627" y="195618"/>
                  <a:pt x="1009934" y="436728"/>
                </a:cubicBezTo>
                <a:cubicBezTo>
                  <a:pt x="1269241" y="677839"/>
                  <a:pt x="1464859" y="1280615"/>
                  <a:pt x="1555844" y="1446663"/>
                </a:cubicBezTo>
              </a:path>
            </a:pathLst>
          </a:custGeom>
          <a:noFill/>
          <a:ln w="152400">
            <a:solidFill>
              <a:schemeClr val="bg2">
                <a:lumMod val="75000"/>
              </a:schemeClr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任意多边形 168"/>
          <p:cNvSpPr/>
          <p:nvPr/>
        </p:nvSpPr>
        <p:spPr>
          <a:xfrm flipH="1">
            <a:off x="2305000" y="2032411"/>
            <a:ext cx="1517702" cy="1337694"/>
          </a:xfrm>
          <a:custGeom>
            <a:avLst/>
            <a:gdLst>
              <a:gd name="connsiteX0" fmla="*/ 0 w 1555844"/>
              <a:gd name="connsiteY0" fmla="*/ 0 h 1446663"/>
              <a:gd name="connsiteX1" fmla="*/ 1009934 w 1555844"/>
              <a:gd name="connsiteY1" fmla="*/ 436728 h 1446663"/>
              <a:gd name="connsiteX2" fmla="*/ 1555844 w 1555844"/>
              <a:gd name="connsiteY2" fmla="*/ 1446663 h 144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4" h="1446663">
                <a:moveTo>
                  <a:pt x="0" y="0"/>
                </a:moveTo>
                <a:cubicBezTo>
                  <a:pt x="375313" y="97809"/>
                  <a:pt x="750627" y="195618"/>
                  <a:pt x="1009934" y="436728"/>
                </a:cubicBezTo>
                <a:cubicBezTo>
                  <a:pt x="1269241" y="677839"/>
                  <a:pt x="1464859" y="1280615"/>
                  <a:pt x="1555844" y="1446663"/>
                </a:cubicBezTo>
              </a:path>
            </a:pathLst>
          </a:custGeom>
          <a:noFill/>
          <a:ln w="152400">
            <a:solidFill>
              <a:schemeClr val="bg2">
                <a:lumMod val="75000"/>
              </a:schemeClr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 169"/>
          <p:cNvSpPr/>
          <p:nvPr/>
        </p:nvSpPr>
        <p:spPr>
          <a:xfrm rot="18663573" flipH="1">
            <a:off x="3910911" y="2653705"/>
            <a:ext cx="1171142" cy="1187852"/>
          </a:xfrm>
          <a:custGeom>
            <a:avLst/>
            <a:gdLst>
              <a:gd name="connsiteX0" fmla="*/ 0 w 1555844"/>
              <a:gd name="connsiteY0" fmla="*/ 0 h 1446663"/>
              <a:gd name="connsiteX1" fmla="*/ 1009934 w 1555844"/>
              <a:gd name="connsiteY1" fmla="*/ 436728 h 1446663"/>
              <a:gd name="connsiteX2" fmla="*/ 1555844 w 1555844"/>
              <a:gd name="connsiteY2" fmla="*/ 1446663 h 144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4" h="1446663">
                <a:moveTo>
                  <a:pt x="0" y="0"/>
                </a:moveTo>
                <a:cubicBezTo>
                  <a:pt x="375313" y="97809"/>
                  <a:pt x="750627" y="195618"/>
                  <a:pt x="1009934" y="436728"/>
                </a:cubicBezTo>
                <a:cubicBezTo>
                  <a:pt x="1269241" y="677839"/>
                  <a:pt x="1464859" y="1280615"/>
                  <a:pt x="1555844" y="1446663"/>
                </a:cubicBezTo>
              </a:path>
            </a:pathLst>
          </a:custGeom>
          <a:noFill/>
          <a:ln w="152400">
            <a:solidFill>
              <a:schemeClr val="bg2">
                <a:lumMod val="75000"/>
              </a:schemeClr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1658228" y="504582"/>
            <a:ext cx="2455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根</a:t>
            </a:r>
            <a:r>
              <a:rPr lang="en-US" altLang="zh-CN"/>
              <a:t>CA</a:t>
            </a:r>
            <a:r>
              <a:rPr lang="zh-CN" altLang="en-US"/>
              <a:t>向子</a:t>
            </a:r>
            <a:r>
              <a:rPr lang="en-US" altLang="zh-CN"/>
              <a:t>CA</a:t>
            </a:r>
            <a:r>
              <a:rPr lang="zh-CN" altLang="en-US"/>
              <a:t>发证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680984" y="504582"/>
            <a:ext cx="14277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根</a:t>
            </a:r>
            <a:r>
              <a:rPr lang="en-US" altLang="zh-CN"/>
              <a:t>CA</a:t>
            </a:r>
            <a:r>
              <a:rPr lang="zh-CN" altLang="en-US"/>
              <a:t>公钥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80984" y="839110"/>
            <a:ext cx="14277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根</a:t>
            </a:r>
            <a:r>
              <a:rPr lang="en-US" altLang="zh-CN"/>
              <a:t>CA</a:t>
            </a:r>
            <a:r>
              <a:rPr lang="zh-CN" altLang="en-US"/>
              <a:t>私钥</a:t>
            </a:r>
          </a:p>
        </p:txBody>
      </p:sp>
      <p:sp>
        <p:nvSpPr>
          <p:cNvPr id="176" name="AutoShape 71"/>
          <p:cNvSpPr>
            <a:spLocks noChangeArrowheads="1"/>
          </p:cNvSpPr>
          <p:nvPr/>
        </p:nvSpPr>
        <p:spPr bwMode="auto">
          <a:xfrm rot="21173459">
            <a:off x="408604" y="2495380"/>
            <a:ext cx="274736" cy="289247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矩形标注 178"/>
          <p:cNvSpPr/>
          <p:nvPr/>
        </p:nvSpPr>
        <p:spPr>
          <a:xfrm>
            <a:off x="797971" y="1906370"/>
            <a:ext cx="1023023" cy="309561"/>
          </a:xfrm>
          <a:prstGeom prst="wedgeRectCallout">
            <a:avLst>
              <a:gd name="adj1" fmla="val -64040"/>
              <a:gd name="adj2" fmla="val 139361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根</a:t>
            </a:r>
            <a:r>
              <a:rPr lang="en-US" altLang="zh-CN" sz="1400"/>
              <a:t>CA</a:t>
            </a:r>
            <a:r>
              <a:rPr lang="zh-CN" altLang="en-US" sz="1400"/>
              <a:t>签名</a:t>
            </a:r>
          </a:p>
        </p:txBody>
      </p:sp>
      <p:sp>
        <p:nvSpPr>
          <p:cNvPr id="180" name="矩形 179"/>
          <p:cNvSpPr/>
          <p:nvPr/>
        </p:nvSpPr>
        <p:spPr>
          <a:xfrm>
            <a:off x="-1692696" y="6237312"/>
            <a:ext cx="1275022" cy="78428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Baidu</a:t>
            </a:r>
            <a:r>
              <a:rPr lang="zh-CN" altLang="en-US"/>
              <a:t>私钥</a:t>
            </a:r>
            <a:endParaRPr lang="en-US" altLang="zh-CN"/>
          </a:p>
          <a:p>
            <a:pPr algn="ctr"/>
            <a:r>
              <a:rPr lang="en-US" altLang="zh-CN"/>
              <a:t>baidu</a:t>
            </a:r>
            <a:r>
              <a:rPr lang="zh-CN" altLang="en-US"/>
              <a:t>公钥</a:t>
            </a:r>
          </a:p>
        </p:txBody>
      </p:sp>
      <p:sp>
        <p:nvSpPr>
          <p:cNvPr id="181" name="AutoShape 71"/>
          <p:cNvSpPr>
            <a:spLocks noChangeArrowheads="1"/>
          </p:cNvSpPr>
          <p:nvPr/>
        </p:nvSpPr>
        <p:spPr bwMode="auto">
          <a:xfrm rot="21173459">
            <a:off x="-1830066" y="6092688"/>
            <a:ext cx="274736" cy="289247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矩形标注 181"/>
          <p:cNvSpPr/>
          <p:nvPr/>
        </p:nvSpPr>
        <p:spPr>
          <a:xfrm>
            <a:off x="-1454567" y="5487853"/>
            <a:ext cx="1023023" cy="309561"/>
          </a:xfrm>
          <a:prstGeom prst="wedgeRectCallout">
            <a:avLst>
              <a:gd name="adj1" fmla="val -64040"/>
              <a:gd name="adj2" fmla="val 139361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子</a:t>
            </a:r>
            <a:r>
              <a:rPr lang="en-US" altLang="zh-CN" sz="1400"/>
              <a:t>CA</a:t>
            </a:r>
            <a:r>
              <a:rPr lang="zh-CN" altLang="en-US" sz="1400"/>
              <a:t>签名</a:t>
            </a:r>
          </a:p>
        </p:txBody>
      </p:sp>
      <p:sp>
        <p:nvSpPr>
          <p:cNvPr id="183" name="任意多边形 182"/>
          <p:cNvSpPr/>
          <p:nvPr/>
        </p:nvSpPr>
        <p:spPr>
          <a:xfrm flipH="1">
            <a:off x="-334219" y="4973786"/>
            <a:ext cx="1517702" cy="1337694"/>
          </a:xfrm>
          <a:custGeom>
            <a:avLst/>
            <a:gdLst>
              <a:gd name="connsiteX0" fmla="*/ 0 w 1555844"/>
              <a:gd name="connsiteY0" fmla="*/ 0 h 1446663"/>
              <a:gd name="connsiteX1" fmla="*/ 1009934 w 1555844"/>
              <a:gd name="connsiteY1" fmla="*/ 436728 h 1446663"/>
              <a:gd name="connsiteX2" fmla="*/ 1555844 w 1555844"/>
              <a:gd name="connsiteY2" fmla="*/ 1446663 h 144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4" h="1446663">
                <a:moveTo>
                  <a:pt x="0" y="0"/>
                </a:moveTo>
                <a:cubicBezTo>
                  <a:pt x="375313" y="97809"/>
                  <a:pt x="750627" y="195618"/>
                  <a:pt x="1009934" y="436728"/>
                </a:cubicBezTo>
                <a:cubicBezTo>
                  <a:pt x="1269241" y="677839"/>
                  <a:pt x="1464859" y="1280615"/>
                  <a:pt x="1555844" y="1446663"/>
                </a:cubicBezTo>
              </a:path>
            </a:pathLst>
          </a:custGeom>
          <a:noFill/>
          <a:ln w="152400">
            <a:solidFill>
              <a:schemeClr val="bg2">
                <a:lumMod val="75000"/>
              </a:schemeClr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-1427210" y="4553923"/>
            <a:ext cx="2455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子</a:t>
            </a:r>
            <a:r>
              <a:rPr lang="en-US" altLang="zh-CN"/>
              <a:t>CA</a:t>
            </a:r>
            <a:r>
              <a:rPr lang="zh-CN" altLang="en-US"/>
              <a:t>给最终用户发证</a:t>
            </a:r>
          </a:p>
        </p:txBody>
      </p:sp>
      <p:grpSp>
        <p:nvGrpSpPr>
          <p:cNvPr id="148" name="Group 40"/>
          <p:cNvGrpSpPr>
            <a:grpSpLocks/>
          </p:cNvGrpSpPr>
          <p:nvPr/>
        </p:nvGrpSpPr>
        <p:grpSpPr bwMode="auto">
          <a:xfrm>
            <a:off x="-2569401" y="6013143"/>
            <a:ext cx="709473" cy="998134"/>
            <a:chOff x="528" y="887"/>
            <a:chExt cx="844" cy="1363"/>
          </a:xfrm>
        </p:grpSpPr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531" y="887"/>
              <a:ext cx="840" cy="292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42"/>
            <p:cNvSpPr>
              <a:spLocks/>
            </p:cNvSpPr>
            <p:nvPr/>
          </p:nvSpPr>
          <p:spPr bwMode="auto">
            <a:xfrm>
              <a:off x="544" y="1901"/>
              <a:ext cx="815" cy="349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43"/>
            <p:cNvSpPr>
              <a:spLocks/>
            </p:cNvSpPr>
            <p:nvPr/>
          </p:nvSpPr>
          <p:spPr bwMode="auto">
            <a:xfrm>
              <a:off x="898" y="968"/>
              <a:ext cx="474" cy="1248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4"/>
            <p:cNvSpPr>
              <a:spLocks/>
            </p:cNvSpPr>
            <p:nvPr/>
          </p:nvSpPr>
          <p:spPr bwMode="auto">
            <a:xfrm>
              <a:off x="528" y="1086"/>
              <a:ext cx="375" cy="1124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5"/>
            <p:cNvSpPr>
              <a:spLocks noChangeShapeType="1"/>
            </p:cNvSpPr>
            <p:nvPr/>
          </p:nvSpPr>
          <p:spPr bwMode="auto">
            <a:xfrm>
              <a:off x="580" y="2032"/>
              <a:ext cx="259" cy="6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Oval 46"/>
            <p:cNvSpPr>
              <a:spLocks noChangeArrowheads="1"/>
            </p:cNvSpPr>
            <p:nvPr/>
          </p:nvSpPr>
          <p:spPr bwMode="auto">
            <a:xfrm>
              <a:off x="571" y="1141"/>
              <a:ext cx="42" cy="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47"/>
            <p:cNvSpPr>
              <a:spLocks noChangeShapeType="1"/>
            </p:cNvSpPr>
            <p:nvPr/>
          </p:nvSpPr>
          <p:spPr bwMode="auto">
            <a:xfrm>
              <a:off x="580" y="1980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48"/>
            <p:cNvSpPr>
              <a:spLocks noChangeShapeType="1"/>
            </p:cNvSpPr>
            <p:nvPr/>
          </p:nvSpPr>
          <p:spPr bwMode="auto">
            <a:xfrm>
              <a:off x="580" y="1929"/>
              <a:ext cx="259" cy="70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49"/>
            <p:cNvSpPr>
              <a:spLocks noChangeShapeType="1"/>
            </p:cNvSpPr>
            <p:nvPr/>
          </p:nvSpPr>
          <p:spPr bwMode="auto">
            <a:xfrm>
              <a:off x="580" y="1879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50"/>
            <p:cNvSpPr>
              <a:spLocks noChangeShapeType="1"/>
            </p:cNvSpPr>
            <p:nvPr/>
          </p:nvSpPr>
          <p:spPr bwMode="auto">
            <a:xfrm>
              <a:off x="580" y="1827"/>
              <a:ext cx="259" cy="69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9A9A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84" y="1337"/>
              <a:ext cx="257" cy="478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57" y="1242"/>
              <a:ext cx="294" cy="833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76" y="1274"/>
              <a:ext cx="262" cy="473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9A9A9"/>
                      </a:gs>
                      <a:gs pos="100000">
                        <a:srgbClr val="A9A9A9">
                          <a:gamma/>
                          <a:tint val="5372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4"/>
            <p:cNvSpPr>
              <a:spLocks noChangeShapeType="1"/>
            </p:cNvSpPr>
            <p:nvPr/>
          </p:nvSpPr>
          <p:spPr bwMode="auto">
            <a:xfrm>
              <a:off x="578" y="1382"/>
              <a:ext cx="252" cy="5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>
              <a:off x="578" y="1484"/>
              <a:ext cx="255" cy="57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56"/>
            <p:cNvSpPr>
              <a:spLocks noChangeShapeType="1"/>
            </p:cNvSpPr>
            <p:nvPr/>
          </p:nvSpPr>
          <p:spPr bwMode="auto">
            <a:xfrm>
              <a:off x="578" y="1609"/>
              <a:ext cx="243" cy="58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Freeform 57"/>
            <p:cNvSpPr>
              <a:spLocks/>
            </p:cNvSpPr>
            <p:nvPr/>
          </p:nvSpPr>
          <p:spPr bwMode="auto">
            <a:xfrm>
              <a:off x="653" y="1333"/>
              <a:ext cx="100" cy="54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8"/>
            <p:cNvSpPr>
              <a:spLocks noChangeShapeType="1"/>
            </p:cNvSpPr>
            <p:nvPr/>
          </p:nvSpPr>
          <p:spPr bwMode="auto">
            <a:xfrm>
              <a:off x="614" y="1341"/>
              <a:ext cx="186" cy="4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Freeform 59"/>
            <p:cNvSpPr>
              <a:spLocks/>
            </p:cNvSpPr>
            <p:nvPr/>
          </p:nvSpPr>
          <p:spPr bwMode="auto">
            <a:xfrm>
              <a:off x="596" y="1526"/>
              <a:ext cx="224" cy="101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60"/>
            <p:cNvSpPr>
              <a:spLocks/>
            </p:cNvSpPr>
            <p:nvPr/>
          </p:nvSpPr>
          <p:spPr bwMode="auto">
            <a:xfrm>
              <a:off x="596" y="1651"/>
              <a:ext cx="225" cy="112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61"/>
            <p:cNvSpPr>
              <a:spLocks/>
            </p:cNvSpPr>
            <p:nvPr/>
          </p:nvSpPr>
          <p:spPr bwMode="auto">
            <a:xfrm>
              <a:off x="762" y="1585"/>
              <a:ext cx="36" cy="19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62"/>
            <p:cNvSpPr>
              <a:spLocks/>
            </p:cNvSpPr>
            <p:nvPr/>
          </p:nvSpPr>
          <p:spPr bwMode="auto">
            <a:xfrm>
              <a:off x="768" y="1710"/>
              <a:ext cx="35" cy="20"/>
            </a:xfrm>
            <a:custGeom>
              <a:avLst/>
              <a:gdLst>
                <a:gd name="T0" fmla="*/ 0 w 54"/>
                <a:gd name="T1" fmla="*/ 15 h 32"/>
                <a:gd name="T2" fmla="*/ 0 w 54"/>
                <a:gd name="T3" fmla="*/ 0 h 32"/>
                <a:gd name="T4" fmla="*/ 53 w 54"/>
                <a:gd name="T5" fmla="*/ 16 h 32"/>
                <a:gd name="T6" fmla="*/ 53 w 54"/>
                <a:gd name="T7" fmla="*/ 31 h 32"/>
                <a:gd name="T8" fmla="*/ 0 w 54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0" y="15"/>
                  </a:moveTo>
                  <a:lnTo>
                    <a:pt x="0" y="0"/>
                  </a:lnTo>
                  <a:lnTo>
                    <a:pt x="53" y="16"/>
                  </a:lnTo>
                  <a:lnTo>
                    <a:pt x="53" y="31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63"/>
            <p:cNvSpPr>
              <a:spLocks/>
            </p:cNvSpPr>
            <p:nvPr/>
          </p:nvSpPr>
          <p:spPr bwMode="auto">
            <a:xfrm>
              <a:off x="592" y="1412"/>
              <a:ext cx="228" cy="104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64"/>
            <p:cNvSpPr>
              <a:spLocks/>
            </p:cNvSpPr>
            <p:nvPr/>
          </p:nvSpPr>
          <p:spPr bwMode="auto">
            <a:xfrm>
              <a:off x="760" y="1468"/>
              <a:ext cx="35" cy="19"/>
            </a:xfrm>
            <a:custGeom>
              <a:avLst/>
              <a:gdLst>
                <a:gd name="T0" fmla="*/ 0 w 54"/>
                <a:gd name="T1" fmla="*/ 14 h 30"/>
                <a:gd name="T2" fmla="*/ 0 w 54"/>
                <a:gd name="T3" fmla="*/ 0 h 30"/>
                <a:gd name="T4" fmla="*/ 53 w 54"/>
                <a:gd name="T5" fmla="*/ 15 h 30"/>
                <a:gd name="T6" fmla="*/ 53 w 54"/>
                <a:gd name="T7" fmla="*/ 29 h 30"/>
                <a:gd name="T8" fmla="*/ 0 w 54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0">
                  <a:moveTo>
                    <a:pt x="0" y="14"/>
                  </a:moveTo>
                  <a:lnTo>
                    <a:pt x="0" y="0"/>
                  </a:lnTo>
                  <a:lnTo>
                    <a:pt x="53" y="15"/>
                  </a:lnTo>
                  <a:lnTo>
                    <a:pt x="53" y="29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-2827209" y="5539731"/>
            <a:ext cx="12276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网站</a:t>
            </a:r>
          </a:p>
        </p:txBody>
      </p:sp>
    </p:spTree>
    <p:extLst>
      <p:ext uri="{BB962C8B-B14F-4D97-AF65-F5344CB8AC3E}">
        <p14:creationId xmlns:p14="http://schemas.microsoft.com/office/powerpoint/2010/main" val="356908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7527" y="4999280"/>
            <a:ext cx="1261152" cy="1094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百度证书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baidu</a:t>
            </a:r>
            <a:r>
              <a:rPr lang="zh-CN" altLang="en-US"/>
              <a:t>公钥</a:t>
            </a:r>
          </a:p>
        </p:txBody>
      </p:sp>
      <p:sp>
        <p:nvSpPr>
          <p:cNvPr id="3" name="AutoShape 71"/>
          <p:cNvSpPr>
            <a:spLocks noChangeArrowheads="1"/>
          </p:cNvSpPr>
          <p:nvPr/>
        </p:nvSpPr>
        <p:spPr bwMode="auto">
          <a:xfrm rot="21173459">
            <a:off x="1100157" y="4854656"/>
            <a:ext cx="274736" cy="289247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1475656" y="4249821"/>
            <a:ext cx="1296144" cy="309561"/>
          </a:xfrm>
          <a:prstGeom prst="wedgeRectCallout">
            <a:avLst>
              <a:gd name="adj1" fmla="val -64040"/>
              <a:gd name="adj2" fmla="val 139361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子</a:t>
            </a:r>
            <a:r>
              <a:rPr lang="en-US" altLang="zh-CN" sz="1400"/>
              <a:t>CA</a:t>
            </a:r>
            <a:r>
              <a:rPr lang="zh-CN" altLang="en-US" sz="1400"/>
              <a:t>签名</a:t>
            </a:r>
          </a:p>
        </p:txBody>
      </p:sp>
      <p:sp>
        <p:nvSpPr>
          <p:cNvPr id="7" name="矩形 6"/>
          <p:cNvSpPr/>
          <p:nvPr/>
        </p:nvSpPr>
        <p:spPr>
          <a:xfrm>
            <a:off x="1247720" y="3251992"/>
            <a:ext cx="1261152" cy="837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子</a:t>
            </a:r>
            <a:r>
              <a:rPr lang="en-US" altLang="zh-CN"/>
              <a:t>CA</a:t>
            </a:r>
            <a:r>
              <a:rPr lang="zh-CN" altLang="en-US"/>
              <a:t>证书</a:t>
            </a:r>
            <a:endParaRPr lang="en-US" altLang="zh-CN"/>
          </a:p>
          <a:p>
            <a:pPr algn="ctr"/>
            <a:endParaRPr lang="en-US" altLang="zh-CN" sz="1100"/>
          </a:p>
          <a:p>
            <a:pPr algn="ctr"/>
            <a:r>
              <a:rPr lang="zh-CN" altLang="en-US"/>
              <a:t>子</a:t>
            </a:r>
            <a:r>
              <a:rPr lang="en-US" altLang="zh-CN"/>
              <a:t>CA</a:t>
            </a:r>
            <a:r>
              <a:rPr lang="zh-CN" altLang="en-US"/>
              <a:t>公钥</a:t>
            </a:r>
          </a:p>
        </p:txBody>
      </p:sp>
      <p:sp>
        <p:nvSpPr>
          <p:cNvPr id="8" name="矩形 7"/>
          <p:cNvSpPr/>
          <p:nvPr/>
        </p:nvSpPr>
        <p:spPr>
          <a:xfrm>
            <a:off x="4716016" y="2692596"/>
            <a:ext cx="1261152" cy="3921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根</a:t>
            </a:r>
            <a:r>
              <a:rPr lang="en-US" altLang="zh-CN" sz="1600"/>
              <a:t>CA</a:t>
            </a:r>
            <a:r>
              <a:rPr lang="zh-CN" altLang="en-US" sz="1600"/>
              <a:t>公钥</a:t>
            </a:r>
          </a:p>
        </p:txBody>
      </p:sp>
      <p:pic>
        <p:nvPicPr>
          <p:cNvPr id="9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094304" y="2595968"/>
            <a:ext cx="1749503" cy="3586751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591756" y="1799526"/>
            <a:ext cx="2252051" cy="783706"/>
          </a:xfrm>
          <a:custGeom>
            <a:avLst/>
            <a:gdLst>
              <a:gd name="connsiteX0" fmla="*/ 0 w 1174048"/>
              <a:gd name="connsiteY0" fmla="*/ 237796 h 237796"/>
              <a:gd name="connsiteX1" fmla="*/ 587024 w 1174048"/>
              <a:gd name="connsiteY1" fmla="*/ 0 h 237796"/>
              <a:gd name="connsiteX2" fmla="*/ 1174048 w 1174048"/>
              <a:gd name="connsiteY2" fmla="*/ 237796 h 237796"/>
              <a:gd name="connsiteX3" fmla="*/ 0 w 1174048"/>
              <a:gd name="connsiteY3" fmla="*/ 237796 h 237796"/>
              <a:gd name="connsiteX0" fmla="*/ 81717 w 1255765"/>
              <a:gd name="connsiteY0" fmla="*/ 333330 h 333330"/>
              <a:gd name="connsiteX1" fmla="*/ 0 w 1255765"/>
              <a:gd name="connsiteY1" fmla="*/ 0 h 333330"/>
              <a:gd name="connsiteX2" fmla="*/ 1255765 w 1255765"/>
              <a:gd name="connsiteY2" fmla="*/ 333330 h 333330"/>
              <a:gd name="connsiteX3" fmla="*/ 81717 w 1255765"/>
              <a:gd name="connsiteY3" fmla="*/ 333330 h 333330"/>
              <a:gd name="connsiteX0" fmla="*/ 81717 w 2252051"/>
              <a:gd name="connsiteY0" fmla="*/ 333330 h 783706"/>
              <a:gd name="connsiteX1" fmla="*/ 0 w 2252051"/>
              <a:gd name="connsiteY1" fmla="*/ 0 h 783706"/>
              <a:gd name="connsiteX2" fmla="*/ 2252051 w 2252051"/>
              <a:gd name="connsiteY2" fmla="*/ 783706 h 783706"/>
              <a:gd name="connsiteX3" fmla="*/ 81717 w 2252051"/>
              <a:gd name="connsiteY3" fmla="*/ 333330 h 783706"/>
              <a:gd name="connsiteX0" fmla="*/ 491150 w 2252051"/>
              <a:gd name="connsiteY0" fmla="*/ 783706 h 783706"/>
              <a:gd name="connsiteX1" fmla="*/ 0 w 2252051"/>
              <a:gd name="connsiteY1" fmla="*/ 0 h 783706"/>
              <a:gd name="connsiteX2" fmla="*/ 2252051 w 2252051"/>
              <a:gd name="connsiteY2" fmla="*/ 783706 h 783706"/>
              <a:gd name="connsiteX3" fmla="*/ 491150 w 2252051"/>
              <a:gd name="connsiteY3" fmla="*/ 783706 h 78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51" h="783706">
                <a:moveTo>
                  <a:pt x="491150" y="783706"/>
                </a:moveTo>
                <a:lnTo>
                  <a:pt x="0" y="0"/>
                </a:lnTo>
                <a:lnTo>
                  <a:pt x="2252051" y="783706"/>
                </a:lnTo>
                <a:lnTo>
                  <a:pt x="491150" y="78370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2"/>
          <p:cNvSpPr/>
          <p:nvPr/>
        </p:nvSpPr>
        <p:spPr>
          <a:xfrm>
            <a:off x="578176" y="1782357"/>
            <a:ext cx="518447" cy="4400362"/>
          </a:xfrm>
          <a:custGeom>
            <a:avLst/>
            <a:gdLst>
              <a:gd name="connsiteX0" fmla="*/ 0 w 1174048"/>
              <a:gd name="connsiteY0" fmla="*/ 237796 h 237796"/>
              <a:gd name="connsiteX1" fmla="*/ 587024 w 1174048"/>
              <a:gd name="connsiteY1" fmla="*/ 0 h 237796"/>
              <a:gd name="connsiteX2" fmla="*/ 1174048 w 1174048"/>
              <a:gd name="connsiteY2" fmla="*/ 237796 h 237796"/>
              <a:gd name="connsiteX3" fmla="*/ 0 w 1174048"/>
              <a:gd name="connsiteY3" fmla="*/ 237796 h 237796"/>
              <a:gd name="connsiteX0" fmla="*/ 81717 w 1255765"/>
              <a:gd name="connsiteY0" fmla="*/ 333330 h 333330"/>
              <a:gd name="connsiteX1" fmla="*/ 0 w 1255765"/>
              <a:gd name="connsiteY1" fmla="*/ 0 h 333330"/>
              <a:gd name="connsiteX2" fmla="*/ 1255765 w 1255765"/>
              <a:gd name="connsiteY2" fmla="*/ 333330 h 333330"/>
              <a:gd name="connsiteX3" fmla="*/ 81717 w 1255765"/>
              <a:gd name="connsiteY3" fmla="*/ 333330 h 333330"/>
              <a:gd name="connsiteX0" fmla="*/ 81717 w 2252051"/>
              <a:gd name="connsiteY0" fmla="*/ 333330 h 783706"/>
              <a:gd name="connsiteX1" fmla="*/ 0 w 2252051"/>
              <a:gd name="connsiteY1" fmla="*/ 0 h 783706"/>
              <a:gd name="connsiteX2" fmla="*/ 2252051 w 2252051"/>
              <a:gd name="connsiteY2" fmla="*/ 783706 h 783706"/>
              <a:gd name="connsiteX3" fmla="*/ 81717 w 2252051"/>
              <a:gd name="connsiteY3" fmla="*/ 333330 h 783706"/>
              <a:gd name="connsiteX0" fmla="*/ 491150 w 2252051"/>
              <a:gd name="connsiteY0" fmla="*/ 783706 h 783706"/>
              <a:gd name="connsiteX1" fmla="*/ 0 w 2252051"/>
              <a:gd name="connsiteY1" fmla="*/ 0 h 783706"/>
              <a:gd name="connsiteX2" fmla="*/ 2252051 w 2252051"/>
              <a:gd name="connsiteY2" fmla="*/ 783706 h 783706"/>
              <a:gd name="connsiteX3" fmla="*/ 491150 w 2252051"/>
              <a:gd name="connsiteY3" fmla="*/ 783706 h 783706"/>
              <a:gd name="connsiteX0" fmla="*/ 0 w 1760901"/>
              <a:gd name="connsiteY0" fmla="*/ 1466094 h 1466094"/>
              <a:gd name="connsiteX1" fmla="*/ 627966 w 1760901"/>
              <a:gd name="connsiteY1" fmla="*/ 0 h 1466094"/>
              <a:gd name="connsiteX2" fmla="*/ 1760901 w 1760901"/>
              <a:gd name="connsiteY2" fmla="*/ 1466094 h 1466094"/>
              <a:gd name="connsiteX3" fmla="*/ 0 w 1760901"/>
              <a:gd name="connsiteY3" fmla="*/ 1466094 h 1466094"/>
              <a:gd name="connsiteX0" fmla="*/ 0 w 1133104"/>
              <a:gd name="connsiteY0" fmla="*/ 1466094 h 1466094"/>
              <a:gd name="connsiteX1" fmla="*/ 627966 w 1133104"/>
              <a:gd name="connsiteY1" fmla="*/ 0 h 1466094"/>
              <a:gd name="connsiteX2" fmla="*/ 1133104 w 1133104"/>
              <a:gd name="connsiteY2" fmla="*/ 824649 h 1466094"/>
              <a:gd name="connsiteX3" fmla="*/ 0 w 1133104"/>
              <a:gd name="connsiteY3" fmla="*/ 1466094 h 1466094"/>
              <a:gd name="connsiteX0" fmla="*/ 532094 w 532094"/>
              <a:gd name="connsiteY0" fmla="*/ 4441306 h 4441306"/>
              <a:gd name="connsiteX1" fmla="*/ 0 w 532094"/>
              <a:gd name="connsiteY1" fmla="*/ 0 h 4441306"/>
              <a:gd name="connsiteX2" fmla="*/ 505138 w 532094"/>
              <a:gd name="connsiteY2" fmla="*/ 824649 h 4441306"/>
              <a:gd name="connsiteX3" fmla="*/ 532094 w 532094"/>
              <a:gd name="connsiteY3" fmla="*/ 4441306 h 4441306"/>
              <a:gd name="connsiteX0" fmla="*/ 532094 w 532094"/>
              <a:gd name="connsiteY0" fmla="*/ 4400363 h 4400363"/>
              <a:gd name="connsiteX1" fmla="*/ 0 w 532094"/>
              <a:gd name="connsiteY1" fmla="*/ 0 h 4400363"/>
              <a:gd name="connsiteX2" fmla="*/ 505138 w 532094"/>
              <a:gd name="connsiteY2" fmla="*/ 824649 h 4400363"/>
              <a:gd name="connsiteX3" fmla="*/ 532094 w 532094"/>
              <a:gd name="connsiteY3" fmla="*/ 4400363 h 4400363"/>
              <a:gd name="connsiteX0" fmla="*/ 450208 w 505138"/>
              <a:gd name="connsiteY0" fmla="*/ 4400363 h 4400363"/>
              <a:gd name="connsiteX1" fmla="*/ 0 w 505138"/>
              <a:gd name="connsiteY1" fmla="*/ 0 h 4400363"/>
              <a:gd name="connsiteX2" fmla="*/ 505138 w 505138"/>
              <a:gd name="connsiteY2" fmla="*/ 824649 h 4400363"/>
              <a:gd name="connsiteX3" fmla="*/ 450208 w 505138"/>
              <a:gd name="connsiteY3" fmla="*/ 4400363 h 4400363"/>
              <a:gd name="connsiteX0" fmla="*/ 518447 w 518447"/>
              <a:gd name="connsiteY0" fmla="*/ 4468602 h 4468602"/>
              <a:gd name="connsiteX1" fmla="*/ 0 w 518447"/>
              <a:gd name="connsiteY1" fmla="*/ 0 h 4468602"/>
              <a:gd name="connsiteX2" fmla="*/ 505138 w 518447"/>
              <a:gd name="connsiteY2" fmla="*/ 824649 h 4468602"/>
              <a:gd name="connsiteX3" fmla="*/ 518447 w 518447"/>
              <a:gd name="connsiteY3" fmla="*/ 4468602 h 44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47" h="4468602">
                <a:moveTo>
                  <a:pt x="518447" y="4468602"/>
                </a:moveTo>
                <a:lnTo>
                  <a:pt x="0" y="0"/>
                </a:lnTo>
                <a:lnTo>
                  <a:pt x="505138" y="824649"/>
                </a:lnTo>
                <a:cubicBezTo>
                  <a:pt x="509574" y="2039300"/>
                  <a:pt x="514011" y="3253951"/>
                  <a:pt x="518447" y="446860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4726"/>
            <a:ext cx="1171126" cy="112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>
          <a:xfrm flipH="1">
            <a:off x="2843807" y="2888667"/>
            <a:ext cx="1728193" cy="0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71"/>
          <p:cNvSpPr>
            <a:spLocks noChangeArrowheads="1"/>
          </p:cNvSpPr>
          <p:nvPr/>
        </p:nvSpPr>
        <p:spPr bwMode="auto">
          <a:xfrm rot="21173459">
            <a:off x="1191540" y="3107367"/>
            <a:ext cx="274736" cy="289247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50000">
                <a:srgbClr val="FFCC00"/>
              </a:gs>
              <a:gs pos="100000">
                <a:srgbClr val="FFFFCC"/>
              </a:gs>
            </a:gsLst>
            <a:lin ang="18900000" scaled="1"/>
          </a:gradFill>
          <a:ln w="31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2579427" y="3616657"/>
            <a:ext cx="739284" cy="805218"/>
          </a:xfrm>
          <a:custGeom>
            <a:avLst/>
            <a:gdLst>
              <a:gd name="connsiteX0" fmla="*/ 0 w 739284"/>
              <a:gd name="connsiteY0" fmla="*/ 0 h 805218"/>
              <a:gd name="connsiteX1" fmla="*/ 736979 w 739284"/>
              <a:gd name="connsiteY1" fmla="*/ 341194 h 805218"/>
              <a:gd name="connsiteX2" fmla="*/ 232012 w 739284"/>
              <a:gd name="connsiteY2" fmla="*/ 805218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284" h="805218">
                <a:moveTo>
                  <a:pt x="0" y="0"/>
                </a:moveTo>
                <a:cubicBezTo>
                  <a:pt x="349155" y="103495"/>
                  <a:pt x="698310" y="206991"/>
                  <a:pt x="736979" y="341194"/>
                </a:cubicBezTo>
                <a:cubicBezTo>
                  <a:pt x="775648" y="475397"/>
                  <a:pt x="316173" y="727881"/>
                  <a:pt x="232012" y="805218"/>
                </a:cubicBezTo>
              </a:path>
            </a:pathLst>
          </a:custGeom>
          <a:noFill/>
          <a:ln w="34925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160103" y="2763491"/>
            <a:ext cx="288032" cy="231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083771" y="3857482"/>
            <a:ext cx="288032" cy="231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7823" y="1244459"/>
            <a:ext cx="1515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Web</a:t>
            </a:r>
            <a:endParaRPr lang="zh-CN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4716016" y="903152"/>
            <a:ext cx="1261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/>
              <a:t>客户端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1475656" y="2679461"/>
            <a:ext cx="1296144" cy="309561"/>
          </a:xfrm>
          <a:prstGeom prst="wedgeRectCallout">
            <a:avLst>
              <a:gd name="adj1" fmla="val -64040"/>
              <a:gd name="adj2" fmla="val 139361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根</a:t>
            </a:r>
            <a:r>
              <a:rPr lang="en-US" altLang="zh-CN" sz="1400"/>
              <a:t>CA</a:t>
            </a:r>
            <a:r>
              <a:rPr lang="zh-CN" altLang="en-US" sz="140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220266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19673" y="3760619"/>
            <a:ext cx="1008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SA2</a:t>
            </a:r>
            <a:endParaRPr lang="zh-CN" altLang="en-US" sz="2000"/>
          </a:p>
        </p:txBody>
      </p:sp>
      <p:pic>
        <p:nvPicPr>
          <p:cNvPr id="2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78" y="2804971"/>
            <a:ext cx="35283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06646"/>
            <a:ext cx="892544" cy="85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682510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5066886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81491" y="1939621"/>
            <a:ext cx="1515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Web</a:t>
            </a:r>
            <a:endParaRPr lang="zh-CN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5661545" y="5524018"/>
            <a:ext cx="7578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SQL</a:t>
            </a:r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410882" y="2379712"/>
            <a:ext cx="1008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Client</a:t>
            </a:r>
            <a:endParaRPr lang="zh-CN" altLang="en-US" sz="2000"/>
          </a:p>
        </p:txBody>
      </p:sp>
      <p:sp>
        <p:nvSpPr>
          <p:cNvPr id="10" name="任意多边形 9"/>
          <p:cNvSpPr/>
          <p:nvPr/>
        </p:nvSpPr>
        <p:spPr>
          <a:xfrm>
            <a:off x="1418994" y="2531136"/>
            <a:ext cx="4858603" cy="697856"/>
          </a:xfrm>
          <a:custGeom>
            <a:avLst/>
            <a:gdLst>
              <a:gd name="connsiteX0" fmla="*/ 0 w 4858603"/>
              <a:gd name="connsiteY0" fmla="*/ 655092 h 697856"/>
              <a:gd name="connsiteX1" fmla="*/ 2524836 w 4858603"/>
              <a:gd name="connsiteY1" fmla="*/ 627797 h 697856"/>
              <a:gd name="connsiteX2" fmla="*/ 4858603 w 4858603"/>
              <a:gd name="connsiteY2" fmla="*/ 0 h 6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8603" h="697856">
                <a:moveTo>
                  <a:pt x="0" y="655092"/>
                </a:moveTo>
                <a:cubicBezTo>
                  <a:pt x="857534" y="696035"/>
                  <a:pt x="1715069" y="736979"/>
                  <a:pt x="2524836" y="627797"/>
                </a:cubicBezTo>
                <a:cubicBezTo>
                  <a:pt x="3334603" y="518615"/>
                  <a:pt x="4469642" y="102358"/>
                  <a:pt x="4858603" y="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385589" y="3665815"/>
            <a:ext cx="3657600" cy="1446663"/>
          </a:xfrm>
          <a:custGeom>
            <a:avLst/>
            <a:gdLst>
              <a:gd name="connsiteX0" fmla="*/ 0 w 3657600"/>
              <a:gd name="connsiteY0" fmla="*/ 0 h 1446663"/>
              <a:gd name="connsiteX1" fmla="*/ 2442949 w 3657600"/>
              <a:gd name="connsiteY1" fmla="*/ 354842 h 1446663"/>
              <a:gd name="connsiteX2" fmla="*/ 3657600 w 3657600"/>
              <a:gd name="connsiteY2" fmla="*/ 1446663 h 144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1446663">
                <a:moveTo>
                  <a:pt x="0" y="0"/>
                </a:moveTo>
                <a:cubicBezTo>
                  <a:pt x="916674" y="56866"/>
                  <a:pt x="1833349" y="113732"/>
                  <a:pt x="2442949" y="354842"/>
                </a:cubicBezTo>
                <a:cubicBezTo>
                  <a:pt x="3052549" y="595953"/>
                  <a:pt x="3455158" y="1266968"/>
                  <a:pt x="3657600" y="1446663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2879" y="2680009"/>
            <a:ext cx="18242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12.101.2.13</a:t>
            </a:r>
            <a:endParaRPr lang="zh-CN" alt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5042382" y="5981218"/>
            <a:ext cx="18242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43.15.72.87</a:t>
            </a:r>
            <a:endParaRPr lang="zh-CN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107505" y="3879169"/>
            <a:ext cx="15121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12.1.27.56</a:t>
            </a:r>
            <a:endParaRPr lang="zh-CN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1705323" y="2750044"/>
            <a:ext cx="1008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SA1</a:t>
            </a:r>
            <a:endParaRPr lang="zh-CN" altLang="en-US" sz="2000"/>
          </a:p>
        </p:txBody>
      </p:sp>
      <p:sp>
        <p:nvSpPr>
          <p:cNvPr id="17" name="任意多边形 16"/>
          <p:cNvSpPr/>
          <p:nvPr/>
        </p:nvSpPr>
        <p:spPr>
          <a:xfrm>
            <a:off x="1418993" y="2750044"/>
            <a:ext cx="4858603" cy="697856"/>
          </a:xfrm>
          <a:custGeom>
            <a:avLst/>
            <a:gdLst>
              <a:gd name="connsiteX0" fmla="*/ 0 w 4858603"/>
              <a:gd name="connsiteY0" fmla="*/ 655092 h 697856"/>
              <a:gd name="connsiteX1" fmla="*/ 2524836 w 4858603"/>
              <a:gd name="connsiteY1" fmla="*/ 627797 h 697856"/>
              <a:gd name="connsiteX2" fmla="*/ 4858603 w 4858603"/>
              <a:gd name="connsiteY2" fmla="*/ 0 h 6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8603" h="697856">
                <a:moveTo>
                  <a:pt x="0" y="655092"/>
                </a:moveTo>
                <a:cubicBezTo>
                  <a:pt x="857534" y="696035"/>
                  <a:pt x="1715069" y="736979"/>
                  <a:pt x="2524836" y="627797"/>
                </a:cubicBezTo>
                <a:cubicBezTo>
                  <a:pt x="3334603" y="518615"/>
                  <a:pt x="4469642" y="102358"/>
                  <a:pt x="4858603" y="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418994" y="3552306"/>
            <a:ext cx="3657600" cy="1446663"/>
          </a:xfrm>
          <a:custGeom>
            <a:avLst/>
            <a:gdLst>
              <a:gd name="connsiteX0" fmla="*/ 0 w 3657600"/>
              <a:gd name="connsiteY0" fmla="*/ 0 h 1446663"/>
              <a:gd name="connsiteX1" fmla="*/ 2442949 w 3657600"/>
              <a:gd name="connsiteY1" fmla="*/ 354842 h 1446663"/>
              <a:gd name="connsiteX2" fmla="*/ 3657600 w 3657600"/>
              <a:gd name="connsiteY2" fmla="*/ 1446663 h 144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1446663">
                <a:moveTo>
                  <a:pt x="0" y="0"/>
                </a:moveTo>
                <a:cubicBezTo>
                  <a:pt x="916674" y="56866"/>
                  <a:pt x="1833349" y="113732"/>
                  <a:pt x="2442949" y="354842"/>
                </a:cubicBezTo>
                <a:cubicBezTo>
                  <a:pt x="3052549" y="595953"/>
                  <a:pt x="3455158" y="1266968"/>
                  <a:pt x="3657600" y="1446663"/>
                </a:cubicBezTo>
              </a:path>
            </a:pathLst>
          </a:custGeom>
          <a:noFill/>
          <a:ln w="25400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标注 19"/>
          <p:cNvSpPr/>
          <p:nvPr/>
        </p:nvSpPr>
        <p:spPr>
          <a:xfrm>
            <a:off x="395536" y="4113770"/>
            <a:ext cx="4248472" cy="2267557"/>
          </a:xfrm>
          <a:custGeom>
            <a:avLst/>
            <a:gdLst>
              <a:gd name="connsiteX0" fmla="*/ 0 w 4248472"/>
              <a:gd name="connsiteY0" fmla="*/ 0 h 1402419"/>
              <a:gd name="connsiteX1" fmla="*/ 708079 w 4248472"/>
              <a:gd name="connsiteY1" fmla="*/ 0 h 1402419"/>
              <a:gd name="connsiteX2" fmla="*/ 1550352 w 4248472"/>
              <a:gd name="connsiteY2" fmla="*/ -665083 h 1402419"/>
              <a:gd name="connsiteX3" fmla="*/ 1770197 w 4248472"/>
              <a:gd name="connsiteY3" fmla="*/ 0 h 1402419"/>
              <a:gd name="connsiteX4" fmla="*/ 4248472 w 4248472"/>
              <a:gd name="connsiteY4" fmla="*/ 0 h 1402419"/>
              <a:gd name="connsiteX5" fmla="*/ 4248472 w 4248472"/>
              <a:gd name="connsiteY5" fmla="*/ 233737 h 1402419"/>
              <a:gd name="connsiteX6" fmla="*/ 4248472 w 4248472"/>
              <a:gd name="connsiteY6" fmla="*/ 233737 h 1402419"/>
              <a:gd name="connsiteX7" fmla="*/ 4248472 w 4248472"/>
              <a:gd name="connsiteY7" fmla="*/ 584341 h 1402419"/>
              <a:gd name="connsiteX8" fmla="*/ 4248472 w 4248472"/>
              <a:gd name="connsiteY8" fmla="*/ 1402419 h 1402419"/>
              <a:gd name="connsiteX9" fmla="*/ 1770197 w 4248472"/>
              <a:gd name="connsiteY9" fmla="*/ 1402419 h 1402419"/>
              <a:gd name="connsiteX10" fmla="*/ 708079 w 4248472"/>
              <a:gd name="connsiteY10" fmla="*/ 1402419 h 1402419"/>
              <a:gd name="connsiteX11" fmla="*/ 708079 w 4248472"/>
              <a:gd name="connsiteY11" fmla="*/ 1402419 h 1402419"/>
              <a:gd name="connsiteX12" fmla="*/ 0 w 4248472"/>
              <a:gd name="connsiteY12" fmla="*/ 1402419 h 1402419"/>
              <a:gd name="connsiteX13" fmla="*/ 0 w 4248472"/>
              <a:gd name="connsiteY13" fmla="*/ 584341 h 1402419"/>
              <a:gd name="connsiteX14" fmla="*/ 0 w 4248472"/>
              <a:gd name="connsiteY14" fmla="*/ 233737 h 1402419"/>
              <a:gd name="connsiteX15" fmla="*/ 0 w 4248472"/>
              <a:gd name="connsiteY15" fmla="*/ 233737 h 1402419"/>
              <a:gd name="connsiteX16" fmla="*/ 0 w 4248472"/>
              <a:gd name="connsiteY16" fmla="*/ 0 h 1402419"/>
              <a:gd name="connsiteX0" fmla="*/ 0 w 4248472"/>
              <a:gd name="connsiteY0" fmla="*/ 665083 h 2067502"/>
              <a:gd name="connsiteX1" fmla="*/ 1294933 w 4248472"/>
              <a:gd name="connsiteY1" fmla="*/ 651435 h 2067502"/>
              <a:gd name="connsiteX2" fmla="*/ 1550352 w 4248472"/>
              <a:gd name="connsiteY2" fmla="*/ 0 h 2067502"/>
              <a:gd name="connsiteX3" fmla="*/ 1770197 w 4248472"/>
              <a:gd name="connsiteY3" fmla="*/ 665083 h 2067502"/>
              <a:gd name="connsiteX4" fmla="*/ 4248472 w 4248472"/>
              <a:gd name="connsiteY4" fmla="*/ 665083 h 2067502"/>
              <a:gd name="connsiteX5" fmla="*/ 4248472 w 4248472"/>
              <a:gd name="connsiteY5" fmla="*/ 898820 h 2067502"/>
              <a:gd name="connsiteX6" fmla="*/ 4248472 w 4248472"/>
              <a:gd name="connsiteY6" fmla="*/ 898820 h 2067502"/>
              <a:gd name="connsiteX7" fmla="*/ 4248472 w 4248472"/>
              <a:gd name="connsiteY7" fmla="*/ 1249424 h 2067502"/>
              <a:gd name="connsiteX8" fmla="*/ 4248472 w 4248472"/>
              <a:gd name="connsiteY8" fmla="*/ 2067502 h 2067502"/>
              <a:gd name="connsiteX9" fmla="*/ 1770197 w 4248472"/>
              <a:gd name="connsiteY9" fmla="*/ 2067502 h 2067502"/>
              <a:gd name="connsiteX10" fmla="*/ 708079 w 4248472"/>
              <a:gd name="connsiteY10" fmla="*/ 2067502 h 2067502"/>
              <a:gd name="connsiteX11" fmla="*/ 708079 w 4248472"/>
              <a:gd name="connsiteY11" fmla="*/ 2067502 h 2067502"/>
              <a:gd name="connsiteX12" fmla="*/ 0 w 4248472"/>
              <a:gd name="connsiteY12" fmla="*/ 2067502 h 2067502"/>
              <a:gd name="connsiteX13" fmla="*/ 0 w 4248472"/>
              <a:gd name="connsiteY13" fmla="*/ 1249424 h 2067502"/>
              <a:gd name="connsiteX14" fmla="*/ 0 w 4248472"/>
              <a:gd name="connsiteY14" fmla="*/ 898820 h 2067502"/>
              <a:gd name="connsiteX15" fmla="*/ 0 w 4248472"/>
              <a:gd name="connsiteY15" fmla="*/ 898820 h 2067502"/>
              <a:gd name="connsiteX16" fmla="*/ 0 w 4248472"/>
              <a:gd name="connsiteY16" fmla="*/ 665083 h 206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8472" h="2067502">
                <a:moveTo>
                  <a:pt x="0" y="665083"/>
                </a:moveTo>
                <a:lnTo>
                  <a:pt x="1294933" y="651435"/>
                </a:lnTo>
                <a:lnTo>
                  <a:pt x="1550352" y="0"/>
                </a:lnTo>
                <a:lnTo>
                  <a:pt x="1770197" y="665083"/>
                </a:lnTo>
                <a:lnTo>
                  <a:pt x="4248472" y="665083"/>
                </a:lnTo>
                <a:lnTo>
                  <a:pt x="4248472" y="898820"/>
                </a:lnTo>
                <a:lnTo>
                  <a:pt x="4248472" y="898820"/>
                </a:lnTo>
                <a:lnTo>
                  <a:pt x="4248472" y="1249424"/>
                </a:lnTo>
                <a:lnTo>
                  <a:pt x="4248472" y="2067502"/>
                </a:lnTo>
                <a:lnTo>
                  <a:pt x="1770197" y="2067502"/>
                </a:lnTo>
                <a:lnTo>
                  <a:pt x="708079" y="2067502"/>
                </a:lnTo>
                <a:lnTo>
                  <a:pt x="708079" y="2067502"/>
                </a:lnTo>
                <a:lnTo>
                  <a:pt x="0" y="2067502"/>
                </a:lnTo>
                <a:lnTo>
                  <a:pt x="0" y="1249424"/>
                </a:lnTo>
                <a:lnTo>
                  <a:pt x="0" y="898820"/>
                </a:lnTo>
                <a:lnTo>
                  <a:pt x="0" y="898820"/>
                </a:lnTo>
                <a:lnTo>
                  <a:pt x="0" y="665083"/>
                </a:lnTo>
                <a:close/>
              </a:path>
            </a:pathLst>
          </a:cu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源地址</a:t>
            </a:r>
            <a:r>
              <a:rPr lang="en-US" altLang="zh-CN" dirty="0"/>
              <a:t>12.1.27.56</a:t>
            </a:r>
            <a:r>
              <a:rPr lang="zh-CN" altLang="en-US" dirty="0"/>
              <a:t>目标地址</a:t>
            </a:r>
            <a:r>
              <a:rPr lang="en-US" altLang="zh-CN" dirty="0"/>
              <a:t>43.15.72.87</a:t>
            </a:r>
          </a:p>
          <a:p>
            <a:r>
              <a:rPr lang="en-US" altLang="zh-CN" dirty="0"/>
              <a:t>2.32</a:t>
            </a:r>
            <a:r>
              <a:rPr lang="zh-CN" altLang="en-US" dirty="0"/>
              <a:t>位连接标识符（比如</a:t>
            </a:r>
            <a:r>
              <a:rPr lang="en-US" altLang="zh-CN" dirty="0"/>
              <a:t>2049907853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所使用加密类型（如，</a:t>
            </a:r>
            <a:r>
              <a:rPr lang="en-US" altLang="zh-CN" dirty="0"/>
              <a:t>DES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完整性检查的类型（比如，</a:t>
            </a:r>
            <a:r>
              <a:rPr lang="en-US" altLang="zh-CN" dirty="0"/>
              <a:t>MD5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鉴别使用的密钥（比如，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</a:p>
        </p:txBody>
      </p:sp>
      <p:sp>
        <p:nvSpPr>
          <p:cNvPr id="21" name="矩形标注 20"/>
          <p:cNvSpPr/>
          <p:nvPr/>
        </p:nvSpPr>
        <p:spPr>
          <a:xfrm>
            <a:off x="1901787" y="746406"/>
            <a:ext cx="4375810" cy="1665105"/>
          </a:xfrm>
          <a:prstGeom prst="wedgeRectCallout">
            <a:avLst>
              <a:gd name="adj1" fmla="val -44723"/>
              <a:gd name="adj2" fmla="val 72180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源地址</a:t>
            </a:r>
            <a:r>
              <a:rPr lang="en-US" altLang="zh-CN" dirty="0"/>
              <a:t>12.1.27.56</a:t>
            </a:r>
            <a:r>
              <a:rPr lang="zh-CN" altLang="en-US" dirty="0"/>
              <a:t>目标地址</a:t>
            </a:r>
            <a:r>
              <a:rPr lang="en-US" altLang="zh-CN" dirty="0"/>
              <a:t>12.101.2.13</a:t>
            </a:r>
            <a:endParaRPr lang="zh-CN" altLang="en-US" dirty="0"/>
          </a:p>
          <a:p>
            <a:r>
              <a:rPr lang="en-US" altLang="zh-CN" dirty="0"/>
              <a:t>2.32</a:t>
            </a:r>
            <a:r>
              <a:rPr lang="zh-CN" altLang="en-US" dirty="0"/>
              <a:t>位连接标识符（比如</a:t>
            </a:r>
            <a:r>
              <a:rPr lang="en-US" altLang="zh-CN" dirty="0"/>
              <a:t>2049907213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所使用加密类型（如，</a:t>
            </a:r>
            <a:r>
              <a:rPr lang="en-US" altLang="zh-CN" dirty="0"/>
              <a:t>3DES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完整性检查的类型（比如，</a:t>
            </a:r>
            <a:r>
              <a:rPr lang="en-US" altLang="zh-CN" dirty="0"/>
              <a:t>MD5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鉴别使用的密钥（比如，</a:t>
            </a:r>
            <a:r>
              <a:rPr lang="en-US" altLang="zh-CN" dirty="0"/>
              <a:t>ab2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121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763688" y="5173135"/>
            <a:ext cx="4711191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71600" y="2612458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应用层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3045453"/>
            <a:ext cx="158417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SSL/TLS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600" y="3477501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TCP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3910496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IP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4349279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网络接口层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2654349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应用层</a:t>
            </a:r>
          </a:p>
        </p:txBody>
      </p:sp>
      <p:sp>
        <p:nvSpPr>
          <p:cNvPr id="8" name="矩形 7"/>
          <p:cNvSpPr/>
          <p:nvPr/>
        </p:nvSpPr>
        <p:spPr>
          <a:xfrm>
            <a:off x="5652120" y="3087344"/>
            <a:ext cx="158417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SSL/TLS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52120" y="3519392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TCP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52120" y="3952387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IP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52120" y="4379699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网络接口层</a:t>
            </a:r>
          </a:p>
        </p:txBody>
      </p:sp>
      <p:pic>
        <p:nvPicPr>
          <p:cNvPr id="12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32" y="4649855"/>
            <a:ext cx="2708088" cy="11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1"/>
          <p:cNvSpPr>
            <a:spLocks noChangeArrowheads="1"/>
          </p:cNvSpPr>
          <p:nvPr/>
        </p:nvSpPr>
        <p:spPr bwMode="auto">
          <a:xfrm>
            <a:off x="3635779" y="4884422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cxnSp>
        <p:nvCxnSpPr>
          <p:cNvPr id="15" name="直接连接符 14"/>
          <p:cNvCxnSpPr>
            <a:stCxn id="6" idx="2"/>
          </p:cNvCxnSpPr>
          <p:nvPr/>
        </p:nvCxnSpPr>
        <p:spPr>
          <a:xfrm>
            <a:off x="1763688" y="4781327"/>
            <a:ext cx="0" cy="39180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474879" y="4826822"/>
            <a:ext cx="0" cy="34631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823139" y="2828482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823139" y="3303368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823139" y="4168411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58946" y="2654349"/>
            <a:ext cx="14414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/>
              <a:t>应用层安全协议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9533" y="3169724"/>
            <a:ext cx="16209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/>
              <a:t>增加安全套接字层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2186" y="4014522"/>
            <a:ext cx="15616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/>
              <a:t>网络层安全</a:t>
            </a:r>
            <a:r>
              <a:rPr lang="en-US" altLang="zh-CN" sz="1400"/>
              <a:t>IPSec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9288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647700"/>
            <a:ext cx="54578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46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629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015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安全协商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067944" y="3429000"/>
            <a:ext cx="18722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97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23850"/>
            <a:ext cx="5886450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93512" y="555658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SPI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594222" y="5733256"/>
            <a:ext cx="129929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456976" y="5877272"/>
            <a:ext cx="16098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867" y="5743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序号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0192" y="4509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协议号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000902" y="4685794"/>
            <a:ext cx="129929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3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27"/>
          <p:cNvSpPr/>
          <p:nvPr/>
        </p:nvSpPr>
        <p:spPr>
          <a:xfrm>
            <a:off x="5016932" y="3195016"/>
            <a:ext cx="3744416" cy="751688"/>
          </a:xfrm>
          <a:custGeom>
            <a:avLst/>
            <a:gdLst>
              <a:gd name="connsiteX0" fmla="*/ 0 w 1178833"/>
              <a:gd name="connsiteY0" fmla="*/ 0 h 710745"/>
              <a:gd name="connsiteX1" fmla="*/ 1178833 w 1178833"/>
              <a:gd name="connsiteY1" fmla="*/ 0 h 710745"/>
              <a:gd name="connsiteX2" fmla="*/ 1178833 w 1178833"/>
              <a:gd name="connsiteY2" fmla="*/ 710745 h 710745"/>
              <a:gd name="connsiteX3" fmla="*/ 0 w 1178833"/>
              <a:gd name="connsiteY3" fmla="*/ 710745 h 710745"/>
              <a:gd name="connsiteX4" fmla="*/ 0 w 1178833"/>
              <a:gd name="connsiteY4" fmla="*/ 0 h 710745"/>
              <a:gd name="connsiteX0" fmla="*/ 0 w 1574618"/>
              <a:gd name="connsiteY0" fmla="*/ 0 h 724393"/>
              <a:gd name="connsiteX1" fmla="*/ 1178833 w 1574618"/>
              <a:gd name="connsiteY1" fmla="*/ 0 h 724393"/>
              <a:gd name="connsiteX2" fmla="*/ 1574618 w 1574618"/>
              <a:gd name="connsiteY2" fmla="*/ 724393 h 724393"/>
              <a:gd name="connsiteX3" fmla="*/ 0 w 1574618"/>
              <a:gd name="connsiteY3" fmla="*/ 710745 h 724393"/>
              <a:gd name="connsiteX4" fmla="*/ 0 w 1574618"/>
              <a:gd name="connsiteY4" fmla="*/ 0 h 724393"/>
              <a:gd name="connsiteX0" fmla="*/ 259307 w 1833925"/>
              <a:gd name="connsiteY0" fmla="*/ 0 h 724393"/>
              <a:gd name="connsiteX1" fmla="*/ 1438140 w 1833925"/>
              <a:gd name="connsiteY1" fmla="*/ 0 h 724393"/>
              <a:gd name="connsiteX2" fmla="*/ 1833925 w 1833925"/>
              <a:gd name="connsiteY2" fmla="*/ 724393 h 724393"/>
              <a:gd name="connsiteX3" fmla="*/ 0 w 1833925"/>
              <a:gd name="connsiteY3" fmla="*/ 724393 h 724393"/>
              <a:gd name="connsiteX4" fmla="*/ 259307 w 1833925"/>
              <a:gd name="connsiteY4" fmla="*/ 0 h 724393"/>
              <a:gd name="connsiteX0" fmla="*/ 286602 w 1861220"/>
              <a:gd name="connsiteY0" fmla="*/ 0 h 738041"/>
              <a:gd name="connsiteX1" fmla="*/ 1465435 w 1861220"/>
              <a:gd name="connsiteY1" fmla="*/ 0 h 738041"/>
              <a:gd name="connsiteX2" fmla="*/ 1861220 w 1861220"/>
              <a:gd name="connsiteY2" fmla="*/ 724393 h 738041"/>
              <a:gd name="connsiteX3" fmla="*/ 0 w 1861220"/>
              <a:gd name="connsiteY3" fmla="*/ 738041 h 738041"/>
              <a:gd name="connsiteX4" fmla="*/ 286602 w 1861220"/>
              <a:gd name="connsiteY4" fmla="*/ 0 h 738041"/>
              <a:gd name="connsiteX0" fmla="*/ 286602 w 1861220"/>
              <a:gd name="connsiteY0" fmla="*/ 0 h 724393"/>
              <a:gd name="connsiteX1" fmla="*/ 1465435 w 1861220"/>
              <a:gd name="connsiteY1" fmla="*/ 0 h 724393"/>
              <a:gd name="connsiteX2" fmla="*/ 1861220 w 1861220"/>
              <a:gd name="connsiteY2" fmla="*/ 724393 h 724393"/>
              <a:gd name="connsiteX3" fmla="*/ 0 w 1861220"/>
              <a:gd name="connsiteY3" fmla="*/ 697098 h 724393"/>
              <a:gd name="connsiteX4" fmla="*/ 286602 w 1861220"/>
              <a:gd name="connsiteY4" fmla="*/ 0 h 724393"/>
              <a:gd name="connsiteX0" fmla="*/ 286602 w 1870946"/>
              <a:gd name="connsiteY0" fmla="*/ 0 h 724393"/>
              <a:gd name="connsiteX1" fmla="*/ 1465435 w 1870946"/>
              <a:gd name="connsiteY1" fmla="*/ 0 h 724393"/>
              <a:gd name="connsiteX2" fmla="*/ 1861220 w 1870946"/>
              <a:gd name="connsiteY2" fmla="*/ 724393 h 724393"/>
              <a:gd name="connsiteX3" fmla="*/ 1865186 w 1870946"/>
              <a:gd name="connsiteY3" fmla="*/ 721892 h 724393"/>
              <a:gd name="connsiteX4" fmla="*/ 0 w 1870946"/>
              <a:gd name="connsiteY4" fmla="*/ 697098 h 724393"/>
              <a:gd name="connsiteX5" fmla="*/ 286602 w 1870946"/>
              <a:gd name="connsiteY5" fmla="*/ 0 h 724393"/>
              <a:gd name="connsiteX0" fmla="*/ 286602 w 1870946"/>
              <a:gd name="connsiteY0" fmla="*/ 0 h 724393"/>
              <a:gd name="connsiteX1" fmla="*/ 1042640 w 1870946"/>
              <a:gd name="connsiteY1" fmla="*/ 0 h 724393"/>
              <a:gd name="connsiteX2" fmla="*/ 1861220 w 1870946"/>
              <a:gd name="connsiteY2" fmla="*/ 724393 h 724393"/>
              <a:gd name="connsiteX3" fmla="*/ 1865186 w 1870946"/>
              <a:gd name="connsiteY3" fmla="*/ 721892 h 724393"/>
              <a:gd name="connsiteX4" fmla="*/ 0 w 1870946"/>
              <a:gd name="connsiteY4" fmla="*/ 697098 h 724393"/>
              <a:gd name="connsiteX5" fmla="*/ 286602 w 1870946"/>
              <a:gd name="connsiteY5" fmla="*/ 0 h 724393"/>
              <a:gd name="connsiteX0" fmla="*/ 545734 w 1870946"/>
              <a:gd name="connsiteY0" fmla="*/ 0 h 737789"/>
              <a:gd name="connsiteX1" fmla="*/ 1042640 w 1870946"/>
              <a:gd name="connsiteY1" fmla="*/ 13396 h 737789"/>
              <a:gd name="connsiteX2" fmla="*/ 1861220 w 1870946"/>
              <a:gd name="connsiteY2" fmla="*/ 737789 h 737789"/>
              <a:gd name="connsiteX3" fmla="*/ 1865186 w 1870946"/>
              <a:gd name="connsiteY3" fmla="*/ 735288 h 737789"/>
              <a:gd name="connsiteX4" fmla="*/ 0 w 1870946"/>
              <a:gd name="connsiteY4" fmla="*/ 710494 h 737789"/>
              <a:gd name="connsiteX5" fmla="*/ 545734 w 1870946"/>
              <a:gd name="connsiteY5" fmla="*/ 0 h 73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0946" h="737789">
                <a:moveTo>
                  <a:pt x="545734" y="0"/>
                </a:moveTo>
                <a:lnTo>
                  <a:pt x="1042640" y="13396"/>
                </a:lnTo>
                <a:lnTo>
                  <a:pt x="1861220" y="737789"/>
                </a:lnTo>
                <a:cubicBezTo>
                  <a:pt x="1839796" y="732406"/>
                  <a:pt x="1886610" y="740671"/>
                  <a:pt x="1865186" y="735288"/>
                </a:cubicBezTo>
                <a:lnTo>
                  <a:pt x="0" y="710494"/>
                </a:lnTo>
                <a:lnTo>
                  <a:pt x="545734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03848" y="2701936"/>
            <a:ext cx="2880320" cy="5040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传输层报文或</a:t>
            </a:r>
            <a:r>
              <a:rPr lang="en-US" altLang="zh-CN"/>
              <a:t>IP</a:t>
            </a:r>
            <a:r>
              <a:rPr lang="zh-CN" altLang="en-US"/>
              <a:t>数据报</a:t>
            </a:r>
          </a:p>
        </p:txBody>
      </p:sp>
      <p:sp>
        <p:nvSpPr>
          <p:cNvPr id="3" name="矩形 2"/>
          <p:cNvSpPr/>
          <p:nvPr/>
        </p:nvSpPr>
        <p:spPr>
          <a:xfrm>
            <a:off x="2051720" y="2701936"/>
            <a:ext cx="11521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ESP</a:t>
            </a:r>
            <a:r>
              <a:rPr lang="zh-CN" altLang="en-US"/>
              <a:t>首部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701936"/>
            <a:ext cx="1296144" cy="5040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IPSec</a:t>
            </a:r>
            <a:r>
              <a:rPr lang="zh-CN" altLang="en-US"/>
              <a:t>首部</a:t>
            </a:r>
          </a:p>
        </p:txBody>
      </p:sp>
      <p:sp>
        <p:nvSpPr>
          <p:cNvPr id="5" name="矩形 4"/>
          <p:cNvSpPr/>
          <p:nvPr/>
        </p:nvSpPr>
        <p:spPr>
          <a:xfrm>
            <a:off x="6084168" y="2701936"/>
            <a:ext cx="10081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ESP</a:t>
            </a:r>
            <a:r>
              <a:rPr lang="zh-CN" altLang="en-US"/>
              <a:t>尾部</a:t>
            </a:r>
          </a:p>
        </p:txBody>
      </p:sp>
      <p:sp>
        <p:nvSpPr>
          <p:cNvPr id="6" name="矩形 5"/>
          <p:cNvSpPr/>
          <p:nvPr/>
        </p:nvSpPr>
        <p:spPr>
          <a:xfrm>
            <a:off x="7092280" y="2701936"/>
            <a:ext cx="129614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ESP MAC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53505" y="1484784"/>
            <a:ext cx="0" cy="1217152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8386353" y="1484784"/>
            <a:ext cx="2071" cy="1217152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051720" y="2024844"/>
            <a:ext cx="0" cy="92912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092280" y="2024844"/>
            <a:ext cx="0" cy="92912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203848" y="2293191"/>
            <a:ext cx="0" cy="92912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53505" y="1772816"/>
            <a:ext cx="76328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21801" y="2136624"/>
            <a:ext cx="5070479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3848" y="2469683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682" y="1588150"/>
            <a:ext cx="13468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/>
              <a:t>IPSec</a:t>
            </a:r>
            <a:r>
              <a:rPr lang="zh-CN" altLang="en-US" sz="1600"/>
              <a:t>数据报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70586" y="1924083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/>
              <a:t>鉴别部分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3287" y="2268265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/>
              <a:t>加密部分</a:t>
            </a:r>
          </a:p>
        </p:txBody>
      </p:sp>
      <p:sp>
        <p:nvSpPr>
          <p:cNvPr id="28" name="矩形 27"/>
          <p:cNvSpPr/>
          <p:nvPr/>
        </p:nvSpPr>
        <p:spPr>
          <a:xfrm>
            <a:off x="1765118" y="3222311"/>
            <a:ext cx="1870946" cy="724393"/>
          </a:xfrm>
          <a:custGeom>
            <a:avLst/>
            <a:gdLst>
              <a:gd name="connsiteX0" fmla="*/ 0 w 1178833"/>
              <a:gd name="connsiteY0" fmla="*/ 0 h 710745"/>
              <a:gd name="connsiteX1" fmla="*/ 1178833 w 1178833"/>
              <a:gd name="connsiteY1" fmla="*/ 0 h 710745"/>
              <a:gd name="connsiteX2" fmla="*/ 1178833 w 1178833"/>
              <a:gd name="connsiteY2" fmla="*/ 710745 h 710745"/>
              <a:gd name="connsiteX3" fmla="*/ 0 w 1178833"/>
              <a:gd name="connsiteY3" fmla="*/ 710745 h 710745"/>
              <a:gd name="connsiteX4" fmla="*/ 0 w 1178833"/>
              <a:gd name="connsiteY4" fmla="*/ 0 h 710745"/>
              <a:gd name="connsiteX0" fmla="*/ 0 w 1574618"/>
              <a:gd name="connsiteY0" fmla="*/ 0 h 724393"/>
              <a:gd name="connsiteX1" fmla="*/ 1178833 w 1574618"/>
              <a:gd name="connsiteY1" fmla="*/ 0 h 724393"/>
              <a:gd name="connsiteX2" fmla="*/ 1574618 w 1574618"/>
              <a:gd name="connsiteY2" fmla="*/ 724393 h 724393"/>
              <a:gd name="connsiteX3" fmla="*/ 0 w 1574618"/>
              <a:gd name="connsiteY3" fmla="*/ 710745 h 724393"/>
              <a:gd name="connsiteX4" fmla="*/ 0 w 1574618"/>
              <a:gd name="connsiteY4" fmla="*/ 0 h 724393"/>
              <a:gd name="connsiteX0" fmla="*/ 259307 w 1833925"/>
              <a:gd name="connsiteY0" fmla="*/ 0 h 724393"/>
              <a:gd name="connsiteX1" fmla="*/ 1438140 w 1833925"/>
              <a:gd name="connsiteY1" fmla="*/ 0 h 724393"/>
              <a:gd name="connsiteX2" fmla="*/ 1833925 w 1833925"/>
              <a:gd name="connsiteY2" fmla="*/ 724393 h 724393"/>
              <a:gd name="connsiteX3" fmla="*/ 0 w 1833925"/>
              <a:gd name="connsiteY3" fmla="*/ 724393 h 724393"/>
              <a:gd name="connsiteX4" fmla="*/ 259307 w 1833925"/>
              <a:gd name="connsiteY4" fmla="*/ 0 h 724393"/>
              <a:gd name="connsiteX0" fmla="*/ 286602 w 1861220"/>
              <a:gd name="connsiteY0" fmla="*/ 0 h 738041"/>
              <a:gd name="connsiteX1" fmla="*/ 1465435 w 1861220"/>
              <a:gd name="connsiteY1" fmla="*/ 0 h 738041"/>
              <a:gd name="connsiteX2" fmla="*/ 1861220 w 1861220"/>
              <a:gd name="connsiteY2" fmla="*/ 724393 h 738041"/>
              <a:gd name="connsiteX3" fmla="*/ 0 w 1861220"/>
              <a:gd name="connsiteY3" fmla="*/ 738041 h 738041"/>
              <a:gd name="connsiteX4" fmla="*/ 286602 w 1861220"/>
              <a:gd name="connsiteY4" fmla="*/ 0 h 738041"/>
              <a:gd name="connsiteX0" fmla="*/ 286602 w 1861220"/>
              <a:gd name="connsiteY0" fmla="*/ 0 h 724393"/>
              <a:gd name="connsiteX1" fmla="*/ 1465435 w 1861220"/>
              <a:gd name="connsiteY1" fmla="*/ 0 h 724393"/>
              <a:gd name="connsiteX2" fmla="*/ 1861220 w 1861220"/>
              <a:gd name="connsiteY2" fmla="*/ 724393 h 724393"/>
              <a:gd name="connsiteX3" fmla="*/ 0 w 1861220"/>
              <a:gd name="connsiteY3" fmla="*/ 697098 h 724393"/>
              <a:gd name="connsiteX4" fmla="*/ 286602 w 1861220"/>
              <a:gd name="connsiteY4" fmla="*/ 0 h 724393"/>
              <a:gd name="connsiteX0" fmla="*/ 286602 w 1870946"/>
              <a:gd name="connsiteY0" fmla="*/ 0 h 724393"/>
              <a:gd name="connsiteX1" fmla="*/ 1465435 w 1870946"/>
              <a:gd name="connsiteY1" fmla="*/ 0 h 724393"/>
              <a:gd name="connsiteX2" fmla="*/ 1861220 w 1870946"/>
              <a:gd name="connsiteY2" fmla="*/ 724393 h 724393"/>
              <a:gd name="connsiteX3" fmla="*/ 1865186 w 1870946"/>
              <a:gd name="connsiteY3" fmla="*/ 721892 h 724393"/>
              <a:gd name="connsiteX4" fmla="*/ 0 w 1870946"/>
              <a:gd name="connsiteY4" fmla="*/ 697098 h 724393"/>
              <a:gd name="connsiteX5" fmla="*/ 286602 w 1870946"/>
              <a:gd name="connsiteY5" fmla="*/ 0 h 72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0946" h="724393">
                <a:moveTo>
                  <a:pt x="286602" y="0"/>
                </a:moveTo>
                <a:lnTo>
                  <a:pt x="1465435" y="0"/>
                </a:lnTo>
                <a:lnTo>
                  <a:pt x="1861220" y="724393"/>
                </a:lnTo>
                <a:cubicBezTo>
                  <a:pt x="1839796" y="719010"/>
                  <a:pt x="1886610" y="727275"/>
                  <a:pt x="1865186" y="721892"/>
                </a:cubicBezTo>
                <a:lnTo>
                  <a:pt x="0" y="697098"/>
                </a:lnTo>
                <a:lnTo>
                  <a:pt x="286602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3933056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SPI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2627784" y="3933056"/>
            <a:ext cx="10081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序号</a:t>
            </a:r>
          </a:p>
        </p:txBody>
      </p:sp>
      <p:sp>
        <p:nvSpPr>
          <p:cNvPr id="29" name="矩形 28"/>
          <p:cNvSpPr/>
          <p:nvPr/>
        </p:nvSpPr>
        <p:spPr>
          <a:xfrm>
            <a:off x="5016932" y="3908261"/>
            <a:ext cx="8640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填充</a:t>
            </a:r>
          </a:p>
        </p:txBody>
      </p:sp>
      <p:sp>
        <p:nvSpPr>
          <p:cNvPr id="30" name="矩形 29"/>
          <p:cNvSpPr/>
          <p:nvPr/>
        </p:nvSpPr>
        <p:spPr>
          <a:xfrm>
            <a:off x="5881028" y="3908261"/>
            <a:ext cx="129614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填充长度</a:t>
            </a:r>
          </a:p>
        </p:txBody>
      </p:sp>
      <p:sp>
        <p:nvSpPr>
          <p:cNvPr id="31" name="矩形 30"/>
          <p:cNvSpPr/>
          <p:nvPr/>
        </p:nvSpPr>
        <p:spPr>
          <a:xfrm>
            <a:off x="7177172" y="3908261"/>
            <a:ext cx="158417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下一个首部</a:t>
            </a:r>
          </a:p>
        </p:txBody>
      </p:sp>
    </p:spTree>
    <p:extLst>
      <p:ext uri="{BB962C8B-B14F-4D97-AF65-F5344CB8AC3E}">
        <p14:creationId xmlns:p14="http://schemas.microsoft.com/office/powerpoint/2010/main" val="10518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628" y="2212858"/>
            <a:ext cx="9220010" cy="174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-155003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53109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2" idx="6"/>
            <a:endCxn id="8" idx="2"/>
          </p:cNvCxnSpPr>
          <p:nvPr/>
        </p:nvCxnSpPr>
        <p:spPr>
          <a:xfrm>
            <a:off x="25017" y="283359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>
            <a:off x="98243" y="2833597"/>
            <a:ext cx="39331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0497" y="3095823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371027" y="2464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源点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897" y="2464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517" y="30606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截获</a:t>
            </a:r>
          </a:p>
        </p:txBody>
      </p:sp>
      <p:sp>
        <p:nvSpPr>
          <p:cNvPr id="18" name="椭圆 17"/>
          <p:cNvSpPr/>
          <p:nvPr/>
        </p:nvSpPr>
        <p:spPr>
          <a:xfrm>
            <a:off x="1596939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747551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116883" y="3083948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64477" y="24662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源点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1339" y="2464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8084" y="30606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篡改</a:t>
            </a:r>
          </a:p>
        </p:txBody>
      </p:sp>
      <p:sp>
        <p:nvSpPr>
          <p:cNvPr id="26" name="弧形 25"/>
          <p:cNvSpPr/>
          <p:nvPr/>
        </p:nvSpPr>
        <p:spPr>
          <a:xfrm flipH="1">
            <a:off x="2188698" y="2833598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1380915" y="2793936"/>
            <a:ext cx="783811" cy="533435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44732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95344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40926" y="3123610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40583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源点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5382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62127" y="3100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恶意程序</a:t>
            </a:r>
          </a:p>
        </p:txBody>
      </p:sp>
      <p:sp>
        <p:nvSpPr>
          <p:cNvPr id="34" name="弧形 33"/>
          <p:cNvSpPr/>
          <p:nvPr/>
        </p:nvSpPr>
        <p:spPr>
          <a:xfrm flipH="1">
            <a:off x="4072116" y="287326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80466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07328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776660" y="3123610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76317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源点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51116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97861" y="3100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拒绝服务</a:t>
            </a:r>
          </a:p>
        </p:txBody>
      </p:sp>
      <p:sp>
        <p:nvSpPr>
          <p:cNvPr id="47" name="弧形 46"/>
          <p:cNvSpPr/>
          <p:nvPr/>
        </p:nvSpPr>
        <p:spPr>
          <a:xfrm flipH="1">
            <a:off x="5907850" y="287326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568760" y="3116028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388740" y="3116028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5704841" y="286400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/>
          <p:cNvSpPr/>
          <p:nvPr/>
        </p:nvSpPr>
        <p:spPr>
          <a:xfrm flipH="1">
            <a:off x="5470383" y="287326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7528956" y="1282535"/>
            <a:ext cx="832224" cy="3253839"/>
          </a:xfrm>
          <a:custGeom>
            <a:avLst/>
            <a:gdLst>
              <a:gd name="connsiteX0" fmla="*/ 783771 w 832224"/>
              <a:gd name="connsiteY0" fmla="*/ 0 h 3253839"/>
              <a:gd name="connsiteX1" fmla="*/ 178130 w 832224"/>
              <a:gd name="connsiteY1" fmla="*/ 1377538 h 3253839"/>
              <a:gd name="connsiteX2" fmla="*/ 831273 w 832224"/>
              <a:gd name="connsiteY2" fmla="*/ 2161309 h 3253839"/>
              <a:gd name="connsiteX3" fmla="*/ 0 w 832224"/>
              <a:gd name="connsiteY3" fmla="*/ 3253839 h 32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224" h="3253839">
                <a:moveTo>
                  <a:pt x="783771" y="0"/>
                </a:moveTo>
                <a:cubicBezTo>
                  <a:pt x="476992" y="508660"/>
                  <a:pt x="170213" y="1017320"/>
                  <a:pt x="178130" y="1377538"/>
                </a:cubicBezTo>
                <a:cubicBezTo>
                  <a:pt x="186047" y="1737756"/>
                  <a:pt x="860961" y="1848592"/>
                  <a:pt x="831273" y="2161309"/>
                </a:cubicBezTo>
                <a:cubicBezTo>
                  <a:pt x="801585" y="2474026"/>
                  <a:pt x="138545" y="3073730"/>
                  <a:pt x="0" y="325383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190628" y="29654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347788" y="29654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506858" y="29654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1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2049"/>
          <p:cNvSpPr/>
          <p:nvPr/>
        </p:nvSpPr>
        <p:spPr>
          <a:xfrm>
            <a:off x="1076245" y="2713725"/>
            <a:ext cx="3587448" cy="2520280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852768"/>
            <a:ext cx="471419" cy="568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53" y="1241168"/>
            <a:ext cx="2708088" cy="11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51"/>
          <p:cNvSpPr>
            <a:spLocks noChangeArrowheads="1"/>
          </p:cNvSpPr>
          <p:nvPr/>
        </p:nvSpPr>
        <p:spPr bwMode="auto">
          <a:xfrm>
            <a:off x="6297000" y="1475735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pic>
        <p:nvPicPr>
          <p:cNvPr id="2059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2482"/>
            <a:ext cx="864096" cy="5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07" y="3361601"/>
            <a:ext cx="1178743" cy="7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16870"/>
            <a:ext cx="1325862" cy="8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60861"/>
            <a:ext cx="1037830" cy="28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2339752" y="3068960"/>
            <a:ext cx="864096" cy="51604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929480" y="3645024"/>
            <a:ext cx="1202360" cy="21602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987824" y="3629549"/>
            <a:ext cx="302891" cy="73555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29846" y="3352721"/>
            <a:ext cx="639289" cy="2768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矩形标注 2047"/>
          <p:cNvSpPr/>
          <p:nvPr/>
        </p:nvSpPr>
        <p:spPr>
          <a:xfrm>
            <a:off x="2154138" y="1650639"/>
            <a:ext cx="2417169" cy="501634"/>
          </a:xfrm>
          <a:prstGeom prst="wedgeRectCallout">
            <a:avLst>
              <a:gd name="adj1" fmla="val 47922"/>
              <a:gd name="adj2" fmla="val 180230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/>
              <a:t>在此计算机安装抓包工具，可捕获内网计算机上网流</a:t>
            </a:r>
            <a:r>
              <a:rPr lang="zh-CN" altLang="en-US" sz="1600"/>
              <a:t>量</a:t>
            </a:r>
          </a:p>
        </p:txBody>
      </p:sp>
      <p:sp>
        <p:nvSpPr>
          <p:cNvPr id="2049" name="任意多边形 2048"/>
          <p:cNvSpPr/>
          <p:nvPr/>
        </p:nvSpPr>
        <p:spPr>
          <a:xfrm>
            <a:off x="4817660" y="2183642"/>
            <a:ext cx="1828800" cy="928048"/>
          </a:xfrm>
          <a:custGeom>
            <a:avLst/>
            <a:gdLst>
              <a:gd name="connsiteX0" fmla="*/ 0 w 1828800"/>
              <a:gd name="connsiteY0" fmla="*/ 928048 h 928048"/>
              <a:gd name="connsiteX1" fmla="*/ 177421 w 1828800"/>
              <a:gd name="connsiteY1" fmla="*/ 764274 h 928048"/>
              <a:gd name="connsiteX2" fmla="*/ 1023582 w 1828800"/>
              <a:gd name="connsiteY2" fmla="*/ 518615 h 928048"/>
              <a:gd name="connsiteX3" fmla="*/ 504967 w 1828800"/>
              <a:gd name="connsiteY3" fmla="*/ 177421 h 928048"/>
              <a:gd name="connsiteX4" fmla="*/ 1828800 w 1828800"/>
              <a:gd name="connsiteY4" fmla="*/ 0 h 9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928048">
                <a:moveTo>
                  <a:pt x="0" y="928048"/>
                </a:moveTo>
                <a:cubicBezTo>
                  <a:pt x="3412" y="880280"/>
                  <a:pt x="6824" y="832513"/>
                  <a:pt x="177421" y="764274"/>
                </a:cubicBezTo>
                <a:cubicBezTo>
                  <a:pt x="348018" y="696035"/>
                  <a:pt x="968991" y="616424"/>
                  <a:pt x="1023582" y="518615"/>
                </a:cubicBezTo>
                <a:cubicBezTo>
                  <a:pt x="1078173" y="420806"/>
                  <a:pt x="370764" y="263857"/>
                  <a:pt x="504967" y="177421"/>
                </a:cubicBezTo>
                <a:cubicBezTo>
                  <a:pt x="639170" y="90985"/>
                  <a:pt x="1608161" y="29570"/>
                  <a:pt x="18288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151"/>
          <p:cNvSpPr>
            <a:spLocks noChangeArrowheads="1"/>
          </p:cNvSpPr>
          <p:nvPr/>
        </p:nvSpPr>
        <p:spPr bwMode="auto">
          <a:xfrm>
            <a:off x="2771800" y="2856099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内网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Helvetica" pitchFamily="34" charset="0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4663693" y="3324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拨号服务器</a:t>
            </a:r>
          </a:p>
        </p:txBody>
      </p:sp>
    </p:spTree>
    <p:extLst>
      <p:ext uri="{BB962C8B-B14F-4D97-AF65-F5344CB8AC3E}">
        <p14:creationId xmlns:p14="http://schemas.microsoft.com/office/powerpoint/2010/main" val="1978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1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322384" y="3891724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/>
              <a:t>拨号服务器</a:t>
            </a:r>
          </a:p>
        </p:txBody>
      </p:sp>
      <p:sp>
        <p:nvSpPr>
          <p:cNvPr id="2050" name="椭圆 2049"/>
          <p:cNvSpPr/>
          <p:nvPr/>
        </p:nvSpPr>
        <p:spPr>
          <a:xfrm>
            <a:off x="628575" y="3452365"/>
            <a:ext cx="3587448" cy="2520280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0314" y="3591408"/>
            <a:ext cx="471419" cy="568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97" y="1979808"/>
            <a:ext cx="3108474" cy="11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51"/>
          <p:cNvSpPr>
            <a:spLocks noChangeArrowheads="1"/>
          </p:cNvSpPr>
          <p:nvPr/>
        </p:nvSpPr>
        <p:spPr bwMode="auto">
          <a:xfrm>
            <a:off x="5863764" y="2332888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pic>
        <p:nvPicPr>
          <p:cNvPr id="2059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10" y="3301122"/>
            <a:ext cx="864096" cy="5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7" y="4100241"/>
            <a:ext cx="1178743" cy="7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82" y="4955510"/>
            <a:ext cx="1325862" cy="8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38" y="4199501"/>
            <a:ext cx="1037830" cy="28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1892082" y="3807600"/>
            <a:ext cx="864096" cy="51604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481810" y="4383664"/>
            <a:ext cx="1202360" cy="21602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540154" y="4368189"/>
            <a:ext cx="302891" cy="73555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382176" y="4091361"/>
            <a:ext cx="639289" cy="2768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任意多边形 2048"/>
          <p:cNvSpPr/>
          <p:nvPr/>
        </p:nvSpPr>
        <p:spPr>
          <a:xfrm>
            <a:off x="4369990" y="2922282"/>
            <a:ext cx="1828800" cy="928048"/>
          </a:xfrm>
          <a:custGeom>
            <a:avLst/>
            <a:gdLst>
              <a:gd name="connsiteX0" fmla="*/ 0 w 1828800"/>
              <a:gd name="connsiteY0" fmla="*/ 928048 h 928048"/>
              <a:gd name="connsiteX1" fmla="*/ 177421 w 1828800"/>
              <a:gd name="connsiteY1" fmla="*/ 764274 h 928048"/>
              <a:gd name="connsiteX2" fmla="*/ 1023582 w 1828800"/>
              <a:gd name="connsiteY2" fmla="*/ 518615 h 928048"/>
              <a:gd name="connsiteX3" fmla="*/ 504967 w 1828800"/>
              <a:gd name="connsiteY3" fmla="*/ 177421 h 928048"/>
              <a:gd name="connsiteX4" fmla="*/ 1828800 w 1828800"/>
              <a:gd name="connsiteY4" fmla="*/ 0 h 9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928048">
                <a:moveTo>
                  <a:pt x="0" y="928048"/>
                </a:moveTo>
                <a:cubicBezTo>
                  <a:pt x="3412" y="880280"/>
                  <a:pt x="6824" y="832513"/>
                  <a:pt x="177421" y="764274"/>
                </a:cubicBezTo>
                <a:cubicBezTo>
                  <a:pt x="348018" y="696035"/>
                  <a:pt x="968991" y="616424"/>
                  <a:pt x="1023582" y="518615"/>
                </a:cubicBezTo>
                <a:cubicBezTo>
                  <a:pt x="1078173" y="420806"/>
                  <a:pt x="370764" y="263857"/>
                  <a:pt x="504967" y="177421"/>
                </a:cubicBezTo>
                <a:cubicBezTo>
                  <a:pt x="639170" y="90985"/>
                  <a:pt x="1608161" y="29570"/>
                  <a:pt x="18288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151"/>
          <p:cNvSpPr>
            <a:spLocks noChangeArrowheads="1"/>
          </p:cNvSpPr>
          <p:nvPr/>
        </p:nvSpPr>
        <p:spPr bwMode="auto">
          <a:xfrm>
            <a:off x="2324130" y="3594739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内网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Helvetica" pitchFamily="34" charset="0"/>
            </a:endParaRPr>
          </a:p>
        </p:txBody>
      </p:sp>
      <p:pic>
        <p:nvPicPr>
          <p:cNvPr id="18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481" y="1260445"/>
            <a:ext cx="735702" cy="8865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3000882" y="5346216"/>
            <a:ext cx="20567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http://www.icbc.com.cn/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012162" y="1765779"/>
            <a:ext cx="1314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113.207.33.16</a:t>
            </a:r>
            <a:endParaRPr lang="zh-CN" altLang="en-US" sz="1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63" y="560409"/>
            <a:ext cx="1463301" cy="35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8813" y="2545748"/>
            <a:ext cx="731651" cy="8816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1638" y="1093242"/>
            <a:ext cx="608000" cy="7326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260933" y="2081503"/>
            <a:ext cx="120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23.20.12.18</a:t>
            </a:r>
            <a:endParaRPr lang="zh-CN" altLang="en-US" sz="14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37" y="734198"/>
            <a:ext cx="1590436" cy="36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62053" y="3503571"/>
            <a:ext cx="11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DNS</a:t>
            </a:r>
            <a:r>
              <a:rPr lang="zh-CN" altLang="en-US" sz="1400"/>
              <a:t>服务器</a:t>
            </a:r>
          </a:p>
        </p:txBody>
      </p:sp>
      <p:sp>
        <p:nvSpPr>
          <p:cNvPr id="30" name="TextBox 29"/>
          <p:cNvSpPr txBox="1"/>
          <p:nvPr/>
        </p:nvSpPr>
        <p:spPr>
          <a:xfrm rot="19878245">
            <a:off x="2645135" y="4365969"/>
            <a:ext cx="153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23.20.12.18</a:t>
            </a:r>
            <a:endParaRPr lang="zh-CN" altLang="en-US" sz="1400"/>
          </a:p>
        </p:txBody>
      </p:sp>
      <p:sp>
        <p:nvSpPr>
          <p:cNvPr id="31" name="TextBox 30"/>
          <p:cNvSpPr txBox="1"/>
          <p:nvPr/>
        </p:nvSpPr>
        <p:spPr>
          <a:xfrm rot="20971292">
            <a:off x="4738264" y="3434396"/>
            <a:ext cx="242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解析结果</a:t>
            </a:r>
            <a:r>
              <a:rPr lang="en-US" altLang="zh-CN" sz="1400"/>
              <a:t>113.207.33.16</a:t>
            </a:r>
            <a:endParaRPr lang="zh-CN" altLang="en-US" sz="1400"/>
          </a:p>
        </p:txBody>
      </p:sp>
      <p:sp>
        <p:nvSpPr>
          <p:cNvPr id="3" name="任意多边形 2"/>
          <p:cNvSpPr/>
          <p:nvPr/>
        </p:nvSpPr>
        <p:spPr>
          <a:xfrm>
            <a:off x="4216023" y="3427432"/>
            <a:ext cx="2894461" cy="450166"/>
          </a:xfrm>
          <a:custGeom>
            <a:avLst/>
            <a:gdLst>
              <a:gd name="connsiteX0" fmla="*/ 3179929 w 3179929"/>
              <a:gd name="connsiteY0" fmla="*/ 191069 h 1038864"/>
              <a:gd name="connsiteX1" fmla="*/ 627797 w 3179929"/>
              <a:gd name="connsiteY1" fmla="*/ 1037230 h 1038864"/>
              <a:gd name="connsiteX2" fmla="*/ 0 w 3179929"/>
              <a:gd name="connsiteY2" fmla="*/ 0 h 103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929" h="1038864">
                <a:moveTo>
                  <a:pt x="3179929" y="191069"/>
                </a:moveTo>
                <a:cubicBezTo>
                  <a:pt x="2168857" y="630072"/>
                  <a:pt x="1157785" y="1069075"/>
                  <a:pt x="627797" y="1037230"/>
                </a:cubicBezTo>
                <a:cubicBezTo>
                  <a:pt x="97809" y="1005385"/>
                  <a:pt x="102358" y="17287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2300" y="2709199"/>
            <a:ext cx="2210538" cy="677107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/>
              <a:t>黑客工具将域名解析结果修改成</a:t>
            </a:r>
            <a:r>
              <a:rPr lang="en-US" altLang="zh-CN" sz="1600"/>
              <a:t>23.20.12.18</a:t>
            </a: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47666" y="3370997"/>
            <a:ext cx="1490414" cy="1651379"/>
          </a:xfrm>
          <a:custGeom>
            <a:avLst/>
            <a:gdLst>
              <a:gd name="connsiteX0" fmla="*/ 1487606 w 1490414"/>
              <a:gd name="connsiteY0" fmla="*/ 0 h 1651379"/>
              <a:gd name="connsiteX1" fmla="*/ 1255594 w 1490414"/>
              <a:gd name="connsiteY1" fmla="*/ 941696 h 1651379"/>
              <a:gd name="connsiteX2" fmla="*/ 0 w 1490414"/>
              <a:gd name="connsiteY2" fmla="*/ 1651379 h 16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414" h="1651379">
                <a:moveTo>
                  <a:pt x="1487606" y="0"/>
                </a:moveTo>
                <a:cubicBezTo>
                  <a:pt x="1495567" y="333233"/>
                  <a:pt x="1503528" y="666466"/>
                  <a:pt x="1255594" y="941696"/>
                </a:cubicBezTo>
                <a:cubicBezTo>
                  <a:pt x="1007660" y="1216926"/>
                  <a:pt x="209266" y="1533099"/>
                  <a:pt x="0" y="165137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19692" y="1086303"/>
            <a:ext cx="110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钓鱼网站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2811439" y="2456597"/>
            <a:ext cx="2060812" cy="2702257"/>
          </a:xfrm>
          <a:custGeom>
            <a:avLst/>
            <a:gdLst>
              <a:gd name="connsiteX0" fmla="*/ 0 w 2060812"/>
              <a:gd name="connsiteY0" fmla="*/ 2702257 h 2702257"/>
              <a:gd name="connsiteX1" fmla="*/ 1405719 w 2060812"/>
              <a:gd name="connsiteY1" fmla="*/ 1787857 h 2702257"/>
              <a:gd name="connsiteX2" fmla="*/ 2060812 w 2060812"/>
              <a:gd name="connsiteY2" fmla="*/ 0 h 27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812" h="2702257">
                <a:moveTo>
                  <a:pt x="0" y="2702257"/>
                </a:moveTo>
                <a:cubicBezTo>
                  <a:pt x="531125" y="2470245"/>
                  <a:pt x="1062250" y="2238233"/>
                  <a:pt x="1405719" y="1787857"/>
                </a:cubicBezTo>
                <a:cubicBezTo>
                  <a:pt x="1749188" y="1337481"/>
                  <a:pt x="1951630" y="295701"/>
                  <a:pt x="20608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91469" y="4829818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44" name="椭圆 43"/>
          <p:cNvSpPr/>
          <p:nvPr/>
        </p:nvSpPr>
        <p:spPr>
          <a:xfrm>
            <a:off x="6759213" y="3386306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2" name="任意多边形 11"/>
          <p:cNvSpPr/>
          <p:nvPr/>
        </p:nvSpPr>
        <p:spPr>
          <a:xfrm>
            <a:off x="2906973" y="3739487"/>
            <a:ext cx="4067033" cy="1583140"/>
          </a:xfrm>
          <a:custGeom>
            <a:avLst/>
            <a:gdLst>
              <a:gd name="connsiteX0" fmla="*/ 0 w 4067033"/>
              <a:gd name="connsiteY0" fmla="*/ 1583140 h 1583140"/>
              <a:gd name="connsiteX1" fmla="*/ 1583140 w 4067033"/>
              <a:gd name="connsiteY1" fmla="*/ 682388 h 1583140"/>
              <a:gd name="connsiteX2" fmla="*/ 4067033 w 4067033"/>
              <a:gd name="connsiteY2" fmla="*/ 0 h 158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7033" h="1583140">
                <a:moveTo>
                  <a:pt x="0" y="1583140"/>
                </a:moveTo>
                <a:cubicBezTo>
                  <a:pt x="452650" y="1264692"/>
                  <a:pt x="905301" y="946245"/>
                  <a:pt x="1583140" y="682388"/>
                </a:cubicBezTo>
                <a:cubicBezTo>
                  <a:pt x="2260979" y="418531"/>
                  <a:pt x="3653051" y="113731"/>
                  <a:pt x="406703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369990" y="4279673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46" name="椭圆 45"/>
          <p:cNvSpPr/>
          <p:nvPr/>
        </p:nvSpPr>
        <p:spPr>
          <a:xfrm>
            <a:off x="3765588" y="4242497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47" name="TextBox 46"/>
          <p:cNvSpPr txBox="1"/>
          <p:nvPr/>
        </p:nvSpPr>
        <p:spPr>
          <a:xfrm rot="20549802">
            <a:off x="4378300" y="4251476"/>
            <a:ext cx="242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解析</a:t>
            </a:r>
            <a:r>
              <a:rPr lang="en-US" altLang="zh-CN" sz="1400"/>
              <a:t>www.icbc.com.cn</a:t>
            </a:r>
            <a:endParaRPr lang="zh-CN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752791" y="762203"/>
            <a:ext cx="164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DNS</a:t>
            </a:r>
            <a:r>
              <a:rPr lang="zh-CN" altLang="en-US" sz="2400" b="1"/>
              <a:t>劫持</a:t>
            </a:r>
          </a:p>
        </p:txBody>
      </p:sp>
    </p:spTree>
    <p:extLst>
      <p:ext uri="{BB962C8B-B14F-4D97-AF65-F5344CB8AC3E}">
        <p14:creationId xmlns:p14="http://schemas.microsoft.com/office/powerpoint/2010/main" val="100800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 flipV="1">
            <a:off x="-723196" y="3267884"/>
            <a:ext cx="4261561" cy="75275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1"/>
              </a:gs>
              <a:gs pos="10000">
                <a:srgbClr val="AAAB9C"/>
              </a:gs>
              <a:gs pos="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/>
          <p:nvPr/>
        </p:nvSpPr>
        <p:spPr>
          <a:xfrm>
            <a:off x="882535" y="3368430"/>
            <a:ext cx="4386840" cy="670671"/>
          </a:xfrm>
          <a:prstGeom prst="triangle">
            <a:avLst>
              <a:gd name="adj" fmla="val 63543"/>
            </a:avLst>
          </a:prstGeom>
          <a:solidFill>
            <a:schemeClr val="bg1"/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046" y="864881"/>
            <a:ext cx="4324350" cy="2533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4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21" y="2596136"/>
            <a:ext cx="3123303" cy="19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1340769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3229" y="2700354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60235" y="4303414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攻击者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0934" y="33111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骨干网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680945" y="1772816"/>
            <a:ext cx="1611135" cy="91146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2196126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4762197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692" y="3659966"/>
            <a:ext cx="548548" cy="52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8625236" y="36536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攻击目标</a:t>
            </a:r>
          </a:p>
        </p:txBody>
      </p:sp>
      <p:pic>
        <p:nvPicPr>
          <p:cNvPr id="40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363" y="2684284"/>
            <a:ext cx="551027" cy="322657"/>
          </a:xfrm>
          <a:prstGeom prst="rect">
            <a:avLst/>
          </a:prstGeom>
          <a:noFill/>
        </p:spPr>
      </p:pic>
      <p:cxnSp>
        <p:nvCxnSpPr>
          <p:cNvPr id="43" name="直接箭头连接符 42"/>
          <p:cNvCxnSpPr/>
          <p:nvPr/>
        </p:nvCxnSpPr>
        <p:spPr>
          <a:xfrm>
            <a:off x="3680945" y="2540046"/>
            <a:ext cx="1467418" cy="30556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4654" y="3440681"/>
            <a:ext cx="551027" cy="322657"/>
          </a:xfrm>
          <a:prstGeom prst="rect">
            <a:avLst/>
          </a:prstGeom>
          <a:noFill/>
        </p:spPr>
      </p:pic>
      <p:pic>
        <p:nvPicPr>
          <p:cNvPr id="45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363" y="4216704"/>
            <a:ext cx="551027" cy="322657"/>
          </a:xfrm>
          <a:prstGeom prst="rect">
            <a:avLst/>
          </a:prstGeom>
          <a:noFill/>
        </p:spPr>
      </p:pic>
      <p:cxnSp>
        <p:nvCxnSpPr>
          <p:cNvPr id="46" name="直接箭头连接符 45"/>
          <p:cNvCxnSpPr/>
          <p:nvPr/>
        </p:nvCxnSpPr>
        <p:spPr>
          <a:xfrm>
            <a:off x="3701459" y="3368430"/>
            <a:ext cx="657783" cy="166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752803" y="3608755"/>
            <a:ext cx="631023" cy="4533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752803" y="4575440"/>
            <a:ext cx="1212878" cy="5523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5617554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直接箭头连接符 52"/>
          <p:cNvCxnSpPr/>
          <p:nvPr/>
        </p:nvCxnSpPr>
        <p:spPr>
          <a:xfrm flipV="1">
            <a:off x="3749202" y="4575440"/>
            <a:ext cx="1399161" cy="12451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4526" y="3415327"/>
            <a:ext cx="551027" cy="322657"/>
          </a:xfrm>
          <a:prstGeom prst="rect">
            <a:avLst/>
          </a:prstGeom>
          <a:noFill/>
        </p:spPr>
      </p:pic>
      <p:pic>
        <p:nvPicPr>
          <p:cNvPr id="55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4524" y="2865126"/>
            <a:ext cx="551027" cy="322657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2741825" y="6299727"/>
            <a:ext cx="16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Web</a:t>
            </a:r>
            <a:r>
              <a:rPr lang="zh-CN" altLang="en-US" sz="1600" b="1"/>
              <a:t>代理服务器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097057" y="1772816"/>
            <a:ext cx="2281486" cy="185507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1097057" y="2540046"/>
            <a:ext cx="2218697" cy="12181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1097057" y="3415328"/>
            <a:ext cx="2218697" cy="4765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1097057" y="4020634"/>
            <a:ext cx="2218697" cy="1938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97057" y="4134137"/>
            <a:ext cx="2218697" cy="8553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65264" y="4267512"/>
            <a:ext cx="2282273" cy="15171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619777" y="2865578"/>
            <a:ext cx="794748" cy="1413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007824" y="3659622"/>
            <a:ext cx="1406701" cy="214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5650514" y="3763338"/>
            <a:ext cx="794748" cy="5980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2803" y="3106556"/>
            <a:ext cx="551027" cy="322657"/>
          </a:xfrm>
          <a:prstGeom prst="rect">
            <a:avLst/>
          </a:prstGeom>
          <a:noFill/>
        </p:spPr>
      </p:pic>
      <p:cxnSp>
        <p:nvCxnSpPr>
          <p:cNvPr id="87" name="直接箭头连接符 86"/>
          <p:cNvCxnSpPr/>
          <p:nvPr/>
        </p:nvCxnSpPr>
        <p:spPr>
          <a:xfrm>
            <a:off x="6954177" y="3073848"/>
            <a:ext cx="703350" cy="1139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7008692" y="3398531"/>
            <a:ext cx="614111" cy="17812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140967" y="3251974"/>
            <a:ext cx="652262" cy="2680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64224" y="35415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机房路由器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414654" y="890680"/>
            <a:ext cx="30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DDOS</a:t>
            </a:r>
            <a:r>
              <a:rPr lang="zh-CN" altLang="en-US" sz="2400" b="1"/>
              <a:t>攻击示意图</a:t>
            </a:r>
          </a:p>
        </p:txBody>
      </p:sp>
      <p:sp>
        <p:nvSpPr>
          <p:cNvPr id="139" name="等腰三角形 138"/>
          <p:cNvSpPr/>
          <p:nvPr/>
        </p:nvSpPr>
        <p:spPr>
          <a:xfrm>
            <a:off x="-1908719" y="3368429"/>
            <a:ext cx="2345436" cy="693957"/>
          </a:xfrm>
          <a:prstGeom prst="triangle">
            <a:avLst>
              <a:gd name="adj" fmla="val 49101"/>
            </a:avLst>
          </a:prstGeom>
          <a:solidFill>
            <a:schemeClr val="bg1"/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3051483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3906840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椭圆 58"/>
          <p:cNvSpPr/>
          <p:nvPr/>
        </p:nvSpPr>
        <p:spPr>
          <a:xfrm>
            <a:off x="2765137" y="1052736"/>
            <a:ext cx="1630335" cy="525658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7676002" y="2084869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网络堵塞</a:t>
            </a:r>
          </a:p>
        </p:txBody>
      </p:sp>
      <p:cxnSp>
        <p:nvCxnSpPr>
          <p:cNvPr id="144" name="直接箭头连接符 143"/>
          <p:cNvCxnSpPr/>
          <p:nvPr/>
        </p:nvCxnSpPr>
        <p:spPr>
          <a:xfrm flipV="1">
            <a:off x="8316416" y="2507562"/>
            <a:ext cx="0" cy="62325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8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16" y="2302482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79" y="2674207"/>
            <a:ext cx="32403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7370" y="2302482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92546" y="3186529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/>
              <a:t>E</a:t>
            </a:r>
            <a:r>
              <a:rPr lang="zh-CN" altLang="en-US" sz="1400"/>
              <a:t>加密算法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31050" y="3074926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050" y="3357791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01595" y="3357791"/>
            <a:ext cx="5560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61" y="3430291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明文</a:t>
            </a:r>
            <a:r>
              <a:rPr lang="en-US" altLang="zh-CN" sz="1400"/>
              <a:t>X</a:t>
            </a:r>
            <a:endParaRPr lang="zh-CN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1901595" y="2926803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47070" y="2648643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436096" y="3357791"/>
            <a:ext cx="8611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3195" y="2926802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6318826" y="3186529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/>
              <a:t>D</a:t>
            </a:r>
            <a:r>
              <a:rPr lang="zh-CN" altLang="en-US" sz="1400"/>
              <a:t>解密算法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227875" y="3357791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783904" y="3102857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22715" y="3430291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明文</a:t>
            </a:r>
            <a:r>
              <a:rPr lang="en-US" altLang="zh-CN" sz="1400"/>
              <a:t>X</a:t>
            </a:r>
            <a:endParaRPr lang="zh-CN" altLang="en-US" sz="140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763763" y="2728070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05058" y="2294728"/>
            <a:ext cx="113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解密密钥</a:t>
            </a:r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49" name="任意多边形 2048"/>
          <p:cNvSpPr/>
          <p:nvPr/>
        </p:nvSpPr>
        <p:spPr>
          <a:xfrm>
            <a:off x="3261203" y="2088108"/>
            <a:ext cx="915011" cy="1149800"/>
          </a:xfrm>
          <a:custGeom>
            <a:avLst/>
            <a:gdLst>
              <a:gd name="connsiteX0" fmla="*/ 0 w 941696"/>
              <a:gd name="connsiteY0" fmla="*/ 1228299 h 1228299"/>
              <a:gd name="connsiteX1" fmla="*/ 764275 w 941696"/>
              <a:gd name="connsiteY1" fmla="*/ 900753 h 1228299"/>
              <a:gd name="connsiteX2" fmla="*/ 941696 w 941696"/>
              <a:gd name="connsiteY2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696" h="1228299">
                <a:moveTo>
                  <a:pt x="0" y="1228299"/>
                </a:moveTo>
                <a:cubicBezTo>
                  <a:pt x="303663" y="1166884"/>
                  <a:pt x="607326" y="1105469"/>
                  <a:pt x="764275" y="900753"/>
                </a:cubicBezTo>
                <a:cubicBezTo>
                  <a:pt x="921224" y="696037"/>
                  <a:pt x="912126" y="150125"/>
                  <a:pt x="94169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01562" y="2294726"/>
            <a:ext cx="107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截获密文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3721690" y="1745581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/>
              <a:t>D</a:t>
            </a:r>
            <a:r>
              <a:rPr lang="zh-CN" altLang="en-US" sz="1400"/>
              <a:t>解密算法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13320" y="1806293"/>
            <a:ext cx="90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？？？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212009" y="1934218"/>
            <a:ext cx="4193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2546" y="2294725"/>
            <a:ext cx="107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加密密钥</a:t>
            </a:r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94336" y="2420293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7617953" y="2417590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47" name="Rectangle 151"/>
          <p:cNvSpPr>
            <a:spLocks noChangeArrowheads="1"/>
          </p:cNvSpPr>
          <p:nvPr/>
        </p:nvSpPr>
        <p:spPr bwMode="auto">
          <a:xfrm>
            <a:off x="3421707" y="3074926"/>
            <a:ext cx="1369535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pic>
        <p:nvPicPr>
          <p:cNvPr id="48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681" y="986785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4042608" y="1109460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2092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035" y="2538507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07" y="3149656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70" y="3521381"/>
            <a:ext cx="32403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7261" y="3149656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22437" y="4033703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/>
              <a:t>E</a:t>
            </a:r>
            <a:r>
              <a:rPr lang="zh-CN" altLang="en-US" sz="1400"/>
              <a:t>加密算法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760941" y="3922100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60941" y="4204965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31486" y="4204965"/>
            <a:ext cx="5560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752" y="4277465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明文</a:t>
            </a:r>
            <a:r>
              <a:rPr lang="en-US" altLang="zh-CN" sz="1400"/>
              <a:t>X</a:t>
            </a:r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231486" y="3773977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endCxn id="39" idx="0"/>
          </p:cNvCxnSpPr>
          <p:nvPr/>
        </p:nvCxnSpPr>
        <p:spPr>
          <a:xfrm>
            <a:off x="1760887" y="3449677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65987" y="4204965"/>
            <a:ext cx="8611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3086" y="3773976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6648717" y="4033703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/>
              <a:t>D</a:t>
            </a:r>
            <a:r>
              <a:rPr lang="zh-CN" altLang="en-US" sz="1400"/>
              <a:t>解密算法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557766" y="4204965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113795" y="3950031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52606" y="4277465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明文</a:t>
            </a:r>
            <a:r>
              <a:rPr lang="en-US" altLang="zh-CN" sz="1400"/>
              <a:t>X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endCxn id="37" idx="0"/>
          </p:cNvCxnSpPr>
          <p:nvPr/>
        </p:nvCxnSpPr>
        <p:spPr>
          <a:xfrm>
            <a:off x="7000742" y="3365525"/>
            <a:ext cx="1" cy="45277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7074" y="3092117"/>
            <a:ext cx="131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的私钥</a:t>
            </a:r>
            <a:r>
              <a:rPr lang="en-US" altLang="zh-CN" sz="1400"/>
              <a:t>SK</a:t>
            </a:r>
            <a:r>
              <a:rPr lang="en-US" altLang="zh-CN" sz="1100"/>
              <a:t>B</a:t>
            </a:r>
            <a:endParaRPr lang="zh-CN" altLang="en-US" sz="1400"/>
          </a:p>
        </p:txBody>
      </p:sp>
      <p:sp>
        <p:nvSpPr>
          <p:cNvPr id="20" name="任意多边形 19"/>
          <p:cNvSpPr/>
          <p:nvPr/>
        </p:nvSpPr>
        <p:spPr>
          <a:xfrm>
            <a:off x="4209103" y="2920930"/>
            <a:ext cx="457506" cy="1112773"/>
          </a:xfrm>
          <a:custGeom>
            <a:avLst/>
            <a:gdLst>
              <a:gd name="connsiteX0" fmla="*/ 0 w 941696"/>
              <a:gd name="connsiteY0" fmla="*/ 1228299 h 1228299"/>
              <a:gd name="connsiteX1" fmla="*/ 764275 w 941696"/>
              <a:gd name="connsiteY1" fmla="*/ 900753 h 1228299"/>
              <a:gd name="connsiteX2" fmla="*/ 941696 w 941696"/>
              <a:gd name="connsiteY2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696" h="1228299">
                <a:moveTo>
                  <a:pt x="0" y="1228299"/>
                </a:moveTo>
                <a:cubicBezTo>
                  <a:pt x="303663" y="1166884"/>
                  <a:pt x="607326" y="1105469"/>
                  <a:pt x="764275" y="900753"/>
                </a:cubicBezTo>
                <a:cubicBezTo>
                  <a:pt x="921224" y="696037"/>
                  <a:pt x="912126" y="150125"/>
                  <a:pt x="94169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52184" y="3229000"/>
            <a:ext cx="107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截获密文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4253397" y="2580121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/>
              <a:t>D</a:t>
            </a:r>
            <a:r>
              <a:rPr lang="zh-CN" altLang="en-US" sz="1400"/>
              <a:t>解密算法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71344" y="2645656"/>
            <a:ext cx="1031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截获</a:t>
            </a:r>
            <a:r>
              <a:rPr lang="en-US" altLang="zh-CN" sz="1400"/>
              <a:t> B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B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402636" y="3092118"/>
            <a:ext cx="152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B</a:t>
            </a:r>
            <a:endParaRPr lang="zh-CN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629848" y="3284134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7956376" y="3284984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28" name="Rectangle 151"/>
          <p:cNvSpPr>
            <a:spLocks noChangeArrowheads="1"/>
          </p:cNvSpPr>
          <p:nvPr/>
        </p:nvSpPr>
        <p:spPr bwMode="auto">
          <a:xfrm>
            <a:off x="3751598" y="3922100"/>
            <a:ext cx="1369535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1651379" y="2265265"/>
            <a:ext cx="6155140" cy="791834"/>
          </a:xfrm>
          <a:custGeom>
            <a:avLst/>
            <a:gdLst>
              <a:gd name="connsiteX0" fmla="*/ 6155140 w 6155140"/>
              <a:gd name="connsiteY0" fmla="*/ 791834 h 791834"/>
              <a:gd name="connsiteX1" fmla="*/ 2074460 w 6155140"/>
              <a:gd name="connsiteY1" fmla="*/ 263 h 791834"/>
              <a:gd name="connsiteX2" fmla="*/ 0 w 6155140"/>
              <a:gd name="connsiteY2" fmla="*/ 696299 h 7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5140" h="791834">
                <a:moveTo>
                  <a:pt x="6155140" y="791834"/>
                </a:moveTo>
                <a:cubicBezTo>
                  <a:pt x="4627728" y="404009"/>
                  <a:pt x="3100317" y="16185"/>
                  <a:pt x="2074460" y="263"/>
                </a:cubicBezTo>
                <a:cubicBezTo>
                  <a:pt x="1048603" y="-15659"/>
                  <a:pt x="0" y="696299"/>
                  <a:pt x="0" y="6962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20942291">
            <a:off x="3224577" y="2314823"/>
            <a:ext cx="1488404" cy="198946"/>
          </a:xfrm>
          <a:custGeom>
            <a:avLst/>
            <a:gdLst>
              <a:gd name="connsiteX0" fmla="*/ 6155140 w 6155140"/>
              <a:gd name="connsiteY0" fmla="*/ 791834 h 791834"/>
              <a:gd name="connsiteX1" fmla="*/ 2074460 w 6155140"/>
              <a:gd name="connsiteY1" fmla="*/ 263 h 791834"/>
              <a:gd name="connsiteX2" fmla="*/ 0 w 6155140"/>
              <a:gd name="connsiteY2" fmla="*/ 696299 h 7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5140" h="791834">
                <a:moveTo>
                  <a:pt x="6155140" y="791834"/>
                </a:moveTo>
                <a:cubicBezTo>
                  <a:pt x="4627728" y="404009"/>
                  <a:pt x="3100317" y="16185"/>
                  <a:pt x="2074460" y="263"/>
                </a:cubicBezTo>
                <a:cubicBezTo>
                  <a:pt x="1048603" y="-15659"/>
                  <a:pt x="0" y="696299"/>
                  <a:pt x="0" y="6962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87148" y="1873205"/>
            <a:ext cx="152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的公钥</a:t>
            </a:r>
            <a:r>
              <a:rPr lang="en-US" altLang="zh-CN" sz="1400"/>
              <a:t>PK</a:t>
            </a:r>
            <a:r>
              <a:rPr lang="en-US" altLang="zh-CN" sz="1100"/>
              <a:t>B</a:t>
            </a:r>
            <a:endParaRPr lang="zh-CN" altLang="en-US" sz="1400"/>
          </a:p>
        </p:txBody>
      </p:sp>
      <p:sp>
        <p:nvSpPr>
          <p:cNvPr id="37" name="椭圆 36"/>
          <p:cNvSpPr/>
          <p:nvPr/>
        </p:nvSpPr>
        <p:spPr>
          <a:xfrm>
            <a:off x="6874268" y="3818298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38" name="椭圆 37"/>
          <p:cNvSpPr/>
          <p:nvPr/>
        </p:nvSpPr>
        <p:spPr>
          <a:xfrm>
            <a:off x="6175472" y="2562127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39" name="椭圆 38"/>
          <p:cNvSpPr/>
          <p:nvPr/>
        </p:nvSpPr>
        <p:spPr>
          <a:xfrm>
            <a:off x="1634413" y="3833698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678962" y="2661182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4246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stealth" w="sm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headEnd type="none" w="med" len="lg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47513</TotalTime>
  <Words>755</Words>
  <Application>Microsoft Office PowerPoint</Application>
  <PresentationFormat>全屏显示(4:3)</PresentationFormat>
  <Paragraphs>281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Arial Narrow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1996</cp:revision>
  <dcterms:created xsi:type="dcterms:W3CDTF">2010-12-10T07:47:22Z</dcterms:created>
  <dcterms:modified xsi:type="dcterms:W3CDTF">2017-02-20T15:22:22Z</dcterms:modified>
</cp:coreProperties>
</file>