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7" r:id="rId2"/>
    <p:sldId id="359" r:id="rId3"/>
    <p:sldId id="360" r:id="rId4"/>
    <p:sldId id="362" r:id="rId5"/>
    <p:sldId id="361" r:id="rId6"/>
    <p:sldId id="258" r:id="rId7"/>
    <p:sldId id="363" r:id="rId8"/>
    <p:sldId id="364" r:id="rId9"/>
    <p:sldId id="365" r:id="rId10"/>
    <p:sldId id="366" r:id="rId11"/>
    <p:sldId id="367" r:id="rId12"/>
    <p:sldId id="309" r:id="rId13"/>
    <p:sldId id="310" r:id="rId14"/>
    <p:sldId id="311" r:id="rId15"/>
    <p:sldId id="312" r:id="rId16"/>
    <p:sldId id="314" r:id="rId17"/>
    <p:sldId id="315" r:id="rId18"/>
    <p:sldId id="316" r:id="rId19"/>
    <p:sldId id="320" r:id="rId20"/>
    <p:sldId id="321" r:id="rId21"/>
    <p:sldId id="330" r:id="rId22"/>
    <p:sldId id="317" r:id="rId23"/>
    <p:sldId id="318" r:id="rId24"/>
    <p:sldId id="319" r:id="rId25"/>
    <p:sldId id="322" r:id="rId26"/>
    <p:sldId id="323" r:id="rId27"/>
    <p:sldId id="313" r:id="rId28"/>
    <p:sldId id="324" r:id="rId29"/>
    <p:sldId id="325" r:id="rId30"/>
    <p:sldId id="326" r:id="rId31"/>
    <p:sldId id="327" r:id="rId32"/>
    <p:sldId id="328" r:id="rId33"/>
    <p:sldId id="329" r:id="rId34"/>
    <p:sldId id="331" r:id="rId35"/>
    <p:sldId id="332" r:id="rId36"/>
    <p:sldId id="337" r:id="rId37"/>
    <p:sldId id="336" r:id="rId38"/>
    <p:sldId id="338" r:id="rId39"/>
    <p:sldId id="333" r:id="rId40"/>
    <p:sldId id="335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527" autoAdjust="0"/>
  </p:normalViewPr>
  <p:slideViewPr>
    <p:cSldViewPr>
      <p:cViewPr>
        <p:scale>
          <a:sx n="70" d="100"/>
          <a:sy n="70" d="100"/>
        </p:scale>
        <p:origin x="-1836" y="-96"/>
      </p:cViewPr>
      <p:guideLst>
        <p:guide orient="horz" pos="2523"/>
        <p:guide pos="2880"/>
      </p:guideLst>
    </p:cSldViewPr>
  </p:slideViewPr>
  <p:notesTextViewPr>
    <p:cViewPr>
      <p:scale>
        <a:sx n="100" d="100"/>
        <a:sy n="100" d="100"/>
      </p:scale>
      <p:origin x="0" y="18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2016/9/9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5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0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0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0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9.png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20.wmf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image" Target="../media/image1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9.png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image" Target="../media/image16.wmf"/><Relationship Id="rId4" Type="http://schemas.openxmlformats.org/officeDocument/2006/relationships/image" Target="../media/image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15.wmf"/><Relationship Id="rId4" Type="http://schemas.openxmlformats.org/officeDocument/2006/relationships/image" Target="../media/image7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7.wmf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475656" y="1628799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b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网络安全</a:t>
            </a:r>
            <a:endParaRPr lang="en-US" altLang="zh-CN" sz="44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4966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78224" y="55172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讲师：韩立</a:t>
            </a:r>
            <a:r>
              <a:rPr lang="zh-CN" altLang="en-US" b="1" smtClean="0">
                <a:solidFill>
                  <a:schemeClr val="bg1"/>
                </a:solidFill>
              </a:rPr>
              <a:t>刚  </a:t>
            </a:r>
            <a:endParaRPr lang="en-US" altLang="zh-CN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微软最有价值专家（</a:t>
            </a:r>
            <a:r>
              <a:rPr lang="en-US" altLang="zh-CN" b="1">
                <a:solidFill>
                  <a:schemeClr val="bg1"/>
                </a:solidFill>
              </a:rPr>
              <a:t>MVP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微软企业护航专家（</a:t>
            </a:r>
            <a:r>
              <a:rPr lang="en-US" altLang="zh-CN" b="1">
                <a:solidFill>
                  <a:schemeClr val="bg1"/>
                </a:solidFill>
              </a:rPr>
              <a:t>ESS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r>
              <a:rPr lang="zh-CN" altLang="en-US" b="1">
                <a:solidFill>
                  <a:srgbClr val="008080"/>
                </a:solidFill>
              </a:rPr>
              <a:t/>
            </a:r>
            <a:br>
              <a:rPr lang="zh-CN" altLang="en-US" b="1">
                <a:solidFill>
                  <a:srgbClr val="008080"/>
                </a:solidFill>
              </a:rPr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4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-540568" y="2829630"/>
            <a:ext cx="4968552" cy="3695714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71196" y="1820425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6331" y="1799652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-385774" y="3250472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7703" y="2599597"/>
            <a:ext cx="0" cy="56279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71196" y="3351773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文件</a:t>
            </a:r>
            <a:endParaRPr lang="zh-CN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-5755" y="1954903"/>
            <a:ext cx="34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A</a:t>
            </a:r>
            <a:endParaRPr lang="zh-CN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8022179" y="1943790"/>
            <a:ext cx="28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endParaRPr lang="zh-CN" altLang="en-US" sz="140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18252" y="3777612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37185" y="3754008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606742" y="3742897"/>
            <a:ext cx="6383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大括号 63"/>
          <p:cNvSpPr/>
          <p:nvPr/>
        </p:nvSpPr>
        <p:spPr>
          <a:xfrm>
            <a:off x="3979961" y="3449171"/>
            <a:ext cx="360040" cy="2655187"/>
          </a:xfrm>
          <a:prstGeom prst="rightBrace">
            <a:avLst>
              <a:gd name="adj1" fmla="val 24578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944268" y="3433298"/>
            <a:ext cx="692917" cy="6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zh-CN" altLang="en-US" sz="1400" smtClean="0"/>
              <a:t>哈希函数</a:t>
            </a:r>
            <a:endParaRPr lang="zh-CN" altLang="en-US" sz="1400"/>
          </a:p>
        </p:txBody>
      </p:sp>
      <p:sp>
        <p:nvSpPr>
          <p:cNvPr id="47" name="矩形 46"/>
          <p:cNvSpPr/>
          <p:nvPr/>
        </p:nvSpPr>
        <p:spPr>
          <a:xfrm>
            <a:off x="2029399" y="3504075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摘要</a:t>
            </a:r>
            <a:endParaRPr lang="zh-CN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2331512" y="2942597"/>
            <a:ext cx="12208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A</a:t>
            </a:r>
            <a:r>
              <a:rPr lang="zh-CN" altLang="en-US" sz="1400" smtClean="0"/>
              <a:t>的私钥</a:t>
            </a:r>
            <a:r>
              <a:rPr lang="en-US" altLang="zh-CN" sz="1400" smtClean="0"/>
              <a:t>S</a:t>
            </a:r>
            <a:r>
              <a:rPr lang="en-US" altLang="zh-CN" sz="1400" smtClean="0"/>
              <a:t>K</a:t>
            </a:r>
            <a:r>
              <a:rPr lang="en-US" altLang="zh-CN" sz="1100" smtClean="0"/>
              <a:t>A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263666" y="3499560"/>
            <a:ext cx="577343" cy="556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摘要</a:t>
            </a:r>
            <a:endParaRPr lang="zh-CN" altLang="en-US" sz="140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2908877" y="3250373"/>
            <a:ext cx="0" cy="39759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53184" y="4354839"/>
            <a:ext cx="12267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A</a:t>
            </a:r>
            <a:r>
              <a:rPr lang="zh-CN" altLang="en-US" sz="1400" smtClean="0"/>
              <a:t>的公钥</a:t>
            </a:r>
            <a:r>
              <a:rPr lang="en-US" altLang="zh-CN" sz="1400" smtClean="0"/>
              <a:t>P</a:t>
            </a:r>
            <a:r>
              <a:rPr lang="en-US" altLang="zh-CN" sz="1400" smtClean="0"/>
              <a:t>K</a:t>
            </a:r>
            <a:r>
              <a:rPr lang="en-US" altLang="zh-CN" sz="1100" smtClean="0"/>
              <a:t>A</a:t>
            </a:r>
            <a:endParaRPr lang="zh-CN" altLang="en-US"/>
          </a:p>
        </p:txBody>
      </p:sp>
      <p:cxnSp>
        <p:nvCxnSpPr>
          <p:cNvPr id="74" name="直接箭头连接符 73"/>
          <p:cNvCxnSpPr>
            <a:endCxn id="94" idx="1"/>
          </p:cNvCxnSpPr>
          <p:nvPr/>
        </p:nvCxnSpPr>
        <p:spPr>
          <a:xfrm>
            <a:off x="6702650" y="3642913"/>
            <a:ext cx="1454609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036201" y="3335331"/>
            <a:ext cx="577343" cy="556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摘要</a:t>
            </a:r>
            <a:endParaRPr lang="zh-CN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6741649" y="2891983"/>
            <a:ext cx="12267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A</a:t>
            </a:r>
            <a:r>
              <a:rPr lang="zh-CN" altLang="en-US" sz="1400" smtClean="0"/>
              <a:t>的公钥</a:t>
            </a:r>
            <a:r>
              <a:rPr lang="en-US" altLang="zh-CN" sz="1400" smtClean="0"/>
              <a:t>P</a:t>
            </a:r>
            <a:r>
              <a:rPr lang="en-US" altLang="zh-CN" sz="1400" smtClean="0"/>
              <a:t>K</a:t>
            </a:r>
            <a:r>
              <a:rPr lang="en-US" altLang="zh-CN" sz="1100" smtClean="0"/>
              <a:t>A</a:t>
            </a:r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593883" y="3725711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加密</a:t>
            </a:r>
            <a:endParaRPr lang="zh-CN" altLang="en-US" sz="140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348774" y="3245315"/>
            <a:ext cx="0" cy="39759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157259" y="3364863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摘要</a:t>
            </a:r>
            <a:endParaRPr lang="zh-CN" altLang="en-US" sz="1400"/>
          </a:p>
        </p:txBody>
      </p:sp>
      <p:sp>
        <p:nvSpPr>
          <p:cNvPr id="95" name="椭圆 94"/>
          <p:cNvSpPr/>
          <p:nvPr/>
        </p:nvSpPr>
        <p:spPr>
          <a:xfrm>
            <a:off x="7198576" y="5045973"/>
            <a:ext cx="692917" cy="62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zh-CN" altLang="en-US" sz="1400" smtClean="0"/>
              <a:t>哈希函数</a:t>
            </a:r>
            <a:endParaRPr lang="zh-CN" altLang="en-US" sz="1400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6936044" y="5359415"/>
            <a:ext cx="2613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891493" y="5381682"/>
            <a:ext cx="2613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152865" y="5045973"/>
            <a:ext cx="577343" cy="5561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摘要</a:t>
            </a:r>
            <a:endParaRPr lang="zh-CN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7068801" y="3692526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解密</a:t>
            </a:r>
            <a:endParaRPr lang="zh-CN" altLang="en-US" sz="1400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4427984" y="4776764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-236024" y="3742897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-236024" y="3895882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-236024" y="4048867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-236024" y="4201852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-236024" y="435483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2997197" y="4972948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110" name="TextBox 109"/>
          <p:cNvSpPr txBox="1"/>
          <p:nvPr/>
        </p:nvSpPr>
        <p:spPr>
          <a:xfrm>
            <a:off x="3111775" y="5074249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文件</a:t>
            </a:r>
            <a:endParaRPr lang="zh-CN" altLang="en-US" sz="1400"/>
          </a:p>
        </p:txBody>
      </p:sp>
      <p:cxnSp>
        <p:nvCxnSpPr>
          <p:cNvPr id="111" name="直接连接符 110"/>
          <p:cNvCxnSpPr/>
          <p:nvPr/>
        </p:nvCxnSpPr>
        <p:spPr>
          <a:xfrm>
            <a:off x="3146947" y="5465373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46947" y="5618358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3146947" y="5771343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146947" y="5924328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146947" y="6077315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6012160" y="4776764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117" name="TextBox 116"/>
          <p:cNvSpPr txBox="1"/>
          <p:nvPr/>
        </p:nvSpPr>
        <p:spPr>
          <a:xfrm>
            <a:off x="6126738" y="4878065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文件</a:t>
            </a:r>
            <a:endParaRPr lang="zh-CN" altLang="en-US" sz="1400"/>
          </a:p>
        </p:txBody>
      </p:sp>
      <p:cxnSp>
        <p:nvCxnSpPr>
          <p:cNvPr id="118" name="直接连接符 117"/>
          <p:cNvCxnSpPr/>
          <p:nvPr/>
        </p:nvCxnSpPr>
        <p:spPr>
          <a:xfrm>
            <a:off x="6161910" y="526918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161910" y="5422174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161910" y="5575159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161910" y="5728144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161910" y="5881131"/>
            <a:ext cx="6095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456358" y="4323800"/>
            <a:ext cx="90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对比这两个摘要</a:t>
            </a:r>
            <a:endParaRPr lang="zh-CN" altLang="en-US" sz="1400"/>
          </a:p>
        </p:txBody>
      </p:sp>
      <p:sp>
        <p:nvSpPr>
          <p:cNvPr id="129" name="矩形 128"/>
          <p:cNvSpPr/>
          <p:nvPr/>
        </p:nvSpPr>
        <p:spPr>
          <a:xfrm>
            <a:off x="5508104" y="2838295"/>
            <a:ext cx="3635896" cy="3695714"/>
          </a:xfrm>
          <a:prstGeom prst="rect">
            <a:avLst/>
          </a:pr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下箭头 129"/>
          <p:cNvSpPr/>
          <p:nvPr/>
        </p:nvSpPr>
        <p:spPr>
          <a:xfrm>
            <a:off x="8278126" y="4421283"/>
            <a:ext cx="360040" cy="55166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下箭头 130"/>
          <p:cNvSpPr/>
          <p:nvPr/>
        </p:nvSpPr>
        <p:spPr>
          <a:xfrm flipV="1">
            <a:off x="8281234" y="4110848"/>
            <a:ext cx="360040" cy="39787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51962" y="60350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数字签名过程</a:t>
            </a:r>
            <a:endParaRPr lang="zh-CN" altLang="en-US" b="1"/>
          </a:p>
        </p:txBody>
      </p:sp>
      <p:sp>
        <p:nvSpPr>
          <p:cNvPr id="134" name="TextBox 133"/>
          <p:cNvSpPr txBox="1"/>
          <p:nvPr/>
        </p:nvSpPr>
        <p:spPr>
          <a:xfrm>
            <a:off x="6921209" y="604476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验证数字签名过程</a:t>
            </a:r>
            <a:endParaRPr lang="zh-CN" altLang="en-US" b="1"/>
          </a:p>
        </p:txBody>
      </p:sp>
      <p:cxnSp>
        <p:nvCxnSpPr>
          <p:cNvPr id="135" name="直接箭头连接符 134"/>
          <p:cNvCxnSpPr/>
          <p:nvPr/>
        </p:nvCxnSpPr>
        <p:spPr>
          <a:xfrm flipV="1">
            <a:off x="8152865" y="2539599"/>
            <a:ext cx="0" cy="55688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0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143628" y="4289057"/>
            <a:ext cx="9000372" cy="472698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43628" y="3321630"/>
            <a:ext cx="9000372" cy="472698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43628" y="2299376"/>
            <a:ext cx="9000372" cy="472698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96853" y="341217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51cto   91xueit  </a:t>
            </a:r>
            <a:r>
              <a:rPr lang="en-US" altLang="zh-CN" b="1"/>
              <a:t> </a:t>
            </a:r>
            <a:r>
              <a:rPr lang="en-US" altLang="zh-CN" b="1" smtClean="0"/>
              <a:t>sohu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30026" y="2313313"/>
            <a:ext cx="626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cn    </a:t>
            </a:r>
            <a:r>
              <a:rPr lang="en-US" altLang="zh-CN" b="1"/>
              <a:t>us </a:t>
            </a:r>
            <a:r>
              <a:rPr lang="en-US" altLang="zh-CN" b="1" smtClean="0"/>
              <a:t>  un   …   </a:t>
            </a:r>
            <a:r>
              <a:rPr lang="en-US" altLang="zh-CN" b="1"/>
              <a:t>org </a:t>
            </a:r>
            <a:r>
              <a:rPr lang="en-US" altLang="zh-CN" b="1" smtClean="0"/>
              <a:t>  com  mil   edu   gov    net  ...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1533675" y="3386859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.. net    com </a:t>
            </a:r>
            <a:r>
              <a:rPr lang="en-US" altLang="zh-CN" b="1"/>
              <a:t>edu </a:t>
            </a:r>
            <a:r>
              <a:rPr lang="en-US" altLang="zh-CN" b="1" smtClean="0"/>
              <a:t>…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87303" y="341217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inhe </a:t>
            </a:r>
            <a:r>
              <a:rPr lang="en-US" altLang="zh-CN" b="1" smtClean="0"/>
              <a:t>   csdn 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25960" y="1544441"/>
            <a:ext cx="2750174" cy="72209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62408" y="1544441"/>
            <a:ext cx="2213725" cy="72209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923928" y="1544441"/>
            <a:ext cx="1752206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026143" y="2636479"/>
            <a:ext cx="769554" cy="77569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851759" y="1544441"/>
            <a:ext cx="824374" cy="76887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409282" y="1544441"/>
            <a:ext cx="266850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76132" y="1544441"/>
            <a:ext cx="260777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676133" y="1544441"/>
            <a:ext cx="688330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76132" y="1544441"/>
            <a:ext cx="1211171" cy="7549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676133" y="1544441"/>
            <a:ext cx="1916114" cy="69351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630026" y="2636479"/>
            <a:ext cx="165672" cy="77569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795698" y="2636479"/>
            <a:ext cx="416694" cy="7503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851759" y="2678590"/>
            <a:ext cx="557524" cy="57501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09282" y="2683458"/>
            <a:ext cx="133425" cy="63817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409282" y="2678590"/>
            <a:ext cx="872435" cy="64304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645391" y="2663836"/>
            <a:ext cx="451219" cy="65779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322904" y="2642846"/>
            <a:ext cx="305494" cy="6787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544095" y="1390805"/>
            <a:ext cx="314894" cy="288941"/>
          </a:xfrm>
          <a:prstGeom prst="ellipse">
            <a:avLst/>
          </a:prstGeom>
          <a:solidFill>
            <a:schemeClr val="bg1"/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45483" y="1253313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.</a:t>
            </a:r>
          </a:p>
        </p:txBody>
      </p:sp>
      <p:sp>
        <p:nvSpPr>
          <p:cNvPr id="59" name="矩形 58"/>
          <p:cNvSpPr/>
          <p:nvPr/>
        </p:nvSpPr>
        <p:spPr>
          <a:xfrm>
            <a:off x="199581" y="2313313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/>
              <a:t>顶级域名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456172" y="1068647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/>
              <a:t>根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9581" y="34121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二级域名</a:t>
            </a:r>
            <a:endParaRPr lang="zh-CN" altLang="en-US" b="1"/>
          </a:p>
        </p:txBody>
      </p:sp>
      <p:sp>
        <p:nvSpPr>
          <p:cNvPr id="62" name="矩形 61"/>
          <p:cNvSpPr/>
          <p:nvPr/>
        </p:nvSpPr>
        <p:spPr>
          <a:xfrm>
            <a:off x="199581" y="434188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三级域名</a:t>
            </a:r>
            <a:endParaRPr lang="zh-CN" altLang="en-US" b="1"/>
          </a:p>
        </p:txBody>
      </p:sp>
      <p:sp>
        <p:nvSpPr>
          <p:cNvPr id="63" name="矩形 62"/>
          <p:cNvSpPr/>
          <p:nvPr/>
        </p:nvSpPr>
        <p:spPr>
          <a:xfrm>
            <a:off x="1857904" y="4330132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Ibm    asus       sina</a:t>
            </a:r>
            <a:endParaRPr lang="zh-CN" altLang="en-US" b="1"/>
          </a:p>
        </p:txBody>
      </p:sp>
      <p:cxnSp>
        <p:nvCxnSpPr>
          <p:cNvPr id="67" name="直接连接符 66"/>
          <p:cNvCxnSpPr/>
          <p:nvPr/>
        </p:nvCxnSpPr>
        <p:spPr>
          <a:xfrm>
            <a:off x="2691729" y="3810476"/>
            <a:ext cx="234231" cy="48775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691729" y="3810476"/>
            <a:ext cx="897233" cy="48775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43628" y="5237950"/>
            <a:ext cx="9000372" cy="472698"/>
          </a:xfrm>
          <a:prstGeom prst="rect">
            <a:avLst/>
          </a:prstGeom>
          <a:solidFill>
            <a:schemeClr val="bg2">
              <a:lumMod val="75000"/>
              <a:alpha val="73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99581" y="527904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四级域名</a:t>
            </a:r>
            <a:endParaRPr lang="zh-CN" altLang="en-US" b="1"/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2264501" y="3810476"/>
            <a:ext cx="427228" cy="4300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545120" y="5291916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news  blog finance ent</a:t>
            </a:r>
            <a:endParaRPr lang="zh-CN" altLang="en-US" b="1"/>
          </a:p>
        </p:txBody>
      </p:sp>
      <p:cxnSp>
        <p:nvCxnSpPr>
          <p:cNvPr id="101" name="直接连接符 100"/>
          <p:cNvCxnSpPr/>
          <p:nvPr/>
        </p:nvCxnSpPr>
        <p:spPr>
          <a:xfrm flipH="1">
            <a:off x="3001349" y="4694351"/>
            <a:ext cx="774582" cy="46467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3567668" y="4721380"/>
            <a:ext cx="187392" cy="5165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784230" y="4721380"/>
            <a:ext cx="412623" cy="5165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43" idx="7"/>
          </p:cNvCxnSpPr>
          <p:nvPr/>
        </p:nvCxnSpPr>
        <p:spPr>
          <a:xfrm>
            <a:off x="3755060" y="4688900"/>
            <a:ext cx="1133164" cy="54115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2338770" y="2237955"/>
            <a:ext cx="1734733" cy="534119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348338" y="2237955"/>
            <a:ext cx="4077224" cy="534120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2262958" y="149508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 smtClean="0"/>
              <a:t>国家顶级域名</a:t>
            </a:r>
            <a:endParaRPr lang="zh-CN" altLang="en-US" sz="1400"/>
          </a:p>
        </p:txBody>
      </p:sp>
      <p:sp>
        <p:nvSpPr>
          <p:cNvPr id="117" name="矩形 116"/>
          <p:cNvSpPr/>
          <p:nvPr/>
        </p:nvSpPr>
        <p:spPr>
          <a:xfrm>
            <a:off x="7013913" y="1544441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 smtClean="0"/>
              <a:t>通用顶级域名</a:t>
            </a:r>
            <a:endParaRPr lang="zh-CN" altLang="en-US" sz="1100"/>
          </a:p>
        </p:txBody>
      </p:sp>
      <p:sp>
        <p:nvSpPr>
          <p:cNvPr id="119" name="椭圆 118"/>
          <p:cNvSpPr/>
          <p:nvPr/>
        </p:nvSpPr>
        <p:spPr>
          <a:xfrm>
            <a:off x="1313988" y="3188664"/>
            <a:ext cx="2755483" cy="673903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3662245" y="283744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 smtClean="0"/>
              <a:t>国家二级</a:t>
            </a:r>
            <a:endParaRPr lang="zh-CN" altLang="en-US" sz="1400"/>
          </a:p>
        </p:txBody>
      </p:sp>
      <p:sp>
        <p:nvSpPr>
          <p:cNvPr id="134" name="椭圆 133"/>
          <p:cNvSpPr/>
          <p:nvPr/>
        </p:nvSpPr>
        <p:spPr>
          <a:xfrm>
            <a:off x="4166353" y="3169664"/>
            <a:ext cx="4604583" cy="736096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1654978" y="4179808"/>
            <a:ext cx="2755483" cy="673903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2536272" y="5131361"/>
            <a:ext cx="2755483" cy="673903"/>
          </a:xfrm>
          <a:prstGeom prst="ellipse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7871000" y="279757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 smtClean="0"/>
              <a:t>个人或企业注册</a:t>
            </a:r>
            <a:endParaRPr lang="zh-CN" altLang="en-US" sz="1000"/>
          </a:p>
        </p:txBody>
      </p:sp>
      <p:sp>
        <p:nvSpPr>
          <p:cNvPr id="146" name="矩形 145"/>
          <p:cNvSpPr/>
          <p:nvPr/>
        </p:nvSpPr>
        <p:spPr>
          <a:xfrm>
            <a:off x="5432156" y="470522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 smtClean="0"/>
              <a:t>个人或企业自己管理</a:t>
            </a:r>
            <a:endParaRPr lang="zh-CN" altLang="en-US" sz="1000"/>
          </a:p>
        </p:txBody>
      </p:sp>
      <p:sp>
        <p:nvSpPr>
          <p:cNvPr id="56" name="矩形 55"/>
          <p:cNvSpPr/>
          <p:nvPr/>
        </p:nvSpPr>
        <p:spPr>
          <a:xfrm>
            <a:off x="4481960" y="3862567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400" smtClean="0"/>
              <a:t>个人或企业注册</a:t>
            </a:r>
            <a:endParaRPr lang="zh-CN" altLang="en-US" sz="1000"/>
          </a:p>
        </p:txBody>
      </p:sp>
      <p:cxnSp>
        <p:nvCxnSpPr>
          <p:cNvPr id="10" name="直接箭头连接符 9"/>
          <p:cNvCxnSpPr>
            <a:endCxn id="116" idx="2"/>
          </p:cNvCxnSpPr>
          <p:nvPr/>
        </p:nvCxnSpPr>
        <p:spPr>
          <a:xfrm flipV="1">
            <a:off x="2925960" y="1864412"/>
            <a:ext cx="0" cy="3735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697532" y="1864411"/>
            <a:ext cx="0" cy="37354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144" idx="2"/>
          </p:cNvCxnSpPr>
          <p:nvPr/>
        </p:nvCxnSpPr>
        <p:spPr>
          <a:xfrm flipV="1">
            <a:off x="8398534" y="3166904"/>
            <a:ext cx="225236" cy="1817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3392980" y="3024325"/>
            <a:ext cx="364381" cy="2145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3948053" y="4121846"/>
            <a:ext cx="621217" cy="1159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881430" y="4926687"/>
            <a:ext cx="581180" cy="2144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4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/>
          <p:cNvSpPr/>
          <p:nvPr/>
        </p:nvSpPr>
        <p:spPr>
          <a:xfrm>
            <a:off x="3449713" y="2106595"/>
            <a:ext cx="1721733" cy="3424530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634842" y="4205249"/>
            <a:ext cx="560016" cy="288032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498339" y="4607795"/>
            <a:ext cx="1145669" cy="92333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644008" y="3138784"/>
            <a:ext cx="576064" cy="839159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504244" y="3083760"/>
            <a:ext cx="2240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/>
              <a:t>www</a:t>
            </a:r>
            <a:r>
              <a:rPr lang="en-US" altLang="zh-CN" b="1" smtClean="0"/>
              <a:t>. sina.com.cn</a:t>
            </a:r>
            <a:r>
              <a:rPr lang="en-US" altLang="zh-CN" b="1"/>
              <a:t>.</a:t>
            </a:r>
            <a:endParaRPr lang="zh-CN" altLang="en-US" b="1"/>
          </a:p>
          <a:p>
            <a:pPr algn="r"/>
            <a:r>
              <a:rPr lang="en-US" altLang="zh-CN" b="1" smtClean="0"/>
              <a:t>smtp.sina.com.cn</a:t>
            </a:r>
            <a:r>
              <a:rPr lang="en-US" altLang="zh-CN" b="1"/>
              <a:t>.</a:t>
            </a:r>
            <a:endParaRPr lang="zh-CN" altLang="en-US" b="1"/>
          </a:p>
          <a:p>
            <a:pPr algn="r"/>
            <a:r>
              <a:rPr lang="en-US" altLang="zh-CN" b="1" smtClean="0"/>
              <a:t>pop.sina.com.cn</a:t>
            </a:r>
            <a:r>
              <a:rPr lang="en-US" altLang="zh-CN" b="1"/>
              <a:t>.</a:t>
            </a:r>
            <a:endParaRPr lang="zh-CN" altLang="en-US" b="1"/>
          </a:p>
          <a:p>
            <a:endParaRPr lang="en-US" altLang="zh-CN" b="1" smtClean="0"/>
          </a:p>
        </p:txBody>
      </p:sp>
      <p:sp>
        <p:nvSpPr>
          <p:cNvPr id="75" name="矩形 74"/>
          <p:cNvSpPr/>
          <p:nvPr/>
        </p:nvSpPr>
        <p:spPr>
          <a:xfrm>
            <a:off x="4521300" y="4156895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news.sina.com.cn.</a:t>
            </a:r>
          </a:p>
        </p:txBody>
      </p:sp>
      <p:sp>
        <p:nvSpPr>
          <p:cNvPr id="76" name="矩形 75"/>
          <p:cNvSpPr/>
          <p:nvPr/>
        </p:nvSpPr>
        <p:spPr>
          <a:xfrm>
            <a:off x="3597907" y="4607794"/>
            <a:ext cx="31470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smtClean="0"/>
              <a:t>mil.news.sina.com.cn</a:t>
            </a:r>
            <a:r>
              <a:rPr lang="en-US" altLang="zh-CN" b="1"/>
              <a:t>.</a:t>
            </a:r>
          </a:p>
          <a:p>
            <a:pPr algn="r"/>
            <a:r>
              <a:rPr lang="en-US" altLang="zh-CN" b="1" smtClean="0"/>
              <a:t>sky.news.sina.com.cn.</a:t>
            </a:r>
          </a:p>
          <a:p>
            <a:pPr algn="r"/>
            <a:r>
              <a:rPr lang="en-US" altLang="zh-CN" b="1" smtClean="0"/>
              <a:t>weather.news.sina.com.cn.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5162502" y="257642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sina.com.cn.</a:t>
            </a:r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794697" y="261191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sz="1600" b="1" smtClean="0"/>
              <a:t>注册的域名</a:t>
            </a:r>
            <a:endParaRPr lang="zh-CN" altLang="en-US" sz="1200" b="1"/>
          </a:p>
        </p:txBody>
      </p:sp>
      <p:cxnSp>
        <p:nvCxnSpPr>
          <p:cNvPr id="84" name="直接箭头连接符 83"/>
          <p:cNvCxnSpPr>
            <a:stCxn id="77" idx="1"/>
          </p:cNvCxnSpPr>
          <p:nvPr/>
        </p:nvCxnSpPr>
        <p:spPr>
          <a:xfrm flipH="1">
            <a:off x="2681702" y="3558364"/>
            <a:ext cx="196230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794697" y="3345370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smtClean="0"/>
              <a:t>主机名</a:t>
            </a:r>
            <a:endParaRPr lang="zh-CN" altLang="en-US" sz="1600" b="1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069405" y="2796578"/>
            <a:ext cx="196565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794697" y="415472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子域名</a:t>
            </a:r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2681702" y="4324004"/>
            <a:ext cx="1953140" cy="175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794697" y="5013176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smtClean="0"/>
              <a:t>主机名</a:t>
            </a:r>
            <a:endParaRPr lang="zh-CN" altLang="en-US" sz="1600" b="1"/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2599727" y="5190356"/>
            <a:ext cx="8986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435547" y="2117388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 smtClean="0"/>
              <a:t>企业自己管理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71829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47650"/>
            <a:ext cx="6267450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292080" y="64388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67780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567322" y="5811994"/>
            <a:ext cx="2607197" cy="63456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2859" y="-286913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9823" y="5372250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47231" y="-297757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856789" y="-19074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54040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sohu.com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658" y="6228020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8243" y="557416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769061" y="163908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7324459" y="5763156"/>
            <a:ext cx="956" cy="49829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5793039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  <a:endParaRPr lang="en-US" altLang="zh-CN" smtClean="0"/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6077230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  <a:endParaRPr lang="en-US" altLang="zh-CN" smtClean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917270" y="5187584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5776894" y="110194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5781148" y="737587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5758332" y="423891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sp>
        <p:nvSpPr>
          <p:cNvPr id="152" name="矩形 151"/>
          <p:cNvSpPr/>
          <p:nvPr/>
        </p:nvSpPr>
        <p:spPr>
          <a:xfrm>
            <a:off x="4559265" y="-4369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A</a:t>
            </a:r>
            <a:endParaRPr lang="zh-CN" altLang="en-US" b="1"/>
          </a:p>
        </p:txBody>
      </p:sp>
      <p:grpSp>
        <p:nvGrpSpPr>
          <p:cNvPr id="12" name="组合 11"/>
          <p:cNvGrpSpPr/>
          <p:nvPr/>
        </p:nvGrpSpPr>
        <p:grpSpPr>
          <a:xfrm>
            <a:off x="136221" y="2341028"/>
            <a:ext cx="5081358" cy="2059323"/>
            <a:chOff x="136221" y="2341028"/>
            <a:chExt cx="5081358" cy="2059323"/>
          </a:xfrm>
        </p:grpSpPr>
        <p:sp>
          <p:nvSpPr>
            <p:cNvPr id="133" name="矩形 132"/>
            <p:cNvSpPr/>
            <p:nvPr/>
          </p:nvSpPr>
          <p:spPr>
            <a:xfrm>
              <a:off x="2207432" y="3989294"/>
              <a:ext cx="2775427" cy="41105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20294" y="3126650"/>
              <a:ext cx="2762566" cy="640660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Picture 4" descr="计算机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8392" y="2491503"/>
              <a:ext cx="481587" cy="85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181955" y="2630706"/>
              <a:ext cx="839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net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221" y="3335974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13.2.1.2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671401" y="2919388"/>
              <a:ext cx="775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inhe</a:t>
              </a: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1448136" y="2967149"/>
              <a:ext cx="6458" cy="970843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1454594" y="3110884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1448136" y="393799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1937773" y="3241705"/>
              <a:ext cx="1" cy="38444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654479" y="3744209"/>
              <a:ext cx="110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onest</a:t>
              </a:r>
            </a:p>
          </p:txBody>
        </p:sp>
        <p:grpSp>
          <p:nvGrpSpPr>
            <p:cNvPr id="1032" name="组合 1031"/>
            <p:cNvGrpSpPr/>
            <p:nvPr/>
          </p:nvGrpSpPr>
          <p:grpSpPr>
            <a:xfrm>
              <a:off x="1937773" y="3140497"/>
              <a:ext cx="3179117" cy="369332"/>
              <a:chOff x="1937773" y="1682678"/>
              <a:chExt cx="3179117" cy="369332"/>
            </a:xfrm>
          </p:grpSpPr>
          <p:cxnSp>
            <p:nvCxnSpPr>
              <p:cNvPr id="107" name="直接连接符 106"/>
              <p:cNvCxnSpPr/>
              <p:nvPr/>
            </p:nvCxnSpPr>
            <p:spPr>
              <a:xfrm flipH="1">
                <a:off x="1937773" y="1867344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2171770" y="1682678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/>
                  <a:t>www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114687" y="1682678"/>
                <a:ext cx="2002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221.192.141.115</a:t>
                </a:r>
                <a:endParaRPr lang="en-US" altLang="zh-CN" smtClean="0"/>
              </a:p>
            </p:txBody>
          </p:sp>
          <p:cxnSp>
            <p:nvCxnSpPr>
              <p:cNvPr id="125" name="直接连接符 124"/>
              <p:cNvCxnSpPr/>
              <p:nvPr/>
            </p:nvCxnSpPr>
            <p:spPr>
              <a:xfrm flipH="1">
                <a:off x="2824509" y="1866898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3" name="组合 1032"/>
            <p:cNvGrpSpPr/>
            <p:nvPr/>
          </p:nvGrpSpPr>
          <p:grpSpPr>
            <a:xfrm>
              <a:off x="1937773" y="3437470"/>
              <a:ext cx="3171717" cy="369332"/>
              <a:chOff x="1937773" y="1979651"/>
              <a:chExt cx="3171717" cy="369332"/>
            </a:xfrm>
          </p:grpSpPr>
          <p:cxnSp>
            <p:nvCxnSpPr>
              <p:cNvPr id="115" name="直接连接符 114"/>
              <p:cNvCxnSpPr/>
              <p:nvPr/>
            </p:nvCxnSpPr>
            <p:spPr>
              <a:xfrm flipH="1">
                <a:off x="1937773" y="2164317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164370" y="1979651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 jiaju</a:t>
                </a:r>
                <a:endParaRPr lang="en-US" altLang="zh-CN" b="1" smtClean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107287" y="1979651"/>
                <a:ext cx="2002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221.192.141.87</a:t>
                </a:r>
                <a:endParaRPr lang="en-US" altLang="zh-CN" smtClean="0"/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 flipH="1">
                <a:off x="2817109" y="2163871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1" name="组合 1030"/>
            <p:cNvGrpSpPr/>
            <p:nvPr/>
          </p:nvGrpSpPr>
          <p:grpSpPr>
            <a:xfrm>
              <a:off x="1965315" y="4015836"/>
              <a:ext cx="3252264" cy="384515"/>
              <a:chOff x="1951667" y="2558017"/>
              <a:chExt cx="3252264" cy="384515"/>
            </a:xfrm>
          </p:grpSpPr>
          <p:cxnSp>
            <p:nvCxnSpPr>
              <p:cNvPr id="119" name="直接连接符 118"/>
              <p:cNvCxnSpPr/>
              <p:nvPr/>
            </p:nvCxnSpPr>
            <p:spPr>
              <a:xfrm flipH="1">
                <a:off x="1951667" y="2757866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flipH="1">
                <a:off x="1961508" y="2627341"/>
                <a:ext cx="1" cy="13052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2196329" y="2573200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/>
                  <a:t>www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201728" y="2558017"/>
                <a:ext cx="2002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115.28.162.61</a:t>
                </a:r>
                <a:endParaRPr lang="en-US" altLang="zh-CN" smtClean="0"/>
              </a:p>
            </p:txBody>
          </p:sp>
          <p:cxnSp>
            <p:nvCxnSpPr>
              <p:cNvPr id="131" name="直接连接符 130"/>
              <p:cNvCxnSpPr/>
              <p:nvPr/>
            </p:nvCxnSpPr>
            <p:spPr>
              <a:xfrm flipH="1">
                <a:off x="2939164" y="2781622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/>
            <p:cNvSpPr txBox="1"/>
            <p:nvPr/>
          </p:nvSpPr>
          <p:spPr>
            <a:xfrm>
              <a:off x="1118923" y="2341028"/>
              <a:ext cx="206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/>
                <a:t>根提示：</a:t>
              </a:r>
              <a:r>
                <a:rPr lang="en-US" altLang="zh-CN" b="1" smtClean="0"/>
                <a:t>18.8.1.8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7970" y="279076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smtClean="0"/>
                <a:t>B</a:t>
              </a:r>
              <a:endParaRPr lang="zh-CN" altLang="en-US" b="1"/>
            </a:p>
          </p:txBody>
        </p:sp>
      </p:grpSp>
      <p:sp>
        <p:nvSpPr>
          <p:cNvPr id="155" name="矩形 154"/>
          <p:cNvSpPr/>
          <p:nvPr/>
        </p:nvSpPr>
        <p:spPr>
          <a:xfrm>
            <a:off x="5996348" y="562234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E</a:t>
            </a:r>
            <a:endParaRPr lang="zh-CN" altLang="en-US" b="1"/>
          </a:p>
        </p:txBody>
      </p:sp>
      <p:grpSp>
        <p:nvGrpSpPr>
          <p:cNvPr id="13" name="组合 12"/>
          <p:cNvGrpSpPr/>
          <p:nvPr/>
        </p:nvGrpSpPr>
        <p:grpSpPr>
          <a:xfrm>
            <a:off x="9311398" y="2341028"/>
            <a:ext cx="2925151" cy="1314339"/>
            <a:chOff x="9311398" y="2341028"/>
            <a:chExt cx="2925151" cy="1314339"/>
          </a:xfrm>
        </p:grpSpPr>
        <p:sp>
          <p:nvSpPr>
            <p:cNvPr id="17" name="TextBox 16"/>
            <p:cNvSpPr txBox="1"/>
            <p:nvPr/>
          </p:nvSpPr>
          <p:spPr>
            <a:xfrm>
              <a:off x="9487087" y="3286035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21.2.4.2</a:t>
              </a:r>
            </a:p>
          </p:txBody>
        </p:sp>
        <p:pic>
          <p:nvPicPr>
            <p:cNvPr id="157" name="Picture 4" descr="计算机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62776" y="2432488"/>
              <a:ext cx="481587" cy="85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8" name="TextBox 157"/>
            <p:cNvSpPr txBox="1"/>
            <p:nvPr/>
          </p:nvSpPr>
          <p:spPr>
            <a:xfrm>
              <a:off x="10174520" y="2341028"/>
              <a:ext cx="206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/>
                <a:t>根提示：</a:t>
              </a:r>
              <a:r>
                <a:rPr lang="en-US" altLang="zh-CN" b="1" smtClean="0"/>
                <a:t>18.8.1.8</a:t>
              </a:r>
            </a:p>
          </p:txBody>
        </p:sp>
        <p:sp>
          <p:nvSpPr>
            <p:cNvPr id="159" name="矩形 158"/>
            <p:cNvSpPr/>
            <p:nvPr/>
          </p:nvSpPr>
          <p:spPr>
            <a:xfrm>
              <a:off x="9311398" y="2642318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smtClean="0"/>
                <a:t>D</a:t>
              </a:r>
              <a:endParaRPr lang="zh-CN" altLang="en-US" b="1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0236522" y="2642318"/>
              <a:ext cx="1004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org</a:t>
              </a:r>
            </a:p>
          </p:txBody>
        </p:sp>
        <p:cxnSp>
          <p:nvCxnSpPr>
            <p:cNvPr id="161" name="直接连接符 160"/>
            <p:cNvCxnSpPr/>
            <p:nvPr/>
          </p:nvCxnSpPr>
          <p:spPr>
            <a:xfrm flipH="1">
              <a:off x="10470624" y="314050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H="1">
              <a:off x="10470624" y="3009982"/>
              <a:ext cx="1" cy="38444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H="1">
              <a:off x="10470624" y="339442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9337" y="2955841"/>
              <a:ext cx="128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edu2act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0669337" y="3220384"/>
              <a:ext cx="128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wfcms</a:t>
              </a:r>
              <a:endParaRPr lang="en-US" altLang="zh-CN" b="1" smtClean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845" y="2341028"/>
            <a:ext cx="4515221" cy="1952884"/>
            <a:chOff x="5000845" y="2402583"/>
            <a:chExt cx="4515221" cy="1952884"/>
          </a:xfrm>
        </p:grpSpPr>
        <p:sp>
          <p:nvSpPr>
            <p:cNvPr id="134" name="矩形 133"/>
            <p:cNvSpPr/>
            <p:nvPr/>
          </p:nvSpPr>
          <p:spPr>
            <a:xfrm>
              <a:off x="6982092" y="3359547"/>
              <a:ext cx="2504995" cy="569328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4" descr="计算机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76769" y="2461484"/>
              <a:ext cx="481587" cy="855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858356" y="2710360"/>
              <a:ext cx="839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com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127452" y="3005225"/>
              <a:ext cx="4246" cy="1163571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6126411" y="318971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310227" y="2980773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91xueit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746790" y="3311692"/>
              <a:ext cx="1" cy="43805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8" name="组合 1027"/>
            <p:cNvGrpSpPr/>
            <p:nvPr/>
          </p:nvGrpSpPr>
          <p:grpSpPr>
            <a:xfrm>
              <a:off x="6737593" y="3297720"/>
              <a:ext cx="2778473" cy="369332"/>
              <a:chOff x="6737593" y="1839901"/>
              <a:chExt cx="2778473" cy="369332"/>
            </a:xfrm>
          </p:grpSpPr>
          <p:cxnSp>
            <p:nvCxnSpPr>
              <p:cNvPr id="64" name="直接连接符 63"/>
              <p:cNvCxnSpPr/>
              <p:nvPr/>
            </p:nvCxnSpPr>
            <p:spPr>
              <a:xfrm flipH="1">
                <a:off x="6737593" y="2024567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992724" y="1839901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/>
                  <a:t>www</a:t>
                </a: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 flipH="1">
                <a:off x="7676868" y="2024121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934680" y="1839901"/>
                <a:ext cx="1581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59.46.80.160</a:t>
                </a:r>
              </a:p>
            </p:txBody>
          </p:sp>
        </p:grpSp>
        <p:grpSp>
          <p:nvGrpSpPr>
            <p:cNvPr id="1029" name="组合 1028"/>
            <p:cNvGrpSpPr/>
            <p:nvPr/>
          </p:nvGrpSpPr>
          <p:grpSpPr>
            <a:xfrm>
              <a:off x="6737593" y="3565076"/>
              <a:ext cx="2778473" cy="416347"/>
              <a:chOff x="6737593" y="2107257"/>
              <a:chExt cx="2778473" cy="41634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964597" y="2107257"/>
                <a:ext cx="766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/>
                  <a:t>ftp</a:t>
                </a:r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H="1">
                <a:off x="6737593" y="2298475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7689774" y="2324702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934680" y="2154272"/>
                <a:ext cx="1581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59.46.80.161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858355" y="2402583"/>
              <a:ext cx="206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/>
                <a:t>根提示：</a:t>
              </a:r>
              <a:r>
                <a:rPr lang="en-US" altLang="zh-CN" b="1" smtClean="0"/>
                <a:t>18.8.1.8</a:t>
              </a:r>
            </a:p>
          </p:txBody>
        </p:sp>
        <p:grpSp>
          <p:nvGrpSpPr>
            <p:cNvPr id="1030" name="组合 1029"/>
            <p:cNvGrpSpPr/>
            <p:nvPr/>
          </p:nvGrpSpPr>
          <p:grpSpPr>
            <a:xfrm>
              <a:off x="6131698" y="3986135"/>
              <a:ext cx="3259454" cy="369332"/>
              <a:chOff x="6131698" y="2491292"/>
              <a:chExt cx="3259454" cy="36933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6436159" y="2491292"/>
                <a:ext cx="1090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/>
                  <a:t>sohu</a:t>
                </a: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H="1">
                <a:off x="6131698" y="2675958"/>
                <a:ext cx="2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7143481" y="2675512"/>
                <a:ext cx="286054" cy="89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429535" y="2491292"/>
                <a:ext cx="121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43.6.18.8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550744" y="2522070"/>
                <a:ext cx="840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/>
                  <a:t>委派</a:t>
                </a:r>
                <a:endParaRPr lang="en-US" altLang="zh-CN" sz="1400" b="1" smtClean="0"/>
              </a:p>
            </p:txBody>
          </p:sp>
        </p:grpSp>
        <p:sp>
          <p:nvSpPr>
            <p:cNvPr id="154" name="矩形 153"/>
            <p:cNvSpPr/>
            <p:nvPr/>
          </p:nvSpPr>
          <p:spPr>
            <a:xfrm>
              <a:off x="5000845" y="2642318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smtClean="0"/>
                <a:t>C</a:t>
              </a:r>
              <a:endParaRPr lang="zh-CN" altLang="en-US" b="1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084279" y="329861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42.6.1.8</a:t>
              </a:r>
            </a:p>
          </p:txBody>
        </p:sp>
      </p:grpSp>
      <p:cxnSp>
        <p:nvCxnSpPr>
          <p:cNvPr id="1047" name="直接连接符 1046"/>
          <p:cNvCxnSpPr/>
          <p:nvPr/>
        </p:nvCxnSpPr>
        <p:spPr>
          <a:xfrm>
            <a:off x="-1260648" y="1457819"/>
            <a:ext cx="1321553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-972616" y="4797152"/>
            <a:ext cx="1300528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-1079524" y="-212972"/>
            <a:ext cx="206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根域名服务器</a:t>
            </a:r>
            <a:endParaRPr lang="en-US" altLang="zh-CN" sz="2400" b="1" smtClean="0"/>
          </a:p>
        </p:txBody>
      </p:sp>
      <p:sp>
        <p:nvSpPr>
          <p:cNvPr id="198" name="TextBox 197"/>
          <p:cNvSpPr txBox="1"/>
          <p:nvPr/>
        </p:nvSpPr>
        <p:spPr>
          <a:xfrm>
            <a:off x="-1174278" y="1510031"/>
            <a:ext cx="26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顶级域名服务器</a:t>
            </a:r>
            <a:endParaRPr lang="en-US" altLang="zh-CN" sz="2400" b="1" smtClean="0"/>
          </a:p>
        </p:txBody>
      </p:sp>
      <p:sp>
        <p:nvSpPr>
          <p:cNvPr id="199" name="TextBox 198"/>
          <p:cNvSpPr txBox="1"/>
          <p:nvPr/>
        </p:nvSpPr>
        <p:spPr>
          <a:xfrm>
            <a:off x="-972616" y="4942423"/>
            <a:ext cx="307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三</a:t>
            </a:r>
            <a:r>
              <a:rPr lang="zh-CN" altLang="en-US" sz="2400" b="1" smtClean="0"/>
              <a:t>级域名服务器</a:t>
            </a:r>
            <a:endParaRPr lang="en-US" altLang="zh-CN" sz="2400" b="1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7863468" y="2565519"/>
            <a:ext cx="143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主机记录</a:t>
            </a:r>
            <a:endParaRPr lang="en-US" altLang="zh-CN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3256261" y="2525694"/>
            <a:ext cx="143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主机记录</a:t>
            </a:r>
            <a:endParaRPr lang="en-US" altLang="zh-CN" smtClean="0"/>
          </a:p>
        </p:txBody>
      </p:sp>
      <p:cxnSp>
        <p:nvCxnSpPr>
          <p:cNvPr id="20" name="直接箭头连接符 19"/>
          <p:cNvCxnSpPr>
            <a:endCxn id="135" idx="2"/>
          </p:cNvCxnSpPr>
          <p:nvPr/>
        </p:nvCxnSpPr>
        <p:spPr>
          <a:xfrm flipV="1">
            <a:off x="3974837" y="2895026"/>
            <a:ext cx="1" cy="176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8420623" y="3021757"/>
            <a:ext cx="1" cy="176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939786" y="5172471"/>
            <a:ext cx="143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主机记录</a:t>
            </a:r>
            <a:endParaRPr lang="en-US" altLang="zh-CN" smtClean="0"/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9496941" y="5628709"/>
            <a:ext cx="1" cy="176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8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2254531" y="2580364"/>
            <a:ext cx="2677176" cy="346985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278341" y="1714415"/>
            <a:ext cx="2677176" cy="63456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005745" y="1840793"/>
            <a:ext cx="2362987" cy="63456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621521" y="4349192"/>
            <a:ext cx="2522842" cy="63456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117" y="-1397621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92" y="1033684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769" y="1003665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4345" y="4049459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34489" y="-1408465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4144047" y="-130144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1955" y="1172887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8356" y="1252541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39462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sohu.com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221" y="1878155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13.2.1.2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0186" y="4954867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65501" y="-553292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056319" y="-946800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27452" y="1547406"/>
            <a:ext cx="4246" cy="116357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6126411" y="1731894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10227" y="1522954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91xueit</a:t>
            </a: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6746790" y="1853873"/>
            <a:ext cx="1" cy="4380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组合 1027"/>
          <p:cNvGrpSpPr/>
          <p:nvPr/>
        </p:nvGrpSpPr>
        <p:grpSpPr>
          <a:xfrm>
            <a:off x="6737593" y="1839901"/>
            <a:ext cx="2778473" cy="369332"/>
            <a:chOff x="6737593" y="1839901"/>
            <a:chExt cx="2778473" cy="369332"/>
          </a:xfrm>
        </p:grpSpPr>
        <p:cxnSp>
          <p:nvCxnSpPr>
            <p:cNvPr id="64" name="直接连接符 63"/>
            <p:cNvCxnSpPr/>
            <p:nvPr/>
          </p:nvCxnSpPr>
          <p:spPr>
            <a:xfrm flipH="1">
              <a:off x="6737593" y="202456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92724" y="183990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7676868" y="202412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34680" y="1839901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59.46.80.160</a:t>
              </a: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6737593" y="2107257"/>
            <a:ext cx="2778473" cy="416347"/>
            <a:chOff x="6737593" y="2107257"/>
            <a:chExt cx="2778473" cy="416347"/>
          </a:xfrm>
        </p:grpSpPr>
        <p:sp>
          <p:nvSpPr>
            <p:cNvPr id="71" name="TextBox 70"/>
            <p:cNvSpPr txBox="1"/>
            <p:nvPr/>
          </p:nvSpPr>
          <p:spPr>
            <a:xfrm>
              <a:off x="6964597" y="210725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ftp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6737593" y="2298475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7689774" y="232470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34680" y="2154272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59.46.80.161</a:t>
              </a: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7331691" y="4284842"/>
            <a:ext cx="16068" cy="5196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4335220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  <a:endParaRPr lang="en-US" altLang="zh-CN" smtClean="0"/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4619411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  <a:endParaRPr lang="en-US" altLang="zh-CN" smtClean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671401" y="1461569"/>
            <a:ext cx="7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inhe</a:t>
            </a:r>
          </a:p>
        </p:txBody>
      </p:sp>
      <p:cxnSp>
        <p:nvCxnSpPr>
          <p:cNvPr id="105" name="直接连接符 104"/>
          <p:cNvCxnSpPr/>
          <p:nvPr/>
        </p:nvCxnSpPr>
        <p:spPr>
          <a:xfrm>
            <a:off x="1448136" y="1509330"/>
            <a:ext cx="6458" cy="97084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1454594" y="165306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448136" y="2480173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1937773" y="1783886"/>
            <a:ext cx="1" cy="3844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54479" y="2286390"/>
            <a:ext cx="11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onest</a:t>
            </a:r>
          </a:p>
        </p:txBody>
      </p:sp>
      <p:grpSp>
        <p:nvGrpSpPr>
          <p:cNvPr id="1032" name="组合 1031"/>
          <p:cNvGrpSpPr/>
          <p:nvPr/>
        </p:nvGrpSpPr>
        <p:grpSpPr>
          <a:xfrm>
            <a:off x="1937773" y="1682678"/>
            <a:ext cx="3179117" cy="369332"/>
            <a:chOff x="1937773" y="1682678"/>
            <a:chExt cx="3179117" cy="369332"/>
          </a:xfrm>
        </p:grpSpPr>
        <p:cxnSp>
          <p:nvCxnSpPr>
            <p:cNvPr id="107" name="直接连接符 106"/>
            <p:cNvCxnSpPr/>
            <p:nvPr/>
          </p:nvCxnSpPr>
          <p:spPr>
            <a:xfrm flipH="1">
              <a:off x="1937773" y="1867344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171770" y="1682678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14687" y="1682678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221.192.141.115</a:t>
              </a:r>
              <a:endParaRPr lang="en-US" altLang="zh-CN" smtClean="0"/>
            </a:p>
          </p:txBody>
        </p:sp>
        <p:cxnSp>
          <p:nvCxnSpPr>
            <p:cNvPr id="125" name="直接连接符 124"/>
            <p:cNvCxnSpPr/>
            <p:nvPr/>
          </p:nvCxnSpPr>
          <p:spPr>
            <a:xfrm flipH="1">
              <a:off x="2824509" y="186689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组合 1032"/>
          <p:cNvGrpSpPr/>
          <p:nvPr/>
        </p:nvGrpSpPr>
        <p:grpSpPr>
          <a:xfrm>
            <a:off x="1937773" y="1979651"/>
            <a:ext cx="3171717" cy="369332"/>
            <a:chOff x="1937773" y="1979651"/>
            <a:chExt cx="3171717" cy="369332"/>
          </a:xfrm>
        </p:grpSpPr>
        <p:cxnSp>
          <p:nvCxnSpPr>
            <p:cNvPr id="115" name="直接连接符 114"/>
            <p:cNvCxnSpPr/>
            <p:nvPr/>
          </p:nvCxnSpPr>
          <p:spPr>
            <a:xfrm flipH="1">
              <a:off x="1937773" y="216431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164370" y="197965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 jiaju</a:t>
              </a:r>
              <a:endParaRPr lang="en-US" altLang="zh-CN" b="1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07287" y="1979651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221.192.141.87</a:t>
              </a:r>
              <a:endParaRPr lang="en-US" altLang="zh-CN" smtClean="0"/>
            </a:p>
          </p:txBody>
        </p:sp>
        <p:cxnSp>
          <p:nvCxnSpPr>
            <p:cNvPr id="128" name="直接连接符 127"/>
            <p:cNvCxnSpPr/>
            <p:nvPr/>
          </p:nvCxnSpPr>
          <p:spPr>
            <a:xfrm flipH="1">
              <a:off x="2817109" y="216387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/>
          <p:cNvGrpSpPr/>
          <p:nvPr/>
        </p:nvGrpSpPr>
        <p:grpSpPr>
          <a:xfrm>
            <a:off x="1965315" y="2558017"/>
            <a:ext cx="3252264" cy="384515"/>
            <a:chOff x="1951667" y="2558017"/>
            <a:chExt cx="3252264" cy="384515"/>
          </a:xfrm>
        </p:grpSpPr>
        <p:cxnSp>
          <p:nvCxnSpPr>
            <p:cNvPr id="119" name="直接连接符 118"/>
            <p:cNvCxnSpPr/>
            <p:nvPr/>
          </p:nvCxnSpPr>
          <p:spPr>
            <a:xfrm flipH="1">
              <a:off x="1951667" y="2757866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1961508" y="2627341"/>
              <a:ext cx="1" cy="130525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196329" y="257320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01728" y="2558017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115.28.162.61</a:t>
              </a:r>
              <a:endParaRPr lang="en-US" altLang="zh-CN" smtClean="0"/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2939164" y="278162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26400" y="637584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118923" y="883209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58355" y="944764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17270" y="3729765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4064152" y="-1000514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4068406" y="-373121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4045590" y="-686817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6131698" y="2528316"/>
            <a:ext cx="3259454" cy="369332"/>
            <a:chOff x="6131698" y="2491292"/>
            <a:chExt cx="3259454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6436159" y="2491292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sohu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6131698" y="2675958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7143481" y="267551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429535" y="2491292"/>
              <a:ext cx="1217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43.6.18.8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50744" y="2522070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31129" y="6684671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DNS</a:t>
            </a:r>
            <a:r>
              <a:rPr lang="zh-CN" altLang="en-US" smtClean="0"/>
              <a:t>：</a:t>
            </a:r>
            <a:r>
              <a:rPr lang="en-US" altLang="zh-CN" smtClean="0"/>
              <a:t>13.2.1.2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0" y="2400305"/>
            <a:ext cx="837030" cy="386407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160345" y="2492731"/>
            <a:ext cx="862656" cy="388311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16933243">
            <a:off x="-864882" y="4292677"/>
            <a:ext cx="200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www.inhe.net.  IP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sp>
        <p:nvSpPr>
          <p:cNvPr id="151" name="TextBox 150"/>
          <p:cNvSpPr txBox="1"/>
          <p:nvPr/>
        </p:nvSpPr>
        <p:spPr>
          <a:xfrm rot="6153368">
            <a:off x="-1090721" y="4469446"/>
            <a:ext cx="382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www.inhe.net. IP221.192.141.115</a:t>
            </a:r>
          </a:p>
        </p:txBody>
      </p:sp>
      <p:sp>
        <p:nvSpPr>
          <p:cNvPr id="152" name="矩形 151"/>
          <p:cNvSpPr/>
          <p:nvPr/>
        </p:nvSpPr>
        <p:spPr>
          <a:xfrm>
            <a:off x="2846523" y="-11544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153" name="矩形 152"/>
          <p:cNvSpPr/>
          <p:nvPr/>
        </p:nvSpPr>
        <p:spPr>
          <a:xfrm>
            <a:off x="257970" y="133294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B</a:t>
            </a:r>
            <a:endParaRPr lang="zh-CN" altLang="en-US" b="1"/>
          </a:p>
        </p:txBody>
      </p:sp>
      <p:sp>
        <p:nvSpPr>
          <p:cNvPr id="154" name="矩形 153"/>
          <p:cNvSpPr/>
          <p:nvPr/>
        </p:nvSpPr>
        <p:spPr>
          <a:xfrm>
            <a:off x="5000845" y="118449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</a:t>
            </a:r>
            <a:endParaRPr lang="zh-CN" altLang="en-US" b="1"/>
          </a:p>
        </p:txBody>
      </p:sp>
      <p:sp>
        <p:nvSpPr>
          <p:cNvPr id="155" name="矩形 154"/>
          <p:cNvSpPr/>
          <p:nvPr/>
        </p:nvSpPr>
        <p:spPr>
          <a:xfrm>
            <a:off x="5996348" y="416452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E</a:t>
            </a:r>
            <a:endParaRPr lang="zh-CN" altLang="en-US" b="1"/>
          </a:p>
        </p:txBody>
      </p:sp>
      <p:sp>
        <p:nvSpPr>
          <p:cNvPr id="156" name="矩形 155"/>
          <p:cNvSpPr/>
          <p:nvPr/>
        </p:nvSpPr>
        <p:spPr>
          <a:xfrm>
            <a:off x="-557701" y="705400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Client</a:t>
            </a:r>
            <a:endParaRPr lang="zh-CN" altLang="en-US" b="1"/>
          </a:p>
        </p:txBody>
      </p:sp>
      <p:sp>
        <p:nvSpPr>
          <p:cNvPr id="167" name="TextBox 166"/>
          <p:cNvSpPr txBox="1"/>
          <p:nvPr/>
        </p:nvSpPr>
        <p:spPr>
          <a:xfrm>
            <a:off x="5084279" y="1840793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42.6.1.8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601602" y="4754996"/>
            <a:ext cx="14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权威应答</a:t>
            </a:r>
            <a:endParaRPr lang="en-US" altLang="zh-CN" b="1" smtClean="0"/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948824" y="4945529"/>
            <a:ext cx="639846" cy="1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-22854" y="5661248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844712" y="2636164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1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7627363" y="4388789"/>
            <a:ext cx="2556067" cy="556741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388348" y="1769953"/>
            <a:ext cx="2374187" cy="556741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2859" y="-1744732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392" y="1033684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478" y="862456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4345" y="4049459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47231" y="-1755576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856789" y="-164856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1955" y="1172887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065" y="1111332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39462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sohu.com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221" y="1878155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13.2.1.2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01196" y="4905229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8243" y="-900403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769061" y="-1293911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435161" y="1406197"/>
            <a:ext cx="4246" cy="116357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434120" y="159068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17936" y="1381745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91xueit</a:t>
            </a: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8054499" y="1712664"/>
            <a:ext cx="1" cy="4380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组合 1027"/>
          <p:cNvGrpSpPr/>
          <p:nvPr/>
        </p:nvGrpSpPr>
        <p:grpSpPr>
          <a:xfrm>
            <a:off x="8045302" y="1698692"/>
            <a:ext cx="2778473" cy="369332"/>
            <a:chOff x="6737593" y="1839901"/>
            <a:chExt cx="2778473" cy="369332"/>
          </a:xfrm>
        </p:grpSpPr>
        <p:cxnSp>
          <p:nvCxnSpPr>
            <p:cNvPr id="64" name="直接连接符 63"/>
            <p:cNvCxnSpPr/>
            <p:nvPr/>
          </p:nvCxnSpPr>
          <p:spPr>
            <a:xfrm flipH="1">
              <a:off x="6737593" y="202456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92724" y="183990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7676868" y="202412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34680" y="1839901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59.46.80.160</a:t>
              </a: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8045302" y="1966048"/>
            <a:ext cx="2778473" cy="416347"/>
            <a:chOff x="6737593" y="2107257"/>
            <a:chExt cx="2778473" cy="416347"/>
          </a:xfrm>
        </p:grpSpPr>
        <p:sp>
          <p:nvSpPr>
            <p:cNvPr id="71" name="TextBox 70"/>
            <p:cNvSpPr txBox="1"/>
            <p:nvPr/>
          </p:nvSpPr>
          <p:spPr>
            <a:xfrm>
              <a:off x="6964597" y="210725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ftp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6737593" y="2298475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7689774" y="232470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34680" y="2154272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59.46.80.161</a:t>
              </a: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7331691" y="4284842"/>
            <a:ext cx="16068" cy="5196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4335220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  <a:endParaRPr lang="en-US" altLang="zh-CN" smtClean="0"/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4619411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  <a:endParaRPr lang="en-US" altLang="zh-CN" smtClean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671401" y="1461569"/>
            <a:ext cx="7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inhe</a:t>
            </a:r>
          </a:p>
        </p:txBody>
      </p:sp>
      <p:cxnSp>
        <p:nvCxnSpPr>
          <p:cNvPr id="105" name="直接连接符 104"/>
          <p:cNvCxnSpPr/>
          <p:nvPr/>
        </p:nvCxnSpPr>
        <p:spPr>
          <a:xfrm>
            <a:off x="1448136" y="1509330"/>
            <a:ext cx="6458" cy="42727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1454594" y="165306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465924" y="1936603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71401" y="1702273"/>
            <a:ext cx="11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onest</a:t>
            </a:r>
          </a:p>
        </p:txBody>
      </p:sp>
      <p:pic>
        <p:nvPicPr>
          <p:cNvPr id="13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38469" y="6422152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118923" y="883209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166064" y="803555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17270" y="3729765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5776894" y="-1347625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5781148" y="-720232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5758332" y="-1033928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7439407" y="2387107"/>
            <a:ext cx="3259454" cy="369332"/>
            <a:chOff x="6131698" y="2491292"/>
            <a:chExt cx="3259454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6436159" y="2491292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sohu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6131698" y="2675958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7143481" y="267551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429535" y="2491292"/>
              <a:ext cx="1217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43.6.18.8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50744" y="2522070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9060" y="6730979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DNS</a:t>
            </a:r>
            <a:r>
              <a:rPr lang="zh-CN" altLang="en-US" smtClean="0"/>
              <a:t>：</a:t>
            </a:r>
            <a:r>
              <a:rPr lang="en-US" altLang="zh-CN" smtClean="0"/>
              <a:t>13.2.1.2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-167721" y="2463992"/>
            <a:ext cx="967008" cy="383700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0" y="2492731"/>
            <a:ext cx="1023001" cy="392942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17060080">
            <a:off x="-1045462" y="4335219"/>
            <a:ext cx="220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www.sohu.com.  IP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sp>
        <p:nvSpPr>
          <p:cNvPr id="152" name="矩形 151"/>
          <p:cNvSpPr/>
          <p:nvPr/>
        </p:nvSpPr>
        <p:spPr>
          <a:xfrm>
            <a:off x="4559265" y="-15015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153" name="矩形 152"/>
          <p:cNvSpPr/>
          <p:nvPr/>
        </p:nvSpPr>
        <p:spPr>
          <a:xfrm>
            <a:off x="257970" y="133294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B</a:t>
            </a:r>
            <a:endParaRPr lang="zh-CN" altLang="en-US" b="1"/>
          </a:p>
        </p:txBody>
      </p:sp>
      <p:sp>
        <p:nvSpPr>
          <p:cNvPr id="154" name="矩形 153"/>
          <p:cNvSpPr/>
          <p:nvPr/>
        </p:nvSpPr>
        <p:spPr>
          <a:xfrm>
            <a:off x="6308554" y="104329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</a:t>
            </a:r>
            <a:endParaRPr lang="zh-CN" altLang="en-US" b="1"/>
          </a:p>
        </p:txBody>
      </p:sp>
      <p:sp>
        <p:nvSpPr>
          <p:cNvPr id="155" name="矩形 154"/>
          <p:cNvSpPr/>
          <p:nvPr/>
        </p:nvSpPr>
        <p:spPr>
          <a:xfrm>
            <a:off x="5996348" y="416452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E</a:t>
            </a:r>
            <a:endParaRPr lang="zh-CN" altLang="en-US" b="1"/>
          </a:p>
        </p:txBody>
      </p:sp>
      <p:sp>
        <p:nvSpPr>
          <p:cNvPr id="156" name="矩形 155"/>
          <p:cNvSpPr/>
          <p:nvPr/>
        </p:nvSpPr>
        <p:spPr>
          <a:xfrm>
            <a:off x="-669770" y="710031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Client</a:t>
            </a:r>
            <a:endParaRPr lang="zh-CN" altLang="en-US" b="1"/>
          </a:p>
        </p:txBody>
      </p:sp>
      <p:sp>
        <p:nvSpPr>
          <p:cNvPr id="167" name="TextBox 166"/>
          <p:cNvSpPr txBox="1"/>
          <p:nvPr/>
        </p:nvSpPr>
        <p:spPr>
          <a:xfrm>
            <a:off x="6391988" y="1699584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42.6.1.8</a:t>
            </a: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671401" y="-879018"/>
            <a:ext cx="3063553" cy="176222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9790716">
            <a:off x="1903381" y="-488391"/>
            <a:ext cx="267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www.sohu.com.  </a:t>
            </a:r>
            <a:r>
              <a:rPr lang="en-US" altLang="zh-CN" smtClean="0"/>
              <a:t>IP</a:t>
            </a:r>
            <a:r>
              <a:rPr lang="zh-CN" altLang="en-US" smtClean="0"/>
              <a:t>？</a:t>
            </a:r>
            <a:endParaRPr lang="en-US" altLang="zh-CN" sz="2000" smtClean="0"/>
          </a:p>
        </p:txBody>
      </p:sp>
      <p:sp>
        <p:nvSpPr>
          <p:cNvPr id="116" name="TextBox 115"/>
          <p:cNvSpPr txBox="1"/>
          <p:nvPr/>
        </p:nvSpPr>
        <p:spPr>
          <a:xfrm rot="19790716">
            <a:off x="2425360" y="12590"/>
            <a:ext cx="27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服务器</a:t>
            </a:r>
            <a:r>
              <a:rPr lang="en-US" altLang="zh-CN" smtClean="0"/>
              <a:t> IP</a:t>
            </a:r>
            <a:r>
              <a:rPr lang="zh-CN" altLang="en-US" smtClean="0"/>
              <a:t>地址</a:t>
            </a:r>
            <a:r>
              <a:rPr lang="en-US" altLang="zh-CN" smtClean="0"/>
              <a:t>42.6.1.8</a:t>
            </a:r>
          </a:p>
        </p:txBody>
      </p:sp>
      <p:cxnSp>
        <p:nvCxnSpPr>
          <p:cNvPr id="117" name="直接箭头连接符 116"/>
          <p:cNvCxnSpPr>
            <a:endCxn id="136" idx="0"/>
          </p:cNvCxnSpPr>
          <p:nvPr/>
        </p:nvCxnSpPr>
        <p:spPr>
          <a:xfrm flipH="1">
            <a:off x="2149938" y="-664596"/>
            <a:ext cx="2585016" cy="154780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2519564" y="1532847"/>
            <a:ext cx="357357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71960" y="1052736"/>
            <a:ext cx="267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www.sohu.com.  </a:t>
            </a:r>
            <a:r>
              <a:rPr lang="en-US" altLang="zh-CN" smtClean="0"/>
              <a:t>IP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cxnSp>
        <p:nvCxnSpPr>
          <p:cNvPr id="144" name="直接箭头连接符 143"/>
          <p:cNvCxnSpPr/>
          <p:nvPr/>
        </p:nvCxnSpPr>
        <p:spPr>
          <a:xfrm flipH="1">
            <a:off x="2519867" y="1718226"/>
            <a:ext cx="351808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098093" y="1781382"/>
            <a:ext cx="26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服务器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en-US" altLang="zh-CN" smtClean="0"/>
              <a:t>43.6.18.8</a:t>
            </a:r>
            <a:r>
              <a:rPr lang="zh-CN" altLang="en-US" smtClean="0"/>
              <a:t> </a:t>
            </a:r>
            <a:endParaRPr lang="en-US" altLang="zh-CN" smtClean="0"/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2447082" y="2232098"/>
            <a:ext cx="3718543" cy="177718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1485525">
            <a:off x="3395813" y="2834787"/>
            <a:ext cx="267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www.sohu.com.  </a:t>
            </a:r>
            <a:r>
              <a:rPr lang="en-US" altLang="zh-CN" smtClean="0"/>
              <a:t>IP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cxnSp>
        <p:nvCxnSpPr>
          <p:cNvPr id="170" name="直接箭头连接符 169"/>
          <p:cNvCxnSpPr/>
          <p:nvPr/>
        </p:nvCxnSpPr>
        <p:spPr>
          <a:xfrm flipH="1" flipV="1">
            <a:off x="2190218" y="2375232"/>
            <a:ext cx="3641520" cy="175570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1568222">
            <a:off x="1975738" y="3402271"/>
            <a:ext cx="4205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www.sohu.com. </a:t>
            </a:r>
            <a:r>
              <a:rPr lang="en-US" altLang="zh-CN" smtClean="0"/>
              <a:t>IP220.181.90.14</a:t>
            </a:r>
          </a:p>
        </p:txBody>
      </p:sp>
      <p:sp>
        <p:nvSpPr>
          <p:cNvPr id="172" name="TextBox 171"/>
          <p:cNvSpPr txBox="1"/>
          <p:nvPr/>
        </p:nvSpPr>
        <p:spPr>
          <a:xfrm rot="6307692">
            <a:off x="-1319708" y="4492166"/>
            <a:ext cx="423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www.sohu.com.</a:t>
            </a:r>
            <a:r>
              <a:rPr lang="en-US" altLang="zh-CN" smtClean="0"/>
              <a:t>IP220.181.90.14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601602" y="4754996"/>
            <a:ext cx="14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非权威应答</a:t>
            </a:r>
            <a:endParaRPr lang="en-US" altLang="zh-CN" b="1" smtClean="0"/>
          </a:p>
        </p:txBody>
      </p:sp>
      <p:cxnSp>
        <p:nvCxnSpPr>
          <p:cNvPr id="174" name="直接箭头连接符 173"/>
          <p:cNvCxnSpPr/>
          <p:nvPr/>
        </p:nvCxnSpPr>
        <p:spPr>
          <a:xfrm flipV="1">
            <a:off x="948824" y="4945529"/>
            <a:ext cx="639846" cy="1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-223517" y="5764601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808982" y="568172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295618" y="-609352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203177" y="1381745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5508073" y="1584581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2699008" y="2264703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430055" y="3888570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</a:t>
            </a: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823694" y="2725661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</a:t>
            </a:r>
            <a:endParaRPr lang="zh-CN" altLang="en-US"/>
          </a:p>
        </p:txBody>
      </p:sp>
      <p:pic>
        <p:nvPicPr>
          <p:cNvPr id="120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7444" y="6093082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矩形 121"/>
          <p:cNvSpPr/>
          <p:nvPr/>
        </p:nvSpPr>
        <p:spPr>
          <a:xfrm>
            <a:off x="4569924" y="691564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Client2</a:t>
            </a:r>
            <a:endParaRPr lang="zh-CN" altLang="en-US" b="1"/>
          </a:p>
        </p:txBody>
      </p:sp>
      <p:cxnSp>
        <p:nvCxnSpPr>
          <p:cNvPr id="123" name="直接箭头连接符 122"/>
          <p:cNvCxnSpPr/>
          <p:nvPr/>
        </p:nvCxnSpPr>
        <p:spPr>
          <a:xfrm flipH="1" flipV="1">
            <a:off x="1767701" y="2748655"/>
            <a:ext cx="2726415" cy="313363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1983614" y="2756439"/>
            <a:ext cx="2747683" cy="312585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4085280" y="5495449"/>
            <a:ext cx="250259" cy="235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2060616" y="2923109"/>
            <a:ext cx="412932" cy="223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/>
              <a:t>10</a:t>
            </a:r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 rot="2985590">
            <a:off x="1940559" y="4349192"/>
            <a:ext cx="220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www.sohu.com.  IP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sp>
        <p:nvSpPr>
          <p:cNvPr id="130" name="TextBox 129"/>
          <p:cNvSpPr txBox="1"/>
          <p:nvPr/>
        </p:nvSpPr>
        <p:spPr>
          <a:xfrm rot="2924298">
            <a:off x="2630471" y="4136588"/>
            <a:ext cx="219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.</a:t>
            </a:r>
            <a:r>
              <a:rPr lang="en-US" altLang="zh-CN" smtClean="0"/>
              <a:t>IP220.181.90.14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410976" y="6237486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DNS</a:t>
            </a:r>
            <a:r>
              <a:rPr lang="zh-CN" altLang="en-US" smtClean="0"/>
              <a:t>：</a:t>
            </a:r>
            <a:r>
              <a:rPr lang="en-US" altLang="zh-CN" smtClean="0"/>
              <a:t>13.2.1.2</a:t>
            </a:r>
          </a:p>
        </p:txBody>
      </p:sp>
    </p:spTree>
    <p:extLst>
      <p:ext uri="{BB962C8B-B14F-4D97-AF65-F5344CB8AC3E}">
        <p14:creationId xmlns:p14="http://schemas.microsoft.com/office/powerpoint/2010/main" val="329077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9265" y="-1619651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392" y="1033684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478" y="862456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4345" y="4049459"/>
            <a:ext cx="481587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03637" y="-1630495"/>
            <a:ext cx="18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4713195" y="-152347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  <a:r>
              <a:rPr lang="zh-CN" altLang="en-US" b="1"/>
              <a:t>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1955" y="1172887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net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065" y="1111332"/>
            <a:ext cx="8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7445" y="39462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sohu.com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97" y="1987982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13.2.1.2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01196" y="4905229"/>
            <a:ext cx="12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43.6.18.8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34649" y="-775322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18.8.1.8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625467" y="-1168830"/>
            <a:ext cx="7832" cy="7628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435161" y="1406197"/>
            <a:ext cx="4246" cy="116357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434120" y="159068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17936" y="1381745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91xueit</a:t>
            </a: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8054499" y="1712664"/>
            <a:ext cx="1" cy="43805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组合 1027"/>
          <p:cNvGrpSpPr/>
          <p:nvPr/>
        </p:nvGrpSpPr>
        <p:grpSpPr>
          <a:xfrm>
            <a:off x="8045302" y="1698692"/>
            <a:ext cx="2778473" cy="369332"/>
            <a:chOff x="6737593" y="1839901"/>
            <a:chExt cx="2778473" cy="369332"/>
          </a:xfrm>
        </p:grpSpPr>
        <p:cxnSp>
          <p:nvCxnSpPr>
            <p:cNvPr id="64" name="直接连接符 63"/>
            <p:cNvCxnSpPr/>
            <p:nvPr/>
          </p:nvCxnSpPr>
          <p:spPr>
            <a:xfrm flipH="1">
              <a:off x="6737593" y="202456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92724" y="183990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>
              <a:off x="7676868" y="202412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934680" y="1839901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59.46.80.160</a:t>
              </a: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8045302" y="1966048"/>
            <a:ext cx="2778473" cy="416347"/>
            <a:chOff x="6737593" y="2107257"/>
            <a:chExt cx="2778473" cy="416347"/>
          </a:xfrm>
        </p:grpSpPr>
        <p:sp>
          <p:nvSpPr>
            <p:cNvPr id="71" name="TextBox 70"/>
            <p:cNvSpPr txBox="1"/>
            <p:nvPr/>
          </p:nvSpPr>
          <p:spPr>
            <a:xfrm>
              <a:off x="6964597" y="210725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ftp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6737593" y="2298475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7689774" y="232470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934680" y="2154272"/>
              <a:ext cx="158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59.46.80.161</a:t>
              </a: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7331691" y="4284842"/>
            <a:ext cx="16068" cy="5196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1034"/>
          <p:cNvGrpSpPr/>
          <p:nvPr/>
        </p:nvGrpSpPr>
        <p:grpSpPr>
          <a:xfrm>
            <a:off x="7325415" y="4335220"/>
            <a:ext cx="2889547" cy="369332"/>
            <a:chOff x="7325415" y="3878006"/>
            <a:chExt cx="2889547" cy="369332"/>
          </a:xfrm>
        </p:grpSpPr>
        <p:cxnSp>
          <p:nvCxnSpPr>
            <p:cNvPr id="90" name="直接连接符 89"/>
            <p:cNvCxnSpPr/>
            <p:nvPr/>
          </p:nvCxnSpPr>
          <p:spPr>
            <a:xfrm flipH="1">
              <a:off x="7325415" y="4062672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2419" y="3878006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8277596" y="4063564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522502" y="3878006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220.181.90.14</a:t>
              </a:r>
              <a:endParaRPr lang="en-US" altLang="zh-CN" smtClean="0"/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325415" y="4619411"/>
            <a:ext cx="2889547" cy="369332"/>
            <a:chOff x="7325415" y="4162197"/>
            <a:chExt cx="2889547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93567" y="4162197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ftp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>
              <a:off x="7325415" y="4346863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8288603" y="4346417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522502" y="4162197"/>
              <a:ext cx="169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218.30.64.194</a:t>
              </a:r>
              <a:endParaRPr lang="en-US" altLang="zh-CN" smtClean="0"/>
            </a:p>
          </p:txBody>
        </p:sp>
      </p:grpSp>
      <p:pic>
        <p:nvPicPr>
          <p:cNvPr id="13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16753" y="6083660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118923" y="883209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166064" y="803555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17270" y="3729765"/>
            <a:ext cx="19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grpSp>
        <p:nvGrpSpPr>
          <p:cNvPr id="1024" name="组合 1023"/>
          <p:cNvGrpSpPr/>
          <p:nvPr/>
        </p:nvGrpSpPr>
        <p:grpSpPr>
          <a:xfrm>
            <a:off x="4633300" y="-1222544"/>
            <a:ext cx="2899562" cy="369332"/>
            <a:chOff x="4399159" y="-285290"/>
            <a:chExt cx="2899562" cy="36933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4399159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66094" y="-285290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net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176611" y="-101070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6961" y="-285290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13.2.1.2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458313" y="-254512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27" name="组合 1026"/>
          <p:cNvGrpSpPr/>
          <p:nvPr/>
        </p:nvGrpSpPr>
        <p:grpSpPr>
          <a:xfrm>
            <a:off x="4637554" y="-595151"/>
            <a:ext cx="2895307" cy="369332"/>
            <a:chOff x="4403413" y="342103"/>
            <a:chExt cx="2895307" cy="369332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4403413" y="526769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60217" y="342103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org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76610" y="526323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26542" y="342103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21.2.4.2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8312" y="372881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4614738" y="-908847"/>
            <a:ext cx="2918124" cy="369332"/>
            <a:chOff x="4380597" y="-9232"/>
            <a:chExt cx="2918124" cy="36933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4380597" y="175434"/>
              <a:ext cx="30461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0216" y="-9232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com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5236290" y="17498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494103" y="-9232"/>
              <a:ext cx="109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42.6.1.8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58313" y="21546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grpSp>
        <p:nvGrpSpPr>
          <p:cNvPr id="1030" name="组合 1029"/>
          <p:cNvGrpSpPr/>
          <p:nvPr/>
        </p:nvGrpSpPr>
        <p:grpSpPr>
          <a:xfrm>
            <a:off x="7439407" y="2387107"/>
            <a:ext cx="3259454" cy="369332"/>
            <a:chOff x="6131698" y="2491292"/>
            <a:chExt cx="3259454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6436159" y="2491292"/>
              <a:ext cx="109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sohu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6131698" y="2675958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7143481" y="2675512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429535" y="2491292"/>
              <a:ext cx="1217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43.6.18.8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50744" y="2522070"/>
              <a:ext cx="840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委派</a:t>
              </a:r>
              <a:endParaRPr lang="en-US" altLang="zh-CN" sz="1400" b="1" smtClean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783925" y="6498591"/>
            <a:ext cx="228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DNS</a:t>
            </a:r>
            <a:r>
              <a:rPr lang="zh-CN" altLang="en-US" smtClean="0"/>
              <a:t>：</a:t>
            </a:r>
            <a:r>
              <a:rPr lang="en-US" altLang="zh-CN"/>
              <a:t>43.6.18.8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1030481" y="4765012"/>
            <a:ext cx="5167186" cy="14555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944147" y="4976273"/>
            <a:ext cx="5181003" cy="143340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20632449">
            <a:off x="2326232" y="5028892"/>
            <a:ext cx="220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www.sohu.com.  IP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sp>
        <p:nvSpPr>
          <p:cNvPr id="152" name="矩形 151"/>
          <p:cNvSpPr/>
          <p:nvPr/>
        </p:nvSpPr>
        <p:spPr>
          <a:xfrm>
            <a:off x="3415671" y="-137643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A</a:t>
            </a:r>
            <a:endParaRPr lang="zh-CN" altLang="en-US" b="1"/>
          </a:p>
        </p:txBody>
      </p:sp>
      <p:sp>
        <p:nvSpPr>
          <p:cNvPr id="153" name="矩形 152"/>
          <p:cNvSpPr/>
          <p:nvPr/>
        </p:nvSpPr>
        <p:spPr>
          <a:xfrm>
            <a:off x="257970" y="133294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B</a:t>
            </a:r>
            <a:endParaRPr lang="zh-CN" altLang="en-US" b="1"/>
          </a:p>
        </p:txBody>
      </p:sp>
      <p:sp>
        <p:nvSpPr>
          <p:cNvPr id="154" name="矩形 153"/>
          <p:cNvSpPr/>
          <p:nvPr/>
        </p:nvSpPr>
        <p:spPr>
          <a:xfrm>
            <a:off x="6308554" y="104329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</a:t>
            </a:r>
            <a:endParaRPr lang="zh-CN" altLang="en-US" b="1"/>
          </a:p>
        </p:txBody>
      </p:sp>
      <p:sp>
        <p:nvSpPr>
          <p:cNvPr id="155" name="矩形 154"/>
          <p:cNvSpPr/>
          <p:nvPr/>
        </p:nvSpPr>
        <p:spPr>
          <a:xfrm>
            <a:off x="5996348" y="416452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E</a:t>
            </a:r>
            <a:endParaRPr lang="zh-CN" altLang="en-US" b="1"/>
          </a:p>
        </p:txBody>
      </p:sp>
      <p:sp>
        <p:nvSpPr>
          <p:cNvPr id="156" name="矩形 155"/>
          <p:cNvSpPr/>
          <p:nvPr/>
        </p:nvSpPr>
        <p:spPr>
          <a:xfrm>
            <a:off x="-157475" y="691564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Client</a:t>
            </a:r>
            <a:endParaRPr lang="zh-CN" altLang="en-US" b="1"/>
          </a:p>
        </p:txBody>
      </p:sp>
      <p:sp>
        <p:nvSpPr>
          <p:cNvPr id="167" name="TextBox 166"/>
          <p:cNvSpPr txBox="1"/>
          <p:nvPr/>
        </p:nvSpPr>
        <p:spPr>
          <a:xfrm>
            <a:off x="6391988" y="1699584"/>
            <a:ext cx="10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42.6.1.8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11550" y="1483969"/>
            <a:ext cx="7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inhe</a:t>
            </a:r>
          </a:p>
        </p:txBody>
      </p:sp>
      <p:cxnSp>
        <p:nvCxnSpPr>
          <p:cNvPr id="102" name="直接连接符 101"/>
          <p:cNvCxnSpPr/>
          <p:nvPr/>
        </p:nvCxnSpPr>
        <p:spPr>
          <a:xfrm>
            <a:off x="1488285" y="1531730"/>
            <a:ext cx="6458" cy="13690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494743" y="1675465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977922" y="1806286"/>
            <a:ext cx="1" cy="3844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1977922" y="1705078"/>
            <a:ext cx="3179117" cy="369332"/>
            <a:chOff x="1937773" y="1682678"/>
            <a:chExt cx="3179117" cy="369332"/>
          </a:xfrm>
        </p:grpSpPr>
        <p:cxnSp>
          <p:nvCxnSpPr>
            <p:cNvPr id="115" name="直接连接符 114"/>
            <p:cNvCxnSpPr/>
            <p:nvPr/>
          </p:nvCxnSpPr>
          <p:spPr>
            <a:xfrm flipH="1">
              <a:off x="1937773" y="1867344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2171770" y="1682678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www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14687" y="1682678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221.192.141.115</a:t>
              </a:r>
              <a:endParaRPr lang="en-US" altLang="zh-CN" smtClean="0"/>
            </a:p>
          </p:txBody>
        </p:sp>
        <p:cxnSp>
          <p:nvCxnSpPr>
            <p:cNvPr id="120" name="直接连接符 119"/>
            <p:cNvCxnSpPr/>
            <p:nvPr/>
          </p:nvCxnSpPr>
          <p:spPr>
            <a:xfrm flipH="1">
              <a:off x="2824509" y="1866898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1977922" y="2002051"/>
            <a:ext cx="3171717" cy="369332"/>
            <a:chOff x="1937773" y="1979651"/>
            <a:chExt cx="3171717" cy="369332"/>
          </a:xfrm>
        </p:grpSpPr>
        <p:cxnSp>
          <p:nvCxnSpPr>
            <p:cNvPr id="123" name="直接连接符 122"/>
            <p:cNvCxnSpPr/>
            <p:nvPr/>
          </p:nvCxnSpPr>
          <p:spPr>
            <a:xfrm flipH="1">
              <a:off x="1937773" y="2164317"/>
              <a:ext cx="2681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164370" y="1979651"/>
              <a:ext cx="76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 jiaju</a:t>
              </a:r>
              <a:endParaRPr lang="en-US" altLang="zh-CN" b="1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07287" y="1979651"/>
              <a:ext cx="200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221.192.141.87</a:t>
              </a:r>
              <a:endParaRPr lang="en-US" altLang="zh-CN" smtClean="0"/>
            </a:p>
          </p:txBody>
        </p:sp>
        <p:cxnSp>
          <p:nvCxnSpPr>
            <p:cNvPr id="127" name="直接连接符 126"/>
            <p:cNvCxnSpPr/>
            <p:nvPr/>
          </p:nvCxnSpPr>
          <p:spPr>
            <a:xfrm flipH="1">
              <a:off x="2817109" y="2163871"/>
              <a:ext cx="286054" cy="89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84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2836984" y="2787745"/>
            <a:ext cx="2268534" cy="30799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0717" y="3095706"/>
            <a:ext cx="6639753" cy="325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-1127209" y="4870111"/>
            <a:ext cx="1996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DNS:192.168.80.20</a:t>
            </a:r>
            <a:endParaRPr lang="zh-CN" altLang="en-US" sz="1600" b="1"/>
          </a:p>
        </p:txBody>
      </p:sp>
      <p:pic>
        <p:nvPicPr>
          <p:cNvPr id="5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36" y="1161021"/>
            <a:ext cx="4203016" cy="185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>
            <a:endCxn id="9" idx="3"/>
          </p:cNvCxnSpPr>
          <p:nvPr/>
        </p:nvCxnSpPr>
        <p:spPr>
          <a:xfrm flipH="1">
            <a:off x="129930" y="4528012"/>
            <a:ext cx="152163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-124932" y="2618394"/>
            <a:ext cx="6044870" cy="297870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75921" y="681101"/>
            <a:ext cx="638938" cy="11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计算机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623845" y="4167411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22" y="565554"/>
            <a:ext cx="427833" cy="76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5187" y="1816480"/>
            <a:ext cx="702317" cy="12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2" descr="抽象图标56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94169" y="2439701"/>
            <a:ext cx="610336" cy="357386"/>
          </a:xfrm>
          <a:prstGeom prst="rect">
            <a:avLst/>
          </a:prstGeom>
          <a:noFill/>
        </p:spPr>
      </p:pic>
      <p:pic>
        <p:nvPicPr>
          <p:cNvPr id="14" name="Picture 8" descr="计算机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811403" y="539510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计算机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97890" y="5363917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>
            <a:stCxn id="60" idx="2"/>
            <a:endCxn id="15" idx="0"/>
          </p:cNvCxnSpPr>
          <p:nvPr/>
        </p:nvCxnSpPr>
        <p:spPr>
          <a:xfrm flipH="1">
            <a:off x="1974778" y="3660945"/>
            <a:ext cx="88916" cy="170297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6610068" y="1682516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98442" y="1987710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Ibm.com</a:t>
            </a:r>
          </a:p>
          <a:p>
            <a:r>
              <a:rPr lang="en-US" altLang="zh-CN" b="1" smtClean="0"/>
              <a:t>sohu.com</a:t>
            </a:r>
          </a:p>
          <a:p>
            <a:r>
              <a:rPr lang="en-US" altLang="zh-CN" b="1" smtClean="0"/>
              <a:t>DNS</a:t>
            </a:r>
            <a:r>
              <a:rPr lang="zh-CN" altLang="en-US" b="1" smtClean="0"/>
              <a:t>服务器</a:t>
            </a:r>
            <a:endParaRPr lang="zh-CN" altLang="en-US" b="1"/>
          </a:p>
        </p:txBody>
      </p: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3278397"/>
            <a:ext cx="737842" cy="43204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3119060" y="448850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内网</a:t>
            </a:r>
            <a:endParaRPr lang="zh-CN" altLang="en-US" sz="2000" b="1"/>
          </a:p>
        </p:txBody>
      </p:sp>
      <p:pic>
        <p:nvPicPr>
          <p:cNvPr id="60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9070" y="2791563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9" descr="抽象图标33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6636" y="4308340"/>
            <a:ext cx="963624" cy="439844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1470168" y="2258455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DNS</a:t>
            </a:r>
          </a:p>
          <a:p>
            <a:r>
              <a:rPr lang="zh-CN" altLang="en-US" sz="1600" b="1" smtClean="0"/>
              <a:t>服务器</a:t>
            </a:r>
            <a:endParaRPr lang="zh-CN" altLang="en-US" sz="1600" b="1"/>
          </a:p>
        </p:txBody>
      </p:sp>
      <p:pic>
        <p:nvPicPr>
          <p:cNvPr id="70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49" y="3042759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360930" y="2457984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Web</a:t>
            </a:r>
          </a:p>
          <a:p>
            <a:r>
              <a:rPr lang="zh-CN" altLang="en-US" sz="1600" b="1" smtClean="0"/>
              <a:t>服务器</a:t>
            </a:r>
            <a:endParaRPr lang="zh-CN" altLang="en-US" sz="1600" b="1"/>
          </a:p>
        </p:txBody>
      </p:sp>
      <p:sp>
        <p:nvSpPr>
          <p:cNvPr id="73" name="TextBox 72"/>
          <p:cNvSpPr txBox="1"/>
          <p:nvPr/>
        </p:nvSpPr>
        <p:spPr>
          <a:xfrm>
            <a:off x="4539685" y="1033417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        根</a:t>
            </a:r>
            <a:endParaRPr lang="en-US" altLang="zh-CN" sz="1600" b="1" smtClean="0"/>
          </a:p>
          <a:p>
            <a:r>
              <a:rPr lang="en-US" altLang="zh-CN" sz="1600" b="1" smtClean="0"/>
              <a:t>DNS</a:t>
            </a:r>
            <a:r>
              <a:rPr lang="zh-CN" altLang="en-US" sz="1600" b="1" smtClean="0"/>
              <a:t>服务器</a:t>
            </a:r>
            <a:endParaRPr lang="zh-CN" altLang="en-US" sz="1600" b="1"/>
          </a:p>
        </p:txBody>
      </p:sp>
      <p:sp>
        <p:nvSpPr>
          <p:cNvPr id="74" name="TextBox 73"/>
          <p:cNvSpPr txBox="1"/>
          <p:nvPr/>
        </p:nvSpPr>
        <p:spPr>
          <a:xfrm>
            <a:off x="8262027" y="622514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    com</a:t>
            </a:r>
          </a:p>
          <a:p>
            <a:r>
              <a:rPr lang="en-US" altLang="zh-CN" b="1" smtClean="0"/>
              <a:t>DNS</a:t>
            </a:r>
            <a:r>
              <a:rPr lang="zh-CN" altLang="en-US" b="1" smtClean="0"/>
              <a:t>服务器</a:t>
            </a:r>
            <a:endParaRPr lang="zh-CN" alt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72389" y="3885814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192.168.80.10</a:t>
            </a:r>
            <a:endParaRPr lang="zh-CN" altLang="en-US" sz="1600" b="1"/>
          </a:p>
        </p:txBody>
      </p:sp>
      <p:sp>
        <p:nvSpPr>
          <p:cNvPr id="77" name="TextBox 76"/>
          <p:cNvSpPr txBox="1"/>
          <p:nvPr/>
        </p:nvSpPr>
        <p:spPr>
          <a:xfrm>
            <a:off x="1609159" y="3641054"/>
            <a:ext cx="14959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192.168.80.20</a:t>
            </a:r>
            <a:endParaRPr lang="zh-CN" altLang="en-US" sz="1600" b="1"/>
          </a:p>
        </p:txBody>
      </p:sp>
      <p:sp>
        <p:nvSpPr>
          <p:cNvPr id="83" name="TextBox 82"/>
          <p:cNvSpPr txBox="1"/>
          <p:nvPr/>
        </p:nvSpPr>
        <p:spPr>
          <a:xfrm>
            <a:off x="2276574" y="244184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abc.com</a:t>
            </a:r>
            <a:endParaRPr lang="zh-CN" altLang="en-US" b="1"/>
          </a:p>
        </p:txBody>
      </p:sp>
      <p:sp>
        <p:nvSpPr>
          <p:cNvPr id="84" name="TextBox 83"/>
          <p:cNvSpPr txBox="1"/>
          <p:nvPr/>
        </p:nvSpPr>
        <p:spPr>
          <a:xfrm>
            <a:off x="1454499" y="6116305"/>
            <a:ext cx="1996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DNS:192.168.80.20</a:t>
            </a:r>
            <a:endParaRPr lang="zh-CN" altLang="en-US" sz="1600" b="1"/>
          </a:p>
        </p:txBody>
      </p:sp>
      <p:sp>
        <p:nvSpPr>
          <p:cNvPr id="85" name="TextBox 84"/>
          <p:cNvSpPr txBox="1"/>
          <p:nvPr/>
        </p:nvSpPr>
        <p:spPr>
          <a:xfrm>
            <a:off x="-1375640" y="6177347"/>
            <a:ext cx="1996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DNS:192.168.80.20</a:t>
            </a:r>
            <a:endParaRPr lang="zh-CN" altLang="en-US" sz="1600" b="1"/>
          </a:p>
        </p:txBody>
      </p:sp>
      <p:cxnSp>
        <p:nvCxnSpPr>
          <p:cNvPr id="87" name="直接连接符 86"/>
          <p:cNvCxnSpPr/>
          <p:nvPr/>
        </p:nvCxnSpPr>
        <p:spPr>
          <a:xfrm>
            <a:off x="2471094" y="2802296"/>
            <a:ext cx="0" cy="14644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2477552" y="2946031"/>
            <a:ext cx="2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48008" y="275584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www</a:t>
            </a:r>
            <a:endParaRPr lang="zh-CN" altLang="en-US" b="1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3361860" y="2947848"/>
            <a:ext cx="286054" cy="892"/>
          </a:xfrm>
          <a:prstGeom prst="line">
            <a:avLst/>
          </a:prstGeom>
          <a:ln w="25400">
            <a:solidFill>
              <a:schemeClr val="tx1"/>
            </a:solidFill>
            <a:headEnd type="stealth" w="lg" len="med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27434" y="2745380"/>
            <a:ext cx="17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192.168.80.10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187482" y="2172375"/>
            <a:ext cx="206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根提示：</a:t>
            </a:r>
            <a:r>
              <a:rPr lang="en-US" altLang="zh-CN" b="1" smtClean="0"/>
              <a:t>18.8.1.8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594169" y="1803043"/>
            <a:ext cx="103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18.8.1.8</a:t>
            </a:r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4682371" y="2884633"/>
            <a:ext cx="1237567" cy="6832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157803" y="3385727"/>
            <a:ext cx="27991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减少到</a:t>
            </a:r>
            <a:r>
              <a:rPr lang="en-US" altLang="zh-CN" sz="1600" b="1" smtClean="0"/>
              <a:t>Internet</a:t>
            </a:r>
            <a:r>
              <a:rPr lang="zh-CN" altLang="en-US" sz="1600" b="1" smtClean="0"/>
              <a:t>域名解析流量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50487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628" y="2212858"/>
            <a:ext cx="9220010" cy="174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-155003" y="2741419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53109" y="2741419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2" idx="6"/>
            <a:endCxn id="8" idx="2"/>
          </p:cNvCxnSpPr>
          <p:nvPr/>
        </p:nvCxnSpPr>
        <p:spPr>
          <a:xfrm>
            <a:off x="25017" y="2833597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>
            <a:off x="98243" y="2833597"/>
            <a:ext cx="39331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0497" y="3095823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371027" y="24644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源点</a:t>
            </a:r>
            <a:endParaRPr lang="zh-CN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96897" y="24644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终点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517" y="30606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截获</a:t>
            </a:r>
            <a:endParaRPr lang="zh-CN" altLang="en-US" sz="1200"/>
          </a:p>
        </p:txBody>
      </p:sp>
      <p:sp>
        <p:nvSpPr>
          <p:cNvPr id="18" name="椭圆 17"/>
          <p:cNvSpPr/>
          <p:nvPr/>
        </p:nvSpPr>
        <p:spPr>
          <a:xfrm>
            <a:off x="1596939" y="2741419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747551" y="2741419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116883" y="3083948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64477" y="24662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源点</a:t>
            </a:r>
            <a:endParaRPr lang="zh-CN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2591339" y="24644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终点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8084" y="30606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篡改</a:t>
            </a:r>
            <a:endParaRPr lang="zh-CN" altLang="en-US" sz="1200"/>
          </a:p>
        </p:txBody>
      </p:sp>
      <p:sp>
        <p:nvSpPr>
          <p:cNvPr id="26" name="弧形 25"/>
          <p:cNvSpPr/>
          <p:nvPr/>
        </p:nvSpPr>
        <p:spPr>
          <a:xfrm flipH="1">
            <a:off x="2188698" y="2833598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1380915" y="2793936"/>
            <a:ext cx="783811" cy="533435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44732" y="2781081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95344" y="2781081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40926" y="3123610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40583" y="25040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源点</a:t>
            </a:r>
            <a:endParaRPr lang="zh-CN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4415382" y="25040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终点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62127" y="3100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恶意</a:t>
            </a:r>
            <a:r>
              <a:rPr lang="zh-CN" altLang="en-US" sz="1200"/>
              <a:t>程序</a:t>
            </a:r>
          </a:p>
        </p:txBody>
      </p:sp>
      <p:sp>
        <p:nvSpPr>
          <p:cNvPr id="34" name="弧形 33"/>
          <p:cNvSpPr/>
          <p:nvPr/>
        </p:nvSpPr>
        <p:spPr>
          <a:xfrm flipH="1">
            <a:off x="4072116" y="2873260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280466" y="2781081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07328" y="2781081"/>
            <a:ext cx="180020" cy="184356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776660" y="3123610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76317" y="25040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源点</a:t>
            </a:r>
            <a:endParaRPr lang="zh-CN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6251116" y="25040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终点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97861" y="3100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拒绝服务</a:t>
            </a:r>
            <a:endParaRPr lang="zh-CN" altLang="en-US" sz="1200"/>
          </a:p>
        </p:txBody>
      </p:sp>
      <p:sp>
        <p:nvSpPr>
          <p:cNvPr id="47" name="弧形 46"/>
          <p:cNvSpPr/>
          <p:nvPr/>
        </p:nvSpPr>
        <p:spPr>
          <a:xfrm flipH="1">
            <a:off x="5907850" y="2873260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568760" y="3116028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388740" y="3116028"/>
            <a:ext cx="180020" cy="1843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5704841" y="2864000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/>
          <p:cNvSpPr/>
          <p:nvPr/>
        </p:nvSpPr>
        <p:spPr>
          <a:xfrm flipH="1">
            <a:off x="5470383" y="2873260"/>
            <a:ext cx="1040673" cy="504056"/>
          </a:xfrm>
          <a:prstGeom prst="arc">
            <a:avLst>
              <a:gd name="adj1" fmla="val 16064916"/>
              <a:gd name="adj2" fmla="val 0"/>
            </a:avLst>
          </a:prstGeom>
          <a:ln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7528956" y="1282535"/>
            <a:ext cx="832224" cy="3253839"/>
          </a:xfrm>
          <a:custGeom>
            <a:avLst/>
            <a:gdLst>
              <a:gd name="connsiteX0" fmla="*/ 783771 w 832224"/>
              <a:gd name="connsiteY0" fmla="*/ 0 h 3253839"/>
              <a:gd name="connsiteX1" fmla="*/ 178130 w 832224"/>
              <a:gd name="connsiteY1" fmla="*/ 1377538 h 3253839"/>
              <a:gd name="connsiteX2" fmla="*/ 831273 w 832224"/>
              <a:gd name="connsiteY2" fmla="*/ 2161309 h 3253839"/>
              <a:gd name="connsiteX3" fmla="*/ 0 w 832224"/>
              <a:gd name="connsiteY3" fmla="*/ 3253839 h 32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224" h="3253839">
                <a:moveTo>
                  <a:pt x="783771" y="0"/>
                </a:moveTo>
                <a:cubicBezTo>
                  <a:pt x="476992" y="508660"/>
                  <a:pt x="170213" y="1017320"/>
                  <a:pt x="178130" y="1377538"/>
                </a:cubicBezTo>
                <a:cubicBezTo>
                  <a:pt x="186047" y="1737756"/>
                  <a:pt x="860961" y="1848592"/>
                  <a:pt x="831273" y="2161309"/>
                </a:cubicBezTo>
                <a:cubicBezTo>
                  <a:pt x="801585" y="2474026"/>
                  <a:pt x="138545" y="3073730"/>
                  <a:pt x="0" y="325383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190628" y="29654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347788" y="29654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506858" y="29654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1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1025"/>
            <a:ext cx="75438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6337738" y="3231931"/>
            <a:ext cx="299580" cy="1261241"/>
          </a:xfrm>
          <a:custGeom>
            <a:avLst/>
            <a:gdLst>
              <a:gd name="connsiteX0" fmla="*/ 15765 w 299580"/>
              <a:gd name="connsiteY0" fmla="*/ 1261241 h 1261241"/>
              <a:gd name="connsiteX1" fmla="*/ 299545 w 299580"/>
              <a:gd name="connsiteY1" fmla="*/ 236483 h 1261241"/>
              <a:gd name="connsiteX2" fmla="*/ 0 w 299580"/>
              <a:gd name="connsiteY2" fmla="*/ 0 h 126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580" h="1261241">
                <a:moveTo>
                  <a:pt x="15765" y="1261241"/>
                </a:moveTo>
                <a:cubicBezTo>
                  <a:pt x="158968" y="853965"/>
                  <a:pt x="302172" y="446690"/>
                  <a:pt x="299545" y="236483"/>
                </a:cubicBezTo>
                <a:cubicBezTo>
                  <a:pt x="296918" y="26276"/>
                  <a:pt x="49924" y="3941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76256" y="3862551"/>
            <a:ext cx="1152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当然可以</a:t>
            </a:r>
            <a:endParaRPr lang="en-US" altLang="zh-CN" b="1" smtClean="0"/>
          </a:p>
          <a:p>
            <a:r>
              <a:rPr lang="zh-CN" altLang="en-US" b="1" smtClean="0"/>
              <a:t>使用自己</a:t>
            </a:r>
            <a:endParaRPr lang="en-US" altLang="zh-CN" b="1" smtClean="0"/>
          </a:p>
          <a:p>
            <a:r>
              <a:rPr lang="zh-CN" altLang="en-US" b="1" smtClean="0"/>
              <a:t>的</a:t>
            </a:r>
            <a:r>
              <a:rPr lang="en-US" altLang="zh-CN" b="1" smtClean="0"/>
              <a:t>DNS</a:t>
            </a:r>
            <a:r>
              <a:rPr lang="zh-CN" altLang="en-US" b="1" smtClean="0"/>
              <a:t>服</a:t>
            </a:r>
            <a:endParaRPr lang="en-US" altLang="zh-CN" b="1" smtClean="0"/>
          </a:p>
          <a:p>
            <a:r>
              <a:rPr lang="zh-CN" altLang="en-US" b="1" smtClean="0"/>
              <a:t>务进行域</a:t>
            </a:r>
            <a:endParaRPr lang="en-US" altLang="zh-CN" b="1" smtClean="0"/>
          </a:p>
          <a:p>
            <a:r>
              <a:rPr lang="zh-CN" altLang="en-US" b="1" smtClean="0"/>
              <a:t>名解析</a:t>
            </a:r>
            <a:endParaRPr lang="en-US" altLang="zh-CN" b="1" smtClean="0"/>
          </a:p>
        </p:txBody>
      </p:sp>
      <p:sp>
        <p:nvSpPr>
          <p:cNvPr id="6" name="TextBox 5"/>
          <p:cNvSpPr txBox="1"/>
          <p:nvPr/>
        </p:nvSpPr>
        <p:spPr>
          <a:xfrm>
            <a:off x="4211960" y="4970547"/>
            <a:ext cx="170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DNS</a:t>
            </a:r>
            <a:r>
              <a:rPr lang="zh-CN" altLang="en-US" b="1" smtClean="0"/>
              <a:t>客户端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329146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30" y="541972"/>
            <a:ext cx="6022340" cy="5774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箭头连接符 4"/>
          <p:cNvCxnSpPr/>
          <p:nvPr/>
        </p:nvCxnSpPr>
        <p:spPr>
          <a:xfrm>
            <a:off x="3589361" y="3396081"/>
            <a:ext cx="694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589360" y="3861048"/>
            <a:ext cx="694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6980" y="3211415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提供解析的</a:t>
            </a:r>
            <a:r>
              <a:rPr lang="en-US" altLang="zh-CN" sz="1400" smtClean="0"/>
              <a:t>DNS</a:t>
            </a:r>
            <a:r>
              <a:rPr lang="zh-CN" altLang="en-US" sz="1400" smtClean="0"/>
              <a:t>服务器</a:t>
            </a:r>
            <a:endParaRPr lang="en-US" altLang="zh-CN" sz="1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3967" y="367638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域名解析的结果</a:t>
            </a:r>
            <a:endParaRPr lang="en-US" altLang="zh-CN" sz="1400" smtClean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622373" y="4509120"/>
            <a:ext cx="694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22372" y="4974087"/>
            <a:ext cx="694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9992" y="4324454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提供解析的</a:t>
            </a:r>
            <a:r>
              <a:rPr lang="en-US" altLang="zh-CN" sz="1400" smtClean="0"/>
              <a:t>DNS</a:t>
            </a:r>
            <a:r>
              <a:rPr lang="zh-CN" altLang="en-US" sz="1400" smtClean="0"/>
              <a:t>服务器</a:t>
            </a:r>
            <a:endParaRPr lang="en-US" altLang="zh-CN" sz="14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16979" y="478942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域名解析的结果</a:t>
            </a:r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134713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-603448"/>
            <a:ext cx="8553450" cy="89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-474581" y="818282"/>
            <a:ext cx="1040603" cy="2298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-474581" y="1133590"/>
            <a:ext cx="1040603" cy="655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-659404" y="1481498"/>
            <a:ext cx="1208358" cy="1288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-179528" y="1764206"/>
            <a:ext cx="737354" cy="2745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-659404" y="1935675"/>
            <a:ext cx="1217229" cy="1440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-179528" y="2079691"/>
            <a:ext cx="737354" cy="2956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574065" y="664394"/>
            <a:ext cx="239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WindowXP</a:t>
            </a:r>
            <a:r>
              <a:rPr lang="zh-CN" altLang="en-US" sz="1400" smtClean="0"/>
              <a:t>域名解析请求</a:t>
            </a:r>
            <a:endParaRPr lang="en-US" altLang="zh-CN" sz="140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2574065" y="979702"/>
            <a:ext cx="239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DNS</a:t>
            </a:r>
            <a:r>
              <a:rPr lang="zh-CN" altLang="en-US" sz="1400" smtClean="0"/>
              <a:t>服务器转发到根</a:t>
            </a:r>
            <a:r>
              <a:rPr lang="en-US" altLang="zh-CN" sz="1400" smtClean="0"/>
              <a:t>DNS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574065" y="1295010"/>
            <a:ext cx="209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返回负责的</a:t>
            </a:r>
            <a:r>
              <a:rPr lang="en-US" altLang="zh-CN" sz="1400" smtClean="0"/>
              <a:t>DNS</a:t>
            </a:r>
            <a:r>
              <a:rPr lang="zh-CN" altLang="en-US" sz="1400" smtClean="0"/>
              <a:t>服务器</a:t>
            </a:r>
            <a:endParaRPr lang="en-US" altLang="zh-CN" sz="1400" smtClean="0"/>
          </a:p>
        </p:txBody>
      </p:sp>
      <p:sp>
        <p:nvSpPr>
          <p:cNvPr id="18" name="TextBox 17"/>
          <p:cNvSpPr txBox="1"/>
          <p:nvPr/>
        </p:nvSpPr>
        <p:spPr>
          <a:xfrm>
            <a:off x="-2574065" y="1610318"/>
            <a:ext cx="257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向负责的</a:t>
            </a:r>
            <a:r>
              <a:rPr lang="en-US" altLang="zh-CN" sz="1400" smtClean="0"/>
              <a:t>DNS</a:t>
            </a:r>
            <a:r>
              <a:rPr lang="zh-CN" altLang="en-US" sz="1400" smtClean="0"/>
              <a:t>服务器转发请求</a:t>
            </a:r>
            <a:endParaRPr lang="en-US" altLang="zh-CN" sz="1400" smtClean="0"/>
          </a:p>
        </p:txBody>
      </p:sp>
      <p:sp>
        <p:nvSpPr>
          <p:cNvPr id="20" name="TextBox 19"/>
          <p:cNvSpPr txBox="1"/>
          <p:nvPr/>
        </p:nvSpPr>
        <p:spPr>
          <a:xfrm>
            <a:off x="-2574065" y="2240934"/>
            <a:ext cx="257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向</a:t>
            </a:r>
            <a:r>
              <a:rPr lang="en-US" altLang="zh-CN" sz="1400" smtClean="0"/>
              <a:t>WindowsXP</a:t>
            </a:r>
            <a:r>
              <a:rPr lang="zh-CN" altLang="en-US" sz="1400" smtClean="0"/>
              <a:t>发送解析结果</a:t>
            </a:r>
            <a:endParaRPr lang="en-US" altLang="zh-CN" sz="14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-2574065" y="1925626"/>
            <a:ext cx="257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返回解析的最终结果</a:t>
            </a:r>
            <a:endParaRPr lang="en-US" altLang="zh-CN" sz="1400" smtClean="0"/>
          </a:p>
        </p:txBody>
      </p:sp>
      <p:sp>
        <p:nvSpPr>
          <p:cNvPr id="26" name="矩形 25"/>
          <p:cNvSpPr/>
          <p:nvPr/>
        </p:nvSpPr>
        <p:spPr>
          <a:xfrm>
            <a:off x="683961" y="5482330"/>
            <a:ext cx="4248472" cy="74787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-55225" y="5175780"/>
            <a:ext cx="7326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2608439" y="4888794"/>
            <a:ext cx="255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返回两</a:t>
            </a:r>
            <a:r>
              <a:rPr lang="zh-CN" altLang="en-US" sz="1400"/>
              <a:t>个负责</a:t>
            </a:r>
            <a:r>
              <a:rPr lang="en-US" altLang="zh-CN" sz="1400" smtClean="0"/>
              <a:t>51cto.com</a:t>
            </a:r>
            <a:r>
              <a:rPr lang="zh-CN" altLang="en-US" sz="1400" smtClean="0"/>
              <a:t>域名解析的</a:t>
            </a:r>
            <a:r>
              <a:rPr lang="en-US" altLang="zh-CN" sz="1400" smtClean="0"/>
              <a:t>DNS</a:t>
            </a:r>
            <a:r>
              <a:rPr lang="zh-CN" altLang="en-US" sz="1400" smtClean="0"/>
              <a:t>服务域名</a:t>
            </a:r>
            <a:endParaRPr lang="en-US" altLang="zh-CN" sz="1400" smtClean="0"/>
          </a:p>
        </p:txBody>
      </p:sp>
      <p:sp>
        <p:nvSpPr>
          <p:cNvPr id="37" name="矩形 36"/>
          <p:cNvSpPr/>
          <p:nvPr/>
        </p:nvSpPr>
        <p:spPr>
          <a:xfrm>
            <a:off x="687979" y="6249356"/>
            <a:ext cx="4244454" cy="87769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421875" y="5090615"/>
            <a:ext cx="1304956" cy="736979"/>
          </a:xfrm>
          <a:custGeom>
            <a:avLst/>
            <a:gdLst>
              <a:gd name="connsiteX0" fmla="*/ 0 w 1304956"/>
              <a:gd name="connsiteY0" fmla="*/ 0 h 736979"/>
              <a:gd name="connsiteX1" fmla="*/ 1296537 w 1304956"/>
              <a:gd name="connsiteY1" fmla="*/ 150125 h 736979"/>
              <a:gd name="connsiteX2" fmla="*/ 559558 w 1304956"/>
              <a:gd name="connsiteY2" fmla="*/ 736979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56" h="736979">
                <a:moveTo>
                  <a:pt x="0" y="0"/>
                </a:moveTo>
                <a:cubicBezTo>
                  <a:pt x="601638" y="13647"/>
                  <a:pt x="1203277" y="27295"/>
                  <a:pt x="1296537" y="150125"/>
                </a:cubicBezTo>
                <a:cubicBezTo>
                  <a:pt x="1389797" y="272955"/>
                  <a:pt x="680113" y="636895"/>
                  <a:pt x="559558" y="73697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4462818" y="5240740"/>
            <a:ext cx="1371353" cy="1310185"/>
          </a:xfrm>
          <a:custGeom>
            <a:avLst/>
            <a:gdLst>
              <a:gd name="connsiteX0" fmla="*/ 0 w 1371353"/>
              <a:gd name="connsiteY0" fmla="*/ 0 h 1310185"/>
              <a:gd name="connsiteX1" fmla="*/ 1364776 w 1371353"/>
              <a:gd name="connsiteY1" fmla="*/ 423081 h 1310185"/>
              <a:gd name="connsiteX2" fmla="*/ 518615 w 1371353"/>
              <a:gd name="connsiteY2" fmla="*/ 1310185 h 13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353" h="1310185">
                <a:moveTo>
                  <a:pt x="0" y="0"/>
                </a:moveTo>
                <a:cubicBezTo>
                  <a:pt x="639170" y="102358"/>
                  <a:pt x="1278340" y="204717"/>
                  <a:pt x="1364776" y="423081"/>
                </a:cubicBezTo>
                <a:cubicBezTo>
                  <a:pt x="1451212" y="641445"/>
                  <a:pt x="659642" y="1162334"/>
                  <a:pt x="518615" y="131018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834171" y="5021891"/>
            <a:ext cx="255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ns1.dnsv2.com </a:t>
            </a:r>
            <a:r>
              <a:rPr lang="zh-CN" altLang="en-US" sz="1400" smtClean="0"/>
              <a:t>对应的</a:t>
            </a:r>
            <a:r>
              <a:rPr lang="en-US" altLang="zh-CN" sz="1400" smtClean="0"/>
              <a:t>IP</a:t>
            </a:r>
            <a:r>
              <a:rPr lang="zh-CN" altLang="en-US" sz="1400" smtClean="0"/>
              <a:t>地址</a:t>
            </a:r>
            <a:endParaRPr lang="en-US" altLang="zh-CN" sz="140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59251" y="5614865"/>
            <a:ext cx="255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ns2.dnsv2.com </a:t>
            </a:r>
            <a:r>
              <a:rPr lang="zh-CN" altLang="en-US" sz="1400" smtClean="0"/>
              <a:t>对应的</a:t>
            </a:r>
            <a:r>
              <a:rPr lang="en-US" altLang="zh-CN" sz="1400" smtClean="0"/>
              <a:t>IP</a:t>
            </a:r>
            <a:r>
              <a:rPr lang="zh-CN" altLang="en-US" sz="1400" smtClean="0"/>
              <a:t>地址</a:t>
            </a:r>
            <a:endParaRPr lang="en-US" altLang="zh-CN" sz="1400" smtClean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-162255" y="5912273"/>
            <a:ext cx="839634" cy="1810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-162255" y="6249356"/>
            <a:ext cx="889249" cy="3015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2685083" y="5968594"/>
            <a:ext cx="255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负责</a:t>
            </a:r>
            <a:r>
              <a:rPr lang="en-US" altLang="zh-CN" sz="1400" smtClean="0"/>
              <a:t>51cto.com</a:t>
            </a:r>
            <a:r>
              <a:rPr lang="zh-CN" altLang="en-US" sz="1400" smtClean="0"/>
              <a:t>域名解析的全部</a:t>
            </a:r>
            <a:r>
              <a:rPr lang="en-US" altLang="zh-CN" sz="1400" smtClean="0"/>
              <a:t>DNS</a:t>
            </a:r>
            <a:r>
              <a:rPr lang="zh-CN" altLang="en-US" sz="1400" smtClean="0"/>
              <a:t>服务器</a:t>
            </a:r>
            <a:r>
              <a:rPr lang="en-US" altLang="zh-CN" sz="1400" smtClean="0"/>
              <a:t>IP</a:t>
            </a:r>
            <a:r>
              <a:rPr lang="zh-CN" altLang="en-US" sz="1400" smtClean="0"/>
              <a:t>地址</a:t>
            </a:r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34213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459432"/>
            <a:ext cx="7715250" cy="8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5868144" y="6313087"/>
            <a:ext cx="900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4104" y="6159199"/>
            <a:ext cx="142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解析到的</a:t>
            </a:r>
            <a:r>
              <a:rPr lang="en-US" altLang="zh-CN" sz="1400" smtClean="0"/>
              <a:t>IP</a:t>
            </a:r>
            <a:r>
              <a:rPr lang="zh-CN" altLang="en-US" sz="1400" smtClean="0"/>
              <a:t>地址</a:t>
            </a:r>
            <a:endParaRPr lang="en-US" altLang="zh-CN" sz="1400" smtClean="0"/>
          </a:p>
        </p:txBody>
      </p:sp>
      <p:sp>
        <p:nvSpPr>
          <p:cNvPr id="7" name="矩形 6"/>
          <p:cNvSpPr/>
          <p:nvPr/>
        </p:nvSpPr>
        <p:spPr>
          <a:xfrm>
            <a:off x="1074672" y="3429000"/>
            <a:ext cx="7344816" cy="342900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9" y="4221088"/>
            <a:ext cx="3384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这就是</a:t>
            </a:r>
            <a:r>
              <a:rPr lang="en-US" altLang="zh-CN" sz="2000" smtClean="0"/>
              <a:t>DNS</a:t>
            </a:r>
            <a:r>
              <a:rPr lang="zh-CN" altLang="en-US" sz="2000" smtClean="0"/>
              <a:t>应答数据包格式，域名解析请求和应答数据包的格式和每个字段的意义就是</a:t>
            </a:r>
            <a:r>
              <a:rPr lang="en-US" altLang="zh-CN" sz="2000" smtClean="0"/>
              <a:t>DNS</a:t>
            </a:r>
            <a:r>
              <a:rPr lang="zh-CN" altLang="en-US" sz="2000" smtClean="0"/>
              <a:t>协议。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82887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381125"/>
            <a:ext cx="3943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2290018" y="2636912"/>
            <a:ext cx="6206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1866" y="248535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  <a:r>
              <a:rPr lang="zh-CN" altLang="en-US" sz="1600" smtClean="0"/>
              <a:t>客户端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747678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Aeshen\TechNet 2006\12-December\Msft-longhorn-papers\TDM Deck\Windows Illustration Icons\Lap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991" y="2800499"/>
            <a:ext cx="1015852" cy="10175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160" y="2681862"/>
            <a:ext cx="942839" cy="11361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6955641" y="298594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服务器</a:t>
            </a:r>
            <a:endParaRPr lang="en-US" altLang="zh-CN" sz="16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298594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客户机</a:t>
            </a:r>
            <a:endParaRPr lang="en-US" altLang="zh-CN" sz="1600" smtClean="0"/>
          </a:p>
        </p:txBody>
      </p:sp>
      <p:grpSp>
        <p:nvGrpSpPr>
          <p:cNvPr id="30" name="组合 29"/>
          <p:cNvGrpSpPr/>
          <p:nvPr/>
        </p:nvGrpSpPr>
        <p:grpSpPr>
          <a:xfrm>
            <a:off x="2915816" y="3068960"/>
            <a:ext cx="2808312" cy="642447"/>
            <a:chOff x="2987172" y="1727913"/>
            <a:chExt cx="2808312" cy="717357"/>
          </a:xfrm>
          <a:solidFill>
            <a:schemeClr val="bg2">
              <a:lumMod val="75000"/>
            </a:schemeClr>
          </a:solidFill>
        </p:grpSpPr>
        <p:sp>
          <p:nvSpPr>
            <p:cNvPr id="31" name="右箭头 30"/>
            <p:cNvSpPr/>
            <p:nvPr/>
          </p:nvSpPr>
          <p:spPr>
            <a:xfrm flipH="1">
              <a:off x="2987172" y="1727913"/>
              <a:ext cx="1512168" cy="717356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429405" y="1727914"/>
              <a:ext cx="1366079" cy="717356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29958" y="2800499"/>
            <a:ext cx="10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租约生成</a:t>
            </a:r>
            <a:endParaRPr lang="en-US" altLang="zh-CN" sz="1600" b="1" smtClean="0"/>
          </a:p>
        </p:txBody>
      </p:sp>
      <p:sp>
        <p:nvSpPr>
          <p:cNvPr id="37" name="TextBox 36"/>
          <p:cNvSpPr txBox="1"/>
          <p:nvPr/>
        </p:nvSpPr>
        <p:spPr>
          <a:xfrm>
            <a:off x="3829958" y="3211038"/>
            <a:ext cx="10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租约更新</a:t>
            </a:r>
            <a:endParaRPr lang="en-US" altLang="zh-CN" sz="1600" b="1" smtClean="0"/>
          </a:p>
        </p:txBody>
      </p:sp>
      <p:sp>
        <p:nvSpPr>
          <p:cNvPr id="38" name="TextBox 37"/>
          <p:cNvSpPr txBox="1"/>
          <p:nvPr/>
        </p:nvSpPr>
        <p:spPr>
          <a:xfrm>
            <a:off x="3829958" y="3648764"/>
            <a:ext cx="10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租约释放</a:t>
            </a:r>
            <a:endParaRPr lang="en-US" altLang="zh-CN" sz="1600" b="1" smtClean="0"/>
          </a:p>
        </p:txBody>
      </p:sp>
      <p:sp>
        <p:nvSpPr>
          <p:cNvPr id="39" name="TextBox 38"/>
          <p:cNvSpPr txBox="1"/>
          <p:nvPr/>
        </p:nvSpPr>
        <p:spPr>
          <a:xfrm>
            <a:off x="6012160" y="3987318"/>
            <a:ext cx="105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/>
              <a:t>租约废除</a:t>
            </a:r>
            <a:endParaRPr lang="en-US" altLang="zh-CN" sz="1600" b="1" smtClean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397990" y="4325872"/>
            <a:ext cx="0" cy="4096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25262" y="4730987"/>
            <a:ext cx="390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客户端到期没有更新租约，</a:t>
            </a:r>
            <a:r>
              <a:rPr lang="en-US" altLang="zh-CN" sz="1600" smtClean="0"/>
              <a:t>DHCP</a:t>
            </a:r>
            <a:r>
              <a:rPr lang="zh-CN" altLang="en-US" sz="1600" smtClean="0"/>
              <a:t>服务器就单方面废除租约，收回</a:t>
            </a:r>
            <a:r>
              <a:rPr lang="en-US" altLang="zh-CN" sz="1600" smtClean="0"/>
              <a:t>IP</a:t>
            </a:r>
            <a:r>
              <a:rPr lang="zh-CN" altLang="en-US" sz="1600" smtClean="0"/>
              <a:t>分配的</a:t>
            </a:r>
            <a:r>
              <a:rPr lang="en-US" altLang="zh-CN" sz="1600" smtClean="0"/>
              <a:t>IP</a:t>
            </a:r>
            <a:r>
              <a:rPr lang="zh-CN" altLang="en-US" sz="1600" smtClean="0"/>
              <a:t>地址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0297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Aeshen\TechNet 2006\12-December\Msft-longhorn-papers\TDM Deck\Windows Illustration Icons\Lap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2827565"/>
            <a:ext cx="1015852" cy="10175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0816" y="2739863"/>
            <a:ext cx="942839" cy="11361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94297" y="3043949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服务器</a:t>
            </a:r>
            <a:endParaRPr lang="en-US" altLang="zh-CN" sz="1600" smtClean="0"/>
          </a:p>
        </p:txBody>
      </p:sp>
      <p:sp>
        <p:nvSpPr>
          <p:cNvPr id="5" name="TextBox 4"/>
          <p:cNvSpPr txBox="1"/>
          <p:nvPr/>
        </p:nvSpPr>
        <p:spPr>
          <a:xfrm>
            <a:off x="1139554" y="3015564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客户机</a:t>
            </a:r>
            <a:endParaRPr lang="en-US" altLang="zh-CN" sz="160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3563888" y="2407904"/>
            <a:ext cx="2448272" cy="2029208"/>
            <a:chOff x="3347212" y="2073135"/>
            <a:chExt cx="1512168" cy="2265814"/>
          </a:xfrm>
          <a:solidFill>
            <a:schemeClr val="bg2">
              <a:lumMod val="75000"/>
            </a:schemeClr>
          </a:solidFill>
        </p:grpSpPr>
        <p:sp>
          <p:nvSpPr>
            <p:cNvPr id="7" name="右箭头 6"/>
            <p:cNvSpPr/>
            <p:nvPr/>
          </p:nvSpPr>
          <p:spPr>
            <a:xfrm flipH="1">
              <a:off x="3347212" y="2654687"/>
              <a:ext cx="1512168" cy="562829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3347212" y="2073135"/>
              <a:ext cx="1512168" cy="562829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flipH="1">
              <a:off x="3347212" y="3776120"/>
              <a:ext cx="1512168" cy="562829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3347212" y="3194568"/>
              <a:ext cx="1512168" cy="562829"/>
            </a:xfrm>
            <a:prstGeom prst="rightArrow">
              <a:avLst>
                <a:gd name="adj1" fmla="val 50000"/>
                <a:gd name="adj2" fmla="val 84245"/>
              </a:avLst>
            </a:prstGeom>
            <a:grpFill/>
            <a:ln>
              <a:noFill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79912" y="248602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/>
              <a:t>DHCP Discovery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12" y="300533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DHCP </a:t>
            </a:r>
            <a:r>
              <a:rPr lang="en-US" altLang="zh-CN" sz="1600" smtClean="0"/>
              <a:t> Offer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9912" y="349735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DHCP </a:t>
            </a:r>
            <a:r>
              <a:rPr lang="en-US" altLang="zh-CN" sz="1600" smtClean="0"/>
              <a:t> 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9912" y="401667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DHCP </a:t>
            </a:r>
            <a:r>
              <a:rPr lang="en-US" altLang="zh-CN" sz="1600" smtClean="0"/>
              <a:t> ACK</a:t>
            </a:r>
          </a:p>
        </p:txBody>
      </p:sp>
    </p:spTree>
    <p:extLst>
      <p:ext uri="{BB962C8B-B14F-4D97-AF65-F5344CB8AC3E}">
        <p14:creationId xmlns:p14="http://schemas.microsoft.com/office/powerpoint/2010/main" val="22263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/>
          <p:cNvCxnSpPr/>
          <p:nvPr/>
        </p:nvCxnSpPr>
        <p:spPr>
          <a:xfrm flipV="1">
            <a:off x="1475656" y="909251"/>
            <a:ext cx="4608178" cy="42879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55388" y="3328545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75809" y="4713361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1475657" y="3652403"/>
            <a:ext cx="42928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539970" y="3469224"/>
            <a:ext cx="1032853" cy="439844"/>
          </a:xfrm>
          <a:prstGeom prst="rect">
            <a:avLst/>
          </a:prstGeom>
          <a:noFill/>
        </p:spPr>
      </p:pic>
      <p:cxnSp>
        <p:nvCxnSpPr>
          <p:cNvPr id="15" name="直接箭头连接符 14"/>
          <p:cNvCxnSpPr/>
          <p:nvPr/>
        </p:nvCxnSpPr>
        <p:spPr>
          <a:xfrm flipV="1">
            <a:off x="3108370" y="3829824"/>
            <a:ext cx="0" cy="8835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55388" y="4713362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139952" y="2009586"/>
            <a:ext cx="810713" cy="442899"/>
          </a:xfrm>
          <a:prstGeom prst="rect">
            <a:avLst/>
          </a:prstGeom>
          <a:noFill/>
        </p:spPr>
      </p:pic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483909" y="3131545"/>
            <a:ext cx="516185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5982802" y="3334844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服务器</a:t>
            </a:r>
            <a:endParaRPr lang="en-US" altLang="zh-CN" sz="160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75200" y="2726225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客户机</a:t>
            </a:r>
            <a:endParaRPr lang="en-US" altLang="zh-CN" sz="160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123729" y="254677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      VMNet8</a:t>
            </a:r>
          </a:p>
          <a:p>
            <a:r>
              <a:rPr lang="en-US" altLang="zh-CN" sz="1600" smtClean="0"/>
              <a:t>192.168.80.0/24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56660" y="404912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192.168.80.20/24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9964" y="4005475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WindowsXP </a:t>
            </a:r>
          </a:p>
        </p:txBody>
      </p:sp>
      <p:pic>
        <p:nvPicPr>
          <p:cNvPr id="40" name="Picture 1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329" y="112679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151"/>
          <p:cNvSpPr>
            <a:spLocks noChangeArrowheads="1"/>
          </p:cNvSpPr>
          <p:nvPr/>
        </p:nvSpPr>
        <p:spPr bwMode="auto">
          <a:xfrm>
            <a:off x="5416376" y="421974"/>
            <a:ext cx="1622608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43977" y="2452485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192.168.80.1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56660" y="439256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  <a:r>
              <a:rPr lang="zh-CN" altLang="en-US" sz="1600" smtClean="0"/>
              <a:t>服务器必须设置成静态</a:t>
            </a:r>
            <a:r>
              <a:rPr lang="en-US" altLang="zh-CN" sz="1600" smtClean="0"/>
              <a:t>IP</a:t>
            </a:r>
            <a:r>
              <a:rPr lang="zh-CN" altLang="en-US" sz="1600" smtClean="0"/>
              <a:t>地址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63889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52438"/>
            <a:ext cx="74866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 flipV="1">
            <a:off x="323528" y="2371486"/>
            <a:ext cx="737354" cy="261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07504" y="2730500"/>
            <a:ext cx="953378" cy="653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23528" y="2927639"/>
            <a:ext cx="815410" cy="90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07504" y="3068960"/>
            <a:ext cx="992406" cy="2682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196186" y="2211122"/>
            <a:ext cx="202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 Discover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196186" y="2530050"/>
            <a:ext cx="202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 Offer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196186" y="2848978"/>
            <a:ext cx="202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 Request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196186" y="3167906"/>
            <a:ext cx="202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 ACK</a:t>
            </a:r>
          </a:p>
        </p:txBody>
      </p:sp>
    </p:spTree>
    <p:extLst>
      <p:ext uri="{BB962C8B-B14F-4D97-AF65-F5344CB8AC3E}">
        <p14:creationId xmlns:p14="http://schemas.microsoft.com/office/powerpoint/2010/main" val="3159575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32" y="829941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9830" y="-331673"/>
            <a:ext cx="57245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" name="直接箭头连接符 1"/>
          <p:cNvCxnSpPr/>
          <p:nvPr/>
        </p:nvCxnSpPr>
        <p:spPr>
          <a:xfrm flipV="1">
            <a:off x="1338483" y="1935142"/>
            <a:ext cx="5909359" cy="51104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42093" y="6699554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294905" y="6684941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>
            <a:off x="2927414" y="6026209"/>
            <a:ext cx="0" cy="65873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85699" y="5600978"/>
            <a:ext cx="1032853" cy="439844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>
            <a:stCxn id="54" idx="0"/>
          </p:cNvCxnSpPr>
          <p:nvPr/>
        </p:nvCxnSpPr>
        <p:spPr>
          <a:xfrm flipV="1">
            <a:off x="4468292" y="5880647"/>
            <a:ext cx="501372" cy="81890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16294" y="6684941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158951" y="3981165"/>
            <a:ext cx="810713" cy="442899"/>
          </a:xfrm>
          <a:prstGeom prst="rect">
            <a:avLst/>
          </a:prstGeom>
          <a:noFill/>
        </p:spPr>
      </p:pic>
      <p:pic>
        <p:nvPicPr>
          <p:cNvPr id="10" name="Picture 4" descr="计算机0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16294" y="2355679"/>
            <a:ext cx="516185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81048" y="743536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客户机</a:t>
            </a:r>
            <a:endParaRPr lang="en-US" altLang="zh-CN" sz="16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72690" y="501620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      VMNet8</a:t>
            </a:r>
          </a:p>
          <a:p>
            <a:r>
              <a:rPr lang="en-US" altLang="zh-CN" sz="1600" smtClean="0"/>
              <a:t>192.168.80.0/24</a:t>
            </a:r>
          </a:p>
        </p:txBody>
      </p: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7247842" y="1058669"/>
            <a:ext cx="1622608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8811" y="4289593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192.168.80.1</a:t>
            </a:r>
          </a:p>
        </p:txBody>
      </p:sp>
      <p:pic>
        <p:nvPicPr>
          <p:cNvPr id="21" name="Picture 4" descr="计算机0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16293" y="3576645"/>
            <a:ext cx="516185" cy="85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箭头连接符 21"/>
          <p:cNvCxnSpPr/>
          <p:nvPr/>
        </p:nvCxnSpPr>
        <p:spPr>
          <a:xfrm>
            <a:off x="4701299" y="4404232"/>
            <a:ext cx="838646" cy="228070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132479" y="4219516"/>
            <a:ext cx="30264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144790" y="3226964"/>
            <a:ext cx="1344104" cy="75420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1341" y="4424064"/>
            <a:ext cx="78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2436" y="3211449"/>
            <a:ext cx="782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</p:txBody>
      </p:sp>
      <p:pic>
        <p:nvPicPr>
          <p:cNvPr id="49" name="Picture 129" descr="抽象图标33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681363" y="5559994"/>
            <a:ext cx="1032853" cy="439844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969664" y="501852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      VMNet6</a:t>
            </a:r>
          </a:p>
          <a:p>
            <a:r>
              <a:rPr lang="en-US" altLang="zh-CN" sz="1600" smtClean="0"/>
              <a:t>192.168.60.0/24</a:t>
            </a:r>
          </a:p>
        </p:txBody>
      </p:sp>
      <p:pic>
        <p:nvPicPr>
          <p:cNvPr id="54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064328" y="6699554"/>
            <a:ext cx="807928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5275472" y="743536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客户机</a:t>
            </a:r>
            <a:endParaRPr lang="en-US" altLang="zh-CN" sz="160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352231" y="743536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客户机</a:t>
            </a:r>
            <a:endParaRPr lang="en-US" altLang="zh-CN" sz="1600" smtClean="0"/>
          </a:p>
        </p:txBody>
      </p:sp>
      <p:sp>
        <p:nvSpPr>
          <p:cNvPr id="60" name="TextBox 59"/>
          <p:cNvSpPr txBox="1"/>
          <p:nvPr/>
        </p:nvSpPr>
        <p:spPr>
          <a:xfrm>
            <a:off x="810392" y="7435368"/>
            <a:ext cx="10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DHCP</a:t>
            </a:r>
          </a:p>
          <a:p>
            <a:r>
              <a:rPr lang="zh-CN" altLang="en-US" sz="1600" smtClean="0"/>
              <a:t>客户机</a:t>
            </a:r>
            <a:endParaRPr lang="en-US" altLang="zh-CN" sz="160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767102" y="4557000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192.168.60.1</a:t>
            </a:r>
          </a:p>
        </p:txBody>
      </p:sp>
      <p:pic>
        <p:nvPicPr>
          <p:cNvPr id="20" name="Picture 129" descr="抽象图标33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42093" y="3990868"/>
            <a:ext cx="876459" cy="373243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139760" y="327464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      VMNet1</a:t>
            </a:r>
          </a:p>
          <a:p>
            <a:r>
              <a:rPr lang="en-US" altLang="zh-CN" sz="1600" smtClean="0"/>
              <a:t>192.168.10.0/24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4364443" y="4529831"/>
            <a:ext cx="316920" cy="7619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4190596" y="4850547"/>
            <a:ext cx="44579" cy="3357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28333" y="5278369"/>
            <a:ext cx="128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启用</a:t>
            </a:r>
            <a:r>
              <a:rPr lang="en-US" altLang="zh-CN" sz="1600" smtClean="0"/>
              <a:t>DHCP</a:t>
            </a:r>
            <a:r>
              <a:rPr lang="zh-CN" altLang="en-US" sz="1600" smtClean="0"/>
              <a:t>中继代理</a:t>
            </a:r>
            <a:endParaRPr lang="en-US" altLang="zh-CN" sz="160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007130" y="3861708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192.168.10.1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92079" y="3042172"/>
            <a:ext cx="15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192.168.10.20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86016" y="889392"/>
            <a:ext cx="47293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632925" y="2090771"/>
            <a:ext cx="55767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1107" y="720115"/>
            <a:ext cx="202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一定要配置网关</a:t>
            </a:r>
            <a:endParaRPr lang="en-US" altLang="zh-CN" sz="160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141107" y="1935142"/>
            <a:ext cx="202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一定要配置网关</a:t>
            </a:r>
            <a:endParaRPr lang="en-US" altLang="zh-CN" sz="160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039039" y="4529831"/>
            <a:ext cx="70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f0/0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32281" y="4360554"/>
            <a:ext cx="56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f0/1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5421992" y="4404232"/>
            <a:ext cx="1361681" cy="2137216"/>
          </a:xfrm>
          <a:custGeom>
            <a:avLst/>
            <a:gdLst>
              <a:gd name="connsiteX0" fmla="*/ 518615 w 1361681"/>
              <a:gd name="connsiteY0" fmla="*/ 2137216 h 2137216"/>
              <a:gd name="connsiteX1" fmla="*/ 1351129 w 1361681"/>
              <a:gd name="connsiteY1" fmla="*/ 281121 h 2137216"/>
              <a:gd name="connsiteX2" fmla="*/ 0 w 1361681"/>
              <a:gd name="connsiteY2" fmla="*/ 8165 h 21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1681" h="2137216">
                <a:moveTo>
                  <a:pt x="518615" y="2137216"/>
                </a:moveTo>
                <a:cubicBezTo>
                  <a:pt x="978090" y="1386589"/>
                  <a:pt x="1437565" y="635963"/>
                  <a:pt x="1351129" y="281121"/>
                </a:cubicBezTo>
                <a:cubicBezTo>
                  <a:pt x="1264693" y="-73721"/>
                  <a:pt x="0" y="8165"/>
                  <a:pt x="0" y="8165"/>
                </a:cubicBezTo>
              </a:path>
            </a:pathLst>
          </a:custGeom>
          <a:noFill/>
          <a:ln w="158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15522" y="1049981"/>
            <a:ext cx="6134459" cy="3310573"/>
          </a:xfrm>
          <a:custGeom>
            <a:avLst/>
            <a:gdLst>
              <a:gd name="connsiteX0" fmla="*/ 4926842 w 6134459"/>
              <a:gd name="connsiteY0" fmla="*/ 3152633 h 3152633"/>
              <a:gd name="connsiteX1" fmla="*/ 5800299 w 6134459"/>
              <a:gd name="connsiteY1" fmla="*/ 805218 h 3152633"/>
              <a:gd name="connsiteX2" fmla="*/ 0 w 6134459"/>
              <a:gd name="connsiteY2" fmla="*/ 0 h 315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459" h="3152633">
                <a:moveTo>
                  <a:pt x="4926842" y="3152633"/>
                </a:moveTo>
                <a:cubicBezTo>
                  <a:pt x="5774140" y="2241645"/>
                  <a:pt x="6621439" y="1330657"/>
                  <a:pt x="5800299" y="805218"/>
                </a:cubicBezTo>
                <a:cubicBezTo>
                  <a:pt x="4979159" y="279779"/>
                  <a:pt x="964442" y="131928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588224" y="5570756"/>
            <a:ext cx="4089538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/>
              <a:t>0.0.0.0   255.255.255.255   HDCP Discover</a:t>
            </a: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052878" y="3468641"/>
            <a:ext cx="4240521" cy="292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/>
              <a:t>192.168.60.1 192.168.10.20  HDCP Discover</a:t>
            </a: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311738" y="5539766"/>
            <a:ext cx="276486" cy="2826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803563" y="3437487"/>
            <a:ext cx="276486" cy="2826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36331" y="3184742"/>
            <a:ext cx="239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源地址                   目标地址</a:t>
            </a:r>
            <a:endParaRPr lang="en-US" altLang="zh-CN" sz="140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725884" y="5252217"/>
            <a:ext cx="239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源地址                   目标地址</a:t>
            </a:r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57516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椭圆 2049"/>
          <p:cNvSpPr/>
          <p:nvPr/>
        </p:nvSpPr>
        <p:spPr>
          <a:xfrm>
            <a:off x="1076245" y="2713725"/>
            <a:ext cx="3587448" cy="2520280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2852768"/>
            <a:ext cx="471419" cy="568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53" y="1241168"/>
            <a:ext cx="2708088" cy="11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51"/>
          <p:cNvSpPr>
            <a:spLocks noChangeArrowheads="1"/>
          </p:cNvSpPr>
          <p:nvPr/>
        </p:nvSpPr>
        <p:spPr bwMode="auto">
          <a:xfrm>
            <a:off x="6311434" y="1594248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Helvetica" pitchFamily="34" charset="0"/>
            </a:endParaRPr>
          </a:p>
        </p:txBody>
      </p:sp>
      <p:pic>
        <p:nvPicPr>
          <p:cNvPr id="2059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2482"/>
            <a:ext cx="864096" cy="5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07" y="3361601"/>
            <a:ext cx="1178743" cy="7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16870"/>
            <a:ext cx="1325862" cy="88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60861"/>
            <a:ext cx="1037830" cy="28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2339752" y="3068960"/>
            <a:ext cx="864096" cy="51604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929480" y="3645024"/>
            <a:ext cx="1202360" cy="21602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987824" y="3629549"/>
            <a:ext cx="302891" cy="73555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29846" y="3352721"/>
            <a:ext cx="639289" cy="2768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矩形标注 2047"/>
          <p:cNvSpPr/>
          <p:nvPr/>
        </p:nvSpPr>
        <p:spPr>
          <a:xfrm>
            <a:off x="2154138" y="1650639"/>
            <a:ext cx="2417169" cy="501634"/>
          </a:xfrm>
          <a:prstGeom prst="wedgeRectCallout">
            <a:avLst>
              <a:gd name="adj1" fmla="val 47922"/>
              <a:gd name="adj2" fmla="val 180230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smtClean="0"/>
              <a:t>在此计算机安装抓包工具，可捕获内网计算机上网流</a:t>
            </a:r>
            <a:r>
              <a:rPr lang="zh-CN" altLang="en-US" sz="1600" smtClean="0"/>
              <a:t>量</a:t>
            </a:r>
            <a:endParaRPr lang="zh-CN" altLang="en-US" sz="1600"/>
          </a:p>
        </p:txBody>
      </p:sp>
      <p:sp>
        <p:nvSpPr>
          <p:cNvPr id="2049" name="任意多边形 2048"/>
          <p:cNvSpPr/>
          <p:nvPr/>
        </p:nvSpPr>
        <p:spPr>
          <a:xfrm>
            <a:off x="4817660" y="2183642"/>
            <a:ext cx="1828800" cy="928048"/>
          </a:xfrm>
          <a:custGeom>
            <a:avLst/>
            <a:gdLst>
              <a:gd name="connsiteX0" fmla="*/ 0 w 1828800"/>
              <a:gd name="connsiteY0" fmla="*/ 928048 h 928048"/>
              <a:gd name="connsiteX1" fmla="*/ 177421 w 1828800"/>
              <a:gd name="connsiteY1" fmla="*/ 764274 h 928048"/>
              <a:gd name="connsiteX2" fmla="*/ 1023582 w 1828800"/>
              <a:gd name="connsiteY2" fmla="*/ 518615 h 928048"/>
              <a:gd name="connsiteX3" fmla="*/ 504967 w 1828800"/>
              <a:gd name="connsiteY3" fmla="*/ 177421 h 928048"/>
              <a:gd name="connsiteX4" fmla="*/ 1828800 w 1828800"/>
              <a:gd name="connsiteY4" fmla="*/ 0 h 92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928048">
                <a:moveTo>
                  <a:pt x="0" y="928048"/>
                </a:moveTo>
                <a:cubicBezTo>
                  <a:pt x="3412" y="880280"/>
                  <a:pt x="6824" y="832513"/>
                  <a:pt x="177421" y="764274"/>
                </a:cubicBezTo>
                <a:cubicBezTo>
                  <a:pt x="348018" y="696035"/>
                  <a:pt x="968991" y="616424"/>
                  <a:pt x="1023582" y="518615"/>
                </a:cubicBezTo>
                <a:cubicBezTo>
                  <a:pt x="1078173" y="420806"/>
                  <a:pt x="370764" y="263857"/>
                  <a:pt x="504967" y="177421"/>
                </a:cubicBezTo>
                <a:cubicBezTo>
                  <a:pt x="639170" y="90985"/>
                  <a:pt x="1608161" y="29570"/>
                  <a:pt x="18288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151"/>
          <p:cNvSpPr>
            <a:spLocks noChangeArrowheads="1"/>
          </p:cNvSpPr>
          <p:nvPr/>
        </p:nvSpPr>
        <p:spPr bwMode="auto">
          <a:xfrm>
            <a:off x="2771800" y="2856099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sz="2000" b="1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内网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Helvetica" pitchFamily="34" charset="0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4663693" y="33242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拨号服务器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7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540784" y="1777491"/>
            <a:ext cx="966639" cy="160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72815" y="2030359"/>
            <a:ext cx="1584176" cy="134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04" y="1997124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1"/>
          <p:cNvSpPr>
            <a:spLocks noChangeArrowheads="1"/>
          </p:cNvSpPr>
          <p:nvPr/>
        </p:nvSpPr>
        <p:spPr bwMode="auto">
          <a:xfrm>
            <a:off x="14742" y="1358417"/>
            <a:ext cx="1622608" cy="67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b="1" smtClean="0">
                <a:latin typeface="Helvetica" pitchFamily="34" charset="0"/>
              </a:rPr>
              <a:t>Telnet</a:t>
            </a:r>
          </a:p>
          <a:p>
            <a:pPr algn="ctr" defTabSz="741363" eaLnBrk="0" hangingPunct="0"/>
            <a:r>
              <a:rPr lang="zh-CN" altLang="en-US" b="1" smtClean="0">
                <a:latin typeface="Helvetica" pitchFamily="34" charset="0"/>
              </a:rPr>
              <a:t>客户端</a:t>
            </a:r>
            <a:endParaRPr lang="en-US" altLang="zh-CN" b="1">
              <a:latin typeface="Helvetica" pitchFamily="34" charset="0"/>
            </a:endParaRPr>
          </a:p>
        </p:txBody>
      </p:sp>
      <p:sp>
        <p:nvSpPr>
          <p:cNvPr id="10" name="Rectangle 151"/>
          <p:cNvSpPr>
            <a:spLocks noChangeArrowheads="1"/>
          </p:cNvSpPr>
          <p:nvPr/>
        </p:nvSpPr>
        <p:spPr bwMode="auto">
          <a:xfrm>
            <a:off x="3335214" y="2174733"/>
            <a:ext cx="1622608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mtClean="0">
                <a:latin typeface="Helvetica" pitchFamily="34" charset="0"/>
              </a:rPr>
              <a:t>TCP</a:t>
            </a:r>
            <a:r>
              <a:rPr lang="zh-CN" altLang="en-US" smtClean="0">
                <a:latin typeface="Helvetica" pitchFamily="34" charset="0"/>
              </a:rPr>
              <a:t>连接</a:t>
            </a:r>
            <a:endParaRPr lang="en-US" altLang="zh-CN">
              <a:latin typeface="Helvetica" pitchFamily="34" charset="0"/>
            </a:endParaRPr>
          </a:p>
        </p:txBody>
      </p:sp>
      <p:sp>
        <p:nvSpPr>
          <p:cNvPr id="13" name="Rectangle 151"/>
          <p:cNvSpPr>
            <a:spLocks noChangeArrowheads="1"/>
          </p:cNvSpPr>
          <p:nvPr/>
        </p:nvSpPr>
        <p:spPr bwMode="auto">
          <a:xfrm>
            <a:off x="6096818" y="1105549"/>
            <a:ext cx="1622608" cy="67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b="1" smtClean="0">
                <a:latin typeface="Helvetica" pitchFamily="34" charset="0"/>
              </a:rPr>
              <a:t>Telnet</a:t>
            </a:r>
          </a:p>
          <a:p>
            <a:pPr algn="ctr" defTabSz="741363" eaLnBrk="0" hangingPunct="0"/>
            <a:r>
              <a:rPr lang="zh-CN" altLang="en-US" b="1" smtClean="0">
                <a:latin typeface="Helvetica" pitchFamily="34" charset="0"/>
              </a:rPr>
              <a:t>服务器</a:t>
            </a:r>
            <a:endParaRPr lang="en-US" altLang="zh-CN" b="1">
              <a:latin typeface="Helvetica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0343" y="2338939"/>
            <a:ext cx="700864" cy="335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smtClean="0"/>
              <a:t>客户</a:t>
            </a:r>
            <a:endParaRPr lang="zh-CN" altLang="en-US" sz="1600"/>
          </a:p>
        </p:txBody>
      </p:sp>
      <p:sp>
        <p:nvSpPr>
          <p:cNvPr id="15" name="右箭头 14"/>
          <p:cNvSpPr/>
          <p:nvPr/>
        </p:nvSpPr>
        <p:spPr>
          <a:xfrm>
            <a:off x="3851919" y="2382021"/>
            <a:ext cx="2688865" cy="520024"/>
          </a:xfrm>
          <a:prstGeom prst="rightArrow">
            <a:avLst>
              <a:gd name="adj1" fmla="val 50000"/>
              <a:gd name="adj2" fmla="val 102489"/>
            </a:avLst>
          </a:prstGeom>
          <a:solidFill>
            <a:schemeClr val="bg2">
              <a:lumMod val="75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flipH="1">
            <a:off x="1672464" y="2382021"/>
            <a:ext cx="2179456" cy="520024"/>
          </a:xfrm>
          <a:prstGeom prst="rightArrow">
            <a:avLst>
              <a:gd name="adj1" fmla="val 50000"/>
              <a:gd name="adj2" fmla="val 102489"/>
            </a:avLst>
          </a:prstGeom>
          <a:solidFill>
            <a:schemeClr val="bg2">
              <a:lumMod val="75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4"/>
          </p:cNvCxnSpPr>
          <p:nvPr/>
        </p:nvCxnSpPr>
        <p:spPr>
          <a:xfrm>
            <a:off x="1020775" y="2674783"/>
            <a:ext cx="0" cy="11862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041008" y="2787648"/>
            <a:ext cx="4805" cy="10734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557689" y="2446189"/>
            <a:ext cx="966639" cy="3358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smtClean="0"/>
              <a:t>服务器</a:t>
            </a:r>
            <a:endParaRPr lang="zh-CN" altLang="en-US" sz="1600"/>
          </a:p>
        </p:txBody>
      </p:sp>
      <p:sp>
        <p:nvSpPr>
          <p:cNvPr id="24" name="Rectangle 151"/>
          <p:cNvSpPr>
            <a:spLocks noChangeArrowheads="1"/>
          </p:cNvSpPr>
          <p:nvPr/>
        </p:nvSpPr>
        <p:spPr bwMode="auto">
          <a:xfrm>
            <a:off x="86992" y="3973913"/>
            <a:ext cx="1955821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smtClean="0">
                <a:latin typeface="Helvetica" pitchFamily="34" charset="0"/>
              </a:rPr>
              <a:t>使用客户端格式</a:t>
            </a:r>
            <a:endParaRPr lang="en-US" altLang="zh-CN" smtClean="0">
              <a:latin typeface="Helvetica" pitchFamily="34" charset="0"/>
            </a:endParaRPr>
          </a:p>
        </p:txBody>
      </p:sp>
      <p:sp>
        <p:nvSpPr>
          <p:cNvPr id="25" name="Rectangle 151"/>
          <p:cNvSpPr>
            <a:spLocks noChangeArrowheads="1"/>
          </p:cNvSpPr>
          <p:nvPr/>
        </p:nvSpPr>
        <p:spPr bwMode="auto">
          <a:xfrm>
            <a:off x="5930211" y="3973913"/>
            <a:ext cx="2242189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smtClean="0">
                <a:latin typeface="Helvetica" pitchFamily="34" charset="0"/>
              </a:rPr>
              <a:t>使用服务器端格式</a:t>
            </a:r>
            <a:endParaRPr lang="en-US" altLang="zh-CN" smtClean="0">
              <a:latin typeface="Helvetica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146518" y="2738434"/>
            <a:ext cx="0" cy="11862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51"/>
          <p:cNvSpPr>
            <a:spLocks noChangeArrowheads="1"/>
          </p:cNvSpPr>
          <p:nvPr/>
        </p:nvSpPr>
        <p:spPr bwMode="auto">
          <a:xfrm>
            <a:off x="3168607" y="3949032"/>
            <a:ext cx="1955821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smtClean="0">
                <a:latin typeface="Helvetica" pitchFamily="34" charset="0"/>
              </a:rPr>
              <a:t>使用</a:t>
            </a:r>
            <a:r>
              <a:rPr lang="en-US" altLang="zh-CN" smtClean="0">
                <a:latin typeface="Helvetica" pitchFamily="34" charset="0"/>
              </a:rPr>
              <a:t>NVT</a:t>
            </a:r>
            <a:r>
              <a:rPr lang="zh-CN" altLang="en-US" smtClean="0">
                <a:latin typeface="Helvetica" pitchFamily="34" charset="0"/>
              </a:rPr>
              <a:t>格式</a:t>
            </a:r>
            <a:endParaRPr lang="en-US" altLang="zh-CN" smtClean="0">
              <a:latin typeface="Helvetica" pitchFamily="34" charset="0"/>
            </a:endParaRPr>
          </a:p>
        </p:txBody>
      </p:sp>
      <p:sp>
        <p:nvSpPr>
          <p:cNvPr id="29" name="Rectangle 151"/>
          <p:cNvSpPr>
            <a:spLocks noChangeArrowheads="1"/>
          </p:cNvSpPr>
          <p:nvPr/>
        </p:nvSpPr>
        <p:spPr bwMode="auto">
          <a:xfrm>
            <a:off x="3335214" y="1580019"/>
            <a:ext cx="1622608" cy="39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b="1" smtClean="0">
                <a:latin typeface="Helvetica" pitchFamily="34" charset="0"/>
              </a:rPr>
              <a:t>网络</a:t>
            </a:r>
            <a:endParaRPr lang="en-US" altLang="zh-CN" b="1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95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2" y="858574"/>
            <a:ext cx="56578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3687" y="384694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创建的用户</a:t>
            </a:r>
            <a:endParaRPr lang="zh-CN" altLang="en-US" sz="14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788024" y="3350193"/>
            <a:ext cx="0" cy="4714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019558" y="4094383"/>
            <a:ext cx="0" cy="4344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1247" y="452886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打开任务管理器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323474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i1.51cto.com/images/201602/259896b41739756653b212859e83b130ba8fc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4" y="2593205"/>
            <a:ext cx="1188218" cy="89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68016"/>
            <a:ext cx="74199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201" y="3485877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WindowsXP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1417898" y="3025893"/>
            <a:ext cx="84295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2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636270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2681655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输入</a:t>
            </a:r>
            <a:r>
              <a:rPr lang="en-US" altLang="zh-CN" sz="1400" smtClean="0"/>
              <a:t>telnet</a:t>
            </a:r>
            <a:r>
              <a:rPr lang="zh-CN" altLang="en-US" sz="1400" smtClean="0"/>
              <a:t>密码，密码不回显</a:t>
            </a:r>
            <a:endParaRPr lang="zh-CN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195736" y="3004224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输入</a:t>
            </a:r>
            <a:r>
              <a:rPr lang="en-US" altLang="zh-CN" sz="1400" smtClean="0"/>
              <a:t>enable</a:t>
            </a:r>
            <a:r>
              <a:rPr lang="zh-CN" altLang="en-US" sz="1400" smtClean="0"/>
              <a:t>密码，密码不回显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70289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5519"/>
            <a:ext cx="78962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2987824" y="4487188"/>
            <a:ext cx="165618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3861048"/>
            <a:ext cx="93610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58513" y="3933056"/>
            <a:ext cx="518803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449764" y="3861049"/>
            <a:ext cx="0" cy="7200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39772" y="3635442"/>
            <a:ext cx="9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内部链接相对路径</a:t>
            </a:r>
            <a:endParaRPr lang="en-US" altLang="zh-CN" sz="140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639772" y="4320885"/>
            <a:ext cx="9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外部链接</a:t>
            </a:r>
            <a:endParaRPr lang="en-US" altLang="zh-CN" sz="1400" smtClean="0"/>
          </a:p>
          <a:p>
            <a:r>
              <a:rPr lang="zh-CN" altLang="en-US" sz="1400" smtClean="0"/>
              <a:t>绝对路径</a:t>
            </a:r>
            <a:endParaRPr lang="en-US" altLang="zh-CN" sz="1400" smtClean="0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3773141" y="4582494"/>
            <a:ext cx="4873402" cy="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779912" y="4509120"/>
            <a:ext cx="0" cy="7200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6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45" y="2466137"/>
            <a:ext cx="25241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72816"/>
            <a:ext cx="44958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2123728" y="1916832"/>
            <a:ext cx="1728192" cy="7920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979712" y="2892003"/>
            <a:ext cx="1872208" cy="3960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0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08008" y="2306505"/>
            <a:ext cx="912307" cy="8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000029" y="2612853"/>
            <a:ext cx="876226" cy="145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>
            <a:off x="2555776" y="2761715"/>
            <a:ext cx="3312368" cy="2650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http://e.hiphotos.baidu.com/exp/w=500/sign=27a423488701a18bf0eb124fae2e0761/4e4a20a4462309f73c220876720e0cf3d7cad6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50" y="2430173"/>
            <a:ext cx="394472" cy="3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H="1">
            <a:off x="2717510" y="3069908"/>
            <a:ext cx="3078626" cy="5385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55776" y="2761715"/>
            <a:ext cx="3312368" cy="7392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935015" y="2836435"/>
            <a:ext cx="180020" cy="1612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smtClean="0"/>
              <a:t>1</a:t>
            </a:r>
            <a:endParaRPr lang="zh-CN" altLang="en-US" sz="1100"/>
          </a:p>
        </p:txBody>
      </p:sp>
      <p:sp>
        <p:nvSpPr>
          <p:cNvPr id="16" name="矩形 15"/>
          <p:cNvSpPr/>
          <p:nvPr/>
        </p:nvSpPr>
        <p:spPr>
          <a:xfrm>
            <a:off x="1627831" y="3605565"/>
            <a:ext cx="1089679" cy="1296144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3854" y="3805107"/>
            <a:ext cx="630355" cy="22728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smtClean="0"/>
              <a:t>图片</a:t>
            </a:r>
            <a:r>
              <a:rPr lang="en-US" altLang="zh-CN" sz="1200" smtClean="0"/>
              <a:t>1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1843854" y="4186826"/>
            <a:ext cx="630355" cy="22728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smtClean="0"/>
              <a:t>图片</a:t>
            </a:r>
            <a:r>
              <a:rPr lang="en-US" altLang="zh-CN" sz="1200" smtClean="0"/>
              <a:t>1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1843854" y="4568546"/>
            <a:ext cx="630355" cy="22728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smtClean="0"/>
              <a:t>图片</a:t>
            </a:r>
            <a:r>
              <a:rPr lang="en-US" altLang="zh-CN" sz="1200" smtClean="0"/>
              <a:t>1</a:t>
            </a:r>
            <a:endParaRPr lang="zh-CN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1827945" y="3298195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Index.html</a:t>
            </a:r>
            <a:endParaRPr lang="zh-CN" altLang="en-US" sz="1100"/>
          </a:p>
        </p:txBody>
      </p:sp>
      <p:cxnSp>
        <p:nvCxnSpPr>
          <p:cNvPr id="36" name="直接箭头连接符 35"/>
          <p:cNvCxnSpPr>
            <a:endCxn id="28" idx="3"/>
          </p:cNvCxnSpPr>
          <p:nvPr/>
        </p:nvCxnSpPr>
        <p:spPr>
          <a:xfrm flipH="1">
            <a:off x="2474209" y="3298195"/>
            <a:ext cx="3321928" cy="6205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55776" y="2761715"/>
            <a:ext cx="3312368" cy="4976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55776" y="2761715"/>
            <a:ext cx="3326008" cy="10495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2508827" y="3559805"/>
            <a:ext cx="3287309" cy="7436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2500200" y="3811285"/>
            <a:ext cx="3287308" cy="8511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4935015" y="3040247"/>
            <a:ext cx="180020" cy="1612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smtClean="0"/>
              <a:t>2</a:t>
            </a:r>
            <a:endParaRPr lang="zh-CN" altLang="en-US" sz="1100"/>
          </a:p>
        </p:txBody>
      </p:sp>
      <p:sp>
        <p:nvSpPr>
          <p:cNvPr id="56" name="椭圆 55"/>
          <p:cNvSpPr/>
          <p:nvPr/>
        </p:nvSpPr>
        <p:spPr>
          <a:xfrm>
            <a:off x="4935015" y="3236788"/>
            <a:ext cx="180020" cy="1612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smtClean="0"/>
              <a:t>3</a:t>
            </a:r>
            <a:endParaRPr lang="zh-CN" altLang="en-US" sz="1100"/>
          </a:p>
        </p:txBody>
      </p:sp>
      <p:sp>
        <p:nvSpPr>
          <p:cNvPr id="57" name="椭圆 56"/>
          <p:cNvSpPr/>
          <p:nvPr/>
        </p:nvSpPr>
        <p:spPr>
          <a:xfrm>
            <a:off x="4935015" y="3479170"/>
            <a:ext cx="180020" cy="1612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smtClean="0"/>
              <a:t>4</a:t>
            </a:r>
            <a:endParaRPr lang="zh-CN" altLang="en-US" sz="1100"/>
          </a:p>
        </p:txBody>
      </p:sp>
      <p:sp>
        <p:nvSpPr>
          <p:cNvPr id="58" name="TextBox 57"/>
          <p:cNvSpPr txBox="1"/>
          <p:nvPr/>
        </p:nvSpPr>
        <p:spPr>
          <a:xfrm>
            <a:off x="5787508" y="2296013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Web</a:t>
            </a:r>
            <a:r>
              <a:rPr lang="zh-CN" altLang="en-US" sz="1400" smtClean="0"/>
              <a:t>服务器</a:t>
            </a:r>
            <a:endParaRPr lang="zh-CN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1813238" y="18843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浏览器</a:t>
            </a:r>
            <a:endParaRPr lang="zh-CN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650515" y="182278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HTTP/1.0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43808" y="490170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一个网页有</a:t>
            </a:r>
            <a:r>
              <a:rPr lang="en-US" altLang="zh-CN" sz="1400" smtClean="0"/>
              <a:t>html</a:t>
            </a:r>
            <a:r>
              <a:rPr lang="zh-CN" altLang="en-US" sz="1400" smtClean="0"/>
              <a:t>文件还有很多图片文件组成，</a:t>
            </a:r>
            <a:endParaRPr lang="en-US" altLang="zh-CN" sz="1400" smtClean="0"/>
          </a:p>
          <a:p>
            <a:r>
              <a:rPr lang="zh-CN" altLang="en-US" sz="1400" smtClean="0"/>
              <a:t>每一个文件都要建立独立的</a:t>
            </a:r>
            <a:r>
              <a:rPr lang="en-US" altLang="zh-CN" sz="1400" smtClean="0"/>
              <a:t>TCP</a:t>
            </a:r>
            <a:r>
              <a:rPr lang="zh-CN" altLang="en-US" sz="1400" smtClean="0"/>
              <a:t>连接。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35902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16222" y="2190629"/>
            <a:ext cx="912307" cy="8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18892" y="2076238"/>
            <a:ext cx="649255" cy="107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http://e.hiphotos.baidu.com/exp/w=500/sign=27a423488701a18bf0eb124fae2e0761/4e4a20a4462309f73c220876720e0cf3d7cad6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64" y="2314297"/>
            <a:ext cx="394472" cy="3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2797773" y="2514820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99172" y="1720553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Web</a:t>
            </a:r>
            <a:r>
              <a:rPr lang="zh-CN" altLang="en-US" sz="1400" smtClean="0"/>
              <a:t>服务器</a:t>
            </a:r>
            <a:endParaRPr lang="zh-CN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1864582" y="17684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浏览器</a:t>
            </a:r>
            <a:endParaRPr lang="zh-CN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3784027" y="2384015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建立</a:t>
            </a:r>
            <a:r>
              <a:rPr lang="en-US" altLang="zh-CN" sz="1000" smtClean="0"/>
              <a:t>TCP</a:t>
            </a:r>
            <a:r>
              <a:rPr lang="zh-CN" altLang="en-US" sz="1000" smtClean="0"/>
              <a:t>连接</a:t>
            </a:r>
            <a:endParaRPr lang="zh-CN" altLang="en-US" sz="1000"/>
          </a:p>
        </p:txBody>
      </p:sp>
      <p:grpSp>
        <p:nvGrpSpPr>
          <p:cNvPr id="10" name="组合 9"/>
          <p:cNvGrpSpPr/>
          <p:nvPr/>
        </p:nvGrpSpPr>
        <p:grpSpPr>
          <a:xfrm rot="211533">
            <a:off x="2797773" y="2728282"/>
            <a:ext cx="3070371" cy="246221"/>
            <a:chOff x="2797773" y="3611519"/>
            <a:chExt cx="3070371" cy="246221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2797773" y="3732745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784027" y="3611519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smtClean="0"/>
                <a:t>请求第</a:t>
              </a:r>
              <a:r>
                <a:rPr lang="en-US" altLang="zh-CN" sz="1000" smtClean="0"/>
                <a:t>1</a:t>
              </a:r>
              <a:r>
                <a:rPr lang="zh-CN" altLang="en-US" sz="1000" smtClean="0"/>
                <a:t>个文件</a:t>
              </a:r>
              <a:endParaRPr lang="zh-CN" altLang="en-US" sz="1000"/>
            </a:p>
          </p:txBody>
        </p:sp>
      </p:grpSp>
      <p:grpSp>
        <p:nvGrpSpPr>
          <p:cNvPr id="12" name="组合 11"/>
          <p:cNvGrpSpPr/>
          <p:nvPr/>
        </p:nvGrpSpPr>
        <p:grpSpPr>
          <a:xfrm rot="176552">
            <a:off x="2817753" y="3381124"/>
            <a:ext cx="3070371" cy="246221"/>
            <a:chOff x="2797773" y="4100963"/>
            <a:chExt cx="3070371" cy="246221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797773" y="4189584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84027" y="4100963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smtClean="0"/>
                <a:t>请求第</a:t>
              </a:r>
              <a:r>
                <a:rPr lang="en-US" altLang="zh-CN" sz="1000" smtClean="0"/>
                <a:t>2</a:t>
              </a:r>
              <a:r>
                <a:rPr lang="zh-CN" altLang="en-US" sz="1000" smtClean="0"/>
                <a:t>个文件</a:t>
              </a:r>
              <a:endParaRPr lang="zh-CN" altLang="en-US" sz="1000"/>
            </a:p>
          </p:txBody>
        </p:sp>
      </p:grpSp>
      <p:grpSp>
        <p:nvGrpSpPr>
          <p:cNvPr id="17" name="组合 16"/>
          <p:cNvGrpSpPr/>
          <p:nvPr/>
        </p:nvGrpSpPr>
        <p:grpSpPr>
          <a:xfrm rot="262617">
            <a:off x="2807479" y="3946629"/>
            <a:ext cx="3070371" cy="261610"/>
            <a:chOff x="2797773" y="4600548"/>
            <a:chExt cx="3070371" cy="261610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797773" y="4731353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84027" y="4600548"/>
              <a:ext cx="110959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请求第</a:t>
              </a:r>
              <a:r>
                <a:rPr lang="en-US" altLang="zh-CN" sz="1100" smtClean="0"/>
                <a:t>n</a:t>
              </a:r>
              <a:r>
                <a:rPr lang="zh-CN" altLang="en-US" sz="1100" smtClean="0"/>
                <a:t>个文件</a:t>
              </a:r>
              <a:endParaRPr lang="zh-CN" altLang="en-US" sz="1100"/>
            </a:p>
          </p:txBody>
        </p:sp>
      </p:grpSp>
      <p:grpSp>
        <p:nvGrpSpPr>
          <p:cNvPr id="11" name="组合 10"/>
          <p:cNvGrpSpPr/>
          <p:nvPr/>
        </p:nvGrpSpPr>
        <p:grpSpPr>
          <a:xfrm rot="21233846">
            <a:off x="2806601" y="3033403"/>
            <a:ext cx="3070371" cy="246221"/>
            <a:chOff x="2797773" y="3856241"/>
            <a:chExt cx="3070371" cy="246221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2797773" y="3962014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84027" y="3856241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回送</a:t>
              </a:r>
              <a:r>
                <a:rPr lang="zh-CN" altLang="en-US" sz="1000" smtClean="0"/>
                <a:t>第</a:t>
              </a:r>
              <a:r>
                <a:rPr lang="en-US" altLang="zh-CN" sz="1000" smtClean="0"/>
                <a:t>1</a:t>
              </a:r>
              <a:r>
                <a:rPr lang="zh-CN" altLang="en-US" sz="1000" smtClean="0"/>
                <a:t>个文件</a:t>
              </a:r>
              <a:endParaRPr lang="zh-CN" altLang="en-US" sz="1000"/>
            </a:p>
          </p:txBody>
        </p:sp>
      </p:grpSp>
      <p:grpSp>
        <p:nvGrpSpPr>
          <p:cNvPr id="14" name="组合 13"/>
          <p:cNvGrpSpPr/>
          <p:nvPr/>
        </p:nvGrpSpPr>
        <p:grpSpPr>
          <a:xfrm rot="21295275">
            <a:off x="2783896" y="3636333"/>
            <a:ext cx="3070371" cy="246221"/>
            <a:chOff x="2797771" y="4345685"/>
            <a:chExt cx="3070371" cy="246221"/>
          </a:xfrm>
        </p:grpSpPr>
        <p:cxnSp>
          <p:nvCxnSpPr>
            <p:cNvPr id="39" name="直接箭头连接符 38"/>
            <p:cNvCxnSpPr/>
            <p:nvPr/>
          </p:nvCxnSpPr>
          <p:spPr>
            <a:xfrm flipH="1">
              <a:off x="2797771" y="4454093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784027" y="4345685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回送</a:t>
              </a:r>
              <a:r>
                <a:rPr lang="zh-CN" altLang="en-US" sz="1000" smtClean="0"/>
                <a:t>第</a:t>
              </a:r>
              <a:r>
                <a:rPr lang="en-US" altLang="zh-CN" sz="1000" smtClean="0"/>
                <a:t>2</a:t>
              </a:r>
              <a:r>
                <a:rPr lang="zh-CN" altLang="en-US" sz="1000" smtClean="0"/>
                <a:t>个文件</a:t>
              </a:r>
              <a:endParaRPr lang="zh-CN" altLang="en-US" sz="1000"/>
            </a:p>
          </p:txBody>
        </p:sp>
      </p:grpSp>
      <p:grpSp>
        <p:nvGrpSpPr>
          <p:cNvPr id="20" name="组合 19"/>
          <p:cNvGrpSpPr/>
          <p:nvPr/>
        </p:nvGrpSpPr>
        <p:grpSpPr>
          <a:xfrm rot="21230335">
            <a:off x="2768483" y="4326327"/>
            <a:ext cx="3070371" cy="246221"/>
            <a:chOff x="2797773" y="4835130"/>
            <a:chExt cx="3070371" cy="246221"/>
          </a:xfrm>
        </p:grpSpPr>
        <p:cxnSp>
          <p:nvCxnSpPr>
            <p:cNvPr id="47" name="直接箭头连接符 46"/>
            <p:cNvCxnSpPr/>
            <p:nvPr/>
          </p:nvCxnSpPr>
          <p:spPr>
            <a:xfrm flipH="1">
              <a:off x="2797773" y="4958240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84027" y="4835130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/>
                <a:t>回送</a:t>
              </a:r>
              <a:r>
                <a:rPr lang="zh-CN" altLang="en-US" sz="1000" smtClean="0"/>
                <a:t>第</a:t>
              </a:r>
              <a:r>
                <a:rPr lang="en-US" altLang="zh-CN" sz="1000" smtClean="0"/>
                <a:t>n</a:t>
              </a:r>
              <a:r>
                <a:rPr lang="zh-CN" altLang="en-US" sz="1000" smtClean="0"/>
                <a:t>个文件</a:t>
              </a:r>
              <a:endParaRPr lang="zh-CN" altLang="en-US" sz="1000"/>
            </a:p>
          </p:txBody>
        </p:sp>
      </p:grpSp>
      <p:grpSp>
        <p:nvGrpSpPr>
          <p:cNvPr id="2059" name="组合 2058"/>
          <p:cNvGrpSpPr/>
          <p:nvPr/>
        </p:nvGrpSpPr>
        <p:grpSpPr>
          <a:xfrm>
            <a:off x="2782593" y="4723102"/>
            <a:ext cx="3070371" cy="246221"/>
            <a:chOff x="2791537" y="5099430"/>
            <a:chExt cx="3070371" cy="246221"/>
          </a:xfrm>
        </p:grpSpPr>
        <p:cxnSp>
          <p:nvCxnSpPr>
            <p:cNvPr id="46" name="直接箭头连接符 45"/>
            <p:cNvCxnSpPr/>
            <p:nvPr/>
          </p:nvCxnSpPr>
          <p:spPr>
            <a:xfrm flipH="1">
              <a:off x="2791537" y="5200923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50399" y="5099430"/>
              <a:ext cx="69762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smtClean="0"/>
                <a:t>释放连接</a:t>
              </a:r>
              <a:endParaRPr lang="zh-CN" altLang="en-US" sz="1000"/>
            </a:p>
          </p:txBody>
        </p:sp>
      </p:grpSp>
      <p:cxnSp>
        <p:nvCxnSpPr>
          <p:cNvPr id="8" name="直接连接符 7"/>
          <p:cNvCxnSpPr/>
          <p:nvPr/>
        </p:nvCxnSpPr>
        <p:spPr>
          <a:xfrm flipH="1">
            <a:off x="2767474" y="2190629"/>
            <a:ext cx="6460" cy="334870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865356" y="2026439"/>
            <a:ext cx="2788" cy="349079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20692" y="5277728"/>
            <a:ext cx="2231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t</a:t>
            </a:r>
            <a:endParaRPr lang="zh-CN" altLang="en-US" sz="1100"/>
          </a:p>
        </p:txBody>
      </p:sp>
      <p:sp>
        <p:nvSpPr>
          <p:cNvPr id="61" name="TextBox 60"/>
          <p:cNvSpPr txBox="1"/>
          <p:nvPr/>
        </p:nvSpPr>
        <p:spPr>
          <a:xfrm>
            <a:off x="5926663" y="5255622"/>
            <a:ext cx="2231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t</a:t>
            </a:r>
            <a:endParaRPr lang="zh-CN" altLang="en-US" sz="1100"/>
          </a:p>
        </p:txBody>
      </p:sp>
      <p:sp>
        <p:nvSpPr>
          <p:cNvPr id="62" name="TextBox 61"/>
          <p:cNvSpPr txBox="1"/>
          <p:nvPr/>
        </p:nvSpPr>
        <p:spPr>
          <a:xfrm>
            <a:off x="3636716" y="141277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HTTP/1.1</a:t>
            </a:r>
            <a:r>
              <a:rPr lang="zh-CN" altLang="en-US" sz="1400" smtClean="0"/>
              <a:t>持续</a:t>
            </a:r>
            <a:r>
              <a:rPr lang="zh-CN" altLang="zh-CN" sz="1400" smtClean="0"/>
              <a:t>连接</a:t>
            </a:r>
            <a:endParaRPr lang="en-US" altLang="zh-CN" sz="1400" smtClean="0"/>
          </a:p>
          <a:p>
            <a:r>
              <a:rPr lang="en-US" altLang="zh-CN" sz="1400" smtClean="0"/>
              <a:t>--</a:t>
            </a:r>
            <a:r>
              <a:rPr lang="zh-CN" altLang="en-US" sz="1400" smtClean="0"/>
              <a:t>非流水线方式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75983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/>
          <p:cNvCxnSpPr/>
          <p:nvPr/>
        </p:nvCxnSpPr>
        <p:spPr>
          <a:xfrm rot="21233846" flipH="1">
            <a:off x="2764027" y="3204145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21233846" flipH="1">
            <a:off x="2764027" y="3474496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16222" y="2190629"/>
            <a:ext cx="912307" cy="8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18892" y="2076238"/>
            <a:ext cx="649255" cy="107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http://e.hiphotos.baidu.com/exp/w=500/sign=27a423488701a18bf0eb124fae2e0761/4e4a20a4462309f73c220876720e0cf3d7cad6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64" y="2314297"/>
            <a:ext cx="394472" cy="3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2797773" y="2514820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99172" y="1720553"/>
            <a:ext cx="108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Web</a:t>
            </a:r>
            <a:r>
              <a:rPr lang="zh-CN" altLang="en-US" sz="1400" smtClean="0"/>
              <a:t>服务器</a:t>
            </a:r>
            <a:endParaRPr lang="zh-CN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1864582" y="17684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浏览器</a:t>
            </a:r>
            <a:endParaRPr lang="zh-CN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3784027" y="2384015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建立</a:t>
            </a:r>
            <a:r>
              <a:rPr lang="en-US" altLang="zh-CN" sz="1000" smtClean="0"/>
              <a:t>TCP</a:t>
            </a:r>
            <a:r>
              <a:rPr lang="zh-CN" altLang="en-US" sz="1000" smtClean="0"/>
              <a:t>连接</a:t>
            </a:r>
            <a:endParaRPr lang="zh-CN" altLang="en-US" sz="1000"/>
          </a:p>
        </p:txBody>
      </p:sp>
      <p:grpSp>
        <p:nvGrpSpPr>
          <p:cNvPr id="10" name="组合 9"/>
          <p:cNvGrpSpPr/>
          <p:nvPr/>
        </p:nvGrpSpPr>
        <p:grpSpPr>
          <a:xfrm rot="211533">
            <a:off x="2797773" y="2728282"/>
            <a:ext cx="3070371" cy="246221"/>
            <a:chOff x="2797773" y="3611519"/>
            <a:chExt cx="3070371" cy="246221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2797773" y="3732745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784027" y="3611519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smtClean="0"/>
                <a:t>请求第</a:t>
              </a:r>
              <a:r>
                <a:rPr lang="en-US" altLang="zh-CN" sz="1000" smtClean="0"/>
                <a:t>1</a:t>
              </a:r>
              <a:r>
                <a:rPr lang="zh-CN" altLang="en-US" sz="1000" smtClean="0"/>
                <a:t>个文件</a:t>
              </a:r>
              <a:endParaRPr lang="zh-CN" altLang="en-US" sz="1000"/>
            </a:p>
          </p:txBody>
        </p:sp>
      </p:grpSp>
      <p:grpSp>
        <p:nvGrpSpPr>
          <p:cNvPr id="12" name="组合 11"/>
          <p:cNvGrpSpPr/>
          <p:nvPr/>
        </p:nvGrpSpPr>
        <p:grpSpPr>
          <a:xfrm rot="182684">
            <a:off x="2770658" y="3022480"/>
            <a:ext cx="3070371" cy="246221"/>
            <a:chOff x="2797773" y="4100963"/>
            <a:chExt cx="3070371" cy="246221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797773" y="4189584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84027" y="4100963"/>
              <a:ext cx="10246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smtClean="0"/>
                <a:t>请求第</a:t>
              </a:r>
              <a:r>
                <a:rPr lang="en-US" altLang="zh-CN" sz="1000" smtClean="0"/>
                <a:t>2</a:t>
              </a:r>
              <a:r>
                <a:rPr lang="zh-CN" altLang="en-US" sz="1000" smtClean="0"/>
                <a:t>个文件</a:t>
              </a:r>
              <a:endParaRPr lang="zh-CN" altLang="en-US" sz="1000"/>
            </a:p>
          </p:txBody>
        </p:sp>
      </p:grpSp>
      <p:grpSp>
        <p:nvGrpSpPr>
          <p:cNvPr id="17" name="组合 16"/>
          <p:cNvGrpSpPr/>
          <p:nvPr/>
        </p:nvGrpSpPr>
        <p:grpSpPr>
          <a:xfrm rot="195107">
            <a:off x="2826806" y="3367393"/>
            <a:ext cx="3070371" cy="261610"/>
            <a:chOff x="2797773" y="4600548"/>
            <a:chExt cx="3070371" cy="261610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797773" y="4731353"/>
              <a:ext cx="30703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84027" y="4600548"/>
              <a:ext cx="110959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请求第</a:t>
              </a:r>
              <a:r>
                <a:rPr lang="en-US" altLang="zh-CN" sz="1100" smtClean="0"/>
                <a:t>n</a:t>
              </a:r>
              <a:r>
                <a:rPr lang="zh-CN" altLang="en-US" sz="1100" smtClean="0"/>
                <a:t>个文件</a:t>
              </a:r>
              <a:endParaRPr lang="zh-CN" altLang="en-US" sz="1100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21230335" flipH="1">
            <a:off x="2799668" y="3747658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67474" y="1984061"/>
            <a:ext cx="0" cy="36427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868144" y="2026439"/>
            <a:ext cx="1" cy="36004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05505" y="5408533"/>
            <a:ext cx="2231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t</a:t>
            </a:r>
            <a:endParaRPr lang="zh-CN" altLang="en-US" sz="1100"/>
          </a:p>
        </p:txBody>
      </p:sp>
      <p:sp>
        <p:nvSpPr>
          <p:cNvPr id="61" name="TextBox 60"/>
          <p:cNvSpPr txBox="1"/>
          <p:nvPr/>
        </p:nvSpPr>
        <p:spPr>
          <a:xfrm>
            <a:off x="5907734" y="5408533"/>
            <a:ext cx="2231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t</a:t>
            </a:r>
            <a:endParaRPr lang="zh-CN" altLang="en-US" sz="1100"/>
          </a:p>
        </p:txBody>
      </p:sp>
      <p:sp>
        <p:nvSpPr>
          <p:cNvPr id="62" name="TextBox 61"/>
          <p:cNvSpPr txBox="1"/>
          <p:nvPr/>
        </p:nvSpPr>
        <p:spPr>
          <a:xfrm>
            <a:off x="3636716" y="1412776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HTTP/1.1</a:t>
            </a:r>
            <a:r>
              <a:rPr lang="zh-CN" altLang="en-US" sz="1400" smtClean="0"/>
              <a:t>持续</a:t>
            </a:r>
            <a:r>
              <a:rPr lang="zh-CN" altLang="zh-CN" sz="1400" smtClean="0"/>
              <a:t>连接</a:t>
            </a:r>
            <a:endParaRPr lang="en-US" altLang="zh-CN" sz="1400" smtClean="0"/>
          </a:p>
          <a:p>
            <a:r>
              <a:rPr lang="en-US" altLang="zh-CN" sz="1400" smtClean="0"/>
              <a:t>--</a:t>
            </a:r>
            <a:r>
              <a:rPr lang="zh-CN" altLang="en-US" sz="1400" smtClean="0"/>
              <a:t>流水线方式</a:t>
            </a:r>
            <a:endParaRPr lang="zh-CN" altLang="en-US" sz="140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779342" y="4080364"/>
            <a:ext cx="307037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65596" y="3949559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释放</a:t>
            </a:r>
            <a:r>
              <a:rPr lang="en-US" altLang="zh-CN" sz="1000" smtClean="0"/>
              <a:t>TCP</a:t>
            </a:r>
            <a:r>
              <a:rPr lang="zh-CN" altLang="en-US" sz="1000" smtClean="0"/>
              <a:t>连接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642631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\AppData\Local\Temp\vmware-han\VMwareDnD\109932f9\ge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75" y="0"/>
            <a:ext cx="7217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大括号 4"/>
          <p:cNvSpPr/>
          <p:nvPr/>
        </p:nvSpPr>
        <p:spPr>
          <a:xfrm>
            <a:off x="1742357" y="1453240"/>
            <a:ext cx="108012" cy="227331"/>
          </a:xfrm>
          <a:prstGeom prst="leftBrace">
            <a:avLst>
              <a:gd name="adj1" fmla="val 29655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742357" y="1703348"/>
            <a:ext cx="118888" cy="429508"/>
          </a:xfrm>
          <a:prstGeom prst="leftBrace">
            <a:avLst>
              <a:gd name="adj1" fmla="val 29655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4154" y="1474572"/>
            <a:ext cx="6382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域名解析</a:t>
            </a:r>
            <a:endParaRPr lang="en-US" altLang="zh-CN" sz="120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5576" y="1825769"/>
            <a:ext cx="9867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建立</a:t>
            </a:r>
            <a:r>
              <a:rPr lang="en-US" altLang="zh-CN" sz="1200" smtClean="0"/>
              <a:t>TCP</a:t>
            </a:r>
            <a:r>
              <a:rPr lang="zh-CN" altLang="en-US" sz="1200" smtClean="0"/>
              <a:t>连接</a:t>
            </a:r>
            <a:endParaRPr lang="en-US" altLang="zh-CN" sz="12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1560" y="2129235"/>
            <a:ext cx="10702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smtClean="0"/>
              <a:t>HTTP</a:t>
            </a:r>
            <a:r>
              <a:rPr lang="zh-CN" altLang="en-US" sz="1200" smtClean="0"/>
              <a:t>请求报文</a:t>
            </a:r>
            <a:endParaRPr lang="en-US" altLang="zh-CN" sz="1200" smtClean="0"/>
          </a:p>
        </p:txBody>
      </p:sp>
      <p:cxnSp>
        <p:nvCxnSpPr>
          <p:cNvPr id="12" name="直接连接符 11"/>
          <p:cNvCxnSpPr>
            <a:endCxn id="11" idx="3"/>
          </p:cNvCxnSpPr>
          <p:nvPr/>
        </p:nvCxnSpPr>
        <p:spPr>
          <a:xfrm flipH="1">
            <a:off x="1681811" y="2221568"/>
            <a:ext cx="22388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423255" y="4020219"/>
            <a:ext cx="64649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502822" y="4873022"/>
            <a:ext cx="54713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1178" y="4799373"/>
            <a:ext cx="628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首部行</a:t>
            </a:r>
            <a:endParaRPr lang="en-US" altLang="zh-CN" sz="1200" smtClean="0"/>
          </a:p>
        </p:txBody>
      </p:sp>
      <p:sp>
        <p:nvSpPr>
          <p:cNvPr id="2" name="矩形 1"/>
          <p:cNvSpPr/>
          <p:nvPr/>
        </p:nvSpPr>
        <p:spPr>
          <a:xfrm>
            <a:off x="2065604" y="3813548"/>
            <a:ext cx="6012000" cy="432000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5370" y="3927886"/>
            <a:ext cx="628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请求行</a:t>
            </a:r>
            <a:endParaRPr lang="en-US" altLang="zh-CN" sz="1200" smtClean="0"/>
          </a:p>
        </p:txBody>
      </p:sp>
      <p:sp>
        <p:nvSpPr>
          <p:cNvPr id="18" name="矩形 17"/>
          <p:cNvSpPr/>
          <p:nvPr/>
        </p:nvSpPr>
        <p:spPr>
          <a:xfrm>
            <a:off x="2065604" y="4245548"/>
            <a:ext cx="6012000" cy="148770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9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11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22750"/>
            <a:ext cx="63912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03057" y="26552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请求行</a:t>
            </a:r>
            <a:endParaRPr lang="zh-CN" altLang="en-US" sz="1100"/>
          </a:p>
        </p:txBody>
      </p:sp>
      <p:sp>
        <p:nvSpPr>
          <p:cNvPr id="5" name="右大括号 4"/>
          <p:cNvSpPr/>
          <p:nvPr/>
        </p:nvSpPr>
        <p:spPr>
          <a:xfrm>
            <a:off x="2958563" y="2932245"/>
            <a:ext cx="227805" cy="614018"/>
          </a:xfrm>
          <a:prstGeom prst="rightBrace">
            <a:avLst>
              <a:gd name="adj1" fmla="val 36357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06255" y="304538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首部行</a:t>
            </a:r>
            <a:endParaRPr lang="zh-CN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268121" y="2057839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3002838" y="20578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回车换行</a:t>
            </a:r>
            <a:endParaRPr lang="zh-CN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1430620" y="20578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空格</a:t>
            </a:r>
            <a:endParaRPr lang="zh-CN" altLang="en-US" sz="110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634280" y="2327482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0644" y="20578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空格</a:t>
            </a:r>
            <a:endParaRPr lang="zh-CN" altLang="en-US" sz="110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428131" y="2327482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425215" y="2327482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59248" y="203327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100"/>
          </a:p>
        </p:txBody>
      </p:sp>
      <p:sp>
        <p:nvSpPr>
          <p:cNvPr id="43" name="TextBox 42"/>
          <p:cNvSpPr txBox="1"/>
          <p:nvPr/>
        </p:nvSpPr>
        <p:spPr>
          <a:xfrm>
            <a:off x="6593965" y="203327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回车换行</a:t>
            </a:r>
            <a:endParaRPr lang="zh-CN" altLang="en-US" sz="1100"/>
          </a:p>
        </p:txBody>
      </p:sp>
      <p:sp>
        <p:nvSpPr>
          <p:cNvPr id="44" name="TextBox 43"/>
          <p:cNvSpPr txBox="1"/>
          <p:nvPr/>
        </p:nvSpPr>
        <p:spPr>
          <a:xfrm>
            <a:off x="5021747" y="20332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空格</a:t>
            </a:r>
            <a:endParaRPr lang="zh-CN" altLang="en-US" sz="110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225407" y="2302913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31771" y="20332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空格</a:t>
            </a:r>
            <a:endParaRPr lang="zh-CN" altLang="en-US" sz="1100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6019258" y="2302913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7016342" y="2302913"/>
            <a:ext cx="0" cy="3135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56726" y="30967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首部行</a:t>
            </a:r>
            <a:endParaRPr lang="zh-CN" altLang="en-US" sz="1100"/>
          </a:p>
        </p:txBody>
      </p:sp>
      <p:sp>
        <p:nvSpPr>
          <p:cNvPr id="50" name="右大括号 49"/>
          <p:cNvSpPr/>
          <p:nvPr/>
        </p:nvSpPr>
        <p:spPr>
          <a:xfrm>
            <a:off x="6543221" y="2932245"/>
            <a:ext cx="227805" cy="614018"/>
          </a:xfrm>
          <a:prstGeom prst="rightBrace">
            <a:avLst>
              <a:gd name="adj1" fmla="val 36357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747853" y="30967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首部行</a:t>
            </a:r>
            <a:endParaRPr lang="zh-CN" altLang="en-US" sz="1100"/>
          </a:p>
        </p:txBody>
      </p:sp>
      <p:sp>
        <p:nvSpPr>
          <p:cNvPr id="52" name="TextBox 51"/>
          <p:cNvSpPr txBox="1"/>
          <p:nvPr/>
        </p:nvSpPr>
        <p:spPr>
          <a:xfrm>
            <a:off x="7362875" y="262979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状态行</a:t>
            </a:r>
            <a:endParaRPr lang="zh-CN" altLang="en-US" sz="1100"/>
          </a:p>
        </p:txBody>
      </p:sp>
      <p:sp>
        <p:nvSpPr>
          <p:cNvPr id="54" name="TextBox 53"/>
          <p:cNvSpPr txBox="1"/>
          <p:nvPr/>
        </p:nvSpPr>
        <p:spPr>
          <a:xfrm>
            <a:off x="1879510" y="4437111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（</a:t>
            </a:r>
            <a:r>
              <a:rPr lang="en-US" altLang="zh-CN" sz="1200" smtClean="0"/>
              <a:t>a</a:t>
            </a:r>
            <a:r>
              <a:rPr lang="zh-CN" altLang="en-US" sz="1200" smtClean="0"/>
              <a:t>）请求报文</a:t>
            </a:r>
            <a:endParaRPr lang="zh-CN" alt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5225407" y="444472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（</a:t>
            </a:r>
            <a:r>
              <a:rPr lang="en-US" altLang="zh-CN" sz="1200" smtClean="0"/>
              <a:t>b</a:t>
            </a:r>
            <a:r>
              <a:rPr lang="zh-CN" altLang="en-US" sz="1200" smtClean="0"/>
              <a:t>）响应报文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5977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13513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606227" y="2163318"/>
            <a:ext cx="5963027" cy="288928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52695" y="4032533"/>
            <a:ext cx="1032853" cy="439844"/>
          </a:xfrm>
          <a:prstGeom prst="rect">
            <a:avLst/>
          </a:prstGeom>
          <a:noFill/>
        </p:spPr>
      </p:pic>
      <p:pic>
        <p:nvPicPr>
          <p:cNvPr id="8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743231" y="3146393"/>
            <a:ext cx="810713" cy="442899"/>
          </a:xfrm>
          <a:prstGeom prst="rect">
            <a:avLst/>
          </a:prstGeom>
          <a:noFill/>
        </p:spPr>
      </p:pic>
      <p:cxnSp>
        <p:nvCxnSpPr>
          <p:cNvPr id="10" name="直接箭头连接符 9"/>
          <p:cNvCxnSpPr>
            <a:endCxn id="8" idx="3"/>
          </p:cNvCxnSpPr>
          <p:nvPr/>
        </p:nvCxnSpPr>
        <p:spPr>
          <a:xfrm>
            <a:off x="625197" y="2451349"/>
            <a:ext cx="3118034" cy="91649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518673" y="1875717"/>
            <a:ext cx="516426" cy="8805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518673" y="2665484"/>
            <a:ext cx="1032853" cy="439844"/>
          </a:xfrm>
          <a:prstGeom prst="rect">
            <a:avLst/>
          </a:prstGeom>
          <a:noFill/>
        </p:spPr>
      </p:pic>
      <p:cxnSp>
        <p:nvCxnSpPr>
          <p:cNvPr id="20" name="直接箭头连接符 19"/>
          <p:cNvCxnSpPr/>
          <p:nvPr/>
        </p:nvCxnSpPr>
        <p:spPr>
          <a:xfrm>
            <a:off x="2266410" y="4404532"/>
            <a:ext cx="5421" cy="64807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48905" y="4404532"/>
            <a:ext cx="938836" cy="55389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9152" y="4705098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3210666" y="4814229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875787" y="4814228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97179" y="1490915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0" y="1839723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接箭头连接符 29"/>
          <p:cNvCxnSpPr/>
          <p:nvPr/>
        </p:nvCxnSpPr>
        <p:spPr>
          <a:xfrm flipH="1">
            <a:off x="2271831" y="1920461"/>
            <a:ext cx="330334" cy="74502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104731" y="1248058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493222" y="31003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市场部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75532" y="4006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研发部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62142" y="1363449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Internet</a:t>
            </a:r>
            <a:endParaRPr lang="zh-CN" altLang="en-US" sz="2800"/>
          </a:p>
        </p:txBody>
      </p:sp>
      <p:sp>
        <p:nvSpPr>
          <p:cNvPr id="37" name="TextBox 36"/>
          <p:cNvSpPr txBox="1"/>
          <p:nvPr/>
        </p:nvSpPr>
        <p:spPr>
          <a:xfrm>
            <a:off x="2694423" y="1306249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代理</a:t>
            </a:r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2348128" y="1994156"/>
            <a:ext cx="1540389" cy="2728773"/>
          </a:xfrm>
          <a:custGeom>
            <a:avLst/>
            <a:gdLst>
              <a:gd name="connsiteX0" fmla="*/ 1087382 w 1540389"/>
              <a:gd name="connsiteY0" fmla="*/ 2719450 h 2728773"/>
              <a:gd name="connsiteX1" fmla="*/ 861751 w 1540389"/>
              <a:gd name="connsiteY1" fmla="*/ 2660073 h 2728773"/>
              <a:gd name="connsiteX2" fmla="*/ 374863 w 1540389"/>
              <a:gd name="connsiteY2" fmla="*/ 2208811 h 2728773"/>
              <a:gd name="connsiteX3" fmla="*/ 1538644 w 1540389"/>
              <a:gd name="connsiteY3" fmla="*/ 1615044 h 2728773"/>
              <a:gd name="connsiteX4" fmla="*/ 66104 w 1540389"/>
              <a:gd name="connsiteY4" fmla="*/ 1045029 h 2728773"/>
              <a:gd name="connsiteX5" fmla="*/ 256109 w 1540389"/>
              <a:gd name="connsiteY5" fmla="*/ 0 h 27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389" h="2728773">
                <a:moveTo>
                  <a:pt x="1087382" y="2719450"/>
                </a:moveTo>
                <a:cubicBezTo>
                  <a:pt x="1033943" y="2732314"/>
                  <a:pt x="980504" y="2745179"/>
                  <a:pt x="861751" y="2660073"/>
                </a:cubicBezTo>
                <a:cubicBezTo>
                  <a:pt x="742998" y="2574967"/>
                  <a:pt x="262047" y="2382982"/>
                  <a:pt x="374863" y="2208811"/>
                </a:cubicBezTo>
                <a:cubicBezTo>
                  <a:pt x="487678" y="2034639"/>
                  <a:pt x="1590104" y="1809008"/>
                  <a:pt x="1538644" y="1615044"/>
                </a:cubicBezTo>
                <a:cubicBezTo>
                  <a:pt x="1487184" y="1421080"/>
                  <a:pt x="279860" y="1314203"/>
                  <a:pt x="66104" y="1045029"/>
                </a:cubicBezTo>
                <a:cubicBezTo>
                  <a:pt x="-147652" y="775855"/>
                  <a:pt x="222462" y="174171"/>
                  <a:pt x="256109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2579259" y="2006930"/>
            <a:ext cx="3429655" cy="1130322"/>
          </a:xfrm>
          <a:custGeom>
            <a:avLst/>
            <a:gdLst>
              <a:gd name="connsiteX0" fmla="*/ 187692 w 3429655"/>
              <a:gd name="connsiteY0" fmla="*/ 0 h 1130322"/>
              <a:gd name="connsiteX1" fmla="*/ 92689 w 3429655"/>
              <a:gd name="connsiteY1" fmla="*/ 736270 h 1130322"/>
              <a:gd name="connsiteX2" fmla="*/ 1339598 w 3429655"/>
              <a:gd name="connsiteY2" fmla="*/ 1116280 h 1130322"/>
              <a:gd name="connsiteX3" fmla="*/ 3429655 w 3429655"/>
              <a:gd name="connsiteY3" fmla="*/ 261257 h 113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655" h="1130322">
                <a:moveTo>
                  <a:pt x="187692" y="0"/>
                </a:moveTo>
                <a:cubicBezTo>
                  <a:pt x="44198" y="275111"/>
                  <a:pt x="-99295" y="550223"/>
                  <a:pt x="92689" y="736270"/>
                </a:cubicBezTo>
                <a:cubicBezTo>
                  <a:pt x="284673" y="922317"/>
                  <a:pt x="783437" y="1195449"/>
                  <a:pt x="1339598" y="1116280"/>
                </a:cubicBezTo>
                <a:cubicBezTo>
                  <a:pt x="1895759" y="1037111"/>
                  <a:pt x="3085271" y="403761"/>
                  <a:pt x="3429655" y="26125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70595" y="54793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5920" y="53821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86773" y="55028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04731" y="18866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066306" y="1971304"/>
            <a:ext cx="1460668" cy="2766951"/>
          </a:xfrm>
          <a:custGeom>
            <a:avLst/>
            <a:gdLst>
              <a:gd name="connsiteX0" fmla="*/ 0 w 1460668"/>
              <a:gd name="connsiteY0" fmla="*/ 2766951 h 2766951"/>
              <a:gd name="connsiteX1" fmla="*/ 249382 w 1460668"/>
              <a:gd name="connsiteY1" fmla="*/ 1983179 h 2766951"/>
              <a:gd name="connsiteX2" fmla="*/ 1460665 w 1460668"/>
              <a:gd name="connsiteY2" fmla="*/ 1555667 h 2766951"/>
              <a:gd name="connsiteX3" fmla="*/ 237507 w 1460668"/>
              <a:gd name="connsiteY3" fmla="*/ 1080654 h 2766951"/>
              <a:gd name="connsiteX4" fmla="*/ 403762 w 1460668"/>
              <a:gd name="connsiteY4" fmla="*/ 0 h 27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668" h="2766951">
                <a:moveTo>
                  <a:pt x="0" y="2766951"/>
                </a:moveTo>
                <a:cubicBezTo>
                  <a:pt x="2969" y="2476005"/>
                  <a:pt x="5938" y="2185060"/>
                  <a:pt x="249382" y="1983179"/>
                </a:cubicBezTo>
                <a:cubicBezTo>
                  <a:pt x="492826" y="1781298"/>
                  <a:pt x="1462644" y="1706088"/>
                  <a:pt x="1460665" y="1555667"/>
                </a:cubicBezTo>
                <a:cubicBezTo>
                  <a:pt x="1458686" y="1405246"/>
                  <a:pt x="413657" y="1339932"/>
                  <a:pt x="237507" y="1080654"/>
                </a:cubicBezTo>
                <a:cubicBezTo>
                  <a:pt x="61357" y="821376"/>
                  <a:pt x="376053" y="180109"/>
                  <a:pt x="403762" y="0"/>
                </a:cubicBezTo>
              </a:path>
            </a:pathLst>
          </a:custGeom>
          <a:noFill/>
          <a:ln>
            <a:solidFill>
              <a:schemeClr val="tx1"/>
            </a:solidFill>
            <a:headEnd type="stealth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318" y="1734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缓存查找</a:t>
            </a: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654146" y="33542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节省上网带宽</a:t>
            </a:r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454916" y="2885806"/>
            <a:ext cx="453082" cy="4290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760149" y="1665993"/>
            <a:ext cx="1251769" cy="557177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04566" y="35388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快</a:t>
            </a:r>
            <a:endParaRPr lang="zh-CN" altLang="en-US"/>
          </a:p>
        </p:txBody>
      </p:sp>
      <p:cxnSp>
        <p:nvCxnSpPr>
          <p:cNvPr id="57" name="直接箭头连接符 56"/>
          <p:cNvCxnSpPr>
            <a:endCxn id="56" idx="3"/>
          </p:cNvCxnSpPr>
          <p:nvPr/>
        </p:nvCxnSpPr>
        <p:spPr>
          <a:xfrm flipH="1" flipV="1">
            <a:off x="2220064" y="3723557"/>
            <a:ext cx="474360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65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545258" y="2550572"/>
            <a:ext cx="5184576" cy="226486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01" y="2110609"/>
            <a:ext cx="1752135" cy="56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8" y="3819926"/>
            <a:ext cx="2811500" cy="8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5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69" y="2673258"/>
            <a:ext cx="3912628" cy="13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56420" y="4479239"/>
            <a:ext cx="792087" cy="67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425578" y="2971536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Internet</a:t>
            </a:r>
            <a:endParaRPr lang="zh-CN" altLang="en-US" sz="2800"/>
          </a:p>
        </p:txBody>
      </p:sp>
      <p:sp>
        <p:nvSpPr>
          <p:cNvPr id="46" name="TextBox 45"/>
          <p:cNvSpPr txBox="1"/>
          <p:nvPr/>
        </p:nvSpPr>
        <p:spPr>
          <a:xfrm>
            <a:off x="206704" y="519038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  <p:pic>
        <p:nvPicPr>
          <p:cNvPr id="3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364088" y="1384193"/>
            <a:ext cx="504056" cy="8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030528" y="1920441"/>
            <a:ext cx="504056" cy="8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937746" y="2550572"/>
            <a:ext cx="573380" cy="313242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5740640" y="1446879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非法</a:t>
            </a:r>
            <a:r>
              <a:rPr lang="en-US" altLang="zh-CN" smtClean="0"/>
              <a:t>Web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207651" y="2863814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代理</a:t>
            </a: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31201" y="3986234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中国</a:t>
            </a:r>
            <a:r>
              <a:rPr lang="en-US" altLang="zh-CN" sz="2000" smtClean="0"/>
              <a:t>ISP</a:t>
            </a:r>
            <a:endParaRPr lang="zh-CN" altLang="en-US" sz="2000"/>
          </a:p>
        </p:txBody>
      </p:sp>
      <p:sp>
        <p:nvSpPr>
          <p:cNvPr id="22" name="任意多边形 21"/>
          <p:cNvSpPr/>
          <p:nvPr/>
        </p:nvSpPr>
        <p:spPr>
          <a:xfrm>
            <a:off x="534391" y="2219854"/>
            <a:ext cx="6496138" cy="2459024"/>
          </a:xfrm>
          <a:custGeom>
            <a:avLst/>
            <a:gdLst>
              <a:gd name="connsiteX0" fmla="*/ 0 w 6982691"/>
              <a:gd name="connsiteY0" fmla="*/ 2731325 h 2731325"/>
              <a:gd name="connsiteX1" fmla="*/ 5153891 w 6982691"/>
              <a:gd name="connsiteY1" fmla="*/ 486889 h 2731325"/>
              <a:gd name="connsiteX2" fmla="*/ 6982691 w 6982691"/>
              <a:gd name="connsiteY2" fmla="*/ 0 h 27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2691" h="2731325">
                <a:moveTo>
                  <a:pt x="0" y="2731325"/>
                </a:moveTo>
                <a:cubicBezTo>
                  <a:pt x="1995054" y="1836717"/>
                  <a:pt x="3990109" y="942110"/>
                  <a:pt x="5153891" y="486889"/>
                </a:cubicBezTo>
                <a:cubicBezTo>
                  <a:pt x="6317673" y="31668"/>
                  <a:pt x="6677891" y="81148"/>
                  <a:pt x="698269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937662" y="1947553"/>
            <a:ext cx="1080655" cy="130629"/>
          </a:xfrm>
          <a:custGeom>
            <a:avLst/>
            <a:gdLst>
              <a:gd name="connsiteX0" fmla="*/ 1080655 w 1080655"/>
              <a:gd name="connsiteY0" fmla="*/ 130629 h 130629"/>
              <a:gd name="connsiteX1" fmla="*/ 700644 w 1080655"/>
              <a:gd name="connsiteY1" fmla="*/ 23751 h 130629"/>
              <a:gd name="connsiteX2" fmla="*/ 0 w 1080655"/>
              <a:gd name="connsiteY2" fmla="*/ 0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655" h="130629">
                <a:moveTo>
                  <a:pt x="1080655" y="130629"/>
                </a:moveTo>
                <a:cubicBezTo>
                  <a:pt x="980704" y="88075"/>
                  <a:pt x="880753" y="45522"/>
                  <a:pt x="700644" y="23751"/>
                </a:cubicBezTo>
                <a:cubicBezTo>
                  <a:pt x="520535" y="1980"/>
                  <a:pt x="116774" y="395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20253" y="297786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国内防火墙</a:t>
            </a:r>
            <a:endParaRPr lang="zh-CN" altLang="en-US" sz="1600"/>
          </a:p>
        </p:txBody>
      </p:sp>
      <p:pic>
        <p:nvPicPr>
          <p:cNvPr id="43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53468" y="3648727"/>
            <a:ext cx="626751" cy="342399"/>
          </a:xfrm>
          <a:prstGeom prst="rect">
            <a:avLst/>
          </a:prstGeom>
          <a:noFill/>
        </p:spPr>
      </p:pic>
      <p:cxnSp>
        <p:nvCxnSpPr>
          <p:cNvPr id="25" name="直接箭头连接符 24"/>
          <p:cNvCxnSpPr/>
          <p:nvPr/>
        </p:nvCxnSpPr>
        <p:spPr>
          <a:xfrm flipH="1" flipV="1">
            <a:off x="2019828" y="3372564"/>
            <a:ext cx="411013" cy="3104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5652" y="1044518"/>
            <a:ext cx="2177644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FTP </a:t>
            </a:r>
            <a:r>
              <a:rPr lang="zh-CN" altLang="en-US" smtClean="0"/>
              <a:t>服务器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15942" y="1014461"/>
            <a:ext cx="2173921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FTP </a:t>
            </a:r>
            <a:r>
              <a:rPr lang="zh-CN" altLang="en-US" smtClean="0"/>
              <a:t>客户端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80443" y="1826409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</a:t>
            </a:r>
          </a:p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1188" y="1826409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21</a:t>
            </a:r>
          </a:p>
          <a:p>
            <a:pPr algn="ctr"/>
            <a:r>
              <a:rPr lang="en-US" altLang="zh-CN" smtClean="0"/>
              <a:t>Cmd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5943" y="1769670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1026</a:t>
            </a:r>
          </a:p>
          <a:p>
            <a:pPr algn="ctr"/>
            <a:r>
              <a:rPr lang="en-US" altLang="zh-CN" smtClean="0"/>
              <a:t>Cmd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44439" y="1769670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1027</a:t>
            </a:r>
          </a:p>
          <a:p>
            <a:pPr algn="ctr"/>
            <a:r>
              <a:rPr lang="en-US" altLang="zh-CN" smtClean="0"/>
              <a:t>Data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88741" y="2402473"/>
            <a:ext cx="0" cy="397885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644524" y="2440875"/>
            <a:ext cx="0" cy="38348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201342" y="2345734"/>
            <a:ext cx="655" cy="38915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96010" y="2328278"/>
            <a:ext cx="0" cy="387970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677243" y="2593289"/>
            <a:ext cx="4524754" cy="4572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44524" y="3330887"/>
            <a:ext cx="4557473" cy="4610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388741" y="4202754"/>
            <a:ext cx="7207269" cy="92293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388741" y="5521809"/>
            <a:ext cx="7169539" cy="4860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253419" y="2490174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34751" y="3150867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597122" y="403186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713302" y="5429437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1246012">
            <a:off x="2962870" y="2197787"/>
            <a:ext cx="3512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smtClean="0"/>
              <a:t>客户端提交</a:t>
            </a:r>
            <a:r>
              <a:rPr lang="en-US" altLang="zh-CN" sz="1600"/>
              <a:t>PORT</a:t>
            </a:r>
            <a:r>
              <a:rPr lang="zh-CN" altLang="zh-CN" sz="1600" smtClean="0"/>
              <a:t>命令</a:t>
            </a:r>
            <a:endParaRPr lang="en-US" altLang="zh-CN" sz="1600" smtClean="0"/>
          </a:p>
          <a:p>
            <a:r>
              <a:rPr lang="zh-CN" altLang="zh-CN" sz="1600" smtClean="0"/>
              <a:t>允许</a:t>
            </a:r>
            <a:r>
              <a:rPr lang="zh-CN" altLang="zh-CN" sz="1600"/>
              <a:t>服务器来回连它的数据</a:t>
            </a:r>
            <a:r>
              <a:rPr lang="zh-CN" altLang="zh-CN" sz="1600" smtClean="0"/>
              <a:t>端口</a:t>
            </a:r>
            <a:r>
              <a:rPr lang="en-US" altLang="zh-CN" sz="1600" smtClean="0"/>
              <a:t>1027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 rot="359600">
            <a:off x="4398775" y="3208706"/>
            <a:ext cx="1800493" cy="369332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none">
            <a:spAutoFit/>
          </a:bodyPr>
          <a:lstStyle/>
          <a:p>
            <a:r>
              <a:rPr lang="zh-CN" altLang="en-US" smtClean="0"/>
              <a:t>服务器返回确认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 rot="444440">
            <a:off x="2955950" y="4173629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FTP</a:t>
            </a:r>
            <a:r>
              <a:rPr lang="zh-CN" altLang="en-US" smtClean="0"/>
              <a:t>服务器向客户端发送连接请求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 rot="21349434">
            <a:off x="3629210" y="535101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发送</a:t>
            </a:r>
            <a:r>
              <a:rPr lang="en-US" altLang="zh-CN"/>
              <a:t>ACK</a:t>
            </a:r>
            <a:r>
              <a:rPr lang="zh-CN" altLang="zh-CN"/>
              <a:t>包到</a:t>
            </a:r>
            <a:r>
              <a:rPr lang="zh-CN" altLang="zh-CN" smtClean="0"/>
              <a:t>服务器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766136" y="4442027"/>
            <a:ext cx="0" cy="7920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0332" y="412778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防火墙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 rot="444440">
            <a:off x="7107278" y="46534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目标端口</a:t>
            </a:r>
            <a:r>
              <a:rPr lang="en-US" altLang="zh-CN" smtClean="0"/>
              <a:t>1027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 rot="444440">
            <a:off x="1570359" y="376188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源端口</a:t>
            </a:r>
            <a:r>
              <a:rPr lang="en-US" altLang="zh-CN" smtClean="0"/>
              <a:t>20</a:t>
            </a:r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 rot="21371335">
            <a:off x="1347840" y="551891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目标端口</a:t>
            </a:r>
            <a:r>
              <a:rPr lang="en-US" altLang="zh-CN" smtClean="0"/>
              <a:t>20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 rot="21403309">
            <a:off x="7158732" y="524477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源端口</a:t>
            </a:r>
            <a:r>
              <a:rPr lang="en-US" altLang="zh-CN" smtClean="0"/>
              <a:t>1027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15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7" y="1072301"/>
            <a:ext cx="205222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FTP </a:t>
            </a:r>
            <a:r>
              <a:rPr lang="zh-CN" altLang="en-US" smtClean="0"/>
              <a:t>服务器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68657" y="1042244"/>
            <a:ext cx="205222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FTP </a:t>
            </a:r>
            <a:r>
              <a:rPr lang="zh-CN" altLang="en-US" smtClean="0"/>
              <a:t>客户端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5657" y="1854192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2024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7" y="1854192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21</a:t>
            </a:r>
          </a:p>
          <a:p>
            <a:pPr algn="ctr"/>
            <a:r>
              <a:rPr lang="en-US" altLang="zh-CN" smtClean="0"/>
              <a:t>Cmd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8657" y="1797453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1026</a:t>
            </a:r>
          </a:p>
          <a:p>
            <a:pPr algn="ctr"/>
            <a:r>
              <a:rPr lang="en-US" altLang="zh-CN" smtClean="0"/>
              <a:t>Cmd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48777" y="1797453"/>
            <a:ext cx="972108" cy="576064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1027</a:t>
            </a:r>
          </a:p>
          <a:p>
            <a:pPr algn="ctr"/>
            <a:r>
              <a:rPr lang="en-US" altLang="zh-CN" smtClean="0"/>
              <a:t>Data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1961711" y="2430256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41831" y="2430256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54711" y="2373517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684366" y="2373517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041832" y="2632192"/>
            <a:ext cx="4512879" cy="4461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41831" y="3134957"/>
            <a:ext cx="4512880" cy="5610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61711" y="4703192"/>
            <a:ext cx="6722655" cy="814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961711" y="3920116"/>
            <a:ext cx="6673120" cy="6001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888637" y="2489283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588686" y="303809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94771" y="3807280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210951" y="4558872"/>
            <a:ext cx="360040" cy="3600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146543" y="3920116"/>
            <a:ext cx="0" cy="7920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9522" y="1844824"/>
            <a:ext cx="972108" cy="57606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  <a:p>
            <a:pPr algn="ctr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755576" y="2420888"/>
            <a:ext cx="0" cy="331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272885">
            <a:off x="3850058" y="3846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客户端发起到服务器连接请求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1161000">
            <a:off x="4207900" y="2447526"/>
            <a:ext cx="170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提交</a:t>
            </a:r>
            <a:r>
              <a:rPr lang="en-US" altLang="zh-CN"/>
              <a:t>PASV</a:t>
            </a:r>
            <a:r>
              <a:rPr lang="zh-CN" altLang="zh-CN"/>
              <a:t>命令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409592">
            <a:off x="4432833" y="3066563"/>
            <a:ext cx="242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PORT P</a:t>
            </a:r>
            <a:r>
              <a:rPr lang="zh-CN" altLang="zh-CN"/>
              <a:t>命令给客户端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 rot="382311">
            <a:off x="3185170" y="4710937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给</a:t>
            </a:r>
            <a:r>
              <a:rPr lang="zh-CN" altLang="zh-CN" smtClean="0"/>
              <a:t>客户端</a:t>
            </a:r>
            <a:r>
              <a:rPr lang="zh-CN" altLang="zh-CN"/>
              <a:t>的数据端口返回一个“</a:t>
            </a:r>
            <a:r>
              <a:rPr lang="en-US" altLang="zh-CN"/>
              <a:t>ACK</a:t>
            </a:r>
            <a:r>
              <a:rPr lang="zh-CN" altLang="zh-CN"/>
              <a:t>”响应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146543" y="365980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防火墙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57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52463"/>
            <a:ext cx="6734175" cy="5553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sp>
        <p:nvSpPr>
          <p:cNvPr id="3" name="右箭头 2"/>
          <p:cNvSpPr/>
          <p:nvPr/>
        </p:nvSpPr>
        <p:spPr>
          <a:xfrm rot="519834">
            <a:off x="2614553" y="2774601"/>
            <a:ext cx="2331333" cy="2180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93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/>
          <p:cNvSpPr/>
          <p:nvPr/>
        </p:nvSpPr>
        <p:spPr>
          <a:xfrm>
            <a:off x="251520" y="641113"/>
            <a:ext cx="2959132" cy="3436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506421" y="2685818"/>
            <a:ext cx="473291" cy="4302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5526253" y="641113"/>
            <a:ext cx="2959132" cy="3436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5526253" y="4875368"/>
            <a:ext cx="3018062" cy="1611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矩形 1031"/>
          <p:cNvSpPr/>
          <p:nvPr/>
        </p:nvSpPr>
        <p:spPr>
          <a:xfrm>
            <a:off x="251520" y="4903338"/>
            <a:ext cx="3018062" cy="1611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87501" y="1375119"/>
            <a:ext cx="2466231" cy="2413921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3" name="矩形 2"/>
          <p:cNvSpPr/>
          <p:nvPr/>
        </p:nvSpPr>
        <p:spPr>
          <a:xfrm>
            <a:off x="576296" y="5258313"/>
            <a:ext cx="2318087" cy="864096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7456" y="319740"/>
            <a:ext cx="1507111" cy="1026763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DNS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pPr algn="ctr"/>
            <a:r>
              <a:rPr lang="en-US" altLang="zh-CN" smtClean="0"/>
              <a:t>yeah.net </a:t>
            </a:r>
            <a:r>
              <a:rPr lang="en-US" altLang="zh-CN"/>
              <a:t>sohu.com</a:t>
            </a:r>
            <a:endParaRPr lang="en-US" altLang="zh-CN" smtClean="0"/>
          </a:p>
        </p:txBody>
      </p:sp>
      <p:sp>
        <p:nvSpPr>
          <p:cNvPr id="14" name="矩形 13"/>
          <p:cNvSpPr/>
          <p:nvPr/>
        </p:nvSpPr>
        <p:spPr>
          <a:xfrm>
            <a:off x="913260" y="6145404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用户 发件方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4908" y="5399796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SMTP</a:t>
            </a:r>
            <a:r>
              <a:rPr lang="zh-CN" altLang="en-US" sz="1400" smtClean="0"/>
              <a:t>客户端</a:t>
            </a:r>
            <a:endParaRPr lang="zh-CN" altLang="en-US" sz="1400"/>
          </a:p>
        </p:txBody>
      </p:sp>
      <p:sp>
        <p:nvSpPr>
          <p:cNvPr id="16" name="椭圆 15"/>
          <p:cNvSpPr/>
          <p:nvPr/>
        </p:nvSpPr>
        <p:spPr>
          <a:xfrm>
            <a:off x="1735339" y="5399796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POP3</a:t>
            </a:r>
            <a:r>
              <a:rPr lang="zh-CN" altLang="en-US" sz="1400" smtClean="0"/>
              <a:t>客户端</a:t>
            </a:r>
            <a:endParaRPr lang="zh-CN" altLang="en-US" sz="1400"/>
          </a:p>
        </p:txBody>
      </p:sp>
      <p:sp>
        <p:nvSpPr>
          <p:cNvPr id="17" name="椭圆 16"/>
          <p:cNvSpPr/>
          <p:nvPr/>
        </p:nvSpPr>
        <p:spPr>
          <a:xfrm>
            <a:off x="713836" y="3068960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SMTP</a:t>
            </a:r>
            <a:r>
              <a:rPr lang="zh-CN" altLang="en-US" sz="1400" smtClean="0"/>
              <a:t>服务器</a:t>
            </a:r>
            <a:endParaRPr lang="zh-CN" altLang="en-US" sz="1400"/>
          </a:p>
        </p:txBody>
      </p:sp>
      <p:sp>
        <p:nvSpPr>
          <p:cNvPr id="18" name="椭圆 17"/>
          <p:cNvSpPr/>
          <p:nvPr/>
        </p:nvSpPr>
        <p:spPr>
          <a:xfrm>
            <a:off x="796151" y="1446620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POP3</a:t>
            </a:r>
            <a:r>
              <a:rPr lang="zh-CN" altLang="en-US" sz="1400" smtClean="0"/>
              <a:t>服务器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6003192" y="5281308"/>
            <a:ext cx="2288120" cy="864096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22157" y="6134557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B</a:t>
            </a:r>
            <a:r>
              <a:rPr lang="zh-CN" altLang="en-US" smtClean="0"/>
              <a:t>用户 收件方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97610" y="5431694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SMTP</a:t>
            </a:r>
            <a:r>
              <a:rPr lang="zh-CN" altLang="en-US" sz="1400" smtClean="0"/>
              <a:t>客户端</a:t>
            </a:r>
            <a:endParaRPr lang="zh-CN" altLang="en-US" sz="1400"/>
          </a:p>
        </p:txBody>
      </p:sp>
      <p:sp>
        <p:nvSpPr>
          <p:cNvPr id="22" name="椭圆 21"/>
          <p:cNvSpPr/>
          <p:nvPr/>
        </p:nvSpPr>
        <p:spPr>
          <a:xfrm>
            <a:off x="7200575" y="5425324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POP3</a:t>
            </a:r>
            <a:r>
              <a:rPr lang="zh-CN" altLang="en-US" sz="1400" smtClean="0"/>
              <a:t>客户端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670721" y="938569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yeah.net</a:t>
            </a:r>
            <a:r>
              <a:rPr lang="zh-CN" altLang="en-US" smtClean="0"/>
              <a:t>邮件服务器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831885" y="1278052"/>
            <a:ext cx="2521437" cy="2366972"/>
          </a:xfrm>
          <a:prstGeom prst="rect">
            <a:avLst/>
          </a:prstGeom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26" name="椭圆 25"/>
          <p:cNvSpPr/>
          <p:nvPr/>
        </p:nvSpPr>
        <p:spPr>
          <a:xfrm>
            <a:off x="5944928" y="3035001"/>
            <a:ext cx="1153426" cy="517407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SMTP</a:t>
            </a:r>
          </a:p>
          <a:p>
            <a:pPr algn="ctr"/>
            <a:r>
              <a:rPr lang="zh-CN" altLang="en-US" sz="1400" smtClean="0"/>
              <a:t>服务器</a:t>
            </a:r>
            <a:endParaRPr lang="zh-CN" altLang="en-US" sz="1400"/>
          </a:p>
        </p:txBody>
      </p:sp>
      <p:sp>
        <p:nvSpPr>
          <p:cNvPr id="27" name="椭圆 26"/>
          <p:cNvSpPr/>
          <p:nvPr/>
        </p:nvSpPr>
        <p:spPr>
          <a:xfrm>
            <a:off x="6083331" y="1346503"/>
            <a:ext cx="1059098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POP3</a:t>
            </a:r>
            <a:r>
              <a:rPr lang="zh-CN" altLang="en-US" sz="1400" smtClean="0"/>
              <a:t>服务器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5952210" y="845899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sohu.com</a:t>
            </a:r>
            <a:r>
              <a:rPr lang="zh-CN" altLang="en-US" smtClean="0"/>
              <a:t>邮件服务器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141712" y="3645024"/>
            <a:ext cx="0" cy="17573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953732" y="1346503"/>
            <a:ext cx="1032283" cy="16499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094397" y="1375119"/>
            <a:ext cx="1037059" cy="16468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94407" y="3383385"/>
            <a:ext cx="30732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642410" y="1643091"/>
            <a:ext cx="0" cy="31013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7" idx="6"/>
          </p:cNvCxnSpPr>
          <p:nvPr/>
        </p:nvCxnSpPr>
        <p:spPr>
          <a:xfrm>
            <a:off x="7142429" y="1634535"/>
            <a:ext cx="149998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220453" y="2292444"/>
            <a:ext cx="838950" cy="299330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收件箱</a:t>
            </a:r>
            <a:endParaRPr lang="zh-CN" altLang="en-US" sz="1600"/>
          </a:p>
        </p:txBody>
      </p:sp>
      <p:sp>
        <p:nvSpPr>
          <p:cNvPr id="65" name="矩形 64"/>
          <p:cNvSpPr/>
          <p:nvPr/>
        </p:nvSpPr>
        <p:spPr>
          <a:xfrm>
            <a:off x="823561" y="2471797"/>
            <a:ext cx="838950" cy="299330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收件箱</a:t>
            </a:r>
            <a:endParaRPr lang="zh-CN" altLang="en-US" sz="1600"/>
          </a:p>
        </p:txBody>
      </p:sp>
      <p:sp>
        <p:nvSpPr>
          <p:cNvPr id="66" name="矩形 65"/>
          <p:cNvSpPr/>
          <p:nvPr/>
        </p:nvSpPr>
        <p:spPr>
          <a:xfrm>
            <a:off x="1875738" y="2224015"/>
            <a:ext cx="978887" cy="461803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邮件缓存队列</a:t>
            </a:r>
            <a:endParaRPr lang="zh-CN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25" y="3400901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97" y="4551297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16" y="2264530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任意多边形 75"/>
          <p:cNvSpPr/>
          <p:nvPr/>
        </p:nvSpPr>
        <p:spPr>
          <a:xfrm>
            <a:off x="5885526" y="2553195"/>
            <a:ext cx="178749" cy="629392"/>
          </a:xfrm>
          <a:custGeom>
            <a:avLst/>
            <a:gdLst>
              <a:gd name="connsiteX0" fmla="*/ 131248 w 178749"/>
              <a:gd name="connsiteY0" fmla="*/ 629392 h 629392"/>
              <a:gd name="connsiteX1" fmla="*/ 619 w 178749"/>
              <a:gd name="connsiteY1" fmla="*/ 261257 h 629392"/>
              <a:gd name="connsiteX2" fmla="*/ 178749 w 178749"/>
              <a:gd name="connsiteY2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749" h="629392">
                <a:moveTo>
                  <a:pt x="131248" y="629392"/>
                </a:moveTo>
                <a:cubicBezTo>
                  <a:pt x="61975" y="497774"/>
                  <a:pt x="-7298" y="366156"/>
                  <a:pt x="619" y="261257"/>
                </a:cubicBezTo>
                <a:cubicBezTo>
                  <a:pt x="8536" y="156358"/>
                  <a:pt x="147082" y="41564"/>
                  <a:pt x="178749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6604841" y="1950482"/>
            <a:ext cx="0" cy="3419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7729776" y="4744399"/>
            <a:ext cx="91263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7719142" y="4744400"/>
            <a:ext cx="3608" cy="6809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869" y="4953893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椭圆 96"/>
          <p:cNvSpPr/>
          <p:nvPr/>
        </p:nvSpPr>
        <p:spPr>
          <a:xfrm>
            <a:off x="1835982" y="3068960"/>
            <a:ext cx="1058401" cy="57606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SMTP</a:t>
            </a:r>
            <a:r>
              <a:rPr lang="zh-CN" altLang="en-US" sz="1400" smtClean="0"/>
              <a:t>客户端</a:t>
            </a:r>
            <a:endParaRPr lang="zh-CN" altLang="en-US" sz="1400"/>
          </a:p>
        </p:txBody>
      </p:sp>
      <p:sp>
        <p:nvSpPr>
          <p:cNvPr id="107" name="椭圆 106"/>
          <p:cNvSpPr/>
          <p:nvPr/>
        </p:nvSpPr>
        <p:spPr>
          <a:xfrm>
            <a:off x="7153063" y="3035001"/>
            <a:ext cx="1153426" cy="517407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SMTP</a:t>
            </a:r>
          </a:p>
          <a:p>
            <a:pPr algn="ctr"/>
            <a:r>
              <a:rPr lang="zh-CN" altLang="en-US" sz="1400" smtClean="0"/>
              <a:t>客户端</a:t>
            </a:r>
            <a:endParaRPr lang="en-US" altLang="zh-CN" sz="1400" smtClean="0"/>
          </a:p>
        </p:txBody>
      </p:sp>
      <p:sp>
        <p:nvSpPr>
          <p:cNvPr id="109" name="矩形 108"/>
          <p:cNvSpPr/>
          <p:nvPr/>
        </p:nvSpPr>
        <p:spPr>
          <a:xfrm>
            <a:off x="413923" y="2094918"/>
            <a:ext cx="1513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ess2005@yeah.ne</a:t>
            </a:r>
            <a:r>
              <a:rPr lang="en-US" altLang="zh-CN" sz="1400" smtClean="0"/>
              <a:t>t</a:t>
            </a:r>
            <a:endParaRPr lang="zh-CN" altLang="en-US" sz="1400"/>
          </a:p>
        </p:txBody>
      </p:sp>
      <p:sp>
        <p:nvSpPr>
          <p:cNvPr id="110" name="矩形 109"/>
          <p:cNvSpPr/>
          <p:nvPr/>
        </p:nvSpPr>
        <p:spPr>
          <a:xfrm>
            <a:off x="6544310" y="1979534"/>
            <a:ext cx="1803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dongqing91@sohu.com</a:t>
            </a:r>
            <a:endParaRPr lang="zh-CN" altLang="en-US" sz="1200"/>
          </a:p>
        </p:txBody>
      </p:sp>
      <p:sp>
        <p:nvSpPr>
          <p:cNvPr id="125" name="矩形 124"/>
          <p:cNvSpPr/>
          <p:nvPr/>
        </p:nvSpPr>
        <p:spPr>
          <a:xfrm>
            <a:off x="488005" y="4660644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SMTP</a:t>
            </a:r>
            <a:endParaRPr lang="zh-CN" altLang="en-US" sz="1400"/>
          </a:p>
        </p:txBody>
      </p:sp>
      <p:sp>
        <p:nvSpPr>
          <p:cNvPr id="126" name="矩形 125"/>
          <p:cNvSpPr/>
          <p:nvPr/>
        </p:nvSpPr>
        <p:spPr>
          <a:xfrm>
            <a:off x="3735676" y="3105320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SMTP</a:t>
            </a:r>
            <a:endParaRPr lang="zh-CN" altLang="en-US" sz="1400"/>
          </a:p>
        </p:txBody>
      </p:sp>
      <p:sp>
        <p:nvSpPr>
          <p:cNvPr id="127" name="矩形 126"/>
          <p:cNvSpPr/>
          <p:nvPr/>
        </p:nvSpPr>
        <p:spPr>
          <a:xfrm>
            <a:off x="7743072" y="4369787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POP3</a:t>
            </a:r>
            <a:endParaRPr lang="zh-CN" altLang="en-US" sz="1400"/>
          </a:p>
        </p:txBody>
      </p:sp>
      <p:sp>
        <p:nvSpPr>
          <p:cNvPr id="135" name="矩形 134"/>
          <p:cNvSpPr/>
          <p:nvPr/>
        </p:nvSpPr>
        <p:spPr>
          <a:xfrm rot="18148612">
            <a:off x="2967147" y="2066781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smtClean="0"/>
              <a:t>解析</a:t>
            </a:r>
            <a:r>
              <a:rPr lang="en-US" altLang="zh-CN" sz="1400" smtClean="0"/>
              <a:t>sohu.com</a:t>
            </a:r>
            <a:r>
              <a:rPr lang="zh-CN" altLang="en-US" sz="1400" smtClean="0"/>
              <a:t>邮局地址</a:t>
            </a:r>
            <a:endParaRPr lang="zh-CN" altLang="en-US" sz="1400"/>
          </a:p>
        </p:txBody>
      </p:sp>
      <p:sp>
        <p:nvSpPr>
          <p:cNvPr id="1031" name="椭圆 1030"/>
          <p:cNvSpPr/>
          <p:nvPr/>
        </p:nvSpPr>
        <p:spPr>
          <a:xfrm>
            <a:off x="1056309" y="5029544"/>
            <a:ext cx="166688" cy="151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1</a:t>
            </a:r>
            <a:endParaRPr lang="zh-CN" altLang="en-US" sz="1200"/>
          </a:p>
        </p:txBody>
      </p:sp>
      <p:sp>
        <p:nvSpPr>
          <p:cNvPr id="140" name="椭圆 139"/>
          <p:cNvSpPr/>
          <p:nvPr/>
        </p:nvSpPr>
        <p:spPr>
          <a:xfrm>
            <a:off x="8544315" y="3017801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7</a:t>
            </a:r>
            <a:endParaRPr lang="zh-CN" altLang="en-US" sz="1200"/>
          </a:p>
        </p:txBody>
      </p:sp>
      <p:sp>
        <p:nvSpPr>
          <p:cNvPr id="142" name="矩形 141"/>
          <p:cNvSpPr/>
          <p:nvPr/>
        </p:nvSpPr>
        <p:spPr>
          <a:xfrm>
            <a:off x="742850" y="3921262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smtClean="0"/>
              <a:t>发</a:t>
            </a:r>
            <a:endParaRPr lang="en-US" altLang="zh-CN" sz="1600" smtClean="0"/>
          </a:p>
          <a:p>
            <a:r>
              <a:rPr lang="zh-CN" altLang="en-US" sz="1600" smtClean="0"/>
              <a:t>邮</a:t>
            </a:r>
            <a:endParaRPr lang="en-US" altLang="zh-CN" sz="1600" smtClean="0"/>
          </a:p>
          <a:p>
            <a:r>
              <a:rPr lang="zh-CN" altLang="en-US" sz="1600" smtClean="0"/>
              <a:t>件</a:t>
            </a:r>
            <a:endParaRPr lang="zh-CN" altLang="en-US" sz="1600"/>
          </a:p>
        </p:txBody>
      </p:sp>
      <p:sp>
        <p:nvSpPr>
          <p:cNvPr id="143" name="矩形 142"/>
          <p:cNvSpPr/>
          <p:nvPr/>
        </p:nvSpPr>
        <p:spPr>
          <a:xfrm>
            <a:off x="4445915" y="3093124"/>
            <a:ext cx="1386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/>
              <a:t>匿名投递邮件</a:t>
            </a:r>
            <a:endParaRPr lang="zh-CN" altLang="en-US" sz="1400"/>
          </a:p>
        </p:txBody>
      </p:sp>
      <p:sp>
        <p:nvSpPr>
          <p:cNvPr id="144" name="矩形 143"/>
          <p:cNvSpPr/>
          <p:nvPr/>
        </p:nvSpPr>
        <p:spPr>
          <a:xfrm>
            <a:off x="8265379" y="3921262"/>
            <a:ext cx="386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/>
              <a:t>收</a:t>
            </a:r>
            <a:endParaRPr lang="en-US" altLang="zh-CN" sz="1600" smtClean="0"/>
          </a:p>
          <a:p>
            <a:r>
              <a:rPr lang="zh-CN" altLang="en-US" sz="1600" smtClean="0"/>
              <a:t>邮</a:t>
            </a:r>
            <a:endParaRPr lang="en-US" altLang="zh-CN" sz="1600" smtClean="0"/>
          </a:p>
          <a:p>
            <a:r>
              <a:rPr lang="zh-CN" altLang="en-US" sz="1600" smtClean="0"/>
              <a:t>件</a:t>
            </a:r>
            <a:endParaRPr lang="zh-CN" altLang="en-US" sz="1400"/>
          </a:p>
        </p:txBody>
      </p:sp>
      <p:sp>
        <p:nvSpPr>
          <p:cNvPr id="145" name="椭圆 144"/>
          <p:cNvSpPr/>
          <p:nvPr/>
        </p:nvSpPr>
        <p:spPr>
          <a:xfrm>
            <a:off x="5855115" y="2914046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6</a:t>
            </a:r>
            <a:endParaRPr lang="zh-CN" altLang="en-US" sz="1200"/>
          </a:p>
        </p:txBody>
      </p:sp>
      <p:sp>
        <p:nvSpPr>
          <p:cNvPr id="146" name="椭圆 145"/>
          <p:cNvSpPr/>
          <p:nvPr/>
        </p:nvSpPr>
        <p:spPr>
          <a:xfrm>
            <a:off x="3158389" y="3305898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5</a:t>
            </a:r>
            <a:endParaRPr lang="zh-CN" altLang="en-US" sz="1200"/>
          </a:p>
        </p:txBody>
      </p:sp>
      <p:sp>
        <p:nvSpPr>
          <p:cNvPr id="147" name="椭圆 146"/>
          <p:cNvSpPr/>
          <p:nvPr/>
        </p:nvSpPr>
        <p:spPr>
          <a:xfrm>
            <a:off x="1495823" y="2986567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2</a:t>
            </a:r>
            <a:endParaRPr lang="zh-CN" altLang="en-US" sz="1200"/>
          </a:p>
        </p:txBody>
      </p:sp>
      <p:sp>
        <p:nvSpPr>
          <p:cNvPr id="148" name="矩形 147"/>
          <p:cNvSpPr/>
          <p:nvPr/>
        </p:nvSpPr>
        <p:spPr>
          <a:xfrm>
            <a:off x="1653455" y="48889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用户代理</a:t>
            </a:r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6137354" y="48889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用户代理</a:t>
            </a:r>
            <a:endParaRPr lang="zh-CN" altLang="en-US"/>
          </a:p>
        </p:txBody>
      </p:sp>
      <p:cxnSp>
        <p:nvCxnSpPr>
          <p:cNvPr id="173" name="直接箭头连接符 172"/>
          <p:cNvCxnSpPr>
            <a:stCxn id="66" idx="2"/>
          </p:cNvCxnSpPr>
          <p:nvPr/>
        </p:nvCxnSpPr>
        <p:spPr>
          <a:xfrm flipH="1">
            <a:off x="2365181" y="2685818"/>
            <a:ext cx="1" cy="3581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椭圆 177"/>
          <p:cNvSpPr/>
          <p:nvPr/>
        </p:nvSpPr>
        <p:spPr>
          <a:xfrm>
            <a:off x="2264539" y="2735077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3</a:t>
            </a:r>
            <a:endParaRPr lang="zh-CN" altLang="en-US" sz="1200"/>
          </a:p>
        </p:txBody>
      </p:sp>
      <p:sp>
        <p:nvSpPr>
          <p:cNvPr id="180" name="椭圆 179"/>
          <p:cNvSpPr/>
          <p:nvPr/>
        </p:nvSpPr>
        <p:spPr>
          <a:xfrm>
            <a:off x="3386529" y="2127658"/>
            <a:ext cx="166688" cy="1647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4</a:t>
            </a:r>
            <a:endParaRPr lang="zh-CN" altLang="en-US" sz="1200"/>
          </a:p>
        </p:txBody>
      </p:sp>
      <p:sp>
        <p:nvSpPr>
          <p:cNvPr id="29" name="矩形标注 28"/>
          <p:cNvSpPr/>
          <p:nvPr/>
        </p:nvSpPr>
        <p:spPr>
          <a:xfrm>
            <a:off x="2078151" y="3921261"/>
            <a:ext cx="1701761" cy="944455"/>
          </a:xfrm>
          <a:prstGeom prst="wedgeRectCallout">
            <a:avLst>
              <a:gd name="adj1" fmla="val -85256"/>
              <a:gd name="adj2" fmla="val 29758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r>
              <a:rPr lang="zh-CN" altLang="en-US" sz="1400"/>
              <a:t>这封邮件需要由服务器转发出去，这叫做邮件中继</a:t>
            </a:r>
            <a:r>
              <a:rPr lang="zh-CN" altLang="en-US" sz="1400" smtClean="0"/>
              <a:t>，服务器通常</a:t>
            </a:r>
            <a:r>
              <a:rPr lang="zh-CN" altLang="en-US" sz="1400"/>
              <a:t>不允许匿名</a:t>
            </a:r>
            <a:r>
              <a:rPr lang="zh-CN" altLang="en-US" sz="1400" smtClean="0"/>
              <a:t>中继。</a:t>
            </a:r>
            <a:endParaRPr lang="zh-CN" altLang="en-US"/>
          </a:p>
        </p:txBody>
      </p:sp>
      <p:sp>
        <p:nvSpPr>
          <p:cNvPr id="78" name="矩形标注 77"/>
          <p:cNvSpPr/>
          <p:nvPr/>
        </p:nvSpPr>
        <p:spPr>
          <a:xfrm>
            <a:off x="3937331" y="4085401"/>
            <a:ext cx="1701761" cy="714603"/>
          </a:xfrm>
          <a:prstGeom prst="wedgeRectCallout">
            <a:avLst>
              <a:gd name="adj1" fmla="val 1274"/>
              <a:gd name="adj2" fmla="val -101009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r>
              <a:rPr lang="zh-CN" altLang="en-US" sz="1400"/>
              <a:t>邮件到达终点</a:t>
            </a:r>
            <a:r>
              <a:rPr lang="zh-CN" altLang="en-US" sz="1400" smtClean="0"/>
              <a:t>，也就是目的邮件服务器，这不需要身份验证。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746468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92" y="-194821"/>
            <a:ext cx="4329324" cy="199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92" y="1772816"/>
            <a:ext cx="424815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30135" y="188640"/>
            <a:ext cx="4159663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Mail from:&lt; </a:t>
            </a:r>
            <a:r>
              <a:rPr lang="en-US" altLang="zh-CN" smtClean="0"/>
              <a:t>ess2005@yeah.net&gt;</a:t>
            </a:r>
          </a:p>
          <a:p>
            <a:endParaRPr lang="zh-CN" altLang="zh-CN" sz="1050"/>
          </a:p>
          <a:p>
            <a:r>
              <a:rPr lang="en-US" altLang="zh-CN"/>
              <a:t>Rcpt </a:t>
            </a:r>
            <a:r>
              <a:rPr lang="en-US" altLang="zh-CN" smtClean="0"/>
              <a:t>to:&lt;dongqing91@sohu.com&gt;</a:t>
            </a:r>
          </a:p>
          <a:p>
            <a:endParaRPr lang="zh-CN" altLang="zh-CN" sz="1100"/>
          </a:p>
          <a:p>
            <a:r>
              <a:rPr lang="en-US" altLang="zh-CN"/>
              <a:t>Rcpt to: </a:t>
            </a:r>
            <a:r>
              <a:rPr lang="en-US" altLang="zh-CN" smtClean="0"/>
              <a:t>&lt;dongqing081@sohu.com&gt;</a:t>
            </a:r>
            <a:endParaRPr lang="zh-CN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308975" y="2048010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Data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6541916" y="6951"/>
            <a:ext cx="262332" cy="1721241"/>
          </a:xfrm>
          <a:prstGeom prst="rightBrace">
            <a:avLst>
              <a:gd name="adj1" fmla="val 55803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6541916" y="1772816"/>
            <a:ext cx="262332" cy="5010150"/>
          </a:xfrm>
          <a:prstGeom prst="rightBrace">
            <a:avLst>
              <a:gd name="adj1" fmla="val 55803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98734" y="724342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信封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35246" y="4093225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内容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776541" y="4046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2648" y="241206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发件人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776541" y="806593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2648" y="638763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收件人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776541" y="12687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648" y="1075612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收件人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804919" y="301301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6922" y="2828348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/>
              <a:t>发件人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776541" y="33137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6922" y="3142896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/>
              <a:t>收件人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870788" y="612892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2220" y="5944255"/>
            <a:ext cx="18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/>
              <a:t>正文结束标记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530135" y="608374"/>
            <a:ext cx="355403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30135" y="980449"/>
            <a:ext cx="355403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508724" y="1417391"/>
            <a:ext cx="355403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776541" y="360437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6922" y="3419708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/>
              <a:t>抄送给</a:t>
            </a: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274226" y="1444944"/>
            <a:ext cx="902328" cy="1211283"/>
          </a:xfrm>
          <a:custGeom>
            <a:avLst/>
            <a:gdLst>
              <a:gd name="connsiteX0" fmla="*/ 474817 w 902328"/>
              <a:gd name="connsiteY0" fmla="*/ 1211283 h 1211283"/>
              <a:gd name="connsiteX1" fmla="*/ 11679 w 902328"/>
              <a:gd name="connsiteY1" fmla="*/ 546265 h 1211283"/>
              <a:gd name="connsiteX2" fmla="*/ 902328 w 902328"/>
              <a:gd name="connsiteY2" fmla="*/ 0 h 121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328" h="1211283">
                <a:moveTo>
                  <a:pt x="474817" y="1211283"/>
                </a:moveTo>
                <a:cubicBezTo>
                  <a:pt x="207622" y="979714"/>
                  <a:pt x="-59573" y="748145"/>
                  <a:pt x="11679" y="546265"/>
                </a:cubicBezTo>
                <a:cubicBezTo>
                  <a:pt x="82931" y="344385"/>
                  <a:pt x="753887" y="91044"/>
                  <a:pt x="902328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00108" y="2645023"/>
            <a:ext cx="4260634" cy="1632867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47312" y="2852936"/>
            <a:ext cx="4202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From:&lt;ess2005@yeah.net&gt;</a:t>
            </a:r>
            <a:endParaRPr lang="zh-CN" altLang="zh-CN"/>
          </a:p>
          <a:p>
            <a:r>
              <a:rPr lang="en-US" altLang="zh-CN" smtClean="0"/>
              <a:t>To:&lt;dongqing91@sohu.com&gt;</a:t>
            </a:r>
          </a:p>
          <a:p>
            <a:r>
              <a:rPr lang="en-US" altLang="zh-CN" smtClean="0"/>
              <a:t>Cc:&lt;dongqing081@sohu.com&gt;</a:t>
            </a:r>
          </a:p>
          <a:p>
            <a:r>
              <a:rPr lang="en-US" altLang="zh-CN" smtClean="0"/>
              <a:t>Reply-to:&lt;458717185@qq.comt&gt;</a:t>
            </a:r>
          </a:p>
          <a:p>
            <a:r>
              <a:rPr lang="en-US" altLang="zh-CN" smtClean="0"/>
              <a:t>Date:1999-04-12 15:23:12</a:t>
            </a:r>
            <a:endParaRPr lang="zh-CN" altLang="zh-CN"/>
          </a:p>
          <a:p>
            <a:r>
              <a:rPr lang="en-US" altLang="zh-CN" smtClean="0"/>
              <a:t>Subject</a:t>
            </a:r>
            <a:r>
              <a:rPr lang="en-US" altLang="zh-CN"/>
              <a:t>:</a:t>
            </a:r>
            <a:r>
              <a:rPr lang="zh-CN" altLang="zh-CN" smtClean="0"/>
              <a:t>主题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Body</a:t>
            </a:r>
            <a:r>
              <a:rPr lang="zh-CN" altLang="zh-CN"/>
              <a:t>正文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.</a:t>
            </a:r>
            <a:endParaRPr lang="zh-CN" altLang="zh-CN"/>
          </a:p>
        </p:txBody>
      </p:sp>
      <p:sp>
        <p:nvSpPr>
          <p:cNvPr id="41" name="TextBox 40"/>
          <p:cNvSpPr txBox="1"/>
          <p:nvPr/>
        </p:nvSpPr>
        <p:spPr>
          <a:xfrm>
            <a:off x="-252536" y="1729372"/>
            <a:ext cx="177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从内容首部提取信封所需内容</a:t>
            </a:r>
            <a:endParaRPr lang="zh-CN" altLang="en-US"/>
          </a:p>
        </p:txBody>
      </p:sp>
      <p:sp>
        <p:nvSpPr>
          <p:cNvPr id="62" name="右大括号 61"/>
          <p:cNvSpPr/>
          <p:nvPr/>
        </p:nvSpPr>
        <p:spPr>
          <a:xfrm>
            <a:off x="6541916" y="2726860"/>
            <a:ext cx="107001" cy="1551030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689798" y="3321530"/>
            <a:ext cx="11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内容首部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776541" y="415807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6150" y="3967485"/>
            <a:ext cx="122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发信</a:t>
            </a:r>
            <a:r>
              <a:rPr lang="zh-CN" altLang="en-US" smtClean="0"/>
              <a:t>日期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1776541" y="468479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7560" y="4514929"/>
            <a:ext cx="184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主题</a:t>
            </a:r>
            <a:r>
              <a:rPr lang="zh-CN" altLang="en-US" smtClean="0"/>
              <a:t>和正文必须有空行，需要按两次回车</a:t>
            </a:r>
            <a:endParaRPr lang="en-US" altLang="zh-CN" smtClean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776541" y="39005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776541" y="442694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5543" y="4221867"/>
            <a:ext cx="86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/>
              <a:t>主题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6150" y="3672562"/>
            <a:ext cx="122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/>
              <a:t>答复邮箱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63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24128" y="1328844"/>
            <a:ext cx="2736174" cy="18121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4" name="TextBox 3"/>
          <p:cNvSpPr txBox="1"/>
          <p:nvPr/>
        </p:nvSpPr>
        <p:spPr>
          <a:xfrm>
            <a:off x="5868144" y="830983"/>
            <a:ext cx="273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Sohu.com</a:t>
            </a:r>
            <a:r>
              <a:rPr lang="zh-CN" altLang="en-US" smtClean="0"/>
              <a:t>邮件服务器</a:t>
            </a:r>
            <a:r>
              <a:rPr lang="en-US" altLang="zh-CN" smtClean="0"/>
              <a:t> </a:t>
            </a:r>
          </a:p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7625" y="1773241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dongqing91@sohu.com</a:t>
            </a:r>
          </a:p>
          <a:p>
            <a:r>
              <a:rPr lang="en-US" altLang="zh-CN" smtClean="0"/>
              <a:t>dongqing081@sohu.com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4345" y="4528554"/>
            <a:ext cx="1369716" cy="1183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34061" y="3057036"/>
            <a:ext cx="3384375" cy="16155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091773">
            <a:off x="2677910" y="3539973"/>
            <a:ext cx="235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SMTP</a:t>
            </a:r>
            <a:r>
              <a:rPr lang="zh-CN" altLang="en-US" smtClean="0"/>
              <a:t>协议发送邮件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11037" y="513909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telnet</a:t>
            </a:r>
            <a:r>
              <a:rPr lang="zh-CN" altLang="en-US" smtClean="0"/>
              <a:t>作为</a:t>
            </a:r>
            <a:r>
              <a:rPr lang="en-US" altLang="zh-CN" smtClean="0"/>
              <a:t>SMTP</a:t>
            </a:r>
            <a:r>
              <a:rPr lang="zh-CN" altLang="en-US" smtClean="0"/>
              <a:t>客户端，</a:t>
            </a:r>
            <a:r>
              <a:rPr lang="zh-CN" altLang="en-US"/>
              <a:t>通过发送</a:t>
            </a:r>
            <a:r>
              <a:rPr lang="en-US" altLang="zh-CN"/>
              <a:t>SMTP</a:t>
            </a:r>
            <a:r>
              <a:rPr lang="zh-CN" altLang="en-US"/>
              <a:t>规定</a:t>
            </a:r>
            <a:r>
              <a:rPr lang="zh-CN" altLang="en-US" smtClean="0"/>
              <a:t>的命令，向邮件服务器</a:t>
            </a:r>
            <a:r>
              <a:rPr lang="zh-CN" altLang="en-US"/>
              <a:t>发送一封邮件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5296" y="5724363"/>
            <a:ext cx="94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SMTP</a:t>
            </a:r>
            <a:r>
              <a:rPr lang="zh-CN" altLang="en-US" smtClean="0"/>
              <a:t>客户端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2000" y="4907282"/>
            <a:ext cx="94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telnet</a:t>
            </a:r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 rot="20091773">
            <a:off x="2658895" y="3888634"/>
            <a:ext cx="275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SMTP</a:t>
            </a:r>
            <a:r>
              <a:rPr lang="zh-CN" altLang="en-US" smtClean="0"/>
              <a:t>使用</a:t>
            </a:r>
            <a:r>
              <a:rPr lang="en-US" altLang="zh-CN" smtClean="0"/>
              <a:t>TCP</a:t>
            </a:r>
            <a:r>
              <a:rPr lang="zh-CN" altLang="en-US" smtClean="0"/>
              <a:t>的</a:t>
            </a:r>
            <a:r>
              <a:rPr lang="en-US" altLang="zh-CN" smtClean="0"/>
              <a:t>25</a:t>
            </a:r>
            <a:r>
              <a:rPr lang="zh-CN" altLang="en-US" smtClean="0"/>
              <a:t>端口</a:t>
            </a:r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23" y="2926067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7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55718"/>
            <a:ext cx="6696075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1605291" y="2222005"/>
            <a:ext cx="302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766405" y="2083504"/>
            <a:ext cx="242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将查找类型设置为</a:t>
            </a:r>
            <a:r>
              <a:rPr lang="en-US" altLang="zh-CN" sz="1200" smtClean="0"/>
              <a:t>MX</a:t>
            </a:r>
            <a:r>
              <a:rPr lang="zh-CN" altLang="en-US" sz="1200" smtClean="0"/>
              <a:t>，默认为</a:t>
            </a:r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979712" y="3332484"/>
            <a:ext cx="6264696" cy="64807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207246" y="3556570"/>
            <a:ext cx="1848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找到三个邮件服务器</a:t>
            </a:r>
            <a:endParaRPr lang="zh-CN" altLang="en-US" sz="12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230870" y="4026640"/>
            <a:ext cx="74884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128936" y="3877681"/>
            <a:ext cx="157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将查找类型改回</a:t>
            </a:r>
            <a:r>
              <a:rPr lang="en-US" altLang="zh-CN" sz="1200" smtClean="0"/>
              <a:t>A</a:t>
            </a:r>
            <a:endParaRPr lang="zh-CN" altLang="en-US" sz="12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605291" y="2463818"/>
            <a:ext cx="41505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643178" y="2325318"/>
            <a:ext cx="209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查找</a:t>
            </a:r>
            <a:r>
              <a:rPr lang="en-US" altLang="zh-CN" sz="1200" smtClean="0"/>
              <a:t>sohu.com</a:t>
            </a:r>
            <a:r>
              <a:rPr lang="zh-CN" altLang="en-US" sz="1200" smtClean="0"/>
              <a:t>的邮件服务器</a:t>
            </a:r>
            <a:endParaRPr lang="zh-CN" altLang="en-US" sz="120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337255" y="4251665"/>
            <a:ext cx="65550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67624" y="4113165"/>
            <a:ext cx="175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解析该域名的</a:t>
            </a:r>
            <a:r>
              <a:rPr lang="en-US" altLang="zh-CN" sz="1200" smtClean="0"/>
              <a:t>IP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337255" y="3656519"/>
            <a:ext cx="683091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1337255" y="5445224"/>
            <a:ext cx="65550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2345" y="5306724"/>
            <a:ext cx="1265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解析出的</a:t>
            </a:r>
            <a:r>
              <a:rPr lang="en-US" altLang="zh-CN" sz="1200" smtClean="0"/>
              <a:t>IP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9433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322384" y="3891724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拨号服务器</a:t>
            </a:r>
            <a:endParaRPr lang="zh-CN" altLang="en-US" sz="1400"/>
          </a:p>
        </p:txBody>
      </p:sp>
      <p:sp>
        <p:nvSpPr>
          <p:cNvPr id="2050" name="椭圆 2049"/>
          <p:cNvSpPr/>
          <p:nvPr/>
        </p:nvSpPr>
        <p:spPr>
          <a:xfrm>
            <a:off x="628575" y="3452365"/>
            <a:ext cx="3587448" cy="2520280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0314" y="3591408"/>
            <a:ext cx="471419" cy="568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97" y="1979808"/>
            <a:ext cx="3108474" cy="113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51"/>
          <p:cNvSpPr>
            <a:spLocks noChangeArrowheads="1"/>
          </p:cNvSpPr>
          <p:nvPr/>
        </p:nvSpPr>
        <p:spPr bwMode="auto">
          <a:xfrm>
            <a:off x="5863764" y="2332888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Helvetica" pitchFamily="34" charset="0"/>
            </a:endParaRPr>
          </a:p>
        </p:txBody>
      </p:sp>
      <p:pic>
        <p:nvPicPr>
          <p:cNvPr id="2059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10" y="3301122"/>
            <a:ext cx="864096" cy="5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7" y="4100241"/>
            <a:ext cx="1178743" cy="7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http://img0.pconline.com.cn/pconline/1103/22/2367682_h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82" y="4955510"/>
            <a:ext cx="1325862" cy="88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38" y="4199501"/>
            <a:ext cx="1037830" cy="28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1892082" y="3807600"/>
            <a:ext cx="864096" cy="51604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481810" y="4383664"/>
            <a:ext cx="1202360" cy="21602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540154" y="4368189"/>
            <a:ext cx="302891" cy="73555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382176" y="4091361"/>
            <a:ext cx="639289" cy="2768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任意多边形 2048"/>
          <p:cNvSpPr/>
          <p:nvPr/>
        </p:nvSpPr>
        <p:spPr>
          <a:xfrm>
            <a:off x="4369990" y="2922282"/>
            <a:ext cx="1828800" cy="928048"/>
          </a:xfrm>
          <a:custGeom>
            <a:avLst/>
            <a:gdLst>
              <a:gd name="connsiteX0" fmla="*/ 0 w 1828800"/>
              <a:gd name="connsiteY0" fmla="*/ 928048 h 928048"/>
              <a:gd name="connsiteX1" fmla="*/ 177421 w 1828800"/>
              <a:gd name="connsiteY1" fmla="*/ 764274 h 928048"/>
              <a:gd name="connsiteX2" fmla="*/ 1023582 w 1828800"/>
              <a:gd name="connsiteY2" fmla="*/ 518615 h 928048"/>
              <a:gd name="connsiteX3" fmla="*/ 504967 w 1828800"/>
              <a:gd name="connsiteY3" fmla="*/ 177421 h 928048"/>
              <a:gd name="connsiteX4" fmla="*/ 1828800 w 1828800"/>
              <a:gd name="connsiteY4" fmla="*/ 0 h 92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928048">
                <a:moveTo>
                  <a:pt x="0" y="928048"/>
                </a:moveTo>
                <a:cubicBezTo>
                  <a:pt x="3412" y="880280"/>
                  <a:pt x="6824" y="832513"/>
                  <a:pt x="177421" y="764274"/>
                </a:cubicBezTo>
                <a:cubicBezTo>
                  <a:pt x="348018" y="696035"/>
                  <a:pt x="968991" y="616424"/>
                  <a:pt x="1023582" y="518615"/>
                </a:cubicBezTo>
                <a:cubicBezTo>
                  <a:pt x="1078173" y="420806"/>
                  <a:pt x="370764" y="263857"/>
                  <a:pt x="504967" y="177421"/>
                </a:cubicBezTo>
                <a:cubicBezTo>
                  <a:pt x="639170" y="90985"/>
                  <a:pt x="1608161" y="29570"/>
                  <a:pt x="18288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151"/>
          <p:cNvSpPr>
            <a:spLocks noChangeArrowheads="1"/>
          </p:cNvSpPr>
          <p:nvPr/>
        </p:nvSpPr>
        <p:spPr bwMode="auto">
          <a:xfrm>
            <a:off x="2324130" y="3594739"/>
            <a:ext cx="1295725" cy="4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9345" tIns="58402" rIns="119345" bIns="58402">
            <a:spAutoFit/>
          </a:bodyPr>
          <a:lstStyle/>
          <a:p>
            <a:pPr algn="ctr" defTabSz="741363" eaLnBrk="0" hangingPunct="0"/>
            <a:r>
              <a:rPr lang="zh-CN" altLang="en-US" sz="2000" b="1" smtClean="0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内网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Helvetica" pitchFamily="34" charset="0"/>
            </a:endParaRPr>
          </a:p>
        </p:txBody>
      </p:sp>
      <p:pic>
        <p:nvPicPr>
          <p:cNvPr id="18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481" y="1260445"/>
            <a:ext cx="735702" cy="8865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3000882" y="5346216"/>
            <a:ext cx="20567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http://www.icbc.com.cn/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7012162" y="1765779"/>
            <a:ext cx="1314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113.207.33.16</a:t>
            </a:r>
            <a:endParaRPr lang="zh-CN" altLang="en-US" sz="1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63" y="560409"/>
            <a:ext cx="1463301" cy="35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8813" y="2545748"/>
            <a:ext cx="731651" cy="8816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2" descr="D:\Aeshen\TechNet 2006\12-December\Msft-longhorn-papers\TDM Deck\Windows Illustration Icons\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1638" y="1093242"/>
            <a:ext cx="608000" cy="7326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260933" y="2081503"/>
            <a:ext cx="120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23.20.12.18</a:t>
            </a:r>
            <a:endParaRPr lang="zh-CN" altLang="en-US" sz="14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37" y="734198"/>
            <a:ext cx="1590436" cy="36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62053" y="3503571"/>
            <a:ext cx="114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DNS</a:t>
            </a:r>
            <a:r>
              <a:rPr lang="zh-CN" altLang="en-US" sz="1400" smtClean="0"/>
              <a:t>服务器</a:t>
            </a:r>
            <a:endParaRPr lang="zh-CN" altLang="en-US" sz="1400"/>
          </a:p>
        </p:txBody>
      </p:sp>
      <p:sp>
        <p:nvSpPr>
          <p:cNvPr id="30" name="TextBox 29"/>
          <p:cNvSpPr txBox="1"/>
          <p:nvPr/>
        </p:nvSpPr>
        <p:spPr>
          <a:xfrm rot="19878245">
            <a:off x="2645135" y="4365969"/>
            <a:ext cx="153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23.20.12.18</a:t>
            </a:r>
            <a:endParaRPr lang="zh-CN" altLang="en-US" sz="1400"/>
          </a:p>
        </p:txBody>
      </p:sp>
      <p:sp>
        <p:nvSpPr>
          <p:cNvPr id="31" name="TextBox 30"/>
          <p:cNvSpPr txBox="1"/>
          <p:nvPr/>
        </p:nvSpPr>
        <p:spPr>
          <a:xfrm rot="20971292">
            <a:off x="4738264" y="3434396"/>
            <a:ext cx="242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解析结果</a:t>
            </a:r>
            <a:r>
              <a:rPr lang="en-US" altLang="zh-CN" sz="1400" smtClean="0"/>
              <a:t>113.207.33.16</a:t>
            </a:r>
            <a:endParaRPr lang="zh-CN" altLang="en-US" sz="1400"/>
          </a:p>
        </p:txBody>
      </p:sp>
      <p:sp>
        <p:nvSpPr>
          <p:cNvPr id="3" name="任意多边形 2"/>
          <p:cNvSpPr/>
          <p:nvPr/>
        </p:nvSpPr>
        <p:spPr>
          <a:xfrm>
            <a:off x="4216023" y="3427432"/>
            <a:ext cx="2894461" cy="450166"/>
          </a:xfrm>
          <a:custGeom>
            <a:avLst/>
            <a:gdLst>
              <a:gd name="connsiteX0" fmla="*/ 3179929 w 3179929"/>
              <a:gd name="connsiteY0" fmla="*/ 191069 h 1038864"/>
              <a:gd name="connsiteX1" fmla="*/ 627797 w 3179929"/>
              <a:gd name="connsiteY1" fmla="*/ 1037230 h 1038864"/>
              <a:gd name="connsiteX2" fmla="*/ 0 w 3179929"/>
              <a:gd name="connsiteY2" fmla="*/ 0 h 103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929" h="1038864">
                <a:moveTo>
                  <a:pt x="3179929" y="191069"/>
                </a:moveTo>
                <a:cubicBezTo>
                  <a:pt x="2168857" y="630072"/>
                  <a:pt x="1157785" y="1069075"/>
                  <a:pt x="627797" y="1037230"/>
                </a:cubicBezTo>
                <a:cubicBezTo>
                  <a:pt x="97809" y="1005385"/>
                  <a:pt x="102358" y="17287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22300" y="2709199"/>
            <a:ext cx="2210538" cy="677107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smtClean="0"/>
              <a:t>黑客工具将域名</a:t>
            </a:r>
            <a:r>
              <a:rPr lang="zh-CN" altLang="en-US" sz="1600"/>
              <a:t>解析结果修改</a:t>
            </a:r>
            <a:r>
              <a:rPr lang="zh-CN" altLang="en-US" sz="1600" smtClean="0"/>
              <a:t>成</a:t>
            </a:r>
            <a:r>
              <a:rPr lang="en-US" altLang="zh-CN" sz="1600" smtClean="0"/>
              <a:t>23.20.12.18</a:t>
            </a: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47666" y="3370997"/>
            <a:ext cx="1490414" cy="1651379"/>
          </a:xfrm>
          <a:custGeom>
            <a:avLst/>
            <a:gdLst>
              <a:gd name="connsiteX0" fmla="*/ 1487606 w 1490414"/>
              <a:gd name="connsiteY0" fmla="*/ 0 h 1651379"/>
              <a:gd name="connsiteX1" fmla="*/ 1255594 w 1490414"/>
              <a:gd name="connsiteY1" fmla="*/ 941696 h 1651379"/>
              <a:gd name="connsiteX2" fmla="*/ 0 w 1490414"/>
              <a:gd name="connsiteY2" fmla="*/ 1651379 h 16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414" h="1651379">
                <a:moveTo>
                  <a:pt x="1487606" y="0"/>
                </a:moveTo>
                <a:cubicBezTo>
                  <a:pt x="1495567" y="333233"/>
                  <a:pt x="1503528" y="666466"/>
                  <a:pt x="1255594" y="941696"/>
                </a:cubicBezTo>
                <a:cubicBezTo>
                  <a:pt x="1007660" y="1216926"/>
                  <a:pt x="209266" y="1533099"/>
                  <a:pt x="0" y="165137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19692" y="1086303"/>
            <a:ext cx="110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钓鱼网站</a:t>
            </a:r>
            <a:endParaRPr lang="zh-CN" altLang="en-US" sz="1400"/>
          </a:p>
        </p:txBody>
      </p:sp>
      <p:sp>
        <p:nvSpPr>
          <p:cNvPr id="9" name="任意多边形 8"/>
          <p:cNvSpPr/>
          <p:nvPr/>
        </p:nvSpPr>
        <p:spPr>
          <a:xfrm>
            <a:off x="2811439" y="2456597"/>
            <a:ext cx="2060812" cy="2702257"/>
          </a:xfrm>
          <a:custGeom>
            <a:avLst/>
            <a:gdLst>
              <a:gd name="connsiteX0" fmla="*/ 0 w 2060812"/>
              <a:gd name="connsiteY0" fmla="*/ 2702257 h 2702257"/>
              <a:gd name="connsiteX1" fmla="*/ 1405719 w 2060812"/>
              <a:gd name="connsiteY1" fmla="*/ 1787857 h 2702257"/>
              <a:gd name="connsiteX2" fmla="*/ 2060812 w 2060812"/>
              <a:gd name="connsiteY2" fmla="*/ 0 h 270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812" h="2702257">
                <a:moveTo>
                  <a:pt x="0" y="2702257"/>
                </a:moveTo>
                <a:cubicBezTo>
                  <a:pt x="531125" y="2470245"/>
                  <a:pt x="1062250" y="2238233"/>
                  <a:pt x="1405719" y="1787857"/>
                </a:cubicBezTo>
                <a:cubicBezTo>
                  <a:pt x="1749188" y="1337481"/>
                  <a:pt x="1951630" y="295701"/>
                  <a:pt x="206081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91469" y="4829818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4</a:t>
            </a:r>
            <a:endParaRPr lang="zh-CN" altLang="en-US" sz="1400"/>
          </a:p>
        </p:txBody>
      </p:sp>
      <p:sp>
        <p:nvSpPr>
          <p:cNvPr id="44" name="椭圆 43"/>
          <p:cNvSpPr/>
          <p:nvPr/>
        </p:nvSpPr>
        <p:spPr>
          <a:xfrm>
            <a:off x="6759213" y="3386306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12" name="任意多边形 11"/>
          <p:cNvSpPr/>
          <p:nvPr/>
        </p:nvSpPr>
        <p:spPr>
          <a:xfrm>
            <a:off x="2906973" y="3739487"/>
            <a:ext cx="4067033" cy="1583140"/>
          </a:xfrm>
          <a:custGeom>
            <a:avLst/>
            <a:gdLst>
              <a:gd name="connsiteX0" fmla="*/ 0 w 4067033"/>
              <a:gd name="connsiteY0" fmla="*/ 1583140 h 1583140"/>
              <a:gd name="connsiteX1" fmla="*/ 1583140 w 4067033"/>
              <a:gd name="connsiteY1" fmla="*/ 682388 h 1583140"/>
              <a:gd name="connsiteX2" fmla="*/ 4067033 w 4067033"/>
              <a:gd name="connsiteY2" fmla="*/ 0 h 158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7033" h="1583140">
                <a:moveTo>
                  <a:pt x="0" y="1583140"/>
                </a:moveTo>
                <a:cubicBezTo>
                  <a:pt x="452650" y="1264692"/>
                  <a:pt x="905301" y="946245"/>
                  <a:pt x="1583140" y="682388"/>
                </a:cubicBezTo>
                <a:cubicBezTo>
                  <a:pt x="2260979" y="418531"/>
                  <a:pt x="3653051" y="113731"/>
                  <a:pt x="406703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369990" y="4279673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46" name="椭圆 45"/>
          <p:cNvSpPr/>
          <p:nvPr/>
        </p:nvSpPr>
        <p:spPr>
          <a:xfrm>
            <a:off x="3765588" y="4242497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47" name="TextBox 46"/>
          <p:cNvSpPr txBox="1"/>
          <p:nvPr/>
        </p:nvSpPr>
        <p:spPr>
          <a:xfrm rot="20549802">
            <a:off x="4378300" y="4251476"/>
            <a:ext cx="242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解析</a:t>
            </a:r>
            <a:r>
              <a:rPr lang="en-US" altLang="zh-CN" sz="1400" smtClean="0"/>
              <a:t>www.icbc.com.cn</a:t>
            </a:r>
            <a:endParaRPr lang="zh-CN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752791" y="762203"/>
            <a:ext cx="164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DNS</a:t>
            </a:r>
            <a:r>
              <a:rPr lang="zh-CN" altLang="en-US" sz="2400" b="1" smtClean="0"/>
              <a:t>劫持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0080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16" y="740345"/>
            <a:ext cx="6781800" cy="75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51626" y="4503741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写内容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95042" y="1908219"/>
            <a:ext cx="6408712" cy="244827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51626" y="1980227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写信封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95042" y="4366154"/>
            <a:ext cx="6408712" cy="244827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730434" y="1996545"/>
            <a:ext cx="302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21578" y="188446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发件人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680536" y="2359386"/>
            <a:ext cx="399813" cy="492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4955" y="2270141"/>
            <a:ext cx="105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误写收件人</a:t>
            </a:r>
            <a:endParaRPr lang="zh-CN" altLang="en-US" sz="120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680536" y="2601495"/>
            <a:ext cx="400810" cy="408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289" y="2547140"/>
            <a:ext cx="83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查无此人</a:t>
            </a:r>
            <a:endParaRPr lang="zh-CN" altLang="en-US" sz="12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1625157" y="2962638"/>
            <a:ext cx="400810" cy="671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2077" y="2824139"/>
            <a:ext cx="85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错</a:t>
            </a:r>
            <a:r>
              <a:rPr lang="zh-CN" altLang="en-US" sz="1200" smtClean="0"/>
              <a:t>写邮箱</a:t>
            </a:r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650324" y="3227193"/>
            <a:ext cx="345432" cy="1211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2077" y="3227193"/>
            <a:ext cx="85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格式不对</a:t>
            </a:r>
            <a:endParaRPr lang="zh-CN" altLang="en-US" sz="12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687416" y="3708419"/>
            <a:ext cx="3454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99903" y="3569918"/>
            <a:ext cx="77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收件人</a:t>
            </a:r>
            <a:endParaRPr lang="zh-CN" altLang="en-US" sz="120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1663161" y="4134952"/>
            <a:ext cx="3454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3774" y="4356491"/>
            <a:ext cx="951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开始写内容</a:t>
            </a:r>
            <a:endParaRPr lang="zh-CN" altLang="en-US" sz="120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680536" y="4503741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84572" y="3996451"/>
            <a:ext cx="775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收件人</a:t>
            </a:r>
            <a:endParaRPr lang="zh-CN" altLang="en-US" sz="120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643444" y="5713044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10485" y="5586143"/>
            <a:ext cx="64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主题</a:t>
            </a:r>
            <a:endParaRPr lang="zh-CN" altLang="en-US" sz="1200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1643444" y="5940667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8754" y="5820591"/>
            <a:ext cx="104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必须有空行</a:t>
            </a:r>
            <a:endParaRPr lang="zh-CN" altLang="en-US" sz="1200"/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1667615" y="6228699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10485" y="6090199"/>
            <a:ext cx="574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正文</a:t>
            </a:r>
            <a:endParaRPr lang="zh-CN" altLang="en-US" sz="1200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1656281" y="6516731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2104" y="6378231"/>
            <a:ext cx="84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正文结束</a:t>
            </a:r>
            <a:endParaRPr lang="zh-CN" altLang="en-US" sz="120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1656281" y="6906144"/>
            <a:ext cx="352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8205" y="6767643"/>
            <a:ext cx="84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断开连接</a:t>
            </a:r>
            <a:endParaRPr lang="zh-CN" altLang="en-US" sz="1200"/>
          </a:p>
        </p:txBody>
      </p:sp>
      <p:sp>
        <p:nvSpPr>
          <p:cNvPr id="56" name="右大括号 55"/>
          <p:cNvSpPr/>
          <p:nvPr/>
        </p:nvSpPr>
        <p:spPr>
          <a:xfrm flipH="1">
            <a:off x="1769649" y="4819031"/>
            <a:ext cx="226104" cy="894013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36303" y="5133336"/>
            <a:ext cx="119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内容首部</a:t>
            </a:r>
            <a:endParaRPr lang="zh-CN" altLang="en-US" sz="1200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1738401" y="1164667"/>
            <a:ext cx="302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1737" y="916850"/>
            <a:ext cx="105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telnet SMTP</a:t>
            </a:r>
            <a:r>
              <a:rPr lang="zh-CN" altLang="en-US" sz="1200" smtClean="0"/>
              <a:t>服务器</a:t>
            </a:r>
            <a:endParaRPr lang="zh-CN" altLang="en-US" sz="1200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1738401" y="1609348"/>
            <a:ext cx="302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2875" y="1378515"/>
            <a:ext cx="136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通知服务器支持旧版</a:t>
            </a:r>
            <a:r>
              <a:rPr lang="en-US" altLang="zh-CN" sz="1200" smtClean="0"/>
              <a:t>SMTP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54184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484784"/>
            <a:ext cx="8414483" cy="2160240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8414483" cy="667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220 sohumx4_76.sohu.com ESMTP Postfix</a:t>
            </a:r>
          </a:p>
          <a:p>
            <a:r>
              <a:rPr lang="en-US" altLang="zh-CN" sz="1400"/>
              <a:t>helo Windows7</a:t>
            </a:r>
          </a:p>
          <a:p>
            <a:r>
              <a:rPr lang="en-US" altLang="zh-CN" sz="1400"/>
              <a:t>250 sohumx4_76.sohu.com</a:t>
            </a:r>
          </a:p>
          <a:p>
            <a:r>
              <a:rPr lang="en-US" altLang="zh-CN" sz="1400"/>
              <a:t>mail from:&lt;ess2005@yeah.net&gt;</a:t>
            </a:r>
          </a:p>
          <a:p>
            <a:r>
              <a:rPr lang="en-US" altLang="zh-CN" sz="1400"/>
              <a:t>250 2.1.0 Ok</a:t>
            </a:r>
          </a:p>
          <a:p>
            <a:r>
              <a:rPr lang="en-US" altLang="zh-CN" sz="1400"/>
              <a:t>rcpt to:&lt;dongqing082@sohu.com&gt;</a:t>
            </a:r>
          </a:p>
          <a:p>
            <a:r>
              <a:rPr lang="en-US" altLang="zh-CN" sz="1400"/>
              <a:t>550 5.1.1 &lt;dongqing082@sohu.com&gt;: Recipient address rejected</a:t>
            </a:r>
            <a:r>
              <a:rPr lang="en-US" altLang="zh-CN" sz="1400" smtClean="0"/>
              <a:t>: </a:t>
            </a:r>
            <a:r>
              <a:rPr lang="en-US" altLang="zh-CN" sz="1400"/>
              <a:t>User unknown in local recipient table</a:t>
            </a:r>
          </a:p>
          <a:p>
            <a:r>
              <a:rPr lang="en-US" altLang="zh-CN" sz="1400"/>
              <a:t>rcpt to:&lt;dongqing.sohu.com&gt;</a:t>
            </a:r>
          </a:p>
          <a:p>
            <a:r>
              <a:rPr lang="en-US" altLang="zh-CN" sz="1400"/>
              <a:t>504 5.5.2 &lt;dongqing.sohu.com&gt;: Recipient address rejected: </a:t>
            </a:r>
            <a:r>
              <a:rPr lang="en-US" altLang="zh-CN" sz="1400" smtClean="0"/>
              <a:t>need </a:t>
            </a:r>
            <a:r>
              <a:rPr lang="en-US" altLang="zh-CN" sz="1400"/>
              <a:t>fully-qualified address</a:t>
            </a:r>
          </a:p>
          <a:p>
            <a:r>
              <a:rPr lang="en-US" altLang="zh-CN" sz="1400"/>
              <a:t>rcpt to:&lt;dongqing91@sohu.com&gt;</a:t>
            </a:r>
          </a:p>
          <a:p>
            <a:r>
              <a:rPr lang="en-US" altLang="zh-CN" sz="1400"/>
              <a:t>250 2.1.5 Ok</a:t>
            </a:r>
          </a:p>
          <a:p>
            <a:r>
              <a:rPr lang="en-US" altLang="zh-CN" sz="1400"/>
              <a:t>rcpt to:&lt;dongqing081@sohu.com&gt;</a:t>
            </a:r>
          </a:p>
          <a:p>
            <a:r>
              <a:rPr lang="en-US" altLang="zh-CN" sz="1400"/>
              <a:t>250 2.1.5 Ok</a:t>
            </a:r>
          </a:p>
          <a:p>
            <a:r>
              <a:rPr lang="en-US" altLang="zh-CN" sz="1400"/>
              <a:t>data</a:t>
            </a:r>
          </a:p>
          <a:p>
            <a:r>
              <a:rPr lang="en-US" altLang="zh-CN" sz="1400"/>
              <a:t>354 End data with &lt;CR&gt;&lt;LF&gt;.&lt;CR&gt;&lt;LF&gt;</a:t>
            </a:r>
          </a:p>
          <a:p>
            <a:r>
              <a:rPr lang="en-US" altLang="zh-CN" sz="1400"/>
              <a:t>from:&lt;ess2005@yeah.net&gt;</a:t>
            </a:r>
          </a:p>
          <a:p>
            <a:r>
              <a:rPr lang="en-US" altLang="zh-CN" sz="1400"/>
              <a:t>to:&lt;dongqing91@sohu.com&gt;</a:t>
            </a:r>
          </a:p>
          <a:p>
            <a:r>
              <a:rPr lang="en-US" altLang="zh-CN" sz="1400"/>
              <a:t>cc:&lt;dongqing081@sohu.com&gt;</a:t>
            </a:r>
          </a:p>
          <a:p>
            <a:r>
              <a:rPr lang="en-US" altLang="zh-CN" sz="1400"/>
              <a:t>date:1999-04-21 12:23:25</a:t>
            </a:r>
          </a:p>
          <a:p>
            <a:r>
              <a:rPr lang="en-US" altLang="zh-CN" sz="1400"/>
              <a:t>subject:Detail report</a:t>
            </a:r>
          </a:p>
          <a:p>
            <a:endParaRPr lang="en-US" altLang="zh-CN" sz="1400"/>
          </a:p>
          <a:p>
            <a:r>
              <a:rPr lang="en-US" altLang="zh-CN" sz="1400"/>
              <a:t>Add a Textbox control to the report, just above the text box containing the</a:t>
            </a:r>
          </a:p>
          <a:p>
            <a:r>
              <a:rPr lang="en-US" altLang="zh-CN" sz="1400"/>
              <a:t>Sales Order title, aligned to the left edge.</a:t>
            </a:r>
          </a:p>
          <a:p>
            <a:r>
              <a:rPr lang="en-US" altLang="zh-CN" sz="1400"/>
              <a:t>.</a:t>
            </a:r>
          </a:p>
          <a:p>
            <a:r>
              <a:rPr lang="en-US" altLang="zh-CN" sz="1400"/>
              <a:t>250 2.0.0 Ok: queued as 3sT9Fs4mY4z30PFT</a:t>
            </a:r>
          </a:p>
          <a:p>
            <a:r>
              <a:rPr lang="en-US" altLang="zh-CN" sz="1400"/>
              <a:t>quit</a:t>
            </a:r>
          </a:p>
          <a:p>
            <a:r>
              <a:rPr lang="en-US" altLang="zh-CN" sz="1400"/>
              <a:t>221 2.0.0 Bye</a:t>
            </a:r>
          </a:p>
          <a:p>
            <a:endParaRPr lang="en-US" altLang="zh-CN" sz="1400"/>
          </a:p>
          <a:p>
            <a:endParaRPr lang="en-US" altLang="zh-CN"/>
          </a:p>
          <a:p>
            <a:r>
              <a:rPr lang="zh-CN" altLang="en-US"/>
              <a:t>遗失对主机的连接。</a:t>
            </a:r>
          </a:p>
        </p:txBody>
      </p:sp>
    </p:spTree>
    <p:extLst>
      <p:ext uri="{BB962C8B-B14F-4D97-AF65-F5344CB8AC3E}">
        <p14:creationId xmlns:p14="http://schemas.microsoft.com/office/powerpoint/2010/main" val="2733264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69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218" y="3357745"/>
            <a:ext cx="5979885" cy="29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-115717" y="2656707"/>
            <a:ext cx="2114265" cy="32979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-106859" y="2305704"/>
            <a:ext cx="2067585" cy="30799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-1127209" y="4870111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DNS:192.168.80.20</a:t>
            </a:r>
            <a:endParaRPr lang="zh-CN" altLang="en-US" sz="1400"/>
          </a:p>
        </p:txBody>
      </p:sp>
      <p:pic>
        <p:nvPicPr>
          <p:cNvPr id="5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36" y="1161021"/>
            <a:ext cx="4203016" cy="185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 flipV="1">
            <a:off x="1017291" y="3975174"/>
            <a:ext cx="634269" cy="55283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-22084" y="2618394"/>
            <a:ext cx="6044870" cy="297870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623845" y="4167411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75771" y="1161021"/>
            <a:ext cx="536457" cy="9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2" descr="抽象图标56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94169" y="2439701"/>
            <a:ext cx="610336" cy="357386"/>
          </a:xfrm>
          <a:prstGeom prst="rect">
            <a:avLst/>
          </a:prstGeom>
          <a:noFill/>
        </p:spPr>
      </p:pic>
      <p:pic>
        <p:nvPicPr>
          <p:cNvPr id="14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811403" y="539510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7890" y="5363917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>
            <a:stCxn id="60" idx="2"/>
            <a:endCxn id="15" idx="0"/>
          </p:cNvCxnSpPr>
          <p:nvPr/>
        </p:nvCxnSpPr>
        <p:spPr>
          <a:xfrm flipH="1">
            <a:off x="1974778" y="3629376"/>
            <a:ext cx="494638" cy="173454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6610068" y="1682516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74004" y="215941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sohu.com</a:t>
            </a:r>
          </a:p>
          <a:p>
            <a:r>
              <a:rPr lang="zh-CN" altLang="en-US" sz="1400" b="1" smtClean="0"/>
              <a:t>邮件服务器</a:t>
            </a:r>
            <a:endParaRPr lang="zh-CN" altLang="en-US" sz="1400" b="1"/>
          </a:p>
        </p:txBody>
      </p:sp>
      <p:sp>
        <p:nvSpPr>
          <p:cNvPr id="30" name="TextBox 29"/>
          <p:cNvSpPr txBox="1"/>
          <p:nvPr/>
        </p:nvSpPr>
        <p:spPr>
          <a:xfrm>
            <a:off x="2776028" y="448850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内网</a:t>
            </a:r>
            <a:endParaRPr lang="zh-CN" altLang="en-US" sz="2000" b="1"/>
          </a:p>
        </p:txBody>
      </p:sp>
      <p:pic>
        <p:nvPicPr>
          <p:cNvPr id="60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4792" y="2759994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9" descr="抽象图标33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6636" y="4308340"/>
            <a:ext cx="963624" cy="439844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-186246" y="335372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内网</a:t>
            </a:r>
            <a:r>
              <a:rPr lang="en-US" altLang="zh-CN" sz="1200" b="1" smtClean="0"/>
              <a:t>DNS</a:t>
            </a:r>
          </a:p>
          <a:p>
            <a:r>
              <a:rPr lang="zh-CN" altLang="en-US" sz="1200" b="1" smtClean="0"/>
              <a:t>服务器</a:t>
            </a:r>
            <a:endParaRPr lang="zh-CN" altLang="en-US" sz="1200" b="1"/>
          </a:p>
        </p:txBody>
      </p:sp>
      <p:pic>
        <p:nvPicPr>
          <p:cNvPr id="70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6449" y="3042759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2683786" y="2922840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/>
              <a:t>POP3</a:t>
            </a:r>
            <a:r>
              <a:rPr lang="zh-CN" altLang="en-US" sz="1100" b="1" smtClean="0"/>
              <a:t>服务</a:t>
            </a:r>
            <a:endParaRPr lang="en-US" altLang="zh-CN" sz="1100" b="1" smtClean="0"/>
          </a:p>
          <a:p>
            <a:r>
              <a:rPr lang="en-US" altLang="zh-CN" sz="1100" b="1" smtClean="0"/>
              <a:t>SMTP</a:t>
            </a:r>
            <a:r>
              <a:rPr lang="zh-CN" altLang="en-US" sz="1100" b="1" smtClean="0"/>
              <a:t>服务</a:t>
            </a:r>
            <a:endParaRPr lang="zh-CN" altLang="en-US" sz="1100" b="1"/>
          </a:p>
        </p:txBody>
      </p:sp>
      <p:sp>
        <p:nvSpPr>
          <p:cNvPr id="74" name="TextBox 73"/>
          <p:cNvSpPr txBox="1"/>
          <p:nvPr/>
        </p:nvSpPr>
        <p:spPr>
          <a:xfrm>
            <a:off x="5311992" y="92141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公网</a:t>
            </a:r>
            <a:r>
              <a:rPr lang="en-US" altLang="zh-CN" sz="1400" b="1" smtClean="0"/>
              <a:t>DNS</a:t>
            </a:r>
          </a:p>
          <a:p>
            <a:r>
              <a:rPr lang="zh-CN" altLang="en-US" sz="1400" b="1" smtClean="0"/>
              <a:t>服务器</a:t>
            </a:r>
            <a:endParaRPr lang="zh-CN" altLang="en-US" sz="1400" b="1"/>
          </a:p>
        </p:txBody>
      </p:sp>
      <p:sp>
        <p:nvSpPr>
          <p:cNvPr id="77" name="TextBox 76"/>
          <p:cNvSpPr txBox="1"/>
          <p:nvPr/>
        </p:nvSpPr>
        <p:spPr>
          <a:xfrm>
            <a:off x="323952" y="3929176"/>
            <a:ext cx="13276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192.168.80.20</a:t>
            </a:r>
            <a:endParaRPr lang="zh-CN" alt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-784618" y="1840559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abc.com</a:t>
            </a:r>
            <a:endParaRPr lang="zh-CN" altLang="en-US" sz="1600" b="1"/>
          </a:p>
        </p:txBody>
      </p:sp>
      <p:sp>
        <p:nvSpPr>
          <p:cNvPr id="84" name="TextBox 83"/>
          <p:cNvSpPr txBox="1"/>
          <p:nvPr/>
        </p:nvSpPr>
        <p:spPr>
          <a:xfrm>
            <a:off x="1454499" y="6116305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DNS:192.168.80.20</a:t>
            </a:r>
            <a:endParaRPr lang="zh-CN" alt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-1375640" y="6177347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DNS:192.168.80.20</a:t>
            </a:r>
            <a:endParaRPr lang="zh-CN" altLang="en-US" sz="1400"/>
          </a:p>
        </p:txBody>
      </p:sp>
      <p:cxnSp>
        <p:nvCxnSpPr>
          <p:cNvPr id="87" name="直接连接符 86"/>
          <p:cNvCxnSpPr/>
          <p:nvPr/>
        </p:nvCxnSpPr>
        <p:spPr>
          <a:xfrm>
            <a:off x="-354052" y="2221022"/>
            <a:ext cx="1" cy="60058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-354051" y="2459702"/>
            <a:ext cx="239037" cy="42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-112710" y="22738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mai</a:t>
            </a:r>
            <a:r>
              <a:rPr lang="en-US" altLang="zh-CN" sz="1400" b="1" smtClean="0"/>
              <a:t>l</a:t>
            </a:r>
            <a:endParaRPr lang="zh-CN" altLang="en-US" sz="1400" b="1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393649" y="2458602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0175" y="2262784"/>
            <a:ext cx="143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192.168.80.10</a:t>
            </a:r>
            <a:endParaRPr lang="en-US" altLang="zh-CN" sz="160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331913" y="3292171"/>
            <a:ext cx="177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公网地址</a:t>
            </a:r>
            <a:r>
              <a:rPr lang="en-US" altLang="zh-CN" sz="1600" smtClean="0"/>
              <a:t>59.46.80.160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3618" y="25924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MX</a:t>
            </a:r>
            <a:endParaRPr lang="zh-CN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384230" y="21752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</a:t>
            </a:r>
            <a:endParaRPr lang="zh-CN" altLang="en-US" sz="140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27576" y="2882882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1284" y="2678282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</a:t>
            </a:r>
            <a:r>
              <a:rPr lang="en-US" altLang="zh-CN" sz="1400" smtClean="0"/>
              <a:t>ail.abc.com</a:t>
            </a:r>
            <a:endParaRPr lang="zh-CN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1558293" y="3682786"/>
            <a:ext cx="13276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192.168.80.10</a:t>
            </a:r>
            <a:endParaRPr lang="zh-CN" altLang="en-US" sz="140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-354051" y="2821606"/>
            <a:ext cx="24719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" descr="计算机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83958" y="684384"/>
            <a:ext cx="427833" cy="76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2179969" y="23212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内网邮件</a:t>
            </a:r>
            <a:endParaRPr lang="en-US" altLang="zh-CN" sz="1200" b="1" smtClean="0"/>
          </a:p>
          <a:p>
            <a:r>
              <a:rPr lang="zh-CN" altLang="en-US" sz="1200" b="1" smtClean="0"/>
              <a:t>服务器</a:t>
            </a:r>
            <a:endParaRPr lang="zh-CN" altLang="en-US" sz="1200" b="1"/>
          </a:p>
        </p:txBody>
      </p:sp>
      <p:sp>
        <p:nvSpPr>
          <p:cNvPr id="72" name="矩形 71"/>
          <p:cNvSpPr/>
          <p:nvPr/>
        </p:nvSpPr>
        <p:spPr>
          <a:xfrm>
            <a:off x="6955157" y="846965"/>
            <a:ext cx="1920615" cy="32979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5" name="矩形 74"/>
          <p:cNvSpPr/>
          <p:nvPr/>
        </p:nvSpPr>
        <p:spPr>
          <a:xfrm>
            <a:off x="6964016" y="495962"/>
            <a:ext cx="1911756" cy="30799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6268343" y="30817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abc.com</a:t>
            </a:r>
            <a:endParaRPr lang="zh-CN" altLang="en-US" sz="1600" b="1"/>
          </a:p>
        </p:txBody>
      </p:sp>
      <p:cxnSp>
        <p:nvCxnSpPr>
          <p:cNvPr id="79" name="直接连接符 78"/>
          <p:cNvCxnSpPr/>
          <p:nvPr/>
        </p:nvCxnSpPr>
        <p:spPr>
          <a:xfrm>
            <a:off x="6716822" y="411280"/>
            <a:ext cx="1" cy="60058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 flipV="1">
            <a:off x="6716823" y="649960"/>
            <a:ext cx="239037" cy="42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58164" y="46405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mai</a:t>
            </a:r>
            <a:r>
              <a:rPr lang="en-US" altLang="zh-CN" sz="1400" b="1" smtClean="0"/>
              <a:t>l</a:t>
            </a:r>
            <a:endParaRPr lang="zh-CN" altLang="en-US" sz="1400" b="1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7464523" y="648860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691049" y="453042"/>
            <a:ext cx="12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59.46.80.160</a:t>
            </a:r>
            <a:endParaRPr lang="en-US" altLang="zh-CN" sz="1600" smtClean="0"/>
          </a:p>
        </p:txBody>
      </p:sp>
      <p:sp>
        <p:nvSpPr>
          <p:cNvPr id="91" name="TextBox 90"/>
          <p:cNvSpPr txBox="1"/>
          <p:nvPr/>
        </p:nvSpPr>
        <p:spPr>
          <a:xfrm>
            <a:off x="7414492" y="78272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MX</a:t>
            </a:r>
            <a:endParaRPr lang="zh-CN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7455104" y="36550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</a:t>
            </a:r>
            <a:endParaRPr lang="zh-CN" altLang="en-US" sz="1400"/>
          </a:p>
        </p:txBody>
      </p:sp>
      <p:cxnSp>
        <p:nvCxnSpPr>
          <p:cNvPr id="95" name="直接连接符 94"/>
          <p:cNvCxnSpPr/>
          <p:nvPr/>
        </p:nvCxnSpPr>
        <p:spPr>
          <a:xfrm flipH="1">
            <a:off x="7498450" y="1073140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38895" y="85706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</a:t>
            </a:r>
            <a:r>
              <a:rPr lang="en-US" altLang="zh-CN" sz="1400" smtClean="0"/>
              <a:t>ail.abc.com</a:t>
            </a:r>
            <a:endParaRPr lang="zh-CN" altLang="en-US" sz="1400"/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6721323" y="1010949"/>
            <a:ext cx="249094" cy="9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2524373" y="2458602"/>
            <a:ext cx="3249444" cy="1679553"/>
          </a:xfrm>
          <a:custGeom>
            <a:avLst/>
            <a:gdLst>
              <a:gd name="connsiteX0" fmla="*/ 3249444 w 3249444"/>
              <a:gd name="connsiteY0" fmla="*/ 0 h 1679553"/>
              <a:gd name="connsiteX1" fmla="*/ 2643802 w 3249444"/>
              <a:gd name="connsiteY1" fmla="*/ 356259 h 1679553"/>
              <a:gd name="connsiteX2" fmla="*/ 791251 w 3249444"/>
              <a:gd name="connsiteY2" fmla="*/ 1353787 h 1679553"/>
              <a:gd name="connsiteX3" fmla="*/ 54981 w 3249444"/>
              <a:gd name="connsiteY3" fmla="*/ 1674420 h 1679553"/>
              <a:gd name="connsiteX4" fmla="*/ 54981 w 3249444"/>
              <a:gd name="connsiteY4" fmla="*/ 1151906 h 167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9444" h="1679553">
                <a:moveTo>
                  <a:pt x="3249444" y="0"/>
                </a:moveTo>
                <a:cubicBezTo>
                  <a:pt x="3151472" y="65314"/>
                  <a:pt x="3053501" y="130628"/>
                  <a:pt x="2643802" y="356259"/>
                </a:cubicBezTo>
                <a:cubicBezTo>
                  <a:pt x="2234103" y="581890"/>
                  <a:pt x="1222721" y="1134094"/>
                  <a:pt x="791251" y="1353787"/>
                </a:cubicBezTo>
                <a:cubicBezTo>
                  <a:pt x="359781" y="1573480"/>
                  <a:pt x="177693" y="1708067"/>
                  <a:pt x="54981" y="1674420"/>
                </a:cubicBezTo>
                <a:cubicBezTo>
                  <a:pt x="-67731" y="1640773"/>
                  <a:pt x="53002" y="1238992"/>
                  <a:pt x="54981" y="1151906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5603" y="3395531"/>
            <a:ext cx="737842" cy="432048"/>
          </a:xfrm>
          <a:prstGeom prst="rect">
            <a:avLst/>
          </a:prstGeom>
          <a:noFill/>
        </p:spPr>
      </p:pic>
      <p:sp>
        <p:nvSpPr>
          <p:cNvPr id="101" name="椭圆 100"/>
          <p:cNvSpPr/>
          <p:nvPr/>
        </p:nvSpPr>
        <p:spPr>
          <a:xfrm>
            <a:off x="4762392" y="4249694"/>
            <a:ext cx="206236" cy="202701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102" name="椭圆 101"/>
          <p:cNvSpPr/>
          <p:nvPr/>
        </p:nvSpPr>
        <p:spPr>
          <a:xfrm>
            <a:off x="3051468" y="484663"/>
            <a:ext cx="206236" cy="202701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381572" y="-729136"/>
            <a:ext cx="786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内网邮件服务器能够接收</a:t>
            </a:r>
            <a:r>
              <a:rPr lang="en-US" altLang="zh-CN" sz="2800" smtClean="0"/>
              <a:t>Internet</a:t>
            </a:r>
            <a:r>
              <a:rPr lang="zh-CN" altLang="en-US" sz="2800" smtClean="0"/>
              <a:t>邮件需要的条件</a:t>
            </a:r>
            <a:endParaRPr lang="zh-CN" altLang="en-US" sz="2800"/>
          </a:p>
        </p:txBody>
      </p:sp>
      <p:sp>
        <p:nvSpPr>
          <p:cNvPr id="34" name="矩形标注 33"/>
          <p:cNvSpPr/>
          <p:nvPr/>
        </p:nvSpPr>
        <p:spPr>
          <a:xfrm>
            <a:off x="4679267" y="4162008"/>
            <a:ext cx="2097388" cy="664641"/>
          </a:xfrm>
          <a:prstGeom prst="wedgeRectCallout">
            <a:avLst>
              <a:gd name="adj1" fmla="val -72962"/>
              <a:gd name="adj2" fmla="val -98405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400" smtClean="0"/>
              <a:t>      将</a:t>
            </a:r>
            <a:r>
              <a:rPr lang="en-US" altLang="zh-CN" sz="1400"/>
              <a:t>TCP</a:t>
            </a:r>
            <a:r>
              <a:rPr lang="zh-CN" altLang="en-US" sz="1400"/>
              <a:t>协议的</a:t>
            </a:r>
            <a:r>
              <a:rPr lang="en-US" altLang="zh-CN" sz="1400"/>
              <a:t>25</a:t>
            </a:r>
            <a:r>
              <a:rPr lang="zh-CN" altLang="en-US" sz="1400"/>
              <a:t>端口</a:t>
            </a:r>
            <a:r>
              <a:rPr lang="zh-CN" altLang="en-US" sz="1400" smtClean="0"/>
              <a:t>映射</a:t>
            </a:r>
            <a:r>
              <a:rPr lang="zh-CN" altLang="en-US" sz="1400"/>
              <a:t>到内网邮件</a:t>
            </a:r>
            <a:r>
              <a:rPr lang="zh-CN" altLang="en-US" sz="1400" smtClean="0"/>
              <a:t>服务器</a:t>
            </a:r>
            <a:endParaRPr lang="zh-CN" altLang="en-US"/>
          </a:p>
        </p:txBody>
      </p:sp>
      <p:sp>
        <p:nvSpPr>
          <p:cNvPr id="104" name="矩形标注 103"/>
          <p:cNvSpPr/>
          <p:nvPr/>
        </p:nvSpPr>
        <p:spPr>
          <a:xfrm>
            <a:off x="2980189" y="411280"/>
            <a:ext cx="2408936" cy="599669"/>
          </a:xfrm>
          <a:prstGeom prst="wedgeRectCallout">
            <a:avLst>
              <a:gd name="adj1" fmla="val 100294"/>
              <a:gd name="adj2" fmla="val -37656"/>
            </a:avLst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400" smtClean="0"/>
              <a:t>     注册域名，添加邮件交换记录，解析到企业公网地址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2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976" y="3541961"/>
            <a:ext cx="4912112" cy="240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882008" y="2371071"/>
            <a:ext cx="2114265" cy="329798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1890866" y="2020068"/>
            <a:ext cx="2067585" cy="307996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>
            <a:noFill/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5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36" y="1161021"/>
            <a:ext cx="4203016" cy="185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098306" y="2618394"/>
            <a:ext cx="3924480" cy="190943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6646" y="548680"/>
            <a:ext cx="536457" cy="9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4169" y="2439701"/>
            <a:ext cx="610336" cy="357386"/>
          </a:xfrm>
          <a:prstGeom prst="rect">
            <a:avLst/>
          </a:prstGeom>
          <a:noFill/>
        </p:spPr>
      </p:pic>
      <p:pic>
        <p:nvPicPr>
          <p:cNvPr id="15" name="Picture 8" descr="计算机0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44531" y="5402185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H="1">
            <a:off x="1915368" y="3660563"/>
            <a:ext cx="494638" cy="173454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6614785" y="1873160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6646" y="142090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sohu.com</a:t>
            </a:r>
          </a:p>
          <a:p>
            <a:r>
              <a:rPr lang="zh-CN" altLang="en-US" sz="1400" b="1" smtClean="0"/>
              <a:t>邮件服务器</a:t>
            </a:r>
            <a:endParaRPr lang="zh-CN" altLang="en-US" sz="1400" b="1"/>
          </a:p>
        </p:txBody>
      </p:sp>
      <p:sp>
        <p:nvSpPr>
          <p:cNvPr id="30" name="TextBox 29"/>
          <p:cNvSpPr txBox="1"/>
          <p:nvPr/>
        </p:nvSpPr>
        <p:spPr>
          <a:xfrm>
            <a:off x="2776028" y="448850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/>
              <a:t>内网</a:t>
            </a:r>
            <a:endParaRPr lang="zh-CN" altLang="en-US" sz="2000" b="1"/>
          </a:p>
        </p:txBody>
      </p:sp>
      <p:pic>
        <p:nvPicPr>
          <p:cNvPr id="60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4792" y="2759994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9" descr="抽象图标33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48488" y="4248713"/>
            <a:ext cx="963624" cy="439844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2683786" y="2922840"/>
            <a:ext cx="8595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/>
              <a:t>POP3</a:t>
            </a:r>
            <a:r>
              <a:rPr lang="zh-CN" altLang="en-US" sz="1100" b="1" smtClean="0"/>
              <a:t>服务</a:t>
            </a:r>
            <a:endParaRPr lang="en-US" altLang="zh-CN" sz="1100" b="1" smtClean="0"/>
          </a:p>
          <a:p>
            <a:r>
              <a:rPr lang="en-US" altLang="zh-CN" sz="1100" b="1" smtClean="0"/>
              <a:t>SMTP</a:t>
            </a:r>
            <a:r>
              <a:rPr lang="zh-CN" altLang="en-US" sz="1100" b="1" smtClean="0"/>
              <a:t>服务</a:t>
            </a:r>
            <a:endParaRPr lang="en-US" altLang="zh-CN" sz="1100" b="1" smtClean="0"/>
          </a:p>
          <a:p>
            <a:r>
              <a:rPr lang="en-US" altLang="zh-CN" sz="1100" b="1" smtClean="0"/>
              <a:t>DNS</a:t>
            </a:r>
            <a:r>
              <a:rPr lang="zh-CN" altLang="en-US" sz="1100" b="1" smtClean="0"/>
              <a:t>服务</a:t>
            </a:r>
            <a:endParaRPr lang="zh-CN" altLang="en-US" sz="1100" b="1"/>
          </a:p>
        </p:txBody>
      </p:sp>
      <p:sp>
        <p:nvSpPr>
          <p:cNvPr id="83" name="TextBox 82"/>
          <p:cNvSpPr txBox="1"/>
          <p:nvPr/>
        </p:nvSpPr>
        <p:spPr>
          <a:xfrm>
            <a:off x="1213107" y="1554923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abc.com</a:t>
            </a:r>
            <a:endParaRPr lang="zh-CN" altLang="en-US" sz="1600" b="1"/>
          </a:p>
        </p:txBody>
      </p:sp>
      <p:sp>
        <p:nvSpPr>
          <p:cNvPr id="84" name="TextBox 83"/>
          <p:cNvSpPr txBox="1"/>
          <p:nvPr/>
        </p:nvSpPr>
        <p:spPr>
          <a:xfrm>
            <a:off x="1454499" y="6116305"/>
            <a:ext cx="1757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DNS:192.168.80.10</a:t>
            </a:r>
            <a:endParaRPr lang="zh-CN" altLang="en-US" sz="1400"/>
          </a:p>
        </p:txBody>
      </p:sp>
      <p:cxnSp>
        <p:nvCxnSpPr>
          <p:cNvPr id="87" name="直接连接符 86"/>
          <p:cNvCxnSpPr/>
          <p:nvPr/>
        </p:nvCxnSpPr>
        <p:spPr>
          <a:xfrm>
            <a:off x="1643673" y="1935386"/>
            <a:ext cx="1" cy="60058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1643674" y="2174066"/>
            <a:ext cx="239037" cy="42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85015" y="1988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mai</a:t>
            </a:r>
            <a:r>
              <a:rPr lang="en-US" altLang="zh-CN" sz="1400" b="1" smtClean="0"/>
              <a:t>l</a:t>
            </a:r>
            <a:endParaRPr lang="zh-CN" altLang="en-US" sz="1400" b="1"/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2391374" y="2172966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17900" y="1977148"/>
            <a:ext cx="143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192.168.80.10</a:t>
            </a:r>
            <a:endParaRPr lang="en-US" altLang="zh-CN" sz="160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41343" y="230683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MX</a:t>
            </a:r>
            <a:endParaRPr lang="zh-CN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2381955" y="18896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</a:t>
            </a:r>
            <a:endParaRPr lang="zh-CN" altLang="en-US" sz="140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2425301" y="2597246"/>
            <a:ext cx="286054" cy="892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19009" y="239264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</a:t>
            </a:r>
            <a:r>
              <a:rPr lang="en-US" altLang="zh-CN" sz="1400" smtClean="0"/>
              <a:t>ail.abc.com</a:t>
            </a:r>
            <a:endParaRPr lang="zh-CN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1558293" y="3682786"/>
            <a:ext cx="13276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192.168.80.10</a:t>
            </a:r>
            <a:endParaRPr lang="zh-CN" altLang="en-US" sz="140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643674" y="2535970"/>
            <a:ext cx="24719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72971" y="29070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内网邮件</a:t>
            </a:r>
            <a:endParaRPr lang="en-US" altLang="zh-CN" sz="1200" b="1" smtClean="0"/>
          </a:p>
          <a:p>
            <a:r>
              <a:rPr lang="zh-CN" altLang="en-US" sz="1200" b="1" smtClean="0"/>
              <a:t>服务器</a:t>
            </a:r>
            <a:endParaRPr lang="zh-CN" altLang="en-US" sz="1200" b="1"/>
          </a:p>
        </p:txBody>
      </p: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920" y="3523004"/>
            <a:ext cx="737842" cy="432048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2084613" y="5828516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WindowsXP</a:t>
            </a:r>
            <a:endParaRPr lang="zh-CN" altLang="en-US" sz="1200" b="1"/>
          </a:p>
        </p:txBody>
      </p:sp>
      <p:sp>
        <p:nvSpPr>
          <p:cNvPr id="67" name="TextBox 66"/>
          <p:cNvSpPr txBox="1"/>
          <p:nvPr/>
        </p:nvSpPr>
        <p:spPr>
          <a:xfrm>
            <a:off x="597211" y="440801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VMNet8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912695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642938"/>
            <a:ext cx="52101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H="1">
            <a:off x="4976628" y="3369623"/>
            <a:ext cx="81950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9270" y="374568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记录类型为</a:t>
            </a:r>
            <a:r>
              <a:rPr lang="en-US" altLang="zh-CN" sz="1400" smtClean="0"/>
              <a:t>MX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5315096" y="3369623"/>
            <a:ext cx="0" cy="376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13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614363"/>
            <a:ext cx="546735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0267" y="3160404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更改查找类型为</a:t>
            </a:r>
            <a:r>
              <a:rPr lang="en-US" altLang="zh-CN" sz="1200" smtClean="0"/>
              <a:t>MX</a:t>
            </a:r>
            <a:endParaRPr lang="zh-CN" altLang="en-US" sz="12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87824" y="3284984"/>
            <a:ext cx="76244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364088" y="4149080"/>
            <a:ext cx="10504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0812" y="472514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解析到的邮件服务器</a:t>
            </a:r>
            <a:endParaRPr lang="zh-CN" altLang="en-US" sz="12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889325" y="414908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88633" y="4293096"/>
            <a:ext cx="10504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04048" y="4293096"/>
            <a:ext cx="0" cy="709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8205" y="5111480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解析到的邮件服务器地址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5202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-38100"/>
            <a:ext cx="867727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大括号 3"/>
          <p:cNvSpPr/>
          <p:nvPr/>
        </p:nvSpPr>
        <p:spPr>
          <a:xfrm flipH="1">
            <a:off x="-1" y="1268760"/>
            <a:ext cx="233363" cy="432048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310598" y="1268760"/>
            <a:ext cx="154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建立</a:t>
            </a:r>
            <a:r>
              <a:rPr lang="en-US" altLang="zh-CN" sz="1600" smtClean="0"/>
              <a:t>TCP</a:t>
            </a:r>
            <a:r>
              <a:rPr lang="zh-CN" altLang="en-US" sz="1600" smtClean="0"/>
              <a:t>连接</a:t>
            </a:r>
            <a:endParaRPr lang="zh-CN" altLang="en-US" sz="1600"/>
          </a:p>
        </p:txBody>
      </p:sp>
      <p:sp>
        <p:nvSpPr>
          <p:cNvPr id="6" name="右大括号 5"/>
          <p:cNvSpPr/>
          <p:nvPr/>
        </p:nvSpPr>
        <p:spPr>
          <a:xfrm flipH="1">
            <a:off x="-2076" y="1700808"/>
            <a:ext cx="235437" cy="2160240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1203717" y="2488540"/>
            <a:ext cx="132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发送电子邮件交互过程</a:t>
            </a:r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5148064" y="1700808"/>
            <a:ext cx="3528392" cy="1872208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7464" y="5125256"/>
            <a:ext cx="67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96552" y="498675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命令</a:t>
            </a:r>
            <a:endParaRPr lang="zh-CN" altLang="en-US" sz="12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7464" y="5373216"/>
            <a:ext cx="67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98194" y="526375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参数</a:t>
            </a:r>
            <a:endParaRPr lang="zh-CN" alt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7571393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交互过程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25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0"/>
            <a:ext cx="833437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大括号 2"/>
          <p:cNvSpPr/>
          <p:nvPr/>
        </p:nvSpPr>
        <p:spPr>
          <a:xfrm flipH="1">
            <a:off x="147629" y="1317246"/>
            <a:ext cx="233363" cy="432048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1162968" y="1317246"/>
            <a:ext cx="154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建立</a:t>
            </a:r>
            <a:r>
              <a:rPr lang="en-US" altLang="zh-CN" sz="1600" smtClean="0"/>
              <a:t>TCP</a:t>
            </a:r>
            <a:r>
              <a:rPr lang="zh-CN" altLang="en-US" sz="1600" smtClean="0"/>
              <a:t>连接</a:t>
            </a:r>
            <a:endParaRPr lang="zh-CN" altLang="en-US" sz="1600"/>
          </a:p>
        </p:txBody>
      </p:sp>
      <p:sp>
        <p:nvSpPr>
          <p:cNvPr id="5" name="右大括号 4"/>
          <p:cNvSpPr/>
          <p:nvPr/>
        </p:nvSpPr>
        <p:spPr>
          <a:xfrm flipH="1">
            <a:off x="145554" y="1749294"/>
            <a:ext cx="235437" cy="2160240"/>
          </a:xfrm>
          <a:prstGeom prst="rightBrace">
            <a:avLst>
              <a:gd name="adj1" fmla="val 55803"/>
              <a:gd name="adj2" fmla="val 48988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056087" y="2537026"/>
            <a:ext cx="132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接收电子邮件的过程</a:t>
            </a:r>
            <a:endParaRPr lang="zh-CN" altLang="en-US" sz="160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5094" y="5173742"/>
            <a:ext cx="67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48922" y="503524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命令</a:t>
            </a:r>
            <a:endParaRPr lang="zh-CN" altLang="en-US" sz="12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25094" y="5421702"/>
            <a:ext cx="6781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0564" y="53122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参数</a:t>
            </a:r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5508104" y="1916832"/>
            <a:ext cx="2952328" cy="199270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73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89" y="1098710"/>
            <a:ext cx="4203016" cy="185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3851920" y="2618394"/>
            <a:ext cx="2170866" cy="10643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951" y="319991"/>
            <a:ext cx="536457" cy="9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169" y="2439701"/>
            <a:ext cx="610336" cy="357386"/>
          </a:xfrm>
          <a:prstGeom prst="rect">
            <a:avLst/>
          </a:prstGeom>
          <a:noFill/>
        </p:spPr>
      </p:pic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6614785" y="1873160"/>
            <a:ext cx="1743035" cy="6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65017" y="133496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sohu.com</a:t>
            </a:r>
          </a:p>
          <a:p>
            <a:r>
              <a:rPr lang="zh-CN" altLang="en-US" sz="1400" b="1" smtClean="0"/>
              <a:t>邮件服务器</a:t>
            </a:r>
            <a:endParaRPr lang="zh-CN" altLang="en-US" sz="1400" b="1"/>
          </a:p>
        </p:txBody>
      </p:sp>
      <p:sp>
        <p:nvSpPr>
          <p:cNvPr id="71" name="TextBox 70"/>
          <p:cNvSpPr txBox="1"/>
          <p:nvPr/>
        </p:nvSpPr>
        <p:spPr>
          <a:xfrm>
            <a:off x="1548710" y="4493613"/>
            <a:ext cx="8595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/>
              <a:t>POP3</a:t>
            </a:r>
            <a:r>
              <a:rPr lang="zh-CN" altLang="en-US" sz="1100" b="1" smtClean="0"/>
              <a:t>服务</a:t>
            </a:r>
            <a:endParaRPr lang="en-US" altLang="zh-CN" sz="1100" b="1" smtClean="0"/>
          </a:p>
          <a:p>
            <a:r>
              <a:rPr lang="en-US" altLang="zh-CN" sz="1100" b="1" smtClean="0"/>
              <a:t>SMTP</a:t>
            </a:r>
            <a:r>
              <a:rPr lang="zh-CN" altLang="en-US" sz="1100" b="1" smtClean="0"/>
              <a:t>服务</a:t>
            </a:r>
            <a:endParaRPr lang="en-US" altLang="zh-CN" sz="1100" b="1" smtClean="0"/>
          </a:p>
          <a:p>
            <a:r>
              <a:rPr lang="en-US" altLang="zh-CN" sz="1100" b="1" smtClean="0"/>
              <a:t>DNS</a:t>
            </a:r>
            <a:r>
              <a:rPr lang="zh-CN" altLang="en-US" sz="1100" b="1" smtClean="0"/>
              <a:t>服务</a:t>
            </a:r>
            <a:endParaRPr lang="zh-CN" altLang="en-US" sz="1100" b="1"/>
          </a:p>
        </p:txBody>
      </p:sp>
      <p:sp>
        <p:nvSpPr>
          <p:cNvPr id="66" name="TextBox 65"/>
          <p:cNvSpPr txBox="1"/>
          <p:nvPr/>
        </p:nvSpPr>
        <p:spPr>
          <a:xfrm>
            <a:off x="1443906" y="5199621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北京总公司</a:t>
            </a:r>
            <a:endParaRPr lang="zh-CN" altLang="en-US" sz="1600" b="1"/>
          </a:p>
        </p:txBody>
      </p:sp>
      <p:pic>
        <p:nvPicPr>
          <p:cNvPr id="35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858" y="3624231"/>
            <a:ext cx="489247" cy="8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椭圆 23"/>
          <p:cNvSpPr/>
          <p:nvPr/>
        </p:nvSpPr>
        <p:spPr>
          <a:xfrm>
            <a:off x="695331" y="3297546"/>
            <a:ext cx="2868557" cy="239213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47365" y="806700"/>
            <a:ext cx="2262245" cy="1412350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7904" y="2016266"/>
            <a:ext cx="489247" cy="286482"/>
          </a:xfrm>
          <a:prstGeom prst="rect">
            <a:avLst/>
          </a:prstGeom>
          <a:noFill/>
        </p:spPr>
      </p:pic>
      <p:grpSp>
        <p:nvGrpSpPr>
          <p:cNvPr id="33" name="组合 32"/>
          <p:cNvGrpSpPr/>
          <p:nvPr/>
        </p:nvGrpSpPr>
        <p:grpSpPr>
          <a:xfrm>
            <a:off x="2390824" y="2294334"/>
            <a:ext cx="1173063" cy="1428520"/>
            <a:chOff x="2458643" y="2247000"/>
            <a:chExt cx="1081786" cy="1261195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2771428" y="2782947"/>
              <a:ext cx="769001" cy="725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2458643" y="2247000"/>
              <a:ext cx="608220" cy="5931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 flipV="1">
              <a:off x="2795097" y="2786106"/>
              <a:ext cx="273242" cy="398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4920" y="3523004"/>
            <a:ext cx="737842" cy="432048"/>
          </a:xfrm>
          <a:prstGeom prst="rect">
            <a:avLst/>
          </a:prstGeom>
          <a:noFill/>
        </p:spPr>
      </p:pic>
      <p:pic>
        <p:nvPicPr>
          <p:cNvPr id="60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0851" y="726329"/>
            <a:ext cx="436484" cy="77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61"/>
          <p:cNvSpPr txBox="1"/>
          <p:nvPr/>
        </p:nvSpPr>
        <p:spPr>
          <a:xfrm>
            <a:off x="1697335" y="936147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smtClean="0"/>
              <a:t>POP3</a:t>
            </a:r>
            <a:r>
              <a:rPr lang="zh-CN" altLang="en-US" sz="1100" b="1" smtClean="0"/>
              <a:t>服务</a:t>
            </a:r>
            <a:endParaRPr lang="en-US" altLang="zh-CN" sz="1100" b="1" smtClean="0"/>
          </a:p>
          <a:p>
            <a:r>
              <a:rPr lang="en-US" altLang="zh-CN" sz="1100" b="1" smtClean="0"/>
              <a:t>SMTP</a:t>
            </a:r>
            <a:r>
              <a:rPr lang="zh-CN" altLang="en-US" sz="1100" b="1" smtClean="0"/>
              <a:t>服务</a:t>
            </a:r>
            <a:endParaRPr lang="en-US" altLang="zh-CN" sz="1100" b="1" smtClean="0"/>
          </a:p>
        </p:txBody>
      </p:sp>
      <p:sp>
        <p:nvSpPr>
          <p:cNvPr id="63" name="TextBox 62"/>
          <p:cNvSpPr txBox="1"/>
          <p:nvPr/>
        </p:nvSpPr>
        <p:spPr>
          <a:xfrm>
            <a:off x="889908" y="173926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石家庄分公司</a:t>
            </a:r>
            <a:endParaRPr lang="zh-CN" altLang="en-US" sz="1200" b="1"/>
          </a:p>
        </p:txBody>
      </p:sp>
      <p:sp>
        <p:nvSpPr>
          <p:cNvPr id="34" name="任意多边形 33"/>
          <p:cNvSpPr/>
          <p:nvPr/>
        </p:nvSpPr>
        <p:spPr>
          <a:xfrm>
            <a:off x="1611269" y="1345541"/>
            <a:ext cx="1981014" cy="2648197"/>
          </a:xfrm>
          <a:custGeom>
            <a:avLst/>
            <a:gdLst>
              <a:gd name="connsiteX0" fmla="*/ 0 w 1981014"/>
              <a:gd name="connsiteY0" fmla="*/ 0 h 2648197"/>
              <a:gd name="connsiteX1" fmla="*/ 1341911 w 1981014"/>
              <a:gd name="connsiteY1" fmla="*/ 1389413 h 2648197"/>
              <a:gd name="connsiteX2" fmla="*/ 1971303 w 1981014"/>
              <a:gd name="connsiteY2" fmla="*/ 1995054 h 2648197"/>
              <a:gd name="connsiteX3" fmla="*/ 890649 w 1981014"/>
              <a:gd name="connsiteY3" fmla="*/ 2648197 h 264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014" h="2648197">
                <a:moveTo>
                  <a:pt x="0" y="0"/>
                </a:moveTo>
                <a:lnTo>
                  <a:pt x="1341911" y="1389413"/>
                </a:lnTo>
                <a:cubicBezTo>
                  <a:pt x="1670461" y="1721922"/>
                  <a:pt x="2046513" y="1785257"/>
                  <a:pt x="1971303" y="1995054"/>
                </a:cubicBezTo>
                <a:cubicBezTo>
                  <a:pt x="1896093" y="2204851"/>
                  <a:pt x="890649" y="2648197"/>
                  <a:pt x="890649" y="264819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2290012" y="1367034"/>
            <a:ext cx="4854940" cy="2804060"/>
          </a:xfrm>
          <a:custGeom>
            <a:avLst/>
            <a:gdLst>
              <a:gd name="connsiteX0" fmla="*/ 0 w 5391397"/>
              <a:gd name="connsiteY0" fmla="*/ 2897579 h 2897579"/>
              <a:gd name="connsiteX1" fmla="*/ 3788228 w 5391397"/>
              <a:gd name="connsiteY1" fmla="*/ 1045029 h 2897579"/>
              <a:gd name="connsiteX2" fmla="*/ 5391397 w 5391397"/>
              <a:gd name="connsiteY2" fmla="*/ 0 h 289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1397" h="2897579">
                <a:moveTo>
                  <a:pt x="0" y="2897579"/>
                </a:moveTo>
                <a:cubicBezTo>
                  <a:pt x="1444831" y="2212769"/>
                  <a:pt x="2889662" y="1527959"/>
                  <a:pt x="3788228" y="1045029"/>
                </a:cubicBezTo>
                <a:cubicBezTo>
                  <a:pt x="4686794" y="562099"/>
                  <a:pt x="5124202" y="174171"/>
                  <a:pt x="539139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 rot="2966334">
            <a:off x="2714835" y="231626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SMTP</a:t>
            </a:r>
            <a:endParaRPr lang="zh-CN" altLang="en-US" sz="1200" b="1"/>
          </a:p>
        </p:txBody>
      </p:sp>
      <p:sp>
        <p:nvSpPr>
          <p:cNvPr id="70" name="TextBox 69"/>
          <p:cNvSpPr txBox="1"/>
          <p:nvPr/>
        </p:nvSpPr>
        <p:spPr>
          <a:xfrm rot="19895320">
            <a:off x="4256328" y="274452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SMTP</a:t>
            </a:r>
            <a:endParaRPr lang="zh-CN" altLang="en-US" sz="1200" b="1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12" y="2795098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09" y="2533160"/>
            <a:ext cx="3333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705161" y="3955052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RA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72130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>
          <a:xfrm flipV="1">
            <a:off x="-723196" y="3267884"/>
            <a:ext cx="4261561" cy="75275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1"/>
              </a:gs>
              <a:gs pos="10000">
                <a:srgbClr val="AAAB9C"/>
              </a:gs>
              <a:gs pos="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/>
          <p:cNvSpPr/>
          <p:nvPr/>
        </p:nvSpPr>
        <p:spPr>
          <a:xfrm>
            <a:off x="882535" y="3368430"/>
            <a:ext cx="4386840" cy="670671"/>
          </a:xfrm>
          <a:prstGeom prst="triangle">
            <a:avLst>
              <a:gd name="adj" fmla="val 63543"/>
            </a:avLst>
          </a:prstGeom>
          <a:solidFill>
            <a:schemeClr val="bg1"/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046" y="864881"/>
            <a:ext cx="4324350" cy="2533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4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21" y="2596136"/>
            <a:ext cx="3123303" cy="19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1340769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93229" y="2700354"/>
            <a:ext cx="514543" cy="91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60235" y="4303414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攻击者</a:t>
            </a:r>
            <a:endParaRPr lang="zh-CN" altLang="en-US" sz="1600" b="1"/>
          </a:p>
        </p:txBody>
      </p:sp>
      <p:sp>
        <p:nvSpPr>
          <p:cNvPr id="25" name="TextBox 24"/>
          <p:cNvSpPr txBox="1"/>
          <p:nvPr/>
        </p:nvSpPr>
        <p:spPr>
          <a:xfrm>
            <a:off x="5440934" y="33111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骨干网</a:t>
            </a:r>
            <a:endParaRPr lang="zh-CN" altLang="en-US" sz="1400" b="1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680945" y="1772816"/>
            <a:ext cx="1611135" cy="91146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2196126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4762197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" descr="计算机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692" y="3659966"/>
            <a:ext cx="548548" cy="52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8625236" y="36536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攻击目标</a:t>
            </a:r>
            <a:endParaRPr lang="zh-CN" altLang="en-US" sz="1400" b="1"/>
          </a:p>
        </p:txBody>
      </p:sp>
      <p:pic>
        <p:nvPicPr>
          <p:cNvPr id="40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363" y="2684284"/>
            <a:ext cx="551027" cy="322657"/>
          </a:xfrm>
          <a:prstGeom prst="rect">
            <a:avLst/>
          </a:prstGeom>
          <a:noFill/>
        </p:spPr>
      </p:pic>
      <p:cxnSp>
        <p:nvCxnSpPr>
          <p:cNvPr id="43" name="直接箭头连接符 42"/>
          <p:cNvCxnSpPr/>
          <p:nvPr/>
        </p:nvCxnSpPr>
        <p:spPr>
          <a:xfrm>
            <a:off x="3680945" y="2540046"/>
            <a:ext cx="1467418" cy="30556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4654" y="3440681"/>
            <a:ext cx="551027" cy="322657"/>
          </a:xfrm>
          <a:prstGeom prst="rect">
            <a:avLst/>
          </a:prstGeom>
          <a:noFill/>
        </p:spPr>
      </p:pic>
      <p:pic>
        <p:nvPicPr>
          <p:cNvPr id="45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363" y="4216704"/>
            <a:ext cx="551027" cy="322657"/>
          </a:xfrm>
          <a:prstGeom prst="rect">
            <a:avLst/>
          </a:prstGeom>
          <a:noFill/>
        </p:spPr>
      </p:pic>
      <p:cxnSp>
        <p:nvCxnSpPr>
          <p:cNvPr id="46" name="直接箭头连接符 45"/>
          <p:cNvCxnSpPr/>
          <p:nvPr/>
        </p:nvCxnSpPr>
        <p:spPr>
          <a:xfrm>
            <a:off x="3701459" y="3368430"/>
            <a:ext cx="657783" cy="16658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752803" y="3608755"/>
            <a:ext cx="631023" cy="4533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3752803" y="4575440"/>
            <a:ext cx="1212878" cy="55235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5617554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直接箭头连接符 52"/>
          <p:cNvCxnSpPr/>
          <p:nvPr/>
        </p:nvCxnSpPr>
        <p:spPr>
          <a:xfrm flipV="1">
            <a:off x="3749202" y="4575440"/>
            <a:ext cx="1399161" cy="12451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4526" y="3415327"/>
            <a:ext cx="551027" cy="322657"/>
          </a:xfrm>
          <a:prstGeom prst="rect">
            <a:avLst/>
          </a:prstGeom>
          <a:noFill/>
        </p:spPr>
      </p:pic>
      <p:pic>
        <p:nvPicPr>
          <p:cNvPr id="55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4524" y="2865126"/>
            <a:ext cx="551027" cy="322657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2741825" y="6299727"/>
            <a:ext cx="16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Web</a:t>
            </a:r>
            <a:r>
              <a:rPr lang="zh-CN" altLang="en-US" sz="1600" b="1" smtClean="0"/>
              <a:t>代理服务器</a:t>
            </a:r>
            <a:endParaRPr lang="zh-CN" altLang="en-US" sz="1600" b="1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097057" y="1772816"/>
            <a:ext cx="2281486" cy="185507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1097057" y="2540046"/>
            <a:ext cx="2218697" cy="12181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1097057" y="3415328"/>
            <a:ext cx="2218697" cy="4765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1097057" y="4020634"/>
            <a:ext cx="2218697" cy="1938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97057" y="4134137"/>
            <a:ext cx="2218697" cy="8553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65264" y="4267512"/>
            <a:ext cx="2282273" cy="15171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5619777" y="2865578"/>
            <a:ext cx="794748" cy="1413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5007824" y="3659622"/>
            <a:ext cx="1406701" cy="214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5650514" y="3763338"/>
            <a:ext cx="794748" cy="5980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152" descr="抽象图标56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2803" y="3106556"/>
            <a:ext cx="551027" cy="322657"/>
          </a:xfrm>
          <a:prstGeom prst="rect">
            <a:avLst/>
          </a:prstGeom>
          <a:noFill/>
        </p:spPr>
      </p:pic>
      <p:cxnSp>
        <p:nvCxnSpPr>
          <p:cNvPr id="87" name="直接箭头连接符 86"/>
          <p:cNvCxnSpPr/>
          <p:nvPr/>
        </p:nvCxnSpPr>
        <p:spPr>
          <a:xfrm>
            <a:off x="6954177" y="3073848"/>
            <a:ext cx="703350" cy="11393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7008692" y="3398531"/>
            <a:ext cx="614111" cy="17812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8140967" y="3251974"/>
            <a:ext cx="652262" cy="2680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64224" y="35415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机房路由器</a:t>
            </a:r>
            <a:endParaRPr lang="zh-CN" altLang="en-US" sz="1400" b="1"/>
          </a:p>
        </p:txBody>
      </p:sp>
      <p:sp>
        <p:nvSpPr>
          <p:cNvPr id="96" name="TextBox 95"/>
          <p:cNvSpPr txBox="1"/>
          <p:nvPr/>
        </p:nvSpPr>
        <p:spPr>
          <a:xfrm>
            <a:off x="4414654" y="890680"/>
            <a:ext cx="30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DDOS</a:t>
            </a:r>
            <a:r>
              <a:rPr lang="zh-CN" altLang="en-US" sz="2400" b="1" smtClean="0"/>
              <a:t>攻击示意图</a:t>
            </a:r>
            <a:endParaRPr lang="zh-CN" altLang="en-US" sz="2400" b="1"/>
          </a:p>
        </p:txBody>
      </p:sp>
      <p:sp>
        <p:nvSpPr>
          <p:cNvPr id="139" name="等腰三角形 138"/>
          <p:cNvSpPr/>
          <p:nvPr/>
        </p:nvSpPr>
        <p:spPr>
          <a:xfrm>
            <a:off x="-1908719" y="3368429"/>
            <a:ext cx="2345436" cy="693957"/>
          </a:xfrm>
          <a:prstGeom prst="triangle">
            <a:avLst>
              <a:gd name="adj" fmla="val 49101"/>
            </a:avLst>
          </a:prstGeom>
          <a:solidFill>
            <a:schemeClr val="bg1"/>
          </a:solidFill>
          <a:ln>
            <a:noFill/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3051483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543" y="3906840"/>
            <a:ext cx="374260" cy="4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椭圆 58"/>
          <p:cNvSpPr/>
          <p:nvPr/>
        </p:nvSpPr>
        <p:spPr>
          <a:xfrm>
            <a:off x="2765137" y="1052736"/>
            <a:ext cx="1630335" cy="5256584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7676002" y="2084869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网络堵塞</a:t>
            </a:r>
            <a:endParaRPr lang="zh-CN" altLang="en-US" sz="1600" b="1"/>
          </a:p>
        </p:txBody>
      </p:sp>
      <p:cxnSp>
        <p:nvCxnSpPr>
          <p:cNvPr id="144" name="直接箭头连接符 143"/>
          <p:cNvCxnSpPr/>
          <p:nvPr/>
        </p:nvCxnSpPr>
        <p:spPr>
          <a:xfrm flipV="1">
            <a:off x="8316416" y="2507562"/>
            <a:ext cx="0" cy="62325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83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652463"/>
            <a:ext cx="53625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29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16" y="2302482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79" y="2674207"/>
            <a:ext cx="324036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7370" y="2302482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92546" y="3186529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 smtClean="0"/>
              <a:t>E</a:t>
            </a:r>
            <a:r>
              <a:rPr lang="zh-CN" altLang="en-US" sz="1400" smtClean="0"/>
              <a:t>加密算法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31050" y="3074926"/>
            <a:ext cx="0" cy="2701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1050" y="3357791"/>
            <a:ext cx="556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01595" y="3357791"/>
            <a:ext cx="5560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861" y="3430291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明文</a:t>
            </a:r>
            <a:r>
              <a:rPr lang="en-US" altLang="zh-CN" sz="1400" smtClean="0"/>
              <a:t>X</a:t>
            </a:r>
            <a:endParaRPr lang="zh-CN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1901595" y="2926803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47070" y="2648643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436096" y="3357791"/>
            <a:ext cx="8611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93195" y="2926802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6318826" y="3186529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 smtClean="0"/>
              <a:t>D</a:t>
            </a:r>
            <a:r>
              <a:rPr lang="zh-CN" altLang="en-US" sz="1400" smtClean="0"/>
              <a:t>解密算法</a:t>
            </a:r>
            <a:endParaRPr lang="zh-CN" altLang="en-US" sz="140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227875" y="3357791"/>
            <a:ext cx="556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783904" y="3102857"/>
            <a:ext cx="0" cy="270103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22715" y="3430291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明文</a:t>
            </a:r>
            <a:r>
              <a:rPr lang="en-US" altLang="zh-CN" sz="1400" smtClean="0"/>
              <a:t>X</a:t>
            </a:r>
            <a:endParaRPr lang="zh-CN" altLang="en-US" sz="140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763763" y="2728070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05058" y="2294728"/>
            <a:ext cx="113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解密秘钥</a:t>
            </a:r>
            <a:r>
              <a:rPr lang="en-US" altLang="zh-CN" sz="1400" smtClean="0"/>
              <a:t>K</a:t>
            </a:r>
            <a:endParaRPr lang="zh-CN" altLang="en-US" sz="1400"/>
          </a:p>
        </p:txBody>
      </p:sp>
      <p:sp>
        <p:nvSpPr>
          <p:cNvPr id="2049" name="任意多边形 2048"/>
          <p:cNvSpPr/>
          <p:nvPr/>
        </p:nvSpPr>
        <p:spPr>
          <a:xfrm>
            <a:off x="3261203" y="2088108"/>
            <a:ext cx="915011" cy="1149800"/>
          </a:xfrm>
          <a:custGeom>
            <a:avLst/>
            <a:gdLst>
              <a:gd name="connsiteX0" fmla="*/ 0 w 941696"/>
              <a:gd name="connsiteY0" fmla="*/ 1228299 h 1228299"/>
              <a:gd name="connsiteX1" fmla="*/ 764275 w 941696"/>
              <a:gd name="connsiteY1" fmla="*/ 900753 h 1228299"/>
              <a:gd name="connsiteX2" fmla="*/ 941696 w 941696"/>
              <a:gd name="connsiteY2" fmla="*/ 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696" h="1228299">
                <a:moveTo>
                  <a:pt x="0" y="1228299"/>
                </a:moveTo>
                <a:cubicBezTo>
                  <a:pt x="303663" y="1166884"/>
                  <a:pt x="607326" y="1105469"/>
                  <a:pt x="764275" y="900753"/>
                </a:cubicBezTo>
                <a:cubicBezTo>
                  <a:pt x="921224" y="696037"/>
                  <a:pt x="912126" y="150125"/>
                  <a:pt x="94169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01562" y="2294726"/>
            <a:ext cx="107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截获密文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3721690" y="1745581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 smtClean="0"/>
              <a:t>D</a:t>
            </a:r>
            <a:r>
              <a:rPr lang="zh-CN" altLang="en-US" sz="1400" smtClean="0"/>
              <a:t>解密算法</a:t>
            </a:r>
            <a:endParaRPr lang="zh-CN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2513320" y="1806293"/>
            <a:ext cx="90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？？？</a:t>
            </a:r>
            <a:endParaRPr lang="zh-CN" altLang="en-US" sz="14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212009" y="1934218"/>
            <a:ext cx="41939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2546" y="2294725"/>
            <a:ext cx="107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加密秘钥</a:t>
            </a:r>
            <a:r>
              <a:rPr lang="en-US" altLang="zh-CN" sz="1400" smtClean="0"/>
              <a:t>K</a:t>
            </a:r>
            <a:endParaRPr lang="zh-CN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294336" y="2420293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A</a:t>
            </a:r>
            <a:endParaRPr lang="zh-CN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7617953" y="2417590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endParaRPr lang="zh-CN" altLang="en-US" sz="1400"/>
          </a:p>
        </p:txBody>
      </p:sp>
      <p:sp>
        <p:nvSpPr>
          <p:cNvPr id="47" name="Rectangle 151"/>
          <p:cNvSpPr>
            <a:spLocks noChangeArrowheads="1"/>
          </p:cNvSpPr>
          <p:nvPr/>
        </p:nvSpPr>
        <p:spPr bwMode="auto">
          <a:xfrm>
            <a:off x="3421707" y="3074926"/>
            <a:ext cx="1369535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pic>
        <p:nvPicPr>
          <p:cNvPr id="48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681" y="986785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4042608" y="1109460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C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2092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035" y="2538507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07" y="3149656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70" y="3521381"/>
            <a:ext cx="324036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7261" y="3149656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22437" y="4033703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 smtClean="0"/>
              <a:t>E</a:t>
            </a:r>
            <a:r>
              <a:rPr lang="zh-CN" altLang="en-US" sz="1400" smtClean="0"/>
              <a:t>加密算法</a:t>
            </a:r>
            <a:endParaRPr lang="zh-CN" altLang="en-US" sz="14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60941" y="3922100"/>
            <a:ext cx="0" cy="2701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60941" y="4204965"/>
            <a:ext cx="556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31486" y="4204965"/>
            <a:ext cx="5560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752" y="4277465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明文</a:t>
            </a:r>
            <a:r>
              <a:rPr lang="en-US" altLang="zh-CN" sz="1400" smtClean="0"/>
              <a:t>X</a:t>
            </a:r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231486" y="3773977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endCxn id="39" idx="0"/>
          </p:cNvCxnSpPr>
          <p:nvPr/>
        </p:nvCxnSpPr>
        <p:spPr>
          <a:xfrm>
            <a:off x="1760887" y="3449677"/>
            <a:ext cx="1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65987" y="4204965"/>
            <a:ext cx="8611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3086" y="3773976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6648717" y="4033703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 smtClean="0"/>
              <a:t>D</a:t>
            </a:r>
            <a:r>
              <a:rPr lang="zh-CN" altLang="en-US" sz="1400" smtClean="0"/>
              <a:t>解密算法</a:t>
            </a:r>
            <a:endParaRPr lang="zh-CN" altLang="en-US" sz="14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557766" y="4204965"/>
            <a:ext cx="556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113795" y="3950031"/>
            <a:ext cx="0" cy="270103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52606" y="4277465"/>
            <a:ext cx="75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明文</a:t>
            </a:r>
            <a:r>
              <a:rPr lang="en-US" altLang="zh-CN" sz="1400" smtClean="0"/>
              <a:t>X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endCxn id="37" idx="0"/>
          </p:cNvCxnSpPr>
          <p:nvPr/>
        </p:nvCxnSpPr>
        <p:spPr>
          <a:xfrm>
            <a:off x="7000742" y="3365525"/>
            <a:ext cx="1" cy="45277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7074" y="3092117"/>
            <a:ext cx="131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r>
              <a:rPr lang="zh-CN" altLang="en-US" sz="1400" smtClean="0"/>
              <a:t>的私钥</a:t>
            </a:r>
            <a:r>
              <a:rPr lang="en-US" altLang="zh-CN" sz="1400"/>
              <a:t>S</a:t>
            </a:r>
            <a:r>
              <a:rPr lang="en-US" altLang="zh-CN" sz="1400" smtClean="0"/>
              <a:t>K</a:t>
            </a:r>
            <a:r>
              <a:rPr lang="en-US" altLang="zh-CN" sz="1100" smtClean="0"/>
              <a:t>B</a:t>
            </a:r>
            <a:endParaRPr lang="zh-CN" altLang="en-US" sz="1400"/>
          </a:p>
        </p:txBody>
      </p:sp>
      <p:sp>
        <p:nvSpPr>
          <p:cNvPr id="20" name="任意多边形 19"/>
          <p:cNvSpPr/>
          <p:nvPr/>
        </p:nvSpPr>
        <p:spPr>
          <a:xfrm>
            <a:off x="4209103" y="2920930"/>
            <a:ext cx="457506" cy="1112773"/>
          </a:xfrm>
          <a:custGeom>
            <a:avLst/>
            <a:gdLst>
              <a:gd name="connsiteX0" fmla="*/ 0 w 941696"/>
              <a:gd name="connsiteY0" fmla="*/ 1228299 h 1228299"/>
              <a:gd name="connsiteX1" fmla="*/ 764275 w 941696"/>
              <a:gd name="connsiteY1" fmla="*/ 900753 h 1228299"/>
              <a:gd name="connsiteX2" fmla="*/ 941696 w 941696"/>
              <a:gd name="connsiteY2" fmla="*/ 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696" h="1228299">
                <a:moveTo>
                  <a:pt x="0" y="1228299"/>
                </a:moveTo>
                <a:cubicBezTo>
                  <a:pt x="303663" y="1166884"/>
                  <a:pt x="607326" y="1105469"/>
                  <a:pt x="764275" y="900753"/>
                </a:cubicBezTo>
                <a:cubicBezTo>
                  <a:pt x="921224" y="696037"/>
                  <a:pt x="912126" y="150125"/>
                  <a:pt x="94169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52184" y="3229000"/>
            <a:ext cx="107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截获密文</a:t>
            </a:r>
            <a:r>
              <a:rPr lang="en-US" altLang="zh-CN" sz="1400"/>
              <a:t>Y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4253397" y="2580121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1400" smtClean="0"/>
              <a:t>D</a:t>
            </a:r>
            <a:r>
              <a:rPr lang="zh-CN" altLang="en-US" sz="1400" smtClean="0"/>
              <a:t>解密算法</a:t>
            </a:r>
            <a:endParaRPr lang="zh-CN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2671344" y="2645656"/>
            <a:ext cx="1031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截获</a:t>
            </a:r>
            <a:r>
              <a:rPr lang="en-US" altLang="zh-CN" sz="1400" smtClean="0"/>
              <a:t> B</a:t>
            </a:r>
            <a:r>
              <a:rPr lang="zh-CN" altLang="en-US" sz="1400" smtClean="0"/>
              <a:t>的公钥</a:t>
            </a:r>
            <a:r>
              <a:rPr lang="en-US" altLang="zh-CN" sz="1400" smtClean="0"/>
              <a:t>PK</a:t>
            </a:r>
            <a:r>
              <a:rPr lang="en-US" altLang="zh-CN" sz="1100" smtClean="0"/>
              <a:t>B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402636" y="3092118"/>
            <a:ext cx="152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r>
              <a:rPr lang="zh-CN" altLang="en-US" sz="1400" smtClean="0"/>
              <a:t>的公钥</a:t>
            </a:r>
            <a:r>
              <a:rPr lang="en-US" altLang="zh-CN" sz="1400" smtClean="0"/>
              <a:t>PK</a:t>
            </a:r>
            <a:r>
              <a:rPr lang="en-US" altLang="zh-CN" sz="1100" smtClean="0"/>
              <a:t>B</a:t>
            </a:r>
            <a:endParaRPr lang="zh-CN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629848" y="3284134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A</a:t>
            </a:r>
            <a:endParaRPr lang="zh-CN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7956376" y="3284984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endParaRPr lang="zh-CN" altLang="en-US" sz="1400"/>
          </a:p>
        </p:txBody>
      </p:sp>
      <p:sp>
        <p:nvSpPr>
          <p:cNvPr id="28" name="Rectangle 151"/>
          <p:cNvSpPr>
            <a:spLocks noChangeArrowheads="1"/>
          </p:cNvSpPr>
          <p:nvPr/>
        </p:nvSpPr>
        <p:spPr bwMode="auto">
          <a:xfrm>
            <a:off x="3751598" y="3922100"/>
            <a:ext cx="1369535" cy="48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9345" tIns="58402" rIns="119345" bIns="58402">
            <a:spAutoFit/>
          </a:bodyPr>
          <a:lstStyle/>
          <a:p>
            <a:pPr algn="ctr" defTabSz="741363" eaLnBrk="0" hangingPunct="0"/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Helvetica" pitchFamily="34" charset="0"/>
              </a:rPr>
              <a:t>Internet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1651379" y="2265265"/>
            <a:ext cx="6155140" cy="791834"/>
          </a:xfrm>
          <a:custGeom>
            <a:avLst/>
            <a:gdLst>
              <a:gd name="connsiteX0" fmla="*/ 6155140 w 6155140"/>
              <a:gd name="connsiteY0" fmla="*/ 791834 h 791834"/>
              <a:gd name="connsiteX1" fmla="*/ 2074460 w 6155140"/>
              <a:gd name="connsiteY1" fmla="*/ 263 h 791834"/>
              <a:gd name="connsiteX2" fmla="*/ 0 w 6155140"/>
              <a:gd name="connsiteY2" fmla="*/ 696299 h 79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5140" h="791834">
                <a:moveTo>
                  <a:pt x="6155140" y="791834"/>
                </a:moveTo>
                <a:cubicBezTo>
                  <a:pt x="4627728" y="404009"/>
                  <a:pt x="3100317" y="16185"/>
                  <a:pt x="2074460" y="263"/>
                </a:cubicBezTo>
                <a:cubicBezTo>
                  <a:pt x="1048603" y="-15659"/>
                  <a:pt x="0" y="696299"/>
                  <a:pt x="0" y="6962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20942291">
            <a:off x="3224577" y="2314823"/>
            <a:ext cx="1488404" cy="198946"/>
          </a:xfrm>
          <a:custGeom>
            <a:avLst/>
            <a:gdLst>
              <a:gd name="connsiteX0" fmla="*/ 6155140 w 6155140"/>
              <a:gd name="connsiteY0" fmla="*/ 791834 h 791834"/>
              <a:gd name="connsiteX1" fmla="*/ 2074460 w 6155140"/>
              <a:gd name="connsiteY1" fmla="*/ 263 h 791834"/>
              <a:gd name="connsiteX2" fmla="*/ 0 w 6155140"/>
              <a:gd name="connsiteY2" fmla="*/ 696299 h 79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5140" h="791834">
                <a:moveTo>
                  <a:pt x="6155140" y="791834"/>
                </a:moveTo>
                <a:cubicBezTo>
                  <a:pt x="4627728" y="404009"/>
                  <a:pt x="3100317" y="16185"/>
                  <a:pt x="2074460" y="263"/>
                </a:cubicBezTo>
                <a:cubicBezTo>
                  <a:pt x="1048603" y="-15659"/>
                  <a:pt x="0" y="696299"/>
                  <a:pt x="0" y="6962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87148" y="1873205"/>
            <a:ext cx="152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r>
              <a:rPr lang="zh-CN" altLang="en-US" sz="1400" smtClean="0"/>
              <a:t>的公钥</a:t>
            </a:r>
            <a:r>
              <a:rPr lang="en-US" altLang="zh-CN" sz="1400" smtClean="0"/>
              <a:t>PK</a:t>
            </a:r>
            <a:r>
              <a:rPr lang="en-US" altLang="zh-CN" sz="1100" smtClean="0"/>
              <a:t>B</a:t>
            </a:r>
            <a:endParaRPr lang="zh-CN" altLang="en-US" sz="1400"/>
          </a:p>
        </p:txBody>
      </p:sp>
      <p:sp>
        <p:nvSpPr>
          <p:cNvPr id="37" name="椭圆 36"/>
          <p:cNvSpPr/>
          <p:nvPr/>
        </p:nvSpPr>
        <p:spPr>
          <a:xfrm>
            <a:off x="6874268" y="3818298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38" name="椭圆 37"/>
          <p:cNvSpPr/>
          <p:nvPr/>
        </p:nvSpPr>
        <p:spPr>
          <a:xfrm>
            <a:off x="6175472" y="2562127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39" name="椭圆 38"/>
          <p:cNvSpPr/>
          <p:nvPr/>
        </p:nvSpPr>
        <p:spPr>
          <a:xfrm>
            <a:off x="1634413" y="3833698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678962" y="2661182"/>
            <a:ext cx="57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C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4246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91" y="1974314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1289" y="2070835"/>
            <a:ext cx="793068" cy="7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4813" y="3404361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78290" y="2753486"/>
            <a:ext cx="0" cy="56279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569" y="3771879"/>
            <a:ext cx="75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500M</a:t>
            </a:r>
            <a:r>
              <a:rPr lang="zh-CN" altLang="en-US" sz="1400" smtClean="0"/>
              <a:t>文件</a:t>
            </a:r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372126" y="3086363"/>
            <a:ext cx="7775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123abc</a:t>
            </a:r>
            <a:endParaRPr lang="zh-CN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766336" y="2599414"/>
            <a:ext cx="11881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r>
              <a:rPr lang="zh-CN" altLang="en-US" sz="1400" smtClean="0"/>
              <a:t>的私钥</a:t>
            </a:r>
            <a:r>
              <a:rPr lang="en-US" altLang="zh-CN" sz="1400"/>
              <a:t>S</a:t>
            </a:r>
            <a:r>
              <a:rPr lang="en-US" altLang="zh-CN" sz="1400" smtClean="0"/>
              <a:t>K</a:t>
            </a:r>
            <a:r>
              <a:rPr lang="en-US" altLang="zh-CN" sz="1100" smtClean="0"/>
              <a:t>B</a:t>
            </a:r>
            <a:endParaRPr lang="zh-CN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394832" y="2108792"/>
            <a:ext cx="34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A</a:t>
            </a:r>
            <a:endParaRPr lang="zh-CN" alt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8940236" y="2199824"/>
            <a:ext cx="28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endParaRPr lang="zh-CN" altLang="en-US" sz="140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918839" y="3931501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06362" y="3796847"/>
            <a:ext cx="909049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对称加密</a:t>
            </a:r>
            <a:endParaRPr lang="zh-CN" altLang="en-US" sz="140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760885" y="3402072"/>
            <a:ext cx="1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585687" y="3351774"/>
            <a:ext cx="909049" cy="1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2711443" y="3719292"/>
            <a:ext cx="75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500M</a:t>
            </a:r>
            <a:r>
              <a:rPr lang="zh-CN" altLang="en-US" sz="1400" smtClean="0"/>
              <a:t>文件</a:t>
            </a:r>
            <a:endParaRPr lang="zh-CN" altLang="en-US" sz="14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215411" y="3931501"/>
            <a:ext cx="3875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2126" y="2778586"/>
            <a:ext cx="108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对称秘钥</a:t>
            </a:r>
            <a:endParaRPr lang="zh-CN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2585687" y="5744923"/>
            <a:ext cx="84328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123abc</a:t>
            </a:r>
            <a:endParaRPr lang="zh-CN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8821" y="5710175"/>
            <a:ext cx="7775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123abc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1194490" y="5710175"/>
            <a:ext cx="1037044" cy="342525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非对称加密</a:t>
            </a:r>
            <a:endParaRPr lang="zh-CN" altLang="en-US" sz="140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8292" y="5898811"/>
            <a:ext cx="2756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277168" y="5898811"/>
            <a:ext cx="3056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709093" y="5232582"/>
            <a:ext cx="0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07989" y="4933841"/>
            <a:ext cx="12011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</a:t>
            </a:r>
            <a:r>
              <a:rPr lang="zh-CN" altLang="en-US" sz="1400" smtClean="0"/>
              <a:t>的公钥</a:t>
            </a:r>
            <a:r>
              <a:rPr lang="en-US" altLang="zh-CN" sz="1400" smtClean="0"/>
              <a:t>PK</a:t>
            </a:r>
            <a:r>
              <a:rPr lang="en-US" altLang="zh-CN" sz="1100" smtClean="0"/>
              <a:t>B</a:t>
            </a:r>
            <a:endParaRPr lang="zh-CN" altLang="en-US" sz="1400"/>
          </a:p>
        </p:txBody>
      </p:sp>
      <p:sp>
        <p:nvSpPr>
          <p:cNvPr id="64" name="右大括号 63"/>
          <p:cNvSpPr/>
          <p:nvPr/>
        </p:nvSpPr>
        <p:spPr>
          <a:xfrm>
            <a:off x="3635896" y="3657965"/>
            <a:ext cx="360040" cy="2206098"/>
          </a:xfrm>
          <a:prstGeom prst="rightBrace">
            <a:avLst>
              <a:gd name="adj1" fmla="val 24578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690028" y="4564642"/>
            <a:ext cx="909049" cy="125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652120" y="3363667"/>
            <a:ext cx="84328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123abc</a:t>
            </a:r>
            <a:endParaRPr lang="zh-CN" altLang="en-US" sz="1400"/>
          </a:p>
        </p:txBody>
      </p:sp>
      <p:sp>
        <p:nvSpPr>
          <p:cNvPr id="67" name="矩形 66"/>
          <p:cNvSpPr/>
          <p:nvPr/>
        </p:nvSpPr>
        <p:spPr>
          <a:xfrm>
            <a:off x="6869446" y="3375684"/>
            <a:ext cx="1034430" cy="282282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非对称解密</a:t>
            </a:r>
            <a:endParaRPr lang="zh-CN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8144763" y="3351774"/>
            <a:ext cx="7775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123abc</a:t>
            </a:r>
            <a:endParaRPr lang="zh-CN" altLang="en-US" sz="140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323968" y="2945934"/>
            <a:ext cx="1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495405" y="3529220"/>
            <a:ext cx="2942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7" idx="3"/>
          </p:cNvCxnSpPr>
          <p:nvPr/>
        </p:nvCxnSpPr>
        <p:spPr>
          <a:xfrm>
            <a:off x="7903876" y="3516825"/>
            <a:ext cx="240887" cy="7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59456" y="4312331"/>
            <a:ext cx="7775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123abc</a:t>
            </a:r>
            <a:endParaRPr lang="zh-CN" altLang="en-US" sz="1400"/>
          </a:p>
        </p:txBody>
      </p:sp>
      <p:sp>
        <p:nvSpPr>
          <p:cNvPr id="77" name="矩形 76"/>
          <p:cNvSpPr/>
          <p:nvPr/>
        </p:nvSpPr>
        <p:spPr>
          <a:xfrm>
            <a:off x="6994827" y="5067023"/>
            <a:ext cx="909049" cy="307777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1400" smtClean="0"/>
              <a:t>对称解密</a:t>
            </a:r>
            <a:endParaRPr lang="zh-CN" altLang="en-US" sz="140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7449349" y="4607373"/>
            <a:ext cx="1" cy="38402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6599077" y="5266923"/>
            <a:ext cx="3519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972116" y="5220911"/>
            <a:ext cx="3519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351333" y="4569206"/>
            <a:ext cx="909049" cy="1258256"/>
          </a:xfrm>
          <a:prstGeom prst="rect">
            <a:avLst/>
          </a:prstGeom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/>
          <a:lstStyle/>
          <a:p>
            <a:pPr algn="ctr"/>
            <a:endParaRPr lang="zh-CN" altLang="en-US" sz="1400"/>
          </a:p>
        </p:txBody>
      </p:sp>
      <p:sp>
        <p:nvSpPr>
          <p:cNvPr id="82" name="TextBox 81"/>
          <p:cNvSpPr txBox="1"/>
          <p:nvPr/>
        </p:nvSpPr>
        <p:spPr>
          <a:xfrm>
            <a:off x="8477089" y="4936724"/>
            <a:ext cx="75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500M</a:t>
            </a:r>
            <a:r>
              <a:rPr lang="zh-CN" altLang="en-US" sz="1400" smtClean="0"/>
              <a:t>文件</a:t>
            </a:r>
            <a:endParaRPr lang="zh-CN" alt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5765690" y="4959301"/>
            <a:ext cx="75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500M</a:t>
            </a:r>
            <a:r>
              <a:rPr lang="zh-CN" altLang="en-US" sz="1400" smtClean="0"/>
              <a:t>文件</a:t>
            </a:r>
            <a:endParaRPr lang="zh-CN" altLang="en-US" sz="140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4139952" y="4761014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9110175" y="2850815"/>
            <a:ext cx="0" cy="168342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1568645" y="4033489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97" name="椭圆 96"/>
          <p:cNvSpPr/>
          <p:nvPr/>
        </p:nvSpPr>
        <p:spPr>
          <a:xfrm>
            <a:off x="1568645" y="5927490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98" name="椭圆 97"/>
          <p:cNvSpPr/>
          <p:nvPr/>
        </p:nvSpPr>
        <p:spPr>
          <a:xfrm>
            <a:off x="7233930" y="3593600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99" name="椭圆 98"/>
          <p:cNvSpPr/>
          <p:nvPr/>
        </p:nvSpPr>
        <p:spPr>
          <a:xfrm>
            <a:off x="7354845" y="5298900"/>
            <a:ext cx="252949" cy="251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1400" smtClean="0"/>
              <a:t>4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588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/>
          <a:tailEnd type="stealth" w="sm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stealth" w="sm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46277</TotalTime>
  <Words>1950</Words>
  <Application>Microsoft Office PowerPoint</Application>
  <PresentationFormat>全屏显示(4:3)</PresentationFormat>
  <Paragraphs>846</Paragraphs>
  <Slides>60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han</cp:lastModifiedBy>
  <cp:revision>1946</cp:revision>
  <dcterms:created xsi:type="dcterms:W3CDTF">2010-12-10T07:47:22Z</dcterms:created>
  <dcterms:modified xsi:type="dcterms:W3CDTF">2016-09-09T10:15:20Z</dcterms:modified>
</cp:coreProperties>
</file>