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382" r:id="rId3"/>
    <p:sldId id="372" r:id="rId4"/>
    <p:sldId id="383" r:id="rId5"/>
    <p:sldId id="384" r:id="rId6"/>
    <p:sldId id="385" r:id="rId7"/>
    <p:sldId id="386" r:id="rId8"/>
    <p:sldId id="387" r:id="rId9"/>
    <p:sldId id="388" r:id="rId10"/>
    <p:sldId id="390" r:id="rId11"/>
    <p:sldId id="389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66"/>
    <a:srgbClr val="EFE285"/>
    <a:srgbClr val="F9EFD7"/>
    <a:srgbClr val="FDF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8527" autoAdjust="0"/>
  </p:normalViewPr>
  <p:slideViewPr>
    <p:cSldViewPr>
      <p:cViewPr varScale="1">
        <p:scale>
          <a:sx n="73" d="100"/>
          <a:sy n="73" d="100"/>
        </p:scale>
        <p:origin x="1740" y="54"/>
      </p:cViewPr>
      <p:guideLst>
        <p:guide orient="horz" pos="2160"/>
        <p:guide pos="2880"/>
        <p:guide orient="horz" pos="25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6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857364" y="868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79F0A-F8B0-4DB7-B284-E444BCF4E297}" type="datetimeFigureOut">
              <a:rPr lang="zh-CN" altLang="en-US" smtClean="0"/>
              <a:pPr/>
              <a:t>2017/2/20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962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AFFE8FEB-B2FE-44CD-8896-E5B458F3FD0E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4884A4E1-D8BB-4D06-A50D-6835E28B53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页眉占位符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1" name="幻灯片图像占位符 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898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329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9D944-9215-465B-A932-37C570278C56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886DC-3D52-4FE3-BF85-F837C02B68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98E12-335E-454B-8BFA-0691BA035ACA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1980A-DD5A-4DB1-8FC4-399D2BA121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F0F3E-C36F-4AFA-93E4-7FFAC776AE50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AF726-262E-436F-94A8-B76F43908E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AB9BE4-F8EA-40B1-B17D-E6CD4178B709}" type="datetimeFigureOut">
              <a:rPr lang="zh-CN" altLang="en-US" smtClean="0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9760A-C796-4C90-BB9F-A5603A7139D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3A77D-823D-48D3-A755-3744EBA39511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9E723-BC6C-4ED8-9BE1-1F179F6B2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A3815-A536-4BB9-A1D1-8BC5DB98DF79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862E5-AA46-4A4F-9C1C-33AF641295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A4913-41A6-4DB7-99EC-D1785E6884C2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EADF3-6401-4255-AA19-5BE2F3D30D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3FF61-E92C-4177-B6D5-DB2A5A2089D1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6F58D-0797-4AD0-B004-02BF488D14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A3A19-6222-442F-B708-08616CF24DB9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47588-549D-4050-ABB4-AF101263FC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E2C77-2161-4682-8AF6-A04B4CAA1D2E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AC281-8E6F-4CE5-BE4E-9709F55EBF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CD32B-A7FD-4CB8-ADB8-B15CB4DCAC9A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1F9FC-96B0-4C23-959A-42ACFB335B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5C0D8-F11B-4995-BC57-A01BBC80A2AC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3E12E-8A8C-4943-B7AE-D365BFE201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AB9BE4-F8EA-40B1-B17D-E6CD4178B709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89760A-C796-4C90-BB9F-A5603A7139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2735796" y="1505507"/>
            <a:ext cx="482453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b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4400" b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章  </a:t>
            </a:r>
            <a:r>
              <a:rPr lang="en-US" altLang="zh-CN" sz="4400" b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IPv6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44" y="2265942"/>
            <a:ext cx="335280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62290" y="5094019"/>
            <a:ext cx="653255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索取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资料  技术交流  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视频教学网站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www.91xueit.com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韩立刚老师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QQ 458717185</a:t>
            </a:r>
          </a:p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信：</a:t>
            </a:r>
            <a:r>
              <a:rPr lang="en-US" altLang="zh-CN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hanligangdongqing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信支付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78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 韩老师签名送书  并能获得课程所需软件 文档 </a:t>
            </a:r>
            <a:r>
              <a:rPr lang="en-US" altLang="zh-CN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348880"/>
            <a:ext cx="3384376" cy="3861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7" y="1775801"/>
            <a:ext cx="70961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7" y="2719803"/>
            <a:ext cx="660443" cy="657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连接符 3"/>
          <p:cNvCxnSpPr/>
          <p:nvPr/>
        </p:nvCxnSpPr>
        <p:spPr>
          <a:xfrm flipV="1">
            <a:off x="1311741" y="2415118"/>
            <a:ext cx="0" cy="319000"/>
          </a:xfrm>
          <a:prstGeom prst="line">
            <a:avLst/>
          </a:prstGeom>
          <a:ln w="254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21164" y="3436352"/>
            <a:ext cx="1085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192.168.10.20</a:t>
            </a:r>
            <a:endParaRPr lang="zh-CN" alt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818942" y="3675534"/>
            <a:ext cx="9316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Windows7A</a:t>
            </a:r>
            <a:endParaRPr lang="zh-CN" altLang="en-US" sz="110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376" y="2791156"/>
            <a:ext cx="660443" cy="657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连接符 7"/>
          <p:cNvCxnSpPr/>
          <p:nvPr/>
        </p:nvCxnSpPr>
        <p:spPr>
          <a:xfrm flipV="1">
            <a:off x="7740352" y="2417027"/>
            <a:ext cx="0" cy="374129"/>
          </a:xfrm>
          <a:prstGeom prst="line">
            <a:avLst/>
          </a:prstGeom>
          <a:ln w="254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14392" y="3622144"/>
            <a:ext cx="9316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Windows7B</a:t>
            </a:r>
            <a:endParaRPr lang="zh-CN" altLang="en-US" sz="1100"/>
          </a:p>
        </p:txBody>
      </p:sp>
      <p:sp>
        <p:nvSpPr>
          <p:cNvPr id="11" name="TextBox 10"/>
          <p:cNvSpPr txBox="1"/>
          <p:nvPr/>
        </p:nvSpPr>
        <p:spPr>
          <a:xfrm>
            <a:off x="1530491" y="1555307"/>
            <a:ext cx="1085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192.168.10.10</a:t>
            </a:r>
            <a:endParaRPr lang="zh-CN" altLang="en-US" sz="1100"/>
          </a:p>
        </p:txBody>
      </p:sp>
      <p:sp>
        <p:nvSpPr>
          <p:cNvPr id="12" name="TextBox 11"/>
          <p:cNvSpPr txBox="1"/>
          <p:nvPr/>
        </p:nvSpPr>
        <p:spPr>
          <a:xfrm>
            <a:off x="2771800" y="1601513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131.107.0.1</a:t>
            </a:r>
            <a:endParaRPr lang="zh-CN" altLang="en-US" sz="1100"/>
          </a:p>
        </p:txBody>
      </p:sp>
      <p:sp>
        <p:nvSpPr>
          <p:cNvPr id="13" name="TextBox 12"/>
          <p:cNvSpPr txBox="1"/>
          <p:nvPr/>
        </p:nvSpPr>
        <p:spPr>
          <a:xfrm>
            <a:off x="3633608" y="1586978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131.107.0.2</a:t>
            </a:r>
            <a:endParaRPr lang="zh-CN" altLang="en-US" sz="1100"/>
          </a:p>
        </p:txBody>
      </p:sp>
      <p:sp>
        <p:nvSpPr>
          <p:cNvPr id="14" name="TextBox 13"/>
          <p:cNvSpPr txBox="1"/>
          <p:nvPr/>
        </p:nvSpPr>
        <p:spPr>
          <a:xfrm>
            <a:off x="4599433" y="1604058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2001:2::1/64</a:t>
            </a:r>
            <a:endParaRPr lang="zh-CN" altLang="en-US" sz="1100"/>
          </a:p>
        </p:txBody>
      </p:sp>
      <p:sp>
        <p:nvSpPr>
          <p:cNvPr id="15" name="TextBox 14"/>
          <p:cNvSpPr txBox="1"/>
          <p:nvPr/>
        </p:nvSpPr>
        <p:spPr>
          <a:xfrm>
            <a:off x="6561845" y="1587731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2001:1::1/64</a:t>
            </a:r>
            <a:endParaRPr lang="zh-CN" altLang="en-US" sz="1100"/>
          </a:p>
        </p:txBody>
      </p:sp>
      <p:sp>
        <p:nvSpPr>
          <p:cNvPr id="16" name="TextBox 15"/>
          <p:cNvSpPr txBox="1"/>
          <p:nvPr/>
        </p:nvSpPr>
        <p:spPr>
          <a:xfrm>
            <a:off x="5467697" y="1587731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2001:2::2/64</a:t>
            </a:r>
            <a:endParaRPr lang="zh-CN" altLang="en-US" sz="1100"/>
          </a:p>
        </p:txBody>
      </p:sp>
      <p:sp>
        <p:nvSpPr>
          <p:cNvPr id="17" name="TextBox 16"/>
          <p:cNvSpPr txBox="1"/>
          <p:nvPr/>
        </p:nvSpPr>
        <p:spPr>
          <a:xfrm>
            <a:off x="7179126" y="3449078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2001:1::2/64</a:t>
            </a:r>
            <a:endParaRPr lang="zh-CN" altLang="en-US" sz="1100"/>
          </a:p>
        </p:txBody>
      </p:sp>
      <p:cxnSp>
        <p:nvCxnSpPr>
          <p:cNvPr id="19" name="直接箭头连接符 18"/>
          <p:cNvCxnSpPr/>
          <p:nvPr/>
        </p:nvCxnSpPr>
        <p:spPr>
          <a:xfrm flipH="1" flipV="1">
            <a:off x="4562067" y="1276094"/>
            <a:ext cx="1" cy="57880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93492" y="980728"/>
            <a:ext cx="1036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/>
              <a:t>动态</a:t>
            </a:r>
            <a:r>
              <a:rPr lang="en-US" altLang="zh-CN" sz="1200" b="1" smtClean="0"/>
              <a:t>NAT-PT</a:t>
            </a:r>
            <a:endParaRPr lang="zh-CN" altLang="en-US" sz="1200" b="1"/>
          </a:p>
        </p:txBody>
      </p:sp>
      <p:sp>
        <p:nvSpPr>
          <p:cNvPr id="30" name="椭圆 29"/>
          <p:cNvSpPr/>
          <p:nvPr/>
        </p:nvSpPr>
        <p:spPr>
          <a:xfrm>
            <a:off x="4789763" y="2685001"/>
            <a:ext cx="2401619" cy="1480629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847045" y="2659775"/>
            <a:ext cx="2258472" cy="1480629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27484" y="3048764"/>
            <a:ext cx="2047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IPv6</a:t>
            </a:r>
            <a:r>
              <a:rPr lang="zh-CN" altLang="en-US" sz="1200" b="1" smtClean="0"/>
              <a:t>相当于</a:t>
            </a:r>
            <a:r>
              <a:rPr lang="en-US" altLang="zh-CN" sz="1200" b="1" smtClean="0"/>
              <a:t>IPv4</a:t>
            </a:r>
            <a:r>
              <a:rPr lang="zh-CN" altLang="en-US" sz="1200" b="1" smtClean="0"/>
              <a:t>的一个网段</a:t>
            </a:r>
            <a:endParaRPr lang="zh-CN" altLang="en-US" sz="1200" b="1"/>
          </a:p>
        </p:txBody>
      </p:sp>
      <p:sp>
        <p:nvSpPr>
          <p:cNvPr id="40" name="TextBox 39"/>
          <p:cNvSpPr txBox="1"/>
          <p:nvPr/>
        </p:nvSpPr>
        <p:spPr>
          <a:xfrm>
            <a:off x="1952603" y="3018528"/>
            <a:ext cx="2047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IPv4</a:t>
            </a:r>
            <a:r>
              <a:rPr lang="zh-CN" altLang="en-US" sz="1200" b="1" smtClean="0"/>
              <a:t>相当于</a:t>
            </a:r>
            <a:r>
              <a:rPr lang="en-US" altLang="zh-CN" sz="1200" b="1" smtClean="0"/>
              <a:t>IPv6</a:t>
            </a:r>
            <a:r>
              <a:rPr lang="zh-CN" altLang="en-US" sz="1200" b="1" smtClean="0"/>
              <a:t>的一个网段</a:t>
            </a:r>
            <a:endParaRPr lang="zh-CN" altLang="en-US" sz="1200" b="1"/>
          </a:p>
        </p:txBody>
      </p:sp>
      <p:sp>
        <p:nvSpPr>
          <p:cNvPr id="33" name="矩形 32"/>
          <p:cNvSpPr/>
          <p:nvPr/>
        </p:nvSpPr>
        <p:spPr>
          <a:xfrm>
            <a:off x="4789764" y="3432570"/>
            <a:ext cx="24016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/>
              <a:t>12.10.12.10-12.10.12.100</a:t>
            </a:r>
            <a:r>
              <a:rPr lang="zh-CN" altLang="en-US" sz="1200" smtClean="0"/>
              <a:t>地址池</a:t>
            </a:r>
            <a:endParaRPr lang="zh-CN" altLang="en-US" sz="1200"/>
          </a:p>
        </p:txBody>
      </p:sp>
      <p:sp>
        <p:nvSpPr>
          <p:cNvPr id="45" name="矩形 44"/>
          <p:cNvSpPr/>
          <p:nvPr/>
        </p:nvSpPr>
        <p:spPr>
          <a:xfrm>
            <a:off x="2489809" y="3428657"/>
            <a:ext cx="952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/>
              <a:t>2001:3::/64</a:t>
            </a:r>
            <a:endParaRPr lang="zh-CN" altLang="en-US" sz="1200"/>
          </a:p>
        </p:txBody>
      </p:sp>
      <p:sp>
        <p:nvSpPr>
          <p:cNvPr id="53" name="右箭头 52"/>
          <p:cNvSpPr/>
          <p:nvPr/>
        </p:nvSpPr>
        <p:spPr>
          <a:xfrm flipH="1">
            <a:off x="1450336" y="4836435"/>
            <a:ext cx="422522" cy="152643"/>
          </a:xfrm>
          <a:prstGeom prst="rightArrow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503" y="4753680"/>
            <a:ext cx="2705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右箭头 54"/>
          <p:cNvSpPr/>
          <p:nvPr/>
        </p:nvSpPr>
        <p:spPr>
          <a:xfrm flipH="1">
            <a:off x="4677062" y="4820113"/>
            <a:ext cx="422522" cy="152643"/>
          </a:xfrm>
          <a:prstGeom prst="rightArrow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70" y="4729272"/>
            <a:ext cx="30003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任意多边形 25"/>
          <p:cNvSpPr/>
          <p:nvPr/>
        </p:nvSpPr>
        <p:spPr>
          <a:xfrm>
            <a:off x="3100230" y="3697962"/>
            <a:ext cx="2047834" cy="1073164"/>
          </a:xfrm>
          <a:custGeom>
            <a:avLst/>
            <a:gdLst>
              <a:gd name="connsiteX0" fmla="*/ 2781300 w 2781300"/>
              <a:gd name="connsiteY0" fmla="*/ 0 h 2943225"/>
              <a:gd name="connsiteX1" fmla="*/ 466725 w 2781300"/>
              <a:gd name="connsiteY1" fmla="*/ 2095500 h 2943225"/>
              <a:gd name="connsiteX2" fmla="*/ 0 w 2781300"/>
              <a:gd name="connsiteY2" fmla="*/ 2943225 h 294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1300" h="2943225">
                <a:moveTo>
                  <a:pt x="2781300" y="0"/>
                </a:moveTo>
                <a:cubicBezTo>
                  <a:pt x="1855787" y="802481"/>
                  <a:pt x="930275" y="1604963"/>
                  <a:pt x="466725" y="2095500"/>
                </a:cubicBezTo>
                <a:cubicBezTo>
                  <a:pt x="3175" y="2586037"/>
                  <a:pt x="0" y="2943225"/>
                  <a:pt x="0" y="2943225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大括号 26"/>
          <p:cNvSpPr/>
          <p:nvPr/>
        </p:nvSpPr>
        <p:spPr>
          <a:xfrm rot="16200000">
            <a:off x="5863918" y="4710147"/>
            <a:ext cx="96590" cy="752475"/>
          </a:xfrm>
          <a:prstGeom prst="leftBrace">
            <a:avLst>
              <a:gd name="adj1" fmla="val 48867"/>
              <a:gd name="adj2" fmla="val 50000"/>
            </a:avLst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345061" y="5299457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IPv4</a:t>
            </a:r>
            <a:r>
              <a:rPr lang="zh-CN" altLang="en-US" sz="1100" smtClean="0"/>
              <a:t>地址</a:t>
            </a:r>
            <a:r>
              <a:rPr lang="en-US" altLang="zh-CN" sz="1100" smtClean="0"/>
              <a:t>192.168.10.20</a:t>
            </a:r>
            <a:endParaRPr lang="zh-CN" altLang="en-US" sz="1100"/>
          </a:p>
        </p:txBody>
      </p:sp>
      <p:sp>
        <p:nvSpPr>
          <p:cNvPr id="28" name="任意多边形 27"/>
          <p:cNvSpPr/>
          <p:nvPr/>
        </p:nvSpPr>
        <p:spPr>
          <a:xfrm>
            <a:off x="2293982" y="5073363"/>
            <a:ext cx="3537173" cy="452288"/>
          </a:xfrm>
          <a:custGeom>
            <a:avLst/>
            <a:gdLst>
              <a:gd name="connsiteX0" fmla="*/ 4086225 w 4086225"/>
              <a:gd name="connsiteY0" fmla="*/ 66675 h 452288"/>
              <a:gd name="connsiteX1" fmla="*/ 2486025 w 4086225"/>
              <a:gd name="connsiteY1" fmla="*/ 428625 h 452288"/>
              <a:gd name="connsiteX2" fmla="*/ 371475 w 4086225"/>
              <a:gd name="connsiteY2" fmla="*/ 371475 h 452288"/>
              <a:gd name="connsiteX3" fmla="*/ 0 w 4086225"/>
              <a:gd name="connsiteY3" fmla="*/ 0 h 45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6225" h="452288">
                <a:moveTo>
                  <a:pt x="4086225" y="66675"/>
                </a:moveTo>
                <a:cubicBezTo>
                  <a:pt x="3595687" y="222250"/>
                  <a:pt x="3105150" y="377825"/>
                  <a:pt x="2486025" y="428625"/>
                </a:cubicBezTo>
                <a:cubicBezTo>
                  <a:pt x="1866900" y="479425"/>
                  <a:pt x="785812" y="442913"/>
                  <a:pt x="371475" y="371475"/>
                </a:cubicBezTo>
                <a:cubicBezTo>
                  <a:pt x="-42863" y="300038"/>
                  <a:pt x="61912" y="61912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左大括号 51"/>
          <p:cNvSpPr/>
          <p:nvPr/>
        </p:nvSpPr>
        <p:spPr>
          <a:xfrm rot="16200000" flipH="1">
            <a:off x="5162277" y="4397427"/>
            <a:ext cx="195625" cy="551772"/>
          </a:xfrm>
          <a:prstGeom prst="leftBrace">
            <a:avLst>
              <a:gd name="adj1" fmla="val 48867"/>
              <a:gd name="adj2" fmla="val 50000"/>
            </a:avLst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3511481" y="3463807"/>
            <a:ext cx="1748608" cy="1111693"/>
          </a:xfrm>
          <a:custGeom>
            <a:avLst/>
            <a:gdLst>
              <a:gd name="connsiteX0" fmla="*/ 0 w 2228850"/>
              <a:gd name="connsiteY0" fmla="*/ 0 h 2800350"/>
              <a:gd name="connsiteX1" fmla="*/ 2228850 w 2228850"/>
              <a:gd name="connsiteY1" fmla="*/ 2800350 h 280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8850" h="2800350">
                <a:moveTo>
                  <a:pt x="0" y="0"/>
                </a:moveTo>
                <a:lnTo>
                  <a:pt x="2228850" y="2800350"/>
                </a:ln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468912" y="5718177"/>
            <a:ext cx="6186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IPv6</a:t>
            </a:r>
            <a:r>
              <a:rPr lang="zh-CN" altLang="en-US" sz="1200" b="1"/>
              <a:t>可以</a:t>
            </a:r>
            <a:r>
              <a:rPr lang="zh-CN" altLang="en-US" sz="1200" b="1" smtClean="0"/>
              <a:t>主动访问</a:t>
            </a:r>
            <a:r>
              <a:rPr lang="en-US" altLang="zh-CN" sz="1200" b="1" smtClean="0"/>
              <a:t>IPv4</a:t>
            </a:r>
            <a:r>
              <a:rPr lang="zh-CN" altLang="en-US" sz="1200" b="1" smtClean="0"/>
              <a:t>的网络中的计算机，</a:t>
            </a:r>
            <a:r>
              <a:rPr lang="en-US" altLang="zh-CN" sz="1200" b="1" smtClean="0"/>
              <a:t>IPv4</a:t>
            </a:r>
            <a:r>
              <a:rPr lang="zh-CN" altLang="en-US" sz="1200" b="1" smtClean="0"/>
              <a:t>中的计算机不能主动访问</a:t>
            </a:r>
            <a:r>
              <a:rPr lang="en-US" altLang="zh-CN" sz="1200" b="1" smtClean="0"/>
              <a:t>IPv6</a:t>
            </a:r>
            <a:r>
              <a:rPr lang="zh-CN" altLang="en-US" sz="1200" b="1" smtClean="0"/>
              <a:t>中的计算机</a:t>
            </a:r>
            <a:endParaRPr lang="zh-CN" altLang="en-US" sz="1200" b="1"/>
          </a:p>
        </p:txBody>
      </p:sp>
      <p:sp>
        <p:nvSpPr>
          <p:cNvPr id="36" name="TextBox 35"/>
          <p:cNvSpPr txBox="1"/>
          <p:nvPr/>
        </p:nvSpPr>
        <p:spPr>
          <a:xfrm>
            <a:off x="5571769" y="4491135"/>
            <a:ext cx="2525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Windows7B</a:t>
            </a:r>
            <a:r>
              <a:rPr lang="zh-CN" altLang="en-US" sz="1100" smtClean="0"/>
              <a:t>访问</a:t>
            </a:r>
            <a:r>
              <a:rPr lang="en-US" altLang="zh-CN" sz="1100" smtClean="0"/>
              <a:t>Windows7A</a:t>
            </a:r>
            <a:r>
              <a:rPr lang="zh-CN" altLang="en-US" sz="1100" smtClean="0"/>
              <a:t>的数据包</a:t>
            </a:r>
            <a:endParaRPr lang="zh-CN" altLang="en-US" sz="1100"/>
          </a:p>
        </p:txBody>
      </p:sp>
      <p:sp>
        <p:nvSpPr>
          <p:cNvPr id="37" name="TextBox 36"/>
          <p:cNvSpPr txBox="1"/>
          <p:nvPr/>
        </p:nvSpPr>
        <p:spPr>
          <a:xfrm>
            <a:off x="1684380" y="4523901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转换成</a:t>
            </a:r>
            <a:r>
              <a:rPr lang="en-US" altLang="zh-CN" sz="1100" smtClean="0"/>
              <a:t>IPv4</a:t>
            </a:r>
            <a:r>
              <a:rPr lang="zh-CN" altLang="en-US" sz="1100" smtClean="0"/>
              <a:t>的数据包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534144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837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53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07389" y="3793133"/>
            <a:ext cx="0" cy="572253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091565" y="3068960"/>
            <a:ext cx="337787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07389" y="3356992"/>
            <a:ext cx="1584176" cy="432048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基本首部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086242" y="3356992"/>
            <a:ext cx="1301350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扩展首部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885262" y="3361085"/>
            <a:ext cx="1584176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扩展首部</a:t>
            </a:r>
            <a:r>
              <a:rPr lang="en-US" altLang="zh-CN" smtClean="0"/>
              <a:t>N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380770" y="3361085"/>
            <a:ext cx="509379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469438" y="3356992"/>
            <a:ext cx="2886823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数      据     部     分</a:t>
            </a:r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8356261" y="3793133"/>
            <a:ext cx="0" cy="572253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507389" y="4169432"/>
            <a:ext cx="7848872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61824" y="4015543"/>
            <a:ext cx="108234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smtClean="0"/>
              <a:t>IPv6</a:t>
            </a:r>
            <a:r>
              <a:rPr lang="zh-CN" altLang="en-US" sz="1400" smtClean="0"/>
              <a:t>数据报</a:t>
            </a:r>
            <a:endParaRPr lang="zh-CN" altLang="en-US" sz="1400"/>
          </a:p>
        </p:txBody>
      </p:sp>
      <p:cxnSp>
        <p:nvCxnSpPr>
          <p:cNvPr id="36" name="直接连接符 35"/>
          <p:cNvCxnSpPr/>
          <p:nvPr/>
        </p:nvCxnSpPr>
        <p:spPr>
          <a:xfrm>
            <a:off x="2086242" y="2486644"/>
            <a:ext cx="0" cy="85231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8356261" y="2486644"/>
            <a:ext cx="0" cy="874441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469438" y="2923864"/>
            <a:ext cx="0" cy="723347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086241" y="2684083"/>
            <a:ext cx="6270019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650074" y="2926965"/>
            <a:ext cx="54374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smtClean="0"/>
              <a:t>选项</a:t>
            </a:r>
            <a:endParaRPr lang="zh-CN" altLang="en-US" sz="1400"/>
          </a:p>
        </p:txBody>
      </p:sp>
      <p:sp>
        <p:nvSpPr>
          <p:cNvPr id="49" name="TextBox 48"/>
          <p:cNvSpPr txBox="1"/>
          <p:nvPr/>
        </p:nvSpPr>
        <p:spPr>
          <a:xfrm>
            <a:off x="4769844" y="2489395"/>
            <a:ext cx="90281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smtClean="0"/>
              <a:t>有效载荷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79288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1315566"/>
            <a:ext cx="567690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左大括号 1"/>
          <p:cNvSpPr/>
          <p:nvPr/>
        </p:nvSpPr>
        <p:spPr>
          <a:xfrm>
            <a:off x="1446299" y="1647850"/>
            <a:ext cx="258676" cy="2448272"/>
          </a:xfrm>
          <a:prstGeom prst="leftBrace">
            <a:avLst>
              <a:gd name="adj1" fmla="val 41473"/>
              <a:gd name="adj2" fmla="val 50000"/>
            </a:avLst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左大括号 3"/>
          <p:cNvSpPr/>
          <p:nvPr/>
        </p:nvSpPr>
        <p:spPr>
          <a:xfrm>
            <a:off x="1446299" y="4096122"/>
            <a:ext cx="258676" cy="1224136"/>
          </a:xfrm>
          <a:prstGeom prst="leftBrace">
            <a:avLst>
              <a:gd name="adj1" fmla="val 41473"/>
              <a:gd name="adj2" fmla="val 50000"/>
            </a:avLst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" name="任意多边形 2"/>
          <p:cNvSpPr/>
          <p:nvPr/>
        </p:nvSpPr>
        <p:spPr>
          <a:xfrm>
            <a:off x="1704975" y="4649004"/>
            <a:ext cx="6107385" cy="383035"/>
          </a:xfrm>
          <a:custGeom>
            <a:avLst/>
            <a:gdLst>
              <a:gd name="connsiteX0" fmla="*/ 0 w 5762625"/>
              <a:gd name="connsiteY0" fmla="*/ 383035 h 383035"/>
              <a:gd name="connsiteX1" fmla="*/ 323850 w 5762625"/>
              <a:gd name="connsiteY1" fmla="*/ 325885 h 383035"/>
              <a:gd name="connsiteX2" fmla="*/ 1209675 w 5762625"/>
              <a:gd name="connsiteY2" fmla="*/ 202060 h 383035"/>
              <a:gd name="connsiteX3" fmla="*/ 2724150 w 5762625"/>
              <a:gd name="connsiteY3" fmla="*/ 373510 h 383035"/>
              <a:gd name="connsiteX4" fmla="*/ 4381500 w 5762625"/>
              <a:gd name="connsiteY4" fmla="*/ 11560 h 383035"/>
              <a:gd name="connsiteX5" fmla="*/ 5762625 w 5762625"/>
              <a:gd name="connsiteY5" fmla="*/ 87760 h 383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2625" h="383035">
                <a:moveTo>
                  <a:pt x="0" y="383035"/>
                </a:moveTo>
                <a:lnTo>
                  <a:pt x="323850" y="325885"/>
                </a:lnTo>
                <a:cubicBezTo>
                  <a:pt x="525462" y="295723"/>
                  <a:pt x="809625" y="194122"/>
                  <a:pt x="1209675" y="202060"/>
                </a:cubicBezTo>
                <a:cubicBezTo>
                  <a:pt x="1609725" y="209997"/>
                  <a:pt x="2195513" y="405260"/>
                  <a:pt x="2724150" y="373510"/>
                </a:cubicBezTo>
                <a:cubicBezTo>
                  <a:pt x="3252787" y="341760"/>
                  <a:pt x="3875088" y="59185"/>
                  <a:pt x="4381500" y="11560"/>
                </a:cubicBezTo>
                <a:cubicBezTo>
                  <a:pt x="4887913" y="-36065"/>
                  <a:pt x="5534025" y="78235"/>
                  <a:pt x="5762625" y="87760"/>
                </a:cubicBezTo>
              </a:path>
            </a:pathLst>
          </a:custGeom>
          <a:noFill/>
          <a:ln w="63500">
            <a:solidFill>
              <a:schemeClr val="bg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6075" y="2564904"/>
            <a:ext cx="74892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IPv6</a:t>
            </a:r>
            <a:r>
              <a:rPr lang="zh-CN" altLang="en-US" sz="1100" smtClean="0"/>
              <a:t>的</a:t>
            </a:r>
            <a:endParaRPr lang="en-US" altLang="zh-CN" sz="1100" smtClean="0"/>
          </a:p>
          <a:p>
            <a:r>
              <a:rPr lang="zh-CN" altLang="en-US" sz="1100" smtClean="0"/>
              <a:t>基本首部</a:t>
            </a:r>
            <a:endParaRPr lang="en-US" altLang="zh-CN" sz="1100" smtClean="0"/>
          </a:p>
          <a:p>
            <a:r>
              <a:rPr lang="en-US" altLang="zh-CN" sz="1100" smtClean="0"/>
              <a:t>40Byte</a:t>
            </a:r>
            <a:endParaRPr lang="zh-CN" alt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526231" y="4293375"/>
            <a:ext cx="95410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  IPv6</a:t>
            </a:r>
            <a:r>
              <a:rPr lang="zh-CN" altLang="en-US" sz="1100" smtClean="0"/>
              <a:t>的</a:t>
            </a:r>
            <a:endParaRPr lang="en-US" altLang="zh-CN" sz="1100" smtClean="0"/>
          </a:p>
          <a:p>
            <a:r>
              <a:rPr lang="zh-CN" altLang="en-US" sz="1100" smtClean="0"/>
              <a:t>  有效载荷</a:t>
            </a:r>
            <a:endParaRPr lang="en-US" altLang="zh-CN" sz="1100" smtClean="0"/>
          </a:p>
          <a:p>
            <a:r>
              <a:rPr lang="zh-CN" altLang="en-US" sz="1100" smtClean="0"/>
              <a:t>（至</a:t>
            </a:r>
            <a:r>
              <a:rPr lang="en-US" altLang="zh-CN" sz="1100" smtClean="0"/>
              <a:t>64KB</a:t>
            </a:r>
            <a:r>
              <a:rPr lang="zh-CN" altLang="en-US" sz="1100" smtClean="0"/>
              <a:t>）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152104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276697"/>
            <a:ext cx="571500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左大括号 2"/>
          <p:cNvSpPr/>
          <p:nvPr/>
        </p:nvSpPr>
        <p:spPr>
          <a:xfrm>
            <a:off x="1446299" y="1647850"/>
            <a:ext cx="258676" cy="2448272"/>
          </a:xfrm>
          <a:prstGeom prst="leftBrace">
            <a:avLst>
              <a:gd name="adj1" fmla="val 41473"/>
              <a:gd name="adj2" fmla="val 50000"/>
            </a:avLst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左大括号 3"/>
          <p:cNvSpPr/>
          <p:nvPr/>
        </p:nvSpPr>
        <p:spPr>
          <a:xfrm>
            <a:off x="1480339" y="4096122"/>
            <a:ext cx="220470" cy="1061070"/>
          </a:xfrm>
          <a:prstGeom prst="leftBrace">
            <a:avLst>
              <a:gd name="adj1" fmla="val 41473"/>
              <a:gd name="adj2" fmla="val 50000"/>
            </a:avLst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656075" y="2564904"/>
            <a:ext cx="74892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IPv6</a:t>
            </a:r>
            <a:r>
              <a:rPr lang="zh-CN" altLang="en-US" sz="1100" smtClean="0"/>
              <a:t>的</a:t>
            </a:r>
            <a:endParaRPr lang="en-US" altLang="zh-CN" sz="1100" smtClean="0"/>
          </a:p>
          <a:p>
            <a:r>
              <a:rPr lang="zh-CN" altLang="en-US" sz="1100" smtClean="0"/>
              <a:t>基本首部</a:t>
            </a:r>
            <a:endParaRPr lang="en-US" altLang="zh-CN" sz="1100" smtClean="0"/>
          </a:p>
          <a:p>
            <a:r>
              <a:rPr lang="en-US" altLang="zh-CN" sz="1100" smtClean="0"/>
              <a:t>40Byte</a:t>
            </a:r>
            <a:endParaRPr lang="zh-CN" alt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797139" y="4300500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扩展</a:t>
            </a:r>
            <a:endParaRPr lang="en-US" altLang="zh-CN" sz="1100" smtClean="0"/>
          </a:p>
          <a:p>
            <a:r>
              <a:rPr lang="zh-CN" altLang="en-US" sz="1100" smtClean="0"/>
              <a:t>的首部</a:t>
            </a:r>
            <a:endParaRPr lang="zh-CN" altLang="en-US" sz="1100"/>
          </a:p>
        </p:txBody>
      </p:sp>
      <p:sp>
        <p:nvSpPr>
          <p:cNvPr id="7" name="任意多边形 6"/>
          <p:cNvSpPr/>
          <p:nvPr/>
        </p:nvSpPr>
        <p:spPr>
          <a:xfrm>
            <a:off x="2447925" y="2114550"/>
            <a:ext cx="2886075" cy="2038350"/>
          </a:xfrm>
          <a:custGeom>
            <a:avLst/>
            <a:gdLst>
              <a:gd name="connsiteX0" fmla="*/ 2886075 w 2886075"/>
              <a:gd name="connsiteY0" fmla="*/ 0 h 2038350"/>
              <a:gd name="connsiteX1" fmla="*/ 771525 w 2886075"/>
              <a:gd name="connsiteY1" fmla="*/ 561975 h 2038350"/>
              <a:gd name="connsiteX2" fmla="*/ 0 w 2886075"/>
              <a:gd name="connsiteY2" fmla="*/ 203835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6075" h="2038350">
                <a:moveTo>
                  <a:pt x="2886075" y="0"/>
                </a:moveTo>
                <a:cubicBezTo>
                  <a:pt x="2069306" y="111125"/>
                  <a:pt x="1252537" y="222250"/>
                  <a:pt x="771525" y="561975"/>
                </a:cubicBezTo>
                <a:cubicBezTo>
                  <a:pt x="290513" y="901700"/>
                  <a:pt x="0" y="2038350"/>
                  <a:pt x="0" y="2038350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2952750" y="4238625"/>
            <a:ext cx="95359" cy="542925"/>
          </a:xfrm>
          <a:custGeom>
            <a:avLst/>
            <a:gdLst>
              <a:gd name="connsiteX0" fmla="*/ 0 w 95359"/>
              <a:gd name="connsiteY0" fmla="*/ 0 h 542925"/>
              <a:gd name="connsiteX1" fmla="*/ 95250 w 95359"/>
              <a:gd name="connsiteY1" fmla="*/ 276225 h 542925"/>
              <a:gd name="connsiteX2" fmla="*/ 19050 w 95359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359" h="542925">
                <a:moveTo>
                  <a:pt x="0" y="0"/>
                </a:moveTo>
                <a:cubicBezTo>
                  <a:pt x="46037" y="92869"/>
                  <a:pt x="92075" y="185738"/>
                  <a:pt x="95250" y="276225"/>
                </a:cubicBezTo>
                <a:cubicBezTo>
                  <a:pt x="98425" y="366712"/>
                  <a:pt x="31750" y="496888"/>
                  <a:pt x="19050" y="542925"/>
                </a:cubicBez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3038475" y="4791075"/>
            <a:ext cx="1173485" cy="510133"/>
          </a:xfrm>
          <a:custGeom>
            <a:avLst/>
            <a:gdLst>
              <a:gd name="connsiteX0" fmla="*/ 0 w 1171575"/>
              <a:gd name="connsiteY0" fmla="*/ 0 h 552450"/>
              <a:gd name="connsiteX1" fmla="*/ 942975 w 1171575"/>
              <a:gd name="connsiteY1" fmla="*/ 257175 h 552450"/>
              <a:gd name="connsiteX2" fmla="*/ 1171575 w 1171575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1575" h="552450">
                <a:moveTo>
                  <a:pt x="0" y="0"/>
                </a:moveTo>
                <a:cubicBezTo>
                  <a:pt x="373856" y="82550"/>
                  <a:pt x="747712" y="165100"/>
                  <a:pt x="942975" y="257175"/>
                </a:cubicBezTo>
                <a:cubicBezTo>
                  <a:pt x="1138238" y="349250"/>
                  <a:pt x="1133475" y="503238"/>
                  <a:pt x="1171575" y="552450"/>
                </a:cubicBez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79712" y="2377915"/>
            <a:ext cx="14702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43</a:t>
            </a:r>
            <a:r>
              <a:rPr lang="zh-CN" altLang="en-US" sz="1100" smtClean="0"/>
              <a:t>指明有扩展首部，</a:t>
            </a:r>
            <a:endParaRPr lang="en-US" altLang="zh-CN" sz="1100" smtClean="0"/>
          </a:p>
          <a:p>
            <a:r>
              <a:rPr lang="zh-CN" altLang="en-US" sz="1100" smtClean="0"/>
              <a:t>且下</a:t>
            </a:r>
            <a:r>
              <a:rPr lang="zh-CN" altLang="en-US" sz="1100"/>
              <a:t>一</a:t>
            </a:r>
            <a:r>
              <a:rPr lang="zh-CN" altLang="en-US" sz="1100" smtClean="0"/>
              <a:t>个首部是</a:t>
            </a:r>
            <a:endParaRPr lang="en-US" altLang="zh-CN" sz="1100" smtClean="0"/>
          </a:p>
          <a:p>
            <a:r>
              <a:rPr lang="zh-CN" altLang="en-US" sz="1100" smtClean="0"/>
              <a:t>路由选择首部</a:t>
            </a:r>
            <a:endParaRPr lang="zh-CN" altLang="en-US" sz="1100"/>
          </a:p>
        </p:txBody>
      </p:sp>
      <p:sp>
        <p:nvSpPr>
          <p:cNvPr id="19" name="TextBox 18"/>
          <p:cNvSpPr txBox="1"/>
          <p:nvPr/>
        </p:nvSpPr>
        <p:spPr>
          <a:xfrm>
            <a:off x="2561752" y="3604319"/>
            <a:ext cx="13292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44</a:t>
            </a:r>
            <a:r>
              <a:rPr lang="zh-CN" altLang="en-US" sz="1100" smtClean="0"/>
              <a:t>指明下</a:t>
            </a:r>
            <a:r>
              <a:rPr lang="zh-CN" altLang="en-US" sz="1100"/>
              <a:t>一</a:t>
            </a:r>
            <a:r>
              <a:rPr lang="zh-CN" altLang="en-US" sz="1100" smtClean="0"/>
              <a:t>个首部</a:t>
            </a:r>
            <a:endParaRPr lang="en-US" altLang="zh-CN" sz="1100" smtClean="0"/>
          </a:p>
          <a:p>
            <a:r>
              <a:rPr lang="zh-CN" altLang="en-US" sz="1100" smtClean="0"/>
              <a:t>是</a:t>
            </a:r>
            <a:r>
              <a:rPr lang="zh-CN" altLang="zh-CN" sz="1100" smtClean="0"/>
              <a:t>分片</a:t>
            </a:r>
            <a:r>
              <a:rPr lang="zh-CN" altLang="zh-CN" sz="1100"/>
              <a:t>首部</a:t>
            </a:r>
            <a:endParaRPr lang="zh-CN" altLang="en-US" sz="1100"/>
          </a:p>
        </p:txBody>
      </p:sp>
      <p:sp>
        <p:nvSpPr>
          <p:cNvPr id="20" name="TextBox 19"/>
          <p:cNvSpPr txBox="1"/>
          <p:nvPr/>
        </p:nvSpPr>
        <p:spPr>
          <a:xfrm>
            <a:off x="3753385" y="4615254"/>
            <a:ext cx="12506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6</a:t>
            </a:r>
            <a:r>
              <a:rPr lang="zh-CN" altLang="en-US" sz="1100" smtClean="0"/>
              <a:t>指明下</a:t>
            </a:r>
            <a:r>
              <a:rPr lang="zh-CN" altLang="en-US" sz="1100"/>
              <a:t>一</a:t>
            </a:r>
            <a:r>
              <a:rPr lang="zh-CN" altLang="en-US" sz="1100" smtClean="0"/>
              <a:t>个首部</a:t>
            </a:r>
            <a:endParaRPr lang="en-US" altLang="zh-CN" sz="1100" smtClean="0"/>
          </a:p>
          <a:p>
            <a:r>
              <a:rPr lang="zh-CN" altLang="en-US" sz="1100" smtClean="0"/>
              <a:t>是</a:t>
            </a:r>
            <a:r>
              <a:rPr lang="en-US" altLang="zh-CN" sz="1100" smtClean="0"/>
              <a:t>TCP</a:t>
            </a:r>
            <a:r>
              <a:rPr lang="zh-CN" altLang="zh-CN" sz="1100" smtClean="0"/>
              <a:t>首部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214160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2824163"/>
            <a:ext cx="621982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44055"/>
            <a:ext cx="660443" cy="657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755" y="3225005"/>
            <a:ext cx="660443" cy="657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1089884" y="3553966"/>
            <a:ext cx="56369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536699" y="3574157"/>
            <a:ext cx="56369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1932" y="3995405"/>
            <a:ext cx="9316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Windows7A</a:t>
            </a:r>
            <a:endParaRPr lang="zh-CN" altLang="en-US" sz="1100"/>
          </a:p>
        </p:txBody>
      </p:sp>
      <p:sp>
        <p:nvSpPr>
          <p:cNvPr id="11" name="TextBox 10"/>
          <p:cNvSpPr txBox="1"/>
          <p:nvPr/>
        </p:nvSpPr>
        <p:spPr>
          <a:xfrm>
            <a:off x="7818545" y="3868307"/>
            <a:ext cx="9316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Windows7B</a:t>
            </a:r>
            <a:endParaRPr lang="zh-CN" altLang="en-US" sz="1100"/>
          </a:p>
        </p:txBody>
      </p:sp>
      <p:sp>
        <p:nvSpPr>
          <p:cNvPr id="10" name="TextBox 9"/>
          <p:cNvSpPr txBox="1"/>
          <p:nvPr/>
        </p:nvSpPr>
        <p:spPr>
          <a:xfrm>
            <a:off x="6948264" y="2824163"/>
            <a:ext cx="2000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IPv6</a:t>
            </a:r>
            <a:r>
              <a:rPr lang="zh-CN" altLang="en-US" sz="1100" smtClean="0"/>
              <a:t>地址 </a:t>
            </a:r>
            <a:r>
              <a:rPr lang="en-US" altLang="zh-CN" sz="1100" smtClean="0"/>
              <a:t>2012:3000::6:10/64</a:t>
            </a:r>
          </a:p>
          <a:p>
            <a:r>
              <a:rPr lang="zh-CN" altLang="en-US" sz="1100" smtClean="0"/>
              <a:t>网关         </a:t>
            </a:r>
            <a:r>
              <a:rPr lang="en-US" altLang="zh-CN" sz="1100" smtClean="0"/>
              <a:t>2012:3000::1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26454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57513"/>
            <a:ext cx="71628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08" y="4284093"/>
            <a:ext cx="660443" cy="657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连接符 3"/>
          <p:cNvCxnSpPr/>
          <p:nvPr/>
        </p:nvCxnSpPr>
        <p:spPr>
          <a:xfrm flipV="1">
            <a:off x="1371729" y="3573016"/>
            <a:ext cx="0" cy="720080"/>
          </a:xfrm>
          <a:prstGeom prst="line">
            <a:avLst/>
          </a:prstGeom>
          <a:ln w="254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595" y="4284093"/>
            <a:ext cx="660443" cy="657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连接符 7"/>
          <p:cNvCxnSpPr/>
          <p:nvPr/>
        </p:nvCxnSpPr>
        <p:spPr>
          <a:xfrm flipV="1">
            <a:off x="7696816" y="3573016"/>
            <a:ext cx="0" cy="720080"/>
          </a:xfrm>
          <a:prstGeom prst="line">
            <a:avLst/>
          </a:prstGeom>
          <a:ln w="254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82096" y="5099935"/>
            <a:ext cx="9316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Windows7A</a:t>
            </a:r>
            <a:endParaRPr lang="zh-CN" altLang="en-US" sz="1100"/>
          </a:p>
        </p:txBody>
      </p:sp>
      <p:sp>
        <p:nvSpPr>
          <p:cNvPr id="10" name="TextBox 9"/>
          <p:cNvSpPr txBox="1"/>
          <p:nvPr/>
        </p:nvSpPr>
        <p:spPr>
          <a:xfrm>
            <a:off x="7139011" y="5099935"/>
            <a:ext cx="9316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Windows7B</a:t>
            </a:r>
            <a:endParaRPr lang="zh-CN" altLang="en-US" sz="1100"/>
          </a:p>
        </p:txBody>
      </p:sp>
      <p:sp>
        <p:nvSpPr>
          <p:cNvPr id="12" name="TextBox 11"/>
          <p:cNvSpPr txBox="1"/>
          <p:nvPr/>
        </p:nvSpPr>
        <p:spPr>
          <a:xfrm>
            <a:off x="1619672" y="2695903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2001:1::1/64</a:t>
            </a:r>
            <a:endParaRPr lang="zh-CN" altLang="en-US" sz="1100"/>
          </a:p>
        </p:txBody>
      </p:sp>
      <p:sp>
        <p:nvSpPr>
          <p:cNvPr id="13" name="TextBox 12"/>
          <p:cNvSpPr txBox="1"/>
          <p:nvPr/>
        </p:nvSpPr>
        <p:spPr>
          <a:xfrm>
            <a:off x="2699792" y="2705756"/>
            <a:ext cx="888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10.0.0.1/24</a:t>
            </a:r>
            <a:endParaRPr lang="zh-CN" altLang="en-US" sz="1100"/>
          </a:p>
        </p:txBody>
      </p:sp>
      <p:sp>
        <p:nvSpPr>
          <p:cNvPr id="14" name="TextBox 13"/>
          <p:cNvSpPr txBox="1"/>
          <p:nvPr/>
        </p:nvSpPr>
        <p:spPr>
          <a:xfrm>
            <a:off x="3577908" y="2705756"/>
            <a:ext cx="888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10.0.0.2/24</a:t>
            </a:r>
            <a:endParaRPr lang="zh-CN" altLang="en-US" sz="1100"/>
          </a:p>
        </p:txBody>
      </p:sp>
      <p:sp>
        <p:nvSpPr>
          <p:cNvPr id="15" name="TextBox 14"/>
          <p:cNvSpPr txBox="1"/>
          <p:nvPr/>
        </p:nvSpPr>
        <p:spPr>
          <a:xfrm>
            <a:off x="4466293" y="2706084"/>
            <a:ext cx="888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11.0.0.1/24</a:t>
            </a:r>
            <a:endParaRPr lang="zh-CN" altLang="en-US" sz="1100"/>
          </a:p>
        </p:txBody>
      </p:sp>
      <p:sp>
        <p:nvSpPr>
          <p:cNvPr id="16" name="TextBox 15"/>
          <p:cNvSpPr txBox="1"/>
          <p:nvPr/>
        </p:nvSpPr>
        <p:spPr>
          <a:xfrm>
            <a:off x="5508104" y="2679805"/>
            <a:ext cx="888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11.0.0.2/24</a:t>
            </a:r>
            <a:endParaRPr lang="zh-CN" altLang="en-US" sz="1100"/>
          </a:p>
        </p:txBody>
      </p:sp>
      <p:sp>
        <p:nvSpPr>
          <p:cNvPr id="17" name="TextBox 16"/>
          <p:cNvSpPr txBox="1"/>
          <p:nvPr/>
        </p:nvSpPr>
        <p:spPr>
          <a:xfrm>
            <a:off x="1011550" y="4874664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2001:1::2/64</a:t>
            </a:r>
            <a:endParaRPr lang="zh-CN" altLang="en-US" sz="1100"/>
          </a:p>
        </p:txBody>
      </p:sp>
      <p:sp>
        <p:nvSpPr>
          <p:cNvPr id="18" name="TextBox 17"/>
          <p:cNvSpPr txBox="1"/>
          <p:nvPr/>
        </p:nvSpPr>
        <p:spPr>
          <a:xfrm>
            <a:off x="6487324" y="2679805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2001:3::1/64</a:t>
            </a:r>
            <a:endParaRPr lang="zh-CN" altLang="en-US" sz="1100"/>
          </a:p>
        </p:txBody>
      </p:sp>
      <p:sp>
        <p:nvSpPr>
          <p:cNvPr id="19" name="TextBox 18"/>
          <p:cNvSpPr txBox="1"/>
          <p:nvPr/>
        </p:nvSpPr>
        <p:spPr>
          <a:xfrm>
            <a:off x="7139011" y="4887143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2001:3::2/64</a:t>
            </a:r>
            <a:endParaRPr lang="zh-CN" altLang="en-US" sz="1100"/>
          </a:p>
        </p:txBody>
      </p:sp>
      <p:sp>
        <p:nvSpPr>
          <p:cNvPr id="6" name="椭圆 5"/>
          <p:cNvSpPr/>
          <p:nvPr/>
        </p:nvSpPr>
        <p:spPr>
          <a:xfrm>
            <a:off x="2979671" y="3018327"/>
            <a:ext cx="3094039" cy="821346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42467" y="2957513"/>
            <a:ext cx="1758528" cy="2575818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732240" y="2916634"/>
            <a:ext cx="1758528" cy="2575818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34871" y="3933056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IPv6</a:t>
            </a:r>
            <a:endParaRPr lang="zh-CN" altLang="en-US" sz="1400" b="1"/>
          </a:p>
        </p:txBody>
      </p:sp>
      <p:sp>
        <p:nvSpPr>
          <p:cNvPr id="24" name="TextBox 23"/>
          <p:cNvSpPr txBox="1"/>
          <p:nvPr/>
        </p:nvSpPr>
        <p:spPr>
          <a:xfrm>
            <a:off x="7938602" y="3923358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IPv6</a:t>
            </a:r>
            <a:endParaRPr lang="zh-CN" altLang="en-US" sz="1400" b="1"/>
          </a:p>
        </p:txBody>
      </p:sp>
      <p:sp>
        <p:nvSpPr>
          <p:cNvPr id="25" name="TextBox 24"/>
          <p:cNvSpPr txBox="1"/>
          <p:nvPr/>
        </p:nvSpPr>
        <p:spPr>
          <a:xfrm>
            <a:off x="3745421" y="302691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IPv4</a:t>
            </a:r>
            <a:endParaRPr lang="zh-CN" altLang="en-US" sz="1400" b="1"/>
          </a:p>
        </p:txBody>
      </p:sp>
      <p:sp>
        <p:nvSpPr>
          <p:cNvPr id="11" name="矩形 10"/>
          <p:cNvSpPr/>
          <p:nvPr/>
        </p:nvSpPr>
        <p:spPr>
          <a:xfrm>
            <a:off x="3029845" y="4204543"/>
            <a:ext cx="3094039" cy="268635"/>
          </a:xfrm>
          <a:prstGeom prst="rect">
            <a:avLst/>
          </a:prstGeom>
          <a:ln>
            <a:solidFill>
              <a:schemeClr val="tx1"/>
            </a:solidFill>
            <a:prstDash val="dash"/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2001:2::1/64                                     2001:2::2/64</a:t>
            </a:r>
            <a:endParaRPr lang="zh-CN" altLang="en-US" sz="1200"/>
          </a:p>
        </p:txBody>
      </p:sp>
      <p:sp>
        <p:nvSpPr>
          <p:cNvPr id="27" name="TextBox 26"/>
          <p:cNvSpPr txBox="1"/>
          <p:nvPr/>
        </p:nvSpPr>
        <p:spPr>
          <a:xfrm>
            <a:off x="2863921" y="3900488"/>
            <a:ext cx="1401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Tunnel0</a:t>
            </a:r>
            <a:r>
              <a:rPr lang="zh-CN" altLang="en-US" sz="1100" smtClean="0"/>
              <a:t>的</a:t>
            </a:r>
            <a:r>
              <a:rPr lang="en-US" altLang="zh-CN" sz="1100" smtClean="0"/>
              <a:t>IPv6</a:t>
            </a:r>
            <a:r>
              <a:rPr lang="zh-CN" altLang="en-US" sz="1100" smtClean="0"/>
              <a:t>地址</a:t>
            </a:r>
            <a:endParaRPr lang="zh-CN" altLang="en-US" sz="1100"/>
          </a:p>
        </p:txBody>
      </p:sp>
      <p:sp>
        <p:nvSpPr>
          <p:cNvPr id="28" name="TextBox 27"/>
          <p:cNvSpPr txBox="1"/>
          <p:nvPr/>
        </p:nvSpPr>
        <p:spPr>
          <a:xfrm>
            <a:off x="5085978" y="3905251"/>
            <a:ext cx="1401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Tunnel0</a:t>
            </a:r>
            <a:r>
              <a:rPr lang="zh-CN" altLang="en-US" sz="1100" smtClean="0"/>
              <a:t>的</a:t>
            </a:r>
            <a:r>
              <a:rPr lang="en-US" altLang="zh-CN" sz="1100" smtClean="0"/>
              <a:t>IPv6</a:t>
            </a:r>
            <a:r>
              <a:rPr lang="zh-CN" altLang="en-US" sz="1100" smtClean="0"/>
              <a:t>地址</a:t>
            </a:r>
            <a:endParaRPr lang="zh-CN" altLang="en-US" sz="1100"/>
          </a:p>
        </p:txBody>
      </p:sp>
      <p:sp>
        <p:nvSpPr>
          <p:cNvPr id="29" name="TextBox 28"/>
          <p:cNvSpPr txBox="1"/>
          <p:nvPr/>
        </p:nvSpPr>
        <p:spPr>
          <a:xfrm>
            <a:off x="3500448" y="2060848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6to4</a:t>
            </a:r>
            <a:r>
              <a:rPr lang="zh-CN" altLang="en-US" b="1" smtClean="0"/>
              <a:t>的隧道实验环境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063116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右箭头 41"/>
          <p:cNvSpPr/>
          <p:nvPr/>
        </p:nvSpPr>
        <p:spPr>
          <a:xfrm>
            <a:off x="9218304" y="5058538"/>
            <a:ext cx="483465" cy="285750"/>
          </a:xfrm>
          <a:prstGeom prst="rightArrow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693212"/>
            <a:ext cx="77152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88" y="3234352"/>
            <a:ext cx="660443" cy="657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连接符 3"/>
          <p:cNvCxnSpPr/>
          <p:nvPr/>
        </p:nvCxnSpPr>
        <p:spPr>
          <a:xfrm flipV="1">
            <a:off x="1201292" y="2514272"/>
            <a:ext cx="0" cy="720080"/>
          </a:xfrm>
          <a:prstGeom prst="line">
            <a:avLst/>
          </a:prstGeom>
          <a:ln w="254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03648" y="3420253"/>
            <a:ext cx="1085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192.168.10.20</a:t>
            </a:r>
            <a:endParaRPr lang="zh-CN" alt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1521731" y="1688882"/>
            <a:ext cx="1085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192.168.10.10</a:t>
            </a:r>
            <a:endParaRPr lang="zh-CN" altLang="en-US" sz="1100"/>
          </a:p>
        </p:txBody>
      </p:sp>
      <p:sp>
        <p:nvSpPr>
          <p:cNvPr id="8" name="TextBox 7"/>
          <p:cNvSpPr txBox="1"/>
          <p:nvPr/>
        </p:nvSpPr>
        <p:spPr>
          <a:xfrm>
            <a:off x="2707161" y="1693212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131.107.0.1</a:t>
            </a:r>
            <a:endParaRPr lang="zh-CN" altLang="en-US" sz="1100"/>
          </a:p>
        </p:txBody>
      </p:sp>
      <p:sp>
        <p:nvSpPr>
          <p:cNvPr id="9" name="TextBox 8"/>
          <p:cNvSpPr txBox="1"/>
          <p:nvPr/>
        </p:nvSpPr>
        <p:spPr>
          <a:xfrm>
            <a:off x="3635620" y="1698942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131.107.0.2</a:t>
            </a:r>
            <a:endParaRPr lang="zh-CN" altLang="en-US" sz="1100"/>
          </a:p>
        </p:txBody>
      </p:sp>
      <p:sp>
        <p:nvSpPr>
          <p:cNvPr id="11" name="TextBox 10"/>
          <p:cNvSpPr txBox="1"/>
          <p:nvPr/>
        </p:nvSpPr>
        <p:spPr>
          <a:xfrm>
            <a:off x="4860032" y="1812662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2001:2::1/64</a:t>
            </a:r>
            <a:endParaRPr lang="zh-CN" altLang="en-US" sz="1100"/>
          </a:p>
        </p:txBody>
      </p:sp>
      <p:sp>
        <p:nvSpPr>
          <p:cNvPr id="12" name="TextBox 11"/>
          <p:cNvSpPr txBox="1"/>
          <p:nvPr/>
        </p:nvSpPr>
        <p:spPr>
          <a:xfrm>
            <a:off x="5724128" y="1700267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2001:2::2/64</a:t>
            </a:r>
            <a:endParaRPr lang="zh-CN" altLang="en-US" sz="1100"/>
          </a:p>
        </p:txBody>
      </p:sp>
      <p:sp>
        <p:nvSpPr>
          <p:cNvPr id="13" name="TextBox 12"/>
          <p:cNvSpPr txBox="1"/>
          <p:nvPr/>
        </p:nvSpPr>
        <p:spPr>
          <a:xfrm>
            <a:off x="6658267" y="1817752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2001:1::1/64</a:t>
            </a:r>
            <a:endParaRPr lang="zh-CN" altLang="en-US" sz="110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765" y="3234352"/>
            <a:ext cx="660443" cy="657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直接连接符 14"/>
          <p:cNvCxnSpPr/>
          <p:nvPr/>
        </p:nvCxnSpPr>
        <p:spPr>
          <a:xfrm flipV="1">
            <a:off x="7937769" y="2514272"/>
            <a:ext cx="0" cy="720080"/>
          </a:xfrm>
          <a:prstGeom prst="line">
            <a:avLst/>
          </a:prstGeom>
          <a:ln w="254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12260" y="3681863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2001:1::2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46071" y="116733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IPv4</a:t>
            </a:r>
            <a:endParaRPr lang="zh-CN" altLang="en-US" b="1"/>
          </a:p>
        </p:txBody>
      </p:sp>
      <p:sp>
        <p:nvSpPr>
          <p:cNvPr id="18" name="TextBox 17"/>
          <p:cNvSpPr txBox="1"/>
          <p:nvPr/>
        </p:nvSpPr>
        <p:spPr>
          <a:xfrm>
            <a:off x="6658267" y="133093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IPv6</a:t>
            </a:r>
            <a:endParaRPr lang="zh-CN" altLang="en-US" b="1"/>
          </a:p>
        </p:txBody>
      </p:sp>
      <p:sp>
        <p:nvSpPr>
          <p:cNvPr id="21" name="椭圆 20"/>
          <p:cNvSpPr/>
          <p:nvPr/>
        </p:nvSpPr>
        <p:spPr>
          <a:xfrm>
            <a:off x="395536" y="1117148"/>
            <a:ext cx="4104456" cy="3158036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716016" y="1165784"/>
            <a:ext cx="4104456" cy="3158036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4586881" y="1206478"/>
            <a:ext cx="0" cy="60618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03648" y="3681863"/>
            <a:ext cx="9316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Windows7A</a:t>
            </a:r>
            <a:endParaRPr lang="zh-CN" altLang="en-US" sz="1100"/>
          </a:p>
        </p:txBody>
      </p:sp>
      <p:sp>
        <p:nvSpPr>
          <p:cNvPr id="24" name="TextBox 23"/>
          <p:cNvSpPr txBox="1"/>
          <p:nvPr/>
        </p:nvSpPr>
        <p:spPr>
          <a:xfrm>
            <a:off x="6720968" y="3892274"/>
            <a:ext cx="9316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Windows7B</a:t>
            </a:r>
            <a:endParaRPr lang="zh-CN" altLang="en-US" sz="1100"/>
          </a:p>
        </p:txBody>
      </p:sp>
      <p:sp>
        <p:nvSpPr>
          <p:cNvPr id="25" name="TextBox 24"/>
          <p:cNvSpPr txBox="1"/>
          <p:nvPr/>
        </p:nvSpPr>
        <p:spPr>
          <a:xfrm>
            <a:off x="1047140" y="1423268"/>
            <a:ext cx="2884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IPv4</a:t>
            </a:r>
            <a:r>
              <a:rPr lang="zh-CN" altLang="en-US" sz="1200" smtClean="0"/>
              <a:t>网络相当于</a:t>
            </a:r>
            <a:r>
              <a:rPr lang="en-US" altLang="zh-CN" sz="1200" smtClean="0"/>
              <a:t>IPv6</a:t>
            </a:r>
            <a:r>
              <a:rPr lang="zh-CN" altLang="en-US" sz="1200" smtClean="0"/>
              <a:t>的</a:t>
            </a:r>
            <a:r>
              <a:rPr lang="en-US" altLang="zh-CN" sz="1200" smtClean="0"/>
              <a:t>2001:3::0/64</a:t>
            </a:r>
            <a:r>
              <a:rPr lang="zh-CN" altLang="en-US" sz="1200" smtClean="0"/>
              <a:t>网段</a:t>
            </a:r>
            <a:endParaRPr lang="zh-CN" altLang="en-US" sz="1200"/>
          </a:p>
        </p:txBody>
      </p:sp>
      <p:sp>
        <p:nvSpPr>
          <p:cNvPr id="26" name="TextBox 25"/>
          <p:cNvSpPr txBox="1"/>
          <p:nvPr/>
        </p:nvSpPr>
        <p:spPr>
          <a:xfrm>
            <a:off x="3677471" y="836712"/>
            <a:ext cx="1714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ISATAP</a:t>
            </a:r>
            <a:r>
              <a:rPr lang="zh-CN" altLang="en-US" sz="1400" b="1" smtClean="0"/>
              <a:t>隧道路由器</a:t>
            </a:r>
            <a:endParaRPr lang="zh-CN" alt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3995936" y="35633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963792" y="3236386"/>
            <a:ext cx="344390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r>
              <a:rPr lang="en-US" altLang="zh-CN" sz="1400" smtClean="0"/>
              <a:t>R2(config)#interface tunel 0</a:t>
            </a:r>
          </a:p>
          <a:p>
            <a:pPr algn="ctr"/>
            <a:r>
              <a:rPr lang="en-US" altLang="zh-CN" sz="1400" smtClean="0"/>
              <a:t>R2(config-if)#ipv6 address 2001:3::1/64 eui-64</a:t>
            </a:r>
          </a:p>
          <a:p>
            <a:r>
              <a:rPr lang="en-US" altLang="zh-CN" sz="1400"/>
              <a:t>R2(config-if</a:t>
            </a:r>
            <a:r>
              <a:rPr lang="en-US" altLang="zh-CN" sz="1400" smtClean="0"/>
              <a:t>)#tunnel source 131.107.0.2</a:t>
            </a:r>
          </a:p>
          <a:p>
            <a:r>
              <a:rPr lang="en-US" altLang="zh-CN" sz="1400"/>
              <a:t>R2(config-if</a:t>
            </a:r>
            <a:r>
              <a:rPr lang="en-US" altLang="zh-CN" sz="1400" smtClean="0"/>
              <a:t>)#tunnel mode ipv6ip isatap</a:t>
            </a:r>
            <a:endParaRPr lang="zh-CN" altLang="en-US" sz="140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4614901" y="2587246"/>
            <a:ext cx="0" cy="57057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/>
          <p:cNvSpPr/>
          <p:nvPr/>
        </p:nvSpPr>
        <p:spPr>
          <a:xfrm>
            <a:off x="5251513" y="5077588"/>
            <a:ext cx="483465" cy="285750"/>
          </a:xfrm>
          <a:prstGeom prst="rightArrow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 flipH="1">
            <a:off x="5646943" y="5511918"/>
            <a:ext cx="360040" cy="285750"/>
          </a:xfrm>
          <a:prstGeom prst="rightArrow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右箭头 46"/>
          <p:cNvSpPr/>
          <p:nvPr/>
        </p:nvSpPr>
        <p:spPr>
          <a:xfrm flipH="1">
            <a:off x="-172879" y="5487882"/>
            <a:ext cx="435648" cy="285750"/>
          </a:xfrm>
          <a:prstGeom prst="rightArrow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5" y="5087113"/>
            <a:ext cx="55530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983" y="5058538"/>
            <a:ext cx="35433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7" y="5483119"/>
            <a:ext cx="54673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983" y="5483343"/>
            <a:ext cx="35052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左大括号 39"/>
          <p:cNvSpPr/>
          <p:nvPr/>
        </p:nvSpPr>
        <p:spPr>
          <a:xfrm rot="5400000">
            <a:off x="1639947" y="3235180"/>
            <a:ext cx="216024" cy="3487842"/>
          </a:xfrm>
          <a:prstGeom prst="leftBrace">
            <a:avLst>
              <a:gd name="adj1" fmla="val 30379"/>
              <a:gd name="adj2" fmla="val 50000"/>
            </a:avLst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左大括号 54"/>
          <p:cNvSpPr/>
          <p:nvPr/>
        </p:nvSpPr>
        <p:spPr>
          <a:xfrm rot="5400000">
            <a:off x="2535990" y="2123112"/>
            <a:ext cx="324036" cy="5387941"/>
          </a:xfrm>
          <a:prstGeom prst="leftBrace">
            <a:avLst>
              <a:gd name="adj1" fmla="val 30379"/>
              <a:gd name="adj2" fmla="val 50000"/>
            </a:avLst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290094" y="4593673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IPv6</a:t>
            </a:r>
            <a:r>
              <a:rPr lang="zh-CN" altLang="en-US" sz="1100" smtClean="0"/>
              <a:t>数据包</a:t>
            </a:r>
            <a:endParaRPr lang="zh-CN" altLang="en-US" sz="1100"/>
          </a:p>
        </p:txBody>
      </p:sp>
      <p:sp>
        <p:nvSpPr>
          <p:cNvPr id="57" name="TextBox 56"/>
          <p:cNvSpPr txBox="1"/>
          <p:nvPr/>
        </p:nvSpPr>
        <p:spPr>
          <a:xfrm>
            <a:off x="1830732" y="4422901"/>
            <a:ext cx="2300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将</a:t>
            </a:r>
            <a:r>
              <a:rPr lang="en-US" altLang="zh-CN" sz="1100" smtClean="0"/>
              <a:t>IPv6</a:t>
            </a:r>
            <a:r>
              <a:rPr lang="zh-CN" altLang="en-US" sz="1100" smtClean="0"/>
              <a:t>数据包封装到</a:t>
            </a:r>
            <a:r>
              <a:rPr lang="en-US" altLang="zh-CN" sz="1100" smtClean="0"/>
              <a:t>IPv4</a:t>
            </a:r>
            <a:r>
              <a:rPr lang="zh-CN" altLang="en-US" sz="1100" smtClean="0"/>
              <a:t>数据包中</a:t>
            </a:r>
            <a:endParaRPr lang="zh-CN" altLang="en-US" sz="1100"/>
          </a:p>
        </p:txBody>
      </p:sp>
      <p:sp>
        <p:nvSpPr>
          <p:cNvPr id="58" name="左大括号 57"/>
          <p:cNvSpPr/>
          <p:nvPr/>
        </p:nvSpPr>
        <p:spPr>
          <a:xfrm rot="5400000">
            <a:off x="7516892" y="3181173"/>
            <a:ext cx="216024" cy="3487842"/>
          </a:xfrm>
          <a:prstGeom prst="leftBrace">
            <a:avLst>
              <a:gd name="adj1" fmla="val 30379"/>
              <a:gd name="adj2" fmla="val 50000"/>
            </a:avLst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6912260" y="4598980"/>
            <a:ext cx="1957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ISATAP</a:t>
            </a:r>
            <a:r>
              <a:rPr lang="zh-CN" altLang="en-US" sz="1100" smtClean="0"/>
              <a:t>路由器去掉</a:t>
            </a:r>
            <a:r>
              <a:rPr lang="en-US" altLang="zh-CN" sz="1100" smtClean="0"/>
              <a:t>IPv4</a:t>
            </a:r>
            <a:r>
              <a:rPr lang="zh-CN" altLang="en-US" sz="1100" smtClean="0"/>
              <a:t>首部</a:t>
            </a:r>
            <a:endParaRPr lang="zh-CN" altLang="en-US" sz="1100"/>
          </a:p>
        </p:txBody>
      </p:sp>
      <p:sp>
        <p:nvSpPr>
          <p:cNvPr id="60" name="TextBox 59"/>
          <p:cNvSpPr txBox="1"/>
          <p:nvPr/>
        </p:nvSpPr>
        <p:spPr>
          <a:xfrm>
            <a:off x="2601400" y="6178515"/>
            <a:ext cx="54841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ISATAP</a:t>
            </a:r>
            <a:r>
              <a:rPr lang="zh-CN" altLang="en-US" sz="1100" smtClean="0"/>
              <a:t>路由器从</a:t>
            </a:r>
            <a:r>
              <a:rPr lang="en-US" altLang="zh-CN" sz="1100" smtClean="0"/>
              <a:t>IPv6</a:t>
            </a:r>
            <a:r>
              <a:rPr lang="zh-CN" altLang="en-US" sz="1100" smtClean="0"/>
              <a:t>数据包中提取出</a:t>
            </a:r>
            <a:r>
              <a:rPr lang="en-US" altLang="zh-CN" sz="1100" smtClean="0"/>
              <a:t>IPv4</a:t>
            </a:r>
            <a:r>
              <a:rPr lang="zh-CN" altLang="en-US" sz="1100" smtClean="0"/>
              <a:t>目标地址将</a:t>
            </a:r>
            <a:r>
              <a:rPr lang="en-US" altLang="zh-CN" sz="1100" smtClean="0"/>
              <a:t>IPv6</a:t>
            </a:r>
            <a:r>
              <a:rPr lang="zh-CN" altLang="en-US" sz="1100" smtClean="0"/>
              <a:t>数据包封装到</a:t>
            </a:r>
            <a:r>
              <a:rPr lang="en-US" altLang="zh-CN" sz="1100" smtClean="0"/>
              <a:t>IPv4</a:t>
            </a:r>
            <a:r>
              <a:rPr lang="zh-CN" altLang="en-US" sz="1100" smtClean="0"/>
              <a:t>数据包中</a:t>
            </a:r>
            <a:endParaRPr lang="zh-CN" altLang="en-US" sz="1100"/>
          </a:p>
        </p:txBody>
      </p:sp>
      <p:sp>
        <p:nvSpPr>
          <p:cNvPr id="66" name="左大括号 65"/>
          <p:cNvSpPr/>
          <p:nvPr/>
        </p:nvSpPr>
        <p:spPr>
          <a:xfrm rot="5400000" flipH="1">
            <a:off x="7342376" y="5372703"/>
            <a:ext cx="123711" cy="973641"/>
          </a:xfrm>
          <a:prstGeom prst="leftBrace">
            <a:avLst>
              <a:gd name="adj1" fmla="val 30379"/>
              <a:gd name="adj2" fmla="val 50000"/>
            </a:avLst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7346990" y="589224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IPv4</a:t>
            </a:r>
            <a:r>
              <a:rPr lang="zh-CN" altLang="en-US" sz="1100" smtClean="0"/>
              <a:t>地址</a:t>
            </a:r>
            <a:endParaRPr lang="zh-CN" altLang="en-US" sz="1100"/>
          </a:p>
        </p:txBody>
      </p:sp>
      <p:sp>
        <p:nvSpPr>
          <p:cNvPr id="70" name="任意多边形 69"/>
          <p:cNvSpPr/>
          <p:nvPr/>
        </p:nvSpPr>
        <p:spPr>
          <a:xfrm>
            <a:off x="323850" y="5810250"/>
            <a:ext cx="7048500" cy="330837"/>
          </a:xfrm>
          <a:custGeom>
            <a:avLst/>
            <a:gdLst>
              <a:gd name="connsiteX0" fmla="*/ 7048500 w 7048500"/>
              <a:gd name="connsiteY0" fmla="*/ 133350 h 330837"/>
              <a:gd name="connsiteX1" fmla="*/ 6238875 w 7048500"/>
              <a:gd name="connsiteY1" fmla="*/ 304800 h 330837"/>
              <a:gd name="connsiteX2" fmla="*/ 3019425 w 7048500"/>
              <a:gd name="connsiteY2" fmla="*/ 314325 h 330837"/>
              <a:gd name="connsiteX3" fmla="*/ 676275 w 7048500"/>
              <a:gd name="connsiteY3" fmla="*/ 304800 h 330837"/>
              <a:gd name="connsiteX4" fmla="*/ 0 w 7048500"/>
              <a:gd name="connsiteY4" fmla="*/ 0 h 33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48500" h="330837">
                <a:moveTo>
                  <a:pt x="7048500" y="133350"/>
                </a:moveTo>
                <a:cubicBezTo>
                  <a:pt x="6979444" y="203993"/>
                  <a:pt x="6910388" y="274637"/>
                  <a:pt x="6238875" y="304800"/>
                </a:cubicBezTo>
                <a:cubicBezTo>
                  <a:pt x="5567362" y="334963"/>
                  <a:pt x="3019425" y="314325"/>
                  <a:pt x="3019425" y="314325"/>
                </a:cubicBezTo>
                <a:cubicBezTo>
                  <a:pt x="2092325" y="314325"/>
                  <a:pt x="1179512" y="357187"/>
                  <a:pt x="676275" y="304800"/>
                </a:cubicBezTo>
                <a:cubicBezTo>
                  <a:pt x="173038" y="252413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任意多边形 71"/>
          <p:cNvSpPr/>
          <p:nvPr/>
        </p:nvSpPr>
        <p:spPr>
          <a:xfrm>
            <a:off x="1419225" y="2466975"/>
            <a:ext cx="2667000" cy="3009900"/>
          </a:xfrm>
          <a:custGeom>
            <a:avLst/>
            <a:gdLst>
              <a:gd name="connsiteX0" fmla="*/ 2667000 w 2667000"/>
              <a:gd name="connsiteY0" fmla="*/ 0 h 3009900"/>
              <a:gd name="connsiteX1" fmla="*/ 800100 w 2667000"/>
              <a:gd name="connsiteY1" fmla="*/ 666750 h 3009900"/>
              <a:gd name="connsiteX2" fmla="*/ 0 w 2667000"/>
              <a:gd name="connsiteY2" fmla="*/ 3009900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0" h="3009900">
                <a:moveTo>
                  <a:pt x="2667000" y="0"/>
                </a:moveTo>
                <a:cubicBezTo>
                  <a:pt x="1955800" y="82550"/>
                  <a:pt x="1244600" y="165100"/>
                  <a:pt x="800100" y="666750"/>
                </a:cubicBezTo>
                <a:cubicBezTo>
                  <a:pt x="355600" y="1168400"/>
                  <a:pt x="0" y="3009900"/>
                  <a:pt x="0" y="300990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98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右箭头 43"/>
          <p:cNvSpPr/>
          <p:nvPr/>
        </p:nvSpPr>
        <p:spPr>
          <a:xfrm>
            <a:off x="4175768" y="4118001"/>
            <a:ext cx="432048" cy="152643"/>
          </a:xfrm>
          <a:prstGeom prst="rightArrow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7" y="2457450"/>
            <a:ext cx="70961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7" y="3789040"/>
            <a:ext cx="660443" cy="657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连接符 3"/>
          <p:cNvCxnSpPr/>
          <p:nvPr/>
        </p:nvCxnSpPr>
        <p:spPr>
          <a:xfrm flipV="1">
            <a:off x="1363941" y="3068960"/>
            <a:ext cx="0" cy="720080"/>
          </a:xfrm>
          <a:prstGeom prst="line">
            <a:avLst/>
          </a:prstGeom>
          <a:ln w="254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21164" y="4418699"/>
            <a:ext cx="1085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192.168.10.20</a:t>
            </a:r>
            <a:endParaRPr lang="zh-CN" alt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818942" y="4657881"/>
            <a:ext cx="9316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Windows7A</a:t>
            </a:r>
            <a:endParaRPr lang="zh-CN" altLang="en-US" sz="110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008" y="3861048"/>
            <a:ext cx="660443" cy="657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连接符 7"/>
          <p:cNvCxnSpPr/>
          <p:nvPr/>
        </p:nvCxnSpPr>
        <p:spPr>
          <a:xfrm flipV="1">
            <a:off x="7682012" y="3140968"/>
            <a:ext cx="0" cy="720080"/>
          </a:xfrm>
          <a:prstGeom prst="line">
            <a:avLst/>
          </a:prstGeom>
          <a:ln w="254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26984" y="4736454"/>
            <a:ext cx="9316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Windows7B</a:t>
            </a:r>
            <a:endParaRPr lang="zh-CN" altLang="en-US" sz="1100"/>
          </a:p>
        </p:txBody>
      </p:sp>
      <p:sp>
        <p:nvSpPr>
          <p:cNvPr id="11" name="TextBox 10"/>
          <p:cNvSpPr txBox="1"/>
          <p:nvPr/>
        </p:nvSpPr>
        <p:spPr>
          <a:xfrm>
            <a:off x="1530491" y="2236956"/>
            <a:ext cx="1085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192.168.10.10</a:t>
            </a:r>
            <a:endParaRPr lang="zh-CN" altLang="en-US" sz="1100"/>
          </a:p>
        </p:txBody>
      </p:sp>
      <p:sp>
        <p:nvSpPr>
          <p:cNvPr id="12" name="TextBox 11"/>
          <p:cNvSpPr txBox="1"/>
          <p:nvPr/>
        </p:nvSpPr>
        <p:spPr>
          <a:xfrm>
            <a:off x="2771800" y="2283162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131.107.0.1</a:t>
            </a:r>
            <a:endParaRPr lang="zh-CN" altLang="en-US" sz="1100"/>
          </a:p>
        </p:txBody>
      </p:sp>
      <p:sp>
        <p:nvSpPr>
          <p:cNvPr id="13" name="TextBox 12"/>
          <p:cNvSpPr txBox="1"/>
          <p:nvPr/>
        </p:nvSpPr>
        <p:spPr>
          <a:xfrm>
            <a:off x="3643134" y="2283162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131.107.0.2</a:t>
            </a:r>
            <a:endParaRPr lang="zh-CN" altLang="en-US" sz="1100"/>
          </a:p>
        </p:txBody>
      </p:sp>
      <p:sp>
        <p:nvSpPr>
          <p:cNvPr id="14" name="TextBox 13"/>
          <p:cNvSpPr txBox="1"/>
          <p:nvPr/>
        </p:nvSpPr>
        <p:spPr>
          <a:xfrm>
            <a:off x="4599433" y="2285707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2001:2::1/64</a:t>
            </a:r>
            <a:endParaRPr lang="zh-CN" altLang="en-US" sz="1100"/>
          </a:p>
        </p:txBody>
      </p:sp>
      <p:sp>
        <p:nvSpPr>
          <p:cNvPr id="15" name="TextBox 14"/>
          <p:cNvSpPr txBox="1"/>
          <p:nvPr/>
        </p:nvSpPr>
        <p:spPr>
          <a:xfrm>
            <a:off x="6561845" y="226938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2001:1::1/64</a:t>
            </a:r>
            <a:endParaRPr lang="zh-CN" altLang="en-US" sz="1100"/>
          </a:p>
        </p:txBody>
      </p:sp>
      <p:sp>
        <p:nvSpPr>
          <p:cNvPr id="16" name="TextBox 15"/>
          <p:cNvSpPr txBox="1"/>
          <p:nvPr/>
        </p:nvSpPr>
        <p:spPr>
          <a:xfrm>
            <a:off x="5467697" y="226938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2001:2::2/64</a:t>
            </a:r>
            <a:endParaRPr lang="zh-CN" altLang="en-US" sz="1100"/>
          </a:p>
        </p:txBody>
      </p:sp>
      <p:sp>
        <p:nvSpPr>
          <p:cNvPr id="17" name="TextBox 16"/>
          <p:cNvSpPr txBox="1"/>
          <p:nvPr/>
        </p:nvSpPr>
        <p:spPr>
          <a:xfrm>
            <a:off x="7274777" y="451897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2001:1::2/64</a:t>
            </a:r>
            <a:endParaRPr lang="zh-CN" altLang="en-US" sz="1100"/>
          </a:p>
        </p:txBody>
      </p:sp>
      <p:cxnSp>
        <p:nvCxnSpPr>
          <p:cNvPr id="19" name="直接箭头连接符 18"/>
          <p:cNvCxnSpPr/>
          <p:nvPr/>
        </p:nvCxnSpPr>
        <p:spPr>
          <a:xfrm flipH="1" flipV="1">
            <a:off x="4562067" y="1957743"/>
            <a:ext cx="1" cy="57880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07769" y="1696133"/>
            <a:ext cx="729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NAT-PT</a:t>
            </a:r>
            <a:endParaRPr lang="zh-CN" altLang="en-US" sz="1200" b="1"/>
          </a:p>
        </p:txBody>
      </p:sp>
      <p:sp>
        <p:nvSpPr>
          <p:cNvPr id="31" name="TextBox 30"/>
          <p:cNvSpPr txBox="1"/>
          <p:nvPr/>
        </p:nvSpPr>
        <p:spPr>
          <a:xfrm>
            <a:off x="3003824" y="3432180"/>
            <a:ext cx="36295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RA(config)#ipv6 nat v6v4 source 2001:2::2 </a:t>
            </a:r>
            <a:r>
              <a:rPr lang="en-US" altLang="zh-CN" sz="1100" smtClean="0"/>
              <a:t>12.10.12.12</a:t>
            </a:r>
            <a:endParaRPr lang="zh-CN" altLang="en-US" sz="11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016" y="4018771"/>
            <a:ext cx="27717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3014043" y="3658235"/>
            <a:ext cx="3982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RA(config)# </a:t>
            </a:r>
            <a:r>
              <a:rPr lang="en-US" altLang="zh-CN" sz="1100" smtClean="0"/>
              <a:t>ipv6 </a:t>
            </a:r>
            <a:r>
              <a:rPr lang="en-US" altLang="zh-CN" sz="1100"/>
              <a:t>nat v4v6 source </a:t>
            </a:r>
            <a:r>
              <a:rPr lang="en-US" altLang="zh-CN" sz="1100" smtClean="0"/>
              <a:t>192.168.10.20 </a:t>
            </a:r>
            <a:r>
              <a:rPr lang="en-US" altLang="zh-CN" sz="1100"/>
              <a:t>2001:3::122</a:t>
            </a:r>
            <a:endParaRPr lang="zh-CN" altLang="en-US" sz="1100"/>
          </a:p>
        </p:txBody>
      </p:sp>
      <p:sp>
        <p:nvSpPr>
          <p:cNvPr id="30" name="椭圆 29"/>
          <p:cNvSpPr/>
          <p:nvPr/>
        </p:nvSpPr>
        <p:spPr>
          <a:xfrm>
            <a:off x="4757173" y="810064"/>
            <a:ext cx="2258472" cy="1480629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884807" y="788751"/>
            <a:ext cx="2258472" cy="1480629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894893" y="1173827"/>
            <a:ext cx="2047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IPv6</a:t>
            </a:r>
            <a:r>
              <a:rPr lang="zh-CN" altLang="en-US" sz="1200" b="1" smtClean="0"/>
              <a:t>相当于</a:t>
            </a:r>
            <a:r>
              <a:rPr lang="en-US" altLang="zh-CN" sz="1200" b="1" smtClean="0"/>
              <a:t>IPv4</a:t>
            </a:r>
            <a:r>
              <a:rPr lang="zh-CN" altLang="en-US" sz="1200" b="1" smtClean="0"/>
              <a:t>的一个网段</a:t>
            </a:r>
            <a:endParaRPr lang="zh-CN" altLang="en-US" sz="1200" b="1"/>
          </a:p>
        </p:txBody>
      </p:sp>
      <p:sp>
        <p:nvSpPr>
          <p:cNvPr id="40" name="TextBox 39"/>
          <p:cNvSpPr txBox="1"/>
          <p:nvPr/>
        </p:nvSpPr>
        <p:spPr>
          <a:xfrm>
            <a:off x="1990365" y="1147504"/>
            <a:ext cx="2047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IPv4</a:t>
            </a:r>
            <a:r>
              <a:rPr lang="zh-CN" altLang="en-US" sz="1200" b="1" smtClean="0"/>
              <a:t>相当于</a:t>
            </a:r>
            <a:r>
              <a:rPr lang="en-US" altLang="zh-CN" sz="1200" b="1" smtClean="0"/>
              <a:t>IPv6</a:t>
            </a:r>
            <a:r>
              <a:rPr lang="zh-CN" altLang="en-US" sz="1200" b="1" smtClean="0"/>
              <a:t>的一个网段</a:t>
            </a:r>
            <a:endParaRPr lang="zh-CN" altLang="en-US" sz="1200" b="1"/>
          </a:p>
        </p:txBody>
      </p:sp>
      <p:sp>
        <p:nvSpPr>
          <p:cNvPr id="33" name="矩形 32"/>
          <p:cNvSpPr/>
          <p:nvPr/>
        </p:nvSpPr>
        <p:spPr>
          <a:xfrm>
            <a:off x="4970605" y="1600697"/>
            <a:ext cx="9941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/>
              <a:t>12.10.12.12</a:t>
            </a:r>
            <a:endParaRPr lang="zh-CN" altLang="en-US" sz="1200"/>
          </a:p>
        </p:txBody>
      </p:sp>
      <p:sp>
        <p:nvSpPr>
          <p:cNvPr id="42" name="任意多边形 41"/>
          <p:cNvSpPr/>
          <p:nvPr/>
        </p:nvSpPr>
        <p:spPr>
          <a:xfrm>
            <a:off x="6050713" y="1726456"/>
            <a:ext cx="2293751" cy="2785675"/>
          </a:xfrm>
          <a:custGeom>
            <a:avLst/>
            <a:gdLst>
              <a:gd name="connsiteX0" fmla="*/ 0 w 2293751"/>
              <a:gd name="connsiteY0" fmla="*/ 0 h 2924175"/>
              <a:gd name="connsiteX1" fmla="*/ 1809750 w 2293751"/>
              <a:gd name="connsiteY1" fmla="*/ 466725 h 2924175"/>
              <a:gd name="connsiteX2" fmla="*/ 2286000 w 2293751"/>
              <a:gd name="connsiteY2" fmla="*/ 2247900 h 2924175"/>
              <a:gd name="connsiteX3" fmla="*/ 2105025 w 2293751"/>
              <a:gd name="connsiteY3" fmla="*/ 2924175 h 292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3751" h="2924175">
                <a:moveTo>
                  <a:pt x="0" y="0"/>
                </a:moveTo>
                <a:cubicBezTo>
                  <a:pt x="714375" y="46037"/>
                  <a:pt x="1428750" y="92075"/>
                  <a:pt x="1809750" y="466725"/>
                </a:cubicBezTo>
                <a:cubicBezTo>
                  <a:pt x="2190750" y="841375"/>
                  <a:pt x="2236788" y="1838325"/>
                  <a:pt x="2286000" y="2247900"/>
                </a:cubicBezTo>
                <a:cubicBezTo>
                  <a:pt x="2335213" y="2657475"/>
                  <a:pt x="2135187" y="2811463"/>
                  <a:pt x="2105025" y="2924175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648951" y="1648148"/>
            <a:ext cx="9941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/>
              <a:t>2001:3::122</a:t>
            </a:r>
            <a:endParaRPr lang="zh-CN" altLang="en-US" sz="1200"/>
          </a:p>
        </p:txBody>
      </p:sp>
      <p:sp>
        <p:nvSpPr>
          <p:cNvPr id="43" name="任意多边形 42"/>
          <p:cNvSpPr/>
          <p:nvPr/>
        </p:nvSpPr>
        <p:spPr>
          <a:xfrm>
            <a:off x="609557" y="1787642"/>
            <a:ext cx="2006487" cy="2766303"/>
          </a:xfrm>
          <a:custGeom>
            <a:avLst/>
            <a:gdLst>
              <a:gd name="connsiteX0" fmla="*/ 1555114 w 1555114"/>
              <a:gd name="connsiteY0" fmla="*/ 0 h 2933700"/>
              <a:gd name="connsiteX1" fmla="*/ 297814 w 1555114"/>
              <a:gd name="connsiteY1" fmla="*/ 476250 h 2933700"/>
              <a:gd name="connsiteX2" fmla="*/ 2539 w 1555114"/>
              <a:gd name="connsiteY2" fmla="*/ 2133600 h 2933700"/>
              <a:gd name="connsiteX3" fmla="*/ 154939 w 1555114"/>
              <a:gd name="connsiteY3" fmla="*/ 2933700 h 293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5114" h="2933700">
                <a:moveTo>
                  <a:pt x="1555114" y="0"/>
                </a:moveTo>
                <a:cubicBezTo>
                  <a:pt x="1055845" y="60325"/>
                  <a:pt x="556576" y="120650"/>
                  <a:pt x="297814" y="476250"/>
                </a:cubicBezTo>
                <a:cubicBezTo>
                  <a:pt x="39051" y="831850"/>
                  <a:pt x="26351" y="1724025"/>
                  <a:pt x="2539" y="2133600"/>
                </a:cubicBezTo>
                <a:cubicBezTo>
                  <a:pt x="-21273" y="2543175"/>
                  <a:pt x="129539" y="2800350"/>
                  <a:pt x="154939" y="293370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940609" y="1469892"/>
            <a:ext cx="207941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将</a:t>
            </a:r>
            <a:r>
              <a:rPr lang="en-US" altLang="zh-CN" sz="1100" smtClean="0"/>
              <a:t>12.10.12.12</a:t>
            </a:r>
            <a:r>
              <a:rPr lang="zh-CN" altLang="en-US" sz="1100" smtClean="0"/>
              <a:t>映射到</a:t>
            </a:r>
            <a:r>
              <a:rPr lang="en-US" altLang="zh-CN" sz="1100" smtClean="0"/>
              <a:t>2001:1::2</a:t>
            </a:r>
            <a:endParaRPr lang="zh-CN" altLang="en-US" sz="1100"/>
          </a:p>
        </p:txBody>
      </p:sp>
      <p:sp>
        <p:nvSpPr>
          <p:cNvPr id="48" name="TextBox 47"/>
          <p:cNvSpPr txBox="1"/>
          <p:nvPr/>
        </p:nvSpPr>
        <p:spPr>
          <a:xfrm>
            <a:off x="509750" y="1398260"/>
            <a:ext cx="243653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100" smtClean="0"/>
              <a:t>将</a:t>
            </a:r>
            <a:r>
              <a:rPr lang="en-US" altLang="zh-CN" sz="1100" smtClean="0"/>
              <a:t>2001:3::2</a:t>
            </a:r>
            <a:r>
              <a:rPr lang="zh-CN" altLang="en-US" sz="1100" smtClean="0"/>
              <a:t>映射到</a:t>
            </a:r>
            <a:r>
              <a:rPr lang="en-US" altLang="zh-CN" sz="1100" smtClean="0"/>
              <a:t>192.168.10.20</a:t>
            </a:r>
            <a:endParaRPr lang="zh-CN" altLang="en-US" sz="1100"/>
          </a:p>
        </p:txBody>
      </p:sp>
      <p:sp>
        <p:nvSpPr>
          <p:cNvPr id="51" name="右箭头 50"/>
          <p:cNvSpPr/>
          <p:nvPr/>
        </p:nvSpPr>
        <p:spPr>
          <a:xfrm>
            <a:off x="6932722" y="4118001"/>
            <a:ext cx="432048" cy="152643"/>
          </a:xfrm>
          <a:prstGeom prst="rightArrow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139" y="4023533"/>
            <a:ext cx="24574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右箭头 52"/>
          <p:cNvSpPr/>
          <p:nvPr/>
        </p:nvSpPr>
        <p:spPr>
          <a:xfrm flipH="1">
            <a:off x="1750607" y="4652644"/>
            <a:ext cx="422522" cy="152643"/>
          </a:xfrm>
          <a:prstGeom prst="rightArrow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774" y="4569889"/>
            <a:ext cx="2705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右箭头 54"/>
          <p:cNvSpPr/>
          <p:nvPr/>
        </p:nvSpPr>
        <p:spPr>
          <a:xfrm flipH="1">
            <a:off x="4683632" y="4657881"/>
            <a:ext cx="422522" cy="152643"/>
          </a:xfrm>
          <a:prstGeom prst="rightArrow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921" y="4549504"/>
            <a:ext cx="24288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260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  <a:headEnd type="none"/>
          <a:tailEnd type="stealth" w="sm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/>
          </a:solidFill>
          <a:headEnd type="none" w="med" len="lg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48429</TotalTime>
  <Words>404</Words>
  <Application>Microsoft Office PowerPoint</Application>
  <PresentationFormat>全屏显示(4:3)</PresentationFormat>
  <Paragraphs>116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ThinkPad</dc:creator>
  <cp:lastModifiedBy>ligang 975han</cp:lastModifiedBy>
  <cp:revision>2031</cp:revision>
  <dcterms:created xsi:type="dcterms:W3CDTF">2010-12-10T07:47:22Z</dcterms:created>
  <dcterms:modified xsi:type="dcterms:W3CDTF">2017-02-20T15:21:28Z</dcterms:modified>
</cp:coreProperties>
</file>