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390" r:id="rId10"/>
    <p:sldId id="406" r:id="rId11"/>
    <p:sldId id="407" r:id="rId12"/>
    <p:sldId id="409" r:id="rId13"/>
    <p:sldId id="408" r:id="rId14"/>
    <p:sldId id="413" r:id="rId15"/>
    <p:sldId id="410" r:id="rId16"/>
    <p:sldId id="411" r:id="rId17"/>
    <p:sldId id="414" r:id="rId18"/>
    <p:sldId id="412" r:id="rId19"/>
    <p:sldId id="431" r:id="rId20"/>
    <p:sldId id="433" r:id="rId21"/>
    <p:sldId id="432" r:id="rId22"/>
    <p:sldId id="434" r:id="rId23"/>
    <p:sldId id="435" r:id="rId24"/>
    <p:sldId id="436" r:id="rId25"/>
    <p:sldId id="437" r:id="rId26"/>
    <p:sldId id="438" r:id="rId27"/>
    <p:sldId id="439" r:id="rId28"/>
    <p:sldId id="443" r:id="rId29"/>
    <p:sldId id="444" r:id="rId30"/>
    <p:sldId id="440" r:id="rId31"/>
    <p:sldId id="441" r:id="rId32"/>
    <p:sldId id="442" r:id="rId33"/>
    <p:sldId id="415" r:id="rId34"/>
    <p:sldId id="416" r:id="rId35"/>
    <p:sldId id="417" r:id="rId36"/>
    <p:sldId id="429" r:id="rId37"/>
    <p:sldId id="430" r:id="rId38"/>
    <p:sldId id="418" r:id="rId39"/>
    <p:sldId id="427" r:id="rId40"/>
    <p:sldId id="42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45" r:id="rId50"/>
    <p:sldId id="446" r:id="rId51"/>
    <p:sldId id="447" r:id="rId52"/>
    <p:sldId id="448" r:id="rId53"/>
    <p:sldId id="449" r:id="rId54"/>
    <p:sldId id="450" r:id="rId55"/>
    <p:sldId id="45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717" autoAdjust="0"/>
  </p:normalViewPr>
  <p:slideViewPr>
    <p:cSldViewPr>
      <p:cViewPr varScale="1">
        <p:scale>
          <a:sx n="69" d="100"/>
          <a:sy n="69" d="100"/>
        </p:scale>
        <p:origin x="1812" y="48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6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3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2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2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2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2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9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0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17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5.jpeg"/><Relationship Id="rId4" Type="http://schemas.openxmlformats.org/officeDocument/2006/relationships/image" Target="../media/image5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79712" y="1496501"/>
            <a:ext cx="60919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数据链路层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567741" y="3293032"/>
            <a:ext cx="3816424" cy="4389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网络控制协议（</a:t>
            </a:r>
            <a:r>
              <a:rPr lang="en-US" altLang="zh-CN" sz="1600">
                <a:solidFill>
                  <a:schemeClr val="tx1"/>
                </a:solidFill>
              </a:rPr>
              <a:t>NCP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1567741" y="3731986"/>
            <a:ext cx="3816424" cy="49715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链路控制协议（</a:t>
            </a:r>
            <a:r>
              <a:rPr lang="en-US" altLang="zh-CN" sz="1600" dirty="0">
                <a:solidFill>
                  <a:schemeClr val="tx1"/>
                </a:solidFill>
              </a:rPr>
              <a:t>LCP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567741" y="4229136"/>
            <a:ext cx="3816424" cy="438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高级数据链路控制协议（</a:t>
            </a:r>
            <a:r>
              <a:rPr lang="en-US" altLang="zh-CN" sz="1600">
                <a:solidFill>
                  <a:schemeClr val="tx1"/>
                </a:solidFill>
              </a:rPr>
              <a:t>HDLC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567741" y="1931786"/>
            <a:ext cx="0" cy="3470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567741" y="3293032"/>
            <a:ext cx="3816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567741" y="4668090"/>
            <a:ext cx="3816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567741" y="5401982"/>
            <a:ext cx="3816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934856" y="3293032"/>
            <a:ext cx="6588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34856" y="4668090"/>
            <a:ext cx="6588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34856" y="5401982"/>
            <a:ext cx="6588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719386" y="1941594"/>
            <a:ext cx="767583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OSI</a:t>
            </a:r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分层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898475" y="2795882"/>
            <a:ext cx="55371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3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811875" y="3842061"/>
            <a:ext cx="669609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2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867948" y="4884114"/>
            <a:ext cx="596619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619672" y="2631394"/>
            <a:ext cx="3816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34856" y="2631394"/>
            <a:ext cx="6588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1619672" y="4791780"/>
            <a:ext cx="354787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物理层</a:t>
            </a:r>
            <a:endParaRPr kumimoji="1" lang="en-US" altLang="zh-CN" sz="140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（如 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EIA/TIA-232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、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V.24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、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V.35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、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ISDN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1603152" y="2703548"/>
            <a:ext cx="354787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上层协议</a:t>
            </a:r>
            <a:endParaRPr kumimoji="1" lang="en-US" altLang="zh-CN" sz="140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（如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IP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、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IPX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、</a:t>
            </a:r>
            <a:r>
              <a:rPr kumimoji="1" lang="en-US" altLang="zh-CN" sz="1400">
                <a:solidFill>
                  <a:srgbClr val="111111"/>
                </a:solidFill>
                <a:latin typeface="+mj-ea"/>
                <a:ea typeface="+mj-ea"/>
              </a:rPr>
              <a:t>AppleTalk</a:t>
            </a:r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）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436096" y="396709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429520" y="3516294"/>
            <a:ext cx="58264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436096" y="4448613"/>
            <a:ext cx="576064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7"/>
          <p:cNvSpPr txBox="1">
            <a:spLocks noChangeArrowheads="1"/>
          </p:cNvSpPr>
          <p:nvPr/>
        </p:nvSpPr>
        <p:spPr bwMode="auto">
          <a:xfrm>
            <a:off x="6059110" y="4242582"/>
            <a:ext cx="240132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将数据报封装到串行链路，</a:t>
            </a:r>
            <a:endParaRPr kumimoji="1" lang="en-US" altLang="zh-CN" sz="140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支持同步传输和异步传输。</a:t>
            </a:r>
          </a:p>
        </p:txBody>
      </p: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5991282" y="3731985"/>
            <a:ext cx="225312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建立、配置和测试链路连</a:t>
            </a:r>
            <a:endParaRPr kumimoji="1" lang="en-US" altLang="zh-CN" sz="140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接用来协商一些选项。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6059111" y="3374009"/>
            <a:ext cx="2401321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用于支持不同网络层协议。</a:t>
            </a:r>
          </a:p>
        </p:txBody>
      </p:sp>
    </p:spTree>
    <p:extLst>
      <p:ext uri="{BB962C8B-B14F-4D97-AF65-F5344CB8AC3E}">
        <p14:creationId xmlns:p14="http://schemas.microsoft.com/office/powerpoint/2010/main" val="258770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:异步式代码结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47720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1" y="3850194"/>
            <a:ext cx="90201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8" y="2360160"/>
            <a:ext cx="5962359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031595" y="1828473"/>
            <a:ext cx="0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018808" y="1792470"/>
            <a:ext cx="0" cy="807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>
          <a:xfrm rot="16200000">
            <a:off x="545574" y="1642467"/>
            <a:ext cx="144016" cy="980777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107167" y="1828473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2964" y="1828473"/>
            <a:ext cx="805" cy="81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4981521" y="1711577"/>
            <a:ext cx="112410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帧开始定界符</a:t>
            </a: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9595" y="1711577"/>
            <a:ext cx="121597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帧结束定界符</a:t>
            </a:r>
          </a:p>
        </p:txBody>
      </p: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2464768" y="1732302"/>
            <a:ext cx="121597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数据部分</a:t>
            </a:r>
          </a:p>
        </p:txBody>
      </p:sp>
      <p:sp>
        <p:nvSpPr>
          <p:cNvPr id="12" name="右大括号 11"/>
          <p:cNvSpPr/>
          <p:nvPr/>
        </p:nvSpPr>
        <p:spPr>
          <a:xfrm rot="16200000">
            <a:off x="2991765" y="182998"/>
            <a:ext cx="161982" cy="3917682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 rot="16200000">
            <a:off x="5455478" y="1625377"/>
            <a:ext cx="153000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069080" y="2912610"/>
            <a:ext cx="1374529" cy="93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4" idx="0"/>
          </p:cNvCxnSpPr>
          <p:nvPr/>
        </p:nvCxnSpPr>
        <p:spPr>
          <a:xfrm>
            <a:off x="5044044" y="2908687"/>
            <a:ext cx="1434037" cy="94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4" idx="0"/>
          </p:cNvCxnSpPr>
          <p:nvPr/>
        </p:nvCxnSpPr>
        <p:spPr>
          <a:xfrm>
            <a:off x="5044044" y="2908687"/>
            <a:ext cx="486829" cy="94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0" idx="2"/>
          </p:cNvCxnSpPr>
          <p:nvPr/>
        </p:nvCxnSpPr>
        <p:spPr>
          <a:xfrm>
            <a:off x="4044999" y="2908687"/>
            <a:ext cx="499522" cy="94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0" idx="2"/>
          </p:cNvCxnSpPr>
          <p:nvPr/>
        </p:nvCxnSpPr>
        <p:spPr>
          <a:xfrm flipH="1">
            <a:off x="3165713" y="2908687"/>
            <a:ext cx="879286" cy="1001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 rot="16200000" flipH="1">
            <a:off x="4468419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16200000" flipH="1">
            <a:off x="3482066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 rot="16200000" flipH="1">
            <a:off x="2495713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 flipH="1">
            <a:off x="1509360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 rot="16200000" flipH="1">
            <a:off x="523007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 rot="16200000" flipH="1">
            <a:off x="5454771" y="2497959"/>
            <a:ext cx="152205" cy="973660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26312" y="3936891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411284" y="3834368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61870" y="3845342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430196" y="3845342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64001" y="3964477"/>
            <a:ext cx="0" cy="70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67605" y="3910338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186781" y="2945325"/>
            <a:ext cx="879286" cy="965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5338838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1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4193123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2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4" name="Text Box 77"/>
          <p:cNvSpPr txBox="1">
            <a:spLocks noChangeArrowheads="1"/>
          </p:cNvSpPr>
          <p:nvPr/>
        </p:nvSpPr>
        <p:spPr bwMode="auto">
          <a:xfrm>
            <a:off x="3120118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3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2100449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4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1163238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5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7" name="Text Box 77"/>
          <p:cNvSpPr txBox="1">
            <a:spLocks noChangeArrowheads="1"/>
          </p:cNvSpPr>
          <p:nvPr/>
        </p:nvSpPr>
        <p:spPr bwMode="auto">
          <a:xfrm>
            <a:off x="192134" y="3017968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字符</a:t>
            </a:r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6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8" name="Text Box 77"/>
          <p:cNvSpPr txBox="1">
            <a:spLocks noChangeArrowheads="1"/>
          </p:cNvSpPr>
          <p:nvPr/>
        </p:nvSpPr>
        <p:spPr bwMode="auto">
          <a:xfrm>
            <a:off x="3384362" y="3865113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空闲位</a:t>
            </a:r>
          </a:p>
        </p:txBody>
      </p: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5625023" y="3865113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空闲位</a:t>
            </a:r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7814261" y="3865113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空闲位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7558201" y="4466276"/>
            <a:ext cx="0" cy="231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550089" y="4360570"/>
            <a:ext cx="804" cy="211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542771" y="4390145"/>
            <a:ext cx="804" cy="211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559297" y="4405038"/>
            <a:ext cx="0" cy="166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39446" y="4414917"/>
            <a:ext cx="0" cy="25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86781" y="4192229"/>
            <a:ext cx="0" cy="445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77"/>
          <p:cNvSpPr txBox="1">
            <a:spLocks noChangeArrowheads="1"/>
          </p:cNvSpPr>
          <p:nvPr/>
        </p:nvSpPr>
        <p:spPr bwMode="auto">
          <a:xfrm>
            <a:off x="7259556" y="478629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起始位</a:t>
            </a:r>
          </a:p>
        </p:txBody>
      </p:sp>
      <p:sp>
        <p:nvSpPr>
          <p:cNvPr id="48" name="Text Box 77"/>
          <p:cNvSpPr txBox="1">
            <a:spLocks noChangeArrowheads="1"/>
          </p:cNvSpPr>
          <p:nvPr/>
        </p:nvSpPr>
        <p:spPr bwMode="auto">
          <a:xfrm>
            <a:off x="6105629" y="478629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zh-CN" sz="1200"/>
              <a:t>停止位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4137074" y="478629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zh-CN" sz="1200"/>
              <a:t>停止位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727368" y="478629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zh-CN" sz="1200"/>
              <a:t>停止位</a:t>
            </a:r>
            <a:endParaRPr kumimoji="1" lang="zh-CN" altLang="en-US" sz="120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>
            <a:off x="5166540" y="4787620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起始位</a:t>
            </a:r>
          </a:p>
        </p:txBody>
      </p: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2836295" y="478629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起始位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5588764" y="4592105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28816" y="4571982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499992" y="4592105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189398" y="4592105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125608" y="4604595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466565" y="4570274"/>
            <a:ext cx="0" cy="20504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4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2" y="2987281"/>
            <a:ext cx="7019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5907994" y="2472800"/>
            <a:ext cx="0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99784" y="2434111"/>
            <a:ext cx="0" cy="807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 rot="16200000">
            <a:off x="1378419" y="2229690"/>
            <a:ext cx="135578" cy="1001888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946750" y="2488130"/>
            <a:ext cx="804" cy="73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938228" y="2430472"/>
            <a:ext cx="805" cy="81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60932" y="2438875"/>
            <a:ext cx="22440" cy="77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38502" y="3349844"/>
            <a:ext cx="7725319" cy="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6945530" y="2300375"/>
            <a:ext cx="8444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前同步码</a:t>
            </a:r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5821422" y="2300375"/>
            <a:ext cx="112410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帧开始定界符</a:t>
            </a:r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849308" y="2300375"/>
            <a:ext cx="121597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帧结束定界符</a:t>
            </a: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3290032" y="2300375"/>
            <a:ext cx="121597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数据部分</a:t>
            </a:r>
          </a:p>
        </p:txBody>
      </p:sp>
      <p:sp>
        <p:nvSpPr>
          <p:cNvPr id="32" name="右大括号 31"/>
          <p:cNvSpPr/>
          <p:nvPr/>
        </p:nvSpPr>
        <p:spPr>
          <a:xfrm rot="16200000">
            <a:off x="3864228" y="754658"/>
            <a:ext cx="135578" cy="3951953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 rot="16200000">
            <a:off x="6331879" y="2238960"/>
            <a:ext cx="144017" cy="991788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16200000">
            <a:off x="7307566" y="2255066"/>
            <a:ext cx="144016" cy="959574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42" y="2993908"/>
            <a:ext cx="720080" cy="71187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发送端</a:t>
            </a:r>
          </a:p>
        </p:txBody>
      </p:sp>
      <p:sp>
        <p:nvSpPr>
          <p:cNvPr id="36" name="矩形 35"/>
          <p:cNvSpPr/>
          <p:nvPr/>
        </p:nvSpPr>
        <p:spPr>
          <a:xfrm>
            <a:off x="8263821" y="3034713"/>
            <a:ext cx="720080" cy="71187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接收端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6236062" y="1559108"/>
            <a:ext cx="216024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600">
                <a:solidFill>
                  <a:srgbClr val="111111"/>
                </a:solidFill>
                <a:latin typeface="+mj-ea"/>
                <a:ea typeface="+mj-ea"/>
              </a:rPr>
              <a:t>同步传输</a:t>
            </a:r>
          </a:p>
        </p:txBody>
      </p:sp>
      <p:cxnSp>
        <p:nvCxnSpPr>
          <p:cNvPr id="2054" name="直接箭头连接符 2053"/>
          <p:cNvCxnSpPr/>
          <p:nvPr/>
        </p:nvCxnSpPr>
        <p:spPr>
          <a:xfrm>
            <a:off x="7316182" y="1897662"/>
            <a:ext cx="0" cy="4313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1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7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8381" y="2493222"/>
            <a:ext cx="1519229" cy="369332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0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0 1 1 1 1 1 1 0</a:t>
            </a:r>
          </a:p>
        </p:txBody>
      </p:sp>
      <p:sp>
        <p:nvSpPr>
          <p:cNvPr id="3" name="矩形 2"/>
          <p:cNvSpPr/>
          <p:nvPr/>
        </p:nvSpPr>
        <p:spPr>
          <a:xfrm>
            <a:off x="3922824" y="249322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0 1 0</a:t>
            </a:r>
          </a:p>
        </p:txBody>
      </p:sp>
      <p:sp>
        <p:nvSpPr>
          <p:cNvPr id="4" name="矩形 3"/>
          <p:cNvSpPr/>
          <p:nvPr/>
        </p:nvSpPr>
        <p:spPr>
          <a:xfrm>
            <a:off x="5992557" y="2493222"/>
            <a:ext cx="136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0 0 1 0 1 0</a:t>
            </a:r>
          </a:p>
        </p:txBody>
      </p:sp>
      <p:sp>
        <p:nvSpPr>
          <p:cNvPr id="5" name="矩形 4"/>
          <p:cNvSpPr/>
          <p:nvPr/>
        </p:nvSpPr>
        <p:spPr>
          <a:xfrm>
            <a:off x="3922824" y="335731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0 1 0 0 1 1 1 1 1 </a:t>
            </a:r>
          </a:p>
        </p:txBody>
      </p:sp>
      <p:sp>
        <p:nvSpPr>
          <p:cNvPr id="6" name="矩形 5"/>
          <p:cNvSpPr/>
          <p:nvPr/>
        </p:nvSpPr>
        <p:spPr>
          <a:xfrm>
            <a:off x="5748733" y="3357318"/>
            <a:ext cx="166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1 0 0 0 1 0 1 0</a:t>
            </a:r>
          </a:p>
        </p:txBody>
      </p:sp>
      <p:sp>
        <p:nvSpPr>
          <p:cNvPr id="7" name="矩形 6"/>
          <p:cNvSpPr/>
          <p:nvPr/>
        </p:nvSpPr>
        <p:spPr>
          <a:xfrm>
            <a:off x="5640733" y="3357318"/>
            <a:ext cx="21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144000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</a:t>
            </a:r>
          </a:p>
        </p:txBody>
      </p:sp>
      <p:sp>
        <p:nvSpPr>
          <p:cNvPr id="8" name="矩形 7"/>
          <p:cNvSpPr/>
          <p:nvPr/>
        </p:nvSpPr>
        <p:spPr>
          <a:xfrm>
            <a:off x="4481117" y="2061172"/>
            <a:ext cx="1979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>
                <a:ea typeface="黑体" pitchFamily="2" charset="-122"/>
              </a:rPr>
              <a:t>会被误认为是帧定界符</a:t>
            </a:r>
            <a:endParaRPr kumimoji="1" lang="en-US" altLang="zh-CN" sz="1400">
              <a:ea typeface="黑体" pitchFamily="2" charset="-122"/>
            </a:endParaRPr>
          </a:p>
        </p:txBody>
      </p:sp>
      <p:sp>
        <p:nvSpPr>
          <p:cNvPr id="9" name="右大括号 8"/>
          <p:cNvSpPr/>
          <p:nvPr/>
        </p:nvSpPr>
        <p:spPr>
          <a:xfrm rot="16200000">
            <a:off x="5212740" y="1671540"/>
            <a:ext cx="155047" cy="1483764"/>
          </a:xfrm>
          <a:prstGeom prst="rightBrace">
            <a:avLst>
              <a:gd name="adj1" fmla="val 45248"/>
              <a:gd name="adj2" fmla="val 50000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flipV="1">
            <a:off x="5640733" y="3726650"/>
            <a:ext cx="180020" cy="236350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39199" y="4012679"/>
            <a:ext cx="179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发送端填入</a:t>
            </a:r>
            <a:r>
              <a:rPr kumimoji="1" lang="en-US" altLang="zh-CN" sz="1400" dirty="0">
                <a:ea typeface="黑体" pitchFamily="2" charset="-122"/>
              </a:rPr>
              <a:t>0</a:t>
            </a:r>
            <a:r>
              <a:rPr kumimoji="1" lang="zh-CN" altLang="en-US" sz="1400" dirty="0">
                <a:ea typeface="黑体" pitchFamily="2" charset="-122"/>
              </a:rPr>
              <a:t>比特</a:t>
            </a:r>
            <a:endParaRPr kumimoji="1" lang="en-US" altLang="zh-CN" sz="1400" dirty="0"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8626" y="45094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0 1 0 0 1 1 1 1 1 </a:t>
            </a:r>
          </a:p>
        </p:txBody>
      </p:sp>
      <p:sp>
        <p:nvSpPr>
          <p:cNvPr id="13" name="矩形 12"/>
          <p:cNvSpPr/>
          <p:nvPr/>
        </p:nvSpPr>
        <p:spPr>
          <a:xfrm>
            <a:off x="5774535" y="4509444"/>
            <a:ext cx="166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1 0 0 0 1 0 1 0</a:t>
            </a:r>
          </a:p>
        </p:txBody>
      </p:sp>
      <p:sp>
        <p:nvSpPr>
          <p:cNvPr id="14" name="矩形 13"/>
          <p:cNvSpPr/>
          <p:nvPr/>
        </p:nvSpPr>
        <p:spPr>
          <a:xfrm>
            <a:off x="5666535" y="4509444"/>
            <a:ext cx="21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144000">
            <a:spAutoFit/>
          </a:bodyPr>
          <a:lstStyle/>
          <a:p>
            <a:pPr defTabSz="762000" eaLnBrk="0" hangingPunct="0"/>
            <a:r>
              <a:rPr kumimoji="1" lang="en-US" altLang="zh-CN">
                <a:ea typeface="黑体" pitchFamily="2" charset="-122"/>
              </a:rPr>
              <a:t>0</a:t>
            </a:r>
          </a:p>
        </p:txBody>
      </p:sp>
      <p:sp>
        <p:nvSpPr>
          <p:cNvPr id="15" name="下箭头 14"/>
          <p:cNvSpPr/>
          <p:nvPr/>
        </p:nvSpPr>
        <p:spPr>
          <a:xfrm>
            <a:off x="5684515" y="4878776"/>
            <a:ext cx="180020" cy="305472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58783" y="5186896"/>
            <a:ext cx="2179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接收端删除填入的</a:t>
            </a:r>
            <a:r>
              <a:rPr kumimoji="1" lang="en-US" altLang="zh-CN" sz="1400" dirty="0">
                <a:ea typeface="黑体" pitchFamily="2" charset="-122"/>
              </a:rPr>
              <a:t>0</a:t>
            </a:r>
            <a:r>
              <a:rPr kumimoji="1" lang="zh-CN" altLang="en-US" sz="1400" dirty="0">
                <a:ea typeface="黑体" pitchFamily="2" charset="-122"/>
              </a:rPr>
              <a:t>比特</a:t>
            </a:r>
            <a:endParaRPr kumimoji="1" lang="en-US" altLang="zh-CN" sz="1400" dirty="0"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1680" y="2447055"/>
            <a:ext cx="210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信息字段出现和帧定界符完全一样的</a:t>
            </a:r>
            <a:r>
              <a:rPr kumimoji="1" lang="en-US" altLang="zh-CN" sz="1400" dirty="0">
                <a:ea typeface="黑体" pitchFamily="2" charset="-122"/>
              </a:rPr>
              <a:t>8</a:t>
            </a:r>
            <a:r>
              <a:rPr kumimoji="1" lang="zh-CN" altLang="en-US" sz="1400" dirty="0">
                <a:ea typeface="黑体" pitchFamily="2" charset="-122"/>
              </a:rPr>
              <a:t>比特组合</a:t>
            </a:r>
            <a:endParaRPr kumimoji="1" lang="en-US" altLang="zh-CN" sz="1400" dirty="0"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9673" y="3311151"/>
            <a:ext cx="2176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发送端在</a:t>
            </a:r>
            <a:r>
              <a:rPr kumimoji="1" lang="en-US" altLang="zh-CN" sz="1400" dirty="0">
                <a:ea typeface="黑体" pitchFamily="2" charset="-122"/>
              </a:rPr>
              <a:t>5</a:t>
            </a:r>
            <a:r>
              <a:rPr kumimoji="1" lang="zh-CN" altLang="en-US" sz="1400" dirty="0">
                <a:ea typeface="黑体" pitchFamily="2" charset="-122"/>
              </a:rPr>
              <a:t>个连续的</a:t>
            </a:r>
            <a:r>
              <a:rPr kumimoji="1" lang="en-US" altLang="zh-CN" sz="1400" dirty="0">
                <a:ea typeface="黑体" pitchFamily="2" charset="-122"/>
              </a:rPr>
              <a:t>1</a:t>
            </a:r>
            <a:r>
              <a:rPr kumimoji="1" lang="zh-CN" altLang="en-US" sz="1400" dirty="0">
                <a:ea typeface="黑体" pitchFamily="2" charset="-122"/>
              </a:rPr>
              <a:t>之后填入</a:t>
            </a:r>
            <a:r>
              <a:rPr kumimoji="1" lang="en-US" altLang="zh-CN" sz="1400" dirty="0">
                <a:ea typeface="黑体" pitchFamily="2" charset="-122"/>
              </a:rPr>
              <a:t>0</a:t>
            </a:r>
            <a:r>
              <a:rPr kumimoji="1" lang="zh-CN" altLang="en-US" sz="1400" dirty="0">
                <a:ea typeface="黑体" pitchFamily="2" charset="-122"/>
              </a:rPr>
              <a:t>比特再发送出去</a:t>
            </a:r>
            <a:endParaRPr kumimoji="1" lang="en-US" altLang="zh-CN" sz="1400" dirty="0"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1680" y="4463277"/>
            <a:ext cx="2104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hangingPunct="0"/>
            <a:r>
              <a:rPr kumimoji="1" lang="zh-CN" altLang="en-US" sz="1400">
                <a:ea typeface="黑体" pitchFamily="2" charset="-122"/>
              </a:rPr>
              <a:t>接收端把</a:t>
            </a:r>
            <a:r>
              <a:rPr kumimoji="1" lang="en-US" altLang="zh-CN" sz="1400">
                <a:ea typeface="黑体" pitchFamily="2" charset="-122"/>
              </a:rPr>
              <a:t>5</a:t>
            </a:r>
            <a:r>
              <a:rPr kumimoji="1" lang="zh-CN" altLang="en-US" sz="1400">
                <a:ea typeface="黑体" pitchFamily="2" charset="-122"/>
              </a:rPr>
              <a:t>个连续的</a:t>
            </a:r>
            <a:r>
              <a:rPr kumimoji="1" lang="en-US" altLang="zh-CN" sz="1400">
                <a:ea typeface="黑体" pitchFamily="2" charset="-122"/>
              </a:rPr>
              <a:t>1</a:t>
            </a:r>
            <a:r>
              <a:rPr kumimoji="1" lang="zh-CN" altLang="en-US" sz="1400">
                <a:ea typeface="黑体" pitchFamily="2" charset="-122"/>
              </a:rPr>
              <a:t>之后的</a:t>
            </a:r>
            <a:r>
              <a:rPr kumimoji="1" lang="en-US" altLang="zh-CN" sz="1400">
                <a:ea typeface="黑体" pitchFamily="2" charset="-122"/>
              </a:rPr>
              <a:t>0</a:t>
            </a:r>
            <a:r>
              <a:rPr kumimoji="1" lang="zh-CN" altLang="en-US" sz="1400">
                <a:ea typeface="黑体" pitchFamily="2" charset="-122"/>
              </a:rPr>
              <a:t>比特删除</a:t>
            </a:r>
            <a:endParaRPr kumimoji="1" lang="en-US" altLang="zh-CN" sz="1400">
              <a:ea typeface="黑体" pitchFamily="2" charset="-122"/>
            </a:endParaRPr>
          </a:p>
        </p:txBody>
      </p:sp>
      <p:sp>
        <p:nvSpPr>
          <p:cNvPr id="20" name="Text Box 77"/>
          <p:cNvSpPr txBox="1">
            <a:spLocks noChangeArrowheads="1"/>
          </p:cNvSpPr>
          <p:nvPr/>
        </p:nvSpPr>
        <p:spPr bwMode="auto">
          <a:xfrm>
            <a:off x="3504997" y="1443565"/>
            <a:ext cx="208676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b="1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帧零比特填充</a:t>
            </a:r>
          </a:p>
        </p:txBody>
      </p:sp>
    </p:spTree>
    <p:extLst>
      <p:ext uri="{BB962C8B-B14F-4D97-AF65-F5344CB8AC3E}">
        <p14:creationId xmlns:p14="http://schemas.microsoft.com/office/powerpoint/2010/main" val="415296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1558147" y="2660429"/>
            <a:ext cx="5718564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3349328" y="1772816"/>
            <a:ext cx="208676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b="1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帧字节填充</a:t>
            </a:r>
          </a:p>
        </p:txBody>
      </p:sp>
      <p:sp>
        <p:nvSpPr>
          <p:cNvPr id="6" name="Rectangle 75"/>
          <p:cNvSpPr>
            <a:spLocks noChangeArrowheads="1"/>
          </p:cNvSpPr>
          <p:nvPr/>
        </p:nvSpPr>
        <p:spPr bwMode="auto">
          <a:xfrm>
            <a:off x="6814730" y="2660429"/>
            <a:ext cx="478565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7E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" name="Rectangle 75"/>
          <p:cNvSpPr>
            <a:spLocks noChangeArrowheads="1"/>
          </p:cNvSpPr>
          <p:nvPr/>
        </p:nvSpPr>
        <p:spPr bwMode="auto">
          <a:xfrm>
            <a:off x="1558145" y="2660428"/>
            <a:ext cx="384377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7E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3142322" y="2660429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7D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4351964" y="2660429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7D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5590594" y="2660429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7E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1558145" y="3742673"/>
            <a:ext cx="6254775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13" name="Rectangle 75"/>
          <p:cNvSpPr>
            <a:spLocks noChangeArrowheads="1"/>
          </p:cNvSpPr>
          <p:nvPr/>
        </p:nvSpPr>
        <p:spPr bwMode="auto">
          <a:xfrm>
            <a:off x="7328944" y="3742673"/>
            <a:ext cx="478565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7E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4" name="Rectangle 75"/>
          <p:cNvSpPr>
            <a:spLocks noChangeArrowheads="1"/>
          </p:cNvSpPr>
          <p:nvPr/>
        </p:nvSpPr>
        <p:spPr bwMode="auto">
          <a:xfrm>
            <a:off x="1558146" y="3745305"/>
            <a:ext cx="371255" cy="2788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7E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2840018" y="374267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7D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352305" y="374267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7D</a:t>
            </a: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5848103" y="3740707"/>
            <a:ext cx="339073" cy="2736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7D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6187176" y="3737408"/>
            <a:ext cx="339073" cy="2736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5E</a:t>
            </a:r>
          </a:p>
        </p:txBody>
      </p:sp>
      <p:sp>
        <p:nvSpPr>
          <p:cNvPr id="20" name="Rectangle 75"/>
          <p:cNvSpPr>
            <a:spLocks noChangeArrowheads="1"/>
          </p:cNvSpPr>
          <p:nvPr/>
        </p:nvSpPr>
        <p:spPr bwMode="auto">
          <a:xfrm>
            <a:off x="4691037" y="3742672"/>
            <a:ext cx="339073" cy="27886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5D</a:t>
            </a:r>
          </a:p>
        </p:txBody>
      </p:sp>
      <p:sp>
        <p:nvSpPr>
          <p:cNvPr id="21" name="Rectangle 75"/>
          <p:cNvSpPr>
            <a:spLocks noChangeArrowheads="1"/>
          </p:cNvSpPr>
          <p:nvPr/>
        </p:nvSpPr>
        <p:spPr bwMode="auto">
          <a:xfrm>
            <a:off x="3179792" y="3745305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5D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840018" y="2934030"/>
            <a:ext cx="302304" cy="80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1" idx="3"/>
          </p:cNvCxnSpPr>
          <p:nvPr/>
        </p:nvCxnSpPr>
        <p:spPr>
          <a:xfrm>
            <a:off x="3475832" y="2947193"/>
            <a:ext cx="43033" cy="93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51965" y="2939295"/>
            <a:ext cx="340" cy="78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91378" y="2941639"/>
            <a:ext cx="338732" cy="79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91719" y="2905027"/>
            <a:ext cx="256384" cy="83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29667" y="2917184"/>
            <a:ext cx="596582" cy="820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 rot="5400000">
            <a:off x="3251938" y="3560754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 rot="5400000">
            <a:off x="4747775" y="3547502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6243914" y="3547502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3085043" y="3334736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4648036" y="3334736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37" name="Text Box 77"/>
          <p:cNvSpPr txBox="1">
            <a:spLocks noChangeArrowheads="1"/>
          </p:cNvSpPr>
          <p:nvPr/>
        </p:nvSpPr>
        <p:spPr bwMode="auto">
          <a:xfrm>
            <a:off x="6057859" y="3334736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40" name="Rectangle 75"/>
          <p:cNvSpPr>
            <a:spLocks noChangeArrowheads="1"/>
          </p:cNvSpPr>
          <p:nvPr/>
        </p:nvSpPr>
        <p:spPr bwMode="auto">
          <a:xfrm>
            <a:off x="3481395" y="2660428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5D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42" name="Rectangle 75"/>
          <p:cNvSpPr>
            <a:spLocks noChangeArrowheads="1"/>
          </p:cNvSpPr>
          <p:nvPr/>
        </p:nvSpPr>
        <p:spPr bwMode="auto">
          <a:xfrm>
            <a:off x="3518865" y="374267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5D</a:t>
            </a:r>
            <a:endParaRPr lang="zh-CN" altLang="en-US" sz="110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1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80" y="1678371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12" y="1886574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94" y="1919673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70" y="3728798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98" y="3728798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58" y="3717032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1547664" y="3224838"/>
            <a:ext cx="6480720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V="1">
            <a:off x="2251009" y="3325803"/>
            <a:ext cx="0" cy="668228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88232" y="2618348"/>
            <a:ext cx="1" cy="61288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00807" y="2564904"/>
            <a:ext cx="1818" cy="666327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54997" y="2564904"/>
            <a:ext cx="0" cy="666327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13934" y="3322612"/>
            <a:ext cx="0" cy="625161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91835" y="3347518"/>
            <a:ext cx="0" cy="515542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5" y="3185277"/>
            <a:ext cx="177579" cy="1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959" y="3195200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22" y="3198412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14" y="3197050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02813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69577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3270" y="3190485"/>
            <a:ext cx="156549" cy="9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15387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Text Box 77"/>
          <p:cNvSpPr txBox="1">
            <a:spLocks noChangeArrowheads="1"/>
          </p:cNvSpPr>
          <p:nvPr/>
        </p:nvSpPr>
        <p:spPr bwMode="auto">
          <a:xfrm>
            <a:off x="3157121" y="1180324"/>
            <a:ext cx="272186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广播信道局域网</a:t>
            </a:r>
            <a:r>
              <a:rPr kumimoji="1" lang="en-US" altLang="zh-CN" b="1">
                <a:solidFill>
                  <a:srgbClr val="111111"/>
                </a:solidFill>
                <a:latin typeface="+mj-ea"/>
                <a:ea typeface="+mj-ea"/>
              </a:rPr>
              <a:t>--</a:t>
            </a:r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总线型</a:t>
            </a:r>
          </a:p>
        </p:txBody>
      </p:sp>
      <p:sp>
        <p:nvSpPr>
          <p:cNvPr id="231" name="Text Box 77"/>
          <p:cNvSpPr txBox="1">
            <a:spLocks noChangeArrowheads="1"/>
          </p:cNvSpPr>
          <p:nvPr/>
        </p:nvSpPr>
        <p:spPr bwMode="auto">
          <a:xfrm>
            <a:off x="1938463" y="4520153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5" name="Text Box 77"/>
          <p:cNvSpPr txBox="1">
            <a:spLocks noChangeArrowheads="1"/>
          </p:cNvSpPr>
          <p:nvPr/>
        </p:nvSpPr>
        <p:spPr bwMode="auto">
          <a:xfrm>
            <a:off x="3908445" y="4499958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6" name="Text Box 77"/>
          <p:cNvSpPr txBox="1">
            <a:spLocks noChangeArrowheads="1"/>
          </p:cNvSpPr>
          <p:nvPr/>
        </p:nvSpPr>
        <p:spPr bwMode="auto">
          <a:xfrm>
            <a:off x="6126466" y="4496538"/>
            <a:ext cx="14833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7" name="Text Box 77"/>
          <p:cNvSpPr txBox="1">
            <a:spLocks noChangeArrowheads="1"/>
          </p:cNvSpPr>
          <p:nvPr/>
        </p:nvSpPr>
        <p:spPr bwMode="auto">
          <a:xfrm>
            <a:off x="3322200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8" name="Text Box 77"/>
          <p:cNvSpPr txBox="1">
            <a:spLocks noChangeArrowheads="1"/>
          </p:cNvSpPr>
          <p:nvPr/>
        </p:nvSpPr>
        <p:spPr bwMode="auto">
          <a:xfrm>
            <a:off x="5067974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E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9" name="Text Box 77"/>
          <p:cNvSpPr txBox="1">
            <a:spLocks noChangeArrowheads="1"/>
          </p:cNvSpPr>
          <p:nvPr/>
        </p:nvSpPr>
        <p:spPr bwMode="auto">
          <a:xfrm>
            <a:off x="6430115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F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3" name="Text Box 77"/>
          <p:cNvSpPr txBox="1">
            <a:spLocks noChangeArrowheads="1"/>
          </p:cNvSpPr>
          <p:nvPr/>
        </p:nvSpPr>
        <p:spPr bwMode="auto">
          <a:xfrm>
            <a:off x="2247368" y="36599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4" name="Text Box 77"/>
          <p:cNvSpPr txBox="1">
            <a:spLocks noChangeArrowheads="1"/>
          </p:cNvSpPr>
          <p:nvPr/>
        </p:nvSpPr>
        <p:spPr bwMode="auto">
          <a:xfrm>
            <a:off x="4202272" y="3633285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5" name="Text Box 77"/>
          <p:cNvSpPr txBox="1">
            <a:spLocks noChangeArrowheads="1"/>
          </p:cNvSpPr>
          <p:nvPr/>
        </p:nvSpPr>
        <p:spPr bwMode="auto">
          <a:xfrm>
            <a:off x="6286623" y="366982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6" name="Text Box 77"/>
          <p:cNvSpPr txBox="1">
            <a:spLocks noChangeArrowheads="1"/>
          </p:cNvSpPr>
          <p:nvPr/>
        </p:nvSpPr>
        <p:spPr bwMode="auto">
          <a:xfrm>
            <a:off x="3416036" y="259591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7" name="Text Box 77"/>
          <p:cNvSpPr txBox="1">
            <a:spLocks noChangeArrowheads="1"/>
          </p:cNvSpPr>
          <p:nvPr/>
        </p:nvSpPr>
        <p:spPr bwMode="auto">
          <a:xfrm>
            <a:off x="5331668" y="2588594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ME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7140417" y="2554236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MF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2259427" y="3302448"/>
            <a:ext cx="1318801" cy="560612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flipH="1">
            <a:off x="1560205" y="3319145"/>
            <a:ext cx="757926" cy="177292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箭头连接符 232"/>
          <p:cNvCxnSpPr/>
          <p:nvPr/>
        </p:nvCxnSpPr>
        <p:spPr>
          <a:xfrm flipV="1">
            <a:off x="3578228" y="3284984"/>
            <a:ext cx="4306140" cy="156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 rot="5400000" flipH="1">
            <a:off x="2921545" y="2901793"/>
            <a:ext cx="609713" cy="191596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 rot="5400000" flipH="1">
            <a:off x="4782353" y="2859786"/>
            <a:ext cx="674472" cy="191596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 rot="5400000" flipH="1">
            <a:off x="6532049" y="2864280"/>
            <a:ext cx="683460" cy="191596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 rot="16437963" flipH="1" flipV="1">
            <a:off x="3770676" y="3410139"/>
            <a:ext cx="494893" cy="284857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 rot="16437963" flipH="1" flipV="1">
            <a:off x="5836774" y="3402238"/>
            <a:ext cx="486740" cy="307243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3810349" y="3535868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5896656" y="3551605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3029041" y="2691772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4933831" y="263309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6594492" y="2597945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1537332" y="333603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8" name="Text Box 77"/>
          <p:cNvSpPr txBox="1">
            <a:spLocks noChangeArrowheads="1"/>
          </p:cNvSpPr>
          <p:nvPr/>
        </p:nvSpPr>
        <p:spPr bwMode="auto">
          <a:xfrm>
            <a:off x="7659314" y="3301808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>
            <a:off x="2066612" y="4797152"/>
            <a:ext cx="559270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 dirty="0">
                <a:solidFill>
                  <a:srgbClr val="111111"/>
                </a:solidFill>
                <a:latin typeface="+mj-ea"/>
                <a:ea typeface="+mj-ea"/>
              </a:rPr>
              <a:t>在广播信道实现点到点通信需要给帧添加地址，并且要进行冲突检测</a:t>
            </a:r>
          </a:p>
        </p:txBody>
      </p:sp>
    </p:spTree>
    <p:extLst>
      <p:ext uri="{BB962C8B-B14F-4D97-AF65-F5344CB8AC3E}">
        <p14:creationId xmlns:p14="http://schemas.microsoft.com/office/powerpoint/2010/main" val="78087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01" y="1959604"/>
            <a:ext cx="1699768" cy="12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19109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4" y="4227234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95" y="4227234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36" y="4227234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2164227" y="2779208"/>
            <a:ext cx="2016224" cy="16561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298224" y="2708920"/>
            <a:ext cx="0" cy="172647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4612499" y="2779210"/>
            <a:ext cx="1440160" cy="165618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2983649" y="1545780"/>
            <a:ext cx="272186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广播信道局域网</a:t>
            </a:r>
            <a:r>
              <a:rPr kumimoji="1" lang="en-US" altLang="zh-CN" b="1">
                <a:solidFill>
                  <a:srgbClr val="111111"/>
                </a:solidFill>
                <a:latin typeface="+mj-ea"/>
                <a:ea typeface="+mj-ea"/>
              </a:rPr>
              <a:t>--</a:t>
            </a:r>
            <a:r>
              <a:rPr kumimoji="1" lang="zh-CN" altLang="en-US" b="1">
                <a:solidFill>
                  <a:srgbClr val="111111"/>
                </a:solidFill>
                <a:latin typeface="+mj-ea"/>
                <a:ea typeface="+mj-ea"/>
              </a:rPr>
              <a:t>星型</a:t>
            </a: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3412347" y="2070936"/>
            <a:ext cx="1771753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集线器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4223859" y="2747141"/>
            <a:ext cx="1528705" cy="1545955"/>
          </a:xfrm>
          <a:custGeom>
            <a:avLst/>
            <a:gdLst>
              <a:gd name="connsiteX0" fmla="*/ 0 w 1518249"/>
              <a:gd name="connsiteY0" fmla="*/ 86060 h 1509419"/>
              <a:gd name="connsiteX1" fmla="*/ 405442 w 1518249"/>
              <a:gd name="connsiteY1" fmla="*/ 155072 h 1509419"/>
              <a:gd name="connsiteX2" fmla="*/ 1518249 w 1518249"/>
              <a:gd name="connsiteY2" fmla="*/ 1509419 h 15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249" h="1509419">
                <a:moveTo>
                  <a:pt x="0" y="86060"/>
                </a:moveTo>
                <a:cubicBezTo>
                  <a:pt x="76200" y="1952"/>
                  <a:pt x="152401" y="-82155"/>
                  <a:pt x="405442" y="155072"/>
                </a:cubicBezTo>
                <a:cubicBezTo>
                  <a:pt x="658484" y="392299"/>
                  <a:pt x="1088366" y="950859"/>
                  <a:pt x="1518249" y="1509419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147977" y="2838083"/>
            <a:ext cx="2299990" cy="1535509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4590708" y="2747140"/>
            <a:ext cx="3437677" cy="1545955"/>
          </a:xfrm>
          <a:custGeom>
            <a:avLst/>
            <a:gdLst>
              <a:gd name="connsiteX0" fmla="*/ 0 w 1518249"/>
              <a:gd name="connsiteY0" fmla="*/ 86060 h 1509419"/>
              <a:gd name="connsiteX1" fmla="*/ 405442 w 1518249"/>
              <a:gd name="connsiteY1" fmla="*/ 155072 h 1509419"/>
              <a:gd name="connsiteX2" fmla="*/ 1518249 w 1518249"/>
              <a:gd name="connsiteY2" fmla="*/ 1509419 h 15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249" h="1509419">
                <a:moveTo>
                  <a:pt x="0" y="86060"/>
                </a:moveTo>
                <a:cubicBezTo>
                  <a:pt x="76200" y="1952"/>
                  <a:pt x="152401" y="-82155"/>
                  <a:pt x="405442" y="155072"/>
                </a:cubicBezTo>
                <a:cubicBezTo>
                  <a:pt x="658484" y="392299"/>
                  <a:pt x="1088366" y="950859"/>
                  <a:pt x="1518249" y="1509419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4788025" y="2765667"/>
            <a:ext cx="3001013" cy="160792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2246786" y="4299816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3914135" y="4096593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6007088" y="415362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8028385" y="4188594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6" name="Text Box 77"/>
          <p:cNvSpPr txBox="1">
            <a:spLocks noChangeArrowheads="1"/>
          </p:cNvSpPr>
          <p:nvPr/>
        </p:nvSpPr>
        <p:spPr bwMode="auto">
          <a:xfrm>
            <a:off x="5347668" y="4104580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 Box 77"/>
          <p:cNvSpPr txBox="1">
            <a:spLocks noChangeArrowheads="1"/>
          </p:cNvSpPr>
          <p:nvPr/>
        </p:nvSpPr>
        <p:spPr bwMode="auto">
          <a:xfrm>
            <a:off x="4414916" y="4096908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 Box 77"/>
          <p:cNvSpPr txBox="1">
            <a:spLocks noChangeArrowheads="1"/>
          </p:cNvSpPr>
          <p:nvPr/>
        </p:nvSpPr>
        <p:spPr bwMode="auto">
          <a:xfrm>
            <a:off x="7851359" y="3942109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1905279" y="4016411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</a:t>
            </a:r>
            <a:endParaRPr kumimoji="1"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579464" y="50831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3552079" y="50831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5524694" y="50831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7497308" y="50831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5126295" y="2224824"/>
            <a:ext cx="237609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在广播信道实现点到点通信就需要给帧添加地址</a:t>
            </a:r>
          </a:p>
        </p:txBody>
      </p:sp>
    </p:spTree>
    <p:extLst>
      <p:ext uri="{BB962C8B-B14F-4D97-AF65-F5344CB8AC3E}">
        <p14:creationId xmlns:p14="http://schemas.microsoft.com/office/powerpoint/2010/main" val="252263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899592" y="2708920"/>
            <a:ext cx="2088232" cy="1922785"/>
            <a:chOff x="899592" y="2708920"/>
            <a:chExt cx="2088232" cy="1922785"/>
          </a:xfrm>
        </p:grpSpPr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435912" y="2812322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08" y="3045534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96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67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1435912" y="3329807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0"/>
            </p:cNvCxnSpPr>
            <p:nvPr/>
          </p:nvCxnSpPr>
          <p:spPr>
            <a:xfrm flipV="1">
              <a:off x="1957773" y="3324340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2046726" y="3325110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77"/>
            <p:cNvSpPr txBox="1">
              <a:spLocks noChangeArrowheads="1"/>
            </p:cNvSpPr>
            <p:nvPr/>
          </p:nvSpPr>
          <p:spPr bwMode="auto">
            <a:xfrm>
              <a:off x="1502307" y="423929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1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899592" y="2708920"/>
              <a:ext cx="2088232" cy="19227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右大括号 138"/>
          <p:cNvSpPr/>
          <p:nvPr/>
        </p:nvSpPr>
        <p:spPr>
          <a:xfrm rot="16200000">
            <a:off x="3944376" y="-28677"/>
            <a:ext cx="400080" cy="4905473"/>
          </a:xfrm>
          <a:prstGeom prst="rightBrace">
            <a:avLst>
              <a:gd name="adj1" fmla="val 41691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 Box 77"/>
          <p:cNvSpPr txBox="1">
            <a:spLocks noChangeArrowheads="1"/>
          </p:cNvSpPr>
          <p:nvPr/>
        </p:nvSpPr>
        <p:spPr bwMode="auto">
          <a:xfrm>
            <a:off x="2870842" y="1915111"/>
            <a:ext cx="272186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三个独立的冲突域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3129552" y="2699672"/>
            <a:ext cx="2088232" cy="1922785"/>
            <a:chOff x="899592" y="2708920"/>
            <a:chExt cx="2088232" cy="1922785"/>
          </a:xfrm>
        </p:grpSpPr>
        <p:sp>
          <p:nvSpPr>
            <p:cNvPr id="148" name="Text Box 77"/>
            <p:cNvSpPr txBox="1">
              <a:spLocks noChangeArrowheads="1"/>
            </p:cNvSpPr>
            <p:nvPr/>
          </p:nvSpPr>
          <p:spPr bwMode="auto">
            <a:xfrm>
              <a:off x="1435912" y="2812322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08" y="3045534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96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67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3" name="直接连接符 152"/>
            <p:cNvCxnSpPr/>
            <p:nvPr/>
          </p:nvCxnSpPr>
          <p:spPr>
            <a:xfrm flipV="1">
              <a:off x="1435912" y="3329807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51" idx="0"/>
            </p:cNvCxnSpPr>
            <p:nvPr/>
          </p:nvCxnSpPr>
          <p:spPr>
            <a:xfrm flipV="1">
              <a:off x="1957773" y="3324340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2046726" y="3325110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77"/>
            <p:cNvSpPr txBox="1">
              <a:spLocks noChangeArrowheads="1"/>
            </p:cNvSpPr>
            <p:nvPr/>
          </p:nvSpPr>
          <p:spPr bwMode="auto">
            <a:xfrm>
              <a:off x="1502307" y="423929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2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57" name="圆角矩形 156"/>
            <p:cNvSpPr/>
            <p:nvPr/>
          </p:nvSpPr>
          <p:spPr>
            <a:xfrm>
              <a:off x="899592" y="2708920"/>
              <a:ext cx="2088232" cy="19227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322132" y="2716245"/>
            <a:ext cx="2088232" cy="1922785"/>
            <a:chOff x="899592" y="2708920"/>
            <a:chExt cx="2088232" cy="1922785"/>
          </a:xfrm>
        </p:grpSpPr>
        <p:sp>
          <p:nvSpPr>
            <p:cNvPr id="159" name="Text Box 77"/>
            <p:cNvSpPr txBox="1">
              <a:spLocks noChangeArrowheads="1"/>
            </p:cNvSpPr>
            <p:nvPr/>
          </p:nvSpPr>
          <p:spPr bwMode="auto">
            <a:xfrm>
              <a:off x="1435912" y="2812322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08" y="3045534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1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96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675" y="3732957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4" name="直接连接符 163"/>
            <p:cNvCxnSpPr/>
            <p:nvPr/>
          </p:nvCxnSpPr>
          <p:spPr>
            <a:xfrm flipV="1">
              <a:off x="1435912" y="3329807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62" idx="0"/>
            </p:cNvCxnSpPr>
            <p:nvPr/>
          </p:nvCxnSpPr>
          <p:spPr>
            <a:xfrm flipV="1">
              <a:off x="1957773" y="3324340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 flipV="1">
              <a:off x="2046726" y="3325110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77"/>
            <p:cNvSpPr txBox="1">
              <a:spLocks noChangeArrowheads="1"/>
            </p:cNvSpPr>
            <p:nvPr/>
          </p:nvSpPr>
          <p:spPr bwMode="auto">
            <a:xfrm>
              <a:off x="1502307" y="423929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3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899592" y="2708920"/>
              <a:ext cx="2088232" cy="19227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5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箭头连接符 171"/>
          <p:cNvCxnSpPr/>
          <p:nvPr/>
        </p:nvCxnSpPr>
        <p:spPr>
          <a:xfrm>
            <a:off x="3491880" y="5381537"/>
            <a:ext cx="5581033" cy="0"/>
          </a:xfrm>
          <a:prstGeom prst="straightConnector1">
            <a:avLst/>
          </a:prstGeom>
          <a:ln w="3175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694140" y="6301465"/>
            <a:ext cx="8359659" cy="19972"/>
          </a:xfrm>
          <a:prstGeom prst="straightConnector1">
            <a:avLst/>
          </a:prstGeom>
          <a:ln w="31750">
            <a:solidFill>
              <a:schemeClr val="accent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0197" y="793990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1003" y="4006553"/>
            <a:ext cx="691530" cy="404929"/>
          </a:xfrm>
          <a:prstGeom prst="rect">
            <a:avLst/>
          </a:prstGeom>
          <a:noFill/>
        </p:spPr>
      </p:pic>
      <p:pic>
        <p:nvPicPr>
          <p:cNvPr id="8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0452" y="619506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90653" y="261805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网站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9547" y="195229"/>
            <a:ext cx="88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计算机</a:t>
            </a:r>
            <a:r>
              <a:rPr lang="en-US" altLang="zh-CN" sz="1400" b="1"/>
              <a:t>A</a:t>
            </a:r>
            <a:endParaRPr lang="zh-CN" altLang="en-US" sz="1400" b="1"/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7833734" y="3624968"/>
            <a:ext cx="566738" cy="331873"/>
            <a:chOff x="4028" y="3053"/>
            <a:chExt cx="555" cy="325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3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1982" y="2848489"/>
            <a:ext cx="576064" cy="337318"/>
          </a:xfrm>
          <a:prstGeom prst="rect">
            <a:avLst/>
          </a:prstGeom>
          <a:noFill/>
        </p:spPr>
      </p:pic>
      <p:cxnSp>
        <p:nvCxnSpPr>
          <p:cNvPr id="24" name="直接连接符 23"/>
          <p:cNvCxnSpPr>
            <a:stCxn id="7" idx="3"/>
            <a:endCxn id="13" idx="24"/>
          </p:cNvCxnSpPr>
          <p:nvPr/>
        </p:nvCxnSpPr>
        <p:spPr>
          <a:xfrm flipV="1">
            <a:off x="6732533" y="3865959"/>
            <a:ext cx="1128772" cy="3430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5571" y="3699061"/>
            <a:ext cx="560715" cy="328330"/>
          </a:xfrm>
          <a:prstGeom prst="rect">
            <a:avLst/>
          </a:prstGeom>
          <a:noFill/>
        </p:spPr>
      </p:pic>
      <p:pic>
        <p:nvPicPr>
          <p:cNvPr id="26" name="Picture 129" descr="抽象图标33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4889" y="3675836"/>
            <a:ext cx="963624" cy="43984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068167" y="3342251"/>
            <a:ext cx="8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集线器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63866" y="3336131"/>
            <a:ext cx="8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集线器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66223" y="3332656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RouterA</a:t>
            </a:r>
            <a:endParaRPr lang="zh-CN" altLang="en-US" sz="1100" b="1"/>
          </a:p>
        </p:txBody>
      </p:sp>
      <p:sp>
        <p:nvSpPr>
          <p:cNvPr id="30" name="TextBox 29"/>
          <p:cNvSpPr txBox="1"/>
          <p:nvPr/>
        </p:nvSpPr>
        <p:spPr>
          <a:xfrm>
            <a:off x="5567525" y="3947671"/>
            <a:ext cx="29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2163938" y="2362190"/>
            <a:ext cx="8084910" cy="2317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161171" y="1574047"/>
            <a:ext cx="8084910" cy="666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145997" y="557273"/>
            <a:ext cx="8084910" cy="942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04384" y="2643754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RouterD</a:t>
            </a:r>
            <a:endParaRPr lang="zh-CN" altLang="en-US" sz="1100" b="1"/>
          </a:p>
        </p:txBody>
      </p:sp>
      <p:sp>
        <p:nvSpPr>
          <p:cNvPr id="35" name="TextBox 34"/>
          <p:cNvSpPr txBox="1"/>
          <p:nvPr/>
        </p:nvSpPr>
        <p:spPr>
          <a:xfrm>
            <a:off x="6380309" y="2559354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RouterE</a:t>
            </a:r>
            <a:endParaRPr lang="zh-CN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7842525" y="3360309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RouterC</a:t>
            </a:r>
            <a:endParaRPr lang="zh-CN" alt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5992709" y="3677065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RouterB</a:t>
            </a:r>
            <a:endParaRPr lang="zh-CN" altLang="en-US" sz="1100" b="1"/>
          </a:p>
        </p:txBody>
      </p:sp>
      <p:pic>
        <p:nvPicPr>
          <p:cNvPr id="38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5362" y="2886492"/>
            <a:ext cx="544327" cy="318734"/>
          </a:xfrm>
          <a:prstGeom prst="rect">
            <a:avLst/>
          </a:prstGeom>
          <a:noFill/>
        </p:spPr>
      </p:pic>
      <p:pic>
        <p:nvPicPr>
          <p:cNvPr id="39" name="Picture 129" descr="抽象图标33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53799" y="3592997"/>
            <a:ext cx="896409" cy="409164"/>
          </a:xfrm>
          <a:prstGeom prst="rect">
            <a:avLst/>
          </a:prstGeom>
          <a:noFill/>
        </p:spPr>
      </p:pic>
      <p:sp>
        <p:nvSpPr>
          <p:cNvPr id="40" name="矩形 39"/>
          <p:cNvSpPr/>
          <p:nvPr/>
        </p:nvSpPr>
        <p:spPr>
          <a:xfrm>
            <a:off x="3317250" y="684704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sp>
        <p:nvSpPr>
          <p:cNvPr id="42" name="矩形 41"/>
          <p:cNvSpPr/>
          <p:nvPr/>
        </p:nvSpPr>
        <p:spPr>
          <a:xfrm>
            <a:off x="4194435" y="1989816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4538" y="1989816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13830" y="198981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24996" y="1989813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84102" y="1651292"/>
            <a:ext cx="1240871" cy="55792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缓存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671794" y="1639277"/>
            <a:ext cx="1240871" cy="557929"/>
            <a:chOff x="1002714" y="2154375"/>
            <a:chExt cx="1240871" cy="557929"/>
          </a:xfrm>
        </p:grpSpPr>
        <p:sp>
          <p:nvSpPr>
            <p:cNvPr id="48" name="矩形 47"/>
            <p:cNvSpPr/>
            <p:nvPr/>
          </p:nvSpPr>
          <p:spPr>
            <a:xfrm>
              <a:off x="1913047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623150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32442" y="2492897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02714" y="2154375"/>
              <a:ext cx="1240871" cy="55792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缓存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8096501" y="780107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sp>
        <p:nvSpPr>
          <p:cNvPr id="53" name="矩形 52"/>
          <p:cNvSpPr/>
          <p:nvPr/>
        </p:nvSpPr>
        <p:spPr>
          <a:xfrm>
            <a:off x="8567866" y="754518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12525" y="754518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096501" y="754518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3632538" y="1423796"/>
            <a:ext cx="132077" cy="29669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 flipV="1">
            <a:off x="8398221" y="1405777"/>
            <a:ext cx="132077" cy="31471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03361" y="4115973"/>
            <a:ext cx="178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广播信道的网络</a:t>
            </a:r>
            <a:endParaRPr lang="en-US" altLang="zh-CN" sz="1400"/>
          </a:p>
          <a:p>
            <a:r>
              <a:rPr lang="en-US" altLang="zh-CN" sz="1400"/>
              <a:t>CSMA/CD</a:t>
            </a:r>
            <a:r>
              <a:rPr lang="zh-CN" altLang="en-US" sz="1400"/>
              <a:t>协议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94140" y="4462154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物理层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94140" y="3323061"/>
            <a:ext cx="1238400" cy="280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数据链路层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94140" y="2784907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94140" y="1822623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94140" y="356192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94140" y="708893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表示层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694140" y="1070735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会话层</a:t>
            </a:r>
          </a:p>
        </p:txBody>
      </p:sp>
      <p:cxnSp>
        <p:nvCxnSpPr>
          <p:cNvPr id="77" name="直接箭头连接符 76"/>
          <p:cNvCxnSpPr>
            <a:stCxn id="61" idx="3"/>
          </p:cNvCxnSpPr>
          <p:nvPr/>
        </p:nvCxnSpPr>
        <p:spPr>
          <a:xfrm flipV="1">
            <a:off x="1932540" y="3183157"/>
            <a:ext cx="758113" cy="28030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3"/>
          </p:cNvCxnSpPr>
          <p:nvPr/>
        </p:nvCxnSpPr>
        <p:spPr>
          <a:xfrm>
            <a:off x="1932540" y="3463461"/>
            <a:ext cx="3362822" cy="63809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" idx="1"/>
          </p:cNvCxnSpPr>
          <p:nvPr/>
        </p:nvCxnSpPr>
        <p:spPr>
          <a:xfrm>
            <a:off x="4714390" y="3878087"/>
            <a:ext cx="1326613" cy="33093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3"/>
            <a:endCxn id="39" idx="1"/>
          </p:cNvCxnSpPr>
          <p:nvPr/>
        </p:nvCxnSpPr>
        <p:spPr>
          <a:xfrm>
            <a:off x="8400472" y="3790905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6" idx="2"/>
          </p:cNvCxnSpPr>
          <p:nvPr/>
        </p:nvCxnSpPr>
        <p:spPr>
          <a:xfrm flipV="1">
            <a:off x="9502003" y="1792503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2887475" y="1887298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endCxn id="38" idx="1"/>
          </p:cNvCxnSpPr>
          <p:nvPr/>
        </p:nvCxnSpPr>
        <p:spPr>
          <a:xfrm flipV="1">
            <a:off x="4696286" y="3045859"/>
            <a:ext cx="599076" cy="58054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5849800" y="3017147"/>
            <a:ext cx="636442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4" idx="26"/>
          </p:cNvCxnSpPr>
          <p:nvPr/>
        </p:nvCxnSpPr>
        <p:spPr>
          <a:xfrm flipH="1" flipV="1">
            <a:off x="7118046" y="3205713"/>
            <a:ext cx="772872" cy="4774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482244" y="3886836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rot="826620">
            <a:off x="4890834" y="3578784"/>
            <a:ext cx="119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点到点信道</a:t>
            </a:r>
            <a:endParaRPr lang="en-US" altLang="zh-CN" sz="1400"/>
          </a:p>
          <a:p>
            <a:r>
              <a:rPr lang="en-US" altLang="zh-CN" sz="1400"/>
              <a:t>PPP</a:t>
            </a:r>
            <a:r>
              <a:rPr lang="zh-CN" altLang="en-US" sz="1400"/>
              <a:t>协议</a:t>
            </a: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5544715" y="4115680"/>
            <a:ext cx="9374" cy="100750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840920" y="5230360"/>
            <a:ext cx="1989132" cy="362312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数据包</a:t>
            </a:r>
          </a:p>
        </p:txBody>
      </p:sp>
      <p:sp>
        <p:nvSpPr>
          <p:cNvPr id="103" name="矩形 102"/>
          <p:cNvSpPr/>
          <p:nvPr/>
        </p:nvSpPr>
        <p:spPr>
          <a:xfrm>
            <a:off x="6830051" y="5230360"/>
            <a:ext cx="638329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协议</a:t>
            </a:r>
          </a:p>
        </p:txBody>
      </p:sp>
      <p:sp>
        <p:nvSpPr>
          <p:cNvPr id="142" name="矩形 141"/>
          <p:cNvSpPr/>
          <p:nvPr/>
        </p:nvSpPr>
        <p:spPr>
          <a:xfrm>
            <a:off x="7461302" y="5230360"/>
            <a:ext cx="420175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03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874398" y="5230360"/>
            <a:ext cx="420175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FF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96865" y="5230360"/>
            <a:ext cx="420175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7E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317931" y="5230360"/>
            <a:ext cx="522990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tx1"/>
                </a:solidFill>
                <a:ea typeface="黑体" pitchFamily="2" charset="-122"/>
              </a:rPr>
              <a:t>FCS</a:t>
            </a:r>
          </a:p>
        </p:txBody>
      </p:sp>
      <p:sp>
        <p:nvSpPr>
          <p:cNvPr id="148" name="矩形 147"/>
          <p:cNvSpPr/>
          <p:nvPr/>
        </p:nvSpPr>
        <p:spPr>
          <a:xfrm>
            <a:off x="3895957" y="5230360"/>
            <a:ext cx="420175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7E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49" name="AutoShape 34"/>
          <p:cNvSpPr>
            <a:spLocks/>
          </p:cNvSpPr>
          <p:nvPr/>
        </p:nvSpPr>
        <p:spPr bwMode="auto">
          <a:xfrm rot="5400000">
            <a:off x="4298503" y="4607379"/>
            <a:ext cx="122810" cy="971528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"/>
          <p:cNvSpPr>
            <a:spLocks/>
          </p:cNvSpPr>
          <p:nvPr/>
        </p:nvSpPr>
        <p:spPr bwMode="auto">
          <a:xfrm rot="5400000">
            <a:off x="7716654" y="4223894"/>
            <a:ext cx="88106" cy="1861309"/>
          </a:xfrm>
          <a:prstGeom prst="leftBrace">
            <a:avLst>
              <a:gd name="adj1" fmla="val 128529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Text Box 35"/>
          <p:cNvSpPr txBox="1">
            <a:spLocks noChangeArrowheads="1"/>
          </p:cNvSpPr>
          <p:nvPr/>
        </p:nvSpPr>
        <p:spPr bwMode="auto">
          <a:xfrm>
            <a:off x="7485170" y="4740256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ea typeface="黑体" pitchFamily="2" charset="-122"/>
              </a:rPr>
              <a:t>首部</a:t>
            </a:r>
          </a:p>
        </p:txBody>
      </p:sp>
      <p:sp>
        <p:nvSpPr>
          <p:cNvPr id="152" name="Text Box 36"/>
          <p:cNvSpPr txBox="1">
            <a:spLocks noChangeArrowheads="1"/>
          </p:cNvSpPr>
          <p:nvPr/>
        </p:nvSpPr>
        <p:spPr bwMode="auto">
          <a:xfrm>
            <a:off x="4034655" y="4706829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ea typeface="黑体" pitchFamily="2" charset="-122"/>
              </a:rPr>
              <a:t>尾部</a:t>
            </a:r>
          </a:p>
        </p:txBody>
      </p:sp>
      <p:sp>
        <p:nvSpPr>
          <p:cNvPr id="156" name="Rectangle 4"/>
          <p:cNvSpPr>
            <a:spLocks noChangeArrowheads="1"/>
          </p:cNvSpPr>
          <p:nvPr/>
        </p:nvSpPr>
        <p:spPr bwMode="auto">
          <a:xfrm>
            <a:off x="1643405" y="6120309"/>
            <a:ext cx="1989132" cy="362312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数据包</a:t>
            </a:r>
          </a:p>
        </p:txBody>
      </p:sp>
      <p:sp>
        <p:nvSpPr>
          <p:cNvPr id="157" name="矩形 156"/>
          <p:cNvSpPr/>
          <p:nvPr/>
        </p:nvSpPr>
        <p:spPr>
          <a:xfrm>
            <a:off x="3632536" y="6120309"/>
            <a:ext cx="638329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158" name="矩形 157"/>
          <p:cNvSpPr/>
          <p:nvPr/>
        </p:nvSpPr>
        <p:spPr>
          <a:xfrm>
            <a:off x="4263787" y="6120309"/>
            <a:ext cx="840597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源地址</a:t>
            </a:r>
          </a:p>
        </p:txBody>
      </p:sp>
      <p:sp>
        <p:nvSpPr>
          <p:cNvPr id="159" name="矩形 158"/>
          <p:cNvSpPr/>
          <p:nvPr/>
        </p:nvSpPr>
        <p:spPr>
          <a:xfrm>
            <a:off x="5104383" y="6130878"/>
            <a:ext cx="1063638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目标地址</a:t>
            </a:r>
          </a:p>
        </p:txBody>
      </p:sp>
      <p:sp>
        <p:nvSpPr>
          <p:cNvPr id="161" name="矩形 160"/>
          <p:cNvSpPr/>
          <p:nvPr/>
        </p:nvSpPr>
        <p:spPr>
          <a:xfrm>
            <a:off x="1120416" y="6120309"/>
            <a:ext cx="522990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tx1"/>
                </a:solidFill>
                <a:ea typeface="黑体" pitchFamily="2" charset="-122"/>
              </a:rPr>
              <a:t>FCS</a:t>
            </a:r>
          </a:p>
        </p:txBody>
      </p:sp>
      <p:sp>
        <p:nvSpPr>
          <p:cNvPr id="163" name="AutoShape 34"/>
          <p:cNvSpPr>
            <a:spLocks/>
          </p:cNvSpPr>
          <p:nvPr/>
        </p:nvSpPr>
        <p:spPr bwMode="auto">
          <a:xfrm rot="5400000">
            <a:off x="1322881" y="5719221"/>
            <a:ext cx="122810" cy="527741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AutoShape 33"/>
          <p:cNvSpPr>
            <a:spLocks/>
          </p:cNvSpPr>
          <p:nvPr/>
        </p:nvSpPr>
        <p:spPr bwMode="auto">
          <a:xfrm rot="5400000">
            <a:off x="6119904" y="3513078"/>
            <a:ext cx="119864" cy="5094598"/>
          </a:xfrm>
          <a:prstGeom prst="leftBrace">
            <a:avLst>
              <a:gd name="adj1" fmla="val 128529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5875302" y="5721823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ea typeface="黑体" pitchFamily="2" charset="-122"/>
              </a:rPr>
              <a:t>首部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1086768" y="5596778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ea typeface="黑体" pitchFamily="2" charset="-122"/>
              </a:rPr>
              <a:t>尾部</a:t>
            </a:r>
          </a:p>
        </p:txBody>
      </p:sp>
      <p:sp>
        <p:nvSpPr>
          <p:cNvPr id="167" name="矩形 166"/>
          <p:cNvSpPr/>
          <p:nvPr/>
        </p:nvSpPr>
        <p:spPr>
          <a:xfrm>
            <a:off x="7666465" y="6140281"/>
            <a:ext cx="1063638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前同步码</a:t>
            </a:r>
          </a:p>
        </p:txBody>
      </p:sp>
      <p:sp>
        <p:nvSpPr>
          <p:cNvPr id="168" name="矩形 167"/>
          <p:cNvSpPr/>
          <p:nvPr/>
        </p:nvSpPr>
        <p:spPr>
          <a:xfrm>
            <a:off x="6167077" y="6135395"/>
            <a:ext cx="1504717" cy="36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帧开始定界符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647610" y="3993181"/>
            <a:ext cx="142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CSMA/CD</a:t>
            </a:r>
            <a:r>
              <a:rPr lang="zh-CN" altLang="en-US" sz="1400"/>
              <a:t>协议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053799" y="6120309"/>
            <a:ext cx="1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以太网帧格式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213571" y="5155205"/>
            <a:ext cx="1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PPP</a:t>
            </a:r>
            <a:r>
              <a:rPr lang="zh-CN" altLang="en-US" sz="1600" b="1"/>
              <a:t>帧格式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524859" y="399792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S1</a:t>
            </a:r>
            <a:endParaRPr lang="zh-CN" altLang="en-US" sz="1100" b="1"/>
          </a:p>
        </p:txBody>
      </p:sp>
      <p:sp>
        <p:nvSpPr>
          <p:cNvPr id="183" name="TextBox 182"/>
          <p:cNvSpPr txBox="1"/>
          <p:nvPr/>
        </p:nvSpPr>
        <p:spPr>
          <a:xfrm>
            <a:off x="5756688" y="421310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S2</a:t>
            </a:r>
            <a:endParaRPr lang="zh-CN" altLang="en-US" sz="1100" b="1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2771800" y="4175740"/>
            <a:ext cx="9374" cy="188463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2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07" y="1916832"/>
            <a:ext cx="893618" cy="67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1435912" y="2812322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集线器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08" y="3045534"/>
            <a:ext cx="550210" cy="44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65" y="3732957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32957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75" y="3732957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1435912" y="3329807"/>
            <a:ext cx="433500" cy="43356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1957773" y="3324340"/>
            <a:ext cx="0" cy="4086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046726" y="3325110"/>
            <a:ext cx="397879" cy="43826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77"/>
          <p:cNvSpPr txBox="1">
            <a:spLocks noChangeArrowheads="1"/>
          </p:cNvSpPr>
          <p:nvPr/>
        </p:nvSpPr>
        <p:spPr bwMode="auto">
          <a:xfrm>
            <a:off x="1502307" y="4239290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教室</a:t>
            </a:r>
            <a:r>
              <a:rPr kumimoji="1" lang="en-US" altLang="zh-CN" sz="1050">
                <a:latin typeface="+mj-ea"/>
                <a:ea typeface="+mj-ea"/>
              </a:rPr>
              <a:t>1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899592" y="1700808"/>
            <a:ext cx="6480720" cy="2930898"/>
          </a:xfrm>
          <a:prstGeom prst="roundRect">
            <a:avLst>
              <a:gd name="adj" fmla="val 948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 Box 77"/>
          <p:cNvSpPr txBox="1">
            <a:spLocks noChangeArrowheads="1"/>
          </p:cNvSpPr>
          <p:nvPr/>
        </p:nvSpPr>
        <p:spPr bwMode="auto">
          <a:xfrm>
            <a:off x="2826800" y="1330895"/>
            <a:ext cx="272186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一个大的冲突域</a:t>
            </a: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68" y="3036286"/>
            <a:ext cx="550210" cy="44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25" y="3723709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40" y="3723709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35" y="3723709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直接连接符 152"/>
          <p:cNvCxnSpPr/>
          <p:nvPr/>
        </p:nvCxnSpPr>
        <p:spPr>
          <a:xfrm flipV="1">
            <a:off x="3665872" y="3320559"/>
            <a:ext cx="433500" cy="43356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0"/>
          </p:cNvCxnSpPr>
          <p:nvPr/>
        </p:nvCxnSpPr>
        <p:spPr>
          <a:xfrm flipV="1">
            <a:off x="4187733" y="3315092"/>
            <a:ext cx="0" cy="4086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H="1" flipV="1">
            <a:off x="4276686" y="3315862"/>
            <a:ext cx="397879" cy="43826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77"/>
          <p:cNvSpPr txBox="1">
            <a:spLocks noChangeArrowheads="1"/>
          </p:cNvSpPr>
          <p:nvPr/>
        </p:nvSpPr>
        <p:spPr bwMode="auto">
          <a:xfrm>
            <a:off x="3732267" y="4230042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教室</a:t>
            </a:r>
            <a:r>
              <a:rPr kumimoji="1" lang="en-US" altLang="zh-CN" sz="1050">
                <a:latin typeface="+mj-ea"/>
                <a:ea typeface="+mj-ea"/>
              </a:rPr>
              <a:t>2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59" name="Text Box 77"/>
          <p:cNvSpPr txBox="1">
            <a:spLocks noChangeArrowheads="1"/>
          </p:cNvSpPr>
          <p:nvPr/>
        </p:nvSpPr>
        <p:spPr bwMode="auto">
          <a:xfrm>
            <a:off x="5858452" y="2819647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集线器</a:t>
            </a:r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48" y="3052859"/>
            <a:ext cx="550210" cy="44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05" y="3740282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20" y="3740282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15" y="3740282"/>
            <a:ext cx="532185" cy="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直接连接符 163"/>
          <p:cNvCxnSpPr/>
          <p:nvPr/>
        </p:nvCxnSpPr>
        <p:spPr>
          <a:xfrm flipV="1">
            <a:off x="5858452" y="3337132"/>
            <a:ext cx="433500" cy="43356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0"/>
          </p:cNvCxnSpPr>
          <p:nvPr/>
        </p:nvCxnSpPr>
        <p:spPr>
          <a:xfrm flipV="1">
            <a:off x="6380313" y="3331665"/>
            <a:ext cx="0" cy="4086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 flipV="1">
            <a:off x="6469266" y="3332435"/>
            <a:ext cx="397879" cy="43826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77"/>
          <p:cNvSpPr txBox="1">
            <a:spLocks noChangeArrowheads="1"/>
          </p:cNvSpPr>
          <p:nvPr/>
        </p:nvSpPr>
        <p:spPr bwMode="auto">
          <a:xfrm>
            <a:off x="5924847" y="4246615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教室</a:t>
            </a:r>
            <a:r>
              <a:rPr kumimoji="1" lang="en-US" altLang="zh-CN" sz="1050">
                <a:latin typeface="+mj-ea"/>
                <a:ea typeface="+mj-ea"/>
              </a:rPr>
              <a:t>3</a:t>
            </a:r>
            <a:endParaRPr kumimoji="1" lang="zh-CN" altLang="en-US" sz="1050">
              <a:latin typeface="+mj-ea"/>
              <a:ea typeface="+mj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917714" y="2325408"/>
            <a:ext cx="2097957" cy="82809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329941" y="2325408"/>
            <a:ext cx="1968022" cy="82809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113435" y="2325409"/>
            <a:ext cx="1" cy="828091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77"/>
          <p:cNvSpPr txBox="1">
            <a:spLocks noChangeArrowheads="1"/>
          </p:cNvSpPr>
          <p:nvPr/>
        </p:nvSpPr>
        <p:spPr bwMode="auto">
          <a:xfrm>
            <a:off x="3333657" y="2891890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集线器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 rot="20282180">
            <a:off x="2402848" y="2483153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100</a:t>
            </a:r>
            <a:r>
              <a:rPr kumimoji="1" lang="zh-CN" altLang="en-US" sz="1050">
                <a:latin typeface="+mj-ea"/>
                <a:ea typeface="+mj-ea"/>
              </a:rPr>
              <a:t>米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 rot="1488528">
            <a:off x="4885514" y="2400227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100</a:t>
            </a:r>
            <a:r>
              <a:rPr kumimoji="1" lang="zh-CN" altLang="en-US" sz="1050">
                <a:latin typeface="+mj-ea"/>
                <a:ea typeface="+mj-ea"/>
              </a:rPr>
              <a:t>米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 rot="2902159">
            <a:off x="6380312" y="3357877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100</a:t>
            </a:r>
            <a:r>
              <a:rPr kumimoji="1" lang="zh-CN" altLang="en-US" sz="1050">
                <a:latin typeface="+mj-ea"/>
                <a:ea typeface="+mj-ea"/>
              </a:rPr>
              <a:t>米</a:t>
            </a: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 rot="18803031">
            <a:off x="980446" y="3413436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100</a:t>
            </a:r>
            <a:r>
              <a:rPr kumimoji="1" lang="zh-CN" altLang="en-US" sz="1050">
                <a:latin typeface="+mj-ea"/>
                <a:ea typeface="+mj-ea"/>
              </a:rPr>
              <a:t>米</a:t>
            </a: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3542896" y="1800653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主干集线器</a:t>
            </a:r>
          </a:p>
        </p:txBody>
      </p:sp>
    </p:spTree>
    <p:extLst>
      <p:ext uri="{BB962C8B-B14F-4D97-AF65-F5344CB8AC3E}">
        <p14:creationId xmlns:p14="http://schemas.microsoft.com/office/powerpoint/2010/main" val="371067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03" y="1988840"/>
            <a:ext cx="893618" cy="67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976502" y="2770964"/>
            <a:ext cx="2169964" cy="1819383"/>
            <a:chOff x="1177900" y="3671427"/>
            <a:chExt cx="2169964" cy="1819383"/>
          </a:xfrm>
        </p:grpSpPr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1659847" y="3671427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177900" y="3904639"/>
              <a:ext cx="2169964" cy="1216912"/>
              <a:chOff x="1177900" y="3904639"/>
              <a:chExt cx="2169964" cy="121691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143" y="3904639"/>
                <a:ext cx="550210" cy="442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7900" y="4688326"/>
                <a:ext cx="582304" cy="433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281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937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06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直接连接符 11"/>
              <p:cNvCxnSpPr/>
              <p:nvPr/>
            </p:nvCxnSpPr>
            <p:spPr>
              <a:xfrm flipV="1">
                <a:off x="1504938" y="4188911"/>
                <a:ext cx="588409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127718" y="4164532"/>
                <a:ext cx="0" cy="598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2219435" y="4188911"/>
                <a:ext cx="420292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2270660" y="4184214"/>
                <a:ext cx="875807" cy="55769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757611" y="522920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1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75856" y="1868608"/>
            <a:ext cx="2169964" cy="2721739"/>
            <a:chOff x="1177900" y="2769071"/>
            <a:chExt cx="2169964" cy="2721739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7900" y="3904639"/>
              <a:ext cx="2169964" cy="1086178"/>
              <a:chOff x="1177900" y="3904639"/>
              <a:chExt cx="2169964" cy="1086178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143" y="3904639"/>
                <a:ext cx="550210" cy="442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7900" y="4688326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281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937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06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" name="直接连接符 25"/>
              <p:cNvCxnSpPr/>
              <p:nvPr/>
            </p:nvCxnSpPr>
            <p:spPr>
              <a:xfrm flipV="1">
                <a:off x="1504938" y="4188911"/>
                <a:ext cx="588409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127718" y="4164532"/>
                <a:ext cx="0" cy="598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2219435" y="4188911"/>
                <a:ext cx="420292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2270660" y="4184214"/>
                <a:ext cx="875807" cy="55769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 Box 77"/>
            <p:cNvSpPr txBox="1">
              <a:spLocks noChangeArrowheads="1"/>
            </p:cNvSpPr>
            <p:nvPr/>
          </p:nvSpPr>
          <p:spPr bwMode="auto">
            <a:xfrm>
              <a:off x="1757611" y="522920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2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9" name="Text Box 77"/>
            <p:cNvSpPr txBox="1">
              <a:spLocks noChangeArrowheads="1"/>
            </p:cNvSpPr>
            <p:nvPr/>
          </p:nvSpPr>
          <p:spPr bwMode="auto">
            <a:xfrm>
              <a:off x="1359731" y="3802232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618783" y="2769071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主干集线器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80112" y="2770964"/>
            <a:ext cx="2169964" cy="1819383"/>
            <a:chOff x="1177900" y="3671427"/>
            <a:chExt cx="2169964" cy="1819383"/>
          </a:xfrm>
        </p:grpSpPr>
        <p:sp>
          <p:nvSpPr>
            <p:cNvPr id="31" name="Text Box 77"/>
            <p:cNvSpPr txBox="1">
              <a:spLocks noChangeArrowheads="1"/>
            </p:cNvSpPr>
            <p:nvPr/>
          </p:nvSpPr>
          <p:spPr bwMode="auto">
            <a:xfrm>
              <a:off x="1659847" y="3671427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177900" y="3904639"/>
              <a:ext cx="2169964" cy="1086178"/>
              <a:chOff x="1177900" y="3904639"/>
              <a:chExt cx="2169964" cy="1086178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143" y="3904639"/>
                <a:ext cx="550210" cy="442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7900" y="4688326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281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937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http://p4.yokacdn.com/pic/cr/2012/0425/257400639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069" y="4691144"/>
                <a:ext cx="402795" cy="299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9" name="直接连接符 38"/>
              <p:cNvCxnSpPr/>
              <p:nvPr/>
            </p:nvCxnSpPr>
            <p:spPr>
              <a:xfrm flipV="1">
                <a:off x="1504938" y="4188911"/>
                <a:ext cx="588409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127718" y="4164532"/>
                <a:ext cx="0" cy="598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 flipV="1">
                <a:off x="2219435" y="4188911"/>
                <a:ext cx="420292" cy="57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2270660" y="4184214"/>
                <a:ext cx="875807" cy="55769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1757611" y="5229200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3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804220" y="1740276"/>
            <a:ext cx="7128792" cy="30963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115310" y="2397416"/>
            <a:ext cx="2097957" cy="82809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4527537" y="2397416"/>
            <a:ext cx="1968022" cy="82809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311031" y="2397417"/>
            <a:ext cx="1" cy="828091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77"/>
          <p:cNvSpPr txBox="1">
            <a:spLocks noChangeArrowheads="1"/>
          </p:cNvSpPr>
          <p:nvPr/>
        </p:nvSpPr>
        <p:spPr bwMode="auto">
          <a:xfrm>
            <a:off x="3007683" y="1350640"/>
            <a:ext cx="272186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>
                <a:solidFill>
                  <a:srgbClr val="111111"/>
                </a:solidFill>
                <a:latin typeface="+mj-ea"/>
                <a:ea typeface="+mj-ea"/>
              </a:rPr>
              <a:t>一个大的冲突域</a:t>
            </a:r>
          </a:p>
        </p:txBody>
      </p:sp>
      <p:sp>
        <p:nvSpPr>
          <p:cNvPr id="48" name="Text Box 77"/>
          <p:cNvSpPr txBox="1">
            <a:spLocks noChangeArrowheads="1"/>
          </p:cNvSpPr>
          <p:nvPr/>
        </p:nvSpPr>
        <p:spPr bwMode="auto">
          <a:xfrm rot="20311569">
            <a:off x="2661624" y="2561077"/>
            <a:ext cx="60043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>
                <a:solidFill>
                  <a:srgbClr val="111111"/>
                </a:solidFill>
                <a:latin typeface="+mj-ea"/>
                <a:ea typeface="+mj-ea"/>
              </a:rPr>
              <a:t>100</a:t>
            </a:r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米</a:t>
            </a:r>
          </a:p>
        </p:txBody>
      </p:sp>
      <p:sp>
        <p:nvSpPr>
          <p:cNvPr id="49" name="Text Box 77"/>
          <p:cNvSpPr txBox="1">
            <a:spLocks noChangeArrowheads="1"/>
          </p:cNvSpPr>
          <p:nvPr/>
        </p:nvSpPr>
        <p:spPr bwMode="auto">
          <a:xfrm rot="19001419">
            <a:off x="1137284" y="3396518"/>
            <a:ext cx="571655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>
                <a:solidFill>
                  <a:srgbClr val="111111"/>
                </a:solidFill>
                <a:latin typeface="+mj-ea"/>
                <a:ea typeface="+mj-ea"/>
              </a:rPr>
              <a:t>100</a:t>
            </a:r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米</a:t>
            </a: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 rot="1407466">
            <a:off x="5211329" y="2463670"/>
            <a:ext cx="60043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>
                <a:solidFill>
                  <a:srgbClr val="111111"/>
                </a:solidFill>
                <a:latin typeface="+mj-ea"/>
                <a:ea typeface="+mj-ea"/>
              </a:rPr>
              <a:t>100</a:t>
            </a:r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米</a:t>
            </a: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 rot="1843250">
            <a:off x="6883396" y="3277624"/>
            <a:ext cx="60043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>
                <a:solidFill>
                  <a:srgbClr val="111111"/>
                </a:solidFill>
                <a:latin typeface="+mj-ea"/>
                <a:ea typeface="+mj-ea"/>
              </a:rPr>
              <a:t>100</a:t>
            </a:r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米</a:t>
            </a:r>
          </a:p>
        </p:txBody>
      </p:sp>
    </p:spTree>
    <p:extLst>
      <p:ext uri="{BB962C8B-B14F-4D97-AF65-F5344CB8AC3E}">
        <p14:creationId xmlns:p14="http://schemas.microsoft.com/office/powerpoint/2010/main" val="382593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59989" y="2717310"/>
            <a:ext cx="373008" cy="4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05822" y="2709980"/>
            <a:ext cx="2685502" cy="2036923"/>
            <a:chOff x="230314" y="3079309"/>
            <a:chExt cx="1919895" cy="152499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778656" y="4342692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1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12160" y="2664640"/>
            <a:ext cx="2685502" cy="1986747"/>
            <a:chOff x="230314" y="3045365"/>
            <a:chExt cx="1919895" cy="148742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直接连接符 31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77"/>
            <p:cNvSpPr txBox="1">
              <a:spLocks noChangeArrowheads="1"/>
            </p:cNvSpPr>
            <p:nvPr/>
          </p:nvSpPr>
          <p:spPr bwMode="auto">
            <a:xfrm>
              <a:off x="778656" y="4342692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教室</a:t>
              </a:r>
              <a:r>
                <a:rPr kumimoji="1" lang="en-US" altLang="zh-CN" sz="1050">
                  <a:latin typeface="+mj-ea"/>
                  <a:ea typeface="+mj-ea"/>
                </a:rPr>
                <a:t>2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712261" y="3045365"/>
              <a:ext cx="910929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25" y="2702907"/>
            <a:ext cx="329715" cy="4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直接连接符 37"/>
          <p:cNvCxnSpPr/>
          <p:nvPr/>
        </p:nvCxnSpPr>
        <p:spPr>
          <a:xfrm>
            <a:off x="2598263" y="3151326"/>
            <a:ext cx="3434146" cy="1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271842" y="3143372"/>
            <a:ext cx="96945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384188" y="3163982"/>
            <a:ext cx="96945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1963655" y="2441628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光电转换器</a:t>
            </a: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5775367" y="2403030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光电转换器</a:t>
            </a: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>
            <a:off x="3859872" y="2881762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光纤</a:t>
            </a:r>
          </a:p>
        </p:txBody>
      </p:sp>
      <p:cxnSp>
        <p:nvCxnSpPr>
          <p:cNvPr id="2057" name="直接连接符 2056"/>
          <p:cNvCxnSpPr/>
          <p:nvPr/>
        </p:nvCxnSpPr>
        <p:spPr>
          <a:xfrm>
            <a:off x="2598264" y="3215380"/>
            <a:ext cx="0" cy="4296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022499" y="3202188"/>
            <a:ext cx="0" cy="4296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598264" y="3417010"/>
            <a:ext cx="3407762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3859872" y="3386880"/>
            <a:ext cx="91092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latin typeface="+mj-ea"/>
                <a:ea typeface="+mj-ea"/>
              </a:rPr>
              <a:t>几千米</a:t>
            </a:r>
          </a:p>
        </p:txBody>
      </p:sp>
    </p:spTree>
    <p:extLst>
      <p:ext uri="{BB962C8B-B14F-4D97-AF65-F5344CB8AC3E}">
        <p14:creationId xmlns:p14="http://schemas.microsoft.com/office/powerpoint/2010/main" val="182505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9596" y="1058889"/>
            <a:ext cx="2685502" cy="1540037"/>
            <a:chOff x="230314" y="3079309"/>
            <a:chExt cx="1919895" cy="115298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连接符 7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  <a:r>
                <a:rPr kumimoji="1" lang="en-US" altLang="zh-CN" sz="1050">
                  <a:latin typeface="+mj-ea"/>
                  <a:ea typeface="+mj-ea"/>
                </a:rPr>
                <a:t>1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038123" y="1503800"/>
            <a:ext cx="2933277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888438" y="867921"/>
            <a:ext cx="2685502" cy="1540037"/>
            <a:chOff x="230314" y="3079309"/>
            <a:chExt cx="1919895" cy="115298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接连接符 19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8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>
                  <a:latin typeface="+mj-ea"/>
                  <a:ea typeface="+mj-ea"/>
                </a:rPr>
                <a:t>集线器</a:t>
              </a:r>
              <a:r>
                <a:rPr kumimoji="1" lang="en-US" altLang="zh-CN" sz="1050">
                  <a:latin typeface="+mj-ea"/>
                  <a:ea typeface="+mj-ea"/>
                </a:rPr>
                <a:t>2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1715967" y="257828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A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2712541" y="2570592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3636792" y="2570592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C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4" name="Text Box 77"/>
          <p:cNvSpPr txBox="1">
            <a:spLocks noChangeArrowheads="1"/>
          </p:cNvSpPr>
          <p:nvPr/>
        </p:nvSpPr>
        <p:spPr bwMode="auto">
          <a:xfrm>
            <a:off x="4923982" y="257828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5971400" y="257828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910921" y="257828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F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135906" y="1531591"/>
            <a:ext cx="724640" cy="644483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2809880" y="1508880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009199" y="1480155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077299" y="1401053"/>
            <a:ext cx="2907101" cy="709648"/>
          </a:xfrm>
          <a:custGeom>
            <a:avLst/>
            <a:gdLst>
              <a:gd name="connsiteX0" fmla="*/ 0 w 2907101"/>
              <a:gd name="connsiteY0" fmla="*/ 70618 h 657214"/>
              <a:gd name="connsiteX1" fmla="*/ 2907101 w 2907101"/>
              <a:gd name="connsiteY1" fmla="*/ 61992 h 657214"/>
              <a:gd name="connsiteX2" fmla="*/ 2251494 w 2907101"/>
              <a:gd name="connsiteY2" fmla="*/ 657214 h 6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101" h="657214">
                <a:moveTo>
                  <a:pt x="0" y="70618"/>
                </a:moveTo>
                <a:cubicBezTo>
                  <a:pt x="1247954" y="10952"/>
                  <a:pt x="2495909" y="-48714"/>
                  <a:pt x="2907101" y="61992"/>
                </a:cubicBezTo>
                <a:lnTo>
                  <a:pt x="2251494" y="657214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139676" y="1506177"/>
            <a:ext cx="60385" cy="543464"/>
          </a:xfrm>
          <a:custGeom>
            <a:avLst/>
            <a:gdLst>
              <a:gd name="connsiteX0" fmla="*/ 0 w 60385"/>
              <a:gd name="connsiteY0" fmla="*/ 0 h 543464"/>
              <a:gd name="connsiteX1" fmla="*/ 60385 w 60385"/>
              <a:gd name="connsiteY1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85" h="543464">
                <a:moveTo>
                  <a:pt x="0" y="0"/>
                </a:moveTo>
                <a:cubicBezTo>
                  <a:pt x="23722" y="220692"/>
                  <a:pt x="47445" y="441385"/>
                  <a:pt x="60385" y="54346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23820" y="4680023"/>
            <a:ext cx="2685502" cy="1540037"/>
            <a:chOff x="230314" y="3079309"/>
            <a:chExt cx="1919895" cy="1152987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直接连接符 50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9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 b="1">
                  <a:latin typeface="+mj-ea"/>
                  <a:ea typeface="+mj-ea"/>
                </a:rPr>
                <a:t>集线器</a:t>
              </a:r>
              <a:r>
                <a:rPr kumimoji="1" lang="en-US" altLang="zh-CN" sz="1050" b="1">
                  <a:latin typeface="+mj-ea"/>
                  <a:ea typeface="+mj-ea"/>
                </a:rPr>
                <a:t>1</a:t>
              </a:r>
              <a:endParaRPr kumimoji="1" lang="zh-CN" altLang="en-US" sz="1050" b="1">
                <a:latin typeface="+mj-ea"/>
                <a:ea typeface="+mj-ea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2882561" y="5123795"/>
            <a:ext cx="896293" cy="351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4340088" y="4704947"/>
            <a:ext cx="2685502" cy="1540037"/>
            <a:chOff x="230314" y="3079309"/>
            <a:chExt cx="1919895" cy="1152987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直接连接符 60"/>
            <p:cNvCxnSpPr/>
            <p:nvPr/>
          </p:nvCxnSpPr>
          <p:spPr>
            <a:xfrm flipV="1">
              <a:off x="712261" y="3433209"/>
              <a:ext cx="433500" cy="4335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9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 b="1">
                  <a:latin typeface="+mj-ea"/>
                  <a:ea typeface="+mj-ea"/>
                </a:rPr>
                <a:t>集线器</a:t>
              </a:r>
              <a:r>
                <a:rPr kumimoji="1" lang="en-US" altLang="zh-CN" sz="1050" b="1">
                  <a:latin typeface="+mj-ea"/>
                  <a:ea typeface="+mj-ea"/>
                </a:rPr>
                <a:t>2</a:t>
              </a:r>
              <a:endParaRPr kumimoji="1" lang="zh-CN" altLang="en-US" sz="1050" b="1">
                <a:latin typeface="+mj-ea"/>
                <a:ea typeface="+mj-ea"/>
              </a:endParaRPr>
            </a:p>
          </p:txBody>
        </p:sp>
      </p:grp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1530191" y="6199420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A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2526765" y="6191726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3451016" y="6191726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C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4546459" y="622434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5593877" y="622434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533398" y="622434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F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1950130" y="5152725"/>
            <a:ext cx="724640" cy="644483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2624104" y="5130014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31676" y="5126213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Picture 2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84" y="4177169"/>
            <a:ext cx="836978" cy="4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1888975" y="5836712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MA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880940" y="5829018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3150035" y="5824830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MC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4906565" y="584975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5945485" y="587592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ME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6195794" y="5862005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MF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3406651" y="4444997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E0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853338" y="3960415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网桥</a:t>
            </a:r>
          </a:p>
        </p:txBody>
      </p:sp>
      <p:sp>
        <p:nvSpPr>
          <p:cNvPr id="86" name="Freeform 4"/>
          <p:cNvSpPr>
            <a:spLocks/>
          </p:cNvSpPr>
          <p:nvPr/>
        </p:nvSpPr>
        <p:spPr bwMode="auto">
          <a:xfrm>
            <a:off x="4512295" y="3212976"/>
            <a:ext cx="859691" cy="1362826"/>
          </a:xfrm>
          <a:custGeom>
            <a:avLst/>
            <a:gdLst>
              <a:gd name="T0" fmla="*/ 0 w 882"/>
              <a:gd name="T1" fmla="*/ 2147483647 h 2310"/>
              <a:gd name="T2" fmla="*/ 0 w 882"/>
              <a:gd name="T3" fmla="*/ 2147483647 h 2310"/>
              <a:gd name="T4" fmla="*/ 2147483647 w 882"/>
              <a:gd name="T5" fmla="*/ 0 h 2310"/>
              <a:gd name="T6" fmla="*/ 2147483647 w 882"/>
              <a:gd name="T7" fmla="*/ 2147483647 h 2310"/>
              <a:gd name="T8" fmla="*/ 0 w 882"/>
              <a:gd name="T9" fmla="*/ 2147483647 h 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2310"/>
              <a:gd name="T17" fmla="*/ 882 w 882"/>
              <a:gd name="T18" fmla="*/ 2310 h 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4374744" y="5123795"/>
            <a:ext cx="130632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3778854" y="4648098"/>
            <a:ext cx="0" cy="46314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4374744" y="4648098"/>
            <a:ext cx="0" cy="47569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多边形 100"/>
          <p:cNvSpPr/>
          <p:nvPr/>
        </p:nvSpPr>
        <p:spPr>
          <a:xfrm>
            <a:off x="4983945" y="5120998"/>
            <a:ext cx="724640" cy="644483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2929078" y="4697052"/>
            <a:ext cx="893815" cy="469836"/>
          </a:xfrm>
          <a:custGeom>
            <a:avLst/>
            <a:gdLst>
              <a:gd name="connsiteX0" fmla="*/ 0 w 871268"/>
              <a:gd name="connsiteY0" fmla="*/ 336430 h 347421"/>
              <a:gd name="connsiteX1" fmla="*/ 112144 w 871268"/>
              <a:gd name="connsiteY1" fmla="*/ 336430 h 347421"/>
              <a:gd name="connsiteX2" fmla="*/ 862642 w 871268"/>
              <a:gd name="connsiteY2" fmla="*/ 319177 h 347421"/>
              <a:gd name="connsiteX3" fmla="*/ 871268 w 871268"/>
              <a:gd name="connsiteY3" fmla="*/ 0 h 34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268" h="347421">
                <a:moveTo>
                  <a:pt x="0" y="336430"/>
                </a:moveTo>
                <a:lnTo>
                  <a:pt x="112144" y="336430"/>
                </a:lnTo>
                <a:cubicBezTo>
                  <a:pt x="255918" y="333554"/>
                  <a:pt x="726057" y="372373"/>
                  <a:pt x="862642" y="319177"/>
                </a:cubicBezTo>
                <a:lnTo>
                  <a:pt x="871268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flipH="1">
            <a:off x="4318657" y="4697053"/>
            <a:ext cx="1314185" cy="490594"/>
          </a:xfrm>
          <a:custGeom>
            <a:avLst/>
            <a:gdLst>
              <a:gd name="connsiteX0" fmla="*/ 0 w 871268"/>
              <a:gd name="connsiteY0" fmla="*/ 336430 h 347421"/>
              <a:gd name="connsiteX1" fmla="*/ 112144 w 871268"/>
              <a:gd name="connsiteY1" fmla="*/ 336430 h 347421"/>
              <a:gd name="connsiteX2" fmla="*/ 862642 w 871268"/>
              <a:gd name="connsiteY2" fmla="*/ 319177 h 347421"/>
              <a:gd name="connsiteX3" fmla="*/ 871268 w 871268"/>
              <a:gd name="connsiteY3" fmla="*/ 0 h 34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268" h="347421">
                <a:moveTo>
                  <a:pt x="0" y="336430"/>
                </a:moveTo>
                <a:lnTo>
                  <a:pt x="112144" y="336430"/>
                </a:lnTo>
                <a:cubicBezTo>
                  <a:pt x="255918" y="333554"/>
                  <a:pt x="726057" y="372373"/>
                  <a:pt x="862642" y="319177"/>
                </a:cubicBezTo>
                <a:lnTo>
                  <a:pt x="871268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 Box 77"/>
          <p:cNvSpPr txBox="1">
            <a:spLocks noChangeArrowheads="1"/>
          </p:cNvSpPr>
          <p:nvPr/>
        </p:nvSpPr>
        <p:spPr bwMode="auto">
          <a:xfrm>
            <a:off x="2396257" y="5512639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 Box 77"/>
          <p:cNvSpPr txBox="1">
            <a:spLocks noChangeArrowheads="1"/>
          </p:cNvSpPr>
          <p:nvPr/>
        </p:nvSpPr>
        <p:spPr bwMode="auto">
          <a:xfrm>
            <a:off x="3447190" y="5509831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Text Box 77"/>
          <p:cNvSpPr txBox="1">
            <a:spLocks noChangeArrowheads="1"/>
          </p:cNvSpPr>
          <p:nvPr/>
        </p:nvSpPr>
        <p:spPr bwMode="auto">
          <a:xfrm>
            <a:off x="4079653" y="4814738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1" name="Text Box 77"/>
          <p:cNvSpPr txBox="1">
            <a:spLocks noChangeArrowheads="1"/>
          </p:cNvSpPr>
          <p:nvPr/>
        </p:nvSpPr>
        <p:spPr bwMode="auto">
          <a:xfrm>
            <a:off x="3743558" y="4814738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3" name="Text Box 77"/>
          <p:cNvSpPr txBox="1">
            <a:spLocks noChangeArrowheads="1"/>
          </p:cNvSpPr>
          <p:nvPr/>
        </p:nvSpPr>
        <p:spPr bwMode="auto">
          <a:xfrm>
            <a:off x="5399838" y="5569022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Text Box 77"/>
          <p:cNvSpPr txBox="1">
            <a:spLocks noChangeArrowheads="1"/>
          </p:cNvSpPr>
          <p:nvPr/>
        </p:nvSpPr>
        <p:spPr bwMode="auto">
          <a:xfrm>
            <a:off x="6472996" y="5543503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 Box 77"/>
          <p:cNvSpPr txBox="1">
            <a:spLocks noChangeArrowheads="1"/>
          </p:cNvSpPr>
          <p:nvPr/>
        </p:nvSpPr>
        <p:spPr bwMode="auto">
          <a:xfrm>
            <a:off x="1204134" y="2873266"/>
            <a:ext cx="4014999" cy="99257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200" b="1">
                <a:latin typeface="+mj-ea"/>
                <a:ea typeface="+mj-ea"/>
              </a:rPr>
              <a:t>1.</a:t>
            </a:r>
            <a:r>
              <a:rPr kumimoji="1" lang="zh-CN" altLang="en-US" sz="1200" b="1">
                <a:latin typeface="+mj-ea"/>
                <a:ea typeface="+mj-ea"/>
              </a:rPr>
              <a:t>网桥基于</a:t>
            </a:r>
            <a:r>
              <a:rPr kumimoji="1" lang="en-US" altLang="zh-CN" sz="1200" b="1">
                <a:latin typeface="+mj-ea"/>
                <a:ea typeface="+mj-ea"/>
              </a:rPr>
              <a:t>MAC</a:t>
            </a:r>
            <a:r>
              <a:rPr kumimoji="1" lang="zh-CN" altLang="en-US" sz="1200" b="1">
                <a:latin typeface="+mj-ea"/>
                <a:ea typeface="+mj-ea"/>
              </a:rPr>
              <a:t>地址转发帧，工作在数据链路层。</a:t>
            </a:r>
            <a:endParaRPr kumimoji="1" lang="en-US" altLang="zh-CN" sz="1200" b="1">
              <a:latin typeface="+mj-ea"/>
              <a:ea typeface="+mj-ea"/>
            </a:endParaRPr>
          </a:p>
          <a:p>
            <a:r>
              <a:rPr kumimoji="1" lang="en-US" altLang="zh-CN" sz="1200" b="1">
                <a:latin typeface="+mj-ea"/>
                <a:ea typeface="+mj-ea"/>
              </a:rPr>
              <a:t>2.</a:t>
            </a:r>
            <a:r>
              <a:rPr kumimoji="1" lang="zh-CN" altLang="en-US" sz="1200" b="1">
                <a:latin typeface="+mj-ea"/>
                <a:ea typeface="+mj-ea"/>
              </a:rPr>
              <a:t>一个接口一个冲突域。冲突域数量增加，冲突减少。</a:t>
            </a:r>
            <a:endParaRPr kumimoji="1" lang="en-US" altLang="zh-CN" sz="1200" b="1">
              <a:latin typeface="+mj-ea"/>
              <a:ea typeface="+mj-ea"/>
            </a:endParaRPr>
          </a:p>
          <a:p>
            <a:r>
              <a:rPr kumimoji="1" lang="en-US" altLang="zh-CN" sz="1200" b="1">
                <a:latin typeface="+mj-ea"/>
                <a:ea typeface="+mj-ea"/>
              </a:rPr>
              <a:t>3.</a:t>
            </a:r>
            <a:r>
              <a:rPr kumimoji="1" lang="zh-CN" altLang="en-US" sz="1200" b="1">
                <a:latin typeface="+mj-ea"/>
                <a:ea typeface="+mj-ea"/>
              </a:rPr>
              <a:t>实现帧的存储转发，增加了时延。</a:t>
            </a:r>
            <a:endParaRPr kumimoji="1" lang="en-US" altLang="zh-CN" sz="1200" b="1">
              <a:latin typeface="+mj-ea"/>
              <a:ea typeface="+mj-ea"/>
            </a:endParaRPr>
          </a:p>
          <a:p>
            <a:r>
              <a:rPr kumimoji="1" lang="en-US" altLang="zh-CN" sz="1200" b="1">
                <a:latin typeface="+mj-ea"/>
                <a:ea typeface="+mj-ea"/>
              </a:rPr>
              <a:t>4.E1</a:t>
            </a:r>
            <a:r>
              <a:rPr kumimoji="1" lang="zh-CN" altLang="en-US" sz="1200" b="1">
                <a:latin typeface="+mj-ea"/>
                <a:ea typeface="+mj-ea"/>
              </a:rPr>
              <a:t>接口和</a:t>
            </a:r>
            <a:r>
              <a:rPr kumimoji="1" lang="en-US" altLang="zh-CN" sz="1200" b="1">
                <a:latin typeface="+mj-ea"/>
                <a:ea typeface="+mj-ea"/>
              </a:rPr>
              <a:t>E2</a:t>
            </a:r>
            <a:r>
              <a:rPr kumimoji="1" lang="zh-CN" altLang="en-US" sz="1200" b="1">
                <a:latin typeface="+mj-ea"/>
                <a:ea typeface="+mj-ea"/>
              </a:rPr>
              <a:t>接口可以是不同的带宽</a:t>
            </a:r>
            <a:r>
              <a:rPr kumimoji="1" lang="zh-CN" altLang="en-US" sz="1050" b="1">
                <a:latin typeface="+mj-ea"/>
                <a:ea typeface="+mj-ea"/>
              </a:rPr>
              <a:t>。</a:t>
            </a:r>
            <a:endParaRPr kumimoji="1" lang="en-US" altLang="zh-CN" sz="1050" b="1">
              <a:latin typeface="+mj-ea"/>
              <a:ea typeface="+mj-ea"/>
            </a:endParaRPr>
          </a:p>
          <a:p>
            <a:pPr algn="ctr"/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323820" y="4697051"/>
            <a:ext cx="2685502" cy="1896971"/>
          </a:xfrm>
          <a:prstGeom prst="roundRect">
            <a:avLst>
              <a:gd name="adj" fmla="val 948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4142519" y="4697051"/>
            <a:ext cx="2830989" cy="1896971"/>
          </a:xfrm>
          <a:prstGeom prst="roundRect">
            <a:avLst>
              <a:gd name="adj" fmla="val 948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4411317" y="4464184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E1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25" name="Text Box 77"/>
          <p:cNvSpPr txBox="1">
            <a:spLocks noChangeArrowheads="1"/>
          </p:cNvSpPr>
          <p:nvPr/>
        </p:nvSpPr>
        <p:spPr bwMode="auto">
          <a:xfrm>
            <a:off x="1436977" y="4815628"/>
            <a:ext cx="631250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冲突域</a:t>
            </a:r>
          </a:p>
        </p:txBody>
      </p:sp>
      <p:sp>
        <p:nvSpPr>
          <p:cNvPr id="126" name="Text Box 77"/>
          <p:cNvSpPr txBox="1">
            <a:spLocks noChangeArrowheads="1"/>
          </p:cNvSpPr>
          <p:nvPr/>
        </p:nvSpPr>
        <p:spPr bwMode="auto">
          <a:xfrm>
            <a:off x="6275656" y="4773023"/>
            <a:ext cx="631250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冲突域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65" y="3043516"/>
            <a:ext cx="857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78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50" y="3683603"/>
            <a:ext cx="769620" cy="5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71" y="4601790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9" y="4601790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66" y="4601790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接连接符 50"/>
          <p:cNvCxnSpPr/>
          <p:nvPr/>
        </p:nvCxnSpPr>
        <p:spPr>
          <a:xfrm flipV="1">
            <a:off x="1990707" y="4063305"/>
            <a:ext cx="606369" cy="57911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0"/>
          </p:cNvCxnSpPr>
          <p:nvPr/>
        </p:nvCxnSpPr>
        <p:spPr>
          <a:xfrm flipV="1">
            <a:off x="2720673" y="4056003"/>
            <a:ext cx="0" cy="54578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845098" y="4057031"/>
            <a:ext cx="556543" cy="58538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2030429" y="3590603"/>
            <a:ext cx="1274185" cy="2539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集线器</a:t>
            </a:r>
            <a:r>
              <a:rPr kumimoji="1" lang="en-US" altLang="zh-CN" sz="1050" b="1">
                <a:latin typeface="+mj-ea"/>
                <a:ea typeface="+mj-ea"/>
              </a:rPr>
              <a:t>1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2875312" y="4034375"/>
            <a:ext cx="896293" cy="351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4332839" y="3615527"/>
            <a:ext cx="2685502" cy="1540037"/>
            <a:chOff x="230314" y="3079309"/>
            <a:chExt cx="1919895" cy="1152987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57" y="3148936"/>
              <a:ext cx="550210" cy="44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1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29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24" y="3836359"/>
              <a:ext cx="532185" cy="39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直接连接符 60"/>
            <p:cNvCxnSpPr/>
            <p:nvPr/>
          </p:nvCxnSpPr>
          <p:spPr>
            <a:xfrm flipV="1">
              <a:off x="722041" y="3433209"/>
              <a:ext cx="423720" cy="48452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9" idx="0"/>
            </p:cNvCxnSpPr>
            <p:nvPr/>
          </p:nvCxnSpPr>
          <p:spPr>
            <a:xfrm flipV="1">
              <a:off x="1234122" y="3427742"/>
              <a:ext cx="0" cy="4086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1323075" y="3428512"/>
              <a:ext cx="397879" cy="438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740659" y="3079309"/>
              <a:ext cx="910929" cy="190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050" b="1">
                  <a:latin typeface="+mj-ea"/>
                  <a:ea typeface="+mj-ea"/>
                </a:rPr>
                <a:t>集线器</a:t>
              </a:r>
              <a:r>
                <a:rPr kumimoji="1" lang="en-US" altLang="zh-CN" sz="1050" b="1">
                  <a:latin typeface="+mj-ea"/>
                  <a:ea typeface="+mj-ea"/>
                </a:rPr>
                <a:t>2</a:t>
              </a:r>
              <a:endParaRPr kumimoji="1" lang="zh-CN" altLang="en-US" sz="1050" b="1">
                <a:latin typeface="+mj-ea"/>
                <a:ea typeface="+mj-ea"/>
              </a:endParaRPr>
            </a:p>
          </p:txBody>
        </p:sp>
      </p:grp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1522942" y="5110000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A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2519516" y="5102306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3443767" y="5102306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C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4539210" y="513492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5586628" y="513492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526149" y="513492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F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1942881" y="4063305"/>
            <a:ext cx="724640" cy="644483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2616855" y="4040594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24427" y="4036793"/>
            <a:ext cx="871268" cy="583893"/>
          </a:xfrm>
          <a:custGeom>
            <a:avLst/>
            <a:gdLst>
              <a:gd name="connsiteX0" fmla="*/ 0 w 871268"/>
              <a:gd name="connsiteY0" fmla="*/ 23176 h 583893"/>
              <a:gd name="connsiteX1" fmla="*/ 276045 w 871268"/>
              <a:gd name="connsiteY1" fmla="*/ 66308 h 583893"/>
              <a:gd name="connsiteX2" fmla="*/ 871268 w 871268"/>
              <a:gd name="connsiteY2" fmla="*/ 583893 h 58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268" h="583893">
                <a:moveTo>
                  <a:pt x="0" y="23176"/>
                </a:moveTo>
                <a:cubicBezTo>
                  <a:pt x="65417" y="-1985"/>
                  <a:pt x="130834" y="-27145"/>
                  <a:pt x="276045" y="66308"/>
                </a:cubicBezTo>
                <a:cubicBezTo>
                  <a:pt x="421256" y="159761"/>
                  <a:pt x="772064" y="497629"/>
                  <a:pt x="871268" y="58389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Picture 2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35" y="3087749"/>
            <a:ext cx="836978" cy="4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1881726" y="4747292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MA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873691" y="4739598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3142786" y="4735410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MC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4899316" y="4760334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5938236" y="4786506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ME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6188545" y="4772585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MF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3399402" y="3355577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E0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846089" y="2870995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网桥</a:t>
            </a:r>
          </a:p>
        </p:txBody>
      </p:sp>
      <p:sp>
        <p:nvSpPr>
          <p:cNvPr id="86" name="Freeform 4"/>
          <p:cNvSpPr>
            <a:spLocks/>
          </p:cNvSpPr>
          <p:nvPr/>
        </p:nvSpPr>
        <p:spPr bwMode="auto">
          <a:xfrm>
            <a:off x="4510250" y="1916832"/>
            <a:ext cx="1076378" cy="1496878"/>
          </a:xfrm>
          <a:custGeom>
            <a:avLst/>
            <a:gdLst>
              <a:gd name="T0" fmla="*/ 0 w 882"/>
              <a:gd name="T1" fmla="*/ 2147483647 h 2310"/>
              <a:gd name="T2" fmla="*/ 0 w 882"/>
              <a:gd name="T3" fmla="*/ 2147483647 h 2310"/>
              <a:gd name="T4" fmla="*/ 2147483647 w 882"/>
              <a:gd name="T5" fmla="*/ 0 h 2310"/>
              <a:gd name="T6" fmla="*/ 2147483647 w 882"/>
              <a:gd name="T7" fmla="*/ 2147483647 h 2310"/>
              <a:gd name="T8" fmla="*/ 0 w 882"/>
              <a:gd name="T9" fmla="*/ 2147483647 h 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2310"/>
              <a:gd name="T17" fmla="*/ 882 w 882"/>
              <a:gd name="T18" fmla="*/ 2310 h 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4367495" y="4034375"/>
            <a:ext cx="130632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3771605" y="3558678"/>
            <a:ext cx="0" cy="46314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4367495" y="3558678"/>
            <a:ext cx="0" cy="47569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多边形 100"/>
          <p:cNvSpPr/>
          <p:nvPr/>
        </p:nvSpPr>
        <p:spPr>
          <a:xfrm>
            <a:off x="4978648" y="4006497"/>
            <a:ext cx="724640" cy="644483"/>
          </a:xfrm>
          <a:custGeom>
            <a:avLst/>
            <a:gdLst>
              <a:gd name="connsiteX0" fmla="*/ 0 w 2299990"/>
              <a:gd name="connsiteY0" fmla="*/ 1518257 h 1535509"/>
              <a:gd name="connsiteX1" fmla="*/ 2078966 w 2299990"/>
              <a:gd name="connsiteY1" fmla="*/ 8 h 1535509"/>
              <a:gd name="connsiteX2" fmla="*/ 2260121 w 2299990"/>
              <a:gd name="connsiteY2" fmla="*/ 1535509 h 15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990" h="1535509">
                <a:moveTo>
                  <a:pt x="0" y="1518257"/>
                </a:moveTo>
                <a:cubicBezTo>
                  <a:pt x="851139" y="757695"/>
                  <a:pt x="1702279" y="-2867"/>
                  <a:pt x="2078966" y="8"/>
                </a:cubicBezTo>
                <a:cubicBezTo>
                  <a:pt x="2455653" y="2883"/>
                  <a:pt x="2229929" y="1279592"/>
                  <a:pt x="2260121" y="15355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headEnd type="arrow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2921829" y="3607632"/>
            <a:ext cx="893815" cy="469836"/>
          </a:xfrm>
          <a:custGeom>
            <a:avLst/>
            <a:gdLst>
              <a:gd name="connsiteX0" fmla="*/ 0 w 871268"/>
              <a:gd name="connsiteY0" fmla="*/ 336430 h 347421"/>
              <a:gd name="connsiteX1" fmla="*/ 112144 w 871268"/>
              <a:gd name="connsiteY1" fmla="*/ 336430 h 347421"/>
              <a:gd name="connsiteX2" fmla="*/ 862642 w 871268"/>
              <a:gd name="connsiteY2" fmla="*/ 319177 h 347421"/>
              <a:gd name="connsiteX3" fmla="*/ 871268 w 871268"/>
              <a:gd name="connsiteY3" fmla="*/ 0 h 34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268" h="347421">
                <a:moveTo>
                  <a:pt x="0" y="336430"/>
                </a:moveTo>
                <a:lnTo>
                  <a:pt x="112144" y="336430"/>
                </a:lnTo>
                <a:cubicBezTo>
                  <a:pt x="255918" y="333554"/>
                  <a:pt x="726057" y="372373"/>
                  <a:pt x="862642" y="319177"/>
                </a:cubicBezTo>
                <a:lnTo>
                  <a:pt x="871268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flipH="1">
            <a:off x="4311408" y="3607633"/>
            <a:ext cx="1314185" cy="490594"/>
          </a:xfrm>
          <a:custGeom>
            <a:avLst/>
            <a:gdLst>
              <a:gd name="connsiteX0" fmla="*/ 0 w 871268"/>
              <a:gd name="connsiteY0" fmla="*/ 336430 h 347421"/>
              <a:gd name="connsiteX1" fmla="*/ 112144 w 871268"/>
              <a:gd name="connsiteY1" fmla="*/ 336430 h 347421"/>
              <a:gd name="connsiteX2" fmla="*/ 862642 w 871268"/>
              <a:gd name="connsiteY2" fmla="*/ 319177 h 347421"/>
              <a:gd name="connsiteX3" fmla="*/ 871268 w 871268"/>
              <a:gd name="connsiteY3" fmla="*/ 0 h 34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268" h="347421">
                <a:moveTo>
                  <a:pt x="0" y="336430"/>
                </a:moveTo>
                <a:lnTo>
                  <a:pt x="112144" y="336430"/>
                </a:lnTo>
                <a:cubicBezTo>
                  <a:pt x="255918" y="333554"/>
                  <a:pt x="726057" y="372373"/>
                  <a:pt x="862642" y="319177"/>
                </a:cubicBezTo>
                <a:lnTo>
                  <a:pt x="871268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 Box 77"/>
          <p:cNvSpPr txBox="1">
            <a:spLocks noChangeArrowheads="1"/>
          </p:cNvSpPr>
          <p:nvPr/>
        </p:nvSpPr>
        <p:spPr bwMode="auto">
          <a:xfrm>
            <a:off x="2389008" y="4423219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 Box 77"/>
          <p:cNvSpPr txBox="1">
            <a:spLocks noChangeArrowheads="1"/>
          </p:cNvSpPr>
          <p:nvPr/>
        </p:nvSpPr>
        <p:spPr bwMode="auto">
          <a:xfrm>
            <a:off x="3439941" y="4420411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1" name="Text Box 77"/>
          <p:cNvSpPr txBox="1">
            <a:spLocks noChangeArrowheads="1"/>
          </p:cNvSpPr>
          <p:nvPr/>
        </p:nvSpPr>
        <p:spPr bwMode="auto">
          <a:xfrm>
            <a:off x="3736309" y="3725318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3" name="Text Box 77"/>
          <p:cNvSpPr txBox="1">
            <a:spLocks noChangeArrowheads="1"/>
          </p:cNvSpPr>
          <p:nvPr/>
        </p:nvSpPr>
        <p:spPr bwMode="auto">
          <a:xfrm>
            <a:off x="5392589" y="4479602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Text Box 77"/>
          <p:cNvSpPr txBox="1">
            <a:spLocks noChangeArrowheads="1"/>
          </p:cNvSpPr>
          <p:nvPr/>
        </p:nvSpPr>
        <p:spPr bwMode="auto">
          <a:xfrm>
            <a:off x="6465747" y="4454083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316571" y="3607631"/>
            <a:ext cx="2685502" cy="1896971"/>
          </a:xfrm>
          <a:prstGeom prst="roundRect">
            <a:avLst>
              <a:gd name="adj" fmla="val 948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4135270" y="3607631"/>
            <a:ext cx="2830989" cy="1896971"/>
          </a:xfrm>
          <a:prstGeom prst="roundRect">
            <a:avLst>
              <a:gd name="adj" fmla="val 948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4404068" y="3374764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E1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25" name="Text Box 77"/>
          <p:cNvSpPr txBox="1">
            <a:spLocks noChangeArrowheads="1"/>
          </p:cNvSpPr>
          <p:nvPr/>
        </p:nvSpPr>
        <p:spPr bwMode="auto">
          <a:xfrm>
            <a:off x="1429728" y="3726208"/>
            <a:ext cx="631250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冲突域</a:t>
            </a:r>
          </a:p>
        </p:txBody>
      </p:sp>
      <p:sp>
        <p:nvSpPr>
          <p:cNvPr id="126" name="Text Box 77"/>
          <p:cNvSpPr txBox="1">
            <a:spLocks noChangeArrowheads="1"/>
          </p:cNvSpPr>
          <p:nvPr/>
        </p:nvSpPr>
        <p:spPr bwMode="auto">
          <a:xfrm>
            <a:off x="6268407" y="3683603"/>
            <a:ext cx="631250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冲突域</a:t>
            </a:r>
          </a:p>
        </p:txBody>
      </p:sp>
      <p:sp>
        <p:nvSpPr>
          <p:cNvPr id="127" name="Text Box 77"/>
          <p:cNvSpPr txBox="1">
            <a:spLocks noChangeArrowheads="1"/>
          </p:cNvSpPr>
          <p:nvPr/>
        </p:nvSpPr>
        <p:spPr bwMode="auto">
          <a:xfrm>
            <a:off x="1942881" y="3016515"/>
            <a:ext cx="170684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050" b="1">
                <a:latin typeface="+mj-ea"/>
                <a:ea typeface="+mj-ea"/>
              </a:rPr>
              <a:t>1.</a:t>
            </a:r>
            <a:r>
              <a:rPr kumimoji="1" lang="zh-CN" altLang="en-US" sz="1050" b="1">
                <a:latin typeface="+mj-ea"/>
                <a:ea typeface="+mj-ea"/>
              </a:rPr>
              <a:t>接收存储帧，</a:t>
            </a:r>
            <a:r>
              <a:rPr kumimoji="1" lang="en-US" altLang="zh-CN" sz="1000" b="1">
                <a:latin typeface="+mj-ea"/>
                <a:ea typeface="+mj-ea"/>
              </a:rPr>
              <a:t>CRC</a:t>
            </a:r>
            <a:r>
              <a:rPr kumimoji="1" lang="zh-CN" altLang="en-US" sz="1000" b="1">
                <a:latin typeface="+mj-ea"/>
                <a:ea typeface="+mj-ea"/>
              </a:rPr>
              <a:t>校验</a:t>
            </a:r>
            <a:endParaRPr kumimoji="1" lang="zh-CN" altLang="en-US" sz="1000">
              <a:latin typeface="+mj-ea"/>
              <a:ea typeface="+mj-ea"/>
            </a:endParaRPr>
          </a:p>
        </p:txBody>
      </p:sp>
      <p:sp>
        <p:nvSpPr>
          <p:cNvPr id="128" name="Text Box 77"/>
          <p:cNvSpPr txBox="1">
            <a:spLocks noChangeArrowheads="1"/>
          </p:cNvSpPr>
          <p:nvPr/>
        </p:nvSpPr>
        <p:spPr bwMode="auto">
          <a:xfrm>
            <a:off x="3433278" y="2574760"/>
            <a:ext cx="1797702" cy="4231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050" b="1">
                <a:latin typeface="+mj-ea"/>
                <a:ea typeface="+mj-ea"/>
              </a:rPr>
              <a:t>2.</a:t>
            </a:r>
            <a:r>
              <a:rPr kumimoji="1" lang="zh-CN" altLang="en-US" sz="1050" b="1">
                <a:latin typeface="+mj-ea"/>
                <a:ea typeface="+mj-ea"/>
              </a:rPr>
              <a:t>检查</a:t>
            </a:r>
            <a:r>
              <a:rPr kumimoji="1" lang="en-US" altLang="zh-CN" sz="1050" b="1">
                <a:latin typeface="+mj-ea"/>
                <a:ea typeface="+mj-ea"/>
              </a:rPr>
              <a:t>MAC</a:t>
            </a:r>
            <a:r>
              <a:rPr kumimoji="1" lang="zh-CN" altLang="en-US" sz="1050" b="1">
                <a:latin typeface="+mj-ea"/>
                <a:ea typeface="+mj-ea"/>
              </a:rPr>
              <a:t>地址表选择出口</a:t>
            </a:r>
            <a:endParaRPr kumimoji="1" lang="en-US" altLang="zh-CN" sz="1050" b="1">
              <a:latin typeface="+mj-ea"/>
              <a:ea typeface="+mj-ea"/>
            </a:endParaRPr>
          </a:p>
          <a:p>
            <a:pPr algn="ctr"/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4984850" y="3346021"/>
            <a:ext cx="1922211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050" b="1">
                <a:latin typeface="+mj-ea"/>
                <a:ea typeface="+mj-ea"/>
              </a:rPr>
              <a:t>3.CMSA/CD</a:t>
            </a:r>
            <a:r>
              <a:rPr kumimoji="1" lang="zh-CN" altLang="en-US" sz="1050" b="1">
                <a:latin typeface="+mj-ea"/>
                <a:ea typeface="+mj-ea"/>
              </a:rPr>
              <a:t>将帧发送出去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92" name="Text Box 77"/>
          <p:cNvSpPr txBox="1">
            <a:spLocks noChangeArrowheads="1"/>
          </p:cNvSpPr>
          <p:nvPr/>
        </p:nvSpPr>
        <p:spPr bwMode="auto">
          <a:xfrm>
            <a:off x="4695165" y="4453872"/>
            <a:ext cx="33166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ME</a:t>
            </a:r>
            <a:endParaRPr kumimoji="1" lang="zh-CN" altLang="en-US" sz="10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91606" y="3264144"/>
            <a:ext cx="452161" cy="1828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901615" y="2786356"/>
            <a:ext cx="526" cy="2675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4695168" y="3505569"/>
            <a:ext cx="27333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77"/>
          <p:cNvSpPr txBox="1">
            <a:spLocks noChangeArrowheads="1"/>
          </p:cNvSpPr>
          <p:nvPr/>
        </p:nvSpPr>
        <p:spPr bwMode="auto">
          <a:xfrm>
            <a:off x="2543485" y="1851347"/>
            <a:ext cx="279748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000" b="1">
                <a:latin typeface="+mj-ea"/>
                <a:ea typeface="+mj-ea"/>
              </a:rPr>
              <a:t>网桥转发帧的过程</a:t>
            </a:r>
            <a:endParaRPr kumimoji="1" lang="zh-CN" altLang="en-US" sz="20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23" y="1873494"/>
            <a:ext cx="885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20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4"/>
          <p:cNvSpPr>
            <a:spLocks/>
          </p:cNvSpPr>
          <p:nvPr/>
        </p:nvSpPr>
        <p:spPr bwMode="auto">
          <a:xfrm flipH="1">
            <a:off x="2166482" y="2028250"/>
            <a:ext cx="383035" cy="1662178"/>
          </a:xfrm>
          <a:custGeom>
            <a:avLst/>
            <a:gdLst>
              <a:gd name="T0" fmla="*/ 0 w 882"/>
              <a:gd name="T1" fmla="*/ 2147483647 h 2310"/>
              <a:gd name="T2" fmla="*/ 0 w 882"/>
              <a:gd name="T3" fmla="*/ 2147483647 h 2310"/>
              <a:gd name="T4" fmla="*/ 2147483647 w 882"/>
              <a:gd name="T5" fmla="*/ 0 h 2310"/>
              <a:gd name="T6" fmla="*/ 2147483647 w 882"/>
              <a:gd name="T7" fmla="*/ 2147483647 h 2310"/>
              <a:gd name="T8" fmla="*/ 0 w 882"/>
              <a:gd name="T9" fmla="*/ 2147483647 h 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2310"/>
              <a:gd name="T17" fmla="*/ 882 w 882"/>
              <a:gd name="T18" fmla="*/ 2310 h 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1718337" y="4166125"/>
            <a:ext cx="896293" cy="351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0" y="3214571"/>
            <a:ext cx="836978" cy="4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42681" y="3838645"/>
            <a:ext cx="1899746" cy="1571403"/>
            <a:chOff x="358567" y="3820051"/>
            <a:chExt cx="1899746" cy="1571403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14" y="3820051"/>
              <a:ext cx="769620" cy="59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67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906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直接连接符 50"/>
            <p:cNvCxnSpPr/>
            <p:nvPr/>
          </p:nvCxnSpPr>
          <p:spPr>
            <a:xfrm flipV="1">
              <a:off x="971600" y="4199753"/>
              <a:ext cx="501640" cy="443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9" idx="0"/>
            </p:cNvCxnSpPr>
            <p:nvPr/>
          </p:nvCxnSpPr>
          <p:spPr>
            <a:xfrm flipH="1" flipV="1">
              <a:off x="1569882" y="4132259"/>
              <a:ext cx="316228" cy="46873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77"/>
            <p:cNvSpPr txBox="1">
              <a:spLocks noChangeArrowheads="1"/>
            </p:cNvSpPr>
            <p:nvPr/>
          </p:nvSpPr>
          <p:spPr bwMode="auto">
            <a:xfrm>
              <a:off x="605478" y="5130469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A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66" name="Text Box 77"/>
            <p:cNvSpPr txBox="1">
              <a:spLocks noChangeArrowheads="1"/>
            </p:cNvSpPr>
            <p:nvPr/>
          </p:nvSpPr>
          <p:spPr bwMode="auto">
            <a:xfrm>
              <a:off x="1718337" y="5129844"/>
              <a:ext cx="402313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B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937142" y="4875928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MA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107903" y="4865418"/>
            <a:ext cx="4023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MB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2226915" y="3651018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E0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2689114" y="3002745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网桥</a:t>
            </a:r>
            <a:r>
              <a:rPr kumimoji="1" lang="en-US" altLang="zh-CN" sz="1050" b="1">
                <a:latin typeface="+mj-ea"/>
                <a:ea typeface="+mj-ea"/>
              </a:rPr>
              <a:t>1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3210520" y="4166126"/>
            <a:ext cx="2365570" cy="351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2614630" y="3690428"/>
            <a:ext cx="0" cy="479214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3210520" y="3690428"/>
            <a:ext cx="0" cy="47569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3182433" y="3647171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E1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17" name="Text Box 77"/>
          <p:cNvSpPr txBox="1">
            <a:spLocks noChangeArrowheads="1"/>
          </p:cNvSpPr>
          <p:nvPr/>
        </p:nvSpPr>
        <p:spPr bwMode="auto">
          <a:xfrm>
            <a:off x="2619103" y="1340768"/>
            <a:ext cx="295698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000" b="1">
                <a:latin typeface="+mj-ea"/>
                <a:ea typeface="+mj-ea"/>
              </a:rPr>
              <a:t>网桥</a:t>
            </a:r>
            <a:r>
              <a:rPr kumimoji="1" lang="en-US" altLang="zh-CN" sz="2000" b="1">
                <a:latin typeface="+mj-ea"/>
                <a:ea typeface="+mj-ea"/>
              </a:rPr>
              <a:t>MAC</a:t>
            </a:r>
            <a:r>
              <a:rPr kumimoji="1" lang="zh-CN" altLang="en-US" sz="2000" b="1">
                <a:latin typeface="+mj-ea"/>
                <a:ea typeface="+mj-ea"/>
              </a:rPr>
              <a:t>地址表构建过程</a:t>
            </a:r>
          </a:p>
        </p:txBody>
      </p:sp>
      <p:pic>
        <p:nvPicPr>
          <p:cNvPr id="74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91" y="3214571"/>
            <a:ext cx="836978" cy="4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Freeform 4"/>
          <p:cNvSpPr>
            <a:spLocks/>
          </p:cNvSpPr>
          <p:nvPr/>
        </p:nvSpPr>
        <p:spPr bwMode="auto">
          <a:xfrm flipH="1">
            <a:off x="5082178" y="1988841"/>
            <a:ext cx="354408" cy="1662178"/>
          </a:xfrm>
          <a:custGeom>
            <a:avLst/>
            <a:gdLst>
              <a:gd name="T0" fmla="*/ 0 w 882"/>
              <a:gd name="T1" fmla="*/ 2147483647 h 2310"/>
              <a:gd name="T2" fmla="*/ 0 w 882"/>
              <a:gd name="T3" fmla="*/ 2147483647 h 2310"/>
              <a:gd name="T4" fmla="*/ 2147483647 w 882"/>
              <a:gd name="T5" fmla="*/ 0 h 2310"/>
              <a:gd name="T6" fmla="*/ 2147483647 w 882"/>
              <a:gd name="T7" fmla="*/ 2147483647 h 2310"/>
              <a:gd name="T8" fmla="*/ 0 w 882"/>
              <a:gd name="T9" fmla="*/ 2147483647 h 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2310"/>
              <a:gd name="T17" fmla="*/ 882 w 882"/>
              <a:gd name="T18" fmla="*/ 2310 h 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7" name="组合 146"/>
          <p:cNvGrpSpPr/>
          <p:nvPr/>
        </p:nvGrpSpPr>
        <p:grpSpPr>
          <a:xfrm>
            <a:off x="3182433" y="3876198"/>
            <a:ext cx="1899746" cy="1571403"/>
            <a:chOff x="358567" y="3820051"/>
            <a:chExt cx="1899746" cy="1571403"/>
          </a:xfrm>
        </p:grpSpPr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14" y="3820051"/>
              <a:ext cx="769620" cy="59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67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906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1" name="直接连接符 150"/>
            <p:cNvCxnSpPr/>
            <p:nvPr/>
          </p:nvCxnSpPr>
          <p:spPr>
            <a:xfrm flipV="1">
              <a:off x="971600" y="4199753"/>
              <a:ext cx="501640" cy="443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50" idx="0"/>
            </p:cNvCxnSpPr>
            <p:nvPr/>
          </p:nvCxnSpPr>
          <p:spPr>
            <a:xfrm flipH="1" flipV="1">
              <a:off x="1569882" y="4132259"/>
              <a:ext cx="316228" cy="46873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77"/>
            <p:cNvSpPr txBox="1">
              <a:spLocks noChangeArrowheads="1"/>
            </p:cNvSpPr>
            <p:nvPr/>
          </p:nvSpPr>
          <p:spPr bwMode="auto">
            <a:xfrm>
              <a:off x="605478" y="5130469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C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54" name="Text Box 77"/>
            <p:cNvSpPr txBox="1">
              <a:spLocks noChangeArrowheads="1"/>
            </p:cNvSpPr>
            <p:nvPr/>
          </p:nvSpPr>
          <p:spPr bwMode="auto">
            <a:xfrm>
              <a:off x="1718337" y="5129844"/>
              <a:ext cx="402313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D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55" name="Text Box 77"/>
            <p:cNvSpPr txBox="1">
              <a:spLocks noChangeArrowheads="1"/>
            </p:cNvSpPr>
            <p:nvPr/>
          </p:nvSpPr>
          <p:spPr bwMode="auto">
            <a:xfrm>
              <a:off x="937142" y="4875928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MC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5996274" y="3838645"/>
            <a:ext cx="1899746" cy="1571403"/>
            <a:chOff x="358567" y="3820051"/>
            <a:chExt cx="1899746" cy="1571403"/>
          </a:xfrm>
        </p:grpSpPr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14" y="3820051"/>
              <a:ext cx="769620" cy="59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67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4" descr="http://p4.yokacdn.com/pic/cr/2012/0425/257400639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906" y="4600993"/>
              <a:ext cx="744407" cy="528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0" name="直接连接符 159"/>
            <p:cNvCxnSpPr/>
            <p:nvPr/>
          </p:nvCxnSpPr>
          <p:spPr>
            <a:xfrm flipV="1">
              <a:off x="971600" y="4199753"/>
              <a:ext cx="501640" cy="443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59" idx="0"/>
            </p:cNvCxnSpPr>
            <p:nvPr/>
          </p:nvCxnSpPr>
          <p:spPr>
            <a:xfrm flipH="1" flipV="1">
              <a:off x="1569882" y="4132259"/>
              <a:ext cx="316228" cy="46873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77"/>
            <p:cNvSpPr txBox="1">
              <a:spLocks noChangeArrowheads="1"/>
            </p:cNvSpPr>
            <p:nvPr/>
          </p:nvSpPr>
          <p:spPr bwMode="auto">
            <a:xfrm>
              <a:off x="605478" y="5130469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E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63" name="Text Box 77"/>
            <p:cNvSpPr txBox="1">
              <a:spLocks noChangeArrowheads="1"/>
            </p:cNvSpPr>
            <p:nvPr/>
          </p:nvSpPr>
          <p:spPr bwMode="auto">
            <a:xfrm>
              <a:off x="1718337" y="5129844"/>
              <a:ext cx="402313" cy="2616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F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  <p:sp>
          <p:nvSpPr>
            <p:cNvPr id="164" name="Text Box 77"/>
            <p:cNvSpPr txBox="1">
              <a:spLocks noChangeArrowheads="1"/>
            </p:cNvSpPr>
            <p:nvPr/>
          </p:nvSpPr>
          <p:spPr bwMode="auto">
            <a:xfrm>
              <a:off x="937142" y="4875928"/>
              <a:ext cx="331664" cy="2539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1050">
                  <a:latin typeface="+mj-ea"/>
                  <a:ea typeface="+mj-ea"/>
                </a:rPr>
                <a:t>ME</a:t>
              </a:r>
              <a:endParaRPr kumimoji="1" lang="zh-CN" altLang="en-US" sz="1050">
                <a:latin typeface="+mj-ea"/>
                <a:ea typeface="+mj-ea"/>
              </a:endParaRPr>
            </a:p>
          </p:txBody>
        </p:sp>
      </p:grp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5576090" y="2853697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网桥</a:t>
            </a:r>
            <a:r>
              <a:rPr kumimoji="1" lang="en-US" altLang="zh-CN" sz="1050" b="1">
                <a:latin typeface="+mj-ea"/>
                <a:ea typeface="+mj-ea"/>
              </a:rPr>
              <a:t>2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5576090" y="3685313"/>
            <a:ext cx="0" cy="48433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6112051" y="3685315"/>
            <a:ext cx="0" cy="48608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V="1">
            <a:off x="6111642" y="4167884"/>
            <a:ext cx="896293" cy="3517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77"/>
          <p:cNvSpPr txBox="1">
            <a:spLocks noChangeArrowheads="1"/>
          </p:cNvSpPr>
          <p:nvPr/>
        </p:nvSpPr>
        <p:spPr bwMode="auto">
          <a:xfrm>
            <a:off x="5203887" y="3668425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E2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71" name="Text Box 77"/>
          <p:cNvSpPr txBox="1">
            <a:spLocks noChangeArrowheads="1"/>
          </p:cNvSpPr>
          <p:nvPr/>
        </p:nvSpPr>
        <p:spPr bwMode="auto">
          <a:xfrm>
            <a:off x="6111642" y="3682285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E3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72" name="Text Box 77"/>
          <p:cNvSpPr txBox="1">
            <a:spLocks noChangeArrowheads="1"/>
          </p:cNvSpPr>
          <p:nvPr/>
        </p:nvSpPr>
        <p:spPr bwMode="auto">
          <a:xfrm>
            <a:off x="1099580" y="3762636"/>
            <a:ext cx="662116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集线器</a:t>
            </a:r>
            <a:r>
              <a:rPr kumimoji="1" lang="en-US" altLang="zh-CN" sz="1050" b="1">
                <a:latin typeface="+mj-ea"/>
                <a:ea typeface="+mj-ea"/>
              </a:rPr>
              <a:t>1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73" name="Text Box 77"/>
          <p:cNvSpPr txBox="1">
            <a:spLocks noChangeArrowheads="1"/>
          </p:cNvSpPr>
          <p:nvPr/>
        </p:nvSpPr>
        <p:spPr bwMode="auto">
          <a:xfrm>
            <a:off x="3966048" y="3781823"/>
            <a:ext cx="662116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集线器</a:t>
            </a:r>
            <a:r>
              <a:rPr kumimoji="1" lang="en-US" altLang="zh-CN" sz="1050" b="1">
                <a:latin typeface="+mj-ea"/>
                <a:ea typeface="+mj-ea"/>
              </a:rPr>
              <a:t>2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74" name="Text Box 77"/>
          <p:cNvSpPr txBox="1">
            <a:spLocks noChangeArrowheads="1"/>
          </p:cNvSpPr>
          <p:nvPr/>
        </p:nvSpPr>
        <p:spPr bwMode="auto">
          <a:xfrm>
            <a:off x="6779889" y="3748937"/>
            <a:ext cx="662116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latin typeface="+mj-ea"/>
                <a:ea typeface="+mj-ea"/>
              </a:rPr>
              <a:t>集线器</a:t>
            </a:r>
            <a:r>
              <a:rPr kumimoji="1" lang="en-US" altLang="zh-CN" sz="1050" b="1">
                <a:latin typeface="+mj-ea"/>
                <a:ea typeface="+mj-ea"/>
              </a:rPr>
              <a:t>3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75" name="Text Box 77"/>
          <p:cNvSpPr txBox="1">
            <a:spLocks noChangeArrowheads="1"/>
          </p:cNvSpPr>
          <p:nvPr/>
        </p:nvSpPr>
        <p:spPr bwMode="auto">
          <a:xfrm>
            <a:off x="4944516" y="4894522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MD</a:t>
            </a:r>
            <a:endParaRPr kumimoji="1" lang="zh-CN" altLang="en-US" sz="1050">
              <a:latin typeface="+mj-ea"/>
              <a:ea typeface="+mj-ea"/>
            </a:endParaRPr>
          </a:p>
        </p:txBody>
      </p:sp>
      <p:sp>
        <p:nvSpPr>
          <p:cNvPr id="176" name="Text Box 77"/>
          <p:cNvSpPr txBox="1">
            <a:spLocks noChangeArrowheads="1"/>
          </p:cNvSpPr>
          <p:nvPr/>
        </p:nvSpPr>
        <p:spPr bwMode="auto">
          <a:xfrm>
            <a:off x="7758357" y="4806169"/>
            <a:ext cx="37220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>
                <a:latin typeface="+mj-ea"/>
                <a:ea typeface="+mj-ea"/>
              </a:rPr>
              <a:t>MF</a:t>
            </a:r>
            <a:endParaRPr kumimoji="1" lang="zh-CN" altLang="en-US" sz="105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0" y="2130572"/>
            <a:ext cx="885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59" y="2049767"/>
            <a:ext cx="762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Text Box 77"/>
          <p:cNvSpPr txBox="1">
            <a:spLocks noChangeArrowheads="1"/>
          </p:cNvSpPr>
          <p:nvPr/>
        </p:nvSpPr>
        <p:spPr bwMode="auto">
          <a:xfrm>
            <a:off x="872659" y="2435977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</a:rPr>
              <a:t>A</a:t>
            </a:r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B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80" name="Text Box 77"/>
          <p:cNvSpPr txBox="1">
            <a:spLocks noChangeArrowheads="1"/>
          </p:cNvSpPr>
          <p:nvPr/>
        </p:nvSpPr>
        <p:spPr bwMode="auto">
          <a:xfrm>
            <a:off x="872659" y="2601061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FC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82" name="Text Box 77"/>
          <p:cNvSpPr txBox="1">
            <a:spLocks noChangeArrowheads="1"/>
          </p:cNvSpPr>
          <p:nvPr/>
        </p:nvSpPr>
        <p:spPr bwMode="auto">
          <a:xfrm>
            <a:off x="868010" y="2766145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EB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84" name="Text Box 77"/>
          <p:cNvSpPr txBox="1">
            <a:spLocks noChangeArrowheads="1"/>
          </p:cNvSpPr>
          <p:nvPr/>
        </p:nvSpPr>
        <p:spPr bwMode="auto">
          <a:xfrm>
            <a:off x="3892498" y="2379934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</a:rPr>
              <a:t>A</a:t>
            </a:r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B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85" name="Text Box 77"/>
          <p:cNvSpPr txBox="1">
            <a:spLocks noChangeArrowheads="1"/>
          </p:cNvSpPr>
          <p:nvPr/>
        </p:nvSpPr>
        <p:spPr bwMode="auto">
          <a:xfrm>
            <a:off x="3892498" y="2545018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FC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186" name="Text Box 77"/>
          <p:cNvSpPr txBox="1">
            <a:spLocks noChangeArrowheads="1"/>
          </p:cNvSpPr>
          <p:nvPr/>
        </p:nvSpPr>
        <p:spPr bwMode="auto">
          <a:xfrm>
            <a:off x="3887849" y="2710102"/>
            <a:ext cx="557979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  <a:sym typeface="Wingdings" panose="05000000000000000000" pitchFamily="2" charset="2"/>
              </a:rPr>
              <a:t>EB</a:t>
            </a:r>
            <a:endParaRPr kumimoji="1" lang="zh-CN" altLang="en-US" sz="105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395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57224"/>
            <a:ext cx="2304256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08351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4" y="4208351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08351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36" y="4208351"/>
            <a:ext cx="1380204" cy="8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2123728" y="2924944"/>
            <a:ext cx="2016224" cy="14401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211960" y="2924944"/>
            <a:ext cx="288032" cy="144016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148065" y="2924945"/>
            <a:ext cx="720079" cy="144016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5626958" y="2924946"/>
            <a:ext cx="2473434" cy="14401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268747" y="2783751"/>
            <a:ext cx="2189346" cy="1615721"/>
          </a:xfrm>
          <a:custGeom>
            <a:avLst/>
            <a:gdLst>
              <a:gd name="connsiteX0" fmla="*/ 0 w 2189346"/>
              <a:gd name="connsiteY0" fmla="*/ 1615721 h 1615721"/>
              <a:gd name="connsiteX1" fmla="*/ 1975449 w 2189346"/>
              <a:gd name="connsiteY1" fmla="*/ 166483 h 1615721"/>
              <a:gd name="connsiteX2" fmla="*/ 2122098 w 2189346"/>
              <a:gd name="connsiteY2" fmla="*/ 183736 h 1615721"/>
              <a:gd name="connsiteX3" fmla="*/ 1854679 w 2189346"/>
              <a:gd name="connsiteY3" fmla="*/ 1529457 h 161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346" h="1615721">
                <a:moveTo>
                  <a:pt x="0" y="1615721"/>
                </a:moveTo>
                <a:cubicBezTo>
                  <a:pt x="810883" y="1010434"/>
                  <a:pt x="1621766" y="405147"/>
                  <a:pt x="1975449" y="166483"/>
                </a:cubicBezTo>
                <a:cubicBezTo>
                  <a:pt x="2329132" y="-72181"/>
                  <a:pt x="2142226" y="-43426"/>
                  <a:pt x="2122098" y="183736"/>
                </a:cubicBezTo>
                <a:cubicBezTo>
                  <a:pt x="2101970" y="410898"/>
                  <a:pt x="1854679" y="1529457"/>
                  <a:pt x="1854679" y="1529457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253705" y="2901109"/>
            <a:ext cx="2613586" cy="1461612"/>
          </a:xfrm>
          <a:custGeom>
            <a:avLst/>
            <a:gdLst>
              <a:gd name="connsiteX0" fmla="*/ 2613586 w 2613586"/>
              <a:gd name="connsiteY0" fmla="*/ 1559362 h 1567988"/>
              <a:gd name="connsiteX1" fmla="*/ 353465 w 2613586"/>
              <a:gd name="connsiteY1" fmla="*/ 153256 h 1567988"/>
              <a:gd name="connsiteX2" fmla="*/ 42914 w 2613586"/>
              <a:gd name="connsiteY2" fmla="*/ 196388 h 1567988"/>
              <a:gd name="connsiteX3" fmla="*/ 733027 w 2613586"/>
              <a:gd name="connsiteY3" fmla="*/ 1567988 h 156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3586" h="1567988">
                <a:moveTo>
                  <a:pt x="2613586" y="1559362"/>
                </a:moveTo>
                <a:cubicBezTo>
                  <a:pt x="1697748" y="969890"/>
                  <a:pt x="781910" y="380418"/>
                  <a:pt x="353465" y="153256"/>
                </a:cubicBezTo>
                <a:cubicBezTo>
                  <a:pt x="-74980" y="-73906"/>
                  <a:pt x="-20346" y="-39401"/>
                  <a:pt x="42914" y="196388"/>
                </a:cubicBezTo>
                <a:cubicBezTo>
                  <a:pt x="106174" y="432177"/>
                  <a:pt x="618008" y="1340826"/>
                  <a:pt x="733027" y="156798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4146940" y="2268118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交换机</a:t>
            </a:r>
            <a:r>
              <a:rPr kumimoji="1" lang="en-US" altLang="zh-CN" sz="1400" b="1">
                <a:latin typeface="+mj-ea"/>
                <a:ea typeface="+mj-ea"/>
              </a:rPr>
              <a:t>1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1151686" y="5013176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A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3742982" y="5013176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B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5335946" y="5013176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C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7518368" y="5013176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D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759676" y="1331067"/>
            <a:ext cx="2583578" cy="160043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400" b="1">
                <a:latin typeface="+mj-ea"/>
                <a:ea typeface="+mj-ea"/>
              </a:rPr>
              <a:t>1.</a:t>
            </a:r>
            <a:r>
              <a:rPr kumimoji="1" lang="zh-CN" altLang="en-US" sz="1400" b="1">
                <a:latin typeface="+mj-ea"/>
                <a:ea typeface="+mj-ea"/>
              </a:rPr>
              <a:t>端口独享带宽</a:t>
            </a:r>
            <a:endParaRPr kumimoji="1" lang="en-US" altLang="zh-CN" sz="1400" b="1">
              <a:latin typeface="+mj-ea"/>
              <a:ea typeface="+mj-ea"/>
            </a:endParaRPr>
          </a:p>
          <a:p>
            <a:r>
              <a:rPr kumimoji="1" lang="en-US" altLang="zh-CN" sz="1400" b="1">
                <a:latin typeface="+mj-ea"/>
                <a:ea typeface="+mj-ea"/>
              </a:rPr>
              <a:t>2.</a:t>
            </a:r>
            <a:r>
              <a:rPr kumimoji="1" lang="zh-CN" altLang="en-US" sz="1400" b="1">
                <a:latin typeface="+mj-ea"/>
                <a:ea typeface="+mj-ea"/>
              </a:rPr>
              <a:t>比集线器安全</a:t>
            </a:r>
            <a:endParaRPr kumimoji="1" lang="en-US" altLang="zh-CN" sz="1400" b="1">
              <a:latin typeface="+mj-ea"/>
              <a:ea typeface="+mj-ea"/>
            </a:endParaRPr>
          </a:p>
          <a:p>
            <a:r>
              <a:rPr kumimoji="1" lang="en-US" altLang="zh-CN" sz="1400" b="1">
                <a:latin typeface="+mj-ea"/>
                <a:ea typeface="+mj-ea"/>
              </a:rPr>
              <a:t>3.</a:t>
            </a:r>
            <a:r>
              <a:rPr kumimoji="1" lang="zh-CN" altLang="en-US" sz="1400" b="1">
                <a:latin typeface="+mj-ea"/>
                <a:ea typeface="+mj-ea"/>
              </a:rPr>
              <a:t>接口到计算机全双工</a:t>
            </a:r>
            <a:endParaRPr kumimoji="1" lang="en-US" altLang="zh-CN" sz="1400" b="1">
              <a:latin typeface="+mj-ea"/>
              <a:ea typeface="+mj-ea"/>
            </a:endParaRPr>
          </a:p>
          <a:p>
            <a:r>
              <a:rPr kumimoji="1" lang="en-US" altLang="zh-CN" sz="1400" b="1">
                <a:latin typeface="+mj-ea"/>
                <a:ea typeface="+mj-ea"/>
              </a:rPr>
              <a:t>4.</a:t>
            </a:r>
            <a:r>
              <a:rPr kumimoji="1" lang="zh-CN" altLang="en-US" sz="1400" b="1">
                <a:latin typeface="+mj-ea"/>
                <a:ea typeface="+mj-ea"/>
              </a:rPr>
              <a:t>全双工模式不再使用</a:t>
            </a:r>
            <a:r>
              <a:rPr kumimoji="1" lang="en-US" altLang="zh-CN" sz="1400" b="1">
                <a:latin typeface="+mj-ea"/>
                <a:ea typeface="+mj-ea"/>
              </a:rPr>
              <a:t>CSMA/CD </a:t>
            </a:r>
          </a:p>
          <a:p>
            <a:r>
              <a:rPr kumimoji="1" lang="en-US" altLang="zh-CN" sz="1400" b="1">
                <a:latin typeface="+mj-ea"/>
                <a:ea typeface="+mj-ea"/>
              </a:rPr>
              <a:t>  </a:t>
            </a:r>
            <a:r>
              <a:rPr kumimoji="1" lang="zh-CN" altLang="en-US" sz="1400" b="1">
                <a:latin typeface="+mj-ea"/>
                <a:ea typeface="+mj-ea"/>
              </a:rPr>
              <a:t>协议   </a:t>
            </a:r>
          </a:p>
          <a:p>
            <a:r>
              <a:rPr kumimoji="1" lang="en-US" altLang="zh-CN" sz="1400" b="1">
                <a:latin typeface="+mj-ea"/>
                <a:ea typeface="+mj-ea"/>
              </a:rPr>
              <a:t>5.</a:t>
            </a:r>
            <a:r>
              <a:rPr kumimoji="1" lang="zh-CN" altLang="en-US" sz="1400" b="1">
                <a:latin typeface="+mj-ea"/>
                <a:ea typeface="+mj-ea"/>
              </a:rPr>
              <a:t>接口可以工作在不同的速率</a:t>
            </a:r>
            <a:endParaRPr kumimoji="1" lang="en-US" altLang="zh-CN" sz="1400" b="1">
              <a:latin typeface="+mj-ea"/>
              <a:ea typeface="+mj-ea"/>
            </a:endParaRPr>
          </a:p>
          <a:p>
            <a:r>
              <a:rPr kumimoji="1" lang="en-US" altLang="zh-CN" sz="1400" b="1">
                <a:latin typeface="+mj-ea"/>
                <a:ea typeface="+mj-ea"/>
              </a:rPr>
              <a:t>6.</a:t>
            </a:r>
            <a:r>
              <a:rPr kumimoji="1" lang="zh-CN" altLang="en-US" sz="1400" b="1">
                <a:latin typeface="+mj-ea"/>
                <a:ea typeface="+mj-ea"/>
              </a:rPr>
              <a:t>广播帧会转发到全部端口</a:t>
            </a:r>
            <a:endParaRPr kumimoji="1" lang="en-US" altLang="zh-CN" sz="1400" b="1"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8055850" y="4005064"/>
            <a:ext cx="188558" cy="27205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796138" y="2708920"/>
            <a:ext cx="216022" cy="32537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5868144" y="2952869"/>
            <a:ext cx="2187706" cy="128340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5925577" y="2891166"/>
            <a:ext cx="2187706" cy="128340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7"/>
          <p:cNvSpPr txBox="1">
            <a:spLocks noChangeArrowheads="1"/>
          </p:cNvSpPr>
          <p:nvPr/>
        </p:nvSpPr>
        <p:spPr bwMode="auto">
          <a:xfrm rot="1781166">
            <a:off x="6576879" y="3223777"/>
            <a:ext cx="116404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>
                <a:latin typeface="+mj-ea"/>
                <a:ea typeface="+mj-ea"/>
              </a:rPr>
              <a:t>全双工</a:t>
            </a: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4379222" y="2952869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>
            <a:off x="4807208" y="2957079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3637111" y="3974088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</a:t>
            </a:r>
            <a:endParaRPr kumimoji="1" lang="zh-CN" altLang="en-US" sz="1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4271776" y="4509120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MB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5978474" y="4637860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MC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8155671" y="4637204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MD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2132800" y="4509120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latin typeface="+mj-ea"/>
                <a:ea typeface="+mj-ea"/>
              </a:rPr>
              <a:t>MA</a:t>
            </a:r>
            <a:endParaRPr kumimoji="1" lang="zh-CN" altLang="en-US" sz="1400" b="1">
              <a:latin typeface="+mj-ea"/>
              <a:ea typeface="+mj-ea"/>
            </a:endParaRP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5868144" y="4051609"/>
            <a:ext cx="58202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MC</a:t>
            </a:r>
            <a:endParaRPr kumimoji="1" lang="zh-CN" altLang="en-US" sz="1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04" y="1488076"/>
            <a:ext cx="1019586" cy="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连接符 58"/>
          <p:cNvCxnSpPr/>
          <p:nvPr/>
        </p:nvCxnSpPr>
        <p:spPr>
          <a:xfrm flipH="1">
            <a:off x="5724128" y="1988840"/>
            <a:ext cx="1434775" cy="79491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7"/>
          <p:cNvSpPr txBox="1">
            <a:spLocks noChangeArrowheads="1"/>
          </p:cNvSpPr>
          <p:nvPr/>
        </p:nvSpPr>
        <p:spPr bwMode="auto">
          <a:xfrm>
            <a:off x="6986655" y="2003226"/>
            <a:ext cx="58202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latin typeface="+mj-ea"/>
                <a:ea typeface="+mj-ea"/>
              </a:rPr>
              <a:t>E</a:t>
            </a:r>
            <a:endParaRPr kumimoji="1" lang="zh-CN" altLang="en-US" sz="1200" b="1">
              <a:latin typeface="+mj-ea"/>
              <a:ea typeface="+mj-ea"/>
            </a:endParaRPr>
          </a:p>
        </p:txBody>
      </p: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7185895" y="1785058"/>
            <a:ext cx="582024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050" b="1">
                <a:latin typeface="+mj-ea"/>
                <a:ea typeface="+mj-ea"/>
              </a:rPr>
              <a:t>ME</a:t>
            </a:r>
            <a:endParaRPr kumimoji="1" lang="zh-CN" altLang="en-US" sz="1050" b="1">
              <a:latin typeface="+mj-ea"/>
              <a:ea typeface="+mj-ea"/>
            </a:endParaRPr>
          </a:p>
        </p:txBody>
      </p: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3495482" y="2902427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5517161" y="2500321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5476629" y="3015748"/>
            <a:ext cx="24749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10M</a:t>
            </a:r>
            <a:endParaRPr kumimoji="1" lang="zh-CN" altLang="en-US" sz="1200">
              <a:latin typeface="+mj-ea"/>
              <a:ea typeface="+mj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3854870" y="1952033"/>
            <a:ext cx="4443" cy="83171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7"/>
          <p:cNvSpPr txBox="1">
            <a:spLocks noChangeArrowheads="1"/>
          </p:cNvSpPr>
          <p:nvPr/>
        </p:nvSpPr>
        <p:spPr bwMode="auto">
          <a:xfrm>
            <a:off x="3363420" y="2006508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3364314" y="2496457"/>
            <a:ext cx="49499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latin typeface="+mj-ea"/>
                <a:ea typeface="+mj-ea"/>
              </a:rPr>
              <a:t>100M</a:t>
            </a:r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6402041" y="2284877"/>
            <a:ext cx="1653809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latin typeface="+mj-ea"/>
                <a:ea typeface="+mj-ea"/>
              </a:rPr>
              <a:t>E</a:t>
            </a:r>
            <a:r>
              <a:rPr kumimoji="1" lang="zh-CN" altLang="en-US" sz="1200" b="1">
                <a:latin typeface="+mj-ea"/>
                <a:ea typeface="+mj-ea"/>
              </a:rPr>
              <a:t>抓不到其他计算</a:t>
            </a:r>
            <a:endParaRPr kumimoji="1" lang="en-US" altLang="zh-CN" sz="1200" b="1">
              <a:latin typeface="+mj-ea"/>
              <a:ea typeface="+mj-ea"/>
            </a:endParaRPr>
          </a:p>
          <a:p>
            <a:pPr algn="ctr"/>
            <a:r>
              <a:rPr kumimoji="1" lang="zh-CN" altLang="en-US" sz="1200" b="1">
                <a:latin typeface="+mj-ea"/>
                <a:ea typeface="+mj-ea"/>
              </a:rPr>
              <a:t>机之间通信数据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18" y="1268760"/>
            <a:ext cx="521698" cy="74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3842980" y="1915790"/>
            <a:ext cx="87303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latin typeface="+mj-ea"/>
                <a:ea typeface="+mj-ea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06738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20" y="4247530"/>
            <a:ext cx="769620" cy="5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48" y="4270449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0" y="4080465"/>
            <a:ext cx="769620" cy="5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42" y="3525746"/>
            <a:ext cx="1164523" cy="22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78" y="436772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82" y="436772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1475656" y="3713263"/>
            <a:ext cx="688917" cy="65446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200964" y="3713263"/>
            <a:ext cx="145565" cy="73440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674052" y="3713263"/>
            <a:ext cx="363913" cy="73440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916075" y="3713264"/>
            <a:ext cx="1250022" cy="73440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15937"/>
            <a:ext cx="1251956" cy="42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接连接符 35"/>
          <p:cNvCxnSpPr/>
          <p:nvPr/>
        </p:nvCxnSpPr>
        <p:spPr>
          <a:xfrm flipH="1">
            <a:off x="2801141" y="2802767"/>
            <a:ext cx="1717681" cy="88593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25746"/>
            <a:ext cx="1164523" cy="22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47" y="436772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96" y="499787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58703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84" y="436772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接连接符 43"/>
          <p:cNvCxnSpPr/>
          <p:nvPr/>
        </p:nvCxnSpPr>
        <p:spPr>
          <a:xfrm flipV="1">
            <a:off x="5140317" y="3713263"/>
            <a:ext cx="1018958" cy="73440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6268448" y="3713264"/>
            <a:ext cx="72783" cy="85053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6668755" y="3713263"/>
            <a:ext cx="567541" cy="73440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6910777" y="3713264"/>
            <a:ext cx="1250022" cy="73440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18822" y="2765804"/>
            <a:ext cx="1676844" cy="92289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08325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07" y="4808325"/>
            <a:ext cx="744407" cy="5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77" y="4997879"/>
            <a:ext cx="697526" cy="44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连接符 58"/>
          <p:cNvCxnSpPr/>
          <p:nvPr/>
        </p:nvCxnSpPr>
        <p:spPr>
          <a:xfrm flipV="1">
            <a:off x="758993" y="4447665"/>
            <a:ext cx="476597" cy="4772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1447910" y="4447666"/>
            <a:ext cx="172490" cy="4772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6297157" y="4572297"/>
            <a:ext cx="435083" cy="50045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5717405" y="4563803"/>
            <a:ext cx="435234" cy="56389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07504" y="4040496"/>
            <a:ext cx="1765938" cy="16927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-73556" y="2940687"/>
            <a:ext cx="4298386" cy="31883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301212" y="2853479"/>
            <a:ext cx="4298386" cy="31883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5237495" y="4138533"/>
            <a:ext cx="1656185" cy="16667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3867819" y="2308160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路由器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873916" y="3271928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交换机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5868618" y="3271928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交换机</a:t>
            </a: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493682" y="4040496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集线器</a:t>
            </a: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5357244" y="4189390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集线器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551715" y="3271927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广播域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6893680" y="3217969"/>
            <a:ext cx="1164049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400" b="1">
                <a:latin typeface="+mj-ea"/>
                <a:ea typeface="+mj-ea"/>
              </a:rPr>
              <a:t>广播域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370106" y="5511165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冲突域</a:t>
            </a: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5455575" y="5554536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冲突域</a:t>
            </a: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 rot="19039979">
            <a:off x="1133739" y="3808709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半双工</a:t>
            </a:r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 rot="5641515">
            <a:off x="5866261" y="3984712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半双工</a:t>
            </a:r>
          </a:p>
        </p:txBody>
      </p:sp>
      <p:sp>
        <p:nvSpPr>
          <p:cNvPr id="88" name="Text Box 77"/>
          <p:cNvSpPr txBox="1">
            <a:spLocks noChangeArrowheads="1"/>
          </p:cNvSpPr>
          <p:nvPr/>
        </p:nvSpPr>
        <p:spPr bwMode="auto">
          <a:xfrm rot="6131048">
            <a:off x="1843675" y="4007728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89" name="Text Box 77"/>
          <p:cNvSpPr txBox="1">
            <a:spLocks noChangeArrowheads="1"/>
          </p:cNvSpPr>
          <p:nvPr/>
        </p:nvSpPr>
        <p:spPr bwMode="auto">
          <a:xfrm rot="3841806">
            <a:off x="2429682" y="4007728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90" name="Text Box 77"/>
          <p:cNvSpPr txBox="1">
            <a:spLocks noChangeArrowheads="1"/>
          </p:cNvSpPr>
          <p:nvPr/>
        </p:nvSpPr>
        <p:spPr bwMode="auto">
          <a:xfrm rot="1866796">
            <a:off x="3069832" y="3854428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 rot="1817933">
            <a:off x="7076680" y="3839932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92" name="Text Box 77"/>
          <p:cNvSpPr txBox="1">
            <a:spLocks noChangeArrowheads="1"/>
          </p:cNvSpPr>
          <p:nvPr/>
        </p:nvSpPr>
        <p:spPr bwMode="auto">
          <a:xfrm rot="3141563">
            <a:off x="6516614" y="3964470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93" name="Text Box 77"/>
          <p:cNvSpPr txBox="1">
            <a:spLocks noChangeArrowheads="1"/>
          </p:cNvSpPr>
          <p:nvPr/>
        </p:nvSpPr>
        <p:spPr bwMode="auto">
          <a:xfrm rot="19459590">
            <a:off x="4910275" y="3871595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 b="1">
                <a:latin typeface="+mj-ea"/>
                <a:ea typeface="+mj-ea"/>
              </a:rPr>
              <a:t>全双工</a:t>
            </a: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56351" y="5299801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 b="1">
                <a:latin typeface="+mj-ea"/>
                <a:ea typeface="+mj-ea"/>
              </a:rPr>
              <a:t>CSMA/CD</a:t>
            </a:r>
            <a:r>
              <a:rPr kumimoji="1" lang="zh-CN" altLang="en-US" sz="1100" b="1">
                <a:latin typeface="+mj-ea"/>
                <a:ea typeface="+mj-ea"/>
              </a:rPr>
              <a:t>协议</a:t>
            </a: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5492299" y="5374736"/>
            <a:ext cx="1164049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100" b="1">
                <a:latin typeface="+mj-ea"/>
                <a:ea typeface="+mj-ea"/>
              </a:rPr>
              <a:t>CSMA/CD</a:t>
            </a:r>
            <a:r>
              <a:rPr kumimoji="1" lang="zh-CN" altLang="en-US" sz="1100" b="1">
                <a:latin typeface="+mj-ea"/>
                <a:ea typeface="+mj-ea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43503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4" y="620686"/>
            <a:ext cx="6765018" cy="45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916782" y="1676053"/>
            <a:ext cx="288032" cy="1847924"/>
          </a:xfrm>
          <a:prstGeom prst="leftBrace">
            <a:avLst>
              <a:gd name="adj1" fmla="val 26371"/>
              <a:gd name="adj2" fmla="val 50331"/>
            </a:avLst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899592" y="3787733"/>
            <a:ext cx="288032" cy="912655"/>
          </a:xfrm>
          <a:prstGeom prst="leftBrace">
            <a:avLst>
              <a:gd name="adj1" fmla="val 26371"/>
              <a:gd name="adj2" fmla="val 50331"/>
            </a:avLst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4734" y="1857627"/>
            <a:ext cx="576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没有</a:t>
            </a:r>
            <a:endParaRPr lang="en-US" altLang="zh-CN" sz="1200"/>
          </a:p>
          <a:p>
            <a:r>
              <a:rPr lang="zh-CN" altLang="en-US" sz="1200"/>
              <a:t>捕获</a:t>
            </a:r>
            <a:r>
              <a:rPr lang="en-US" altLang="zh-CN" sz="1200"/>
              <a:t>PC2</a:t>
            </a:r>
            <a:r>
              <a:rPr lang="zh-CN" altLang="en-US" sz="1200"/>
              <a:t>和</a:t>
            </a:r>
            <a:r>
              <a:rPr lang="en-US" altLang="zh-CN" sz="1200"/>
              <a:t>PC1</a:t>
            </a:r>
            <a:r>
              <a:rPr lang="zh-CN" altLang="en-US" sz="1200"/>
              <a:t>通信的帧</a:t>
            </a:r>
          </a:p>
        </p:txBody>
      </p:sp>
      <p:sp>
        <p:nvSpPr>
          <p:cNvPr id="6" name="矩形 5"/>
          <p:cNvSpPr/>
          <p:nvPr/>
        </p:nvSpPr>
        <p:spPr>
          <a:xfrm>
            <a:off x="1429526" y="2550125"/>
            <a:ext cx="6386722" cy="17281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6219" y="3674446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捕获</a:t>
            </a:r>
            <a:r>
              <a:rPr lang="en-US" altLang="zh-CN" sz="1200"/>
              <a:t>PC2</a:t>
            </a:r>
          </a:p>
          <a:p>
            <a:r>
              <a:rPr lang="zh-CN" altLang="en-US" sz="1200"/>
              <a:t>和</a:t>
            </a:r>
            <a:endParaRPr lang="en-US" altLang="zh-CN" sz="1200"/>
          </a:p>
          <a:p>
            <a:r>
              <a:rPr lang="en-US" altLang="zh-CN" sz="1200"/>
              <a:t>PC3</a:t>
            </a:r>
            <a:r>
              <a:rPr lang="zh-CN" altLang="en-US" sz="1200"/>
              <a:t>通信的帧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709" y="2484718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广播帧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787952" y="2636533"/>
            <a:ext cx="231107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8370" y="3523977"/>
            <a:ext cx="6386722" cy="2650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37709" y="3510735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广播帧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787952" y="3662550"/>
            <a:ext cx="231107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02013" y="3789042"/>
            <a:ext cx="931490" cy="10081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39752" y="3789042"/>
            <a:ext cx="931490" cy="100810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12343" y="5204253"/>
            <a:ext cx="8173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源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4483" y="5204253"/>
            <a:ext cx="11589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目标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  <p:cxnSp>
        <p:nvCxnSpPr>
          <p:cNvPr id="28" name="直接箭头连接符 27"/>
          <p:cNvCxnSpPr>
            <a:endCxn id="25" idx="0"/>
          </p:cNvCxnSpPr>
          <p:nvPr/>
        </p:nvCxnSpPr>
        <p:spPr>
          <a:xfrm>
            <a:off x="2721019" y="4875087"/>
            <a:ext cx="1" cy="32916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49314" y="4866162"/>
            <a:ext cx="0" cy="3380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50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86062"/>
            <a:ext cx="77438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2411760" y="3124200"/>
            <a:ext cx="1426815" cy="295475"/>
          </a:xfrm>
          <a:custGeom>
            <a:avLst/>
            <a:gdLst>
              <a:gd name="connsiteX0" fmla="*/ 0 w 1743075"/>
              <a:gd name="connsiteY0" fmla="*/ 295275 h 295475"/>
              <a:gd name="connsiteX1" fmla="*/ 1362075 w 1743075"/>
              <a:gd name="connsiteY1" fmla="*/ 247650 h 295475"/>
              <a:gd name="connsiteX2" fmla="*/ 1743075 w 1743075"/>
              <a:gd name="connsiteY2" fmla="*/ 0 h 2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295475">
                <a:moveTo>
                  <a:pt x="0" y="295275"/>
                </a:moveTo>
                <a:cubicBezTo>
                  <a:pt x="535781" y="296069"/>
                  <a:pt x="1071563" y="296863"/>
                  <a:pt x="1362075" y="247650"/>
                </a:cubicBezTo>
                <a:cubicBezTo>
                  <a:pt x="1652588" y="198437"/>
                  <a:pt x="1679575" y="39687"/>
                  <a:pt x="1743075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>
            <a:stCxn id="36" idx="2"/>
            <a:endCxn id="21" idx="0"/>
          </p:cNvCxnSpPr>
          <p:nvPr/>
        </p:nvCxnSpPr>
        <p:spPr>
          <a:xfrm>
            <a:off x="7380312" y="2303016"/>
            <a:ext cx="347505" cy="687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958566" y="3109911"/>
            <a:ext cx="5421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413" y="2938548"/>
            <a:ext cx="560715" cy="328330"/>
          </a:xfrm>
          <a:prstGeom prst="rect">
            <a:avLst/>
          </a:prstGeom>
          <a:noFill/>
        </p:spPr>
      </p:pic>
      <p:grpSp>
        <p:nvGrpSpPr>
          <p:cNvPr id="31" name="组合 30"/>
          <p:cNvGrpSpPr/>
          <p:nvPr/>
        </p:nvGrpSpPr>
        <p:grpSpPr>
          <a:xfrm>
            <a:off x="1316197" y="2951939"/>
            <a:ext cx="672505" cy="326211"/>
            <a:chOff x="699791" y="2946805"/>
            <a:chExt cx="1724025" cy="7143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99791" y="2946805"/>
              <a:ext cx="1724025" cy="714375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99791" y="3397655"/>
              <a:ext cx="1273175" cy="2635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99791" y="2946805"/>
              <a:ext cx="1724025" cy="450850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132874" y="3076965"/>
              <a:ext cx="544513" cy="167435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49392" y="3110618"/>
              <a:ext cx="544513" cy="166371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7317691" y="2884835"/>
            <a:ext cx="788032" cy="359783"/>
            <a:chOff x="4300" y="436"/>
            <a:chExt cx="1174" cy="536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00" y="436"/>
              <a:ext cx="117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343" y="479"/>
              <a:ext cx="1086" cy="450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343" y="763"/>
              <a:ext cx="802" cy="166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4343" y="479"/>
              <a:ext cx="1086" cy="284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4598" y="530"/>
              <a:ext cx="343" cy="82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498" y="630"/>
              <a:ext cx="341" cy="82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957" y="501"/>
              <a:ext cx="343" cy="82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857" y="600"/>
              <a:ext cx="343" cy="82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4606" y="538"/>
              <a:ext cx="343" cy="82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4504" y="637"/>
              <a:ext cx="343" cy="8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964" y="508"/>
              <a:ext cx="343" cy="8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864" y="608"/>
              <a:ext cx="343" cy="82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839" y="2951939"/>
            <a:ext cx="560715" cy="328330"/>
          </a:xfrm>
          <a:prstGeom prst="rect">
            <a:avLst/>
          </a:prstGeom>
          <a:noFill/>
        </p:spPr>
      </p:pic>
      <p:pic>
        <p:nvPicPr>
          <p:cNvPr id="3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265" y="2951939"/>
            <a:ext cx="560715" cy="328330"/>
          </a:xfrm>
          <a:prstGeom prst="rect">
            <a:avLst/>
          </a:prstGeom>
          <a:noFill/>
        </p:spPr>
      </p:pic>
      <p:pic>
        <p:nvPicPr>
          <p:cNvPr id="3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743" y="1844824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8251" y="1844824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9409" y="1803759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连接符 37"/>
          <p:cNvCxnSpPr>
            <a:stCxn id="34" idx="2"/>
            <a:endCxn id="7" idx="3"/>
          </p:cNvCxnSpPr>
          <p:nvPr/>
        </p:nvCxnSpPr>
        <p:spPr>
          <a:xfrm>
            <a:off x="1269646" y="2344081"/>
            <a:ext cx="222418" cy="60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2"/>
          </p:cNvCxnSpPr>
          <p:nvPr/>
        </p:nvCxnSpPr>
        <p:spPr>
          <a:xfrm flipH="1">
            <a:off x="1858252" y="2344081"/>
            <a:ext cx="260902" cy="63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440" y="1844823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直接连接符 55"/>
          <p:cNvCxnSpPr/>
          <p:nvPr/>
        </p:nvCxnSpPr>
        <p:spPr>
          <a:xfrm flipH="1">
            <a:off x="7926503" y="2303016"/>
            <a:ext cx="514978" cy="610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大括号 63"/>
          <p:cNvSpPr/>
          <p:nvPr/>
        </p:nvSpPr>
        <p:spPr>
          <a:xfrm rot="5400000" flipH="1">
            <a:off x="3803661" y="2439163"/>
            <a:ext cx="227414" cy="910942"/>
          </a:xfrm>
          <a:prstGeom prst="rightBrace">
            <a:avLst>
              <a:gd name="adj1" fmla="val 275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大括号 67"/>
          <p:cNvSpPr/>
          <p:nvPr/>
        </p:nvSpPr>
        <p:spPr>
          <a:xfrm rot="18758726">
            <a:off x="2492300" y="2168083"/>
            <a:ext cx="280359" cy="929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大括号 68"/>
          <p:cNvSpPr/>
          <p:nvPr/>
        </p:nvSpPr>
        <p:spPr>
          <a:xfrm rot="5400000" flipH="1">
            <a:off x="5276087" y="2391842"/>
            <a:ext cx="227414" cy="910942"/>
          </a:xfrm>
          <a:prstGeom prst="rightBrace">
            <a:avLst>
              <a:gd name="adj1" fmla="val 275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/>
          <p:cNvSpPr/>
          <p:nvPr/>
        </p:nvSpPr>
        <p:spPr>
          <a:xfrm rot="5400000" flipH="1">
            <a:off x="6777723" y="2419755"/>
            <a:ext cx="227414" cy="910942"/>
          </a:xfrm>
          <a:prstGeom prst="rightBrace">
            <a:avLst>
              <a:gd name="adj1" fmla="val 275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大括号 70"/>
          <p:cNvSpPr/>
          <p:nvPr/>
        </p:nvSpPr>
        <p:spPr>
          <a:xfrm rot="9009279" flipH="1">
            <a:off x="7588443" y="2214056"/>
            <a:ext cx="258576" cy="639218"/>
          </a:xfrm>
          <a:prstGeom prst="rightBrace">
            <a:avLst>
              <a:gd name="adj1" fmla="val 275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296325" y="327815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集线器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51030" y="328369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交换机</a:t>
            </a:r>
          </a:p>
        </p:txBody>
      </p:sp>
      <p:sp>
        <p:nvSpPr>
          <p:cNvPr id="75" name="任意多边形 74"/>
          <p:cNvSpPr/>
          <p:nvPr/>
        </p:nvSpPr>
        <p:spPr>
          <a:xfrm>
            <a:off x="1982429" y="2466975"/>
            <a:ext cx="817921" cy="571500"/>
          </a:xfrm>
          <a:custGeom>
            <a:avLst/>
            <a:gdLst>
              <a:gd name="connsiteX0" fmla="*/ 198796 w 817921"/>
              <a:gd name="connsiteY0" fmla="*/ 0 h 571500"/>
              <a:gd name="connsiteX1" fmla="*/ 36871 w 817921"/>
              <a:gd name="connsiteY1" fmla="*/ 485775 h 571500"/>
              <a:gd name="connsiteX2" fmla="*/ 817921 w 817921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921" h="571500">
                <a:moveTo>
                  <a:pt x="198796" y="0"/>
                </a:moveTo>
                <a:cubicBezTo>
                  <a:pt x="66240" y="195262"/>
                  <a:pt x="-66316" y="390525"/>
                  <a:pt x="36871" y="485775"/>
                </a:cubicBezTo>
                <a:cubicBezTo>
                  <a:pt x="140058" y="581025"/>
                  <a:pt x="687746" y="558800"/>
                  <a:pt x="817921" y="571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900413" y="328524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  <a:r>
              <a:rPr lang="en-US" altLang="zh-CN" sz="1100" b="1"/>
              <a:t>1</a:t>
            </a:r>
            <a:endParaRPr lang="zh-CN" altLang="en-US" sz="1100" b="1"/>
          </a:p>
        </p:txBody>
      </p:sp>
      <p:sp>
        <p:nvSpPr>
          <p:cNvPr id="77" name="TextBox 76"/>
          <p:cNvSpPr txBox="1"/>
          <p:nvPr/>
        </p:nvSpPr>
        <p:spPr>
          <a:xfrm>
            <a:off x="4372839" y="328524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  <a:r>
              <a:rPr lang="en-US" altLang="zh-CN" sz="1100" b="1"/>
              <a:t>2</a:t>
            </a:r>
            <a:endParaRPr lang="zh-CN" altLang="en-US" sz="1100" b="1"/>
          </a:p>
        </p:txBody>
      </p:sp>
      <p:sp>
        <p:nvSpPr>
          <p:cNvPr id="78" name="TextBox 77"/>
          <p:cNvSpPr txBox="1"/>
          <p:nvPr/>
        </p:nvSpPr>
        <p:spPr>
          <a:xfrm>
            <a:off x="5845265" y="324869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  <a:r>
              <a:rPr lang="en-US" altLang="zh-CN" sz="1100" b="1"/>
              <a:t>3</a:t>
            </a:r>
            <a:endParaRPr lang="zh-CN" altLang="en-US" sz="1100" b="1"/>
          </a:p>
        </p:txBody>
      </p:sp>
      <p:sp>
        <p:nvSpPr>
          <p:cNvPr id="79" name="TextBox 78"/>
          <p:cNvSpPr txBox="1"/>
          <p:nvPr/>
        </p:nvSpPr>
        <p:spPr>
          <a:xfrm rot="2517326">
            <a:off x="2575210" y="2307230"/>
            <a:ext cx="650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链路</a:t>
            </a:r>
            <a:r>
              <a:rPr lang="en-US" altLang="zh-CN" sz="1100" b="1"/>
              <a:t>1</a:t>
            </a:r>
            <a:endParaRPr lang="zh-CN" altLang="en-US" sz="1100" b="1"/>
          </a:p>
        </p:txBody>
      </p:sp>
      <p:sp>
        <p:nvSpPr>
          <p:cNvPr id="80" name="TextBox 79"/>
          <p:cNvSpPr txBox="1"/>
          <p:nvPr/>
        </p:nvSpPr>
        <p:spPr>
          <a:xfrm>
            <a:off x="3592166" y="2477570"/>
            <a:ext cx="650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链路</a:t>
            </a:r>
            <a:r>
              <a:rPr lang="en-US" altLang="zh-CN" sz="1100" b="1"/>
              <a:t>2</a:t>
            </a:r>
            <a:endParaRPr lang="zh-CN" altLang="en-US" sz="1100" b="1"/>
          </a:p>
        </p:txBody>
      </p:sp>
      <p:sp>
        <p:nvSpPr>
          <p:cNvPr id="81" name="TextBox 80"/>
          <p:cNvSpPr txBox="1"/>
          <p:nvPr/>
        </p:nvSpPr>
        <p:spPr>
          <a:xfrm>
            <a:off x="5064592" y="2477570"/>
            <a:ext cx="650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链路</a:t>
            </a:r>
            <a:r>
              <a:rPr lang="en-US" altLang="zh-CN" sz="1100" b="1"/>
              <a:t>3</a:t>
            </a:r>
            <a:endParaRPr lang="zh-CN" altLang="en-US" sz="1100" b="1"/>
          </a:p>
        </p:txBody>
      </p:sp>
      <p:sp>
        <p:nvSpPr>
          <p:cNvPr id="82" name="TextBox 81"/>
          <p:cNvSpPr txBox="1"/>
          <p:nvPr/>
        </p:nvSpPr>
        <p:spPr>
          <a:xfrm>
            <a:off x="6562367" y="2580895"/>
            <a:ext cx="650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链路</a:t>
            </a:r>
            <a:r>
              <a:rPr lang="en-US" altLang="zh-CN" sz="1100" b="1"/>
              <a:t>4</a:t>
            </a:r>
            <a:endParaRPr lang="zh-CN" altLang="en-US" sz="1100" b="1"/>
          </a:p>
        </p:txBody>
      </p:sp>
      <p:sp>
        <p:nvSpPr>
          <p:cNvPr id="83" name="TextBox 82"/>
          <p:cNvSpPr txBox="1"/>
          <p:nvPr/>
        </p:nvSpPr>
        <p:spPr>
          <a:xfrm rot="4082661">
            <a:off x="7685059" y="2330295"/>
            <a:ext cx="650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链路</a:t>
            </a:r>
            <a:r>
              <a:rPr lang="en-US" altLang="zh-CN" sz="1100" b="1"/>
              <a:t>5</a:t>
            </a:r>
            <a:endParaRPr lang="zh-CN" altLang="en-US" sz="1100" b="1"/>
          </a:p>
        </p:txBody>
      </p:sp>
      <p:sp>
        <p:nvSpPr>
          <p:cNvPr id="87" name="TextBox 86"/>
          <p:cNvSpPr txBox="1"/>
          <p:nvPr/>
        </p:nvSpPr>
        <p:spPr>
          <a:xfrm>
            <a:off x="1993307" y="1651670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88" name="TextBox 87"/>
          <p:cNvSpPr txBox="1"/>
          <p:nvPr/>
        </p:nvSpPr>
        <p:spPr>
          <a:xfrm>
            <a:off x="7289340" y="1565044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147660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971550"/>
            <a:ext cx="71247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4707390" y="4293096"/>
            <a:ext cx="504056" cy="8790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15500"/>
            <a:ext cx="71247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4707390" y="4337046"/>
            <a:ext cx="504056" cy="8790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909611"/>
            <a:ext cx="78390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2147977" y="2502282"/>
            <a:ext cx="2424023" cy="240918"/>
          </a:xfrm>
          <a:custGeom>
            <a:avLst/>
            <a:gdLst>
              <a:gd name="connsiteX0" fmla="*/ 0 w 2424023"/>
              <a:gd name="connsiteY0" fmla="*/ 33884 h 240918"/>
              <a:gd name="connsiteX1" fmla="*/ 1595887 w 2424023"/>
              <a:gd name="connsiteY1" fmla="*/ 16631 h 240918"/>
              <a:gd name="connsiteX2" fmla="*/ 2424023 w 2424023"/>
              <a:gd name="connsiteY2" fmla="*/ 240918 h 24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023" h="240918">
                <a:moveTo>
                  <a:pt x="0" y="33884"/>
                </a:moveTo>
                <a:cubicBezTo>
                  <a:pt x="595941" y="8004"/>
                  <a:pt x="1191883" y="-17875"/>
                  <a:pt x="1595887" y="16631"/>
                </a:cubicBezTo>
                <a:cubicBezTo>
                  <a:pt x="1999891" y="51137"/>
                  <a:pt x="2424023" y="240918"/>
                  <a:pt x="2424023" y="240918"/>
                </a:cubicBezTo>
              </a:path>
            </a:pathLst>
          </a:custGeom>
          <a:noFill/>
          <a:ln w="15875">
            <a:solidFill>
              <a:schemeClr val="tx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94075" y="4510134"/>
            <a:ext cx="1325471" cy="190071"/>
          </a:xfrm>
          <a:custGeom>
            <a:avLst/>
            <a:gdLst>
              <a:gd name="connsiteX0" fmla="*/ 0 w 1397479"/>
              <a:gd name="connsiteY0" fmla="*/ 34505 h 190071"/>
              <a:gd name="connsiteX1" fmla="*/ 923026 w 1397479"/>
              <a:gd name="connsiteY1" fmla="*/ 189781 h 190071"/>
              <a:gd name="connsiteX2" fmla="*/ 1397479 w 1397479"/>
              <a:gd name="connsiteY2" fmla="*/ 0 h 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190071">
                <a:moveTo>
                  <a:pt x="0" y="34505"/>
                </a:moveTo>
                <a:cubicBezTo>
                  <a:pt x="345056" y="115018"/>
                  <a:pt x="690113" y="195532"/>
                  <a:pt x="923026" y="189781"/>
                </a:cubicBezTo>
                <a:cubicBezTo>
                  <a:pt x="1155939" y="184030"/>
                  <a:pt x="1318404" y="31630"/>
                  <a:pt x="1397479" y="0"/>
                </a:cubicBezTo>
              </a:path>
            </a:pathLst>
          </a:custGeom>
          <a:noFill/>
          <a:ln w="22225">
            <a:solidFill>
              <a:schemeClr val="tx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147977" y="4529501"/>
            <a:ext cx="2688357" cy="341409"/>
          </a:xfrm>
          <a:custGeom>
            <a:avLst/>
            <a:gdLst>
              <a:gd name="connsiteX0" fmla="*/ 0 w 1397479"/>
              <a:gd name="connsiteY0" fmla="*/ 34505 h 190071"/>
              <a:gd name="connsiteX1" fmla="*/ 923026 w 1397479"/>
              <a:gd name="connsiteY1" fmla="*/ 189781 h 190071"/>
              <a:gd name="connsiteX2" fmla="*/ 1397479 w 1397479"/>
              <a:gd name="connsiteY2" fmla="*/ 0 h 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190071">
                <a:moveTo>
                  <a:pt x="0" y="34505"/>
                </a:moveTo>
                <a:cubicBezTo>
                  <a:pt x="345056" y="115018"/>
                  <a:pt x="690113" y="195532"/>
                  <a:pt x="923026" y="189781"/>
                </a:cubicBezTo>
                <a:cubicBezTo>
                  <a:pt x="1155939" y="184030"/>
                  <a:pt x="1318404" y="31630"/>
                  <a:pt x="1397479" y="0"/>
                </a:cubicBezTo>
              </a:path>
            </a:pathLst>
          </a:custGeom>
          <a:noFill/>
          <a:ln w="22225">
            <a:solidFill>
              <a:schemeClr val="tx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979712" y="4573476"/>
            <a:ext cx="4068360" cy="458531"/>
          </a:xfrm>
          <a:custGeom>
            <a:avLst/>
            <a:gdLst>
              <a:gd name="connsiteX0" fmla="*/ 0 w 1397479"/>
              <a:gd name="connsiteY0" fmla="*/ 34505 h 190071"/>
              <a:gd name="connsiteX1" fmla="*/ 923026 w 1397479"/>
              <a:gd name="connsiteY1" fmla="*/ 189781 h 190071"/>
              <a:gd name="connsiteX2" fmla="*/ 1397479 w 1397479"/>
              <a:gd name="connsiteY2" fmla="*/ 0 h 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190071">
                <a:moveTo>
                  <a:pt x="0" y="34505"/>
                </a:moveTo>
                <a:cubicBezTo>
                  <a:pt x="345056" y="115018"/>
                  <a:pt x="690113" y="195532"/>
                  <a:pt x="923026" y="189781"/>
                </a:cubicBezTo>
                <a:cubicBezTo>
                  <a:pt x="1155939" y="184030"/>
                  <a:pt x="1318404" y="31630"/>
                  <a:pt x="1397479" y="0"/>
                </a:cubicBezTo>
              </a:path>
            </a:pathLst>
          </a:custGeom>
          <a:noFill/>
          <a:ln w="22225">
            <a:solidFill>
              <a:schemeClr val="tx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0672" y="4221087"/>
            <a:ext cx="587284" cy="479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0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4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0615"/>
            <a:ext cx="1157802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70" y="1770558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3" y="1781541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573543" y="2211798"/>
            <a:ext cx="6480720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1138327" y="256576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8054263" y="2425158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latin typeface="+mj-ea"/>
                <a:ea typeface="+mj-ea"/>
              </a:rPr>
              <a:t>B</a:t>
            </a:r>
            <a:endParaRPr kumimoji="1" lang="zh-CN" altLang="en-US" sz="1200" b="1">
              <a:latin typeface="+mj-ea"/>
              <a:ea typeface="+mj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7844489" y="1191824"/>
            <a:ext cx="1" cy="15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631749" y="1479856"/>
            <a:ext cx="6212740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4309847" y="1202857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1000 m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072822" y="1901211"/>
            <a:ext cx="167114" cy="22418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爆炸形 2 68"/>
          <p:cNvSpPr/>
          <p:nvPr/>
        </p:nvSpPr>
        <p:spPr>
          <a:xfrm>
            <a:off x="5510039" y="1549779"/>
            <a:ext cx="1125566" cy="463524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92" name="Text Box 77"/>
          <p:cNvSpPr txBox="1">
            <a:spLocks noChangeArrowheads="1"/>
          </p:cNvSpPr>
          <p:nvPr/>
        </p:nvSpPr>
        <p:spPr bwMode="auto">
          <a:xfrm>
            <a:off x="1526608" y="1769383"/>
            <a:ext cx="13099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</a:t>
            </a:r>
            <a:r>
              <a:rPr kumimoji="1" lang="zh-CN" altLang="en-US" sz="1100" b="1">
                <a:solidFill>
                  <a:srgbClr val="111111"/>
                </a:solidFill>
                <a:latin typeface="+mj-ea"/>
                <a:ea typeface="+mj-ea"/>
              </a:rPr>
              <a:t>发送数据</a:t>
            </a:r>
          </a:p>
        </p:txBody>
      </p:sp>
      <p:sp>
        <p:nvSpPr>
          <p:cNvPr id="93" name="Text Box 77"/>
          <p:cNvSpPr txBox="1">
            <a:spLocks noChangeArrowheads="1"/>
          </p:cNvSpPr>
          <p:nvPr/>
        </p:nvSpPr>
        <p:spPr bwMode="auto">
          <a:xfrm>
            <a:off x="6534543" y="1761228"/>
            <a:ext cx="13099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</a:t>
            </a:r>
            <a:r>
              <a:rPr kumimoji="1" lang="zh-CN" altLang="en-US" sz="1100" b="1">
                <a:solidFill>
                  <a:srgbClr val="111111"/>
                </a:solidFill>
                <a:latin typeface="+mj-ea"/>
                <a:ea typeface="+mj-ea"/>
              </a:rPr>
              <a:t>发送数据</a:t>
            </a:r>
          </a:p>
        </p:txBody>
      </p:sp>
      <p:sp>
        <p:nvSpPr>
          <p:cNvPr id="94" name="Text Box 77"/>
          <p:cNvSpPr txBox="1">
            <a:spLocks noChangeArrowheads="1"/>
          </p:cNvSpPr>
          <p:nvPr/>
        </p:nvSpPr>
        <p:spPr bwMode="auto">
          <a:xfrm>
            <a:off x="1631749" y="2337242"/>
            <a:ext cx="360080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②</a:t>
            </a:r>
            <a:r>
              <a:rPr kumimoji="1" lang="zh-CN" altLang="en-US" sz="1100" b="1">
                <a:solidFill>
                  <a:srgbClr val="111111"/>
                </a:solidFill>
                <a:latin typeface="+mj-ea"/>
                <a:ea typeface="+mj-ea"/>
              </a:rPr>
              <a:t>碰撞后的信号到达，</a:t>
            </a:r>
            <a:r>
              <a:rPr kumimoji="1" lang="en-US" altLang="zh-CN" sz="11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r>
              <a:rPr kumimoji="1" lang="zh-CN" altLang="en-US" sz="1100" b="1">
                <a:solidFill>
                  <a:srgbClr val="111111"/>
                </a:solidFill>
                <a:latin typeface="+mj-ea"/>
                <a:ea typeface="+mj-ea"/>
              </a:rPr>
              <a:t>计算机检测出冲突，停止发送</a:t>
            </a:r>
          </a:p>
        </p:txBody>
      </p:sp>
      <p:sp>
        <p:nvSpPr>
          <p:cNvPr id="101" name="Text Box 77"/>
          <p:cNvSpPr txBox="1">
            <a:spLocks noChangeArrowheads="1"/>
          </p:cNvSpPr>
          <p:nvPr/>
        </p:nvSpPr>
        <p:spPr bwMode="auto">
          <a:xfrm>
            <a:off x="6313502" y="2337242"/>
            <a:ext cx="130994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②</a:t>
            </a:r>
            <a:r>
              <a:rPr kumimoji="1" lang="zh-CN" altLang="en-US" sz="1100" b="1">
                <a:solidFill>
                  <a:srgbClr val="111111"/>
                </a:solidFill>
                <a:latin typeface="+mj-ea"/>
                <a:ea typeface="+mj-ea"/>
              </a:rPr>
              <a:t>检测出冲突，停止发送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5769626" y="2429576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216596" y="2013928"/>
            <a:ext cx="0" cy="690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630897" y="1216327"/>
            <a:ext cx="0" cy="133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98" y="4033339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接连接符 33"/>
          <p:cNvCxnSpPr/>
          <p:nvPr/>
        </p:nvCxnSpPr>
        <p:spPr>
          <a:xfrm>
            <a:off x="1495861" y="4592990"/>
            <a:ext cx="6480720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1060645" y="4946959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7976581" y="4806350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latin typeface="+mj-ea"/>
                <a:ea typeface="+mj-ea"/>
              </a:rPr>
              <a:t>B</a:t>
            </a:r>
            <a:endParaRPr kumimoji="1" lang="zh-CN" altLang="en-US" sz="1200" b="1">
              <a:latin typeface="+mj-ea"/>
              <a:ea typeface="+mj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766807" y="3573016"/>
            <a:ext cx="1" cy="15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554067" y="3861048"/>
            <a:ext cx="6212740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4232165" y="3584049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1000 m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554265" y="4367205"/>
            <a:ext cx="167114" cy="22418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爆炸形 2 40"/>
          <p:cNvSpPr/>
          <p:nvPr/>
        </p:nvSpPr>
        <p:spPr>
          <a:xfrm>
            <a:off x="6668820" y="4045596"/>
            <a:ext cx="1125566" cy="463524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1448926" y="4150575"/>
            <a:ext cx="13099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①发送数据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6656199" y="4840760"/>
            <a:ext cx="13099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①发送数据</a:t>
            </a: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1476385" y="4888265"/>
            <a:ext cx="1963692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②检测出冲突，停止发送</a:t>
            </a:r>
          </a:p>
        </p:txBody>
      </p: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7309499" y="4611266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553215" y="3597519"/>
            <a:ext cx="0" cy="133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4409796" y="4228705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5</a:t>
            </a:r>
            <a:r>
              <a:rPr lang="el-GR" altLang="zh-CN" sz="1200"/>
              <a:t>μ</a:t>
            </a:r>
            <a:r>
              <a:rPr lang="en-US" altLang="zh-CN" sz="1200"/>
              <a:t>s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4374182" y="4740627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5</a:t>
            </a:r>
            <a:r>
              <a:rPr lang="el-GR" altLang="zh-CN" sz="1200"/>
              <a:t>μ</a:t>
            </a:r>
            <a:r>
              <a:rPr lang="en-US" altLang="zh-CN" sz="1200"/>
              <a:t>s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573543" y="4427574"/>
            <a:ext cx="4873058" cy="10058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6426272" y="4537637"/>
            <a:ext cx="1211550" cy="366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573543" y="4592990"/>
            <a:ext cx="6147836" cy="16730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7"/>
          <p:cNvSpPr txBox="1">
            <a:spLocks noChangeArrowheads="1"/>
          </p:cNvSpPr>
          <p:nvPr/>
        </p:nvSpPr>
        <p:spPr bwMode="auto">
          <a:xfrm>
            <a:off x="1697353" y="4451255"/>
            <a:ext cx="406546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36000" rIns="360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10M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 flipV="1">
            <a:off x="1548291" y="4409311"/>
            <a:ext cx="4782046" cy="96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698255" y="4610341"/>
            <a:ext cx="6040225" cy="16730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77"/>
          <p:cNvSpPr txBox="1">
            <a:spLocks noChangeArrowheads="1"/>
          </p:cNvSpPr>
          <p:nvPr/>
        </p:nvSpPr>
        <p:spPr bwMode="auto">
          <a:xfrm>
            <a:off x="5112980" y="4012075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5</a:t>
            </a:r>
            <a:r>
              <a:rPr lang="en-US" altLang="zh-CN" sz="1200"/>
              <a:t>0</a:t>
            </a:r>
            <a:r>
              <a:rPr lang="zh-CN" altLang="en-US" sz="1200"/>
              <a:t>比特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103" name="Text Box 77"/>
          <p:cNvSpPr txBox="1">
            <a:spLocks noChangeArrowheads="1"/>
          </p:cNvSpPr>
          <p:nvPr/>
        </p:nvSpPr>
        <p:spPr bwMode="auto">
          <a:xfrm>
            <a:off x="5181716" y="4845378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5</a:t>
            </a:r>
            <a:r>
              <a:rPr lang="en-US" altLang="zh-CN" sz="1200"/>
              <a:t>0</a:t>
            </a:r>
            <a:r>
              <a:rPr lang="zh-CN" altLang="en-US" sz="1200"/>
              <a:t>比特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4966493" y="4264952"/>
            <a:ext cx="253579" cy="18630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 flipV="1">
            <a:off x="4888811" y="4749765"/>
            <a:ext cx="407996" cy="135119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6494699" y="4520573"/>
            <a:ext cx="1211550" cy="366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1644388" y="2094348"/>
            <a:ext cx="4554082" cy="9090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6494699" y="3212976"/>
            <a:ext cx="1211550" cy="366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1697353" y="2071258"/>
            <a:ext cx="4375469" cy="8638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6484945" y="3356992"/>
            <a:ext cx="1211550" cy="366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644388" y="2250176"/>
            <a:ext cx="4554082" cy="383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1801735" y="2282029"/>
            <a:ext cx="4354644" cy="318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6239936" y="2094348"/>
            <a:ext cx="1604554" cy="777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6369604" y="2071258"/>
            <a:ext cx="1498544" cy="69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 flipV="1">
            <a:off x="6228268" y="2250176"/>
            <a:ext cx="1493111" cy="870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6242490" y="2232584"/>
            <a:ext cx="1599446" cy="9330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 flipH="1">
            <a:off x="6265914" y="2822503"/>
            <a:ext cx="30" cy="71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8" y="2673870"/>
            <a:ext cx="1157802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18" y="2643189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380117" y="3096245"/>
            <a:ext cx="6480720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944901" y="3450214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7860837" y="3309605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latin typeface="+mj-ea"/>
                <a:ea typeface="+mj-ea"/>
              </a:rPr>
              <a:t>B</a:t>
            </a:r>
            <a:endParaRPr kumimoji="1" lang="zh-CN" altLang="en-US" sz="1200" b="1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1063" y="2076271"/>
            <a:ext cx="1" cy="15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438323" y="2364303"/>
            <a:ext cx="6212740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4116421" y="2087304"/>
            <a:ext cx="656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1000 m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07262" y="2802262"/>
            <a:ext cx="167114" cy="22418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炸形 2 10"/>
          <p:cNvSpPr/>
          <p:nvPr/>
        </p:nvSpPr>
        <p:spPr>
          <a:xfrm>
            <a:off x="5544479" y="2422067"/>
            <a:ext cx="1125566" cy="463524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1380117" y="2545504"/>
            <a:ext cx="148986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</a:t>
            </a:r>
            <a:r>
              <a:rPr lang="en-US" altLang="zh-CN" sz="1200" b="1"/>
              <a:t>60</a:t>
            </a:r>
            <a:r>
              <a:rPr lang="zh-CN" altLang="en-US" sz="1200" b="1"/>
              <a:t>比特</a:t>
            </a:r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发送完毕</a:t>
            </a: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6421010" y="2656611"/>
            <a:ext cx="13099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①发送数据</a:t>
            </a:r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6321245" y="3311714"/>
            <a:ext cx="135481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②碰撞后的信号</a:t>
            </a:r>
          </a:p>
        </p:txBody>
      </p:sp>
      <p:sp>
        <p:nvSpPr>
          <p:cNvPr id="15" name="Text Box 77"/>
          <p:cNvSpPr txBox="1">
            <a:spLocks noChangeArrowheads="1"/>
          </p:cNvSpPr>
          <p:nvPr/>
        </p:nvSpPr>
        <p:spPr bwMode="auto">
          <a:xfrm>
            <a:off x="6082188" y="3172946"/>
            <a:ext cx="19218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7471" y="2100774"/>
            <a:ext cx="0" cy="133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928191" y="3142788"/>
            <a:ext cx="3313945" cy="8872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1581609" y="2954510"/>
            <a:ext cx="406546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36000" rIns="360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10M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772282" y="2900003"/>
            <a:ext cx="3462594" cy="1382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772282" y="2923587"/>
            <a:ext cx="3334980" cy="1382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047732" y="3123235"/>
            <a:ext cx="3098472" cy="839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381255" y="2885591"/>
            <a:ext cx="1269808" cy="10740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6256675" y="2920688"/>
            <a:ext cx="1275830" cy="10575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6299450" y="3161685"/>
            <a:ext cx="1138834" cy="6982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6291969" y="3138827"/>
            <a:ext cx="1267242" cy="8060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2846499" y="3397326"/>
            <a:ext cx="22413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②碰撞后的信号还没到达</a:t>
            </a:r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222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80" y="1678371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12" y="1886574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94" y="1919673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70" y="3728798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98" y="3728798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58" y="3717032"/>
            <a:ext cx="1289809" cy="8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547664" y="3224838"/>
            <a:ext cx="6480720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51009" y="3325803"/>
            <a:ext cx="0" cy="668228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88232" y="2618348"/>
            <a:ext cx="1" cy="61288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300807" y="2564904"/>
            <a:ext cx="1818" cy="666327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054997" y="2564904"/>
            <a:ext cx="0" cy="666327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213934" y="3322612"/>
            <a:ext cx="0" cy="625161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291835" y="3347518"/>
            <a:ext cx="0" cy="515542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5" y="3185277"/>
            <a:ext cx="177579" cy="1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959" y="3195200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22" y="3198412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14" y="3197050"/>
            <a:ext cx="172627" cy="1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02813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69577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3270" y="3190485"/>
            <a:ext cx="156549" cy="9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15387" y="3115139"/>
            <a:ext cx="170840" cy="1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1938463" y="4520153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3908445" y="4499958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6126466" y="4496538"/>
            <a:ext cx="14833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3322200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5067974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E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6430115" y="1719267"/>
            <a:ext cx="2346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F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2247368" y="3659917"/>
            <a:ext cx="3540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4202272" y="3633285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6286623" y="366982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MC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3416036" y="2595911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MD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5331668" y="2588594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ME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4" name="Text Box 77"/>
          <p:cNvSpPr txBox="1">
            <a:spLocks noChangeArrowheads="1"/>
          </p:cNvSpPr>
          <p:nvPr/>
        </p:nvSpPr>
        <p:spPr bwMode="auto">
          <a:xfrm>
            <a:off x="7140417" y="2554236"/>
            <a:ext cx="36697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MF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259427" y="3302448"/>
            <a:ext cx="1318801" cy="560612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1560205" y="3319145"/>
            <a:ext cx="757926" cy="177292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3578228" y="3274571"/>
            <a:ext cx="2120416" cy="260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 rot="16437963" flipH="1" flipV="1">
            <a:off x="3770676" y="3410139"/>
            <a:ext cx="494893" cy="284857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16045759" flipH="1">
            <a:off x="5973349" y="3447084"/>
            <a:ext cx="486740" cy="156148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H="1" flipV="1">
            <a:off x="5749820" y="2666752"/>
            <a:ext cx="1257317" cy="599128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flipV="1">
            <a:off x="6842198" y="3195368"/>
            <a:ext cx="1064822" cy="107079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5749820" y="3012910"/>
            <a:ext cx="153529" cy="211928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爆炸形 2 60"/>
          <p:cNvSpPr/>
          <p:nvPr/>
        </p:nvSpPr>
        <p:spPr>
          <a:xfrm>
            <a:off x="5637852" y="2600495"/>
            <a:ext cx="1125566" cy="463524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72" name="任意多边形 71"/>
          <p:cNvSpPr/>
          <p:nvPr/>
        </p:nvSpPr>
        <p:spPr>
          <a:xfrm rot="5400000" flipH="1">
            <a:off x="2951639" y="2915137"/>
            <a:ext cx="557003" cy="195547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rot="5400000" flipH="1">
            <a:off x="4966333" y="3001905"/>
            <a:ext cx="349782" cy="195547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788024" y="2898067"/>
            <a:ext cx="427363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爆炸形 2 53"/>
          <p:cNvSpPr/>
          <p:nvPr/>
        </p:nvSpPr>
        <p:spPr>
          <a:xfrm>
            <a:off x="4105749" y="2666751"/>
            <a:ext cx="1077636" cy="429323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56" name="任意多边形 55"/>
          <p:cNvSpPr/>
          <p:nvPr/>
        </p:nvSpPr>
        <p:spPr>
          <a:xfrm rot="16200000" flipH="1">
            <a:off x="5092908" y="2683421"/>
            <a:ext cx="349782" cy="57601"/>
          </a:xfrm>
          <a:custGeom>
            <a:avLst/>
            <a:gdLst>
              <a:gd name="connsiteX0" fmla="*/ 0 w 888521"/>
              <a:gd name="connsiteY0" fmla="*/ 414068 h 414068"/>
              <a:gd name="connsiteX1" fmla="*/ 155275 w 888521"/>
              <a:gd name="connsiteY1" fmla="*/ 51758 h 414068"/>
              <a:gd name="connsiteX2" fmla="*/ 888521 w 888521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414068">
                <a:moveTo>
                  <a:pt x="0" y="414068"/>
                </a:moveTo>
                <a:cubicBezTo>
                  <a:pt x="3594" y="267418"/>
                  <a:pt x="7188" y="120769"/>
                  <a:pt x="155275" y="51758"/>
                </a:cubicBezTo>
                <a:cubicBezTo>
                  <a:pt x="303362" y="-17253"/>
                  <a:pt x="767751" y="7189"/>
                  <a:pt x="88852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42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003648" y="3791132"/>
            <a:ext cx="1513334" cy="0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3509217"/>
            <a:ext cx="792088" cy="4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4" y="2924944"/>
            <a:ext cx="792088" cy="4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9" y="4165498"/>
            <a:ext cx="792088" cy="4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563775"/>
            <a:ext cx="694079" cy="406422"/>
          </a:xfrm>
          <a:prstGeom prst="rect">
            <a:avLst/>
          </a:prstGeom>
          <a:noFill/>
        </p:spPr>
      </p:pic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1040" y="3633690"/>
            <a:ext cx="689857" cy="314884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43608" y="3172867"/>
            <a:ext cx="576064" cy="539561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43608" y="3915639"/>
            <a:ext cx="576064" cy="497782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20060" y="2348881"/>
            <a:ext cx="2848084" cy="1363549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</p:cNvCxnSpPr>
          <p:nvPr/>
        </p:nvCxnSpPr>
        <p:spPr>
          <a:xfrm>
            <a:off x="3105839" y="3766986"/>
            <a:ext cx="2906321" cy="310086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7"/>
          <p:cNvSpPr txBox="1">
            <a:spLocks noChangeArrowheads="1"/>
          </p:cNvSpPr>
          <p:nvPr/>
        </p:nvSpPr>
        <p:spPr bwMode="auto">
          <a:xfrm rot="20022349">
            <a:off x="3699327" y="2669261"/>
            <a:ext cx="148954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游戏流量</a:t>
            </a:r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VPN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 rot="3136966">
            <a:off x="6358277" y="2587351"/>
            <a:ext cx="6813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电信</a:t>
            </a:r>
          </a:p>
        </p:txBody>
      </p:sp>
      <p:sp>
        <p:nvSpPr>
          <p:cNvPr id="17" name="云形 16"/>
          <p:cNvSpPr/>
          <p:nvPr/>
        </p:nvSpPr>
        <p:spPr>
          <a:xfrm>
            <a:off x="6012160" y="3184130"/>
            <a:ext cx="2520280" cy="1229291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6901" y="2005848"/>
            <a:ext cx="694079" cy="406422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 flipH="1" flipV="1">
            <a:off x="6228184" y="2348881"/>
            <a:ext cx="720080" cy="93610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77"/>
          <p:cNvSpPr txBox="1">
            <a:spLocks noChangeArrowheads="1"/>
          </p:cNvSpPr>
          <p:nvPr/>
        </p:nvSpPr>
        <p:spPr bwMode="auto">
          <a:xfrm rot="473171">
            <a:off x="4574779" y="3609207"/>
            <a:ext cx="6813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电信</a:t>
            </a: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 rot="194591">
            <a:off x="6235280" y="2289836"/>
            <a:ext cx="92398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12.1.2.1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66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60" y="2633047"/>
            <a:ext cx="792088" cy="4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964" y="1141580"/>
            <a:ext cx="553150" cy="323900"/>
          </a:xfrm>
          <a:prstGeom prst="rect">
            <a:avLst/>
          </a:prstGeom>
          <a:noFill/>
        </p:spPr>
      </p:pic>
      <p:cxnSp>
        <p:nvCxnSpPr>
          <p:cNvPr id="12" name="直接连接符 11"/>
          <p:cNvCxnSpPr/>
          <p:nvPr/>
        </p:nvCxnSpPr>
        <p:spPr>
          <a:xfrm>
            <a:off x="2051720" y="1303530"/>
            <a:ext cx="1779137" cy="1153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760315" y="1315063"/>
            <a:ext cx="1" cy="141875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5801" y="1898695"/>
            <a:ext cx="689857" cy="314884"/>
          </a:xfrm>
          <a:prstGeom prst="rect">
            <a:avLst/>
          </a:prstGeom>
          <a:noFill/>
        </p:spPr>
      </p:pic>
      <p:pic>
        <p:nvPicPr>
          <p:cNvPr id="38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02" y="2656113"/>
            <a:ext cx="792088" cy="4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506" y="1164646"/>
            <a:ext cx="553150" cy="323900"/>
          </a:xfrm>
          <a:prstGeom prst="rect">
            <a:avLst/>
          </a:prstGeom>
          <a:noFill/>
        </p:spPr>
      </p:pic>
      <p:cxnSp>
        <p:nvCxnSpPr>
          <p:cNvPr id="41" name="直接连接符 40"/>
          <p:cNvCxnSpPr/>
          <p:nvPr/>
        </p:nvCxnSpPr>
        <p:spPr>
          <a:xfrm flipH="1" flipV="1">
            <a:off x="3830857" y="1338129"/>
            <a:ext cx="1" cy="1418753"/>
          </a:xfrm>
          <a:prstGeom prst="line">
            <a:avLst/>
          </a:prstGeom>
          <a:ln w="254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343" y="1921761"/>
            <a:ext cx="689857" cy="314884"/>
          </a:xfrm>
          <a:prstGeom prst="rect">
            <a:avLst/>
          </a:prstGeom>
          <a:noFill/>
        </p:spPr>
      </p:pic>
      <p:sp>
        <p:nvSpPr>
          <p:cNvPr id="48" name="Text Box 77"/>
          <p:cNvSpPr txBox="1">
            <a:spLocks noChangeArrowheads="1"/>
          </p:cNvSpPr>
          <p:nvPr/>
        </p:nvSpPr>
        <p:spPr bwMode="auto">
          <a:xfrm>
            <a:off x="587709" y="3137738"/>
            <a:ext cx="165618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192.168.0.0/24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2925738" y="3151960"/>
            <a:ext cx="160182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</a:rPr>
              <a:t>192.168.2.0/24</a:t>
            </a:r>
            <a:endParaRPr kumimoji="1" lang="zh-CN" altLang="en-US" sz="1200" b="1">
              <a:solidFill>
                <a:srgbClr val="111111"/>
              </a:solidFill>
              <a:latin typeface="+mj-ea"/>
            </a:endParaRPr>
          </a:p>
          <a:p>
            <a:pPr algn="ctr"/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1179260" y="2213579"/>
            <a:ext cx="6813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A</a:t>
            </a:r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网段</a:t>
            </a: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3270227" y="2225112"/>
            <a:ext cx="68134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B</a:t>
            </a:r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网段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2021622" y="989086"/>
            <a:ext cx="165618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10.0.0.1   10.0.0.2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1299811" y="889543"/>
            <a:ext cx="990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RouterA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3445457" y="868510"/>
            <a:ext cx="9906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RouterB</a:t>
            </a:r>
            <a:endParaRPr kumimoji="1" lang="zh-CN" altLang="en-US" sz="1200" b="1">
              <a:solidFill>
                <a:srgbClr val="11111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6542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12776"/>
            <a:ext cx="7833121" cy="503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4054354" y="4264165"/>
            <a:ext cx="2448272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solidFill>
                  <a:srgbClr val="111111"/>
                </a:solidFill>
                <a:latin typeface="+mj-ea"/>
                <a:ea typeface="+mj-ea"/>
              </a:rPr>
              <a:t>目标</a:t>
            </a:r>
            <a:r>
              <a:rPr kumimoji="1" lang="en-US" altLang="zh-CN" sz="1050" b="1">
                <a:solidFill>
                  <a:srgbClr val="111111"/>
                </a:solidFill>
                <a:latin typeface="+mj-ea"/>
                <a:ea typeface="+mj-ea"/>
              </a:rPr>
              <a:t>MAC</a:t>
            </a:r>
            <a:r>
              <a:rPr kumimoji="1" lang="zh-CN" altLang="en-US" sz="1050" b="1">
                <a:solidFill>
                  <a:srgbClr val="111111"/>
                </a:solidFill>
                <a:latin typeface="+mj-ea"/>
                <a:ea typeface="+mj-ea"/>
              </a:rPr>
              <a:t>地址</a:t>
            </a:r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4054354" y="4468423"/>
            <a:ext cx="2317846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solidFill>
                  <a:srgbClr val="111111"/>
                </a:solidFill>
                <a:latin typeface="+mj-ea"/>
                <a:ea typeface="+mj-ea"/>
              </a:rPr>
              <a:t>源</a:t>
            </a:r>
            <a:r>
              <a:rPr kumimoji="1" lang="en-US" altLang="zh-CN" sz="1050" b="1">
                <a:solidFill>
                  <a:srgbClr val="111111"/>
                </a:solidFill>
                <a:latin typeface="+mj-ea"/>
                <a:ea typeface="+mj-ea"/>
              </a:rPr>
              <a:t>MAC</a:t>
            </a:r>
            <a:r>
              <a:rPr kumimoji="1" lang="zh-CN" altLang="en-US" sz="1050" b="1">
                <a:solidFill>
                  <a:srgbClr val="111111"/>
                </a:solidFill>
                <a:latin typeface="+mj-ea"/>
                <a:ea typeface="+mj-ea"/>
              </a:rPr>
              <a:t>地址</a:t>
            </a: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4054354" y="4672681"/>
            <a:ext cx="2245838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 b="1">
                <a:solidFill>
                  <a:srgbClr val="111111"/>
                </a:solidFill>
                <a:latin typeface="+mj-ea"/>
                <a:ea typeface="+mj-ea"/>
              </a:rPr>
              <a:t>协议类型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355976" y="4394970"/>
            <a:ext cx="48841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23928" y="4589174"/>
            <a:ext cx="920459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23728" y="4780810"/>
            <a:ext cx="2720659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3568" y="4319514"/>
            <a:ext cx="3672408" cy="5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28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0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980238" y="1889125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999288" y="2498725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6980238" y="2497138"/>
            <a:ext cx="20081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286625" y="2651125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ea typeface="黑体" pitchFamily="2" charset="-122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980238" y="3106738"/>
            <a:ext cx="20081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7491413" y="2041525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1400">
                <a:ea typeface="黑体" pitchFamily="2" charset="-122"/>
              </a:rPr>
              <a:t>IP </a:t>
            </a:r>
            <a:r>
              <a:rPr kumimoji="1" lang="zh-CN" altLang="en-US" sz="1400">
                <a:ea typeface="黑体" pitchFamily="2" charset="-122"/>
              </a:rPr>
              <a:t>数据报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80275" y="3260725"/>
            <a:ext cx="14033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ea typeface="黑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216775" y="3273425"/>
            <a:ext cx="1245342" cy="24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zh-CN" sz="1200">
                <a:ea typeface="黑体" pitchFamily="2" charset="-122"/>
              </a:rPr>
              <a:t>1010…  …0110</a:t>
            </a: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 flipV="1">
            <a:off x="7851775" y="3003550"/>
            <a:ext cx="304800" cy="334963"/>
          </a:xfrm>
          <a:prstGeom prst="downArrow">
            <a:avLst>
              <a:gd name="adj1" fmla="val 50000"/>
              <a:gd name="adj2" fmla="val 43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400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7485063" y="2660650"/>
            <a:ext cx="990600" cy="2809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 flipV="1">
            <a:off x="7481888" y="2292350"/>
            <a:ext cx="990600" cy="369888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1400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948488" y="260508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400">
                <a:ea typeface="黑体" pitchFamily="2" charset="-122"/>
              </a:rPr>
              <a:t>帧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7718980" y="2357026"/>
            <a:ext cx="541816" cy="305212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ea typeface="黑体" pitchFamily="2" charset="-122"/>
              </a:rPr>
              <a:t>取出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7480300" y="26558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8470900" y="26574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2209800" y="3549650"/>
            <a:ext cx="5791200" cy="609600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2147483647 h 480"/>
              <a:gd name="T4" fmla="*/ 2147483647 w 2736"/>
              <a:gd name="T5" fmla="*/ 2147483647 h 480"/>
              <a:gd name="T6" fmla="*/ 2147483647 w 273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480"/>
              <a:gd name="T14" fmla="*/ 2736 w 273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48924" y="2420938"/>
            <a:ext cx="72135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400">
                <a:ea typeface="黑体" pitchFamily="2" charset="-122"/>
              </a:rPr>
              <a:t>数据</a:t>
            </a:r>
          </a:p>
          <a:p>
            <a:pPr algn="ctr" defTabSz="762000" eaLnBrk="0" hangingPunct="0"/>
            <a:r>
              <a:rPr kumimoji="1" lang="zh-CN" altLang="en-US" sz="1400">
                <a:ea typeface="黑体" pitchFamily="2" charset="-122"/>
              </a:rPr>
              <a:t>链路层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163513" y="2025650"/>
            <a:ext cx="721352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zh-CN" altLang="en-US" sz="1400">
                <a:ea typeface="黑体" pitchFamily="2" charset="-122"/>
              </a:rPr>
              <a:t>网络层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786313" y="3778250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ea typeface="黑体" pitchFamily="2" charset="-122"/>
              </a:rPr>
              <a:t>链路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828800" y="1539875"/>
            <a:ext cx="70186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节点 </a:t>
            </a:r>
            <a:r>
              <a:rPr kumimoji="1" lang="en-US" altLang="zh-CN" sz="1400" dirty="0">
                <a:ea typeface="黑体" pitchFamily="2" charset="-122"/>
              </a:rPr>
              <a:t>A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7607300" y="1539875"/>
            <a:ext cx="7117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ea typeface="黑体" pitchFamily="2" charset="-122"/>
              </a:rPr>
              <a:t>节点 </a:t>
            </a:r>
            <a:r>
              <a:rPr kumimoji="1" lang="en-US" altLang="zh-CN" sz="1400" dirty="0">
                <a:ea typeface="黑体" pitchFamily="2" charset="-122"/>
              </a:rPr>
              <a:t>B</a:t>
            </a: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163513" y="3244850"/>
            <a:ext cx="721352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zh-CN" altLang="en-US" sz="1400">
                <a:ea typeface="黑体" pitchFamily="2" charset="-122"/>
              </a:rPr>
              <a:t>物理层</a:t>
            </a: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2860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24384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38100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39624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57150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58674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73914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75438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6962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848600" y="393065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4114800" y="40068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 rot="5400000">
            <a:off x="2171700" y="37401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rot="16200000" flipV="1">
            <a:off x="7734300" y="37782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52" name="Group 41"/>
          <p:cNvGrpSpPr>
            <a:grpSpLocks/>
          </p:cNvGrpSpPr>
          <p:nvPr/>
        </p:nvGrpSpPr>
        <p:grpSpPr bwMode="auto">
          <a:xfrm>
            <a:off x="2590800" y="3930650"/>
            <a:ext cx="1066800" cy="152400"/>
            <a:chOff x="1344" y="912"/>
            <a:chExt cx="672" cy="96"/>
          </a:xfrm>
        </p:grpSpPr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1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 h 192"/>
                <a:gd name="T8" fmla="*/ 288 w 576"/>
                <a:gd name="T9" fmla="*/ 1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 h 192"/>
                <a:gd name="T16" fmla="*/ 480 w 576"/>
                <a:gd name="T17" fmla="*/ 1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1 h 192"/>
                <a:gd name="T24" fmla="*/ 0 w 576"/>
                <a:gd name="T25" fmla="*/ 1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 sz="1400"/>
            </a:p>
          </p:txBody>
        </p:sp>
      </p:grpSp>
      <p:grpSp>
        <p:nvGrpSpPr>
          <p:cNvPr id="55" name="Group 44"/>
          <p:cNvGrpSpPr>
            <a:grpSpLocks/>
          </p:cNvGrpSpPr>
          <p:nvPr/>
        </p:nvGrpSpPr>
        <p:grpSpPr bwMode="auto">
          <a:xfrm>
            <a:off x="6096000" y="3930650"/>
            <a:ext cx="1066800" cy="157163"/>
            <a:chOff x="4080" y="3676"/>
            <a:chExt cx="672" cy="99"/>
          </a:xfrm>
        </p:grpSpPr>
        <p:sp>
          <p:nvSpPr>
            <p:cNvPr id="56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99"/>
                <a:gd name="T41" fmla="*/ 576 w 576"/>
                <a:gd name="T42" fmla="*/ 99 h 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1219200" y="1873250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1238250" y="2482850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>
            <a:off x="1219200" y="2481263"/>
            <a:ext cx="20081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1514475" y="2598738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ea typeface="黑体" pitchFamily="2" charset="-122"/>
            </a:endParaRPr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>
            <a:off x="1219200" y="3090863"/>
            <a:ext cx="20081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1730375" y="2025650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1400">
                <a:ea typeface="黑体" pitchFamily="2" charset="-122"/>
              </a:rPr>
              <a:t>IP </a:t>
            </a:r>
            <a:r>
              <a:rPr kumimoji="1" lang="zh-CN" altLang="en-US" sz="1400">
                <a:ea typeface="黑体" pitchFamily="2" charset="-122"/>
              </a:rPr>
              <a:t>数据报</a:t>
            </a:r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1519238" y="3244850"/>
            <a:ext cx="14033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ea typeface="黑体" pitchFamily="2" charset="-122"/>
            </a:endParaRPr>
          </a:p>
        </p:txBody>
      </p: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1455738" y="3257550"/>
            <a:ext cx="1245342" cy="24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zh-CN" sz="1200">
                <a:ea typeface="黑体" pitchFamily="2" charset="-122"/>
              </a:rPr>
              <a:t>1010…  …0110</a:t>
            </a: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2071688" y="3092450"/>
            <a:ext cx="304800" cy="334963"/>
          </a:xfrm>
          <a:prstGeom prst="downArrow">
            <a:avLst>
              <a:gd name="adj1" fmla="val 50000"/>
              <a:gd name="adj2" fmla="val 43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400"/>
          </a:p>
        </p:txBody>
      </p:sp>
      <p:sp>
        <p:nvSpPr>
          <p:cNvPr id="67" name="Rectangle 75"/>
          <p:cNvSpPr>
            <a:spLocks noChangeArrowheads="1"/>
          </p:cNvSpPr>
          <p:nvPr/>
        </p:nvSpPr>
        <p:spPr bwMode="auto">
          <a:xfrm>
            <a:off x="1724025" y="262731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68" name="AutoShape 76"/>
          <p:cNvSpPr>
            <a:spLocks noChangeArrowheads="1"/>
          </p:cNvSpPr>
          <p:nvPr/>
        </p:nvSpPr>
        <p:spPr bwMode="auto">
          <a:xfrm>
            <a:off x="1730375" y="2339975"/>
            <a:ext cx="990600" cy="369888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rgbClr val="11111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1400"/>
              <a:t>入</a:t>
            </a:r>
            <a:endParaRPr lang="en-US" altLang="zh-CN" sz="1400"/>
          </a:p>
          <a:p>
            <a:r>
              <a:rPr lang="zh-CN" altLang="en-US" sz="1400"/>
              <a:t>装</a:t>
            </a:r>
            <a:endParaRPr lang="en-US" altLang="zh-CN" sz="1400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1187450" y="2589213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400">
                <a:ea typeface="黑体" pitchFamily="2" charset="-122"/>
              </a:rPr>
              <a:t>帧</a:t>
            </a:r>
          </a:p>
        </p:txBody>
      </p:sp>
      <p:sp>
        <p:nvSpPr>
          <p:cNvPr id="70" name="Line 79"/>
          <p:cNvSpPr>
            <a:spLocks noChangeShapeType="1"/>
          </p:cNvSpPr>
          <p:nvPr/>
        </p:nvSpPr>
        <p:spPr bwMode="auto">
          <a:xfrm>
            <a:off x="1719263" y="26400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1" name="Line 80"/>
          <p:cNvSpPr>
            <a:spLocks noChangeShapeType="1"/>
          </p:cNvSpPr>
          <p:nvPr/>
        </p:nvSpPr>
        <p:spPr bwMode="auto">
          <a:xfrm>
            <a:off x="2709863" y="26416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54875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38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 flipH="1">
            <a:off x="1460380" y="2381349"/>
            <a:ext cx="6406812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1190996" y="3701967"/>
            <a:ext cx="6669786" cy="48895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4013" y="19793"/>
            <a:ext cx="822960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以太网帧格式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69905" y="3710545"/>
            <a:ext cx="6390878" cy="488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58230" y="3817803"/>
            <a:ext cx="122629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以太网 </a:t>
            </a:r>
            <a:r>
              <a:rPr kumimoji="1" lang="en-US" altLang="zh-CN" sz="1200">
                <a:solidFill>
                  <a:srgbClr val="333399"/>
                </a:solidFill>
                <a:ea typeface="黑体" pitchFamily="2" charset="-122"/>
              </a:rPr>
              <a:t>MAC </a:t>
            </a:r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帧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997705" y="3794683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solidFill>
                  <a:srgbClr val="333399"/>
                </a:solidFill>
                <a:ea typeface="黑体" pitchFamily="2" charset="-122"/>
              </a:rPr>
              <a:t>物理层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958017" y="2840595"/>
            <a:ext cx="76142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400">
                <a:solidFill>
                  <a:srgbClr val="333399"/>
                </a:solidFill>
                <a:ea typeface="黑体" pitchFamily="2" charset="-122"/>
              </a:rPr>
              <a:t>MAC</a:t>
            </a:r>
            <a:r>
              <a:rPr kumimoji="1" lang="zh-CN" altLang="en-US" sz="1400">
                <a:solidFill>
                  <a:srgbClr val="333399"/>
                </a:solidFill>
                <a:ea typeface="黑体" pitchFamily="2" charset="-122"/>
              </a:rPr>
              <a:t>层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17355" y="4704320"/>
            <a:ext cx="408622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2905" y="4747183"/>
            <a:ext cx="41814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5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10101010101010        10101010101010101011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295530" y="4701145"/>
            <a:ext cx="0" cy="431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166692" y="4413808"/>
            <a:ext cx="7572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7 </a:t>
            </a:r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346330" y="4367770"/>
            <a:ext cx="757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1 </a:t>
            </a:r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30055" y="4209020"/>
            <a:ext cx="292100" cy="492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60380" y="4221720"/>
            <a:ext cx="2722562" cy="47466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668342" y="471225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ea typeface="黑体" pitchFamily="2" charset="-122"/>
              </a:rPr>
              <a:t>…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50730" y="3704195"/>
            <a:ext cx="1019175" cy="48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87255" y="3796270"/>
            <a:ext cx="61876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solidFill>
                  <a:srgbClr val="333399"/>
                </a:solidFill>
                <a:ea typeface="黑体" pitchFamily="2" charset="-122"/>
              </a:rPr>
              <a:t>8 </a:t>
            </a:r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193555" y="3348595"/>
            <a:ext cx="635000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 eaLnBrk="0" hangingPunct="0"/>
            <a:endParaRPr kumimoji="1" lang="zh-CN" altLang="en-US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18955" y="3323195"/>
            <a:ext cx="58737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solidFill>
                  <a:srgbClr val="333399"/>
                </a:solidFill>
                <a:ea typeface="黑体" pitchFamily="2" charset="-122"/>
              </a:rPr>
              <a:t>插入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8102480" y="1951595"/>
            <a:ext cx="53219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400">
                <a:solidFill>
                  <a:srgbClr val="333399"/>
                </a:solidFill>
                <a:ea typeface="黑体" pitchFamily="2" charset="-122"/>
              </a:rPr>
              <a:t>IP</a:t>
            </a:r>
            <a:r>
              <a:rPr kumimoji="1" lang="zh-CN" altLang="en-US" sz="1400">
                <a:solidFill>
                  <a:srgbClr val="333399"/>
                </a:solidFill>
                <a:ea typeface="黑体" pitchFamily="2" charset="-122"/>
              </a:rPr>
              <a:t>层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950080" y="2484995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457204" y="2769158"/>
            <a:ext cx="642143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2477347" y="276915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557988" y="278344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232155" y="276915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356355" y="276915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407295" y="2877877"/>
            <a:ext cx="1061189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333399"/>
                </a:solidFill>
                <a:ea typeface="黑体" pitchFamily="2" charset="-122"/>
              </a:rPr>
              <a:t>目标</a:t>
            </a:r>
            <a:r>
              <a:rPr kumimoji="1" lang="en-US" altLang="zh-CN" sz="1100">
                <a:solidFill>
                  <a:srgbClr val="333399"/>
                </a:solidFill>
                <a:ea typeface="黑体" pitchFamily="2" charset="-122"/>
              </a:rPr>
              <a:t>MAC</a:t>
            </a:r>
            <a:r>
              <a:rPr kumimoji="1" lang="zh-CN" altLang="en-US" sz="1100">
                <a:solidFill>
                  <a:srgbClr val="333399"/>
                </a:solidFill>
                <a:ea typeface="黑体" pitchFamily="2" charset="-122"/>
              </a:rPr>
              <a:t>地址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2572140" y="2862488"/>
            <a:ext cx="9858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源</a:t>
            </a:r>
            <a:r>
              <a:rPr kumimoji="1" lang="en-US" altLang="zh-CN" sz="1200">
                <a:solidFill>
                  <a:srgbClr val="333399"/>
                </a:solidFill>
                <a:ea typeface="黑体" pitchFamily="2" charset="-122"/>
              </a:rPr>
              <a:t>MAC</a:t>
            </a:r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地址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642407" y="2862488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类型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5329117" y="2862488"/>
            <a:ext cx="83676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数        据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7370263" y="2855984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solidFill>
                  <a:srgbClr val="333399"/>
                </a:solidFill>
                <a:ea typeface="黑体" pitchFamily="2" charset="-122"/>
              </a:rPr>
              <a:t>FCS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1815980" y="248023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2795467" y="248023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3698755" y="248023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7519867" y="248023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921432" y="2513005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字节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918080" y="2446895"/>
            <a:ext cx="1093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600">
                <a:solidFill>
                  <a:srgbClr val="333399"/>
                </a:solidFill>
                <a:ea typeface="黑体" pitchFamily="2" charset="-122"/>
              </a:rPr>
              <a:t>46 ~ 1500</a:t>
            </a: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1460380" y="1622403"/>
            <a:ext cx="0" cy="208814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>
            <a:off x="7860782" y="1616633"/>
            <a:ext cx="17859" cy="262038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4254380" y="1734902"/>
            <a:ext cx="3124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1200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1200">
                <a:solidFill>
                  <a:srgbClr val="333399"/>
                </a:solidFill>
                <a:ea typeface="黑体" pitchFamily="2" charset="-122"/>
              </a:rPr>
              <a:t>数据报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509872" y="2807258"/>
            <a:ext cx="84318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MAC</a:t>
            </a:r>
            <a:r>
              <a:rPr kumimoji="1" lang="zh-CN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帧</a:t>
            </a: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7928362" y="3477182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7898194" y="4225902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3992442" y="2244132"/>
            <a:ext cx="1122103" cy="274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最小帧</a:t>
            </a:r>
            <a:r>
              <a:rPr kumimoji="1" lang="en-US" altLang="zh-CN" sz="1200">
                <a:ea typeface="黑体" pitchFamily="2" charset="-122"/>
              </a:rPr>
              <a:t>64</a:t>
            </a:r>
            <a:r>
              <a:rPr kumimoji="1" lang="zh-CN" altLang="en-US" sz="1200">
                <a:ea typeface="黑体" pitchFamily="2" charset="-122"/>
              </a:rPr>
              <a:t>字节</a:t>
            </a:r>
            <a:endParaRPr kumimoji="1" lang="en-US" altLang="zh-CN" sz="1200">
              <a:ea typeface="黑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3295529" y="5103333"/>
            <a:ext cx="1" cy="617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30055" y="5437049"/>
            <a:ext cx="3174700" cy="580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17717" y="5109133"/>
            <a:ext cx="0" cy="66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06312" y="5109133"/>
            <a:ext cx="1" cy="617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1293423" y="5305632"/>
            <a:ext cx="798296" cy="274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前同步码</a:t>
            </a:r>
            <a:endParaRPr kumimoji="1" lang="en-US" altLang="zh-CN" sz="1200">
              <a:ea typeface="黑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 flipV="1">
            <a:off x="3304755" y="5422245"/>
            <a:ext cx="910783" cy="10302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3492962" y="5238377"/>
            <a:ext cx="534368" cy="45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44450" rIns="36000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帧开始</a:t>
            </a:r>
            <a:endParaRPr kumimoji="1" lang="en-US" altLang="zh-CN" sz="12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定界符</a:t>
            </a:r>
            <a:endParaRPr kumimoji="1" lang="en-US" altLang="zh-CN" sz="1200">
              <a:ea typeface="黑体" pitchFamily="2" charset="-122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 rot="16200000" flipH="1">
            <a:off x="5506123" y="2312752"/>
            <a:ext cx="608807" cy="215106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47"/>
          <p:cNvSpPr>
            <a:spLocks noChangeArrowheads="1"/>
          </p:cNvSpPr>
          <p:nvPr/>
        </p:nvSpPr>
        <p:spPr bwMode="auto">
          <a:xfrm rot="16200000" flipH="1">
            <a:off x="4034143" y="3355343"/>
            <a:ext cx="495301" cy="215108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7640046" y="4983749"/>
            <a:ext cx="644408" cy="643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没有</a:t>
            </a:r>
            <a:endParaRPr kumimoji="1" lang="en-US" altLang="zh-CN" sz="12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帧结束</a:t>
            </a:r>
            <a:endParaRPr kumimoji="1" lang="en-US" altLang="zh-CN" sz="12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定界符</a:t>
            </a:r>
            <a:endParaRPr kumimoji="1" lang="en-US" altLang="zh-CN" sz="1200">
              <a:ea typeface="黑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878642" y="4299959"/>
            <a:ext cx="1" cy="61708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3642407" y="1097908"/>
            <a:ext cx="1721626" cy="397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>
                <a:ea typeface="黑体" pitchFamily="2" charset="-122"/>
              </a:rPr>
              <a:t>以太网帧格式</a:t>
            </a:r>
            <a:endParaRPr kumimoji="1" lang="en-US" altLang="zh-CN" sz="2000">
              <a:ea typeface="黑体" pitchFamily="2" charset="-122"/>
            </a:endParaRP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5000234" y="4591118"/>
            <a:ext cx="2644956" cy="107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>
                <a:ea typeface="黑体" pitchFamily="2" charset="-122"/>
              </a:rPr>
              <a:t>以太网使用曼彻斯特编码，</a:t>
            </a:r>
            <a:endParaRPr kumimoji="1" lang="en-US" altLang="zh-CN" sz="16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600">
                <a:ea typeface="黑体" pitchFamily="2" charset="-122"/>
              </a:rPr>
              <a:t>接收端接收帧过程只要发</a:t>
            </a:r>
            <a:endParaRPr kumimoji="1" lang="en-US" altLang="zh-CN" sz="16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600">
                <a:ea typeface="黑体" pitchFamily="2" charset="-122"/>
              </a:rPr>
              <a:t>现没有信号跳变，就认为</a:t>
            </a:r>
            <a:endParaRPr kumimoji="1" lang="en-US" altLang="zh-CN" sz="1600"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600">
                <a:ea typeface="黑体" pitchFamily="2" charset="-122"/>
              </a:rPr>
              <a:t>帧结束。</a:t>
            </a:r>
            <a:endParaRPr kumimoji="1" lang="en-US" altLang="zh-CN" sz="160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9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1599882" y="3897628"/>
            <a:ext cx="5899150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99882" y="3897628"/>
            <a:ext cx="5899150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2620025" y="389762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3700666" y="3893164"/>
            <a:ext cx="0" cy="4505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4394167" y="389473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7499033" y="389762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549973" y="4006347"/>
            <a:ext cx="1061189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ea typeface="黑体" pitchFamily="2" charset="-122"/>
              </a:rPr>
              <a:t>目标</a:t>
            </a:r>
            <a:r>
              <a:rPr kumimoji="1" lang="en-US" altLang="zh-CN" sz="1100">
                <a:ea typeface="黑体" pitchFamily="2" charset="-122"/>
              </a:rPr>
              <a:t>MAC</a:t>
            </a:r>
            <a:r>
              <a:rPr kumimoji="1" lang="zh-CN" altLang="en-US" sz="1100">
                <a:ea typeface="黑体" pitchFamily="2" charset="-122"/>
              </a:rPr>
              <a:t>地址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714818" y="3990958"/>
            <a:ext cx="9858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源</a:t>
            </a:r>
            <a:r>
              <a:rPr kumimoji="1" lang="en-US" altLang="zh-CN" sz="1200">
                <a:ea typeface="黑体" pitchFamily="2" charset="-122"/>
              </a:rPr>
              <a:t>MAC</a:t>
            </a:r>
            <a:r>
              <a:rPr kumimoji="1" lang="zh-CN" altLang="en-US" sz="1200">
                <a:ea typeface="黑体" pitchFamily="2" charset="-122"/>
              </a:rPr>
              <a:t>地址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3785085" y="3990958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类型</a:t>
            </a:r>
          </a:p>
        </p:txBody>
      </p:sp>
      <p:sp>
        <p:nvSpPr>
          <p:cNvPr id="16" name="AutoShape 47"/>
          <p:cNvSpPr>
            <a:spLocks noChangeArrowheads="1"/>
          </p:cNvSpPr>
          <p:nvPr/>
        </p:nvSpPr>
        <p:spPr bwMode="auto">
          <a:xfrm rot="16200000">
            <a:off x="5582463" y="3542927"/>
            <a:ext cx="546449" cy="191527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4394166" y="3893164"/>
            <a:ext cx="3104867" cy="461664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200">
                <a:ea typeface="黑体" pitchFamily="2" charset="-122"/>
              </a:rPr>
              <a:t>          数                        据        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4377141" y="2816440"/>
            <a:ext cx="3121891" cy="461664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200">
                <a:ea typeface="黑体" pitchFamily="2" charset="-122"/>
              </a:rPr>
              <a:t>                                   数据部分              填充  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5329976" y="2823228"/>
            <a:ext cx="6638" cy="438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4441911" y="2917749"/>
            <a:ext cx="888065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ea typeface="黑体" pitchFamily="2" charset="-122"/>
              </a:rPr>
              <a:t>网络层首部</a:t>
            </a: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4377141" y="2384392"/>
            <a:ext cx="1" cy="893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7000271" y="2384393"/>
            <a:ext cx="0" cy="893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4377142" y="2518834"/>
            <a:ext cx="25989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968040" y="2244400"/>
            <a:ext cx="158376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数据包总长度</a:t>
            </a:r>
            <a:r>
              <a:rPr kumimoji="1" lang="en-US" altLang="zh-CN" sz="1200">
                <a:ea typeface="黑体" pitchFamily="2" charset="-122"/>
              </a:rPr>
              <a:t>42</a:t>
            </a:r>
            <a:r>
              <a:rPr kumimoji="1" lang="zh-CN" altLang="en-US" sz="1200">
                <a:ea typeface="黑体" pitchFamily="2" charset="-122"/>
              </a:rPr>
              <a:t>字节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940814" y="2528742"/>
            <a:ext cx="526013" cy="2784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499033" y="389316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498758" y="3897628"/>
            <a:ext cx="52228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200"/>
              <a:t>FCS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15437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3668712" y="3212982"/>
            <a:ext cx="10128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30237" y="3693995"/>
            <a:ext cx="75977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30712" y="3535245"/>
            <a:ext cx="420687" cy="398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30237" y="1931870"/>
            <a:ext cx="40513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681537" y="1931870"/>
            <a:ext cx="3546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721599" y="3212982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902574" y="3112970"/>
            <a:ext cx="166688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81537" y="3212982"/>
            <a:ext cx="3040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643062" y="3212982"/>
            <a:ext cx="10144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727199" y="4133732"/>
            <a:ext cx="1803400" cy="239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30237" y="3208705"/>
            <a:ext cx="10128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681537" y="2656543"/>
            <a:ext cx="3040062" cy="316727"/>
          </a:xfrm>
          <a:custGeom>
            <a:avLst/>
            <a:gdLst>
              <a:gd name="T0" fmla="*/ 0 w 1728"/>
              <a:gd name="T1" fmla="*/ 2147483647 h 432"/>
              <a:gd name="T2" fmla="*/ 0 w 1728"/>
              <a:gd name="T3" fmla="*/ 0 h 432"/>
              <a:gd name="T4" fmla="*/ 2147483647 w 1728"/>
              <a:gd name="T5" fmla="*/ 0 h 432"/>
              <a:gd name="T6" fmla="*/ 2147483647 w 172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432"/>
              <a:gd name="T14" fmla="*/ 1728 w 172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432">
                <a:moveTo>
                  <a:pt x="0" y="432"/>
                </a:moveTo>
                <a:lnTo>
                  <a:pt x="0" y="0"/>
                </a:lnTo>
                <a:lnTo>
                  <a:pt x="1728" y="0"/>
                </a:lnTo>
                <a:lnTo>
                  <a:pt x="1728" y="432"/>
                </a:lnTo>
              </a:path>
            </a:pathLst>
          </a:custGeom>
          <a:solidFill>
            <a:srgbClr val="FFC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815237" y="2696271"/>
            <a:ext cx="1069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发  送  成  功 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73124" y="2518044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争用期 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45264" y="2494231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争用期 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832722" y="2518044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争用期 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668712" y="2252545"/>
            <a:ext cx="0" cy="72072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657474" y="2252545"/>
            <a:ext cx="0" cy="72072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1643062" y="2252545"/>
            <a:ext cx="0" cy="72072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630237" y="2252545"/>
            <a:ext cx="0" cy="72072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630237" y="2973270"/>
            <a:ext cx="0" cy="960437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2657474" y="2973270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668712" y="2973270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4681537" y="2973270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7721599" y="2973270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8228012" y="2973270"/>
            <a:ext cx="0" cy="881062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1643062" y="2973270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5994629" y="3054232"/>
            <a:ext cx="30970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 i="1"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1100" baseline="-25000">
                <a:latin typeface="Times New Roman" pitchFamily="18" charset="0"/>
                <a:ea typeface="黑体" pitchFamily="2" charset="-122"/>
              </a:rPr>
              <a:t>0</a:t>
            </a:r>
            <a:endParaRPr kumimoji="1" lang="en-US" altLang="zh-CN" sz="11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802440" y="3008195"/>
            <a:ext cx="3289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 i="1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1600" i="1">
                <a:latin typeface="Times New Roman" pitchFamily="18" charset="0"/>
                <a:ea typeface="黑体" pitchFamily="2" charset="-122"/>
              </a:rPr>
              <a:t>τ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8431336" y="2540397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4681537" y="1771532"/>
            <a:ext cx="0" cy="994556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8228012" y="1771532"/>
            <a:ext cx="0" cy="12017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6204885" y="1793370"/>
            <a:ext cx="684803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占用期 </a:t>
            </a: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2392036" y="1797026"/>
            <a:ext cx="838691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发生碰撞 </a:t>
            </a: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630237" y="1771532"/>
            <a:ext cx="0" cy="381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3490405" y="3555495"/>
            <a:ext cx="187743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zh-CN" sz="1200">
                <a:latin typeface="Times New Roman" pitchFamily="18" charset="0"/>
                <a:ea typeface="黑体" pitchFamily="2" charset="-122"/>
              </a:rPr>
              <a:t>发送一帧所需的平均时间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2986087" y="2360495"/>
            <a:ext cx="3257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2951162" y="3054232"/>
            <a:ext cx="3257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3980655" y="2997111"/>
            <a:ext cx="32893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 i="1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1600" i="1">
                <a:latin typeface="Times New Roman" pitchFamily="18" charset="0"/>
                <a:ea typeface="黑体" pitchFamily="2" charset="-122"/>
              </a:rPr>
              <a:t>τ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976620" y="2997111"/>
            <a:ext cx="32893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 i="1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1600" i="1">
                <a:latin typeface="Times New Roman" pitchFamily="18" charset="0"/>
                <a:ea typeface="黑体" pitchFamily="2" charset="-122"/>
              </a:rPr>
              <a:t>τ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972181" y="3008195"/>
            <a:ext cx="32893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 i="1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1600" i="1">
                <a:latin typeface="Times New Roman" pitchFamily="18" charset="0"/>
                <a:ea typeface="黑体" pitchFamily="2" charset="-122"/>
              </a:rPr>
              <a:t>τ</a:t>
            </a:r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123824" y="2973270"/>
            <a:ext cx="84423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69921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0451" y="2420888"/>
            <a:ext cx="2376264" cy="2264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35006" y="3894686"/>
            <a:ext cx="792087" cy="6864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37340" y="2884334"/>
            <a:ext cx="1198144" cy="7138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2726874" y="2498751"/>
            <a:ext cx="800219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计算机</a:t>
            </a: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2581860" y="3013110"/>
            <a:ext cx="109837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CPU</a:t>
            </a:r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和存储器</a:t>
            </a:r>
          </a:p>
        </p:txBody>
      </p:sp>
      <p:grpSp>
        <p:nvGrpSpPr>
          <p:cNvPr id="1026" name="组合 1025"/>
          <p:cNvGrpSpPr/>
          <p:nvPr/>
        </p:nvGrpSpPr>
        <p:grpSpPr>
          <a:xfrm>
            <a:off x="2895184" y="3428610"/>
            <a:ext cx="422150" cy="609358"/>
            <a:chOff x="2895184" y="3671344"/>
            <a:chExt cx="422150" cy="366623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2895184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015798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076105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136412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257026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96719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955491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317334" y="3671344"/>
              <a:ext cx="0" cy="36662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836800" y="4044219"/>
            <a:ext cx="557806" cy="172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</a:rPr>
              <a:t>存储芯片</a:t>
            </a:r>
          </a:p>
        </p:txBody>
      </p:sp>
      <p:sp>
        <p:nvSpPr>
          <p:cNvPr id="20" name="任意多边形 19"/>
          <p:cNvSpPr/>
          <p:nvPr/>
        </p:nvSpPr>
        <p:spPr>
          <a:xfrm rot="21446689">
            <a:off x="3144497" y="4528389"/>
            <a:ext cx="3254582" cy="1522475"/>
          </a:xfrm>
          <a:custGeom>
            <a:avLst/>
            <a:gdLst>
              <a:gd name="connsiteX0" fmla="*/ 32202 w 3120166"/>
              <a:gd name="connsiteY0" fmla="*/ 0 h 1579946"/>
              <a:gd name="connsiteX1" fmla="*/ 411764 w 3120166"/>
              <a:gd name="connsiteY1" fmla="*/ 1354348 h 1579946"/>
              <a:gd name="connsiteX2" fmla="*/ 2930678 w 3120166"/>
              <a:gd name="connsiteY2" fmla="*/ 1561382 h 1579946"/>
              <a:gd name="connsiteX3" fmla="*/ 2939304 w 3120166"/>
              <a:gd name="connsiteY3" fmla="*/ 1570008 h 15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166" h="1579946">
                <a:moveTo>
                  <a:pt x="32202" y="0"/>
                </a:moveTo>
                <a:cubicBezTo>
                  <a:pt x="-19557" y="547059"/>
                  <a:pt x="-71315" y="1094118"/>
                  <a:pt x="411764" y="1354348"/>
                </a:cubicBezTo>
                <a:cubicBezTo>
                  <a:pt x="894843" y="1614578"/>
                  <a:pt x="2509421" y="1525439"/>
                  <a:pt x="2930678" y="1561382"/>
                </a:cubicBezTo>
                <a:cubicBezTo>
                  <a:pt x="3351935" y="1597325"/>
                  <a:pt x="2939304" y="1570008"/>
                  <a:pt x="2939304" y="1570008"/>
                </a:cubicBezTo>
              </a:path>
            </a:pathLst>
          </a:cu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3542965" y="4044219"/>
            <a:ext cx="58186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网卡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2718" y="4300211"/>
            <a:ext cx="755366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02718" y="3894686"/>
            <a:ext cx="755365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02718" y="4572719"/>
            <a:ext cx="7553661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693865" y="4358473"/>
            <a:ext cx="1008571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000">
                <a:latin typeface="+mn-ea"/>
                <a:ea typeface="+mn-ea"/>
              </a:rPr>
              <a:t>物理层功能</a:t>
            </a:r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638003" y="4001774"/>
            <a:ext cx="1008571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000">
                <a:latin typeface="+mn-ea"/>
                <a:ea typeface="+mn-ea"/>
              </a:rPr>
              <a:t>数据链路层功能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4428661" y="4347283"/>
            <a:ext cx="2808312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000"/>
              <a:t>物理连接和</a:t>
            </a:r>
            <a:r>
              <a:rPr lang="zh-CN" altLang="en-US" sz="1000"/>
              <a:t>数字信号同步</a:t>
            </a:r>
            <a:r>
              <a:rPr lang="en-US" altLang="zh-CN" sz="1000"/>
              <a:t> </a:t>
            </a:r>
            <a:r>
              <a:rPr lang="zh-CN" altLang="en-US" sz="1000"/>
              <a:t>、</a:t>
            </a:r>
            <a:r>
              <a:rPr lang="zh-CN" altLang="zh-CN" sz="1000"/>
              <a:t>数据的编码与解码</a:t>
            </a:r>
            <a:endParaRPr kumimoji="1" lang="zh-CN" altLang="en-US" sz="10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4394607" y="3998342"/>
            <a:ext cx="3888432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000"/>
              <a:t>帧的封装与拆封、帧的差错校验、介质访问控制</a:t>
            </a:r>
            <a:r>
              <a:rPr lang="zh-CN" altLang="en-US" sz="1000"/>
              <a:t>（</a:t>
            </a:r>
            <a:r>
              <a:rPr lang="en-US" altLang="zh-CN" sz="1000"/>
              <a:t>CSMA/CD</a:t>
            </a:r>
            <a:r>
              <a:rPr lang="zh-CN" altLang="en-US" sz="1000"/>
              <a:t>）</a:t>
            </a:r>
            <a:endParaRPr kumimoji="1" lang="zh-CN" altLang="en-US" sz="10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50046" y="4246205"/>
            <a:ext cx="131314" cy="108012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251418" y="4766457"/>
            <a:ext cx="65437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100">
                <a:latin typeface="+mn-ea"/>
                <a:ea typeface="+mn-ea"/>
              </a:rPr>
              <a:t>MAC</a:t>
            </a:r>
            <a:r>
              <a:rPr kumimoji="1" lang="zh-CN" altLang="en-US" sz="1100">
                <a:latin typeface="+mn-ea"/>
                <a:ea typeface="+mn-ea"/>
              </a:rPr>
              <a:t>地址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801611" y="4343332"/>
            <a:ext cx="1274494" cy="544424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1164315" y="3598163"/>
            <a:ext cx="65437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+mn-ea"/>
                <a:ea typeface="+mn-ea"/>
              </a:rPr>
              <a:t>并行通信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1818692" y="3733289"/>
            <a:ext cx="107649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>
            <a:spLocks noChangeArrowheads="1"/>
          </p:cNvSpPr>
          <p:nvPr/>
        </p:nvSpPr>
        <p:spPr bwMode="auto">
          <a:xfrm>
            <a:off x="2955491" y="5257479"/>
            <a:ext cx="65437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+mn-ea"/>
                <a:ea typeface="+mn-ea"/>
              </a:rPr>
              <a:t>串行通信</a:t>
            </a: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818692" y="3241248"/>
            <a:ext cx="7186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49"/>
          <p:cNvSpPr txBox="1">
            <a:spLocks noChangeArrowheads="1"/>
          </p:cNvSpPr>
          <p:nvPr/>
        </p:nvSpPr>
        <p:spPr bwMode="auto">
          <a:xfrm>
            <a:off x="768386" y="3013110"/>
            <a:ext cx="105030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+mn-ea"/>
                <a:ea typeface="+mn-ea"/>
              </a:rPr>
              <a:t>生成发送的数据</a:t>
            </a:r>
            <a:endParaRPr kumimoji="1" lang="en-US" altLang="zh-CN" sz="1100">
              <a:latin typeface="+mn-ea"/>
              <a:ea typeface="+mn-ea"/>
            </a:endParaRPr>
          </a:p>
          <a:p>
            <a:pPr eaLnBrk="1" hangingPunct="1"/>
            <a:r>
              <a:rPr kumimoji="1" lang="zh-CN" altLang="en-US" sz="1100">
                <a:latin typeface="+mn-ea"/>
                <a:ea typeface="+mn-ea"/>
              </a:rPr>
              <a:t>处理收到的数据</a:t>
            </a:r>
          </a:p>
        </p:txBody>
      </p:sp>
    </p:spTree>
    <p:extLst>
      <p:ext uri="{BB962C8B-B14F-4D97-AF65-F5344CB8AC3E}">
        <p14:creationId xmlns:p14="http://schemas.microsoft.com/office/powerpoint/2010/main" val="3239337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24" idx="1"/>
          </p:cNvCxnSpPr>
          <p:nvPr/>
        </p:nvCxnSpPr>
        <p:spPr>
          <a:xfrm flipV="1">
            <a:off x="1691680" y="2103181"/>
            <a:ext cx="0" cy="104905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757698" y="2099700"/>
            <a:ext cx="0" cy="92802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91680" y="2469032"/>
            <a:ext cx="2054408" cy="348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21324" y="2103181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组织唯一标识符</a:t>
            </a:r>
            <a:endParaRPr lang="zh-CN" altLang="en-US"/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1691680" y="2829071"/>
            <a:ext cx="4108817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+mn-ea"/>
                <a:ea typeface="+mn-ea"/>
              </a:rPr>
              <a:t>02-60-8C-2E-6E-1B</a:t>
            </a:r>
            <a:endParaRPr kumimoji="1" lang="zh-CN" altLang="en-US" sz="3600">
              <a:latin typeface="+mn-ea"/>
              <a:ea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710927" y="2099700"/>
            <a:ext cx="0" cy="92802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57698" y="2469032"/>
            <a:ext cx="1953229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矩形 2048"/>
          <p:cNvSpPr/>
          <p:nvPr/>
        </p:nvSpPr>
        <p:spPr>
          <a:xfrm>
            <a:off x="4111232" y="20997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扩展标识符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4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47" y="915939"/>
            <a:ext cx="2145801" cy="21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94172"/>
            <a:ext cx="1584176" cy="101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" y="1325070"/>
            <a:ext cx="1208585" cy="84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4" y="3249798"/>
            <a:ext cx="1289331" cy="8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49798"/>
            <a:ext cx="1289331" cy="8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403648" y="1844824"/>
            <a:ext cx="2088232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403648" y="1900924"/>
            <a:ext cx="2160240" cy="1960124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635896" y="1900924"/>
            <a:ext cx="0" cy="1528076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49798"/>
            <a:ext cx="1289331" cy="8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连接符 22"/>
          <p:cNvCxnSpPr/>
          <p:nvPr/>
        </p:nvCxnSpPr>
        <p:spPr>
          <a:xfrm flipH="1" flipV="1">
            <a:off x="3779912" y="1988840"/>
            <a:ext cx="1800200" cy="1440162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450316" y="1196752"/>
            <a:ext cx="0" cy="7920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08438" y="1196752"/>
            <a:ext cx="0" cy="7920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0316" y="1484784"/>
            <a:ext cx="1858123" cy="0"/>
          </a:xfrm>
          <a:prstGeom prst="line">
            <a:avLst/>
          </a:prstGeom>
          <a:ln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091224" y="1255671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100m</a:t>
            </a:r>
            <a:endParaRPr lang="zh-CN" altLang="en-US" sz="1400"/>
          </a:p>
        </p:txBody>
      </p:sp>
      <p:sp>
        <p:nvSpPr>
          <p:cNvPr id="41" name="矩形 40"/>
          <p:cNvSpPr/>
          <p:nvPr/>
        </p:nvSpPr>
        <p:spPr>
          <a:xfrm>
            <a:off x="3802849" y="11289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集线器</a:t>
            </a:r>
          </a:p>
        </p:txBody>
      </p:sp>
      <p:sp>
        <p:nvSpPr>
          <p:cNvPr id="42" name="矩形 41"/>
          <p:cNvSpPr/>
          <p:nvPr/>
        </p:nvSpPr>
        <p:spPr>
          <a:xfrm>
            <a:off x="5180002" y="246208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双绞线</a:t>
            </a:r>
          </a:p>
        </p:txBody>
      </p:sp>
      <p:cxnSp>
        <p:nvCxnSpPr>
          <p:cNvPr id="43" name="直接连接符 42"/>
          <p:cNvCxnSpPr>
            <a:endCxn id="42" idx="1"/>
          </p:cNvCxnSpPr>
          <p:nvPr/>
        </p:nvCxnSpPr>
        <p:spPr>
          <a:xfrm flipV="1">
            <a:off x="4609051" y="2631358"/>
            <a:ext cx="570951" cy="2"/>
          </a:xfrm>
          <a:prstGeom prst="line">
            <a:avLst/>
          </a:prstGeom>
          <a:ln>
            <a:solidFill>
              <a:schemeClr val="tx1"/>
            </a:solidFill>
            <a:headEnd type="arrow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68079" y="212352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48" name="矩形 47"/>
          <p:cNvSpPr/>
          <p:nvPr/>
        </p:nvSpPr>
        <p:spPr>
          <a:xfrm>
            <a:off x="807728" y="412846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49" name="矩形 48"/>
          <p:cNvSpPr/>
          <p:nvPr/>
        </p:nvSpPr>
        <p:spPr>
          <a:xfrm>
            <a:off x="3290459" y="412846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</a:t>
            </a:r>
            <a:endParaRPr lang="zh-CN" altLang="en-US" sz="1600"/>
          </a:p>
        </p:txBody>
      </p:sp>
      <p:sp>
        <p:nvSpPr>
          <p:cNvPr id="52" name="矩形 51"/>
          <p:cNvSpPr/>
          <p:nvPr/>
        </p:nvSpPr>
        <p:spPr>
          <a:xfrm>
            <a:off x="5128212" y="412846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D</a:t>
            </a:r>
            <a:endParaRPr lang="zh-CN" altLang="en-US" sz="1600"/>
          </a:p>
        </p:txBody>
      </p:sp>
      <p:sp>
        <p:nvSpPr>
          <p:cNvPr id="53" name="矩形 52"/>
          <p:cNvSpPr/>
          <p:nvPr/>
        </p:nvSpPr>
        <p:spPr>
          <a:xfrm>
            <a:off x="5801247" y="3322624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安装网络抓包工具</a:t>
            </a:r>
            <a:endParaRPr lang="en-US" altLang="zh-CN" sz="1600"/>
          </a:p>
          <a:p>
            <a:r>
              <a:rPr lang="zh-CN" altLang="en-US" sz="1600"/>
              <a:t>网卡设置成混杂模式</a:t>
            </a:r>
            <a:endParaRPr lang="en-US" altLang="zh-CN" sz="1600"/>
          </a:p>
          <a:p>
            <a:r>
              <a:rPr lang="zh-CN" altLang="en-US" sz="1600"/>
              <a:t>能够捕获收到的全部数据</a:t>
            </a:r>
          </a:p>
        </p:txBody>
      </p:sp>
      <p:sp>
        <p:nvSpPr>
          <p:cNvPr id="55" name="矩形 54"/>
          <p:cNvSpPr/>
          <p:nvPr/>
        </p:nvSpPr>
        <p:spPr>
          <a:xfrm>
            <a:off x="6600204" y="2866384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RJ-45</a:t>
            </a:r>
            <a:r>
              <a:rPr lang="zh-CN" altLang="en-US" sz="1600"/>
              <a:t>水晶头</a:t>
            </a: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5599159" y="2208393"/>
            <a:ext cx="404176" cy="284144"/>
          </a:xfrm>
          <a:prstGeom prst="line">
            <a:avLst/>
          </a:prstGeom>
          <a:ln>
            <a:solidFill>
              <a:schemeClr val="tx1"/>
            </a:solidFill>
            <a:headEnd type="arrow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50380" y="2005711"/>
            <a:ext cx="0" cy="1316913"/>
          </a:xfrm>
          <a:prstGeom prst="line">
            <a:avLst/>
          </a:prstGeom>
          <a:ln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591309" y="2005711"/>
            <a:ext cx="21154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44610" y="3327007"/>
            <a:ext cx="21154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5400000">
            <a:off x="3602293" y="2510278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100m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685303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59" y="3501008"/>
            <a:ext cx="1289331" cy="8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89" y="1340768"/>
            <a:ext cx="421678" cy="60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5" y="2364383"/>
            <a:ext cx="421678" cy="60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55" y="2292375"/>
            <a:ext cx="421678" cy="60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154752" y="1265202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/>
              <a:t>根域名服务器</a:t>
            </a:r>
          </a:p>
        </p:txBody>
      </p:sp>
      <p:sp>
        <p:nvSpPr>
          <p:cNvPr id="8" name="矩形 7"/>
          <p:cNvSpPr/>
          <p:nvPr/>
        </p:nvSpPr>
        <p:spPr>
          <a:xfrm>
            <a:off x="3068021" y="2537113"/>
            <a:ext cx="489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com.</a:t>
            </a:r>
            <a:endParaRPr lang="zh-CN" altLang="en-US" sz="1100"/>
          </a:p>
        </p:txBody>
      </p:sp>
      <p:sp>
        <p:nvSpPr>
          <p:cNvPr id="9" name="矩形 8"/>
          <p:cNvSpPr/>
          <p:nvPr/>
        </p:nvSpPr>
        <p:spPr>
          <a:xfrm>
            <a:off x="4860033" y="2315022"/>
            <a:ext cx="15632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net.</a:t>
            </a:r>
          </a:p>
          <a:p>
            <a:r>
              <a:rPr lang="en-US" altLang="zh-CN" sz="1100"/>
              <a:t>   inhe</a:t>
            </a:r>
          </a:p>
          <a:p>
            <a:r>
              <a:rPr lang="en-US" altLang="zh-CN" sz="1100"/>
              <a:t>         www</a:t>
            </a:r>
            <a:r>
              <a:rPr lang="en-US" altLang="zh-CN" sz="1100">
                <a:sym typeface="Wingdings" panose="05000000000000000000" pitchFamily="2" charset="2"/>
              </a:rPr>
              <a:t>11.21.1.2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4166546" y="1535136"/>
            <a:ext cx="16190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/>
              <a:t> .  </a:t>
            </a:r>
          </a:p>
          <a:p>
            <a:r>
              <a:rPr lang="en-US" altLang="zh-CN" sz="1100"/>
              <a:t>     net</a:t>
            </a:r>
            <a:r>
              <a:rPr lang="en-US" altLang="zh-CN" sz="1100">
                <a:sym typeface="Wingdings" panose="05000000000000000000" pitchFamily="2" charset="2"/>
              </a:rPr>
              <a:t>15.10.2.12</a:t>
            </a:r>
          </a:p>
          <a:p>
            <a:r>
              <a:rPr lang="en-US" altLang="zh-CN" sz="1100">
                <a:sym typeface="Wingdings" panose="05000000000000000000" pitchFamily="2" charset="2"/>
              </a:rPr>
              <a:t>      com19.1.2.61</a:t>
            </a:r>
            <a:endParaRPr lang="zh-CN" altLang="en-US" sz="1100"/>
          </a:p>
        </p:txBody>
      </p:sp>
      <p:sp>
        <p:nvSpPr>
          <p:cNvPr id="11" name="矩形 10"/>
          <p:cNvSpPr/>
          <p:nvPr/>
        </p:nvSpPr>
        <p:spPr>
          <a:xfrm>
            <a:off x="2774720" y="2987390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19.1.2.61</a:t>
            </a:r>
            <a:endParaRPr lang="zh-CN" altLang="en-US" sz="1100"/>
          </a:p>
        </p:txBody>
      </p:sp>
      <p:sp>
        <p:nvSpPr>
          <p:cNvPr id="12" name="矩形 11"/>
          <p:cNvSpPr/>
          <p:nvPr/>
        </p:nvSpPr>
        <p:spPr>
          <a:xfrm>
            <a:off x="3464508" y="1980614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13.1.2.10.</a:t>
            </a:r>
            <a:endParaRPr lang="zh-CN" altLang="en-US" sz="1100"/>
          </a:p>
        </p:txBody>
      </p:sp>
      <p:sp>
        <p:nvSpPr>
          <p:cNvPr id="13" name="矩形 12"/>
          <p:cNvSpPr/>
          <p:nvPr/>
        </p:nvSpPr>
        <p:spPr>
          <a:xfrm>
            <a:off x="4364549" y="2971454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15.10.2.12</a:t>
            </a:r>
            <a:endParaRPr lang="zh-CN" altLang="en-US" sz="1100"/>
          </a:p>
        </p:txBody>
      </p:sp>
      <p:sp>
        <p:nvSpPr>
          <p:cNvPr id="14" name="矩形 13"/>
          <p:cNvSpPr/>
          <p:nvPr/>
        </p:nvSpPr>
        <p:spPr>
          <a:xfrm>
            <a:off x="2521825" y="4407464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DNS19.1.2.61</a:t>
            </a:r>
            <a:endParaRPr lang="zh-CN" altLang="en-US" sz="1100"/>
          </a:p>
        </p:txBody>
      </p:sp>
      <p:cxnSp>
        <p:nvCxnSpPr>
          <p:cNvPr id="16" name="直接连接符 15"/>
          <p:cNvCxnSpPr/>
          <p:nvPr/>
        </p:nvCxnSpPr>
        <p:spPr>
          <a:xfrm>
            <a:off x="4308905" y="1772949"/>
            <a:ext cx="0" cy="2076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308906" y="1826894"/>
            <a:ext cx="10541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308906" y="1987334"/>
            <a:ext cx="10541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52781" y="2564085"/>
            <a:ext cx="0" cy="5394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952782" y="2618030"/>
            <a:ext cx="10541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094028" y="2798723"/>
            <a:ext cx="15626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094028" y="2695700"/>
            <a:ext cx="1" cy="10302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3859" y="3819776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A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8730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 flipV="1">
            <a:off x="4118865" y="2761547"/>
            <a:ext cx="1247350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4860032" y="2276872"/>
            <a:ext cx="2016224" cy="1495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907704" y="3598476"/>
            <a:ext cx="0" cy="3894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1065954" y="2348880"/>
            <a:ext cx="2497934" cy="1683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72665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08920"/>
            <a:ext cx="694079" cy="406422"/>
          </a:xfrm>
          <a:prstGeom prst="rect">
            <a:avLst/>
          </a:prstGeom>
          <a:noFill/>
        </p:spPr>
      </p:pic>
      <p:pic>
        <p:nvPicPr>
          <p:cNvPr id="5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343222"/>
            <a:ext cx="689857" cy="314884"/>
          </a:xfrm>
          <a:prstGeom prst="rect">
            <a:avLst/>
          </a:prstGeom>
          <a:noFill/>
        </p:spPr>
      </p:pic>
      <p:sp>
        <p:nvSpPr>
          <p:cNvPr id="8" name="云形 7"/>
          <p:cNvSpPr/>
          <p:nvPr/>
        </p:nvSpPr>
        <p:spPr>
          <a:xfrm>
            <a:off x="3187995" y="1628800"/>
            <a:ext cx="2160240" cy="720080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402" y="3793218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 flipV="1">
            <a:off x="6150157" y="3500664"/>
            <a:ext cx="0" cy="3894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757" y="3692022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5306" y="2586920"/>
            <a:ext cx="596451" cy="349255"/>
          </a:xfrm>
          <a:prstGeom prst="rect">
            <a:avLst/>
          </a:prstGeom>
          <a:noFill/>
        </p:spPr>
      </p:pic>
      <p:pic>
        <p:nvPicPr>
          <p:cNvPr id="21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4149" y="3232128"/>
            <a:ext cx="689857" cy="314884"/>
          </a:xfrm>
          <a:prstGeom prst="rect">
            <a:avLst/>
          </a:prstGeom>
          <a:noFill/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673751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6"/>
          <p:cNvCxnSpPr/>
          <p:nvPr/>
        </p:nvCxnSpPr>
        <p:spPr>
          <a:xfrm flipV="1">
            <a:off x="2998017" y="2936176"/>
            <a:ext cx="121394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4118865" y="2761549"/>
            <a:ext cx="93095" cy="174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83567" y="4443911"/>
            <a:ext cx="129041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192.168.10.0/24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5872554" y="4421635"/>
            <a:ext cx="129041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192.168.20.0/24</a:t>
            </a:r>
            <a:endParaRPr kumimoji="1" lang="zh-CN" altLang="en-US" sz="1200">
              <a:ea typeface="黑体" pitchFamily="2" charset="-122"/>
            </a:endParaRPr>
          </a:p>
        </p:txBody>
      </p:sp>
      <p:pic>
        <p:nvPicPr>
          <p:cNvPr id="43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560" y="2189558"/>
            <a:ext cx="298226" cy="174628"/>
          </a:xfrm>
          <a:prstGeom prst="rect">
            <a:avLst/>
          </a:prstGeom>
          <a:noFill/>
        </p:spPr>
      </p:pic>
      <p:pic>
        <p:nvPicPr>
          <p:cNvPr id="44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408" y="2248162"/>
            <a:ext cx="298226" cy="174628"/>
          </a:xfrm>
          <a:prstGeom prst="rect">
            <a:avLst/>
          </a:prstGeom>
          <a:noFill/>
        </p:spPr>
      </p:pic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2642779" y="2188007"/>
            <a:ext cx="95058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11.2.0.1/24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4479753" y="2786610"/>
            <a:ext cx="886462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>
                <a:ea typeface="黑体" pitchFamily="2" charset="-122"/>
              </a:rPr>
              <a:t>10.1.0.2/24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2991001" y="2912131"/>
            <a:ext cx="886462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>
                <a:ea typeface="黑体" pitchFamily="2" charset="-122"/>
              </a:rPr>
              <a:t>10.1.0.1/24</a:t>
            </a:r>
            <a:endParaRPr kumimoji="1" lang="zh-CN" altLang="en-US" sz="1100">
              <a:ea typeface="黑体" pitchFamily="2" charset="-122"/>
            </a:endParaRP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2211500" y="2439495"/>
            <a:ext cx="95058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11.2.0.2/24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225306" y="2352425"/>
            <a:ext cx="95058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12.2.0.2/24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4953567" y="2139655"/>
            <a:ext cx="95058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12.2.0.1/24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2469318" y="3094911"/>
            <a:ext cx="395943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RA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324628" y="2926162"/>
            <a:ext cx="40395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RB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51520" y="2912131"/>
            <a:ext cx="2613741" cy="210104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830446" y="3045655"/>
            <a:ext cx="66730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Office1</a:t>
            </a:r>
            <a:endParaRPr kumimoji="1" lang="zh-CN" altLang="en-US" sz="1200"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046786" y="2955707"/>
            <a:ext cx="2613741" cy="210104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5288916" y="3461259"/>
            <a:ext cx="66730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>
                <a:ea typeface="黑体" pitchFamily="2" charset="-122"/>
              </a:rPr>
              <a:t>Office2</a:t>
            </a:r>
            <a:endParaRPr kumimoji="1" lang="zh-CN" altLang="en-US" sz="120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07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8" y="4112081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8" y="5097512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10" y="5088918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8" y="3425560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8" y="2729436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21" y="1906239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连接符 29"/>
          <p:cNvCxnSpPr/>
          <p:nvPr/>
        </p:nvCxnSpPr>
        <p:spPr>
          <a:xfrm flipV="1">
            <a:off x="5121018" y="2209699"/>
            <a:ext cx="0" cy="8558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74418" y="3065520"/>
            <a:ext cx="1146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245097" y="2232988"/>
            <a:ext cx="0" cy="155261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29513" y="3782177"/>
            <a:ext cx="1215584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386459" y="2296880"/>
            <a:ext cx="0" cy="213679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029513" y="4433672"/>
            <a:ext cx="135694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973218" y="4433672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868833" y="4433672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2640240" y="245243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2640240" y="3148561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2640240" y="3877010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3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4547083" y="1629240"/>
            <a:ext cx="1107996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4272290" y="3489079"/>
            <a:ext cx="62869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1000M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4271614" y="2765232"/>
            <a:ext cx="62869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1000M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4245675" y="4112081"/>
            <a:ext cx="62869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1000M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4008607" y="4829716"/>
            <a:ext cx="55175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100M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2918733" y="4841035"/>
            <a:ext cx="55175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100M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36" y="774831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直接连接符 63"/>
          <p:cNvCxnSpPr/>
          <p:nvPr/>
        </p:nvCxnSpPr>
        <p:spPr>
          <a:xfrm>
            <a:off x="4303685" y="1434103"/>
            <a:ext cx="135694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5660631" y="1434103"/>
            <a:ext cx="0" cy="7482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4401441" y="1095101"/>
            <a:ext cx="95410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企业服务器</a:t>
            </a:r>
          </a:p>
        </p:txBody>
      </p:sp>
      <p:grpSp>
        <p:nvGrpSpPr>
          <p:cNvPr id="3098" name="组合 3097"/>
          <p:cNvGrpSpPr/>
          <p:nvPr/>
        </p:nvGrpSpPr>
        <p:grpSpPr>
          <a:xfrm>
            <a:off x="5296449" y="4043205"/>
            <a:ext cx="180020" cy="207375"/>
            <a:chOff x="6300192" y="2812477"/>
            <a:chExt cx="360040" cy="404192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5651527" y="1910802"/>
            <a:ext cx="679948" cy="458529"/>
            <a:chOff x="6300192" y="2812477"/>
            <a:chExt cx="360040" cy="404192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2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917662" y="1836738"/>
            <a:ext cx="2011362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936712" y="244633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917662" y="2444751"/>
            <a:ext cx="20081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224049" y="2598738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428837" y="198913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1400">
                <a:solidFill>
                  <a:srgbClr val="111111"/>
                </a:solidFill>
                <a:ea typeface="黑体" pitchFamily="2" charset="-122"/>
              </a:rPr>
              <a:t>IP </a:t>
            </a:r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数据报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422487" y="2608263"/>
            <a:ext cx="990600" cy="2809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flipV="1">
            <a:off x="7419312" y="2239963"/>
            <a:ext cx="990600" cy="369888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614699" y="2589213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帧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56404" y="2304639"/>
            <a:ext cx="541816" cy="305212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取出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7417724" y="2603501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8408324" y="26050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86348" y="2368551"/>
            <a:ext cx="72135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数据</a:t>
            </a:r>
          </a:p>
          <a:p>
            <a:pPr algn="ctr" defTabSz="762000" eaLnBrk="0" hangingPunct="0"/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链路层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00937" y="1973263"/>
            <a:ext cx="721352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网络层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766224" y="1487488"/>
            <a:ext cx="70186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solidFill>
                  <a:srgbClr val="111111"/>
                </a:solidFill>
                <a:ea typeface="黑体" pitchFamily="2" charset="-122"/>
              </a:rPr>
              <a:t>节点 </a:t>
            </a:r>
            <a:r>
              <a:rPr kumimoji="1" lang="en-US" altLang="zh-CN" sz="1400" dirty="0">
                <a:solidFill>
                  <a:srgbClr val="111111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7544724" y="1487488"/>
            <a:ext cx="7117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solidFill>
                  <a:srgbClr val="111111"/>
                </a:solidFill>
                <a:ea typeface="黑体" pitchFamily="2" charset="-122"/>
              </a:rPr>
              <a:t>节点 </a:t>
            </a:r>
            <a:r>
              <a:rPr kumimoji="1" lang="en-US" altLang="zh-CN" sz="1400" dirty="0">
                <a:solidFill>
                  <a:srgbClr val="111111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43" name="Rectangle 66"/>
          <p:cNvSpPr>
            <a:spLocks noChangeArrowheads="1"/>
          </p:cNvSpPr>
          <p:nvPr/>
        </p:nvSpPr>
        <p:spPr bwMode="auto">
          <a:xfrm>
            <a:off x="1156624" y="1820863"/>
            <a:ext cx="2011363" cy="12350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1175674" y="243046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45" name="Line 68"/>
          <p:cNvSpPr>
            <a:spLocks noChangeShapeType="1"/>
          </p:cNvSpPr>
          <p:nvPr/>
        </p:nvSpPr>
        <p:spPr bwMode="auto">
          <a:xfrm>
            <a:off x="1156624" y="2428876"/>
            <a:ext cx="20081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1451899" y="2546351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1667799" y="197326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sz="1400">
                <a:solidFill>
                  <a:srgbClr val="111111"/>
                </a:solidFill>
                <a:ea typeface="黑体" pitchFamily="2" charset="-122"/>
              </a:rPr>
              <a:t>IP </a:t>
            </a:r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数据报</a:t>
            </a: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1124874" y="2536826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帧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3207674" y="2751138"/>
            <a:ext cx="372903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4279228" y="2599776"/>
            <a:ext cx="1390650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4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4488778" y="2599777"/>
            <a:ext cx="9906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4831759" y="3024188"/>
            <a:ext cx="490520" cy="24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zh-CN" altLang="en-US" sz="1200">
                <a:solidFill>
                  <a:srgbClr val="111111"/>
                </a:solidFill>
                <a:ea typeface="黑体" pitchFamily="2" charset="-122"/>
              </a:rPr>
              <a:t>链路</a:t>
            </a:r>
          </a:p>
        </p:txBody>
      </p:sp>
      <p:sp>
        <p:nvSpPr>
          <p:cNvPr id="71" name="右箭头 70"/>
          <p:cNvSpPr/>
          <p:nvPr/>
        </p:nvSpPr>
        <p:spPr>
          <a:xfrm>
            <a:off x="5669878" y="2655095"/>
            <a:ext cx="288032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2879955" y="2655095"/>
            <a:ext cx="288032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6885912" y="2676328"/>
            <a:ext cx="288032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1667799" y="2553913"/>
            <a:ext cx="990600" cy="297237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53" name="AutoShape 76"/>
          <p:cNvSpPr>
            <a:spLocks noChangeArrowheads="1"/>
          </p:cNvSpPr>
          <p:nvPr/>
        </p:nvSpPr>
        <p:spPr bwMode="auto">
          <a:xfrm>
            <a:off x="1667799" y="2287588"/>
            <a:ext cx="990600" cy="369888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rgbClr val="11111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r>
              <a:rPr lang="zh-CN" altLang="en-US" sz="1400">
                <a:solidFill>
                  <a:srgbClr val="111111"/>
                </a:solidFill>
              </a:rPr>
              <a:t>入</a:t>
            </a:r>
            <a:endParaRPr lang="en-US" altLang="zh-CN" sz="1400">
              <a:solidFill>
                <a:srgbClr val="111111"/>
              </a:solidFill>
            </a:endParaRPr>
          </a:p>
          <a:p>
            <a:r>
              <a:rPr lang="zh-CN" altLang="en-US" sz="1400">
                <a:solidFill>
                  <a:srgbClr val="111111"/>
                </a:solidFill>
              </a:rPr>
              <a:t>装</a:t>
            </a:r>
            <a:endParaRPr lang="en-US" altLang="zh-CN" sz="1400">
              <a:solidFill>
                <a:srgbClr val="111111"/>
              </a:solidFill>
            </a:endParaRP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4750522" y="2125663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400">
                <a:solidFill>
                  <a:srgbClr val="111111"/>
                </a:solidFill>
                <a:ea typeface="黑体" pitchFamily="2" charset="-122"/>
              </a:rPr>
              <a:t>帧</a:t>
            </a:r>
          </a:p>
        </p:txBody>
      </p:sp>
      <p:sp>
        <p:nvSpPr>
          <p:cNvPr id="76" name="左大括号 75"/>
          <p:cNvSpPr/>
          <p:nvPr/>
        </p:nvSpPr>
        <p:spPr>
          <a:xfrm rot="5400000">
            <a:off x="4876530" y="1751576"/>
            <a:ext cx="196043" cy="1390651"/>
          </a:xfrm>
          <a:prstGeom prst="leftBrace">
            <a:avLst>
              <a:gd name="adj1" fmla="val 301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2270560" y="4539894"/>
            <a:ext cx="3946899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帧 首部    </a:t>
            </a:r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3168901" y="4539895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>
                <a:solidFill>
                  <a:srgbClr val="111111"/>
                </a:solidFill>
              </a:rPr>
              <a:t>帧的数据部分</a:t>
            </a:r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3170632" y="3933056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IP</a:t>
            </a:r>
            <a:r>
              <a:rPr lang="zh-CN" altLang="en-US" sz="1100">
                <a:solidFill>
                  <a:srgbClr val="111111"/>
                </a:solidFill>
              </a:rPr>
              <a:t>数据报</a:t>
            </a:r>
          </a:p>
        </p:txBody>
      </p:sp>
      <p:sp>
        <p:nvSpPr>
          <p:cNvPr id="37" name="AutoShape 76"/>
          <p:cNvSpPr>
            <a:spLocks noChangeArrowheads="1"/>
          </p:cNvSpPr>
          <p:nvPr/>
        </p:nvSpPr>
        <p:spPr bwMode="auto">
          <a:xfrm>
            <a:off x="3954564" y="4206656"/>
            <a:ext cx="495300" cy="309679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rgbClr val="11111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 altLang="zh-CN" sz="1100">
              <a:solidFill>
                <a:srgbClr val="11111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91601" y="4838408"/>
            <a:ext cx="1731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164812" y="4838408"/>
            <a:ext cx="4089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267636" y="4838408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217459" y="4838408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70632" y="5061586"/>
            <a:ext cx="212270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270560" y="5373216"/>
            <a:ext cx="394689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7"/>
          <p:cNvSpPr txBox="1">
            <a:spLocks noChangeArrowheads="1"/>
          </p:cNvSpPr>
          <p:nvPr/>
        </p:nvSpPr>
        <p:spPr bwMode="auto">
          <a:xfrm>
            <a:off x="3854405" y="4923087"/>
            <a:ext cx="53732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050">
                <a:solidFill>
                  <a:srgbClr val="111111"/>
                </a:solidFill>
                <a:latin typeface="+mj-ea"/>
                <a:ea typeface="+mj-ea"/>
              </a:rPr>
              <a:t>≤MTU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3516851" y="5234716"/>
            <a:ext cx="1261884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数据链路层的帧长</a:t>
            </a:r>
          </a:p>
        </p:txBody>
      </p:sp>
      <p:sp>
        <p:nvSpPr>
          <p:cNvPr id="56" name="右箭头 55"/>
          <p:cNvSpPr/>
          <p:nvPr/>
        </p:nvSpPr>
        <p:spPr>
          <a:xfrm>
            <a:off x="6217459" y="4592557"/>
            <a:ext cx="288032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247631" y="5060514"/>
            <a:ext cx="923001" cy="21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291601" y="5060514"/>
            <a:ext cx="923001" cy="21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2424435" y="4923087"/>
            <a:ext cx="6078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帧尾部</a:t>
            </a:r>
          </a:p>
        </p:txBody>
      </p: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5429935" y="4923087"/>
            <a:ext cx="6078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帧首部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2339752" y="4293095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-92502" y="6341392"/>
            <a:ext cx="394689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20493" y="4293095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049973" y="4069856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帧结束符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5756568" y="4077123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帧开始符</a:t>
            </a:r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6004292" y="4539894"/>
            <a:ext cx="223892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82" name="Rectangle 75"/>
          <p:cNvSpPr>
            <a:spLocks noChangeArrowheads="1"/>
          </p:cNvSpPr>
          <p:nvPr/>
        </p:nvSpPr>
        <p:spPr bwMode="auto">
          <a:xfrm>
            <a:off x="2270560" y="4539894"/>
            <a:ext cx="226749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98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4646218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5" y="5631649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47" y="5623055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959697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263573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19" y="2516552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5912555" y="2743836"/>
            <a:ext cx="0" cy="8558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65955" y="3599657"/>
            <a:ext cx="1146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036634" y="2767125"/>
            <a:ext cx="0" cy="155261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21050" y="4316314"/>
            <a:ext cx="1215584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177996" y="2831017"/>
            <a:ext cx="0" cy="213679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21050" y="4967809"/>
            <a:ext cx="135694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764755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60370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3431777" y="2986574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3431777" y="3682698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3431777" y="441114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3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5502177" y="222650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085675" y="1968240"/>
            <a:ext cx="24138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499523" y="1968240"/>
            <a:ext cx="0" cy="7924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4637305" y="1503816"/>
            <a:ext cx="95410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企业服务器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78" y="2444939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接连接符 35"/>
          <p:cNvCxnSpPr/>
          <p:nvPr/>
        </p:nvCxnSpPr>
        <p:spPr>
          <a:xfrm flipV="1">
            <a:off x="3085675" y="1968240"/>
            <a:ext cx="0" cy="7482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615079" y="3599657"/>
            <a:ext cx="773321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375169" y="4298685"/>
            <a:ext cx="105660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57445" y="4967809"/>
            <a:ext cx="1115543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615079" y="2784754"/>
            <a:ext cx="0" cy="8325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375169" y="2784754"/>
            <a:ext cx="0" cy="15315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157445" y="2784754"/>
            <a:ext cx="0" cy="218305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1718533" y="2203842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2" y="1308967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直接连接符 60"/>
          <p:cNvCxnSpPr/>
          <p:nvPr/>
        </p:nvCxnSpPr>
        <p:spPr>
          <a:xfrm>
            <a:off x="3250926" y="2831017"/>
            <a:ext cx="212725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1718533" y="1074767"/>
            <a:ext cx="198002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  <a:ea typeface="黑体" pitchFamily="2" charset="-122"/>
              </a:rPr>
              <a:t>双汇聚网络架构</a:t>
            </a: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4321443" y="6253128"/>
            <a:ext cx="2952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4839650" y="5123334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908431" y="5093481"/>
            <a:ext cx="1365962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274394" y="2946085"/>
            <a:ext cx="0" cy="21473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973304" y="2946085"/>
            <a:ext cx="2" cy="123724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4923211" y="4221088"/>
            <a:ext cx="102668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2411172" y="4221088"/>
            <a:ext cx="102668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2436363" y="2878248"/>
            <a:ext cx="0" cy="13523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2074615" y="2813456"/>
            <a:ext cx="0" cy="226246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2157445" y="5075920"/>
            <a:ext cx="97439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5796138" y="2954262"/>
            <a:ext cx="0" cy="61862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4923211" y="3543431"/>
            <a:ext cx="8729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2715216" y="3543431"/>
            <a:ext cx="8729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2708547" y="2896542"/>
            <a:ext cx="0" cy="6089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47"/>
          <p:cNvSpPr txBox="1">
            <a:spLocks noChangeArrowheads="1"/>
          </p:cNvSpPr>
          <p:nvPr/>
        </p:nvSpPr>
        <p:spPr bwMode="auto">
          <a:xfrm>
            <a:off x="5287482" y="5143658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7" name="Text Box 47"/>
          <p:cNvSpPr txBox="1">
            <a:spLocks noChangeArrowheads="1"/>
          </p:cNvSpPr>
          <p:nvPr/>
        </p:nvSpPr>
        <p:spPr bwMode="auto">
          <a:xfrm>
            <a:off x="2295614" y="5143658"/>
            <a:ext cx="6078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</a:p>
        </p:txBody>
      </p: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2316653" y="5124766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3588144" y="2754573"/>
            <a:ext cx="75793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19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4646218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5" y="5631649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47" y="5623055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959697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263573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19" y="2516552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5912555" y="2743836"/>
            <a:ext cx="0" cy="8558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65955" y="3599657"/>
            <a:ext cx="1146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036634" y="2767125"/>
            <a:ext cx="0" cy="155261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21050" y="4316314"/>
            <a:ext cx="1215584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177996" y="2831017"/>
            <a:ext cx="0" cy="213679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21050" y="4967809"/>
            <a:ext cx="135694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764755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60370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3431777" y="2986574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3431777" y="3682698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3431777" y="441114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3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5502177" y="222650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085675" y="1968240"/>
            <a:ext cx="24138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499523" y="1968240"/>
            <a:ext cx="0" cy="7924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637305" y="1503816"/>
            <a:ext cx="95410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企业服务器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78" y="2444939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/>
          <p:nvPr/>
        </p:nvCxnSpPr>
        <p:spPr>
          <a:xfrm flipV="1">
            <a:off x="3085675" y="1968240"/>
            <a:ext cx="0" cy="7482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15079" y="3599657"/>
            <a:ext cx="773321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375169" y="4298685"/>
            <a:ext cx="105660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57445" y="4967809"/>
            <a:ext cx="1115543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615079" y="2784754"/>
            <a:ext cx="0" cy="8325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375169" y="2784754"/>
            <a:ext cx="0" cy="15315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157445" y="2784754"/>
            <a:ext cx="0" cy="218305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1718533" y="2203842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2" y="1308967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3250926" y="2831017"/>
            <a:ext cx="212725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718533" y="1074767"/>
            <a:ext cx="198002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  <a:ea typeface="黑体" pitchFamily="2" charset="-122"/>
              </a:rPr>
              <a:t>双汇聚网络架构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4321443" y="6253128"/>
            <a:ext cx="2952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839650" y="5123334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908431" y="5093481"/>
            <a:ext cx="1365962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274394" y="2946085"/>
            <a:ext cx="0" cy="21473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973304" y="2946085"/>
            <a:ext cx="2" cy="123724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23211" y="4221088"/>
            <a:ext cx="102668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74615" y="2813456"/>
            <a:ext cx="0" cy="226246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157445" y="5071496"/>
            <a:ext cx="812408" cy="442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96138" y="2954262"/>
            <a:ext cx="0" cy="61862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923211" y="3543431"/>
            <a:ext cx="8729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287482" y="5143658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3588144" y="2754573"/>
            <a:ext cx="75793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2911729" y="3543431"/>
            <a:ext cx="180020" cy="207375"/>
            <a:chOff x="6300192" y="2812477"/>
            <a:chExt cx="360040" cy="404192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984053" y="4182371"/>
            <a:ext cx="180020" cy="207375"/>
            <a:chOff x="6300192" y="2812477"/>
            <a:chExt cx="360040" cy="404192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969853" y="4864121"/>
            <a:ext cx="180020" cy="207375"/>
            <a:chOff x="6300192" y="2812477"/>
            <a:chExt cx="360040" cy="404192"/>
          </a:xfrm>
        </p:grpSpPr>
        <p:cxnSp>
          <p:nvCxnSpPr>
            <p:cNvPr id="60" name="直接连接符 59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/>
          <p:cNvCxnSpPr/>
          <p:nvPr/>
        </p:nvCxnSpPr>
        <p:spPr>
          <a:xfrm>
            <a:off x="2708547" y="2768181"/>
            <a:ext cx="0" cy="77525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2423220" y="2825811"/>
            <a:ext cx="0" cy="13952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2423220" y="4221088"/>
            <a:ext cx="54663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742621" y="3523450"/>
            <a:ext cx="273316" cy="278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2451829" y="4367093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阻断状态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2500056" y="3728153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阻断状态</a:t>
            </a:r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2451829" y="5143658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阻断状态</a:t>
            </a:r>
          </a:p>
        </p:txBody>
      </p:sp>
      <p:sp>
        <p:nvSpPr>
          <p:cNvPr id="79" name="Text Box 47"/>
          <p:cNvSpPr txBox="1">
            <a:spLocks noChangeArrowheads="1"/>
          </p:cNvSpPr>
          <p:nvPr/>
        </p:nvSpPr>
        <p:spPr bwMode="auto">
          <a:xfrm>
            <a:off x="2787653" y="3155806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0" name="Text Box 47"/>
          <p:cNvSpPr txBox="1">
            <a:spLocks noChangeArrowheads="1"/>
          </p:cNvSpPr>
          <p:nvPr/>
        </p:nvSpPr>
        <p:spPr bwMode="auto">
          <a:xfrm>
            <a:off x="2727493" y="3907068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1" name="Text Box 47"/>
          <p:cNvSpPr txBox="1">
            <a:spLocks noChangeArrowheads="1"/>
          </p:cNvSpPr>
          <p:nvPr/>
        </p:nvSpPr>
        <p:spPr bwMode="auto">
          <a:xfrm>
            <a:off x="4896116" y="3219547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F0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" name="Text Box 47"/>
          <p:cNvSpPr txBox="1">
            <a:spLocks noChangeArrowheads="1"/>
          </p:cNvSpPr>
          <p:nvPr/>
        </p:nvSpPr>
        <p:spPr bwMode="auto">
          <a:xfrm>
            <a:off x="4858583" y="3876383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F0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2738444" y="4648064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4858583" y="4646082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F0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326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2484141" y="3645458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阻断状态</a:t>
            </a: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2425949" y="4322845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阻断状态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4646218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5" y="5631649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47" y="5623055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959697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3263573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19" y="2516552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5912555" y="2743836"/>
            <a:ext cx="0" cy="8558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65955" y="3599657"/>
            <a:ext cx="1146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036634" y="2767125"/>
            <a:ext cx="0" cy="155261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21050" y="4316314"/>
            <a:ext cx="1215584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764755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60370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3431777" y="2986574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3431777" y="3682698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3407502" y="441114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接入层交换机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3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5502177" y="2226507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085675" y="1968240"/>
            <a:ext cx="24138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499523" y="1968240"/>
            <a:ext cx="0" cy="7924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637305" y="1503816"/>
            <a:ext cx="95410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企业服务器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78" y="2444939"/>
            <a:ext cx="2478782" cy="5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/>
          <p:nvPr/>
        </p:nvCxnSpPr>
        <p:spPr>
          <a:xfrm flipV="1">
            <a:off x="3085675" y="1968240"/>
            <a:ext cx="0" cy="74820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15079" y="3599657"/>
            <a:ext cx="773321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375169" y="4298685"/>
            <a:ext cx="105660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57445" y="4967809"/>
            <a:ext cx="1091534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615079" y="2784754"/>
            <a:ext cx="0" cy="8325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375169" y="2784754"/>
            <a:ext cx="0" cy="15315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157445" y="2784754"/>
            <a:ext cx="0" cy="218305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1718533" y="2203842"/>
            <a:ext cx="11849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itchFamily="18" charset="0"/>
                <a:ea typeface="黑体" pitchFamily="2" charset="-122"/>
              </a:rPr>
              <a:t>汇聚层交换机</a:t>
            </a:r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2" y="1308967"/>
            <a:ext cx="637333" cy="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3250926" y="2831017"/>
            <a:ext cx="212725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718533" y="1074767"/>
            <a:ext cx="198002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  <a:ea typeface="黑体" pitchFamily="2" charset="-122"/>
              </a:rPr>
              <a:t>双汇聚网络架构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4321443" y="6253128"/>
            <a:ext cx="2952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839650" y="5123334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973304" y="2946085"/>
            <a:ext cx="2" cy="123724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23211" y="4221088"/>
            <a:ext cx="102668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54678" y="2855164"/>
            <a:ext cx="0" cy="223831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96138" y="2954262"/>
            <a:ext cx="0" cy="61862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923211" y="3543431"/>
            <a:ext cx="8729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588144" y="2754573"/>
            <a:ext cx="75793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925927" y="3513598"/>
            <a:ext cx="180020" cy="207375"/>
            <a:chOff x="6300192" y="2812477"/>
            <a:chExt cx="360040" cy="404192"/>
          </a:xfrm>
        </p:grpSpPr>
        <p:cxnSp>
          <p:nvCxnSpPr>
            <p:cNvPr id="48" name="直接连接符 47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984053" y="4182371"/>
            <a:ext cx="180020" cy="207375"/>
            <a:chOff x="6300192" y="2812477"/>
            <a:chExt cx="360040" cy="404192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6300192" y="2812477"/>
              <a:ext cx="360040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363962" y="2812477"/>
              <a:ext cx="232497" cy="40419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接箭头连接符 55"/>
          <p:cNvCxnSpPr/>
          <p:nvPr/>
        </p:nvCxnSpPr>
        <p:spPr>
          <a:xfrm>
            <a:off x="2708547" y="2768181"/>
            <a:ext cx="0" cy="77525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23220" y="2825811"/>
            <a:ext cx="0" cy="13952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423220" y="4221088"/>
            <a:ext cx="54663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742621" y="3523450"/>
            <a:ext cx="273316" cy="278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2401329" y="5052987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转发状态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2073727" y="5052987"/>
            <a:ext cx="119430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2787653" y="3155806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" name="Text Box 47"/>
          <p:cNvSpPr txBox="1">
            <a:spLocks noChangeArrowheads="1"/>
          </p:cNvSpPr>
          <p:nvPr/>
        </p:nvSpPr>
        <p:spPr bwMode="auto">
          <a:xfrm>
            <a:off x="2727493" y="3907068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4" name="Text Box 47"/>
          <p:cNvSpPr txBox="1">
            <a:spLocks noChangeArrowheads="1"/>
          </p:cNvSpPr>
          <p:nvPr/>
        </p:nvSpPr>
        <p:spPr bwMode="auto">
          <a:xfrm>
            <a:off x="4896116" y="3219547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F0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4858583" y="3876383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F0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2738444" y="4648064"/>
            <a:ext cx="34657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F1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0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5" y="4646218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5" y="5631649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47" y="5623055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0" y="3736065"/>
            <a:ext cx="1800200" cy="4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 flipV="1">
            <a:off x="4764755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60370" y="4967809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63889" y="4046669"/>
            <a:ext cx="1" cy="7976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4321443" y="6253128"/>
            <a:ext cx="2952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839650" y="5123334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885875" y="5274463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4616717" y="4046669"/>
            <a:ext cx="0" cy="73620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764755" y="4183328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3600354" y="4283968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3660371" y="4219009"/>
            <a:ext cx="84333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3660371" y="4219009"/>
            <a:ext cx="0" cy="36211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728100" y="4581128"/>
            <a:ext cx="6891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4511612" y="4276732"/>
            <a:ext cx="0" cy="24667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728100" y="5074401"/>
            <a:ext cx="0" cy="60721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3388400" y="6271039"/>
            <a:ext cx="28725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Times New Roman" pitchFamily="18" charset="0"/>
                <a:ea typeface="黑体" pitchFamily="2" charset="-122"/>
              </a:rPr>
              <a:t>B</a:t>
            </a:r>
            <a:endParaRPr kumimoji="1" lang="zh-CN" altLang="en-US" sz="12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Text Box 47"/>
          <p:cNvSpPr txBox="1">
            <a:spLocks noChangeArrowheads="1"/>
          </p:cNvSpPr>
          <p:nvPr/>
        </p:nvSpPr>
        <p:spPr bwMode="auto">
          <a:xfrm>
            <a:off x="2101541" y="5105186"/>
            <a:ext cx="1266693" cy="6001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计算机抓包，</a:t>
            </a:r>
            <a:endParaRPr kumimoji="1" lang="en-US" altLang="zh-CN" sz="1100">
              <a:latin typeface="Times New Roman" pitchFamily="18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能够抓到同一个</a:t>
            </a:r>
            <a:endParaRPr kumimoji="1" lang="en-US" altLang="zh-CN" sz="1100">
              <a:latin typeface="Times New Roman" pitchFamily="18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广播帧无数次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3779912" y="4967809"/>
            <a:ext cx="0" cy="6543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851920" y="5074401"/>
            <a:ext cx="0" cy="5381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87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80" y="2276872"/>
            <a:ext cx="1194750" cy="6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p4.yokacdn.com/pic/cr/2012/0425/2574006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72" y="4011252"/>
            <a:ext cx="1035118" cy="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/>
        </p:nvCxnSpPr>
        <p:spPr>
          <a:xfrm flipV="1">
            <a:off x="3029731" y="3314732"/>
            <a:ext cx="0" cy="7920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882094" y="4663077"/>
            <a:ext cx="2952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itchFamily="18" charset="0"/>
                <a:ea typeface="黑体" pitchFamily="2" charset="-122"/>
              </a:rPr>
              <a:t>A</a:t>
            </a:r>
            <a:endParaRPr kumimoji="1" lang="zh-CN" altLang="en-US" sz="12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3136834" y="3428841"/>
            <a:ext cx="0" cy="5638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885875" y="5274463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572000" y="4497969"/>
            <a:ext cx="0" cy="60721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3388400" y="6271039"/>
            <a:ext cx="287258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Times New Roman" pitchFamily="18" charset="0"/>
                <a:ea typeface="黑体" pitchFamily="2" charset="-122"/>
              </a:rPr>
              <a:t>B</a:t>
            </a:r>
            <a:endParaRPr kumimoji="1" lang="zh-CN" altLang="en-US" sz="12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Text Box 47"/>
          <p:cNvSpPr txBox="1">
            <a:spLocks noChangeArrowheads="1"/>
          </p:cNvSpPr>
          <p:nvPr/>
        </p:nvSpPr>
        <p:spPr bwMode="auto">
          <a:xfrm>
            <a:off x="2086899" y="5600620"/>
            <a:ext cx="1266693" cy="6001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计算机抓包，</a:t>
            </a:r>
            <a:endParaRPr kumimoji="1" lang="en-US" altLang="zh-CN" sz="1100">
              <a:latin typeface="Times New Roman" pitchFamily="18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能够抓到同一个</a:t>
            </a:r>
            <a:endParaRPr kumimoji="1" lang="en-US" altLang="zh-CN" sz="1100">
              <a:latin typeface="Times New Roman" pitchFamily="18" charset="0"/>
              <a:ea typeface="黑体" pitchFamily="2" charset="-122"/>
            </a:endParaRPr>
          </a:p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广播帧无数次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3779912" y="4967809"/>
            <a:ext cx="0" cy="6543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851920" y="5074401"/>
            <a:ext cx="0" cy="5381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3219265" y="3510717"/>
            <a:ext cx="67839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6" y="1777098"/>
            <a:ext cx="3624874" cy="16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1219430" y="3343275"/>
            <a:ext cx="1238020" cy="996273"/>
          </a:xfrm>
          <a:custGeom>
            <a:avLst/>
            <a:gdLst>
              <a:gd name="connsiteX0" fmla="*/ 104545 w 1238020"/>
              <a:gd name="connsiteY0" fmla="*/ 0 h 996273"/>
              <a:gd name="connsiteX1" fmla="*/ 37870 w 1238020"/>
              <a:gd name="connsiteY1" fmla="*/ 971550 h 996273"/>
              <a:gd name="connsiteX2" fmla="*/ 618895 w 1238020"/>
              <a:gd name="connsiteY2" fmla="*/ 695325 h 996273"/>
              <a:gd name="connsiteX3" fmla="*/ 971320 w 1238020"/>
              <a:gd name="connsiteY3" fmla="*/ 571500 h 996273"/>
              <a:gd name="connsiteX4" fmla="*/ 1238020 w 1238020"/>
              <a:gd name="connsiteY4" fmla="*/ 9525 h 99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020" h="996273">
                <a:moveTo>
                  <a:pt x="104545" y="0"/>
                </a:moveTo>
                <a:cubicBezTo>
                  <a:pt x="28345" y="427831"/>
                  <a:pt x="-47855" y="855663"/>
                  <a:pt x="37870" y="971550"/>
                </a:cubicBezTo>
                <a:cubicBezTo>
                  <a:pt x="123595" y="1087437"/>
                  <a:pt x="463320" y="762000"/>
                  <a:pt x="618895" y="695325"/>
                </a:cubicBezTo>
                <a:cubicBezTo>
                  <a:pt x="774470" y="628650"/>
                  <a:pt x="868133" y="685800"/>
                  <a:pt x="971320" y="571500"/>
                </a:cubicBezTo>
                <a:cubicBezTo>
                  <a:pt x="1074508" y="457200"/>
                  <a:pt x="1156264" y="233362"/>
                  <a:pt x="1238020" y="952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283316" y="3468225"/>
            <a:ext cx="946265" cy="715256"/>
          </a:xfrm>
          <a:custGeom>
            <a:avLst/>
            <a:gdLst>
              <a:gd name="connsiteX0" fmla="*/ 126384 w 946265"/>
              <a:gd name="connsiteY0" fmla="*/ 46500 h 715256"/>
              <a:gd name="connsiteX1" fmla="*/ 31134 w 946265"/>
              <a:gd name="connsiteY1" fmla="*/ 703725 h 715256"/>
              <a:gd name="connsiteX2" fmla="*/ 602634 w 946265"/>
              <a:gd name="connsiteY2" fmla="*/ 437025 h 715256"/>
              <a:gd name="connsiteX3" fmla="*/ 936009 w 946265"/>
              <a:gd name="connsiteY3" fmla="*/ 75075 h 715256"/>
              <a:gd name="connsiteX4" fmla="*/ 221634 w 946265"/>
              <a:gd name="connsiteY4" fmla="*/ 46500 h 715256"/>
              <a:gd name="connsiteX5" fmla="*/ 40659 w 946265"/>
              <a:gd name="connsiteY5" fmla="*/ 598950 h 71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265" h="715256">
                <a:moveTo>
                  <a:pt x="126384" y="46500"/>
                </a:moveTo>
                <a:cubicBezTo>
                  <a:pt x="39071" y="342569"/>
                  <a:pt x="-48241" y="638638"/>
                  <a:pt x="31134" y="703725"/>
                </a:cubicBezTo>
                <a:cubicBezTo>
                  <a:pt x="110509" y="768812"/>
                  <a:pt x="451822" y="541800"/>
                  <a:pt x="602634" y="437025"/>
                </a:cubicBezTo>
                <a:cubicBezTo>
                  <a:pt x="753446" y="332250"/>
                  <a:pt x="999509" y="140162"/>
                  <a:pt x="936009" y="75075"/>
                </a:cubicBezTo>
                <a:cubicBezTo>
                  <a:pt x="872509" y="9988"/>
                  <a:pt x="370859" y="-40812"/>
                  <a:pt x="221634" y="46500"/>
                </a:cubicBezTo>
                <a:cubicBezTo>
                  <a:pt x="72409" y="133812"/>
                  <a:pt x="70821" y="506875"/>
                  <a:pt x="40659" y="5989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417252" y="3583719"/>
            <a:ext cx="678391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100">
                <a:latin typeface="Times New Roman" pitchFamily="18" charset="0"/>
                <a:ea typeface="黑体" pitchFamily="2" charset="-122"/>
              </a:rPr>
              <a:t>广播帧</a:t>
            </a:r>
            <a:r>
              <a:rPr kumimoji="1" lang="en-US" altLang="zh-CN" sz="1100">
                <a:latin typeface="Times New Roman" pitchFamily="18" charset="0"/>
                <a:ea typeface="黑体" pitchFamily="2" charset="-122"/>
              </a:rPr>
              <a:t>1</a:t>
            </a:r>
            <a:endParaRPr kumimoji="1" lang="zh-CN" altLang="en-US" sz="110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475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-684584" y="3569822"/>
            <a:ext cx="1407553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200">
                <a:ea typeface="黑体" pitchFamily="2" charset="-122"/>
              </a:rPr>
              <a:t>   </a:t>
            </a:r>
            <a:r>
              <a:rPr kumimoji="1" lang="en-US" altLang="zh-CN" sz="1200">
                <a:ea typeface="黑体" pitchFamily="2" charset="-122"/>
              </a:rPr>
              <a:t>8</a:t>
            </a:r>
            <a:r>
              <a:rPr kumimoji="1" lang="zh-CN" altLang="en-US" sz="1200">
                <a:ea typeface="黑体" pitchFamily="2" charset="-122"/>
              </a:rPr>
              <a:t>字节前导字符</a:t>
            </a:r>
          </a:p>
        </p:txBody>
      </p:sp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714347" y="3573147"/>
            <a:ext cx="2794559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1734764" y="357314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2815405" y="3573147"/>
            <a:ext cx="0" cy="4505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3508906" y="357314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6156799" y="3664299"/>
            <a:ext cx="0" cy="350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64711" y="3664299"/>
            <a:ext cx="1139737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目标</a:t>
            </a:r>
            <a:r>
              <a:rPr kumimoji="1" lang="en-US" altLang="zh-CN" sz="1200">
                <a:ea typeface="黑体" pitchFamily="2" charset="-122"/>
              </a:rPr>
              <a:t>MAC</a:t>
            </a:r>
            <a:r>
              <a:rPr kumimoji="1" lang="zh-CN" altLang="en-US" sz="1200">
                <a:ea typeface="黑体" pitchFamily="2" charset="-122"/>
              </a:rPr>
              <a:t>地址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766043" y="3669350"/>
            <a:ext cx="9858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源</a:t>
            </a:r>
            <a:r>
              <a:rPr kumimoji="1" lang="en-US" altLang="zh-CN" sz="1200">
                <a:ea typeface="黑体" pitchFamily="2" charset="-122"/>
              </a:rPr>
              <a:t>MAC</a:t>
            </a:r>
            <a:r>
              <a:rPr kumimoji="1" lang="zh-CN" altLang="en-US" sz="1200">
                <a:ea typeface="黑体" pitchFamily="2" charset="-122"/>
              </a:rPr>
              <a:t>地址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888042" y="3648910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>
                <a:ea typeface="黑体" pitchFamily="2" charset="-122"/>
              </a:rPr>
              <a:t>类型</a:t>
            </a: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auto">
          <a:xfrm rot="5400000">
            <a:off x="4741028" y="3137415"/>
            <a:ext cx="440578" cy="200042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2" name="Rectangle 48"/>
          <p:cNvSpPr>
            <a:spLocks noChangeArrowheads="1"/>
          </p:cNvSpPr>
          <p:nvPr/>
        </p:nvSpPr>
        <p:spPr bwMode="auto">
          <a:xfrm>
            <a:off x="3508906" y="3573147"/>
            <a:ext cx="2647271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200">
                <a:ea typeface="黑体" pitchFamily="2" charset="-122"/>
              </a:rPr>
              <a:t>          数                        据        </a:t>
            </a: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3491881" y="2510836"/>
            <a:ext cx="2664296" cy="461664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400">
                <a:ea typeface="黑体" pitchFamily="2" charset="-122"/>
              </a:rPr>
              <a:t>数据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6156177" y="3573147"/>
            <a:ext cx="622" cy="441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156524" y="3569822"/>
            <a:ext cx="52228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200"/>
              <a:t>FCS</a:t>
            </a:r>
            <a:endParaRPr lang="zh-CN" altLang="en-US" sz="1200"/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6678954" y="3569822"/>
            <a:ext cx="1900569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200">
                <a:ea typeface="黑体" pitchFamily="2" charset="-122"/>
              </a:rPr>
              <a:t>   载波延伸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705105" y="4044808"/>
            <a:ext cx="9836" cy="9828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6678954" y="4045402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24183" y="4365104"/>
            <a:ext cx="595462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8569687" y="3943784"/>
            <a:ext cx="9836" cy="9828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05105" y="4725144"/>
            <a:ext cx="787441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3342" y="4586643"/>
            <a:ext cx="23567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 </a:t>
            </a:r>
            <a:r>
              <a:rPr lang="zh-CN" altLang="en-US" sz="1400"/>
              <a:t>最短帧</a:t>
            </a:r>
            <a:r>
              <a:rPr lang="en-US" altLang="zh-CN" sz="1400"/>
              <a:t>+</a:t>
            </a:r>
            <a:r>
              <a:rPr lang="zh-CN" altLang="en-US" sz="1400"/>
              <a:t>载波延伸</a:t>
            </a:r>
            <a:r>
              <a:rPr lang="en-US" altLang="zh-CN" sz="1400"/>
              <a:t>&gt;512</a:t>
            </a:r>
            <a:r>
              <a:rPr lang="zh-CN" altLang="en-US" sz="1400"/>
              <a:t>字节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13342" y="4217927"/>
            <a:ext cx="18197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/>
              <a:t>以太网最短帧</a:t>
            </a:r>
            <a:r>
              <a:rPr lang="en-US" altLang="zh-CN" sz="1400"/>
              <a:t>64</a:t>
            </a:r>
            <a:r>
              <a:rPr lang="zh-CN" altLang="en-US" sz="1400"/>
              <a:t>字节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3491880" y="2012662"/>
            <a:ext cx="0" cy="5962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 flipH="1">
            <a:off x="6149799" y="1991531"/>
            <a:ext cx="0" cy="5962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491880" y="2151161"/>
            <a:ext cx="266429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0647" y="1991531"/>
            <a:ext cx="16305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IP</a:t>
            </a:r>
            <a:r>
              <a:rPr lang="zh-CN" altLang="en-US" sz="1400"/>
              <a:t>数据包最少</a:t>
            </a:r>
            <a:r>
              <a:rPr lang="en-US" altLang="zh-CN" sz="1400"/>
              <a:t>46</a:t>
            </a:r>
            <a:r>
              <a:rPr lang="zh-CN" altLang="en-US" sz="140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5035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1153176" y="3362115"/>
            <a:ext cx="6102942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35422" y="3635715"/>
            <a:ext cx="2677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31322" y="3660629"/>
            <a:ext cx="6323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48655" y="3660629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56118" y="3660629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831322" y="3872266"/>
            <a:ext cx="4704100" cy="1154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53176" y="4195437"/>
            <a:ext cx="610294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3602215" y="3745308"/>
            <a:ext cx="78679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数据部分</a:t>
            </a: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3488936" y="4068479"/>
            <a:ext cx="919561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完整的帧</a:t>
            </a:r>
          </a:p>
        </p:txBody>
      </p:sp>
      <p:sp>
        <p:nvSpPr>
          <p:cNvPr id="14" name="右箭头 13"/>
          <p:cNvSpPr/>
          <p:nvPr/>
        </p:nvSpPr>
        <p:spPr>
          <a:xfrm>
            <a:off x="7256118" y="3414778"/>
            <a:ext cx="445373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6538099" y="3362115"/>
            <a:ext cx="734603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4" name="Rectangle 75"/>
          <p:cNvSpPr>
            <a:spLocks noChangeArrowheads="1"/>
          </p:cNvSpPr>
          <p:nvPr/>
        </p:nvSpPr>
        <p:spPr bwMode="auto">
          <a:xfrm>
            <a:off x="1153176" y="3362115"/>
            <a:ext cx="678146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3461471" y="3362115"/>
            <a:ext cx="678146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 rot="5400000">
            <a:off x="5243774" y="1286026"/>
            <a:ext cx="248990" cy="3775693"/>
          </a:xfrm>
          <a:prstGeom prst="leftBrace">
            <a:avLst>
              <a:gd name="adj1" fmla="val 27750"/>
              <a:gd name="adj2" fmla="val 5101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 rot="5400000">
            <a:off x="2191014" y="2027912"/>
            <a:ext cx="248990" cy="2291924"/>
          </a:xfrm>
          <a:prstGeom prst="leftBrace">
            <a:avLst>
              <a:gd name="adj1" fmla="val 27750"/>
              <a:gd name="adj2" fmla="val 5101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77"/>
          <p:cNvSpPr txBox="1">
            <a:spLocks noChangeArrowheads="1"/>
          </p:cNvSpPr>
          <p:nvPr/>
        </p:nvSpPr>
        <p:spPr bwMode="auto">
          <a:xfrm>
            <a:off x="4605039" y="2789593"/>
            <a:ext cx="17143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接收端误认为是一个帧</a:t>
            </a:r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1452243" y="2775642"/>
            <a:ext cx="1999728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被接收端当做无效帧而丢弃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800544" y="2689338"/>
            <a:ext cx="0" cy="67277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3125759" y="2497150"/>
            <a:ext cx="1645917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数据部分出现“</a:t>
            </a:r>
            <a:r>
              <a:rPr kumimoji="1" lang="en-US" altLang="zh-CN" sz="1100">
                <a:solidFill>
                  <a:srgbClr val="111111"/>
                </a:solidFill>
                <a:latin typeface="+mj-ea"/>
                <a:ea typeface="+mj-ea"/>
              </a:rPr>
              <a:t>EOT</a:t>
            </a:r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83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右箭头 67"/>
          <p:cNvSpPr/>
          <p:nvPr/>
        </p:nvSpPr>
        <p:spPr>
          <a:xfrm>
            <a:off x="8203090" y="3958894"/>
            <a:ext cx="315577" cy="21891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8745735" y="2661225"/>
            <a:ext cx="315577" cy="21891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8203090" y="1591444"/>
            <a:ext cx="315577" cy="21891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2205704" y="1553603"/>
            <a:ext cx="6102942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397893" y="1825238"/>
            <a:ext cx="678384" cy="80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90081" y="97247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46665" y="946787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90081" y="1190333"/>
            <a:ext cx="525658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4623685" y="1063375"/>
            <a:ext cx="736575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原始数据</a:t>
            </a:r>
          </a:p>
        </p:txBody>
      </p:sp>
      <p:sp>
        <p:nvSpPr>
          <p:cNvPr id="12" name="Rectangle 75"/>
          <p:cNvSpPr>
            <a:spLocks noChangeArrowheads="1"/>
          </p:cNvSpPr>
          <p:nvPr/>
        </p:nvSpPr>
        <p:spPr bwMode="auto">
          <a:xfrm>
            <a:off x="7846665" y="1553603"/>
            <a:ext cx="478565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3" name="Rectangle 75"/>
          <p:cNvSpPr>
            <a:spLocks noChangeArrowheads="1"/>
          </p:cNvSpPr>
          <p:nvPr/>
        </p:nvSpPr>
        <p:spPr bwMode="auto">
          <a:xfrm>
            <a:off x="2205704" y="1553603"/>
            <a:ext cx="384377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14" name="Rectangle 75"/>
          <p:cNvSpPr>
            <a:spLocks noChangeArrowheads="1"/>
          </p:cNvSpPr>
          <p:nvPr/>
        </p:nvSpPr>
        <p:spPr bwMode="auto">
          <a:xfrm>
            <a:off x="3094137" y="155360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4174257" y="155360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4" name="Rectangle 75"/>
          <p:cNvSpPr>
            <a:spLocks noChangeArrowheads="1"/>
          </p:cNvSpPr>
          <p:nvPr/>
        </p:nvSpPr>
        <p:spPr bwMode="auto">
          <a:xfrm>
            <a:off x="5383899" y="155360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5" name="Rectangle 75"/>
          <p:cNvSpPr>
            <a:spLocks noChangeArrowheads="1"/>
          </p:cNvSpPr>
          <p:nvPr/>
        </p:nvSpPr>
        <p:spPr bwMode="auto">
          <a:xfrm>
            <a:off x="6622529" y="1553603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1558146" y="2635847"/>
            <a:ext cx="7286710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8360879" y="2635847"/>
            <a:ext cx="478565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2" name="Rectangle 75"/>
          <p:cNvSpPr>
            <a:spLocks noChangeArrowheads="1"/>
          </p:cNvSpPr>
          <p:nvPr/>
        </p:nvSpPr>
        <p:spPr bwMode="auto">
          <a:xfrm>
            <a:off x="1558146" y="2635847"/>
            <a:ext cx="371255" cy="2788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3" name="Rectangle 75"/>
          <p:cNvSpPr>
            <a:spLocks noChangeArrowheads="1"/>
          </p:cNvSpPr>
          <p:nvPr/>
        </p:nvSpPr>
        <p:spPr bwMode="auto">
          <a:xfrm>
            <a:off x="2398131" y="2630579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4" name="Rectangle 75"/>
          <p:cNvSpPr>
            <a:spLocks noChangeArrowheads="1"/>
          </p:cNvSpPr>
          <p:nvPr/>
        </p:nvSpPr>
        <p:spPr bwMode="auto">
          <a:xfrm>
            <a:off x="3871953" y="2635847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384240" y="2635845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6880038" y="2633881"/>
            <a:ext cx="339073" cy="2736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7" name="Rectangle 75"/>
          <p:cNvSpPr>
            <a:spLocks noChangeArrowheads="1"/>
          </p:cNvSpPr>
          <p:nvPr/>
        </p:nvSpPr>
        <p:spPr bwMode="auto">
          <a:xfrm>
            <a:off x="7219111" y="2630582"/>
            <a:ext cx="339073" cy="2736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5722972" y="2630580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</a:p>
        </p:txBody>
      </p:sp>
      <p:sp>
        <p:nvSpPr>
          <p:cNvPr id="39" name="Rectangle 75"/>
          <p:cNvSpPr>
            <a:spLocks noChangeArrowheads="1"/>
          </p:cNvSpPr>
          <p:nvPr/>
        </p:nvSpPr>
        <p:spPr bwMode="auto">
          <a:xfrm>
            <a:off x="4211727" y="263058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</a:p>
        </p:txBody>
      </p:sp>
      <p:sp>
        <p:nvSpPr>
          <p:cNvPr id="40" name="Rectangle 75"/>
          <p:cNvSpPr>
            <a:spLocks noChangeArrowheads="1"/>
          </p:cNvSpPr>
          <p:nvPr/>
        </p:nvSpPr>
        <p:spPr bwMode="auto">
          <a:xfrm>
            <a:off x="2737204" y="2630579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2737085" y="1825238"/>
            <a:ext cx="678384" cy="80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871953" y="1827204"/>
            <a:ext cx="302304" cy="80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205463" y="1832469"/>
            <a:ext cx="302304" cy="80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83900" y="1832469"/>
            <a:ext cx="340" cy="78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3313" y="1834813"/>
            <a:ext cx="340" cy="78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623654" y="1798201"/>
            <a:ext cx="256384" cy="83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961602" y="1810358"/>
            <a:ext cx="256384" cy="83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205704" y="3931551"/>
            <a:ext cx="6102942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7846665" y="3931551"/>
            <a:ext cx="478565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1" name="Rectangle 75"/>
          <p:cNvSpPr>
            <a:spLocks noChangeArrowheads="1"/>
          </p:cNvSpPr>
          <p:nvPr/>
        </p:nvSpPr>
        <p:spPr bwMode="auto">
          <a:xfrm>
            <a:off x="2205704" y="3931551"/>
            <a:ext cx="384377" cy="2716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2" name="Rectangle 75"/>
          <p:cNvSpPr>
            <a:spLocks noChangeArrowheads="1"/>
          </p:cNvSpPr>
          <p:nvPr/>
        </p:nvSpPr>
        <p:spPr bwMode="auto">
          <a:xfrm>
            <a:off x="3094137" y="393155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4174257" y="393155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ESC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5383899" y="393155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SOH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6622529" y="3931551"/>
            <a:ext cx="339073" cy="2736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>
                <a:solidFill>
                  <a:srgbClr val="111111"/>
                </a:solidFill>
              </a:rPr>
              <a:t>EOT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 rot="5400000">
            <a:off x="2861097" y="2464324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右箭头 79"/>
          <p:cNvSpPr/>
          <p:nvPr/>
        </p:nvSpPr>
        <p:spPr>
          <a:xfrm rot="5400000">
            <a:off x="4283873" y="2453928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右箭头 80"/>
          <p:cNvSpPr/>
          <p:nvPr/>
        </p:nvSpPr>
        <p:spPr>
          <a:xfrm rot="5400000">
            <a:off x="5779710" y="2440676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右箭头 81"/>
          <p:cNvSpPr/>
          <p:nvPr/>
        </p:nvSpPr>
        <p:spPr>
          <a:xfrm rot="5400000">
            <a:off x="7275849" y="2440676"/>
            <a:ext cx="225595" cy="1343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873826" y="2227910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4116978" y="2227910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5679971" y="2227910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88" name="Text Box 77"/>
          <p:cNvSpPr txBox="1">
            <a:spLocks noChangeArrowheads="1"/>
          </p:cNvSpPr>
          <p:nvPr/>
        </p:nvSpPr>
        <p:spPr bwMode="auto">
          <a:xfrm>
            <a:off x="7089794" y="2227910"/>
            <a:ext cx="559384" cy="1384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900">
                <a:solidFill>
                  <a:srgbClr val="111111"/>
                </a:solidFill>
                <a:latin typeface="+mj-ea"/>
                <a:ea typeface="+mj-ea"/>
              </a:rPr>
              <a:t>字节填充</a:t>
            </a:r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314766" y="1487978"/>
            <a:ext cx="540568" cy="44994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314766" y="3865926"/>
            <a:ext cx="540568" cy="44994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</a:endParaRP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304988" y="1605979"/>
            <a:ext cx="665820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结点 </a:t>
            </a:r>
            <a:r>
              <a:rPr kumimoji="1" lang="en-US" altLang="zh-CN" sz="1100">
                <a:solidFill>
                  <a:srgbClr val="111111"/>
                </a:solidFill>
                <a:ea typeface="黑体" pitchFamily="2" charset="-122"/>
              </a:rPr>
              <a:t>A</a:t>
            </a:r>
            <a:endParaRPr kumimoji="1" lang="en-US" altLang="zh-CN" sz="14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92" name="Rectangle 25"/>
          <p:cNvSpPr>
            <a:spLocks noChangeArrowheads="1"/>
          </p:cNvSpPr>
          <p:nvPr/>
        </p:nvSpPr>
        <p:spPr bwMode="auto">
          <a:xfrm>
            <a:off x="311365" y="3975689"/>
            <a:ext cx="569304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结点</a:t>
            </a:r>
            <a:r>
              <a:rPr kumimoji="1" lang="en-US" altLang="zh-CN" sz="1100">
                <a:solidFill>
                  <a:srgbClr val="111111"/>
                </a:solidFill>
                <a:ea typeface="黑体" pitchFamily="2" charset="-122"/>
              </a:rPr>
              <a:t>B</a:t>
            </a:r>
            <a:endParaRPr kumimoji="1" lang="en-US" altLang="zh-CN" sz="1400">
              <a:solidFill>
                <a:srgbClr val="111111"/>
              </a:solidFill>
              <a:ea typeface="黑体" pitchFamily="2" charset="-122"/>
            </a:endParaRPr>
          </a:p>
        </p:txBody>
      </p:sp>
      <p:cxnSp>
        <p:nvCxnSpPr>
          <p:cNvPr id="93" name="直接连接符 92"/>
          <p:cNvCxnSpPr>
            <a:stCxn id="90" idx="2"/>
            <a:endCxn id="91" idx="0"/>
          </p:cNvCxnSpPr>
          <p:nvPr/>
        </p:nvCxnSpPr>
        <p:spPr>
          <a:xfrm>
            <a:off x="585050" y="1937925"/>
            <a:ext cx="0" cy="19280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70808" y="4067368"/>
            <a:ext cx="1126778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25"/>
          <p:cNvSpPr>
            <a:spLocks noChangeArrowheads="1"/>
          </p:cNvSpPr>
          <p:nvPr/>
        </p:nvSpPr>
        <p:spPr bwMode="auto">
          <a:xfrm>
            <a:off x="638104" y="2491106"/>
            <a:ext cx="1216945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链路上的帧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1036307" y="1410854"/>
            <a:ext cx="1216945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待发送的帧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661799" y="2775280"/>
            <a:ext cx="74901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43348" y="1735694"/>
            <a:ext cx="1126778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25"/>
          <p:cNvSpPr>
            <a:spLocks noChangeArrowheads="1"/>
          </p:cNvSpPr>
          <p:nvPr/>
        </p:nvSpPr>
        <p:spPr bwMode="auto">
          <a:xfrm>
            <a:off x="822062" y="3719247"/>
            <a:ext cx="147216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接收端去掉转义字符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128" name="Rectangle 25"/>
          <p:cNvSpPr>
            <a:spLocks noChangeArrowheads="1"/>
          </p:cNvSpPr>
          <p:nvPr/>
        </p:nvSpPr>
        <p:spPr bwMode="auto">
          <a:xfrm>
            <a:off x="286196" y="2490585"/>
            <a:ext cx="304236" cy="7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数据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链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路</a:t>
            </a:r>
            <a:endParaRPr kumimoji="1" lang="en-US" altLang="zh-CN" sz="1100">
              <a:solidFill>
                <a:srgbClr val="111111"/>
              </a:solidFill>
              <a:ea typeface="黑体" pitchFamily="2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590081" y="3283146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7846665" y="3257462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2590081" y="3662082"/>
            <a:ext cx="525658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77"/>
          <p:cNvSpPr txBox="1">
            <a:spLocks noChangeArrowheads="1"/>
          </p:cNvSpPr>
          <p:nvPr/>
        </p:nvSpPr>
        <p:spPr bwMode="auto">
          <a:xfrm>
            <a:off x="4623685" y="3535124"/>
            <a:ext cx="736575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580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2382444" y="1293261"/>
            <a:ext cx="4457885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帧 首部    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3280785" y="1293262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>
                <a:solidFill>
                  <a:srgbClr val="111111"/>
                </a:solidFill>
              </a:rPr>
              <a:t>帧的数据部分</a:t>
            </a: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6616437" y="1294243"/>
            <a:ext cx="223892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2123729" y="1293261"/>
            <a:ext cx="258716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255186" y="1063810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28383" y="1051712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1871232" y="854635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帧结束符</a:t>
            </a: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6353921" y="836712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帧开始符</a:t>
            </a:r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2610425" y="1287050"/>
            <a:ext cx="546234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100" b="1">
                <a:solidFill>
                  <a:srgbClr val="111111"/>
                </a:solidFill>
                <a:latin typeface="+mj-ea"/>
                <a:ea typeface="+mj-ea"/>
              </a:rPr>
              <a:t>FCS</a:t>
            </a:r>
            <a:endParaRPr kumimoji="1" lang="zh-CN" altLang="en-US" sz="11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80785" y="1556032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16437" y="1566862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80785" y="1852068"/>
            <a:ext cx="333565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4336543" y="1678621"/>
            <a:ext cx="122413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rgbClr val="111111"/>
                </a:solidFill>
                <a:latin typeface="+mj-ea"/>
                <a:ea typeface="+mj-ea"/>
              </a:rPr>
              <a:t>1 0 1 0 0 1</a:t>
            </a:r>
            <a:endParaRPr kumimoji="1" lang="zh-CN" altLang="en-US" sz="14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82445" y="1566862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82444" y="1844696"/>
            <a:ext cx="869791" cy="147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2707949" y="1712364"/>
            <a:ext cx="211966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？</a:t>
            </a:r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5436227" y="1297101"/>
            <a:ext cx="1225995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数据链路层首部</a:t>
            </a: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2120700" y="4865320"/>
            <a:ext cx="4457885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帧 首部    </a:t>
            </a:r>
          </a:p>
        </p:txBody>
      </p:sp>
      <p:sp>
        <p:nvSpPr>
          <p:cNvPr id="33" name="Rectangle 75"/>
          <p:cNvSpPr>
            <a:spLocks noChangeArrowheads="1"/>
          </p:cNvSpPr>
          <p:nvPr/>
        </p:nvSpPr>
        <p:spPr bwMode="auto">
          <a:xfrm>
            <a:off x="3019041" y="4865321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>
                <a:solidFill>
                  <a:srgbClr val="111111"/>
                </a:solidFill>
              </a:rPr>
              <a:t>帧的数据部分</a:t>
            </a:r>
          </a:p>
        </p:txBody>
      </p:sp>
      <p:sp>
        <p:nvSpPr>
          <p:cNvPr id="34" name="Rectangle 75"/>
          <p:cNvSpPr>
            <a:spLocks noChangeArrowheads="1"/>
          </p:cNvSpPr>
          <p:nvPr/>
        </p:nvSpPr>
        <p:spPr bwMode="auto">
          <a:xfrm>
            <a:off x="6354693" y="4866302"/>
            <a:ext cx="223892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2120700" y="4865320"/>
            <a:ext cx="226749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245430" y="4656511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466639" y="4623771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1955651" y="4433272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帧结束符</a:t>
            </a: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6092177" y="4408771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帧开始符</a:t>
            </a: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2444257" y="4859109"/>
            <a:ext cx="546234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100" b="1">
                <a:solidFill>
                  <a:srgbClr val="111111"/>
                </a:solidFill>
                <a:latin typeface="+mj-ea"/>
                <a:ea typeface="+mj-ea"/>
              </a:rPr>
              <a:t>FCS</a:t>
            </a:r>
            <a:endParaRPr kumimoji="1" lang="zh-CN" altLang="en-US" sz="11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019041" y="512809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354693" y="513892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019041" y="5424127"/>
            <a:ext cx="333565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4074799" y="5250680"/>
            <a:ext cx="122413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rgbClr val="111111"/>
                </a:solidFill>
                <a:latin typeface="+mj-ea"/>
                <a:ea typeface="+mj-ea"/>
              </a:rPr>
              <a:t>1 0 1 0 0 1</a:t>
            </a:r>
            <a:endParaRPr kumimoji="1" lang="zh-CN" altLang="en-US" sz="14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47449" y="512809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330112" y="5424127"/>
            <a:ext cx="688929" cy="737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77"/>
          <p:cNvSpPr txBox="1">
            <a:spLocks noChangeArrowheads="1"/>
          </p:cNvSpPr>
          <p:nvPr/>
        </p:nvSpPr>
        <p:spPr bwMode="auto">
          <a:xfrm>
            <a:off x="5174483" y="4869160"/>
            <a:ext cx="1225995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数据链路层首部</a:t>
            </a: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2444256" y="5286152"/>
            <a:ext cx="45438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rgbClr val="111111"/>
                </a:solidFill>
                <a:latin typeface="+mj-ea"/>
                <a:ea typeface="+mj-ea"/>
              </a:rPr>
              <a:t>001</a:t>
            </a:r>
            <a:endParaRPr kumimoji="1" lang="zh-CN" altLang="en-US" sz="14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2298807" y="3065120"/>
            <a:ext cx="4457885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100">
                <a:solidFill>
                  <a:srgbClr val="111111"/>
                </a:solidFill>
                <a:ea typeface="黑体" pitchFamily="2" charset="-122"/>
              </a:rPr>
              <a:t>帧 首部    </a:t>
            </a:r>
          </a:p>
        </p:txBody>
      </p:sp>
      <p:sp>
        <p:nvSpPr>
          <p:cNvPr id="62" name="Rectangle 75"/>
          <p:cNvSpPr>
            <a:spLocks noChangeArrowheads="1"/>
          </p:cNvSpPr>
          <p:nvPr/>
        </p:nvSpPr>
        <p:spPr bwMode="auto">
          <a:xfrm>
            <a:off x="3197148" y="3065121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>
                <a:solidFill>
                  <a:srgbClr val="111111"/>
                </a:solidFill>
              </a:rPr>
              <a:t>帧的数据部分</a:t>
            </a:r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6532800" y="3066102"/>
            <a:ext cx="223892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64" name="Rectangle 75"/>
          <p:cNvSpPr>
            <a:spLocks noChangeArrowheads="1"/>
          </p:cNvSpPr>
          <p:nvPr/>
        </p:nvSpPr>
        <p:spPr bwMode="auto">
          <a:xfrm>
            <a:off x="2040092" y="3065120"/>
            <a:ext cx="258716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171549" y="2835669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644746" y="2823571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1787595" y="2608571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帧结束符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270284" y="2608571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帧开始符</a:t>
            </a: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2526788" y="3058909"/>
            <a:ext cx="546234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100" b="1">
                <a:solidFill>
                  <a:srgbClr val="111111"/>
                </a:solidFill>
                <a:latin typeface="+mj-ea"/>
                <a:ea typeface="+mj-ea"/>
              </a:rPr>
              <a:t>FCS</a:t>
            </a:r>
            <a:endParaRPr kumimoji="1" lang="zh-CN" altLang="en-US" sz="11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3197148" y="332789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532800" y="333872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197148" y="3623927"/>
            <a:ext cx="333565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4252906" y="3450480"/>
            <a:ext cx="122413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rgbClr val="111111"/>
                </a:solidFill>
                <a:latin typeface="+mj-ea"/>
                <a:ea typeface="+mj-ea"/>
              </a:rPr>
              <a:t>1 0 1 0 0 1</a:t>
            </a:r>
            <a:endParaRPr kumimoji="1" lang="zh-CN" altLang="en-US" sz="1400" b="1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01434" y="3327891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2298808" y="3616555"/>
            <a:ext cx="869790" cy="147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5352590" y="3068960"/>
            <a:ext cx="1225995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100">
                <a:solidFill>
                  <a:srgbClr val="111111"/>
                </a:solidFill>
                <a:latin typeface="+mj-ea"/>
                <a:ea typeface="+mj-ea"/>
              </a:rPr>
              <a:t>数据链路层首部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2472807" y="3516205"/>
            <a:ext cx="546234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36000" tIns="0" rIns="3600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400" b="1">
                <a:solidFill>
                  <a:srgbClr val="111111"/>
                </a:solidFill>
                <a:latin typeface="+mj-ea"/>
                <a:ea typeface="+mj-ea"/>
              </a:rPr>
              <a:t>0 0 1</a:t>
            </a:r>
            <a:endParaRPr kumimoji="1" lang="zh-CN" altLang="en-US" sz="1400" b="1">
              <a:solidFill>
                <a:srgbClr val="11111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801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5998634" y="4040176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007205" y="4297027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998634" y="3815436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79509" y="1616320"/>
            <a:ext cx="38980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92" y="1393535"/>
            <a:ext cx="691530" cy="404929"/>
          </a:xfrm>
          <a:prstGeom prst="rect">
            <a:avLst/>
          </a:prstGeom>
          <a:noFill/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268760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587" y="1452460"/>
            <a:ext cx="674344" cy="3078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42302" y="1636157"/>
            <a:ext cx="56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R1</a:t>
            </a:r>
            <a:endParaRPr lang="zh-CN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6355999" y="1817994"/>
            <a:ext cx="56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R2</a:t>
            </a:r>
            <a:endParaRPr lang="zh-CN" altLang="en-US" sz="1400" b="1"/>
          </a:p>
        </p:txBody>
      </p:sp>
      <p:cxnSp>
        <p:nvCxnSpPr>
          <p:cNvPr id="22" name="直接连接符 21"/>
          <p:cNvCxnSpPr/>
          <p:nvPr/>
        </p:nvCxnSpPr>
        <p:spPr>
          <a:xfrm>
            <a:off x="805859" y="1414456"/>
            <a:ext cx="413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579509" y="1415968"/>
            <a:ext cx="360040" cy="190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841914" y="1475422"/>
            <a:ext cx="0" cy="887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258620" y="1606362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41914" y="2083974"/>
            <a:ext cx="341670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003" y="1147801"/>
            <a:ext cx="656801" cy="62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2787575" y="1127269"/>
            <a:ext cx="486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S1</a:t>
            </a:r>
            <a:endParaRPr lang="zh-CN" altLang="en-US" sz="1100" b="1"/>
          </a:p>
        </p:txBody>
      </p:sp>
      <p:sp>
        <p:nvSpPr>
          <p:cNvPr id="50" name="TextBox 49"/>
          <p:cNvSpPr txBox="1"/>
          <p:nvPr/>
        </p:nvSpPr>
        <p:spPr>
          <a:xfrm>
            <a:off x="5982781" y="1249555"/>
            <a:ext cx="486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S2</a:t>
            </a:r>
            <a:endParaRPr lang="zh-CN" altLang="en-US" sz="1100" b="1"/>
          </a:p>
        </p:txBody>
      </p:sp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625" y="1213012"/>
            <a:ext cx="694079" cy="406422"/>
          </a:xfrm>
          <a:prstGeom prst="rect">
            <a:avLst/>
          </a:prstGeom>
          <a:noFill/>
        </p:spPr>
      </p:pic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907" y="1278893"/>
            <a:ext cx="689857" cy="314884"/>
          </a:xfrm>
          <a:prstGeom prst="rect">
            <a:avLst/>
          </a:prstGeom>
          <a:noFill/>
        </p:spPr>
      </p:pic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4075453" y="1931242"/>
            <a:ext cx="100811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点到点信道</a:t>
            </a:r>
          </a:p>
        </p:txBody>
      </p:sp>
      <p:pic>
        <p:nvPicPr>
          <p:cNvPr id="68" name="Picture 14" descr="计算机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2990" y="3347422"/>
            <a:ext cx="638175" cy="1255835"/>
          </a:xfrm>
          <a:prstGeom prst="rect">
            <a:avLst/>
          </a:prstGeom>
          <a:noFill/>
        </p:spPr>
      </p:pic>
      <p:sp>
        <p:nvSpPr>
          <p:cNvPr id="72" name="矩形 71"/>
          <p:cNvSpPr/>
          <p:nvPr/>
        </p:nvSpPr>
        <p:spPr>
          <a:xfrm>
            <a:off x="5580112" y="3105638"/>
            <a:ext cx="1805034" cy="17796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42372" y="459098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ISP</a:t>
            </a:r>
            <a:endParaRPr lang="zh-CN" altLang="en-US" sz="1400"/>
          </a:p>
        </p:txBody>
      </p:sp>
      <p:sp>
        <p:nvSpPr>
          <p:cNvPr id="82" name="矩形 81"/>
          <p:cNvSpPr/>
          <p:nvPr/>
        </p:nvSpPr>
        <p:spPr>
          <a:xfrm>
            <a:off x="6208710" y="3726114"/>
            <a:ext cx="449370" cy="153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08710" y="3982965"/>
            <a:ext cx="449370" cy="153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08710" y="4239816"/>
            <a:ext cx="449370" cy="153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640538" y="3975340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sp>
        <p:nvSpPr>
          <p:cNvPr id="91" name="矩形 90"/>
          <p:cNvSpPr/>
          <p:nvPr/>
        </p:nvSpPr>
        <p:spPr>
          <a:xfrm>
            <a:off x="5640538" y="4220724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sp>
        <p:nvSpPr>
          <p:cNvPr id="92" name="矩形 91"/>
          <p:cNvSpPr/>
          <p:nvPr/>
        </p:nvSpPr>
        <p:spPr>
          <a:xfrm>
            <a:off x="5640538" y="3729957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grpSp>
        <p:nvGrpSpPr>
          <p:cNvPr id="158" name="组合 157"/>
          <p:cNvGrpSpPr/>
          <p:nvPr/>
        </p:nvGrpSpPr>
        <p:grpSpPr>
          <a:xfrm flipV="1">
            <a:off x="7331166" y="3879776"/>
            <a:ext cx="1158503" cy="175589"/>
            <a:chOff x="7331166" y="4055365"/>
            <a:chExt cx="1158503" cy="165359"/>
          </a:xfrm>
        </p:grpSpPr>
        <p:cxnSp>
          <p:nvCxnSpPr>
            <p:cNvPr id="81" name="直接连接符 80"/>
            <p:cNvCxnSpPr/>
            <p:nvPr/>
          </p:nvCxnSpPr>
          <p:spPr>
            <a:xfrm flipH="1">
              <a:off x="7331166" y="4055365"/>
              <a:ext cx="5532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7607767" y="4220724"/>
              <a:ext cx="881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7607767" y="4067962"/>
              <a:ext cx="276602" cy="152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607767" y="353030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至</a:t>
            </a:r>
            <a:r>
              <a:rPr lang="en-US" altLang="zh-CN" sz="1400"/>
              <a:t>Internet</a:t>
            </a:r>
            <a:endParaRPr lang="zh-CN" altLang="en-US" sz="1400"/>
          </a:p>
        </p:txBody>
      </p:sp>
      <p:cxnSp>
        <p:nvCxnSpPr>
          <p:cNvPr id="76" name="直接连接符 75"/>
          <p:cNvCxnSpPr/>
          <p:nvPr/>
        </p:nvCxnSpPr>
        <p:spPr>
          <a:xfrm>
            <a:off x="1049874" y="3563900"/>
            <a:ext cx="4590664" cy="2836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971600" y="4104398"/>
            <a:ext cx="4668938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971600" y="4348307"/>
            <a:ext cx="4668937" cy="30652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" y="3195095"/>
            <a:ext cx="673894" cy="53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" y="3783431"/>
            <a:ext cx="673894" cy="53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" y="4371767"/>
            <a:ext cx="673894" cy="53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70" y="3995456"/>
            <a:ext cx="465033" cy="20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70" y="4451171"/>
            <a:ext cx="465033" cy="20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70" y="3502059"/>
            <a:ext cx="465033" cy="20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直接连接符 147"/>
          <p:cNvCxnSpPr/>
          <p:nvPr/>
        </p:nvCxnSpPr>
        <p:spPr>
          <a:xfrm>
            <a:off x="2357703" y="4654835"/>
            <a:ext cx="0" cy="63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40538" y="4502781"/>
            <a:ext cx="0" cy="78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2357703" y="4999508"/>
            <a:ext cx="328283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77"/>
          <p:cNvSpPr txBox="1">
            <a:spLocks noChangeArrowheads="1"/>
          </p:cNvSpPr>
          <p:nvPr/>
        </p:nvSpPr>
        <p:spPr bwMode="auto">
          <a:xfrm>
            <a:off x="3495064" y="4866985"/>
            <a:ext cx="100811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点到点信道</a:t>
            </a:r>
          </a:p>
        </p:txBody>
      </p:sp>
      <p:sp>
        <p:nvSpPr>
          <p:cNvPr id="156" name="Text Box 77"/>
          <p:cNvSpPr txBox="1">
            <a:spLocks noChangeArrowheads="1"/>
          </p:cNvSpPr>
          <p:nvPr/>
        </p:nvSpPr>
        <p:spPr bwMode="auto">
          <a:xfrm>
            <a:off x="1367559" y="5022906"/>
            <a:ext cx="933995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050">
                <a:solidFill>
                  <a:srgbClr val="111111"/>
                </a:solidFill>
                <a:latin typeface="+mj-ea"/>
                <a:ea typeface="+mj-ea"/>
              </a:rPr>
              <a:t>调制解调器</a:t>
            </a:r>
          </a:p>
        </p:txBody>
      </p:sp>
      <p:sp>
        <p:nvSpPr>
          <p:cNvPr id="159" name="Text Box 77"/>
          <p:cNvSpPr txBox="1">
            <a:spLocks noChangeArrowheads="1"/>
          </p:cNvSpPr>
          <p:nvPr/>
        </p:nvSpPr>
        <p:spPr bwMode="auto">
          <a:xfrm rot="258234">
            <a:off x="3503192" y="3417931"/>
            <a:ext cx="72201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协议</a:t>
            </a:r>
          </a:p>
        </p:txBody>
      </p:sp>
      <p:sp>
        <p:nvSpPr>
          <p:cNvPr id="160" name="Text Box 77"/>
          <p:cNvSpPr txBox="1">
            <a:spLocks noChangeArrowheads="1"/>
          </p:cNvSpPr>
          <p:nvPr/>
        </p:nvSpPr>
        <p:spPr bwMode="auto">
          <a:xfrm>
            <a:off x="3469343" y="3805415"/>
            <a:ext cx="765237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协议</a:t>
            </a:r>
          </a:p>
        </p:txBody>
      </p:sp>
      <p:sp>
        <p:nvSpPr>
          <p:cNvPr id="161" name="Text Box 77"/>
          <p:cNvSpPr txBox="1">
            <a:spLocks noChangeArrowheads="1"/>
          </p:cNvSpPr>
          <p:nvPr/>
        </p:nvSpPr>
        <p:spPr bwMode="auto">
          <a:xfrm rot="21328184">
            <a:off x="3429161" y="4194789"/>
            <a:ext cx="795722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sz="1200">
                <a:solidFill>
                  <a:srgbClr val="111111"/>
                </a:solidFill>
                <a:latin typeface="+mj-ea"/>
                <a:ea typeface="+mj-ea"/>
              </a:rPr>
              <a:t>协议</a:t>
            </a:r>
          </a:p>
        </p:txBody>
      </p:sp>
      <p:sp>
        <p:nvSpPr>
          <p:cNvPr id="162" name="Text Box 77"/>
          <p:cNvSpPr txBox="1">
            <a:spLocks noChangeArrowheads="1"/>
          </p:cNvSpPr>
          <p:nvPr/>
        </p:nvSpPr>
        <p:spPr bwMode="auto">
          <a:xfrm>
            <a:off x="4073304" y="1074512"/>
            <a:ext cx="722012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1200" b="1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kumimoji="1" lang="zh-CN" altLang="en-US" sz="1200" b="1">
                <a:solidFill>
                  <a:srgbClr val="111111"/>
                </a:solidFill>
                <a:latin typeface="+mj-ea"/>
                <a:ea typeface="+mj-ea"/>
              </a:rPr>
              <a:t>协议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1887995" y="4637413"/>
            <a:ext cx="290630" cy="3680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stealt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18152</TotalTime>
  <Words>1727</Words>
  <Application>Microsoft Office PowerPoint</Application>
  <PresentationFormat>全屏显示(4:3)</PresentationFormat>
  <Paragraphs>771</Paragraphs>
  <Slides>55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1070</cp:revision>
  <dcterms:created xsi:type="dcterms:W3CDTF">2010-12-10T07:47:22Z</dcterms:created>
  <dcterms:modified xsi:type="dcterms:W3CDTF">2017-02-20T15:22:06Z</dcterms:modified>
</cp:coreProperties>
</file>