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457" r:id="rId3"/>
    <p:sldId id="400" r:id="rId4"/>
    <p:sldId id="452" r:id="rId5"/>
    <p:sldId id="453" r:id="rId6"/>
    <p:sldId id="454" r:id="rId7"/>
    <p:sldId id="455" r:id="rId8"/>
    <p:sldId id="456" r:id="rId9"/>
    <p:sldId id="458" r:id="rId10"/>
    <p:sldId id="459" r:id="rId11"/>
    <p:sldId id="460" r:id="rId12"/>
    <p:sldId id="461" r:id="rId13"/>
    <p:sldId id="463" r:id="rId14"/>
    <p:sldId id="464" r:id="rId15"/>
    <p:sldId id="465" r:id="rId16"/>
    <p:sldId id="462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007" autoAdjust="0"/>
  </p:normalViewPr>
  <p:slideViewPr>
    <p:cSldViewPr>
      <p:cViewPr varScale="1">
        <p:scale>
          <a:sx n="73" d="100"/>
          <a:sy n="73" d="100"/>
        </p:scale>
        <p:origin x="1692" y="5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8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2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07704" y="1496501"/>
            <a:ext cx="67687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地址和子网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7053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99313" y="219205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464688" y="219205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840952" y="2192052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250735" y="216462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240--254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482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10" y="2632628"/>
            <a:ext cx="560715" cy="328330"/>
          </a:xfrm>
          <a:prstGeom prst="rect">
            <a:avLst/>
          </a:prstGeom>
          <a:noFill/>
        </p:spPr>
      </p:pic>
      <p:cxnSp>
        <p:nvCxnSpPr>
          <p:cNvPr id="3" name="直接连接符 2"/>
          <p:cNvCxnSpPr>
            <a:stCxn id="20" idx="2"/>
          </p:cNvCxnSpPr>
          <p:nvPr/>
        </p:nvCxnSpPr>
        <p:spPr>
          <a:xfrm>
            <a:off x="1258342" y="2230025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943794" y="2228379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1384" y="145495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281263" y="2653820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310126" y="2682683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10126" y="2873314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310126" y="2682683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481292" y="2716916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414168" y="2784040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722266" y="2697450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655142" y="2763903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486661" y="2722286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1418195" y="2788739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1726964" y="2702149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1659841" y="2769273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36954" y="1447785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pic>
        <p:nvPicPr>
          <p:cNvPr id="20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439" y="1730768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295" y="1730768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785735" y="2349855"/>
            <a:ext cx="522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NAT</a:t>
            </a:r>
            <a:endParaRPr lang="zh-CN" altLang="en-US" sz="1100" b="1"/>
          </a:p>
        </p:txBody>
      </p:sp>
      <p:sp>
        <p:nvSpPr>
          <p:cNvPr id="25" name="TextBox 24"/>
          <p:cNvSpPr txBox="1"/>
          <p:nvPr/>
        </p:nvSpPr>
        <p:spPr>
          <a:xfrm>
            <a:off x="541958" y="225289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10.0.0.2</a:t>
            </a:r>
            <a:endParaRPr lang="zh-CN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48529" y="224200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10.0.0.3</a:t>
            </a:r>
            <a:endParaRPr lang="zh-CN" altLang="en-US" sz="120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039089" y="2819834"/>
            <a:ext cx="1725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2114" y="282245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10.0.0.1</a:t>
            </a:r>
            <a:endParaRPr lang="zh-CN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213835" y="2769273"/>
            <a:ext cx="88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11. 1.5.25</a:t>
            </a:r>
            <a:endParaRPr lang="zh-CN" altLang="en-US" sz="1200"/>
          </a:p>
        </p:txBody>
      </p:sp>
      <p:sp>
        <p:nvSpPr>
          <p:cNvPr id="39" name="任意多边形 38"/>
          <p:cNvSpPr/>
          <p:nvPr/>
        </p:nvSpPr>
        <p:spPr>
          <a:xfrm rot="292668">
            <a:off x="4286351" y="2532589"/>
            <a:ext cx="1985498" cy="365059"/>
          </a:xfrm>
          <a:custGeom>
            <a:avLst/>
            <a:gdLst>
              <a:gd name="connsiteX0" fmla="*/ 0 w 3111335"/>
              <a:gd name="connsiteY0" fmla="*/ 748145 h 748145"/>
              <a:gd name="connsiteX1" fmla="*/ 451263 w 3111335"/>
              <a:gd name="connsiteY1" fmla="*/ 712519 h 748145"/>
              <a:gd name="connsiteX2" fmla="*/ 1662546 w 3111335"/>
              <a:gd name="connsiteY2" fmla="*/ 593766 h 748145"/>
              <a:gd name="connsiteX3" fmla="*/ 1235034 w 3111335"/>
              <a:gd name="connsiteY3" fmla="*/ 380010 h 748145"/>
              <a:gd name="connsiteX4" fmla="*/ 3111335 w 3111335"/>
              <a:gd name="connsiteY4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335" h="748145">
                <a:moveTo>
                  <a:pt x="0" y="748145"/>
                </a:moveTo>
                <a:lnTo>
                  <a:pt x="451263" y="712519"/>
                </a:lnTo>
                <a:cubicBezTo>
                  <a:pt x="728354" y="686789"/>
                  <a:pt x="1531918" y="649184"/>
                  <a:pt x="1662546" y="593766"/>
                </a:cubicBezTo>
                <a:cubicBezTo>
                  <a:pt x="1793174" y="538348"/>
                  <a:pt x="993569" y="478971"/>
                  <a:pt x="1235034" y="380010"/>
                </a:cubicBezTo>
                <a:cubicBezTo>
                  <a:pt x="1476499" y="281049"/>
                  <a:pt x="2798618" y="63335"/>
                  <a:pt x="31113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云形 39"/>
          <p:cNvSpPr/>
          <p:nvPr/>
        </p:nvSpPr>
        <p:spPr>
          <a:xfrm>
            <a:off x="5804814" y="2230025"/>
            <a:ext cx="1764184" cy="870562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1618" y="1249301"/>
            <a:ext cx="2880320" cy="212161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68647" y="3063140"/>
            <a:ext cx="96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私网地址</a:t>
            </a:r>
          </a:p>
        </p:txBody>
      </p:sp>
      <p:pic>
        <p:nvPicPr>
          <p:cNvPr id="43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2442" y="1877783"/>
            <a:ext cx="458516" cy="81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7568998" y="268395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22.4.1.24</a:t>
            </a:r>
            <a:endParaRPr lang="zh-CN" altLang="en-US" sz="120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7511596" y="2581909"/>
            <a:ext cx="390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05968" y="3835660"/>
            <a:ext cx="2884980" cy="216728"/>
            <a:chOff x="377499" y="4221088"/>
            <a:chExt cx="2884980" cy="216728"/>
          </a:xfrm>
        </p:grpSpPr>
        <p:sp>
          <p:nvSpPr>
            <p:cNvPr id="50" name="矩形 49"/>
            <p:cNvSpPr/>
            <p:nvPr/>
          </p:nvSpPr>
          <p:spPr>
            <a:xfrm>
              <a:off x="1883830" y="4221088"/>
              <a:ext cx="61851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10.0.0.3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502340" y="4221088"/>
              <a:ext cx="760139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22.4.1.24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77499" y="4223229"/>
              <a:ext cx="509835" cy="212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634502" y="4221088"/>
              <a:ext cx="251060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80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60918" y="4221088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1049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87334" y="4223229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TCP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08932" y="3835660"/>
            <a:ext cx="2962440" cy="216728"/>
            <a:chOff x="300039" y="4221088"/>
            <a:chExt cx="2962440" cy="216728"/>
          </a:xfrm>
        </p:grpSpPr>
        <p:sp>
          <p:nvSpPr>
            <p:cNvPr id="60" name="矩形 59"/>
            <p:cNvSpPr/>
            <p:nvPr/>
          </p:nvSpPr>
          <p:spPr>
            <a:xfrm>
              <a:off x="1883830" y="4221088"/>
              <a:ext cx="61851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11.1.5.25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502340" y="4221088"/>
              <a:ext cx="760139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22.4.1.24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0039" y="4223229"/>
              <a:ext cx="509835" cy="212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634502" y="4221088"/>
              <a:ext cx="251060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80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183458" y="4221088"/>
              <a:ext cx="45104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40001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09874" y="4223229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TCP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接连接符 69"/>
          <p:cNvCxnSpPr/>
          <p:nvPr/>
        </p:nvCxnSpPr>
        <p:spPr>
          <a:xfrm flipV="1">
            <a:off x="4027716" y="1558196"/>
            <a:ext cx="0" cy="82418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43" y="434246"/>
            <a:ext cx="4981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05695" y="60122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80" name="TextBox 79"/>
          <p:cNvSpPr txBox="1"/>
          <p:nvPr/>
        </p:nvSpPr>
        <p:spPr>
          <a:xfrm>
            <a:off x="2405695" y="86283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grpSp>
        <p:nvGrpSpPr>
          <p:cNvPr id="81" name="组合 80"/>
          <p:cNvGrpSpPr/>
          <p:nvPr/>
        </p:nvGrpSpPr>
        <p:grpSpPr>
          <a:xfrm>
            <a:off x="394893" y="3469450"/>
            <a:ext cx="2884980" cy="216728"/>
            <a:chOff x="377499" y="4221088"/>
            <a:chExt cx="2884980" cy="216728"/>
          </a:xfrm>
        </p:grpSpPr>
        <p:sp>
          <p:nvSpPr>
            <p:cNvPr id="82" name="矩形 81"/>
            <p:cNvSpPr/>
            <p:nvPr/>
          </p:nvSpPr>
          <p:spPr>
            <a:xfrm>
              <a:off x="1883830" y="4221088"/>
              <a:ext cx="61851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10.0.0.2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502340" y="4221088"/>
              <a:ext cx="760139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22.4.1.24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7499" y="4223229"/>
              <a:ext cx="509835" cy="212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634502" y="4221088"/>
              <a:ext cx="251060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80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260918" y="4221088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1035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87334" y="4223229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TCP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97289" y="3469450"/>
            <a:ext cx="2962440" cy="216728"/>
            <a:chOff x="300039" y="4221088"/>
            <a:chExt cx="2962440" cy="216728"/>
          </a:xfrm>
        </p:grpSpPr>
        <p:sp>
          <p:nvSpPr>
            <p:cNvPr id="89" name="矩形 88"/>
            <p:cNvSpPr/>
            <p:nvPr/>
          </p:nvSpPr>
          <p:spPr>
            <a:xfrm>
              <a:off x="1883830" y="4221088"/>
              <a:ext cx="61851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11.1.5.25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502340" y="4221088"/>
              <a:ext cx="760139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22.4.1.24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0039" y="4223229"/>
              <a:ext cx="509835" cy="2124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1634502" y="4221088"/>
              <a:ext cx="251060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80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83458" y="4221088"/>
              <a:ext cx="45104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40000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09874" y="4223229"/>
              <a:ext cx="373584" cy="214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TCP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4867220" y="4316208"/>
            <a:ext cx="61851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11.1.5.25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486493" y="4313348"/>
            <a:ext cx="687474" cy="210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22.4.1.24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249655" y="4314067"/>
            <a:ext cx="509835" cy="2124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1" name="矩形 120"/>
          <p:cNvSpPr/>
          <p:nvPr/>
        </p:nvSpPr>
        <p:spPr>
          <a:xfrm>
            <a:off x="6625011" y="4316208"/>
            <a:ext cx="25106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73967" y="4314067"/>
            <a:ext cx="451044" cy="209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40000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876071" y="4316208"/>
            <a:ext cx="373584" cy="2103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TCP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143" y="3445938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125" name="TextBox 124"/>
          <p:cNvSpPr txBox="1"/>
          <p:nvPr/>
        </p:nvSpPr>
        <p:spPr>
          <a:xfrm>
            <a:off x="4914801" y="3445938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127" name="TextBox 126"/>
          <p:cNvSpPr txBox="1"/>
          <p:nvPr/>
        </p:nvSpPr>
        <p:spPr>
          <a:xfrm>
            <a:off x="510217" y="381428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128" name="TextBox 127"/>
          <p:cNvSpPr txBox="1"/>
          <p:nvPr/>
        </p:nvSpPr>
        <p:spPr>
          <a:xfrm>
            <a:off x="4902626" y="381428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129" name="矩形 128"/>
          <p:cNvSpPr/>
          <p:nvPr/>
        </p:nvSpPr>
        <p:spPr>
          <a:xfrm>
            <a:off x="4853856" y="4610410"/>
            <a:ext cx="61851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11.1.5.25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73129" y="4607550"/>
            <a:ext cx="687474" cy="210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22.4.1.24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236291" y="4608269"/>
            <a:ext cx="509835" cy="2124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2" name="矩形 131"/>
          <p:cNvSpPr/>
          <p:nvPr/>
        </p:nvSpPr>
        <p:spPr>
          <a:xfrm>
            <a:off x="6611647" y="4610410"/>
            <a:ext cx="25106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60603" y="4608269"/>
            <a:ext cx="451044" cy="209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40001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862707" y="4610410"/>
            <a:ext cx="373584" cy="2103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TCP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44761" y="4320660"/>
            <a:ext cx="61851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10.0.0.2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64034" y="4317800"/>
            <a:ext cx="687474" cy="210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22.4.1.24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827196" y="4318519"/>
            <a:ext cx="509835" cy="2124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0" name="矩形 149"/>
          <p:cNvSpPr/>
          <p:nvPr/>
        </p:nvSpPr>
        <p:spPr>
          <a:xfrm>
            <a:off x="2202552" y="4320660"/>
            <a:ext cx="25106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751508" y="4318519"/>
            <a:ext cx="451044" cy="209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1035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453612" y="4320660"/>
            <a:ext cx="373584" cy="2103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TCP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31397" y="4614862"/>
            <a:ext cx="61851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10.0.0.3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050670" y="4612002"/>
            <a:ext cx="687474" cy="210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22.4.1.24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813832" y="4612721"/>
            <a:ext cx="509835" cy="2124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6" name="矩形 155"/>
          <p:cNvSpPr/>
          <p:nvPr/>
        </p:nvSpPr>
        <p:spPr>
          <a:xfrm>
            <a:off x="2189188" y="4614862"/>
            <a:ext cx="251060" cy="207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38144" y="4612721"/>
            <a:ext cx="451044" cy="209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1049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440248" y="4614862"/>
            <a:ext cx="373584" cy="2103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TCP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35830" y="4290555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160" name="TextBox 159"/>
          <p:cNvSpPr txBox="1"/>
          <p:nvPr/>
        </p:nvSpPr>
        <p:spPr>
          <a:xfrm>
            <a:off x="2899803" y="4292266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161" name="TextBox 160"/>
          <p:cNvSpPr txBox="1"/>
          <p:nvPr/>
        </p:nvSpPr>
        <p:spPr>
          <a:xfrm>
            <a:off x="2873196" y="4612002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162" name="TextBox 161"/>
          <p:cNvSpPr txBox="1"/>
          <p:nvPr/>
        </p:nvSpPr>
        <p:spPr>
          <a:xfrm>
            <a:off x="7344835" y="4607550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cxnSp>
        <p:nvCxnSpPr>
          <p:cNvPr id="163" name="直接连接符 162"/>
          <p:cNvCxnSpPr/>
          <p:nvPr/>
        </p:nvCxnSpPr>
        <p:spPr>
          <a:xfrm>
            <a:off x="3290152" y="3576742"/>
            <a:ext cx="16161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7771372" y="3576742"/>
            <a:ext cx="16161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290948" y="3945094"/>
            <a:ext cx="16161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7771372" y="3942953"/>
            <a:ext cx="16161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4640319" y="4418619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4651196" y="4712821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>
            <a:off x="228737" y="4430016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215373" y="4708860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878218" y="1629399"/>
            <a:ext cx="60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Web</a:t>
            </a:r>
            <a:endParaRPr lang="zh-CN" altLang="en-US" sz="1100" b="1"/>
          </a:p>
        </p:txBody>
      </p:sp>
      <p:sp>
        <p:nvSpPr>
          <p:cNvPr id="3073" name="矩形 3072"/>
          <p:cNvSpPr/>
          <p:nvPr/>
        </p:nvSpPr>
        <p:spPr>
          <a:xfrm>
            <a:off x="1445490" y="134006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内网</a:t>
            </a:r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4220540" y="2544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公网地址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829318" y="2955418"/>
            <a:ext cx="522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179" name="TextBox 178"/>
          <p:cNvSpPr txBox="1"/>
          <p:nvPr/>
        </p:nvSpPr>
        <p:spPr>
          <a:xfrm>
            <a:off x="4522351" y="16007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端口地址转换表</a:t>
            </a:r>
          </a:p>
        </p:txBody>
      </p:sp>
    </p:spTree>
    <p:extLst>
      <p:ext uri="{BB962C8B-B14F-4D97-AF65-F5344CB8AC3E}">
        <p14:creationId xmlns:p14="http://schemas.microsoft.com/office/powerpoint/2010/main" val="18704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470403" y="2531189"/>
            <a:ext cx="265248" cy="618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3086338" y="2564904"/>
            <a:ext cx="155706" cy="48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2454012" y="2995995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82875" y="3024858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875" y="3215489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82875" y="3024858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654041" y="3059091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586917" y="3126215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895015" y="3039625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827891" y="3106078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659410" y="3064461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590944" y="3130914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899713" y="3044324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832590" y="3111448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982" y="2065647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338" y="2088028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360957" y="3689308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212.2.3.0</a:t>
            </a:r>
          </a:p>
          <a:p>
            <a:r>
              <a:rPr lang="en-US" altLang="zh-CN" sz="1200"/>
              <a:t>255.255.255.0</a:t>
            </a:r>
            <a:endParaRPr lang="zh-CN" altLang="en-US" sz="120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147784" y="3215489"/>
            <a:ext cx="1725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1190" y="3414041"/>
            <a:ext cx="1405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200</a:t>
            </a:r>
            <a:r>
              <a:rPr lang="zh-CN" altLang="en-US" sz="1100" b="1"/>
              <a:t>个计算机</a:t>
            </a:r>
          </a:p>
        </p:txBody>
      </p:sp>
      <p:pic>
        <p:nvPicPr>
          <p:cNvPr id="2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332" y="2065647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313" y="2065647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29" idx="2"/>
          </p:cNvCxnSpPr>
          <p:nvPr/>
        </p:nvCxnSpPr>
        <p:spPr>
          <a:xfrm>
            <a:off x="1532216" y="2564904"/>
            <a:ext cx="977925" cy="669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211838" y="2535521"/>
            <a:ext cx="1047511" cy="60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5412" y="3022462"/>
            <a:ext cx="560715" cy="328330"/>
          </a:xfrm>
          <a:prstGeom prst="rect">
            <a:avLst/>
          </a:prstGeom>
          <a:noFill/>
        </p:spPr>
      </p:pic>
      <p:sp>
        <p:nvSpPr>
          <p:cNvPr id="38" name="任意多边形 37"/>
          <p:cNvSpPr/>
          <p:nvPr/>
        </p:nvSpPr>
        <p:spPr>
          <a:xfrm rot="400490">
            <a:off x="5425870" y="2704222"/>
            <a:ext cx="1985498" cy="627552"/>
          </a:xfrm>
          <a:custGeom>
            <a:avLst/>
            <a:gdLst>
              <a:gd name="connsiteX0" fmla="*/ 0 w 3111335"/>
              <a:gd name="connsiteY0" fmla="*/ 748145 h 748145"/>
              <a:gd name="connsiteX1" fmla="*/ 451263 w 3111335"/>
              <a:gd name="connsiteY1" fmla="*/ 712519 h 748145"/>
              <a:gd name="connsiteX2" fmla="*/ 1662546 w 3111335"/>
              <a:gd name="connsiteY2" fmla="*/ 593766 h 748145"/>
              <a:gd name="connsiteX3" fmla="*/ 1235034 w 3111335"/>
              <a:gd name="connsiteY3" fmla="*/ 380010 h 748145"/>
              <a:gd name="connsiteX4" fmla="*/ 3111335 w 3111335"/>
              <a:gd name="connsiteY4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335" h="748145">
                <a:moveTo>
                  <a:pt x="0" y="748145"/>
                </a:moveTo>
                <a:lnTo>
                  <a:pt x="451263" y="712519"/>
                </a:lnTo>
                <a:cubicBezTo>
                  <a:pt x="728354" y="686789"/>
                  <a:pt x="1531918" y="649184"/>
                  <a:pt x="1662546" y="593766"/>
                </a:cubicBezTo>
                <a:cubicBezTo>
                  <a:pt x="1793174" y="538348"/>
                  <a:pt x="993569" y="478971"/>
                  <a:pt x="1235034" y="380010"/>
                </a:cubicBezTo>
                <a:cubicBezTo>
                  <a:pt x="1476499" y="281049"/>
                  <a:pt x="2798618" y="63335"/>
                  <a:pt x="31113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云形 38"/>
          <p:cNvSpPr/>
          <p:nvPr/>
        </p:nvSpPr>
        <p:spPr>
          <a:xfrm>
            <a:off x="7154558" y="2344927"/>
            <a:ext cx="1764184" cy="870562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4029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988840"/>
            <a:ext cx="4029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537355" y="1352422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123665" y="1357113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97380" y="1352422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23665" y="1460164"/>
            <a:ext cx="241369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44591" y="1460164"/>
            <a:ext cx="85278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6474" y="1198178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46948" y="1196752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主机部分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485933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607196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728459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49722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970985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092248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13511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334777" y="1810908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9" y="158738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1 2 3 4  5 6 7 8</a:t>
            </a:r>
            <a:endParaRPr lang="zh-CN" altLang="en-US" sz="11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862896" y="3620593"/>
            <a:ext cx="1808375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8633" y="158738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编号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671271" y="3620593"/>
            <a:ext cx="1808375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8742" y="3692601"/>
            <a:ext cx="26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4484812" y="369260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128</a:t>
            </a:r>
            <a:endParaRPr lang="zh-CN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6272630" y="3665769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255</a:t>
            </a:r>
            <a:endParaRPr lang="zh-CN" altLang="en-US" sz="1000"/>
          </a:p>
        </p:txBody>
      </p:sp>
      <p:sp>
        <p:nvSpPr>
          <p:cNvPr id="49" name="任意多边形 48"/>
          <p:cNvSpPr/>
          <p:nvPr/>
        </p:nvSpPr>
        <p:spPr>
          <a:xfrm>
            <a:off x="3736308" y="2174308"/>
            <a:ext cx="1699875" cy="1186766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382320" y="3692600"/>
            <a:ext cx="769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第</a:t>
            </a:r>
            <a:r>
              <a:rPr lang="en-US" altLang="zh-CN" sz="1000"/>
              <a:t>1</a:t>
            </a:r>
            <a:r>
              <a:rPr lang="zh-CN" altLang="en-US" sz="1000"/>
              <a:t>位是</a:t>
            </a:r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52" name="TextBox 51"/>
          <p:cNvSpPr txBox="1"/>
          <p:nvPr/>
        </p:nvSpPr>
        <p:spPr>
          <a:xfrm>
            <a:off x="5206107" y="3691647"/>
            <a:ext cx="74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第</a:t>
            </a:r>
            <a:r>
              <a:rPr lang="en-US" altLang="zh-CN" sz="1000"/>
              <a:t>1</a:t>
            </a:r>
            <a:r>
              <a:rPr lang="zh-CN" altLang="en-US" sz="1000"/>
              <a:t>位是</a:t>
            </a:r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54" name="左大括号 53"/>
          <p:cNvSpPr/>
          <p:nvPr/>
        </p:nvSpPr>
        <p:spPr>
          <a:xfrm rot="16200000" flipH="1">
            <a:off x="3642043" y="2620116"/>
            <a:ext cx="188531" cy="1749007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6" name="左大括号 55"/>
          <p:cNvSpPr/>
          <p:nvPr/>
        </p:nvSpPr>
        <p:spPr>
          <a:xfrm rot="16200000" flipH="1">
            <a:off x="5472066" y="2589559"/>
            <a:ext cx="188531" cy="1749007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7" name="任意多边形 56"/>
          <p:cNvSpPr/>
          <p:nvPr/>
        </p:nvSpPr>
        <p:spPr>
          <a:xfrm flipH="1">
            <a:off x="5511102" y="2432675"/>
            <a:ext cx="52506" cy="967678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24" y="5344247"/>
            <a:ext cx="3324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直接连接符 60"/>
          <p:cNvCxnSpPr/>
          <p:nvPr/>
        </p:nvCxnSpPr>
        <p:spPr>
          <a:xfrm>
            <a:off x="3050535" y="5006295"/>
            <a:ext cx="0" cy="55605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483115" y="5047225"/>
            <a:ext cx="0" cy="4806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342049" y="5063610"/>
            <a:ext cx="0" cy="4806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069425" y="5213622"/>
            <a:ext cx="241369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483115" y="5213622"/>
            <a:ext cx="85278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59446" y="4940499"/>
            <a:ext cx="802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99921" y="4967401"/>
            <a:ext cx="7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主机部分</a:t>
            </a:r>
          </a:p>
        </p:txBody>
      </p:sp>
      <p:sp>
        <p:nvSpPr>
          <p:cNvPr id="64" name="矩形 63"/>
          <p:cNvSpPr/>
          <p:nvPr/>
        </p:nvSpPr>
        <p:spPr>
          <a:xfrm>
            <a:off x="2648583" y="4120601"/>
            <a:ext cx="4086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规律：如果一个子网是原来网络</a:t>
            </a:r>
            <a:r>
              <a:rPr lang="en-US" altLang="zh-CN" sz="1200" b="1" dirty="0"/>
              <a:t>     </a:t>
            </a:r>
            <a:r>
              <a:rPr lang="zh-CN" altLang="zh-CN" sz="1200" b="1" dirty="0"/>
              <a:t>，子网掩码往后移</a:t>
            </a:r>
            <a:r>
              <a:rPr lang="en-US" altLang="zh-CN" sz="1200" b="1" dirty="0"/>
              <a:t>1</a:t>
            </a:r>
            <a:r>
              <a:rPr lang="zh-CN" altLang="zh-CN" sz="1200" b="1" dirty="0"/>
              <a:t>位</a:t>
            </a:r>
            <a:r>
              <a:rPr lang="zh-CN" altLang="zh-CN" sz="1200" dirty="0"/>
              <a:t>。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29" y="4070214"/>
            <a:ext cx="123304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47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82" y="2125490"/>
            <a:ext cx="4019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521258" y="1364715"/>
            <a:ext cx="0" cy="21323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997975" y="1369406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271690" y="1364715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997975" y="1472457"/>
            <a:ext cx="252328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521258" y="1472457"/>
            <a:ext cx="75043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0784" y="1210471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8008" y="1210471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主机部分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360243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481506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602769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724032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845295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66558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087821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09087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8399" y="15996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1 2 3 4  5 6 7 8</a:t>
            </a:r>
            <a:endParaRPr lang="zh-CN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4912943" y="15996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编号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48373" y="4172578"/>
            <a:ext cx="904188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219" y="4217753"/>
            <a:ext cx="26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370289" y="4217753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128</a:t>
            </a:r>
            <a:endParaRPr lang="zh-CN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6158107" y="4217753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255</a:t>
            </a:r>
            <a:endParaRPr lang="zh-CN" altLang="en-US" sz="1000"/>
          </a:p>
        </p:txBody>
      </p:sp>
      <p:sp>
        <p:nvSpPr>
          <p:cNvPr id="30" name="左大括号 29"/>
          <p:cNvSpPr/>
          <p:nvPr/>
        </p:nvSpPr>
        <p:spPr>
          <a:xfrm rot="16200000" flipH="1">
            <a:off x="3070482" y="3629139"/>
            <a:ext cx="188534" cy="834931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652561" y="4172578"/>
            <a:ext cx="904188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557456" y="4172578"/>
            <a:ext cx="904188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1644" y="4172578"/>
            <a:ext cx="904188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 rot="16200000" flipH="1">
            <a:off x="3975760" y="3629139"/>
            <a:ext cx="188534" cy="834931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左大括号 38"/>
          <p:cNvSpPr/>
          <p:nvPr/>
        </p:nvSpPr>
        <p:spPr>
          <a:xfrm rot="16200000" flipH="1">
            <a:off x="4889655" y="3609036"/>
            <a:ext cx="188534" cy="834931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左大括号 39"/>
          <p:cNvSpPr/>
          <p:nvPr/>
        </p:nvSpPr>
        <p:spPr>
          <a:xfrm rot="16200000" flipH="1">
            <a:off x="5816266" y="3571912"/>
            <a:ext cx="194237" cy="90348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478248" y="4217753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64</a:t>
            </a:r>
            <a:endParaRPr lang="zh-CN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5231670" y="4217753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</a:t>
            </a:r>
            <a:endParaRPr lang="zh-CN" altLang="en-US" sz="1000"/>
          </a:p>
        </p:txBody>
      </p:sp>
      <p:sp>
        <p:nvSpPr>
          <p:cNvPr id="46" name="任意多边形 45"/>
          <p:cNvSpPr/>
          <p:nvPr/>
        </p:nvSpPr>
        <p:spPr>
          <a:xfrm>
            <a:off x="3200467" y="2289165"/>
            <a:ext cx="2031203" cy="1637368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070027" y="2430901"/>
            <a:ext cx="1168372" cy="1495631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4983922" y="2645103"/>
            <a:ext cx="327086" cy="1281429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flipH="1">
            <a:off x="5401388" y="2876883"/>
            <a:ext cx="511996" cy="1049649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68795" y="4491501"/>
            <a:ext cx="5017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规律：如果一个子网是原来网络</a:t>
            </a:r>
            <a:r>
              <a:rPr lang="en-US" altLang="zh-CN" sz="1200" b="1" dirty="0"/>
              <a:t>     </a:t>
            </a:r>
            <a:r>
              <a:rPr lang="en-US" altLang="zh-CN" sz="1200" dirty="0"/>
              <a:t>×</a:t>
            </a:r>
            <a:r>
              <a:rPr lang="en-US" altLang="zh-CN" sz="1200" b="1" dirty="0"/>
              <a:t> </a:t>
            </a:r>
            <a:r>
              <a:rPr lang="zh-CN" altLang="zh-CN" sz="1200" b="1" dirty="0"/>
              <a:t>，</a:t>
            </a:r>
            <a:r>
              <a:rPr lang="en-US" altLang="zh-CN" sz="1200" b="1" dirty="0"/>
              <a:t>=      </a:t>
            </a:r>
            <a:r>
              <a:rPr lang="zh-CN" altLang="en-US" sz="1200" b="1" dirty="0"/>
              <a:t>，</a:t>
            </a:r>
            <a:r>
              <a:rPr lang="zh-CN" altLang="zh-CN" sz="1200" b="1" dirty="0"/>
              <a:t>子网掩码往后移</a:t>
            </a:r>
            <a:r>
              <a:rPr lang="en-US" altLang="zh-CN" sz="1200" b="1" dirty="0"/>
              <a:t>2</a:t>
            </a:r>
            <a:r>
              <a:rPr lang="zh-CN" altLang="zh-CN" sz="1200" b="1" dirty="0"/>
              <a:t>位</a:t>
            </a:r>
            <a:r>
              <a:rPr lang="zh-CN" altLang="zh-CN" sz="1200" dirty="0"/>
              <a:t>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822535" y="1254134"/>
            <a:ext cx="23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1</a:t>
            </a:r>
            <a:endParaRPr lang="zh-CN" altLang="zh-CN" sz="1200" dirty="0"/>
          </a:p>
        </p:txBody>
      </p:sp>
      <p:sp>
        <p:nvSpPr>
          <p:cNvPr id="43" name="矩形 42"/>
          <p:cNvSpPr/>
          <p:nvPr/>
        </p:nvSpPr>
        <p:spPr>
          <a:xfrm>
            <a:off x="7844872" y="1483061"/>
            <a:ext cx="23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2</a:t>
            </a:r>
            <a:endParaRPr lang="zh-CN" altLang="zh-CN" sz="12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869351" y="1503445"/>
            <a:ext cx="20763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89" y="2620175"/>
            <a:ext cx="127628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9" y="4477555"/>
            <a:ext cx="107013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46" y="4477555"/>
            <a:ext cx="107013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8460432" y="1333957"/>
            <a:ext cx="23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1</a:t>
            </a:r>
            <a:endParaRPr lang="zh-CN" altLang="zh-CN" sz="1200" dirty="0"/>
          </a:p>
        </p:txBody>
      </p:sp>
      <p:sp>
        <p:nvSpPr>
          <p:cNvPr id="58" name="矩形 57"/>
          <p:cNvSpPr/>
          <p:nvPr/>
        </p:nvSpPr>
        <p:spPr>
          <a:xfrm>
            <a:off x="8482769" y="1562884"/>
            <a:ext cx="23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8</a:t>
            </a:r>
            <a:endParaRPr lang="zh-CN" altLang="zh-CN" sz="12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8507248" y="1583268"/>
            <a:ext cx="20763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39011" y="6021288"/>
            <a:ext cx="5983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规律：如果一个子网是原来网络</a:t>
            </a:r>
            <a:r>
              <a:rPr lang="en-US" altLang="zh-CN" sz="1200" b="1" dirty="0"/>
              <a:t>     </a:t>
            </a:r>
            <a:r>
              <a:rPr lang="en-US" altLang="zh-CN" sz="1200" dirty="0"/>
              <a:t>×</a:t>
            </a:r>
            <a:r>
              <a:rPr lang="en-US" altLang="zh-CN" sz="1200" b="1" dirty="0"/>
              <a:t> </a:t>
            </a:r>
            <a:r>
              <a:rPr lang="zh-CN" altLang="zh-CN" sz="1200" b="1" dirty="0"/>
              <a:t>，</a:t>
            </a:r>
            <a:r>
              <a:rPr lang="en-US" altLang="zh-CN" sz="1200" b="1" dirty="0"/>
              <a:t>=      </a:t>
            </a:r>
            <a:r>
              <a:rPr lang="zh-CN" altLang="en-US" sz="1200" b="1" dirty="0"/>
              <a:t>，</a:t>
            </a:r>
            <a:r>
              <a:rPr lang="zh-CN" altLang="zh-CN" sz="1200" b="1" dirty="0"/>
              <a:t>子网掩码往后移</a:t>
            </a:r>
            <a:r>
              <a:rPr lang="en-US" altLang="zh-CN" sz="1200" b="1" dirty="0"/>
              <a:t>2</a:t>
            </a:r>
            <a:r>
              <a:rPr lang="zh-CN" altLang="zh-CN" sz="1200" b="1" dirty="0"/>
              <a:t>位</a:t>
            </a:r>
            <a:r>
              <a:rPr lang="zh-CN" altLang="zh-CN" sz="1200" dirty="0"/>
              <a:t>。</a:t>
            </a: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86" y="4437112"/>
            <a:ext cx="131477" cy="35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08" y="1844824"/>
            <a:ext cx="40005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533982" y="1462202"/>
            <a:ext cx="0" cy="20388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997975" y="1369406"/>
            <a:ext cx="0" cy="19155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80603" y="1456692"/>
            <a:ext cx="0" cy="21378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010699" y="1628800"/>
            <a:ext cx="252328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33982" y="1628800"/>
            <a:ext cx="75043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5983" y="1363552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1321" y="1382579"/>
            <a:ext cx="89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主机位全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252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46" y="1960629"/>
            <a:ext cx="4010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649112" y="1369406"/>
            <a:ext cx="0" cy="21323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987824" y="1369406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71690" y="1364715"/>
            <a:ext cx="0" cy="15121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987824" y="1461171"/>
            <a:ext cx="2661288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662267" y="1456692"/>
            <a:ext cx="61430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0784" y="1210471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8008" y="1210471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60243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81506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602769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724032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845295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66558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087821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209087" y="1823201"/>
            <a:ext cx="0" cy="1735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8399" y="15996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1 2 3 4  5 6 7 8</a:t>
            </a:r>
            <a:endParaRPr lang="zh-CN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4912943" y="15996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编号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748373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4219" y="4472571"/>
            <a:ext cx="26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4370289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58107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255</a:t>
            </a:r>
            <a:endParaRPr lang="zh-CN" altLang="en-US" sz="1000"/>
          </a:p>
        </p:txBody>
      </p:sp>
      <p:sp>
        <p:nvSpPr>
          <p:cNvPr id="25" name="左大括号 24"/>
          <p:cNvSpPr/>
          <p:nvPr/>
        </p:nvSpPr>
        <p:spPr>
          <a:xfrm rot="16200000" flipH="1">
            <a:off x="2865416" y="4074387"/>
            <a:ext cx="188536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左大括号 28"/>
          <p:cNvSpPr/>
          <p:nvPr/>
        </p:nvSpPr>
        <p:spPr>
          <a:xfrm rot="16200000" flipH="1">
            <a:off x="3780407" y="4084438"/>
            <a:ext cx="168433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左大括号 29"/>
          <p:cNvSpPr/>
          <p:nvPr/>
        </p:nvSpPr>
        <p:spPr>
          <a:xfrm rot="16200000" flipH="1">
            <a:off x="4672562" y="4071653"/>
            <a:ext cx="194004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左大括号 30"/>
          <p:cNvSpPr/>
          <p:nvPr/>
        </p:nvSpPr>
        <p:spPr>
          <a:xfrm rot="16200000" flipH="1">
            <a:off x="5567333" y="4061484"/>
            <a:ext cx="214342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478248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64</a:t>
            </a:r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231670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</a:t>
            </a:r>
            <a:endParaRPr lang="zh-CN" altLang="en-US" sz="1000"/>
          </a:p>
        </p:txBody>
      </p:sp>
      <p:sp>
        <p:nvSpPr>
          <p:cNvPr id="34" name="任意多边形 33"/>
          <p:cNvSpPr/>
          <p:nvPr/>
        </p:nvSpPr>
        <p:spPr>
          <a:xfrm>
            <a:off x="2957974" y="2120799"/>
            <a:ext cx="2285000" cy="2071718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412154" y="2276872"/>
            <a:ext cx="1830820" cy="1910177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787667" y="2861066"/>
            <a:ext cx="481070" cy="1305646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197255" y="3029632"/>
            <a:ext cx="45719" cy="1137080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46572" y="4770625"/>
            <a:ext cx="5017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规律：如果一个子网是原来网络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×  </a:t>
            </a:r>
            <a:r>
              <a:rPr lang="en-US" altLang="zh-CN" sz="1200" b="1" dirty="0"/>
              <a:t>  </a:t>
            </a:r>
            <a:r>
              <a:rPr lang="en-US" altLang="zh-CN" sz="1200" dirty="0"/>
              <a:t>×</a:t>
            </a:r>
            <a:r>
              <a:rPr lang="en-US" altLang="zh-CN" sz="1200" b="1" dirty="0"/>
              <a:t>    =      </a:t>
            </a:r>
            <a:r>
              <a:rPr lang="zh-CN" altLang="en-US" sz="1200" b="1" dirty="0"/>
              <a:t>，</a:t>
            </a:r>
            <a:r>
              <a:rPr lang="zh-CN" altLang="zh-CN" sz="1200" b="1" dirty="0"/>
              <a:t>子网掩码往后移</a:t>
            </a:r>
            <a:r>
              <a:rPr lang="en-US" altLang="zh-CN" sz="1200" b="1" dirty="0"/>
              <a:t>3</a:t>
            </a:r>
            <a:r>
              <a:rPr lang="zh-CN" altLang="zh-CN" sz="1200" b="1" dirty="0"/>
              <a:t>位</a:t>
            </a:r>
            <a:r>
              <a:rPr lang="zh-CN" altLang="zh-CN" sz="1200" dirty="0"/>
              <a:t>。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46" y="4732720"/>
            <a:ext cx="107013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23" y="4732720"/>
            <a:ext cx="107013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直接箭头连接符 48"/>
          <p:cNvCxnSpPr/>
          <p:nvPr/>
        </p:nvCxnSpPr>
        <p:spPr>
          <a:xfrm>
            <a:off x="3200467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652561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104655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58274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010368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462462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914556" y="4381055"/>
            <a:ext cx="4520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12482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14602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96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28942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160</a:t>
            </a:r>
            <a:endParaRPr lang="zh-CN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726571" y="4472571"/>
            <a:ext cx="41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224</a:t>
            </a:r>
            <a:endParaRPr lang="zh-CN" altLang="en-US" sz="1000" dirty="0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38" y="4732720"/>
            <a:ext cx="107013" cy="30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30" y="4741130"/>
            <a:ext cx="112480" cy="33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左大括号 63"/>
          <p:cNvSpPr/>
          <p:nvPr/>
        </p:nvSpPr>
        <p:spPr>
          <a:xfrm rot="16200000" flipH="1">
            <a:off x="3317886" y="4074387"/>
            <a:ext cx="188536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5" name="左大括号 64"/>
          <p:cNvSpPr/>
          <p:nvPr/>
        </p:nvSpPr>
        <p:spPr>
          <a:xfrm rot="16200000" flipH="1">
            <a:off x="4232877" y="4084438"/>
            <a:ext cx="168433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6" name="左大括号 65"/>
          <p:cNvSpPr/>
          <p:nvPr/>
        </p:nvSpPr>
        <p:spPr>
          <a:xfrm rot="16200000" flipH="1">
            <a:off x="5127765" y="4074386"/>
            <a:ext cx="188537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左大括号 66"/>
          <p:cNvSpPr/>
          <p:nvPr/>
        </p:nvSpPr>
        <p:spPr>
          <a:xfrm rot="16200000" flipH="1">
            <a:off x="6019803" y="4061484"/>
            <a:ext cx="214342" cy="42480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8" name="任意多边形 67"/>
          <p:cNvSpPr/>
          <p:nvPr/>
        </p:nvSpPr>
        <p:spPr>
          <a:xfrm>
            <a:off x="3864623" y="2470878"/>
            <a:ext cx="1447694" cy="1741743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317093" y="2631177"/>
            <a:ext cx="941149" cy="1535535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312316" y="3231959"/>
            <a:ext cx="336795" cy="934753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flipH="1">
            <a:off x="5603508" y="3403821"/>
            <a:ext cx="523465" cy="762892"/>
          </a:xfrm>
          <a:custGeom>
            <a:avLst/>
            <a:gdLst>
              <a:gd name="connsiteX0" fmla="*/ 2001328 w 2001328"/>
              <a:gd name="connsiteY0" fmla="*/ 0 h 1345721"/>
              <a:gd name="connsiteX1" fmla="*/ 733245 w 2001328"/>
              <a:gd name="connsiteY1" fmla="*/ 379562 h 1345721"/>
              <a:gd name="connsiteX2" fmla="*/ 0 w 2001328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8" h="1345721">
                <a:moveTo>
                  <a:pt x="2001328" y="0"/>
                </a:moveTo>
                <a:cubicBezTo>
                  <a:pt x="1534064" y="77637"/>
                  <a:pt x="1066800" y="155275"/>
                  <a:pt x="733245" y="379562"/>
                </a:cubicBezTo>
                <a:cubicBezTo>
                  <a:pt x="399690" y="603849"/>
                  <a:pt x="122207" y="1186132"/>
                  <a:pt x="0" y="1345721"/>
                </a:cubicBezTo>
              </a:path>
            </a:pathLst>
          </a:custGeom>
          <a:noFill/>
          <a:ln w="12700">
            <a:solidFill>
              <a:schemeClr val="bg2">
                <a:lumMod val="1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9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17" y="1428960"/>
            <a:ext cx="4267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2970572" y="991979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8712" y="991979"/>
            <a:ext cx="0" cy="11930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987824" y="1140927"/>
            <a:ext cx="1635932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2029" y="868869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5799" y="890225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623756" y="991979"/>
            <a:ext cx="0" cy="16980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623756" y="1136448"/>
            <a:ext cx="1854956" cy="44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83" y="3798522"/>
            <a:ext cx="5381625" cy="9429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36" y="1299307"/>
            <a:ext cx="53435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665434" y="1010474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73574" y="1010474"/>
            <a:ext cx="0" cy="11930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682686" y="1159422"/>
            <a:ext cx="1635932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6891" y="887364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0661" y="908720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318618" y="1010474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18618" y="1154943"/>
            <a:ext cx="1854956" cy="44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08831" y="3409616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416971" y="3409616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926083" y="3558564"/>
            <a:ext cx="1635932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288" y="3286506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058" y="3307862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562015" y="3409616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562015" y="3554085"/>
            <a:ext cx="1854956" cy="44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68" y="1971688"/>
            <a:ext cx="4467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727251" y="1667623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470733" y="1667622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744503" y="1816574"/>
            <a:ext cx="100953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2484" y="1597002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2478" y="1565869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754034" y="1685261"/>
            <a:ext cx="0" cy="1671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54034" y="1808373"/>
            <a:ext cx="2716699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77" y="959079"/>
            <a:ext cx="39624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5076056" y="2271998"/>
            <a:ext cx="0" cy="25202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351759" y="2271998"/>
            <a:ext cx="84337" cy="25202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789971" y="2271998"/>
            <a:ext cx="150181" cy="25202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539777" y="2271998"/>
            <a:ext cx="183803" cy="25202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1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2" y="1412776"/>
            <a:ext cx="5591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2" y="2710317"/>
            <a:ext cx="55816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16" y="4007858"/>
            <a:ext cx="5524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16" y="5229200"/>
            <a:ext cx="55245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334312" y="1056002"/>
            <a:ext cx="0" cy="510664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072164" y="1056001"/>
            <a:ext cx="5630" cy="510664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51564" y="1204953"/>
            <a:ext cx="100953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9545" y="985381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9539" y="954248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361099" y="1073640"/>
            <a:ext cx="1" cy="55237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61095" y="1196752"/>
            <a:ext cx="2716699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3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椭圆 105"/>
          <p:cNvSpPr/>
          <p:nvPr/>
        </p:nvSpPr>
        <p:spPr>
          <a:xfrm>
            <a:off x="2000379" y="2372456"/>
            <a:ext cx="1584176" cy="13176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106605" y="1929968"/>
            <a:ext cx="2692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1684" y="1504193"/>
            <a:ext cx="393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R1</a:t>
            </a:r>
            <a:endParaRPr lang="zh-CN" altLang="en-US" sz="1100" b="1" dirty="0"/>
          </a:p>
        </p:txBody>
      </p:sp>
      <p:grpSp>
        <p:nvGrpSpPr>
          <p:cNvPr id="70" name="组合 69"/>
          <p:cNvGrpSpPr/>
          <p:nvPr/>
        </p:nvGrpSpPr>
        <p:grpSpPr>
          <a:xfrm>
            <a:off x="2459533" y="1765803"/>
            <a:ext cx="745189" cy="1321212"/>
            <a:chOff x="1322757" y="1916832"/>
            <a:chExt cx="745189" cy="1321212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7231" y="1916832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5" name="直接连接符 4"/>
            <p:cNvCxnSpPr/>
            <p:nvPr/>
          </p:nvCxnSpPr>
          <p:spPr>
            <a:xfrm>
              <a:off x="1741410" y="2229346"/>
              <a:ext cx="0" cy="739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322757" y="2935987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22757" y="3126618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22757" y="2935987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93923" y="2970220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6799" y="3037344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725145" y="2925750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667773" y="3017207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499292" y="2975590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30826" y="3042043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9595" y="2955453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72472" y="3022577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87163" y="3087014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100</a:t>
            </a:r>
            <a:r>
              <a:rPr lang="zh-CN" altLang="en-US" sz="1200" dirty="0"/>
              <a:t>台电脑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976142" y="1765803"/>
            <a:ext cx="745189" cy="1321212"/>
            <a:chOff x="1322757" y="1916832"/>
            <a:chExt cx="745189" cy="1321212"/>
          </a:xfrm>
        </p:grpSpPr>
        <p:pic>
          <p:nvPicPr>
            <p:cNvPr id="7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7231" y="1916832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73" name="直接连接符 72"/>
            <p:cNvCxnSpPr/>
            <p:nvPr/>
          </p:nvCxnSpPr>
          <p:spPr>
            <a:xfrm>
              <a:off x="1741410" y="2229346"/>
              <a:ext cx="0" cy="739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322757" y="2935987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1322757" y="3126618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1322757" y="2935987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1493923" y="2970220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1426799" y="3037344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1725145" y="2925750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1667773" y="3017207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1499292" y="2975590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1430826" y="3042043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1739595" y="2955453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1672472" y="3022577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6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7226" y="1765803"/>
            <a:ext cx="560715" cy="328330"/>
          </a:xfrm>
          <a:prstGeom prst="rect">
            <a:avLst/>
          </a:prstGeom>
          <a:noFill/>
        </p:spPr>
      </p:pic>
      <p:cxnSp>
        <p:nvCxnSpPr>
          <p:cNvPr id="87" name="直接连接符 86"/>
          <p:cNvCxnSpPr/>
          <p:nvPr/>
        </p:nvCxnSpPr>
        <p:spPr>
          <a:xfrm>
            <a:off x="5911405" y="2078317"/>
            <a:ext cx="0" cy="739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5"/>
          <p:cNvSpPr>
            <a:spLocks/>
          </p:cNvSpPr>
          <p:nvPr/>
        </p:nvSpPr>
        <p:spPr bwMode="auto">
          <a:xfrm>
            <a:off x="5492752" y="2784958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492752" y="2975589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5492752" y="2784958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8"/>
          <p:cNvSpPr>
            <a:spLocks/>
          </p:cNvSpPr>
          <p:nvPr/>
        </p:nvSpPr>
        <p:spPr bwMode="auto">
          <a:xfrm>
            <a:off x="5663918" y="2819191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9"/>
          <p:cNvSpPr>
            <a:spLocks/>
          </p:cNvSpPr>
          <p:nvPr/>
        </p:nvSpPr>
        <p:spPr bwMode="auto">
          <a:xfrm>
            <a:off x="5596794" y="2886315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10"/>
          <p:cNvSpPr>
            <a:spLocks/>
          </p:cNvSpPr>
          <p:nvPr/>
        </p:nvSpPr>
        <p:spPr bwMode="auto">
          <a:xfrm>
            <a:off x="5895140" y="2774721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1"/>
          <p:cNvSpPr>
            <a:spLocks/>
          </p:cNvSpPr>
          <p:nvPr/>
        </p:nvSpPr>
        <p:spPr bwMode="auto">
          <a:xfrm>
            <a:off x="5837768" y="2866178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2"/>
          <p:cNvSpPr>
            <a:spLocks/>
          </p:cNvSpPr>
          <p:nvPr/>
        </p:nvSpPr>
        <p:spPr bwMode="auto">
          <a:xfrm>
            <a:off x="5669287" y="2824561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>
            <a:off x="5600821" y="2891014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4"/>
          <p:cNvSpPr>
            <a:spLocks/>
          </p:cNvSpPr>
          <p:nvPr/>
        </p:nvSpPr>
        <p:spPr bwMode="auto">
          <a:xfrm>
            <a:off x="5909590" y="2804424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5"/>
          <p:cNvSpPr>
            <a:spLocks/>
          </p:cNvSpPr>
          <p:nvPr/>
        </p:nvSpPr>
        <p:spPr bwMode="auto">
          <a:xfrm>
            <a:off x="5842467" y="2871548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1" name="直接连接符 150"/>
          <p:cNvCxnSpPr/>
          <p:nvPr/>
        </p:nvCxnSpPr>
        <p:spPr>
          <a:xfrm>
            <a:off x="5917663" y="3810310"/>
            <a:ext cx="0" cy="60805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83378" y="309459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50</a:t>
            </a:r>
            <a:r>
              <a:rPr lang="zh-CN" altLang="en-US" sz="1200" dirty="0"/>
              <a:t>台电脑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96424" y="309459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20</a:t>
            </a:r>
            <a:r>
              <a:rPr lang="zh-CN" altLang="en-US" sz="1200" dirty="0"/>
              <a:t>台电脑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45308" y="1504193"/>
            <a:ext cx="393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R2</a:t>
            </a:r>
            <a:endParaRPr lang="zh-CN" altLang="en-US" sz="11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55091" y="1504193"/>
            <a:ext cx="393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R3</a:t>
            </a:r>
            <a:endParaRPr lang="zh-CN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73771" y="162730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个地址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44979" y="162730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个地址</a:t>
            </a:r>
          </a:p>
        </p:txBody>
      </p:sp>
      <p:sp>
        <p:nvSpPr>
          <p:cNvPr id="107" name="椭圆 106"/>
          <p:cNvSpPr/>
          <p:nvPr/>
        </p:nvSpPr>
        <p:spPr>
          <a:xfrm>
            <a:off x="3602707" y="2372456"/>
            <a:ext cx="1584176" cy="13176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5220072" y="2372456"/>
            <a:ext cx="1584176" cy="13176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3164088" y="1565620"/>
            <a:ext cx="1006134" cy="6773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699627" y="1591286"/>
            <a:ext cx="1006134" cy="6773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520182" y="33438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网段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073372" y="334385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网段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654339" y="336987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网段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376494" y="1929967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网段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01169" y="192996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网段</a:t>
            </a:r>
            <a:r>
              <a:rPr lang="en-US" altLang="zh-CN" sz="1200" dirty="0"/>
              <a:t>E</a:t>
            </a:r>
            <a:endParaRPr lang="zh-CN" altLang="en-US" sz="1200" dirty="0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1721657" y="4616327"/>
            <a:ext cx="699483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4093" y="4707843"/>
            <a:ext cx="41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4231096" y="4707843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93743" y="470917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255</a:t>
            </a:r>
            <a:endParaRPr lang="zh-CN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850924" y="4707843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64</a:t>
            </a:r>
            <a:endParaRPr lang="zh-CN" altLang="en-US" sz="100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2421140" y="4616327"/>
            <a:ext cx="699483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3120623" y="4616327"/>
            <a:ext cx="1398965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4525560" y="4616325"/>
            <a:ext cx="2784207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130288" y="4707843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sp>
        <p:nvSpPr>
          <p:cNvPr id="137" name="左大括号 136"/>
          <p:cNvSpPr/>
          <p:nvPr/>
        </p:nvSpPr>
        <p:spPr>
          <a:xfrm rot="16200000" flipH="1">
            <a:off x="2654395" y="4193432"/>
            <a:ext cx="188536" cy="65725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5" name="左大括号 144"/>
          <p:cNvSpPr/>
          <p:nvPr/>
        </p:nvSpPr>
        <p:spPr>
          <a:xfrm rot="16200000" flipH="1">
            <a:off x="5846363" y="3129525"/>
            <a:ext cx="168433" cy="2758375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7" name="左大括号 146"/>
          <p:cNvSpPr/>
          <p:nvPr/>
        </p:nvSpPr>
        <p:spPr>
          <a:xfrm rot="16200000" flipH="1">
            <a:off x="3733648" y="3817491"/>
            <a:ext cx="149704" cy="1370305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55" name="直接连接符 154"/>
          <p:cNvCxnSpPr/>
          <p:nvPr/>
        </p:nvCxnSpPr>
        <p:spPr>
          <a:xfrm flipH="1">
            <a:off x="3846350" y="3690146"/>
            <a:ext cx="468037" cy="72821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2792030" y="3717829"/>
            <a:ext cx="1" cy="67285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322395" y="5262299"/>
            <a:ext cx="2089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子网是原来网络</a:t>
            </a:r>
            <a:r>
              <a:rPr lang="en-US" altLang="zh-CN" sz="1200" b="1" dirty="0"/>
              <a:t>     </a:t>
            </a:r>
            <a:r>
              <a:rPr lang="zh-CN" altLang="zh-CN" sz="1200" b="1" dirty="0"/>
              <a:t>，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zh-CN" sz="1200" b="1" dirty="0"/>
              <a:t>子网掩码往后移</a:t>
            </a:r>
            <a:r>
              <a:rPr lang="en-US" altLang="zh-CN" sz="1200" b="1"/>
              <a:t>1</a:t>
            </a:r>
            <a:r>
              <a:rPr lang="zh-CN" altLang="zh-CN" sz="1200" b="1"/>
              <a:t>位</a:t>
            </a:r>
            <a:r>
              <a:rPr lang="zh-CN" altLang="en-US" sz="1200" b="1"/>
              <a:t>，</a:t>
            </a:r>
            <a:endParaRPr lang="en-US" altLang="zh-CN" sz="1200" b="1"/>
          </a:p>
          <a:p>
            <a:r>
              <a:rPr lang="zh-CN" altLang="zh-CN" sz="1200" b="1"/>
              <a:t>子网掩码</a:t>
            </a:r>
            <a:r>
              <a:rPr lang="en-US" altLang="zh-CN" sz="1200" b="1"/>
              <a:t>255.255.255.128</a:t>
            </a:r>
            <a:endParaRPr lang="zh-CN" altLang="zh-CN" sz="1200" dirty="0"/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89" y="5259181"/>
            <a:ext cx="112957" cy="32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4" name="直接连接符 163"/>
          <p:cNvCxnSpPr/>
          <p:nvPr/>
        </p:nvCxnSpPr>
        <p:spPr>
          <a:xfrm flipV="1">
            <a:off x="6125374" y="4648295"/>
            <a:ext cx="14450" cy="54748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3347864" y="5226875"/>
            <a:ext cx="1943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子网是原来网络</a:t>
            </a:r>
            <a:r>
              <a:rPr lang="en-US" altLang="zh-CN" sz="1200" b="1" dirty="0"/>
              <a:t>   </a:t>
            </a:r>
            <a:r>
              <a:rPr lang="en-US" altLang="zh-CN" sz="1200" dirty="0"/>
              <a:t>×   </a:t>
            </a:r>
            <a:r>
              <a:rPr lang="zh-CN" altLang="zh-CN" sz="1200" b="1" dirty="0"/>
              <a:t>，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zh-CN" sz="1200" b="1" dirty="0"/>
              <a:t>子网掩码往后移</a:t>
            </a:r>
            <a:r>
              <a:rPr lang="en-US" altLang="zh-CN" sz="1200" b="1"/>
              <a:t>2</a:t>
            </a:r>
            <a:r>
              <a:rPr lang="zh-CN" altLang="zh-CN" sz="1200" b="1"/>
              <a:t>位</a:t>
            </a:r>
            <a:r>
              <a:rPr lang="zh-CN" altLang="en-US" sz="1200" b="1"/>
              <a:t>，</a:t>
            </a:r>
            <a:endParaRPr lang="en-US" altLang="zh-CN" sz="1200"/>
          </a:p>
          <a:p>
            <a:r>
              <a:rPr lang="zh-CN" altLang="zh-CN" sz="1200" b="1"/>
              <a:t>子网掩码</a:t>
            </a:r>
            <a:r>
              <a:rPr lang="en-US" altLang="zh-CN" sz="1200" b="1"/>
              <a:t>255.255.255.192</a:t>
            </a:r>
            <a:endParaRPr lang="zh-CN" altLang="zh-CN" sz="1200" dirty="0"/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92" y="5204677"/>
            <a:ext cx="106869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1" name="直接连接符 170"/>
          <p:cNvCxnSpPr/>
          <p:nvPr/>
        </p:nvCxnSpPr>
        <p:spPr>
          <a:xfrm flipV="1">
            <a:off x="4005061" y="4648294"/>
            <a:ext cx="19463" cy="54749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98" y="5204677"/>
            <a:ext cx="106869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矩形 176"/>
          <p:cNvSpPr/>
          <p:nvPr/>
        </p:nvSpPr>
        <p:spPr>
          <a:xfrm>
            <a:off x="1398407" y="5223924"/>
            <a:ext cx="2021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/>
              <a:t>子网是原来网络</a:t>
            </a:r>
            <a:r>
              <a:rPr lang="en-US" altLang="zh-CN" sz="1200" b="1" dirty="0"/>
              <a:t>   </a:t>
            </a:r>
            <a:r>
              <a:rPr lang="en-US" altLang="zh-CN" sz="1200" dirty="0"/>
              <a:t>×</a:t>
            </a:r>
            <a:r>
              <a:rPr lang="en-US" altLang="zh-CN" sz="1200" b="1" dirty="0"/>
              <a:t>   </a:t>
            </a:r>
            <a:r>
              <a:rPr lang="en-US" altLang="zh-CN" sz="1200" dirty="0"/>
              <a:t>×  </a:t>
            </a:r>
            <a:r>
              <a:rPr lang="en-US" altLang="zh-CN" sz="1200" b="1" dirty="0"/>
              <a:t> </a:t>
            </a:r>
            <a:r>
              <a:rPr lang="zh-CN" altLang="zh-CN" sz="1200" b="1" dirty="0"/>
              <a:t>，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zh-CN" sz="1200" b="1" dirty="0"/>
              <a:t>子网掩码往后移</a:t>
            </a:r>
            <a:r>
              <a:rPr lang="en-US" altLang="zh-CN" sz="1200" b="1"/>
              <a:t>3</a:t>
            </a:r>
            <a:r>
              <a:rPr lang="zh-CN" altLang="zh-CN" sz="1200" b="1"/>
              <a:t>位</a:t>
            </a:r>
            <a:r>
              <a:rPr lang="zh-CN" altLang="en-US" sz="1200" b="1"/>
              <a:t>，</a:t>
            </a:r>
            <a:endParaRPr lang="en-US" altLang="zh-CN" sz="1200" b="1"/>
          </a:p>
          <a:p>
            <a:r>
              <a:rPr lang="zh-CN" altLang="zh-CN" sz="1200" b="1"/>
              <a:t>子网掩码</a:t>
            </a:r>
            <a:r>
              <a:rPr lang="en-US" altLang="zh-CN" sz="1200" b="1"/>
              <a:t>255.255.255.224</a:t>
            </a:r>
            <a:endParaRPr lang="zh-CN" altLang="zh-CN" sz="1200" b="1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85" y="5195784"/>
            <a:ext cx="106869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13" y="5195784"/>
            <a:ext cx="106869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66" y="5195784"/>
            <a:ext cx="106869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63" y="5160901"/>
            <a:ext cx="1858467" cy="8940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415062" y="5172977"/>
            <a:ext cx="1826912" cy="9203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340311" y="5195784"/>
            <a:ext cx="1974532" cy="90312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/>
          <p:cNvCxnSpPr/>
          <p:nvPr/>
        </p:nvCxnSpPr>
        <p:spPr>
          <a:xfrm flipV="1">
            <a:off x="2741940" y="4664144"/>
            <a:ext cx="0" cy="48630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6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5866851" y="1670443"/>
            <a:ext cx="699483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33198" y="1729991"/>
            <a:ext cx="41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4208630" y="1729991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049793" y="168629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255</a:t>
            </a:r>
            <a:endParaRPr lang="zh-CN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663077" y="1729991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</a:t>
            </a:r>
            <a:endParaRPr lang="zh-CN" altLang="en-US" sz="1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566334" y="1670443"/>
            <a:ext cx="699483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58414" y="1681330"/>
            <a:ext cx="1398965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670107" y="1686290"/>
            <a:ext cx="2784207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3158" y="172999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224</a:t>
            </a:r>
            <a:endParaRPr lang="zh-CN" altLang="en-US" sz="1000" dirty="0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6111090" y="1240033"/>
            <a:ext cx="151729" cy="65725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左大括号 11"/>
          <p:cNvSpPr/>
          <p:nvPr/>
        </p:nvSpPr>
        <p:spPr>
          <a:xfrm rot="16200000" flipH="1">
            <a:off x="2944427" y="204708"/>
            <a:ext cx="168433" cy="2717074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左大括号 12"/>
          <p:cNvSpPr/>
          <p:nvPr/>
        </p:nvSpPr>
        <p:spPr>
          <a:xfrm rot="16200000" flipH="1">
            <a:off x="5071439" y="882494"/>
            <a:ext cx="149704" cy="1370305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630162" y="120273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100</a:t>
            </a:r>
            <a:r>
              <a:rPr lang="zh-CN" altLang="en-US" sz="1000"/>
              <a:t>台电脑</a:t>
            </a:r>
            <a:endParaRPr lang="zh-CN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8981" y="123669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50</a:t>
            </a:r>
            <a:r>
              <a:rPr lang="zh-CN" altLang="en-US" sz="1000"/>
              <a:t>台电脑</a:t>
            </a:r>
            <a:endParaRPr lang="zh-CN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84544" y="119675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</a:t>
            </a:r>
            <a:r>
              <a:rPr lang="zh-CN" altLang="en-US" sz="1000"/>
              <a:t>台电脑</a:t>
            </a:r>
            <a:endParaRPr lang="zh-CN" altLang="en-US" sz="1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666056" y="3622444"/>
            <a:ext cx="196532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5348" y="3705062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22070" y="370506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255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8446" y="3705063"/>
            <a:ext cx="483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64</a:t>
            </a:r>
            <a:endParaRPr lang="zh-CN" altLang="en-US" sz="10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805964" y="3622444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526044" y="3622444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822188" y="3620830"/>
            <a:ext cx="2615906" cy="1614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8030" y="3705063"/>
            <a:ext cx="480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sp>
        <p:nvSpPr>
          <p:cNvPr id="42" name="左大括号 41"/>
          <p:cNvSpPr/>
          <p:nvPr/>
        </p:nvSpPr>
        <p:spPr>
          <a:xfrm rot="16200000" flipH="1">
            <a:off x="3040323" y="3179141"/>
            <a:ext cx="188536" cy="65725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左大括号 42"/>
          <p:cNvSpPr/>
          <p:nvPr/>
        </p:nvSpPr>
        <p:spPr>
          <a:xfrm rot="16200000" flipH="1">
            <a:off x="6035931" y="2215257"/>
            <a:ext cx="188420" cy="2615906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4" name="左大括号 43"/>
          <p:cNvSpPr/>
          <p:nvPr/>
        </p:nvSpPr>
        <p:spPr>
          <a:xfrm rot="16200000" flipH="1">
            <a:off x="4055544" y="2902797"/>
            <a:ext cx="165139" cy="1224135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3916" y="3620830"/>
            <a:ext cx="432048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32554" y="3705063"/>
            <a:ext cx="480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16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2054498" y="3622444"/>
            <a:ext cx="319418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34410" y="3705063"/>
            <a:ext cx="24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8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862588" y="3622444"/>
            <a:ext cx="19191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18367" y="3705063"/>
            <a:ext cx="24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4</a:t>
            </a:r>
            <a:endParaRPr lang="zh-CN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594048" y="370506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81" name="左大括号 80"/>
          <p:cNvSpPr/>
          <p:nvPr/>
        </p:nvSpPr>
        <p:spPr>
          <a:xfrm rot="16200000" flipH="1">
            <a:off x="1918759" y="3442974"/>
            <a:ext cx="66948" cy="19653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3" name="左大括号 82"/>
          <p:cNvSpPr/>
          <p:nvPr/>
        </p:nvSpPr>
        <p:spPr>
          <a:xfrm rot="16200000" flipH="1">
            <a:off x="1722226" y="3435451"/>
            <a:ext cx="66948" cy="19653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5825437" y="318745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C</a:t>
            </a:r>
            <a:r>
              <a:rPr lang="zh-CN" altLang="en-US" sz="1000"/>
              <a:t>网段</a:t>
            </a:r>
            <a:endParaRPr lang="zh-CN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3311" y="31672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A</a:t>
            </a:r>
            <a:r>
              <a:rPr lang="zh-CN" altLang="en-US" sz="1000"/>
              <a:t>网段</a:t>
            </a:r>
            <a:endParaRPr lang="zh-CN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842413" y="316727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B</a:t>
            </a:r>
            <a:r>
              <a:rPr lang="zh-CN" altLang="en-US" sz="1000"/>
              <a:t>网段</a:t>
            </a:r>
            <a:endParaRPr lang="zh-CN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70107" y="319746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D  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395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86268"/>
            <a:ext cx="4000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249268" y="2570199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547293" y="2636912"/>
            <a:ext cx="0" cy="9802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300192" y="2780928"/>
            <a:ext cx="247101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8526" y="2323978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300192" y="2636912"/>
            <a:ext cx="0" cy="9802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51537" y="2780928"/>
            <a:ext cx="3048655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9424" y="2351685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74" y="4690640"/>
            <a:ext cx="4000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2992507" y="4308287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90532" y="4375000"/>
            <a:ext cx="0" cy="9802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043431" y="4519016"/>
            <a:ext cx="247101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765" y="4062066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043431" y="4375000"/>
            <a:ext cx="0" cy="9802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994776" y="4519016"/>
            <a:ext cx="3048655" cy="37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2663" y="4089773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</p:spTree>
    <p:extLst>
      <p:ext uri="{BB962C8B-B14F-4D97-AF65-F5344CB8AC3E}">
        <p14:creationId xmlns:p14="http://schemas.microsoft.com/office/powerpoint/2010/main" val="317849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328" y="3508530"/>
            <a:ext cx="230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4337627" y="3509868"/>
            <a:ext cx="450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130946" y="350986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255</a:t>
            </a:r>
            <a:endParaRPr lang="zh-CN" altLang="en-US" sz="1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562763" y="3417014"/>
            <a:ext cx="2784207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 rot="16200000" flipH="1">
            <a:off x="3052892" y="1857230"/>
            <a:ext cx="228231" cy="2771292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68446" y="3417018"/>
            <a:ext cx="1398561" cy="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16200000" flipH="1">
            <a:off x="5870651" y="1868392"/>
            <a:ext cx="168434" cy="2784207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666328" y="2068370"/>
            <a:ext cx="230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268299" y="2068372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0946" y="206970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255</a:t>
            </a:r>
            <a:endParaRPr lang="zh-CN" altLang="en-US" sz="10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562763" y="1976854"/>
            <a:ext cx="2784207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 rot="16200000" flipH="1">
            <a:off x="3283951" y="138420"/>
            <a:ext cx="168433" cy="317361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68446" y="1976856"/>
            <a:ext cx="2784207" cy="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0549" y="1394788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140</a:t>
            </a:r>
            <a:endParaRPr lang="zh-CN" altLang="en-US" sz="1000" dirty="0"/>
          </a:p>
        </p:txBody>
      </p:sp>
      <p:sp>
        <p:nvSpPr>
          <p:cNvPr id="26" name="左大括号 25"/>
          <p:cNvSpPr/>
          <p:nvPr/>
        </p:nvSpPr>
        <p:spPr>
          <a:xfrm rot="16200000" flipH="1">
            <a:off x="5675947" y="198218"/>
            <a:ext cx="168433" cy="317361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5548249" y="1401120"/>
            <a:ext cx="42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140</a:t>
            </a:r>
            <a:endParaRPr lang="zh-CN" altLang="en-US" sz="1000" dirty="0"/>
          </a:p>
        </p:txBody>
      </p:sp>
      <p:sp>
        <p:nvSpPr>
          <p:cNvPr id="28" name="左大括号 27"/>
          <p:cNvSpPr/>
          <p:nvPr/>
        </p:nvSpPr>
        <p:spPr>
          <a:xfrm rot="16200000">
            <a:off x="3757792" y="2838115"/>
            <a:ext cx="197623" cy="1392103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157322" y="3417975"/>
            <a:ext cx="1398561" cy="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72977" y="3491532"/>
            <a:ext cx="450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64</a:t>
            </a:r>
            <a:endParaRPr lang="zh-CN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72977" y="2877553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子网</a:t>
            </a:r>
            <a:r>
              <a:rPr lang="en-US" altLang="zh-CN" sz="1000"/>
              <a:t>A</a:t>
            </a:r>
            <a:endParaRPr lang="zh-CN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41597" y="2877552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子网</a:t>
            </a:r>
            <a:r>
              <a:rPr lang="en-US" altLang="zh-CN" sz="1000"/>
              <a:t>B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13570" y="3633900"/>
            <a:ext cx="64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子网</a:t>
            </a:r>
            <a:r>
              <a:rPr lang="en-US" altLang="zh-CN" sz="1000"/>
              <a:t>C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698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73" y="3923201"/>
            <a:ext cx="4867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70" y="1809673"/>
            <a:ext cx="4772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933222" y="1377625"/>
            <a:ext cx="0" cy="11136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446772" y="1377625"/>
            <a:ext cx="0" cy="12953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343774" y="1623846"/>
            <a:ext cx="111162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3410" y="1377624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5618" y="1377625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343774" y="1377625"/>
            <a:ext cx="0" cy="11872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24596" y="1623846"/>
            <a:ext cx="241917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142320" y="3573797"/>
            <a:ext cx="8626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64496" y="3573797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61498" y="3717032"/>
            <a:ext cx="111162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134" y="3470810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3342" y="3470811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561498" y="3573797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42320" y="3717032"/>
            <a:ext cx="241917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9" y="5013176"/>
            <a:ext cx="4876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直接连接符 31"/>
          <p:cNvCxnSpPr/>
          <p:nvPr/>
        </p:nvCxnSpPr>
        <p:spPr>
          <a:xfrm flipH="1">
            <a:off x="3068458" y="4738951"/>
            <a:ext cx="8626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82008" y="4756122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479010" y="4899357"/>
            <a:ext cx="111162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8646" y="4653135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70854" y="4653136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5479010" y="4756122"/>
            <a:ext cx="0" cy="10491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059832" y="4899357"/>
            <a:ext cx="241917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9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66" y="1628800"/>
            <a:ext cx="48863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522554" y="1318417"/>
            <a:ext cx="0" cy="59373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027437" y="1318417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778782" y="1461652"/>
            <a:ext cx="125728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4075" y="1215430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6283" y="1215431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87408" y="1338540"/>
            <a:ext cx="0" cy="13890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31180" y="1461651"/>
            <a:ext cx="2256228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89" y="3669855"/>
            <a:ext cx="4876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3522554" y="3285766"/>
            <a:ext cx="0" cy="59373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027437" y="3285766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04830" y="3429001"/>
            <a:ext cx="113123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4075" y="3182779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6283" y="3182780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904830" y="3285766"/>
            <a:ext cx="0" cy="7830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31180" y="3429000"/>
            <a:ext cx="2373650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50" y="4869160"/>
            <a:ext cx="4876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3619937" y="4467991"/>
            <a:ext cx="0" cy="59373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139338" y="4468090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16731" y="4611325"/>
            <a:ext cx="113123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5976" y="4365103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8184" y="4365104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016731" y="4468090"/>
            <a:ext cx="0" cy="7830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643081" y="4611325"/>
            <a:ext cx="237365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9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9" y="4437112"/>
            <a:ext cx="49053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45" y="2295550"/>
            <a:ext cx="48863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424433" y="1985167"/>
            <a:ext cx="0" cy="59373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929316" y="1985167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680661" y="2128402"/>
            <a:ext cx="125728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5954" y="1882180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8162" y="1882181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89287" y="2005290"/>
            <a:ext cx="0" cy="13890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33059" y="2128401"/>
            <a:ext cx="2256228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27612" y="4108050"/>
            <a:ext cx="0" cy="59373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32495" y="4108050"/>
            <a:ext cx="0" cy="593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83840" y="4251285"/>
            <a:ext cx="125728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9133" y="4005063"/>
            <a:ext cx="78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网络部分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1341" y="4005064"/>
            <a:ext cx="750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主机部分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592466" y="4128173"/>
            <a:ext cx="0" cy="13890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36238" y="4251284"/>
            <a:ext cx="2256228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8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H="1">
            <a:off x="1958566" y="3109911"/>
            <a:ext cx="5421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413" y="2938548"/>
            <a:ext cx="560715" cy="328330"/>
          </a:xfrm>
          <a:prstGeom prst="rect">
            <a:avLst/>
          </a:prstGeom>
          <a:noFill/>
        </p:spPr>
      </p:pic>
      <p:pic>
        <p:nvPicPr>
          <p:cNvPr id="33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255" y="2942561"/>
            <a:ext cx="560715" cy="328330"/>
          </a:xfrm>
          <a:prstGeom prst="rect">
            <a:avLst/>
          </a:prstGeom>
          <a:noFill/>
        </p:spPr>
      </p:pic>
      <p:cxnSp>
        <p:nvCxnSpPr>
          <p:cNvPr id="38" name="直接连接符 37"/>
          <p:cNvCxnSpPr>
            <a:stCxn id="80" idx="2"/>
          </p:cNvCxnSpPr>
          <p:nvPr/>
        </p:nvCxnSpPr>
        <p:spPr>
          <a:xfrm>
            <a:off x="1238997" y="2489903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924449" y="2488257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96325" y="327815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交换机</a:t>
            </a:r>
            <a:r>
              <a:rPr lang="en-US" altLang="zh-CN" sz="1100" b="1"/>
              <a:t>1</a:t>
            </a:r>
            <a:endParaRPr lang="zh-CN" altLang="en-US" sz="1100" b="1"/>
          </a:p>
        </p:txBody>
      </p:sp>
      <p:sp>
        <p:nvSpPr>
          <p:cNvPr id="76" name="TextBox 75"/>
          <p:cNvSpPr txBox="1"/>
          <p:nvPr/>
        </p:nvSpPr>
        <p:spPr>
          <a:xfrm>
            <a:off x="2868657" y="3289223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  <a:r>
              <a:rPr lang="en-US" altLang="zh-CN" sz="1100" b="1"/>
              <a:t>1</a:t>
            </a:r>
            <a:endParaRPr lang="zh-CN" altLang="en-US" sz="1100" b="1"/>
          </a:p>
        </p:txBody>
      </p:sp>
      <p:sp>
        <p:nvSpPr>
          <p:cNvPr id="78" name="TextBox 77"/>
          <p:cNvSpPr txBox="1"/>
          <p:nvPr/>
        </p:nvSpPr>
        <p:spPr>
          <a:xfrm>
            <a:off x="5677732" y="3289223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  <a:r>
              <a:rPr lang="en-US" altLang="zh-CN" sz="1100" b="1"/>
              <a:t>2</a:t>
            </a:r>
            <a:endParaRPr lang="zh-CN" altLang="en-US" sz="1100" b="1"/>
          </a:p>
        </p:txBody>
      </p:sp>
      <p:sp>
        <p:nvSpPr>
          <p:cNvPr id="87" name="TextBox 86"/>
          <p:cNvSpPr txBox="1"/>
          <p:nvPr/>
        </p:nvSpPr>
        <p:spPr>
          <a:xfrm>
            <a:off x="1216041" y="168726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88" name="TextBox 87"/>
          <p:cNvSpPr txBox="1"/>
          <p:nvPr/>
        </p:nvSpPr>
        <p:spPr>
          <a:xfrm>
            <a:off x="6946165" y="168726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E</a:t>
            </a:r>
            <a:endParaRPr lang="zh-CN" altLang="en-US" sz="1100" b="1"/>
          </a:p>
        </p:txBody>
      </p:sp>
      <p:sp>
        <p:nvSpPr>
          <p:cNvPr id="84" name="TextBox 83"/>
          <p:cNvSpPr txBox="1"/>
          <p:nvPr/>
        </p:nvSpPr>
        <p:spPr>
          <a:xfrm>
            <a:off x="5161270" y="168726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D</a:t>
            </a:r>
            <a:endParaRPr lang="zh-CN" altLang="en-US" sz="1100" b="1"/>
          </a:p>
        </p:txBody>
      </p:sp>
      <p:sp>
        <p:nvSpPr>
          <p:cNvPr id="90" name="AutoShape 3"/>
          <p:cNvSpPr>
            <a:spLocks noChangeAspect="1" noChangeArrowheads="1" noTextEdit="1"/>
          </p:cNvSpPr>
          <p:nvPr/>
        </p:nvSpPr>
        <p:spPr bwMode="auto">
          <a:xfrm>
            <a:off x="1261918" y="2913698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5"/>
          <p:cNvSpPr>
            <a:spLocks/>
          </p:cNvSpPr>
          <p:nvPr/>
        </p:nvSpPr>
        <p:spPr bwMode="auto">
          <a:xfrm>
            <a:off x="1290781" y="2942561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1290781" y="3133192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7"/>
          <p:cNvSpPr>
            <a:spLocks/>
          </p:cNvSpPr>
          <p:nvPr/>
        </p:nvSpPr>
        <p:spPr bwMode="auto">
          <a:xfrm>
            <a:off x="1290781" y="2942561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8"/>
          <p:cNvSpPr>
            <a:spLocks/>
          </p:cNvSpPr>
          <p:nvPr/>
        </p:nvSpPr>
        <p:spPr bwMode="auto">
          <a:xfrm>
            <a:off x="1461947" y="2976794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9"/>
          <p:cNvSpPr>
            <a:spLocks/>
          </p:cNvSpPr>
          <p:nvPr/>
        </p:nvSpPr>
        <p:spPr bwMode="auto">
          <a:xfrm>
            <a:off x="1394823" y="3043918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0"/>
          <p:cNvSpPr>
            <a:spLocks/>
          </p:cNvSpPr>
          <p:nvPr/>
        </p:nvSpPr>
        <p:spPr bwMode="auto">
          <a:xfrm>
            <a:off x="1702921" y="2957328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1"/>
          <p:cNvSpPr>
            <a:spLocks/>
          </p:cNvSpPr>
          <p:nvPr/>
        </p:nvSpPr>
        <p:spPr bwMode="auto">
          <a:xfrm>
            <a:off x="1635797" y="3023781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/>
          </p:cNvSpPr>
          <p:nvPr/>
        </p:nvSpPr>
        <p:spPr bwMode="auto">
          <a:xfrm>
            <a:off x="1467316" y="2982164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13"/>
          <p:cNvSpPr>
            <a:spLocks/>
          </p:cNvSpPr>
          <p:nvPr/>
        </p:nvSpPr>
        <p:spPr bwMode="auto">
          <a:xfrm>
            <a:off x="1398850" y="3048617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4"/>
          <p:cNvSpPr>
            <a:spLocks/>
          </p:cNvSpPr>
          <p:nvPr/>
        </p:nvSpPr>
        <p:spPr bwMode="auto">
          <a:xfrm>
            <a:off x="1707619" y="2962027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5"/>
          <p:cNvSpPr>
            <a:spLocks/>
          </p:cNvSpPr>
          <p:nvPr/>
        </p:nvSpPr>
        <p:spPr bwMode="auto">
          <a:xfrm>
            <a:off x="1640496" y="3029151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17609" y="1707663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103" name="TextBox 102"/>
          <p:cNvSpPr txBox="1"/>
          <p:nvPr/>
        </p:nvSpPr>
        <p:spPr>
          <a:xfrm>
            <a:off x="4112335" y="168726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C</a:t>
            </a:r>
            <a:endParaRPr lang="zh-CN" altLang="en-US" sz="1100" b="1"/>
          </a:p>
        </p:txBody>
      </p:sp>
      <p:sp>
        <p:nvSpPr>
          <p:cNvPr id="104" name="TextBox 103"/>
          <p:cNvSpPr txBox="1"/>
          <p:nvPr/>
        </p:nvSpPr>
        <p:spPr>
          <a:xfrm>
            <a:off x="8053310" y="1687269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F</a:t>
            </a:r>
            <a:endParaRPr lang="zh-CN" altLang="en-US" sz="1100" b="1"/>
          </a:p>
        </p:txBody>
      </p:sp>
      <p:pic>
        <p:nvPicPr>
          <p:cNvPr id="80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8094" y="1990646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9950" y="1990646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直接连接符 104"/>
          <p:cNvCxnSpPr>
            <a:stCxn id="120" idx="2"/>
          </p:cNvCxnSpPr>
          <p:nvPr/>
        </p:nvCxnSpPr>
        <p:spPr>
          <a:xfrm>
            <a:off x="4204532" y="2459701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4889984" y="2458055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61860" y="3247948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交换机</a:t>
            </a:r>
            <a:r>
              <a:rPr lang="en-US" altLang="zh-CN" sz="1100" b="1"/>
              <a:t>2</a:t>
            </a:r>
            <a:endParaRPr lang="zh-CN" altLang="en-US" sz="1100" b="1"/>
          </a:p>
        </p:txBody>
      </p:sp>
      <p:sp>
        <p:nvSpPr>
          <p:cNvPr id="108" name="AutoShape 3"/>
          <p:cNvSpPr>
            <a:spLocks noChangeAspect="1" noChangeArrowheads="1" noTextEdit="1"/>
          </p:cNvSpPr>
          <p:nvPr/>
        </p:nvSpPr>
        <p:spPr bwMode="auto">
          <a:xfrm>
            <a:off x="4227453" y="2883496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4256316" y="2912359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4256316" y="3102990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7"/>
          <p:cNvSpPr>
            <a:spLocks/>
          </p:cNvSpPr>
          <p:nvPr/>
        </p:nvSpPr>
        <p:spPr bwMode="auto">
          <a:xfrm>
            <a:off x="4256316" y="2912359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8"/>
          <p:cNvSpPr>
            <a:spLocks/>
          </p:cNvSpPr>
          <p:nvPr/>
        </p:nvSpPr>
        <p:spPr bwMode="auto">
          <a:xfrm>
            <a:off x="4427482" y="2946592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9"/>
          <p:cNvSpPr>
            <a:spLocks/>
          </p:cNvSpPr>
          <p:nvPr/>
        </p:nvSpPr>
        <p:spPr bwMode="auto">
          <a:xfrm>
            <a:off x="4360358" y="3013716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0"/>
          <p:cNvSpPr>
            <a:spLocks/>
          </p:cNvSpPr>
          <p:nvPr/>
        </p:nvSpPr>
        <p:spPr bwMode="auto">
          <a:xfrm>
            <a:off x="4668456" y="2927126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1"/>
          <p:cNvSpPr>
            <a:spLocks/>
          </p:cNvSpPr>
          <p:nvPr/>
        </p:nvSpPr>
        <p:spPr bwMode="auto">
          <a:xfrm>
            <a:off x="4601332" y="2993579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2"/>
          <p:cNvSpPr>
            <a:spLocks/>
          </p:cNvSpPr>
          <p:nvPr/>
        </p:nvSpPr>
        <p:spPr bwMode="auto">
          <a:xfrm>
            <a:off x="4432851" y="2951962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3"/>
          <p:cNvSpPr>
            <a:spLocks/>
          </p:cNvSpPr>
          <p:nvPr/>
        </p:nvSpPr>
        <p:spPr bwMode="auto">
          <a:xfrm>
            <a:off x="4364385" y="3018415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4673154" y="2931825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5"/>
          <p:cNvSpPr>
            <a:spLocks/>
          </p:cNvSpPr>
          <p:nvPr/>
        </p:nvSpPr>
        <p:spPr bwMode="auto">
          <a:xfrm>
            <a:off x="4606031" y="2998949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0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3629" y="1960444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5485" y="1960444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接连接符 121"/>
          <p:cNvCxnSpPr>
            <a:stCxn id="137" idx="2"/>
          </p:cNvCxnSpPr>
          <p:nvPr/>
        </p:nvCxnSpPr>
        <p:spPr>
          <a:xfrm>
            <a:off x="7009499" y="2488257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>
            <a:off x="7694951" y="2486611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066827" y="3276504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交换机</a:t>
            </a:r>
            <a:r>
              <a:rPr lang="en-US" altLang="zh-CN" sz="1100" b="1"/>
              <a:t>3</a:t>
            </a:r>
            <a:endParaRPr lang="zh-CN" altLang="en-US" sz="1100" b="1"/>
          </a:p>
        </p:txBody>
      </p:sp>
      <p:sp>
        <p:nvSpPr>
          <p:cNvPr id="125" name="AutoShape 3"/>
          <p:cNvSpPr>
            <a:spLocks noChangeAspect="1" noChangeArrowheads="1" noTextEdit="1"/>
          </p:cNvSpPr>
          <p:nvPr/>
        </p:nvSpPr>
        <p:spPr bwMode="auto">
          <a:xfrm>
            <a:off x="7032420" y="2912052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5"/>
          <p:cNvSpPr>
            <a:spLocks/>
          </p:cNvSpPr>
          <p:nvPr/>
        </p:nvSpPr>
        <p:spPr bwMode="auto">
          <a:xfrm>
            <a:off x="7061283" y="2940915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7061283" y="3131546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7"/>
          <p:cNvSpPr>
            <a:spLocks/>
          </p:cNvSpPr>
          <p:nvPr/>
        </p:nvSpPr>
        <p:spPr bwMode="auto">
          <a:xfrm>
            <a:off x="7061283" y="2940915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8"/>
          <p:cNvSpPr>
            <a:spLocks/>
          </p:cNvSpPr>
          <p:nvPr/>
        </p:nvSpPr>
        <p:spPr bwMode="auto">
          <a:xfrm>
            <a:off x="7232449" y="2975148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9"/>
          <p:cNvSpPr>
            <a:spLocks/>
          </p:cNvSpPr>
          <p:nvPr/>
        </p:nvSpPr>
        <p:spPr bwMode="auto">
          <a:xfrm>
            <a:off x="7165325" y="3042272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10"/>
          <p:cNvSpPr>
            <a:spLocks/>
          </p:cNvSpPr>
          <p:nvPr/>
        </p:nvSpPr>
        <p:spPr bwMode="auto">
          <a:xfrm>
            <a:off x="7473423" y="2955682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11"/>
          <p:cNvSpPr>
            <a:spLocks/>
          </p:cNvSpPr>
          <p:nvPr/>
        </p:nvSpPr>
        <p:spPr bwMode="auto">
          <a:xfrm>
            <a:off x="7406299" y="3022135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12"/>
          <p:cNvSpPr>
            <a:spLocks/>
          </p:cNvSpPr>
          <p:nvPr/>
        </p:nvSpPr>
        <p:spPr bwMode="auto">
          <a:xfrm>
            <a:off x="7237818" y="2980518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13"/>
          <p:cNvSpPr>
            <a:spLocks/>
          </p:cNvSpPr>
          <p:nvPr/>
        </p:nvSpPr>
        <p:spPr bwMode="auto">
          <a:xfrm>
            <a:off x="7169352" y="3046971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14"/>
          <p:cNvSpPr>
            <a:spLocks/>
          </p:cNvSpPr>
          <p:nvPr/>
        </p:nvSpPr>
        <p:spPr bwMode="auto">
          <a:xfrm>
            <a:off x="7478121" y="2960381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15"/>
          <p:cNvSpPr>
            <a:spLocks/>
          </p:cNvSpPr>
          <p:nvPr/>
        </p:nvSpPr>
        <p:spPr bwMode="auto">
          <a:xfrm>
            <a:off x="7410998" y="3027505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7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8596" y="198900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0452" y="198900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" name="TextBox 138"/>
          <p:cNvSpPr txBox="1"/>
          <p:nvPr/>
        </p:nvSpPr>
        <p:spPr>
          <a:xfrm>
            <a:off x="1345225" y="2359098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MA</a:t>
            </a:r>
            <a:endParaRPr lang="zh-CN" altLang="en-US" sz="1100" b="1"/>
          </a:p>
        </p:txBody>
      </p:sp>
      <p:sp>
        <p:nvSpPr>
          <p:cNvPr id="140" name="TextBox 139"/>
          <p:cNvSpPr txBox="1"/>
          <p:nvPr/>
        </p:nvSpPr>
        <p:spPr>
          <a:xfrm>
            <a:off x="2349898" y="2429724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MB</a:t>
            </a:r>
            <a:endParaRPr lang="zh-CN" altLang="en-US" sz="1100" b="1"/>
          </a:p>
        </p:txBody>
      </p:sp>
      <p:sp>
        <p:nvSpPr>
          <p:cNvPr id="141" name="TextBox 140"/>
          <p:cNvSpPr txBox="1"/>
          <p:nvPr/>
        </p:nvSpPr>
        <p:spPr>
          <a:xfrm>
            <a:off x="4264586" y="2359947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MC</a:t>
            </a:r>
            <a:endParaRPr lang="zh-CN" altLang="en-US" sz="1100" b="1"/>
          </a:p>
        </p:txBody>
      </p:sp>
      <p:sp>
        <p:nvSpPr>
          <p:cNvPr id="142" name="TextBox 141"/>
          <p:cNvSpPr txBox="1"/>
          <p:nvPr/>
        </p:nvSpPr>
        <p:spPr>
          <a:xfrm>
            <a:off x="5239935" y="2411523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MD</a:t>
            </a:r>
            <a:endParaRPr lang="zh-CN" altLang="en-US" sz="1100" b="1"/>
          </a:p>
        </p:txBody>
      </p:sp>
      <p:sp>
        <p:nvSpPr>
          <p:cNvPr id="143" name="TextBox 142"/>
          <p:cNvSpPr txBox="1"/>
          <p:nvPr/>
        </p:nvSpPr>
        <p:spPr>
          <a:xfrm>
            <a:off x="7069553" y="2411523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ME</a:t>
            </a:r>
            <a:endParaRPr lang="zh-CN" altLang="en-US" sz="1100" b="1"/>
          </a:p>
        </p:txBody>
      </p:sp>
      <p:sp>
        <p:nvSpPr>
          <p:cNvPr id="144" name="TextBox 143"/>
          <p:cNvSpPr txBox="1"/>
          <p:nvPr/>
        </p:nvSpPr>
        <p:spPr>
          <a:xfrm>
            <a:off x="7999686" y="2449379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MF</a:t>
            </a:r>
            <a:endParaRPr lang="zh-CN" altLang="en-US" sz="1100" b="1"/>
          </a:p>
        </p:txBody>
      </p:sp>
      <p:sp>
        <p:nvSpPr>
          <p:cNvPr id="145" name="TextBox 144"/>
          <p:cNvSpPr txBox="1"/>
          <p:nvPr/>
        </p:nvSpPr>
        <p:spPr>
          <a:xfrm>
            <a:off x="2571756" y="3127128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M1</a:t>
            </a:r>
            <a:endParaRPr lang="zh-CN" altLang="en-US" sz="1100" b="1"/>
          </a:p>
        </p:txBody>
      </p:sp>
      <p:sp>
        <p:nvSpPr>
          <p:cNvPr id="146" name="TextBox 145"/>
          <p:cNvSpPr txBox="1"/>
          <p:nvPr/>
        </p:nvSpPr>
        <p:spPr>
          <a:xfrm>
            <a:off x="3448949" y="3127128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M2</a:t>
            </a:r>
            <a:endParaRPr lang="zh-CN" altLang="en-US" sz="1100" b="1"/>
          </a:p>
        </p:txBody>
      </p:sp>
      <p:sp>
        <p:nvSpPr>
          <p:cNvPr id="147" name="TextBox 146"/>
          <p:cNvSpPr txBox="1"/>
          <p:nvPr/>
        </p:nvSpPr>
        <p:spPr>
          <a:xfrm>
            <a:off x="5434877" y="3130726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M3</a:t>
            </a:r>
            <a:endParaRPr lang="zh-CN" altLang="en-US" sz="1100" b="1"/>
          </a:p>
        </p:txBody>
      </p:sp>
      <p:sp>
        <p:nvSpPr>
          <p:cNvPr id="148" name="TextBox 147"/>
          <p:cNvSpPr txBox="1"/>
          <p:nvPr/>
        </p:nvSpPr>
        <p:spPr>
          <a:xfrm>
            <a:off x="6294970" y="3074128"/>
            <a:ext cx="410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M4</a:t>
            </a:r>
            <a:endParaRPr lang="zh-CN" altLang="en-US" sz="1100" b="1"/>
          </a:p>
        </p:txBody>
      </p:sp>
      <p:sp>
        <p:nvSpPr>
          <p:cNvPr id="41" name="TextBox 40"/>
          <p:cNvSpPr txBox="1"/>
          <p:nvPr/>
        </p:nvSpPr>
        <p:spPr>
          <a:xfrm>
            <a:off x="608441" y="250646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10.0.0.2</a:t>
            </a:r>
            <a:endParaRPr lang="zh-CN" alt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950560" y="26402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12.0.0.2</a:t>
            </a:r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214436" y="3905038"/>
            <a:ext cx="2767708" cy="292388"/>
            <a:chOff x="214436" y="3930299"/>
            <a:chExt cx="2767708" cy="292388"/>
          </a:xfrm>
        </p:grpSpPr>
        <p:sp>
          <p:nvSpPr>
            <p:cNvPr id="77" name="TextBox 76"/>
            <p:cNvSpPr txBox="1"/>
            <p:nvPr/>
          </p:nvSpPr>
          <p:spPr>
            <a:xfrm>
              <a:off x="880603" y="3945688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10.0.0.2</a:t>
              </a:r>
              <a:endParaRPr lang="zh-CN" altLang="en-US" sz="1200"/>
            </a:p>
          </p:txBody>
        </p:sp>
        <p:sp>
          <p:nvSpPr>
            <p:cNvPr id="3" name="矩形 2"/>
            <p:cNvSpPr/>
            <p:nvPr/>
          </p:nvSpPr>
          <p:spPr>
            <a:xfrm>
              <a:off x="214436" y="3930299"/>
              <a:ext cx="681601" cy="28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900013" y="3935235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85245" y="3935235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266847" y="3935235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56392" y="3940752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12.0.0.2</a:t>
              </a:r>
              <a:endParaRPr lang="zh-CN" altLang="en-US" sz="12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610" y="3945688"/>
              <a:ext cx="293037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100" b="1"/>
                <a:t> MA</a:t>
              </a:r>
              <a:endParaRPr lang="zh-CN" altLang="en-US" sz="1100" b="1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609560" y="3935235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571756" y="3940752"/>
              <a:ext cx="410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M1</a:t>
              </a:r>
              <a:endParaRPr lang="zh-CN" altLang="en-US" sz="1100" b="1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6096087" y="3905038"/>
            <a:ext cx="2767708" cy="292388"/>
            <a:chOff x="214436" y="3930299"/>
            <a:chExt cx="2767708" cy="292388"/>
          </a:xfrm>
        </p:grpSpPr>
        <p:sp>
          <p:nvSpPr>
            <p:cNvPr id="195" name="TextBox 194"/>
            <p:cNvSpPr txBox="1"/>
            <p:nvPr/>
          </p:nvSpPr>
          <p:spPr>
            <a:xfrm>
              <a:off x="880603" y="3945688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10.0.0.2</a:t>
              </a:r>
              <a:endParaRPr lang="zh-CN" altLang="en-US" sz="12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214436" y="3930299"/>
              <a:ext cx="681601" cy="28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900013" y="3935235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585245" y="3935235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2266847" y="3935235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556392" y="3940752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12.0.0.2</a:t>
              </a:r>
              <a:endParaRPr lang="zh-CN" altLang="en-US" sz="120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314610" y="3945688"/>
              <a:ext cx="293037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100" b="1"/>
                <a:t> M4</a:t>
              </a:r>
              <a:endParaRPr lang="zh-CN" altLang="en-US" sz="1100" b="1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609560" y="3935235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571756" y="3940752"/>
              <a:ext cx="410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MF</a:t>
              </a:r>
              <a:endParaRPr lang="zh-CN" altLang="en-US" sz="1100" b="1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91658" y="3915200"/>
            <a:ext cx="2756820" cy="282516"/>
            <a:chOff x="3191658" y="3915200"/>
            <a:chExt cx="2756820" cy="282516"/>
          </a:xfrm>
        </p:grpSpPr>
        <p:sp>
          <p:nvSpPr>
            <p:cNvPr id="215" name="TextBox 214"/>
            <p:cNvSpPr txBox="1"/>
            <p:nvPr/>
          </p:nvSpPr>
          <p:spPr>
            <a:xfrm>
              <a:off x="3844406" y="3917525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10.0.0.2</a:t>
              </a:r>
              <a:endParaRPr lang="zh-CN" altLang="en-US" sz="12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3191658" y="3915201"/>
              <a:ext cx="681601" cy="28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873259" y="3915200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551579" y="3915200"/>
              <a:ext cx="681601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233181" y="3915200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522726" y="3920717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12.0.0.2</a:t>
              </a:r>
              <a:endParaRPr lang="zh-CN" altLang="en-US" sz="12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80944" y="3925653"/>
              <a:ext cx="293037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100" b="1"/>
                <a:t> M2</a:t>
              </a:r>
              <a:endParaRPr lang="zh-CN" altLang="en-US" sz="1100" b="1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5575894" y="3915200"/>
              <a:ext cx="340800" cy="282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538090" y="3920717"/>
              <a:ext cx="410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M3</a:t>
              </a:r>
              <a:endParaRPr lang="zh-CN" altLang="en-US" sz="1100" b="1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1621297" y="3509558"/>
            <a:ext cx="0" cy="3542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>
            <a:off x="4554860" y="3509558"/>
            <a:ext cx="0" cy="3542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7439953" y="3509558"/>
            <a:ext cx="0" cy="3542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H="1">
            <a:off x="3352700" y="2352012"/>
            <a:ext cx="36562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423" y="2207603"/>
            <a:ext cx="560715" cy="328330"/>
          </a:xfrm>
          <a:prstGeom prst="rect">
            <a:avLst/>
          </a:prstGeom>
          <a:noFill/>
        </p:spPr>
      </p:pic>
      <p:cxnSp>
        <p:nvCxnSpPr>
          <p:cNvPr id="3" name="直接连接符 2"/>
          <p:cNvCxnSpPr>
            <a:stCxn id="21" idx="2"/>
          </p:cNvCxnSpPr>
          <p:nvPr/>
        </p:nvCxnSpPr>
        <p:spPr>
          <a:xfrm>
            <a:off x="2744616" y="1737585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430068" y="1735939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6667" y="1940062"/>
            <a:ext cx="70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767537" y="2161380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2796400" y="2190243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796400" y="2380874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796400" y="2190243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967566" y="2224476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900442" y="2291600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3208540" y="2205010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141416" y="2271463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972935" y="2229846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904469" y="2296299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13238" y="2209709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146115" y="2276833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13" y="1238328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5569" y="1238328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2606544" y="2611253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131.107.41  .0</a:t>
            </a:r>
          </a:p>
          <a:p>
            <a:r>
              <a:rPr lang="en-US" altLang="zh-CN" sz="1200"/>
              <a:t>255.255.255.0</a:t>
            </a:r>
            <a:endParaRPr lang="zh-CN" altLang="en-US" sz="1200"/>
          </a:p>
        </p:txBody>
      </p:sp>
      <p:cxnSp>
        <p:nvCxnSpPr>
          <p:cNvPr id="55" name="直接连接符 54"/>
          <p:cNvCxnSpPr>
            <a:stCxn id="71" idx="2"/>
          </p:cNvCxnSpPr>
          <p:nvPr/>
        </p:nvCxnSpPr>
        <p:spPr>
          <a:xfrm>
            <a:off x="6530798" y="1689176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216250" y="1687530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3"/>
          <p:cNvSpPr>
            <a:spLocks noChangeAspect="1" noChangeArrowheads="1" noTextEdit="1"/>
          </p:cNvSpPr>
          <p:nvPr/>
        </p:nvSpPr>
        <p:spPr bwMode="auto">
          <a:xfrm>
            <a:off x="6553719" y="2112971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6582582" y="2141834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582582" y="2332465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6582582" y="2141834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6753748" y="2176067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6686624" y="2243191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0"/>
          <p:cNvSpPr>
            <a:spLocks/>
          </p:cNvSpPr>
          <p:nvPr/>
        </p:nvSpPr>
        <p:spPr bwMode="auto">
          <a:xfrm>
            <a:off x="6994722" y="2156601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1"/>
          <p:cNvSpPr>
            <a:spLocks/>
          </p:cNvSpPr>
          <p:nvPr/>
        </p:nvSpPr>
        <p:spPr bwMode="auto">
          <a:xfrm>
            <a:off x="6927598" y="2223054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2"/>
          <p:cNvSpPr>
            <a:spLocks/>
          </p:cNvSpPr>
          <p:nvPr/>
        </p:nvSpPr>
        <p:spPr bwMode="auto">
          <a:xfrm>
            <a:off x="6759117" y="2181437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6690651" y="2247890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4"/>
          <p:cNvSpPr>
            <a:spLocks/>
          </p:cNvSpPr>
          <p:nvPr/>
        </p:nvSpPr>
        <p:spPr bwMode="auto">
          <a:xfrm>
            <a:off x="6999420" y="2161300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5"/>
          <p:cNvSpPr>
            <a:spLocks/>
          </p:cNvSpPr>
          <p:nvPr/>
        </p:nvSpPr>
        <p:spPr bwMode="auto">
          <a:xfrm>
            <a:off x="6932297" y="2228424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9895" y="1189919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751" y="1189919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6426936" y="2589055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131.107.42  .0</a:t>
            </a:r>
          </a:p>
          <a:p>
            <a:r>
              <a:rPr lang="en-US" altLang="zh-CN" sz="1200"/>
              <a:t>255.255.255.0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3990324" y="116804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131.107.41.28</a:t>
            </a:r>
          </a:p>
          <a:p>
            <a:r>
              <a:rPr lang="en-US" altLang="zh-CN" sz="1200"/>
              <a:t>255.255.255.0</a:t>
            </a:r>
          </a:p>
          <a:p>
            <a:r>
              <a:rPr lang="en-US" altLang="zh-CN" sz="1200"/>
              <a:t>131.107.41.1</a:t>
            </a:r>
            <a:endParaRPr lang="zh-CN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3816472" y="2388105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131.107.41.1</a:t>
            </a:r>
          </a:p>
          <a:p>
            <a:r>
              <a:rPr lang="en-US" altLang="zh-CN" sz="1200"/>
              <a:t>255.255.255.0</a:t>
            </a:r>
            <a:endParaRPr lang="zh-CN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5254148" y="1125959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131.107.42.2</a:t>
            </a:r>
          </a:p>
          <a:p>
            <a:r>
              <a:rPr lang="en-US" altLang="zh-CN" sz="1200"/>
              <a:t>255.255.255.0</a:t>
            </a:r>
          </a:p>
          <a:p>
            <a:r>
              <a:rPr lang="en-US" altLang="zh-CN" sz="1200"/>
              <a:t>131.107.42.1</a:t>
            </a:r>
            <a:endParaRPr lang="zh-CN" alt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5369138" y="2380874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131.107.42.1</a:t>
            </a:r>
          </a:p>
          <a:p>
            <a:r>
              <a:rPr lang="en-US" altLang="zh-CN" sz="1200"/>
              <a:t>255.255.255.0</a:t>
            </a:r>
            <a:endParaRPr lang="zh-CN" altLang="en-US" sz="1200"/>
          </a:p>
        </p:txBody>
      </p:sp>
      <p:sp>
        <p:nvSpPr>
          <p:cNvPr id="94" name="TextBox 93"/>
          <p:cNvSpPr txBox="1"/>
          <p:nvPr/>
        </p:nvSpPr>
        <p:spPr>
          <a:xfrm>
            <a:off x="2767537" y="167532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MA</a:t>
            </a:r>
            <a:endParaRPr lang="zh-CN" altLang="en-US" sz="1200"/>
          </a:p>
        </p:txBody>
      </p:sp>
      <p:sp>
        <p:nvSpPr>
          <p:cNvPr id="95" name="TextBox 94"/>
          <p:cNvSpPr txBox="1"/>
          <p:nvPr/>
        </p:nvSpPr>
        <p:spPr>
          <a:xfrm>
            <a:off x="4463643" y="209442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5278211" y="210387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2616946" y="952120"/>
            <a:ext cx="32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98" name="TextBox 97"/>
          <p:cNvSpPr txBox="1"/>
          <p:nvPr/>
        </p:nvSpPr>
        <p:spPr>
          <a:xfrm>
            <a:off x="3734803" y="956881"/>
            <a:ext cx="32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99" name="TextBox 98"/>
          <p:cNvSpPr txBox="1"/>
          <p:nvPr/>
        </p:nvSpPr>
        <p:spPr>
          <a:xfrm>
            <a:off x="3271262" y="1710710"/>
            <a:ext cx="429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MB</a:t>
            </a:r>
            <a:endParaRPr lang="zh-CN" altLang="en-US" sz="1100"/>
          </a:p>
        </p:txBody>
      </p:sp>
      <p:sp>
        <p:nvSpPr>
          <p:cNvPr id="100" name="TextBox 99"/>
          <p:cNvSpPr txBox="1"/>
          <p:nvPr/>
        </p:nvSpPr>
        <p:spPr>
          <a:xfrm>
            <a:off x="6403128" y="816554"/>
            <a:ext cx="32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C</a:t>
            </a:r>
            <a:endParaRPr lang="zh-CN" altLang="en-US" sz="1100" b="1"/>
          </a:p>
        </p:txBody>
      </p:sp>
      <p:sp>
        <p:nvSpPr>
          <p:cNvPr id="101" name="TextBox 100"/>
          <p:cNvSpPr txBox="1"/>
          <p:nvPr/>
        </p:nvSpPr>
        <p:spPr>
          <a:xfrm>
            <a:off x="7520985" y="821315"/>
            <a:ext cx="32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D</a:t>
            </a:r>
            <a:endParaRPr lang="zh-CN" altLang="en-US" sz="1100" b="1"/>
          </a:p>
        </p:txBody>
      </p:sp>
      <p:sp>
        <p:nvSpPr>
          <p:cNvPr id="102" name="TextBox 101"/>
          <p:cNvSpPr txBox="1"/>
          <p:nvPr/>
        </p:nvSpPr>
        <p:spPr>
          <a:xfrm>
            <a:off x="6560184" y="163379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MC</a:t>
            </a:r>
            <a:endParaRPr lang="zh-CN" alt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7047414" y="163379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MD</a:t>
            </a:r>
            <a:endParaRPr lang="zh-CN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838482" y="109502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131.107.42.8</a:t>
            </a:r>
          </a:p>
          <a:p>
            <a:r>
              <a:rPr lang="en-US" altLang="zh-CN" sz="1200"/>
              <a:t>255.255.255.0</a:t>
            </a:r>
          </a:p>
          <a:p>
            <a:r>
              <a:rPr lang="en-US" altLang="zh-CN" sz="1200"/>
              <a:t>131.107.42.1</a:t>
            </a:r>
            <a:endParaRPr lang="zh-CN" altLang="en-US" sz="12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5" y="1146578"/>
            <a:ext cx="1855988" cy="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组合 106"/>
          <p:cNvGrpSpPr/>
          <p:nvPr/>
        </p:nvGrpSpPr>
        <p:grpSpPr>
          <a:xfrm>
            <a:off x="476577" y="3408469"/>
            <a:ext cx="3880962" cy="1569043"/>
            <a:chOff x="476577" y="3502832"/>
            <a:chExt cx="3880962" cy="1569043"/>
          </a:xfrm>
        </p:grpSpPr>
        <p:cxnSp>
          <p:nvCxnSpPr>
            <p:cNvPr id="112" name="直接连接符 111"/>
            <p:cNvCxnSpPr>
              <a:stCxn id="126" idx="2"/>
            </p:cNvCxnSpPr>
            <p:nvPr/>
          </p:nvCxnSpPr>
          <p:spPr>
            <a:xfrm>
              <a:off x="1793819" y="4296441"/>
              <a:ext cx="428881" cy="441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2633182" y="4286651"/>
              <a:ext cx="304735" cy="472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70651" y="4712092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1999514" y="4740955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6"/>
            <p:cNvSpPr>
              <a:spLocks noChangeArrowheads="1"/>
            </p:cNvSpPr>
            <p:nvPr/>
          </p:nvSpPr>
          <p:spPr bwMode="auto">
            <a:xfrm>
              <a:off x="1999514" y="4931586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1999514" y="4740955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2170680" y="4775188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2103556" y="4842312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2411654" y="4755722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2344530" y="4822175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2176049" y="4780558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2107583" y="4847011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2416352" y="4760421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2349229" y="4827545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26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2916" y="3797184"/>
              <a:ext cx="521806" cy="49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8683" y="3789040"/>
              <a:ext cx="521806" cy="49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TextBox 128"/>
            <p:cNvSpPr txBox="1"/>
            <p:nvPr/>
          </p:nvSpPr>
          <p:spPr>
            <a:xfrm>
              <a:off x="3193438" y="3718758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131.107.41.28</a:t>
              </a:r>
            </a:p>
            <a:p>
              <a:r>
                <a:rPr lang="en-US" altLang="zh-CN" sz="1200"/>
                <a:t>255.255.255.0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820060" y="3502832"/>
              <a:ext cx="327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A</a:t>
              </a:r>
              <a:endParaRPr lang="zh-CN" altLang="en-US" sz="1100" b="1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937917" y="3507593"/>
              <a:ext cx="327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B</a:t>
              </a:r>
              <a:endParaRPr lang="zh-CN" altLang="en-US" sz="1100" b="1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76577" y="3789040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131.107.41.6</a:t>
              </a:r>
            </a:p>
            <a:p>
              <a:r>
                <a:rPr lang="en-US" altLang="zh-CN" sz="1200"/>
                <a:t>255.255.0.0</a:t>
              </a:r>
            </a:p>
            <a:p>
              <a:endParaRPr lang="zh-CN" altLang="en-US" sz="12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633410" y="3408469"/>
            <a:ext cx="3880962" cy="1569043"/>
            <a:chOff x="4633410" y="3408469"/>
            <a:chExt cx="3880962" cy="1569043"/>
          </a:xfrm>
        </p:grpSpPr>
        <p:cxnSp>
          <p:nvCxnSpPr>
            <p:cNvPr id="161" name="直接连接符 160"/>
            <p:cNvCxnSpPr>
              <a:stCxn id="175" idx="2"/>
            </p:cNvCxnSpPr>
            <p:nvPr/>
          </p:nvCxnSpPr>
          <p:spPr>
            <a:xfrm>
              <a:off x="5950652" y="4202078"/>
              <a:ext cx="428881" cy="441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>
              <a:off x="6790015" y="4192288"/>
              <a:ext cx="304735" cy="472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27484" y="4617729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"/>
            <p:cNvSpPr>
              <a:spLocks/>
            </p:cNvSpPr>
            <p:nvPr/>
          </p:nvSpPr>
          <p:spPr bwMode="auto">
            <a:xfrm>
              <a:off x="6156347" y="4646592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6"/>
            <p:cNvSpPr>
              <a:spLocks noChangeArrowheads="1"/>
            </p:cNvSpPr>
            <p:nvPr/>
          </p:nvSpPr>
          <p:spPr bwMode="auto">
            <a:xfrm>
              <a:off x="6156347" y="4837223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"/>
            <p:cNvSpPr>
              <a:spLocks/>
            </p:cNvSpPr>
            <p:nvPr/>
          </p:nvSpPr>
          <p:spPr bwMode="auto">
            <a:xfrm>
              <a:off x="6156347" y="4646592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8"/>
            <p:cNvSpPr>
              <a:spLocks/>
            </p:cNvSpPr>
            <p:nvPr/>
          </p:nvSpPr>
          <p:spPr bwMode="auto">
            <a:xfrm>
              <a:off x="6327513" y="4680825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9"/>
            <p:cNvSpPr>
              <a:spLocks/>
            </p:cNvSpPr>
            <p:nvPr/>
          </p:nvSpPr>
          <p:spPr bwMode="auto">
            <a:xfrm>
              <a:off x="6260389" y="4747949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"/>
            <p:cNvSpPr>
              <a:spLocks/>
            </p:cNvSpPr>
            <p:nvPr/>
          </p:nvSpPr>
          <p:spPr bwMode="auto">
            <a:xfrm>
              <a:off x="6568487" y="4661359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1"/>
            <p:cNvSpPr>
              <a:spLocks/>
            </p:cNvSpPr>
            <p:nvPr/>
          </p:nvSpPr>
          <p:spPr bwMode="auto">
            <a:xfrm>
              <a:off x="6501363" y="4727812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"/>
            <p:cNvSpPr>
              <a:spLocks/>
            </p:cNvSpPr>
            <p:nvPr/>
          </p:nvSpPr>
          <p:spPr bwMode="auto">
            <a:xfrm>
              <a:off x="6332882" y="4686195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6264416" y="4752648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4"/>
            <p:cNvSpPr>
              <a:spLocks/>
            </p:cNvSpPr>
            <p:nvPr/>
          </p:nvSpPr>
          <p:spPr bwMode="auto">
            <a:xfrm>
              <a:off x="6573185" y="4666058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"/>
            <p:cNvSpPr>
              <a:spLocks/>
            </p:cNvSpPr>
            <p:nvPr/>
          </p:nvSpPr>
          <p:spPr bwMode="auto">
            <a:xfrm>
              <a:off x="6506062" y="4733182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5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9749" y="3702821"/>
              <a:ext cx="521806" cy="49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6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15516" y="3694677"/>
              <a:ext cx="521806" cy="49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" name="TextBox 176"/>
            <p:cNvSpPr txBox="1"/>
            <p:nvPr/>
          </p:nvSpPr>
          <p:spPr>
            <a:xfrm>
              <a:off x="7350271" y="3624395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131.107.41.28</a:t>
              </a:r>
            </a:p>
            <a:p>
              <a:r>
                <a:rPr lang="en-US" altLang="zh-CN" sz="1200"/>
                <a:t>255.255.255.0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76893" y="3408469"/>
              <a:ext cx="327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A</a:t>
              </a:r>
              <a:endParaRPr lang="zh-CN" altLang="en-US" sz="1100" b="1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094750" y="3413230"/>
              <a:ext cx="327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/>
                <a:t>B</a:t>
              </a:r>
              <a:endParaRPr lang="zh-CN" altLang="en-US" sz="1100" b="1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633410" y="3694677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131.107.42.6</a:t>
              </a:r>
            </a:p>
            <a:p>
              <a:r>
                <a:rPr lang="en-US" altLang="zh-CN" sz="1200"/>
                <a:t>255.255.0.0</a:t>
              </a:r>
            </a:p>
            <a:p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077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/>
          <p:cNvCxnSpPr>
            <a:stCxn id="2" idx="0"/>
          </p:cNvCxnSpPr>
          <p:nvPr/>
        </p:nvCxnSpPr>
        <p:spPr>
          <a:xfrm flipV="1">
            <a:off x="4323118" y="3172848"/>
            <a:ext cx="0" cy="990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257303" y="4313229"/>
            <a:ext cx="438064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2760" y="4163496"/>
            <a:ext cx="560715" cy="328330"/>
          </a:xfrm>
          <a:prstGeom prst="rect">
            <a:avLst/>
          </a:prstGeom>
          <a:noFill/>
        </p:spPr>
      </p:pic>
      <p:cxnSp>
        <p:nvCxnSpPr>
          <p:cNvPr id="3" name="直接连接符 2"/>
          <p:cNvCxnSpPr/>
          <p:nvPr/>
        </p:nvCxnSpPr>
        <p:spPr>
          <a:xfrm>
            <a:off x="1733897" y="3649498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265876" y="3691832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11004" y="4514171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</a:p>
        </p:txBody>
      </p:sp>
      <p:pic>
        <p:nvPicPr>
          <p:cNvPr id="2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521" y="3194221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377" y="3194221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634103" y="451417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连接符 29"/>
          <p:cNvCxnSpPr>
            <a:stCxn id="46" idx="2"/>
          </p:cNvCxnSpPr>
          <p:nvPr/>
        </p:nvCxnSpPr>
        <p:spPr>
          <a:xfrm>
            <a:off x="3967290" y="2564277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652742" y="2562631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3"/>
          <p:cNvSpPr>
            <a:spLocks noChangeAspect="1" noChangeArrowheads="1" noTextEdit="1"/>
          </p:cNvSpPr>
          <p:nvPr/>
        </p:nvSpPr>
        <p:spPr bwMode="auto">
          <a:xfrm>
            <a:off x="3974565" y="2953945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003428" y="2982808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003428" y="3173439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7"/>
          <p:cNvSpPr>
            <a:spLocks/>
          </p:cNvSpPr>
          <p:nvPr/>
        </p:nvSpPr>
        <p:spPr bwMode="auto">
          <a:xfrm>
            <a:off x="4003428" y="2982808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4174594" y="3017041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4107470" y="3084165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4415568" y="2997575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4348444" y="3064028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4179963" y="3022411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4111497" y="3088864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4420266" y="3002274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>
            <a:off x="4353143" y="3069398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6387" y="206502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243" y="206502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61386" y="369986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10.0.0.2</a:t>
            </a:r>
            <a:endParaRPr lang="zh-CN" altLang="en-US" sz="1200"/>
          </a:p>
        </p:txBody>
      </p:sp>
      <p:cxnSp>
        <p:nvCxnSpPr>
          <p:cNvPr id="55" name="直接连接符 54"/>
          <p:cNvCxnSpPr>
            <a:stCxn id="71" idx="2"/>
          </p:cNvCxnSpPr>
          <p:nvPr/>
        </p:nvCxnSpPr>
        <p:spPr>
          <a:xfrm>
            <a:off x="6312223" y="3645069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997675" y="3643423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3"/>
          <p:cNvSpPr>
            <a:spLocks noChangeAspect="1" noChangeArrowheads="1" noTextEdit="1"/>
          </p:cNvSpPr>
          <p:nvPr/>
        </p:nvSpPr>
        <p:spPr bwMode="auto">
          <a:xfrm>
            <a:off x="6335144" y="4068864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6364007" y="4097727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364007" y="4288358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6364007" y="4097727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6535173" y="4131960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6468049" y="4199084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0"/>
          <p:cNvSpPr>
            <a:spLocks/>
          </p:cNvSpPr>
          <p:nvPr/>
        </p:nvSpPr>
        <p:spPr bwMode="auto">
          <a:xfrm>
            <a:off x="6776147" y="4112494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1"/>
          <p:cNvSpPr>
            <a:spLocks/>
          </p:cNvSpPr>
          <p:nvPr/>
        </p:nvSpPr>
        <p:spPr bwMode="auto">
          <a:xfrm>
            <a:off x="6709023" y="4178947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2"/>
          <p:cNvSpPr>
            <a:spLocks/>
          </p:cNvSpPr>
          <p:nvPr/>
        </p:nvSpPr>
        <p:spPr bwMode="auto">
          <a:xfrm>
            <a:off x="6540542" y="4137330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6472076" y="4203783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4"/>
          <p:cNvSpPr>
            <a:spLocks/>
          </p:cNvSpPr>
          <p:nvPr/>
        </p:nvSpPr>
        <p:spPr bwMode="auto">
          <a:xfrm>
            <a:off x="6780845" y="4117193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5"/>
          <p:cNvSpPr>
            <a:spLocks/>
          </p:cNvSpPr>
          <p:nvPr/>
        </p:nvSpPr>
        <p:spPr bwMode="auto">
          <a:xfrm>
            <a:off x="6713722" y="4184317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320" y="314581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3176" y="314581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6472076" y="45064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96545" y="36344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10.0.0.3</a:t>
            </a:r>
            <a:endParaRPr lang="zh-CN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3336734" y="431969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10.0.0.1</a:t>
            </a:r>
            <a:endParaRPr lang="zh-CN" alt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4354732" y="332599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36362" y="388390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11.0.0.1</a:t>
            </a:r>
            <a:endParaRPr lang="zh-CN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3143025" y="2596310"/>
            <a:ext cx="72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11.0.0.2</a:t>
            </a:r>
            <a:endParaRPr lang="zh-CN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4957477" y="2569845"/>
            <a:ext cx="72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11.0.0.3</a:t>
            </a:r>
            <a:endParaRPr lang="zh-CN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7302410" y="363121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12.0.0.3</a:t>
            </a:r>
            <a:endParaRPr lang="zh-CN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5591861" y="363121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12.0.0.2</a:t>
            </a:r>
            <a:endParaRPr lang="zh-CN" alt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4603475" y="4336767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12.0.0.1</a:t>
            </a:r>
            <a:endParaRPr lang="zh-CN" altLang="en-US" sz="1200"/>
          </a:p>
        </p:txBody>
      </p:sp>
      <p:sp>
        <p:nvSpPr>
          <p:cNvPr id="87" name="椭圆 86"/>
          <p:cNvSpPr/>
          <p:nvPr/>
        </p:nvSpPr>
        <p:spPr>
          <a:xfrm>
            <a:off x="702340" y="2753995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030501" y="1525224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378559" y="2737037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113478" y="170162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11</a:t>
            </a:r>
            <a:r>
              <a:rPr lang="zh-CN" altLang="en-US" sz="1100" b="1"/>
              <a:t>网段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36061" y="2803879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12</a:t>
            </a:r>
            <a:r>
              <a:rPr lang="zh-CN" altLang="en-US" sz="1100" b="1"/>
              <a:t>网段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03374" y="2844625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10</a:t>
            </a:r>
            <a:r>
              <a:rPr lang="zh-CN" altLang="en-US" sz="1100" b="1"/>
              <a:t>网段</a:t>
            </a: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1017489" y="3948335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246623" y="3948335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33" y="4160903"/>
            <a:ext cx="132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网络标识 主机标识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128678" y="3956159"/>
            <a:ext cx="0" cy="21137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438907" y="3963176"/>
            <a:ext cx="0" cy="21137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3"/>
          <p:cNvSpPr>
            <a:spLocks noChangeAspect="1" noChangeArrowheads="1" noTextEdit="1"/>
          </p:cNvSpPr>
          <p:nvPr/>
        </p:nvSpPr>
        <p:spPr bwMode="auto">
          <a:xfrm>
            <a:off x="1843965" y="4083631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5"/>
          <p:cNvSpPr>
            <a:spLocks/>
          </p:cNvSpPr>
          <p:nvPr/>
        </p:nvSpPr>
        <p:spPr bwMode="auto">
          <a:xfrm>
            <a:off x="1872828" y="4112494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1872828" y="4303125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7"/>
          <p:cNvSpPr>
            <a:spLocks/>
          </p:cNvSpPr>
          <p:nvPr/>
        </p:nvSpPr>
        <p:spPr bwMode="auto">
          <a:xfrm>
            <a:off x="1872828" y="4112494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2043994" y="4146727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1976870" y="4213851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10"/>
          <p:cNvSpPr>
            <a:spLocks/>
          </p:cNvSpPr>
          <p:nvPr/>
        </p:nvSpPr>
        <p:spPr bwMode="auto">
          <a:xfrm>
            <a:off x="2284968" y="4127261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1"/>
          <p:cNvSpPr>
            <a:spLocks/>
          </p:cNvSpPr>
          <p:nvPr/>
        </p:nvSpPr>
        <p:spPr bwMode="auto">
          <a:xfrm>
            <a:off x="2217844" y="4193714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2"/>
          <p:cNvSpPr>
            <a:spLocks/>
          </p:cNvSpPr>
          <p:nvPr/>
        </p:nvSpPr>
        <p:spPr bwMode="auto">
          <a:xfrm>
            <a:off x="2049363" y="4152097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13"/>
          <p:cNvSpPr>
            <a:spLocks/>
          </p:cNvSpPr>
          <p:nvPr/>
        </p:nvSpPr>
        <p:spPr bwMode="auto">
          <a:xfrm>
            <a:off x="1980897" y="4218550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4"/>
          <p:cNvSpPr>
            <a:spLocks/>
          </p:cNvSpPr>
          <p:nvPr/>
        </p:nvSpPr>
        <p:spPr bwMode="auto">
          <a:xfrm>
            <a:off x="2289666" y="4131960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5"/>
          <p:cNvSpPr>
            <a:spLocks/>
          </p:cNvSpPr>
          <p:nvPr/>
        </p:nvSpPr>
        <p:spPr bwMode="auto">
          <a:xfrm>
            <a:off x="2222543" y="4199084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2554275" y="3879804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2783409" y="3879804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3249570" y="2847661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478704" y="2847661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5070915" y="2803879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5300049" y="2803879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723473" y="3879804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5952607" y="3879804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415848" y="3883904"/>
            <a:ext cx="181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7644982" y="3883904"/>
            <a:ext cx="35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4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97139"/>
            <a:ext cx="39719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0263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4208" y="244985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网络部分</a:t>
            </a:r>
            <a:r>
              <a:rPr lang="en-US" altLang="zh-CN" sz="1200" b="1"/>
              <a:t>131.107</a:t>
            </a:r>
            <a:endParaRPr lang="zh-CN" altLang="en-US" sz="1200" b="1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015792" y="2693293"/>
            <a:ext cx="0" cy="2499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5736" y="246130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网络部分</a:t>
            </a:r>
            <a:r>
              <a:rPr lang="en-US" altLang="zh-CN" sz="1100" b="1"/>
              <a:t>131.107.41</a:t>
            </a:r>
            <a:endParaRPr lang="zh-CN" altLang="en-US" sz="1100" b="1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71549" y="2693293"/>
            <a:ext cx="0" cy="2499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2443" y="37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主机部分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63888" y="3364051"/>
            <a:ext cx="0" cy="41947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561634" y="3406365"/>
            <a:ext cx="371" cy="3666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1896" y="3730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主机部分</a:t>
            </a:r>
          </a:p>
        </p:txBody>
      </p:sp>
    </p:spTree>
    <p:extLst>
      <p:ext uri="{BB962C8B-B14F-4D97-AF65-F5344CB8AC3E}">
        <p14:creationId xmlns:p14="http://schemas.microsoft.com/office/powerpoint/2010/main" val="320168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5722"/>
            <a:ext cx="39719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8216" y="242015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网络部分</a:t>
            </a:r>
            <a:r>
              <a:rPr lang="en-US" altLang="zh-CN" sz="1100" b="1"/>
              <a:t>131</a:t>
            </a:r>
            <a:endParaRPr lang="zh-CN" altLang="en-US" sz="1100" b="1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815765" y="2652137"/>
            <a:ext cx="0" cy="2499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5764" y="36450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主机部分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92079" y="3356992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0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1"/>
          <p:cNvSpPr>
            <a:spLocks noChangeArrowheads="1"/>
          </p:cNvSpPr>
          <p:nvPr/>
        </p:nvSpPr>
        <p:spPr bwMode="auto">
          <a:xfrm>
            <a:off x="323528" y="3016796"/>
            <a:ext cx="146606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Helvetica"/>
              </a:rPr>
              <a:t>二进制地址</a:t>
            </a:r>
            <a:endParaRPr lang="en-US" altLang="zh-CN" sz="2000" b="1">
              <a:solidFill>
                <a:srgbClr val="000000"/>
              </a:solidFill>
              <a:latin typeface="Helvetica"/>
            </a:endParaRPr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2036763" y="3910013"/>
            <a:ext cx="6973887" cy="609600"/>
            <a:chOff x="893" y="1200"/>
            <a:chExt cx="4460" cy="586"/>
          </a:xfrm>
        </p:grpSpPr>
        <p:sp>
          <p:nvSpPr>
            <p:cNvPr id="7" name="Rectangle 104"/>
            <p:cNvSpPr>
              <a:spLocks noChangeArrowheads="1"/>
            </p:cNvSpPr>
            <p:nvPr/>
          </p:nvSpPr>
          <p:spPr bwMode="auto">
            <a:xfrm>
              <a:off x="893" y="1202"/>
              <a:ext cx="1127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Rectangle 105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Rectangle 106"/>
            <p:cNvSpPr>
              <a:spLocks noChangeArrowheads="1"/>
            </p:cNvSpPr>
            <p:nvPr/>
          </p:nvSpPr>
          <p:spPr bwMode="auto">
            <a:xfrm>
              <a:off x="3124" y="1202"/>
              <a:ext cx="1131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Rectangle 107"/>
            <p:cNvSpPr>
              <a:spLocks noChangeArrowheads="1"/>
            </p:cNvSpPr>
            <p:nvPr/>
          </p:nvSpPr>
          <p:spPr bwMode="auto">
            <a:xfrm>
              <a:off x="4228" y="1200"/>
              <a:ext cx="1125" cy="586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1857375" y="3811588"/>
            <a:ext cx="1855788" cy="7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11111111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3609975" y="3811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11111111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438775" y="3811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11111111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7193677" y="3789034"/>
            <a:ext cx="1855788" cy="77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Helvetica"/>
              </a:rPr>
              <a:t>00000000</a:t>
            </a:r>
          </a:p>
        </p:txBody>
      </p: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2027238" y="4972050"/>
            <a:ext cx="6973887" cy="609600"/>
            <a:chOff x="893" y="1200"/>
            <a:chExt cx="4460" cy="586"/>
          </a:xfrm>
        </p:grpSpPr>
        <p:sp>
          <p:nvSpPr>
            <p:cNvPr id="16" name="Rectangle 113"/>
            <p:cNvSpPr>
              <a:spLocks noChangeArrowheads="1"/>
            </p:cNvSpPr>
            <p:nvPr/>
          </p:nvSpPr>
          <p:spPr bwMode="auto">
            <a:xfrm>
              <a:off x="893" y="1202"/>
              <a:ext cx="1127" cy="580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en-US" altLang="zh-CN" b="1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7" name="Rectangle 114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Rectangle 115"/>
            <p:cNvSpPr>
              <a:spLocks noChangeArrowheads="1"/>
            </p:cNvSpPr>
            <p:nvPr/>
          </p:nvSpPr>
          <p:spPr bwMode="auto">
            <a:xfrm>
              <a:off x="3124" y="1202"/>
              <a:ext cx="1131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Rectangle 116"/>
            <p:cNvSpPr>
              <a:spLocks noChangeArrowheads="1"/>
            </p:cNvSpPr>
            <p:nvPr/>
          </p:nvSpPr>
          <p:spPr bwMode="auto">
            <a:xfrm>
              <a:off x="4228" y="1200"/>
              <a:ext cx="1125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0" name="Rectangle 117"/>
          <p:cNvSpPr>
            <a:spLocks noChangeArrowheads="1"/>
          </p:cNvSpPr>
          <p:nvPr/>
        </p:nvSpPr>
        <p:spPr bwMode="auto">
          <a:xfrm>
            <a:off x="1847850" y="4848225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3" name="Rectangle 120"/>
          <p:cNvSpPr>
            <a:spLocks noChangeArrowheads="1"/>
          </p:cNvSpPr>
          <p:nvPr/>
        </p:nvSpPr>
        <p:spPr bwMode="auto">
          <a:xfrm>
            <a:off x="7181850" y="4848225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Helvetica"/>
              </a:rPr>
              <a:t>00000000</a:t>
            </a:r>
          </a:p>
        </p:txBody>
      </p:sp>
      <p:sp>
        <p:nvSpPr>
          <p:cNvPr id="24" name="Rectangle 121"/>
          <p:cNvSpPr>
            <a:spLocks noChangeArrowheads="1"/>
          </p:cNvSpPr>
          <p:nvPr/>
        </p:nvSpPr>
        <p:spPr bwMode="auto">
          <a:xfrm>
            <a:off x="142874" y="3986213"/>
            <a:ext cx="1884363" cy="5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Helvetica"/>
              </a:rPr>
              <a:t>二进制子网掩码</a:t>
            </a:r>
            <a:endParaRPr lang="en-US" altLang="zh-CN" sz="20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5" name="Text Box 122"/>
          <p:cNvSpPr txBox="1">
            <a:spLocks noChangeArrowheads="1"/>
          </p:cNvSpPr>
          <p:nvPr/>
        </p:nvSpPr>
        <p:spPr bwMode="auto">
          <a:xfrm>
            <a:off x="2873992" y="1757297"/>
            <a:ext cx="4378122" cy="46166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Helvetica"/>
              </a:rPr>
              <a:t>131.107.41.6     255.255.255.0</a:t>
            </a:r>
            <a:endParaRPr lang="en-US" altLang="zh-CN" sz="32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6" name="Rectangle 123"/>
          <p:cNvSpPr>
            <a:spLocks noChangeArrowheads="1"/>
          </p:cNvSpPr>
          <p:nvPr/>
        </p:nvSpPr>
        <p:spPr bwMode="auto">
          <a:xfrm>
            <a:off x="2713035" y="2376488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131</a:t>
            </a:r>
          </a:p>
        </p:txBody>
      </p:sp>
      <p:sp>
        <p:nvSpPr>
          <p:cNvPr id="27" name="Rectangle 124"/>
          <p:cNvSpPr>
            <a:spLocks noChangeArrowheads="1"/>
          </p:cNvSpPr>
          <p:nvPr/>
        </p:nvSpPr>
        <p:spPr bwMode="auto">
          <a:xfrm>
            <a:off x="4201026" y="2376488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107</a:t>
            </a:r>
          </a:p>
        </p:txBody>
      </p:sp>
      <p:sp>
        <p:nvSpPr>
          <p:cNvPr id="28" name="Rectangle 125"/>
          <p:cNvSpPr>
            <a:spLocks noChangeArrowheads="1"/>
          </p:cNvSpPr>
          <p:nvPr/>
        </p:nvSpPr>
        <p:spPr bwMode="auto">
          <a:xfrm>
            <a:off x="5689017" y="2376488"/>
            <a:ext cx="1111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41</a:t>
            </a:r>
          </a:p>
        </p:txBody>
      </p:sp>
      <p:sp>
        <p:nvSpPr>
          <p:cNvPr id="29" name="Rectangle 126"/>
          <p:cNvSpPr>
            <a:spLocks noChangeArrowheads="1"/>
          </p:cNvSpPr>
          <p:nvPr/>
        </p:nvSpPr>
        <p:spPr bwMode="auto">
          <a:xfrm>
            <a:off x="7973933" y="2376488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6</a:t>
            </a:r>
          </a:p>
        </p:txBody>
      </p:sp>
      <p:sp>
        <p:nvSpPr>
          <p:cNvPr id="30" name="Rectangle 127"/>
          <p:cNvSpPr>
            <a:spLocks noChangeArrowheads="1"/>
          </p:cNvSpPr>
          <p:nvPr/>
        </p:nvSpPr>
        <p:spPr bwMode="auto">
          <a:xfrm>
            <a:off x="2721455" y="3531940"/>
            <a:ext cx="399254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255</a:t>
            </a:r>
          </a:p>
        </p:txBody>
      </p:sp>
      <p:sp>
        <p:nvSpPr>
          <p:cNvPr id="31" name="Rectangle 128"/>
          <p:cNvSpPr>
            <a:spLocks noChangeArrowheads="1"/>
          </p:cNvSpPr>
          <p:nvPr/>
        </p:nvSpPr>
        <p:spPr bwMode="auto">
          <a:xfrm>
            <a:off x="3573932" y="1330324"/>
            <a:ext cx="73441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400" b="1">
                <a:solidFill>
                  <a:srgbClr val="000000"/>
                </a:solidFill>
                <a:latin typeface="Helvetica"/>
              </a:rPr>
              <a:t>地址</a:t>
            </a:r>
            <a:endParaRPr lang="en-US" altLang="zh-CN" sz="24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2" name="Rectangle 129"/>
          <p:cNvSpPr>
            <a:spLocks noChangeArrowheads="1"/>
          </p:cNvSpPr>
          <p:nvPr/>
        </p:nvSpPr>
        <p:spPr bwMode="auto">
          <a:xfrm>
            <a:off x="5302613" y="1294606"/>
            <a:ext cx="15732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400" b="1">
                <a:solidFill>
                  <a:srgbClr val="000000"/>
                </a:solidFill>
                <a:latin typeface="Helvetica"/>
              </a:rPr>
              <a:t>子网掩码</a:t>
            </a:r>
            <a:endParaRPr lang="en-US" altLang="zh-CN" sz="24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3" name="Rectangle 132"/>
          <p:cNvSpPr>
            <a:spLocks noChangeArrowheads="1"/>
          </p:cNvSpPr>
          <p:nvPr/>
        </p:nvSpPr>
        <p:spPr bwMode="auto">
          <a:xfrm>
            <a:off x="4430849" y="3543300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255</a:t>
            </a:r>
          </a:p>
        </p:txBody>
      </p:sp>
      <p:sp>
        <p:nvSpPr>
          <p:cNvPr id="34" name="Rectangle 133"/>
          <p:cNvSpPr>
            <a:spLocks noChangeArrowheads="1"/>
          </p:cNvSpPr>
          <p:nvPr/>
        </p:nvSpPr>
        <p:spPr bwMode="auto">
          <a:xfrm>
            <a:off x="6199981" y="3543300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255 </a:t>
            </a:r>
          </a:p>
        </p:txBody>
      </p:sp>
      <p:sp>
        <p:nvSpPr>
          <p:cNvPr id="35" name="Rectangle 134"/>
          <p:cNvSpPr>
            <a:spLocks noChangeArrowheads="1"/>
          </p:cNvSpPr>
          <p:nvPr/>
        </p:nvSpPr>
        <p:spPr bwMode="auto">
          <a:xfrm>
            <a:off x="7973932" y="3543300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0</a:t>
            </a:r>
          </a:p>
        </p:txBody>
      </p:sp>
      <p:sp>
        <p:nvSpPr>
          <p:cNvPr id="36" name="Rectangle 135"/>
          <p:cNvSpPr>
            <a:spLocks noChangeArrowheads="1"/>
          </p:cNvSpPr>
          <p:nvPr/>
        </p:nvSpPr>
        <p:spPr bwMode="auto">
          <a:xfrm>
            <a:off x="217963" y="4686861"/>
            <a:ext cx="1571625" cy="12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Helvetica"/>
              </a:rPr>
              <a:t>地址和子网掩</a:t>
            </a:r>
            <a:endParaRPr lang="en-US" altLang="zh-CN" sz="2000" b="1">
              <a:solidFill>
                <a:srgbClr val="000000"/>
              </a:solidFill>
              <a:latin typeface="Helvetica"/>
            </a:endParaRPr>
          </a:p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Helvetica"/>
              </a:rPr>
              <a:t>码做“与”运</a:t>
            </a:r>
            <a:endParaRPr lang="en-US" altLang="zh-CN" sz="2000" b="1">
              <a:solidFill>
                <a:srgbClr val="000000"/>
              </a:solidFill>
              <a:latin typeface="Helvetica"/>
            </a:endParaRPr>
          </a:p>
          <a:p>
            <a:pPr defTabSz="1028700" eaLnBrk="0" hangingPunct="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Helvetica"/>
              </a:rPr>
              <a:t>算得到网络号</a:t>
            </a:r>
            <a:endParaRPr lang="en-US" altLang="zh-CN" sz="20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7" name="Rectangle 137"/>
          <p:cNvSpPr>
            <a:spLocks noChangeArrowheads="1"/>
          </p:cNvSpPr>
          <p:nvPr/>
        </p:nvSpPr>
        <p:spPr bwMode="auto">
          <a:xfrm>
            <a:off x="1785938" y="405988"/>
            <a:ext cx="63175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/>
              <a:t>IP</a:t>
            </a:r>
            <a:r>
              <a:rPr lang="zh-CN" altLang="en-US" sz="3200" b="1"/>
              <a:t>地址和子网掩码计算所在网段</a:t>
            </a:r>
          </a:p>
        </p:txBody>
      </p:sp>
      <p:grpSp>
        <p:nvGrpSpPr>
          <p:cNvPr id="38" name="Group 112"/>
          <p:cNvGrpSpPr>
            <a:grpSpLocks/>
          </p:cNvGrpSpPr>
          <p:nvPr/>
        </p:nvGrpSpPr>
        <p:grpSpPr bwMode="auto">
          <a:xfrm>
            <a:off x="2027238" y="2927350"/>
            <a:ext cx="6973887" cy="609600"/>
            <a:chOff x="893" y="1200"/>
            <a:chExt cx="4460" cy="586"/>
          </a:xfrm>
        </p:grpSpPr>
        <p:sp>
          <p:nvSpPr>
            <p:cNvPr id="39" name="Rectangle 113"/>
            <p:cNvSpPr>
              <a:spLocks noChangeArrowheads="1"/>
            </p:cNvSpPr>
            <p:nvPr/>
          </p:nvSpPr>
          <p:spPr bwMode="auto">
            <a:xfrm>
              <a:off x="893" y="1202"/>
              <a:ext cx="1127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0" name="Rectangle 114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Rectangle 115"/>
            <p:cNvSpPr>
              <a:spLocks noChangeArrowheads="1"/>
            </p:cNvSpPr>
            <p:nvPr/>
          </p:nvSpPr>
          <p:spPr bwMode="auto">
            <a:xfrm>
              <a:off x="3124" y="1202"/>
              <a:ext cx="1131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" name="Rectangle 116"/>
            <p:cNvSpPr>
              <a:spLocks noChangeArrowheads="1"/>
            </p:cNvSpPr>
            <p:nvPr/>
          </p:nvSpPr>
          <p:spPr bwMode="auto">
            <a:xfrm>
              <a:off x="4228" y="1200"/>
              <a:ext cx="1125" cy="584"/>
            </a:xfrm>
            <a:prstGeom prst="rect">
              <a:avLst/>
            </a:prstGeom>
            <a:solidFill>
              <a:srgbClr val="FFE5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3" name="Rectangle 117"/>
          <p:cNvSpPr>
            <a:spLocks noChangeArrowheads="1"/>
          </p:cNvSpPr>
          <p:nvPr/>
        </p:nvSpPr>
        <p:spPr bwMode="auto">
          <a:xfrm>
            <a:off x="1847850" y="2774950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10000011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4" name="Rectangle 118"/>
          <p:cNvSpPr>
            <a:spLocks noChangeArrowheads="1"/>
          </p:cNvSpPr>
          <p:nvPr/>
        </p:nvSpPr>
        <p:spPr bwMode="auto">
          <a:xfrm>
            <a:off x="3600450" y="2774950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01101011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5" name="Rectangle 119"/>
          <p:cNvSpPr>
            <a:spLocks noChangeArrowheads="1"/>
          </p:cNvSpPr>
          <p:nvPr/>
        </p:nvSpPr>
        <p:spPr bwMode="auto">
          <a:xfrm>
            <a:off x="5429250" y="2746375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00101001</a:t>
            </a:r>
          </a:p>
        </p:txBody>
      </p:sp>
      <p:sp>
        <p:nvSpPr>
          <p:cNvPr id="46" name="Rectangle 120"/>
          <p:cNvSpPr>
            <a:spLocks noChangeArrowheads="1"/>
          </p:cNvSpPr>
          <p:nvPr/>
        </p:nvSpPr>
        <p:spPr bwMode="auto">
          <a:xfrm>
            <a:off x="7181850" y="2774950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Helvetica"/>
              </a:rPr>
              <a:t>00000110</a:t>
            </a:r>
          </a:p>
        </p:txBody>
      </p:sp>
      <p:sp>
        <p:nvSpPr>
          <p:cNvPr id="47" name="Rectangle 123"/>
          <p:cNvSpPr>
            <a:spLocks noChangeArrowheads="1"/>
          </p:cNvSpPr>
          <p:nvPr/>
        </p:nvSpPr>
        <p:spPr bwMode="auto">
          <a:xfrm>
            <a:off x="2715053" y="4573588"/>
            <a:ext cx="405656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131</a:t>
            </a:r>
          </a:p>
        </p:txBody>
      </p:sp>
      <p:sp>
        <p:nvSpPr>
          <p:cNvPr id="50" name="Rectangle 123"/>
          <p:cNvSpPr>
            <a:spLocks noChangeArrowheads="1"/>
          </p:cNvSpPr>
          <p:nvPr/>
        </p:nvSpPr>
        <p:spPr bwMode="auto">
          <a:xfrm>
            <a:off x="7973933" y="4583876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0</a:t>
            </a:r>
          </a:p>
        </p:txBody>
      </p:sp>
      <p:cxnSp>
        <p:nvCxnSpPr>
          <p:cNvPr id="51" name="直接连接符 50"/>
          <p:cNvCxnSpPr/>
          <p:nvPr/>
        </p:nvCxnSpPr>
        <p:spPr>
          <a:xfrm rot="5400000">
            <a:off x="748506" y="4248944"/>
            <a:ext cx="29305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963612" y="4249738"/>
            <a:ext cx="29305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113021" y="4191794"/>
            <a:ext cx="29305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17"/>
          <p:cNvSpPr>
            <a:spLocks noChangeArrowheads="1"/>
          </p:cNvSpPr>
          <p:nvPr/>
        </p:nvSpPr>
        <p:spPr bwMode="auto">
          <a:xfrm>
            <a:off x="1857375" y="4923064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10000011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8" name="Rectangle 118"/>
          <p:cNvSpPr>
            <a:spLocks noChangeArrowheads="1"/>
          </p:cNvSpPr>
          <p:nvPr/>
        </p:nvSpPr>
        <p:spPr bwMode="auto">
          <a:xfrm>
            <a:off x="3703638" y="4888231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rgbClr val="008AAE"/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rgbClr val="008AAE"/>
                </a:solidFill>
                <a:latin typeface="Helvetica"/>
              </a:rPr>
              <a:t>01101011</a:t>
            </a:r>
            <a:endParaRPr lang="en-US" altLang="zh-CN" sz="28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9" name="Rectangle 124"/>
          <p:cNvSpPr>
            <a:spLocks noChangeArrowheads="1"/>
          </p:cNvSpPr>
          <p:nvPr/>
        </p:nvSpPr>
        <p:spPr bwMode="auto">
          <a:xfrm>
            <a:off x="4380706" y="4566444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107</a:t>
            </a:r>
          </a:p>
        </p:txBody>
      </p:sp>
      <p:sp>
        <p:nvSpPr>
          <p:cNvPr id="60" name="Rectangle 125"/>
          <p:cNvSpPr>
            <a:spLocks noChangeArrowheads="1"/>
          </p:cNvSpPr>
          <p:nvPr/>
        </p:nvSpPr>
        <p:spPr bwMode="auto">
          <a:xfrm>
            <a:off x="6122177" y="4566259"/>
            <a:ext cx="555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defTabSz="1028700" eaLnBrk="0" hangingPunct="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/>
              </a:rPr>
              <a:t>41</a:t>
            </a: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40069" y="4896890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defTabSz="1028700" eaLnBrk="0" hangingPunct="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41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 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Helvetica"/>
              </a:rPr>
              <a:t>00101001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2123728" y="4602845"/>
            <a:ext cx="0" cy="28538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339752" y="4616679"/>
            <a:ext cx="0" cy="28538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55776" y="4616679"/>
            <a:ext cx="0" cy="28538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矩形 4097"/>
          <p:cNvSpPr/>
          <p:nvPr/>
        </p:nvSpPr>
        <p:spPr>
          <a:xfrm>
            <a:off x="1909680" y="35406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与</a:t>
            </a:r>
          </a:p>
        </p:txBody>
      </p:sp>
      <p:sp>
        <p:nvSpPr>
          <p:cNvPr id="71" name="矩形 70"/>
          <p:cNvSpPr/>
          <p:nvPr/>
        </p:nvSpPr>
        <p:spPr>
          <a:xfrm>
            <a:off x="2170475" y="354513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与</a:t>
            </a:r>
          </a:p>
        </p:txBody>
      </p:sp>
    </p:spTree>
    <p:extLst>
      <p:ext uri="{BB962C8B-B14F-4D97-AF65-F5344CB8AC3E}">
        <p14:creationId xmlns:p14="http://schemas.microsoft.com/office/powerpoint/2010/main" val="377713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"/>
          <p:cNvSpPr/>
          <p:nvPr/>
        </p:nvSpPr>
        <p:spPr>
          <a:xfrm rot="16200000">
            <a:off x="2715237" y="1226966"/>
            <a:ext cx="238993" cy="1008108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左大括号 5"/>
          <p:cNvSpPr/>
          <p:nvPr/>
        </p:nvSpPr>
        <p:spPr>
          <a:xfrm rot="16200000">
            <a:off x="5127502" y="38831"/>
            <a:ext cx="238994" cy="3384377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1567" y="18846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网络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994970" y="1879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主机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434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97758" y="93516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1--126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933451" y="91975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698826" y="919752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075090" y="919751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54" y="2610318"/>
            <a:ext cx="4762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左大括号 11"/>
          <p:cNvSpPr/>
          <p:nvPr/>
        </p:nvSpPr>
        <p:spPr>
          <a:xfrm rot="16200000">
            <a:off x="3269681" y="2126048"/>
            <a:ext cx="238994" cy="2280040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左大括号 12"/>
          <p:cNvSpPr/>
          <p:nvPr/>
        </p:nvSpPr>
        <p:spPr>
          <a:xfrm rot="16200000">
            <a:off x="5643674" y="2171572"/>
            <a:ext cx="238994" cy="2188991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12380" y="34196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网络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440005" y="34204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主机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2480527" y="232679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128--191</a:t>
            </a:r>
            <a:endParaRPr lang="zh-CN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944697" y="232027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10072" y="232027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086336" y="232027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9" y="4164487"/>
            <a:ext cx="47148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左大括号 20"/>
          <p:cNvSpPr/>
          <p:nvPr/>
        </p:nvSpPr>
        <p:spPr>
          <a:xfrm rot="16200000">
            <a:off x="3978705" y="3084548"/>
            <a:ext cx="264503" cy="3432491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3787790" y="49679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网络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6368402" y="49424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主机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25" name="左大括号 24"/>
          <p:cNvSpPr/>
          <p:nvPr/>
        </p:nvSpPr>
        <p:spPr>
          <a:xfrm rot="16200000">
            <a:off x="6414391" y="4267165"/>
            <a:ext cx="259458" cy="1062212"/>
          </a:xfrm>
          <a:prstGeom prst="leftBrace">
            <a:avLst>
              <a:gd name="adj1" fmla="val 30322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563433" y="3887488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192--223</a:t>
            </a:r>
            <a:endParaRPr lang="zh-CN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5088933" y="387484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3854308" y="387484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6230572" y="387484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80" y="5849838"/>
            <a:ext cx="4733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162451" y="560027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927826" y="5600272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6304090" y="5600271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0--255</a:t>
            </a:r>
            <a:endParaRPr lang="zh-CN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2713873" y="55728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224--239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643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stealt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23029</TotalTime>
  <Words>743</Words>
  <Application>Microsoft Office PowerPoint</Application>
  <PresentationFormat>全屏显示(4:3)</PresentationFormat>
  <Paragraphs>373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1154</cp:revision>
  <dcterms:created xsi:type="dcterms:W3CDTF">2010-12-10T07:47:22Z</dcterms:created>
  <dcterms:modified xsi:type="dcterms:W3CDTF">2017-02-20T15:19:32Z</dcterms:modified>
</cp:coreProperties>
</file>