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7" r:id="rId2"/>
    <p:sldId id="516" r:id="rId3"/>
    <p:sldId id="400" r:id="rId4"/>
    <p:sldId id="478" r:id="rId5"/>
    <p:sldId id="480" r:id="rId6"/>
    <p:sldId id="481" r:id="rId7"/>
    <p:sldId id="479" r:id="rId8"/>
    <p:sldId id="452" r:id="rId9"/>
    <p:sldId id="483" r:id="rId10"/>
    <p:sldId id="484" r:id="rId11"/>
    <p:sldId id="485" r:id="rId12"/>
    <p:sldId id="453" r:id="rId13"/>
    <p:sldId id="487" r:id="rId14"/>
    <p:sldId id="486" r:id="rId15"/>
    <p:sldId id="488" r:id="rId16"/>
    <p:sldId id="489" r:id="rId17"/>
    <p:sldId id="490" r:id="rId18"/>
    <p:sldId id="491" r:id="rId19"/>
    <p:sldId id="492" r:id="rId20"/>
    <p:sldId id="493" r:id="rId21"/>
    <p:sldId id="494" r:id="rId22"/>
    <p:sldId id="495" r:id="rId23"/>
    <p:sldId id="496" r:id="rId24"/>
    <p:sldId id="499" r:id="rId25"/>
    <p:sldId id="498" r:id="rId26"/>
    <p:sldId id="497" r:id="rId27"/>
    <p:sldId id="500" r:id="rId28"/>
    <p:sldId id="501" r:id="rId29"/>
    <p:sldId id="502" r:id="rId30"/>
    <p:sldId id="503" r:id="rId31"/>
    <p:sldId id="504" r:id="rId32"/>
    <p:sldId id="505" r:id="rId33"/>
    <p:sldId id="506" r:id="rId34"/>
    <p:sldId id="507" r:id="rId35"/>
    <p:sldId id="508" r:id="rId36"/>
    <p:sldId id="511" r:id="rId37"/>
    <p:sldId id="512" r:id="rId38"/>
    <p:sldId id="513" r:id="rId39"/>
    <p:sldId id="514" r:id="rId40"/>
    <p:sldId id="515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EFE285"/>
    <a:srgbClr val="F9EFD7"/>
    <a:srgbClr val="FDF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7288" autoAdjust="0"/>
  </p:normalViewPr>
  <p:slideViewPr>
    <p:cSldViewPr>
      <p:cViewPr varScale="1">
        <p:scale>
          <a:sx n="69" d="100"/>
          <a:sy n="69" d="100"/>
        </p:scale>
        <p:origin x="1812" y="48"/>
      </p:cViewPr>
      <p:guideLst>
        <p:guide orient="horz" pos="2160"/>
        <p:guide pos="2880"/>
        <p:guide orient="horz" pos="25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857364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79F0A-F8B0-4DB7-B284-E444BCF4E297}" type="datetimeFigureOut">
              <a:rPr lang="zh-CN" altLang="en-US" smtClean="0"/>
              <a:pPr/>
              <a:t>2017/2/20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62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AFFE8FEB-B2FE-44CD-8896-E5B458F3FD0E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4884A4E1-D8BB-4D06-A50D-6835E28B53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眉占位符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1" name="幻灯片图像占位符 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898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580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955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9D944-9215-465B-A932-37C570278C56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886DC-3D52-4FE3-BF85-F837C02B68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98E12-335E-454B-8BFA-0691BA035ACA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1980A-DD5A-4DB1-8FC4-399D2BA121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F0F3E-C36F-4AFA-93E4-7FFAC776AE50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AF726-262E-436F-94A8-B76F43908E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AB9BE4-F8EA-40B1-B17D-E6CD4178B709}" type="datetimeFigureOut">
              <a:rPr lang="zh-CN" altLang="en-US" smtClean="0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9760A-C796-4C90-BB9F-A5603A7139D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3A77D-823D-48D3-A755-3744EBA39511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9E723-BC6C-4ED8-9BE1-1F179F6B2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A3815-A536-4BB9-A1D1-8BC5DB98DF79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862E5-AA46-4A4F-9C1C-33AF641295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A4913-41A6-4DB7-99EC-D1785E6884C2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EADF3-6401-4255-AA19-5BE2F3D30D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3FF61-E92C-4177-B6D5-DB2A5A2089D1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6F58D-0797-4AD0-B004-02BF488D14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A3A19-6222-442F-B708-08616CF24DB9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47588-549D-4050-ABB4-AF101263FC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E2C77-2161-4682-8AF6-A04B4CAA1D2E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AC281-8E6F-4CE5-BE4E-9709F55EBF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CD32B-A7FD-4CB8-ADB8-B15CB4DCAC9A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1F9FC-96B0-4C23-959A-42ACFB335B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5C0D8-F11B-4995-BC57-A01BBC80A2AC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3E12E-8A8C-4943-B7AE-D365BFE201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AB9BE4-F8EA-40B1-B17D-E6CD4178B709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89760A-C796-4C90-BB9F-A5603A7139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331640" y="1441362"/>
            <a:ext cx="7200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4400" b="1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静态路由和动态路由</a:t>
            </a:r>
            <a:endParaRPr lang="en-US" altLang="zh-CN" sz="4400" b="1" dirty="0">
              <a:solidFill>
                <a:schemeClr val="accent5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44" y="2265942"/>
            <a:ext cx="33528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62290" y="5094019"/>
            <a:ext cx="653255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索取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资料  技术交流  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视频教学网站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www.91xueit.com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韩立刚老师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QQ 458717185</a:t>
            </a:r>
          </a:p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信：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hanligangdongqing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信支付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78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 韩老师签名送书  并能获得课程所需软件 文档 </a:t>
            </a:r>
            <a:r>
              <a:rPr lang="en-US" altLang="zh-CN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348880"/>
            <a:ext cx="3384376" cy="38610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95165" y="3088186"/>
            <a:ext cx="647701" cy="770263"/>
            <a:chOff x="4550614" y="3045235"/>
            <a:chExt cx="722991" cy="967429"/>
          </a:xfrm>
        </p:grpSpPr>
        <p:pic>
          <p:nvPicPr>
            <p:cNvPr id="3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4" name="直接连接符 3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18" name="直接连接符 17"/>
          <p:cNvCxnSpPr/>
          <p:nvPr/>
        </p:nvCxnSpPr>
        <p:spPr>
          <a:xfrm flipH="1">
            <a:off x="7473207" y="3074112"/>
            <a:ext cx="574148" cy="2391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8129" y="3840772"/>
            <a:ext cx="49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R2</a:t>
            </a:r>
            <a:endParaRPr lang="zh-CN" altLang="en-US" sz="1100" b="1"/>
          </a:p>
        </p:txBody>
      </p:sp>
      <p:grpSp>
        <p:nvGrpSpPr>
          <p:cNvPr id="20" name="组合 19"/>
          <p:cNvGrpSpPr/>
          <p:nvPr/>
        </p:nvGrpSpPr>
        <p:grpSpPr>
          <a:xfrm>
            <a:off x="4727230" y="4122277"/>
            <a:ext cx="917079" cy="1102435"/>
            <a:chOff x="4550614" y="3045235"/>
            <a:chExt cx="722991" cy="967429"/>
          </a:xfrm>
        </p:grpSpPr>
        <p:pic>
          <p:nvPicPr>
            <p:cNvPr id="21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22" name="直接连接符 21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2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5499033" y="3850253"/>
            <a:ext cx="697610" cy="913553"/>
            <a:chOff x="4550614" y="3045235"/>
            <a:chExt cx="722991" cy="967429"/>
          </a:xfrm>
        </p:grpSpPr>
        <p:pic>
          <p:nvPicPr>
            <p:cNvPr id="37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38" name="直接连接符 37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40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6097408" y="3624675"/>
            <a:ext cx="604475" cy="809785"/>
            <a:chOff x="4550614" y="3045235"/>
            <a:chExt cx="722991" cy="967429"/>
          </a:xfrm>
        </p:grpSpPr>
        <p:pic>
          <p:nvPicPr>
            <p:cNvPr id="53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54" name="直接连接符 53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5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6617955" y="3436715"/>
            <a:ext cx="526533" cy="699047"/>
            <a:chOff x="4550614" y="3045235"/>
            <a:chExt cx="722991" cy="967429"/>
          </a:xfrm>
        </p:grpSpPr>
        <p:pic>
          <p:nvPicPr>
            <p:cNvPr id="69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70" name="直接连接符 69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组合 70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72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4" name="组合 83"/>
          <p:cNvGrpSpPr/>
          <p:nvPr/>
        </p:nvGrpSpPr>
        <p:grpSpPr>
          <a:xfrm>
            <a:off x="7080013" y="3250889"/>
            <a:ext cx="479442" cy="608640"/>
            <a:chOff x="4550614" y="3045235"/>
            <a:chExt cx="722991" cy="967429"/>
          </a:xfrm>
        </p:grpSpPr>
        <p:pic>
          <p:nvPicPr>
            <p:cNvPr id="85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86" name="直接连接符 85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组合 86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8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7490537" y="3129486"/>
            <a:ext cx="408630" cy="493726"/>
            <a:chOff x="4550614" y="3045235"/>
            <a:chExt cx="722991" cy="967429"/>
          </a:xfrm>
        </p:grpSpPr>
        <p:pic>
          <p:nvPicPr>
            <p:cNvPr id="101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102" name="直接连接符 101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组合 102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10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6" name="组合 115"/>
          <p:cNvGrpSpPr/>
          <p:nvPr/>
        </p:nvGrpSpPr>
        <p:grpSpPr>
          <a:xfrm>
            <a:off x="7838983" y="3008343"/>
            <a:ext cx="336162" cy="373553"/>
            <a:chOff x="4550614" y="3045235"/>
            <a:chExt cx="722991" cy="967429"/>
          </a:xfrm>
        </p:grpSpPr>
        <p:pic>
          <p:nvPicPr>
            <p:cNvPr id="117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118" name="直接连接符 117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组合 118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120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2" name="TextBox 131"/>
          <p:cNvSpPr txBox="1"/>
          <p:nvPr/>
        </p:nvSpPr>
        <p:spPr>
          <a:xfrm>
            <a:off x="5764541" y="4826534"/>
            <a:ext cx="1275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172.0.0.0/16</a:t>
            </a:r>
            <a:endParaRPr lang="zh-CN" altLang="en-US" sz="1200"/>
          </a:p>
        </p:txBody>
      </p:sp>
      <p:sp>
        <p:nvSpPr>
          <p:cNvPr id="133" name="TextBox 132"/>
          <p:cNvSpPr txBox="1"/>
          <p:nvPr/>
        </p:nvSpPr>
        <p:spPr>
          <a:xfrm>
            <a:off x="6208666" y="4513637"/>
            <a:ext cx="1275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172.1.0.0/16</a:t>
            </a:r>
            <a:endParaRPr lang="zh-CN" altLang="en-US" sz="1100"/>
          </a:p>
        </p:txBody>
      </p:sp>
      <p:sp>
        <p:nvSpPr>
          <p:cNvPr id="134" name="TextBox 133"/>
          <p:cNvSpPr txBox="1"/>
          <p:nvPr/>
        </p:nvSpPr>
        <p:spPr>
          <a:xfrm>
            <a:off x="6731304" y="4189369"/>
            <a:ext cx="1275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172.2.0.0/16</a:t>
            </a:r>
            <a:endParaRPr lang="zh-CN" altLang="en-US" sz="1050"/>
          </a:p>
        </p:txBody>
      </p:sp>
      <p:sp>
        <p:nvSpPr>
          <p:cNvPr id="135" name="TextBox 134"/>
          <p:cNvSpPr txBox="1"/>
          <p:nvPr/>
        </p:nvSpPr>
        <p:spPr>
          <a:xfrm>
            <a:off x="7192833" y="3910270"/>
            <a:ext cx="1275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172.3.0.0/16</a:t>
            </a:r>
            <a:endParaRPr lang="zh-CN" altLang="en-US" sz="1050"/>
          </a:p>
        </p:txBody>
      </p:sp>
      <p:sp>
        <p:nvSpPr>
          <p:cNvPr id="136" name="TextBox 135"/>
          <p:cNvSpPr txBox="1"/>
          <p:nvPr/>
        </p:nvSpPr>
        <p:spPr>
          <a:xfrm>
            <a:off x="7477687" y="3649340"/>
            <a:ext cx="1275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172.4.0.0/16</a:t>
            </a:r>
            <a:endParaRPr lang="zh-CN" altLang="en-US" sz="1000"/>
          </a:p>
        </p:txBody>
      </p:sp>
      <p:sp>
        <p:nvSpPr>
          <p:cNvPr id="137" name="TextBox 136"/>
          <p:cNvSpPr txBox="1"/>
          <p:nvPr/>
        </p:nvSpPr>
        <p:spPr>
          <a:xfrm>
            <a:off x="7806300" y="3444744"/>
            <a:ext cx="991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172.5.0.0/16</a:t>
            </a:r>
            <a:endParaRPr lang="zh-CN" altLang="en-US" sz="1000"/>
          </a:p>
        </p:txBody>
      </p:sp>
      <p:cxnSp>
        <p:nvCxnSpPr>
          <p:cNvPr id="138" name="直接连接符 137"/>
          <p:cNvCxnSpPr/>
          <p:nvPr/>
        </p:nvCxnSpPr>
        <p:spPr>
          <a:xfrm flipH="1">
            <a:off x="5434531" y="4066934"/>
            <a:ext cx="263374" cy="1216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H="1">
            <a:off x="6068833" y="3810144"/>
            <a:ext cx="257184" cy="118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>
            <a:off x="6609657" y="3602522"/>
            <a:ext cx="251357" cy="108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>
            <a:off x="7050883" y="3400206"/>
            <a:ext cx="210451" cy="104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组合 141"/>
          <p:cNvGrpSpPr/>
          <p:nvPr/>
        </p:nvGrpSpPr>
        <p:grpSpPr>
          <a:xfrm>
            <a:off x="3060351" y="4173247"/>
            <a:ext cx="830371" cy="1021377"/>
            <a:chOff x="4550614" y="3045235"/>
            <a:chExt cx="722991" cy="967429"/>
          </a:xfrm>
        </p:grpSpPr>
        <p:pic>
          <p:nvPicPr>
            <p:cNvPr id="143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144" name="直接连接符 143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组合 144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14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158" name="直接连接符 157"/>
          <p:cNvCxnSpPr/>
          <p:nvPr/>
        </p:nvCxnSpPr>
        <p:spPr>
          <a:xfrm flipH="1">
            <a:off x="3658020" y="4380200"/>
            <a:ext cx="127520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/>
          <p:cNvGrpSpPr/>
          <p:nvPr/>
        </p:nvGrpSpPr>
        <p:grpSpPr>
          <a:xfrm>
            <a:off x="1894091" y="3351099"/>
            <a:ext cx="647701" cy="846300"/>
            <a:chOff x="4550614" y="3045235"/>
            <a:chExt cx="722991" cy="967429"/>
          </a:xfrm>
        </p:grpSpPr>
        <p:pic>
          <p:nvPicPr>
            <p:cNvPr id="160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161" name="直接连接符 160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组合 161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16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2288227" y="3703015"/>
            <a:ext cx="733370" cy="922341"/>
            <a:chOff x="4550614" y="3045235"/>
            <a:chExt cx="722991" cy="967429"/>
          </a:xfrm>
        </p:grpSpPr>
        <p:pic>
          <p:nvPicPr>
            <p:cNvPr id="176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177" name="直接连接符 176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合 177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17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91" name="TextBox 190"/>
          <p:cNvSpPr txBox="1"/>
          <p:nvPr/>
        </p:nvSpPr>
        <p:spPr>
          <a:xfrm>
            <a:off x="1730446" y="4955273"/>
            <a:ext cx="1275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192.168.0.0/24</a:t>
            </a:r>
            <a:endParaRPr lang="zh-CN" altLang="en-US" sz="1200"/>
          </a:p>
        </p:txBody>
      </p:sp>
      <p:sp>
        <p:nvSpPr>
          <p:cNvPr id="192" name="TextBox 191"/>
          <p:cNvSpPr txBox="1"/>
          <p:nvPr/>
        </p:nvSpPr>
        <p:spPr>
          <a:xfrm>
            <a:off x="1169586" y="4377268"/>
            <a:ext cx="1275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192.168.1.0/24</a:t>
            </a:r>
            <a:endParaRPr lang="zh-CN" altLang="en-US" sz="1100"/>
          </a:p>
        </p:txBody>
      </p:sp>
      <p:sp>
        <p:nvSpPr>
          <p:cNvPr id="193" name="TextBox 192"/>
          <p:cNvSpPr txBox="1"/>
          <p:nvPr/>
        </p:nvSpPr>
        <p:spPr>
          <a:xfrm>
            <a:off x="877356" y="3979987"/>
            <a:ext cx="1275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192.168.2.0/24</a:t>
            </a:r>
            <a:endParaRPr lang="zh-CN" altLang="en-US" sz="1050"/>
          </a:p>
        </p:txBody>
      </p:sp>
      <p:sp>
        <p:nvSpPr>
          <p:cNvPr id="194" name="TextBox 193"/>
          <p:cNvSpPr txBox="1"/>
          <p:nvPr/>
        </p:nvSpPr>
        <p:spPr>
          <a:xfrm>
            <a:off x="601926" y="3565176"/>
            <a:ext cx="127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192.168.3.0/24</a:t>
            </a:r>
            <a:endParaRPr lang="zh-CN" altLang="en-US" sz="1000"/>
          </a:p>
        </p:txBody>
      </p:sp>
      <p:cxnSp>
        <p:nvCxnSpPr>
          <p:cNvPr id="195" name="直接连接符 194"/>
          <p:cNvCxnSpPr/>
          <p:nvPr/>
        </p:nvCxnSpPr>
        <p:spPr>
          <a:xfrm flipH="1" flipV="1">
            <a:off x="2343359" y="3541329"/>
            <a:ext cx="198312" cy="17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 flipH="1" flipV="1">
            <a:off x="1979825" y="3247129"/>
            <a:ext cx="127712" cy="117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 flipH="1" flipV="1">
            <a:off x="2850436" y="3928962"/>
            <a:ext cx="399430" cy="297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646350" y="4032589"/>
            <a:ext cx="723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10.0.0.1</a:t>
            </a:r>
            <a:endParaRPr lang="zh-CN" altLang="en-US" sz="1100"/>
          </a:p>
        </p:txBody>
      </p:sp>
      <p:sp>
        <p:nvSpPr>
          <p:cNvPr id="199" name="TextBox 198"/>
          <p:cNvSpPr txBox="1"/>
          <p:nvPr/>
        </p:nvSpPr>
        <p:spPr>
          <a:xfrm>
            <a:off x="4290458" y="4023434"/>
            <a:ext cx="697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10.0.0.2</a:t>
            </a:r>
            <a:endParaRPr lang="zh-CN" altLang="en-US" sz="1100"/>
          </a:p>
        </p:txBody>
      </p:sp>
      <p:sp>
        <p:nvSpPr>
          <p:cNvPr id="200" name="TextBox 199"/>
          <p:cNvSpPr txBox="1"/>
          <p:nvPr/>
        </p:nvSpPr>
        <p:spPr>
          <a:xfrm>
            <a:off x="3374392" y="3886540"/>
            <a:ext cx="367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R1</a:t>
            </a:r>
            <a:endParaRPr lang="zh-CN" altLang="en-US" sz="1100" b="1"/>
          </a:p>
        </p:txBody>
      </p:sp>
      <p:sp>
        <p:nvSpPr>
          <p:cNvPr id="201" name="TextBox 200"/>
          <p:cNvSpPr txBox="1"/>
          <p:nvPr/>
        </p:nvSpPr>
        <p:spPr>
          <a:xfrm>
            <a:off x="891990" y="5499535"/>
            <a:ext cx="339846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altLang="zh-CN" sz="1100"/>
              <a:t>R1(config)#ip route 172.0.0.0 255.0.0.0 10.0.0.2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4685569" y="5499535"/>
            <a:ext cx="361655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altLang="zh-CN" sz="1100"/>
              <a:t>R1(config)#ip route 192.168.0.0 255.255.0.0 10.0.0.1</a:t>
            </a:r>
          </a:p>
        </p:txBody>
      </p:sp>
      <p:cxnSp>
        <p:nvCxnSpPr>
          <p:cNvPr id="203" name="直接连接符 202"/>
          <p:cNvCxnSpPr>
            <a:endCxn id="201" idx="0"/>
          </p:cNvCxnSpPr>
          <p:nvPr/>
        </p:nvCxnSpPr>
        <p:spPr>
          <a:xfrm flipH="1">
            <a:off x="2591224" y="4638878"/>
            <a:ext cx="658644" cy="860657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/>
        </p:nvCxnSpPr>
        <p:spPr>
          <a:xfrm>
            <a:off x="5374420" y="4528894"/>
            <a:ext cx="718830" cy="952709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 flipV="1">
            <a:off x="4329037" y="2720501"/>
            <a:ext cx="0" cy="26747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3970700" y="2443502"/>
            <a:ext cx="79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边界线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2982424" y="2920231"/>
            <a:ext cx="120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北京市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4776213" y="2920231"/>
            <a:ext cx="151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石家庄市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3741464" y="1844824"/>
            <a:ext cx="1452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路由汇总</a:t>
            </a:r>
          </a:p>
        </p:txBody>
      </p:sp>
      <p:cxnSp>
        <p:nvCxnSpPr>
          <p:cNvPr id="213" name="直接箭头连接符 212"/>
          <p:cNvCxnSpPr/>
          <p:nvPr/>
        </p:nvCxnSpPr>
        <p:spPr>
          <a:xfrm>
            <a:off x="2217389" y="5761145"/>
            <a:ext cx="122067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951512" y="5977483"/>
            <a:ext cx="3767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/>
              <a:t>将全部以</a:t>
            </a:r>
            <a:r>
              <a:rPr lang="en-US" altLang="zh-CN" sz="1200" b="1"/>
              <a:t>172</a:t>
            </a:r>
            <a:r>
              <a:rPr lang="zh-CN" altLang="en-US" sz="1200" b="1"/>
              <a:t>开头网络进行了合并，汇总成一条路由</a:t>
            </a:r>
          </a:p>
        </p:txBody>
      </p:sp>
      <p:cxnSp>
        <p:nvCxnSpPr>
          <p:cNvPr id="215" name="直接箭头连接符 214"/>
          <p:cNvCxnSpPr/>
          <p:nvPr/>
        </p:nvCxnSpPr>
        <p:spPr>
          <a:xfrm flipV="1">
            <a:off x="2815342" y="5781960"/>
            <a:ext cx="0" cy="167254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91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95165" y="2301759"/>
            <a:ext cx="647701" cy="770263"/>
            <a:chOff x="4550614" y="3045235"/>
            <a:chExt cx="722991" cy="967429"/>
          </a:xfrm>
        </p:grpSpPr>
        <p:pic>
          <p:nvPicPr>
            <p:cNvPr id="3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4" name="直接连接符 3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18" name="直接连接符 17"/>
          <p:cNvCxnSpPr/>
          <p:nvPr/>
        </p:nvCxnSpPr>
        <p:spPr>
          <a:xfrm flipH="1">
            <a:off x="7473207" y="2287685"/>
            <a:ext cx="574148" cy="2391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27230" y="3648758"/>
            <a:ext cx="49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R2</a:t>
            </a:r>
            <a:endParaRPr lang="zh-CN" altLang="en-US" sz="1100" b="1"/>
          </a:p>
        </p:txBody>
      </p:sp>
      <p:grpSp>
        <p:nvGrpSpPr>
          <p:cNvPr id="20" name="组合 19"/>
          <p:cNvGrpSpPr/>
          <p:nvPr/>
        </p:nvGrpSpPr>
        <p:grpSpPr>
          <a:xfrm>
            <a:off x="4727230" y="3335850"/>
            <a:ext cx="917079" cy="1102435"/>
            <a:chOff x="4550614" y="3045235"/>
            <a:chExt cx="722991" cy="967429"/>
          </a:xfrm>
        </p:grpSpPr>
        <p:pic>
          <p:nvPicPr>
            <p:cNvPr id="21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22" name="直接连接符 21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2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5499033" y="3063826"/>
            <a:ext cx="697610" cy="913553"/>
            <a:chOff x="4550614" y="3045235"/>
            <a:chExt cx="722991" cy="967429"/>
          </a:xfrm>
        </p:grpSpPr>
        <p:pic>
          <p:nvPicPr>
            <p:cNvPr id="37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38" name="直接连接符 37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40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6097408" y="2838248"/>
            <a:ext cx="604475" cy="809785"/>
            <a:chOff x="4550614" y="3045235"/>
            <a:chExt cx="722991" cy="967429"/>
          </a:xfrm>
        </p:grpSpPr>
        <p:pic>
          <p:nvPicPr>
            <p:cNvPr id="53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54" name="直接连接符 53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5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6617955" y="2650288"/>
            <a:ext cx="526533" cy="699047"/>
            <a:chOff x="4550614" y="3045235"/>
            <a:chExt cx="722991" cy="967429"/>
          </a:xfrm>
        </p:grpSpPr>
        <p:pic>
          <p:nvPicPr>
            <p:cNvPr id="69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70" name="直接连接符 69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组合 70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72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4" name="组合 83"/>
          <p:cNvGrpSpPr/>
          <p:nvPr/>
        </p:nvGrpSpPr>
        <p:grpSpPr>
          <a:xfrm>
            <a:off x="7080013" y="2464462"/>
            <a:ext cx="479442" cy="608640"/>
            <a:chOff x="4550614" y="3045235"/>
            <a:chExt cx="722991" cy="967429"/>
          </a:xfrm>
        </p:grpSpPr>
        <p:pic>
          <p:nvPicPr>
            <p:cNvPr id="85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86" name="直接连接符 85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组合 86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8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7490537" y="2343059"/>
            <a:ext cx="408630" cy="493726"/>
            <a:chOff x="4550614" y="3045235"/>
            <a:chExt cx="722991" cy="967429"/>
          </a:xfrm>
        </p:grpSpPr>
        <p:pic>
          <p:nvPicPr>
            <p:cNvPr id="101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102" name="直接连接符 101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组合 102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10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6" name="组合 115"/>
          <p:cNvGrpSpPr/>
          <p:nvPr/>
        </p:nvGrpSpPr>
        <p:grpSpPr>
          <a:xfrm>
            <a:off x="7838983" y="2221916"/>
            <a:ext cx="336162" cy="373553"/>
            <a:chOff x="4550614" y="3045235"/>
            <a:chExt cx="722991" cy="967429"/>
          </a:xfrm>
        </p:grpSpPr>
        <p:pic>
          <p:nvPicPr>
            <p:cNvPr id="117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118" name="直接连接符 117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组合 118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120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2" name="TextBox 131"/>
          <p:cNvSpPr txBox="1"/>
          <p:nvPr/>
        </p:nvSpPr>
        <p:spPr>
          <a:xfrm>
            <a:off x="5764541" y="4040107"/>
            <a:ext cx="1275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172.16.0.0/24</a:t>
            </a:r>
            <a:endParaRPr lang="zh-CN" altLang="en-US" sz="1200"/>
          </a:p>
        </p:txBody>
      </p:sp>
      <p:sp>
        <p:nvSpPr>
          <p:cNvPr id="133" name="TextBox 132"/>
          <p:cNvSpPr txBox="1"/>
          <p:nvPr/>
        </p:nvSpPr>
        <p:spPr>
          <a:xfrm>
            <a:off x="6208666" y="3727210"/>
            <a:ext cx="1275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172.16.1.0/24</a:t>
            </a:r>
            <a:endParaRPr lang="zh-CN" altLang="en-US" sz="1100"/>
          </a:p>
        </p:txBody>
      </p:sp>
      <p:sp>
        <p:nvSpPr>
          <p:cNvPr id="134" name="TextBox 133"/>
          <p:cNvSpPr txBox="1"/>
          <p:nvPr/>
        </p:nvSpPr>
        <p:spPr>
          <a:xfrm>
            <a:off x="6731304" y="3402942"/>
            <a:ext cx="1275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172.16.2.0/24</a:t>
            </a:r>
            <a:endParaRPr lang="zh-CN" altLang="en-US" sz="1050"/>
          </a:p>
        </p:txBody>
      </p:sp>
      <p:sp>
        <p:nvSpPr>
          <p:cNvPr id="135" name="TextBox 134"/>
          <p:cNvSpPr txBox="1"/>
          <p:nvPr/>
        </p:nvSpPr>
        <p:spPr>
          <a:xfrm>
            <a:off x="7192833" y="3123843"/>
            <a:ext cx="1275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172.16.3.0/24</a:t>
            </a:r>
            <a:endParaRPr lang="zh-CN" altLang="en-US" sz="1050"/>
          </a:p>
        </p:txBody>
      </p:sp>
      <p:sp>
        <p:nvSpPr>
          <p:cNvPr id="136" name="TextBox 135"/>
          <p:cNvSpPr txBox="1"/>
          <p:nvPr/>
        </p:nvSpPr>
        <p:spPr>
          <a:xfrm>
            <a:off x="7477687" y="2862913"/>
            <a:ext cx="1275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172.16.4.0/24</a:t>
            </a:r>
            <a:endParaRPr lang="zh-CN" altLang="en-US" sz="1000"/>
          </a:p>
        </p:txBody>
      </p:sp>
      <p:sp>
        <p:nvSpPr>
          <p:cNvPr id="137" name="TextBox 136"/>
          <p:cNvSpPr txBox="1"/>
          <p:nvPr/>
        </p:nvSpPr>
        <p:spPr>
          <a:xfrm>
            <a:off x="7806300" y="2658317"/>
            <a:ext cx="991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172.16.5.0/24</a:t>
            </a:r>
            <a:endParaRPr lang="zh-CN" altLang="en-US" sz="1000"/>
          </a:p>
        </p:txBody>
      </p:sp>
      <p:cxnSp>
        <p:nvCxnSpPr>
          <p:cNvPr id="138" name="直接连接符 137"/>
          <p:cNvCxnSpPr/>
          <p:nvPr/>
        </p:nvCxnSpPr>
        <p:spPr>
          <a:xfrm flipH="1">
            <a:off x="5434531" y="3280507"/>
            <a:ext cx="263374" cy="1216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H="1">
            <a:off x="6068833" y="3023717"/>
            <a:ext cx="257184" cy="118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>
            <a:off x="6609657" y="2816095"/>
            <a:ext cx="251357" cy="108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>
            <a:off x="7050883" y="2613779"/>
            <a:ext cx="210451" cy="104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组合 141"/>
          <p:cNvGrpSpPr/>
          <p:nvPr/>
        </p:nvGrpSpPr>
        <p:grpSpPr>
          <a:xfrm>
            <a:off x="3060351" y="3386820"/>
            <a:ext cx="830371" cy="1021377"/>
            <a:chOff x="4550614" y="3045235"/>
            <a:chExt cx="722991" cy="967429"/>
          </a:xfrm>
        </p:grpSpPr>
        <p:pic>
          <p:nvPicPr>
            <p:cNvPr id="143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144" name="直接连接符 143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组合 144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14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158" name="直接连接符 157"/>
          <p:cNvCxnSpPr/>
          <p:nvPr/>
        </p:nvCxnSpPr>
        <p:spPr>
          <a:xfrm flipH="1">
            <a:off x="3658020" y="3593773"/>
            <a:ext cx="127520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/>
          <p:cNvGrpSpPr/>
          <p:nvPr/>
        </p:nvGrpSpPr>
        <p:grpSpPr>
          <a:xfrm>
            <a:off x="1894091" y="2564672"/>
            <a:ext cx="647701" cy="846300"/>
            <a:chOff x="4550614" y="3045235"/>
            <a:chExt cx="722991" cy="967429"/>
          </a:xfrm>
        </p:grpSpPr>
        <p:pic>
          <p:nvPicPr>
            <p:cNvPr id="160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161" name="直接连接符 160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组合 161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16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2288227" y="2916588"/>
            <a:ext cx="733370" cy="922341"/>
            <a:chOff x="4550614" y="3045235"/>
            <a:chExt cx="722991" cy="967429"/>
          </a:xfrm>
        </p:grpSpPr>
        <p:pic>
          <p:nvPicPr>
            <p:cNvPr id="176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177" name="直接连接符 176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合 177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17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91" name="TextBox 190"/>
          <p:cNvSpPr txBox="1"/>
          <p:nvPr/>
        </p:nvSpPr>
        <p:spPr>
          <a:xfrm>
            <a:off x="1730446" y="4168846"/>
            <a:ext cx="1275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192.168.0.0/24</a:t>
            </a:r>
            <a:endParaRPr lang="zh-CN" altLang="en-US" sz="1200"/>
          </a:p>
        </p:txBody>
      </p:sp>
      <p:sp>
        <p:nvSpPr>
          <p:cNvPr id="192" name="TextBox 191"/>
          <p:cNvSpPr txBox="1"/>
          <p:nvPr/>
        </p:nvSpPr>
        <p:spPr>
          <a:xfrm>
            <a:off x="1169586" y="3590841"/>
            <a:ext cx="1275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192.168.1.0/24</a:t>
            </a:r>
            <a:endParaRPr lang="zh-CN" altLang="en-US" sz="1100"/>
          </a:p>
        </p:txBody>
      </p:sp>
      <p:sp>
        <p:nvSpPr>
          <p:cNvPr id="193" name="TextBox 192"/>
          <p:cNvSpPr txBox="1"/>
          <p:nvPr/>
        </p:nvSpPr>
        <p:spPr>
          <a:xfrm>
            <a:off x="877356" y="3193560"/>
            <a:ext cx="1275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192.168.2.0/24</a:t>
            </a:r>
            <a:endParaRPr lang="zh-CN" altLang="en-US" sz="1050"/>
          </a:p>
        </p:txBody>
      </p:sp>
      <p:sp>
        <p:nvSpPr>
          <p:cNvPr id="194" name="TextBox 193"/>
          <p:cNvSpPr txBox="1"/>
          <p:nvPr/>
        </p:nvSpPr>
        <p:spPr>
          <a:xfrm>
            <a:off x="601926" y="2778749"/>
            <a:ext cx="127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172.16.10.0/24</a:t>
            </a:r>
            <a:endParaRPr lang="zh-CN" altLang="en-US" sz="1000"/>
          </a:p>
        </p:txBody>
      </p:sp>
      <p:cxnSp>
        <p:nvCxnSpPr>
          <p:cNvPr id="195" name="直接连接符 194"/>
          <p:cNvCxnSpPr/>
          <p:nvPr/>
        </p:nvCxnSpPr>
        <p:spPr>
          <a:xfrm flipH="1" flipV="1">
            <a:off x="2343359" y="2754902"/>
            <a:ext cx="198312" cy="17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 flipH="1" flipV="1">
            <a:off x="1979825" y="2460702"/>
            <a:ext cx="127712" cy="117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 flipH="1" flipV="1">
            <a:off x="2850436" y="3142535"/>
            <a:ext cx="399430" cy="297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646350" y="3246162"/>
            <a:ext cx="723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10.0.0.1</a:t>
            </a:r>
            <a:endParaRPr lang="zh-CN" altLang="en-US" sz="1100"/>
          </a:p>
        </p:txBody>
      </p:sp>
      <p:sp>
        <p:nvSpPr>
          <p:cNvPr id="199" name="TextBox 198"/>
          <p:cNvSpPr txBox="1"/>
          <p:nvPr/>
        </p:nvSpPr>
        <p:spPr>
          <a:xfrm>
            <a:off x="4290458" y="3237007"/>
            <a:ext cx="697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10.0.0.2</a:t>
            </a:r>
            <a:endParaRPr lang="zh-CN" altLang="en-US" sz="1100"/>
          </a:p>
        </p:txBody>
      </p:sp>
      <p:sp>
        <p:nvSpPr>
          <p:cNvPr id="200" name="TextBox 199"/>
          <p:cNvSpPr txBox="1"/>
          <p:nvPr/>
        </p:nvSpPr>
        <p:spPr>
          <a:xfrm>
            <a:off x="3532580" y="3686851"/>
            <a:ext cx="367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R1</a:t>
            </a:r>
            <a:endParaRPr lang="zh-CN" altLang="en-US" sz="1100" b="1"/>
          </a:p>
        </p:txBody>
      </p:sp>
      <p:sp>
        <p:nvSpPr>
          <p:cNvPr id="201" name="TextBox 200"/>
          <p:cNvSpPr txBox="1"/>
          <p:nvPr/>
        </p:nvSpPr>
        <p:spPr>
          <a:xfrm>
            <a:off x="891990" y="4713108"/>
            <a:ext cx="365749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altLang="zh-CN" sz="1100"/>
              <a:t>R1(config)#ip route 172.16.0.0 255.255.0.0 10.0.0.2</a:t>
            </a:r>
          </a:p>
          <a:p>
            <a:r>
              <a:rPr lang="en-US" altLang="zh-CN" sz="1100"/>
              <a:t>R1(config)#ip route 172.16.10.0 255.255.255.0 10.0.1.2</a:t>
            </a:r>
          </a:p>
        </p:txBody>
      </p:sp>
      <p:cxnSp>
        <p:nvCxnSpPr>
          <p:cNvPr id="203" name="直接连接符 202"/>
          <p:cNvCxnSpPr>
            <a:endCxn id="201" idx="0"/>
          </p:cNvCxnSpPr>
          <p:nvPr/>
        </p:nvCxnSpPr>
        <p:spPr>
          <a:xfrm flipH="1">
            <a:off x="2720735" y="3852451"/>
            <a:ext cx="529132" cy="860657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V="1">
            <a:off x="4329037" y="1934074"/>
            <a:ext cx="0" cy="26747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3970700" y="1657075"/>
            <a:ext cx="79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边界线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2982424" y="2133804"/>
            <a:ext cx="120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北京市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4776213" y="2133804"/>
            <a:ext cx="151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石家庄市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3741463" y="1058397"/>
            <a:ext cx="1757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路由汇总例外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852142" y="5402521"/>
            <a:ext cx="7251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到石家庄的网络照样可以汇总成一条路由，但要针对例外的那个网段单独添加路由。</a:t>
            </a:r>
          </a:p>
        </p:txBody>
      </p:sp>
      <p:sp>
        <p:nvSpPr>
          <p:cNvPr id="204" name="椭圆 203"/>
          <p:cNvSpPr/>
          <p:nvPr/>
        </p:nvSpPr>
        <p:spPr>
          <a:xfrm>
            <a:off x="601926" y="2432465"/>
            <a:ext cx="1516113" cy="784227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TextBox 213"/>
          <p:cNvSpPr txBox="1"/>
          <p:nvPr/>
        </p:nvSpPr>
        <p:spPr>
          <a:xfrm>
            <a:off x="2842964" y="2919076"/>
            <a:ext cx="723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10.0.1.2</a:t>
            </a:r>
            <a:endParaRPr lang="zh-CN" altLang="en-US" sz="1100"/>
          </a:p>
        </p:txBody>
      </p:sp>
      <p:sp>
        <p:nvSpPr>
          <p:cNvPr id="215" name="TextBox 214"/>
          <p:cNvSpPr txBox="1"/>
          <p:nvPr/>
        </p:nvSpPr>
        <p:spPr>
          <a:xfrm>
            <a:off x="2992765" y="3142535"/>
            <a:ext cx="723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10.0.1.1</a:t>
            </a:r>
            <a:endParaRPr lang="zh-CN" altLang="en-US" sz="1100"/>
          </a:p>
        </p:txBody>
      </p:sp>
      <p:sp>
        <p:nvSpPr>
          <p:cNvPr id="216" name="TextBox 215"/>
          <p:cNvSpPr txBox="1"/>
          <p:nvPr/>
        </p:nvSpPr>
        <p:spPr>
          <a:xfrm>
            <a:off x="980954" y="2502347"/>
            <a:ext cx="626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/>
              <a:t>例外</a:t>
            </a:r>
          </a:p>
        </p:txBody>
      </p:sp>
      <p:cxnSp>
        <p:nvCxnSpPr>
          <p:cNvPr id="217" name="直接连接符 216"/>
          <p:cNvCxnSpPr/>
          <p:nvPr/>
        </p:nvCxnSpPr>
        <p:spPr>
          <a:xfrm flipV="1">
            <a:off x="4273580" y="4837609"/>
            <a:ext cx="731425" cy="2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/>
          <p:nvPr/>
        </p:nvCxnSpPr>
        <p:spPr>
          <a:xfrm>
            <a:off x="4453563" y="5013178"/>
            <a:ext cx="534566" cy="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4939931" y="4666941"/>
            <a:ext cx="72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①</a:t>
            </a:r>
            <a:endParaRPr lang="en-US" altLang="zh-CN" sz="1400" b="1"/>
          </a:p>
          <a:p>
            <a:r>
              <a:rPr lang="zh-CN" altLang="en-US" sz="1400" b="1"/>
              <a:t>②</a:t>
            </a:r>
            <a:endParaRPr lang="zh-CN" altLang="en-US" sz="1100" b="1"/>
          </a:p>
        </p:txBody>
      </p:sp>
    </p:spTree>
    <p:extLst>
      <p:ext uri="{BB962C8B-B14F-4D97-AF65-F5344CB8AC3E}">
        <p14:creationId xmlns:p14="http://schemas.microsoft.com/office/powerpoint/2010/main" val="3169827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直接连接符 48"/>
          <p:cNvCxnSpPr>
            <a:stCxn id="2" idx="0"/>
          </p:cNvCxnSpPr>
          <p:nvPr/>
        </p:nvCxnSpPr>
        <p:spPr>
          <a:xfrm flipV="1">
            <a:off x="4323118" y="3172848"/>
            <a:ext cx="0" cy="9906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2257303" y="4313229"/>
            <a:ext cx="438064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2760" y="4163496"/>
            <a:ext cx="560715" cy="328330"/>
          </a:xfrm>
          <a:prstGeom prst="rect">
            <a:avLst/>
          </a:prstGeom>
          <a:noFill/>
        </p:spPr>
      </p:pic>
      <p:cxnSp>
        <p:nvCxnSpPr>
          <p:cNvPr id="3" name="直接连接符 2"/>
          <p:cNvCxnSpPr>
            <a:stCxn id="21" idx="2"/>
          </p:cNvCxnSpPr>
          <p:nvPr/>
        </p:nvCxnSpPr>
        <p:spPr>
          <a:xfrm>
            <a:off x="1580424" y="3693478"/>
            <a:ext cx="265248" cy="566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2265876" y="3691832"/>
            <a:ext cx="304735" cy="472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11004" y="4514171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/>
              <a:t>路由器</a:t>
            </a:r>
          </a:p>
        </p:txBody>
      </p: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1603345" y="4117273"/>
            <a:ext cx="788032" cy="35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632208" y="4146136"/>
            <a:ext cx="728963" cy="302057"/>
          </a:xfrm>
          <a:custGeom>
            <a:avLst/>
            <a:gdLst>
              <a:gd name="T0" fmla="*/ 0 w 1086"/>
              <a:gd name="T1" fmla="*/ 284 h 450"/>
              <a:gd name="T2" fmla="*/ 0 w 1086"/>
              <a:gd name="T3" fmla="*/ 450 h 450"/>
              <a:gd name="T4" fmla="*/ 802 w 1086"/>
              <a:gd name="T5" fmla="*/ 450 h 450"/>
              <a:gd name="T6" fmla="*/ 1086 w 1086"/>
              <a:gd name="T7" fmla="*/ 166 h 450"/>
              <a:gd name="T8" fmla="*/ 1086 w 1086"/>
              <a:gd name="T9" fmla="*/ 0 h 450"/>
              <a:gd name="T10" fmla="*/ 284 w 1086"/>
              <a:gd name="T11" fmla="*/ 0 h 450"/>
              <a:gd name="T12" fmla="*/ 0 w 1086"/>
              <a:gd name="T13" fmla="*/ 284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6" h="450">
                <a:moveTo>
                  <a:pt x="0" y="284"/>
                </a:moveTo>
                <a:lnTo>
                  <a:pt x="0" y="450"/>
                </a:lnTo>
                <a:lnTo>
                  <a:pt x="802" y="450"/>
                </a:lnTo>
                <a:lnTo>
                  <a:pt x="1086" y="166"/>
                </a:lnTo>
                <a:lnTo>
                  <a:pt x="1086" y="0"/>
                </a:lnTo>
                <a:lnTo>
                  <a:pt x="284" y="0"/>
                </a:lnTo>
                <a:lnTo>
                  <a:pt x="0" y="284"/>
                </a:lnTo>
                <a:close/>
              </a:path>
            </a:pathLst>
          </a:custGeom>
          <a:solidFill>
            <a:srgbClr val="80A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32208" y="4336767"/>
            <a:ext cx="538332" cy="111425"/>
          </a:xfrm>
          <a:prstGeom prst="rect">
            <a:avLst/>
          </a:prstGeom>
          <a:solidFill>
            <a:srgbClr val="305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1632208" y="4146136"/>
            <a:ext cx="728963" cy="190631"/>
          </a:xfrm>
          <a:custGeom>
            <a:avLst/>
            <a:gdLst>
              <a:gd name="T0" fmla="*/ 0 w 1086"/>
              <a:gd name="T1" fmla="*/ 284 h 284"/>
              <a:gd name="T2" fmla="*/ 802 w 1086"/>
              <a:gd name="T3" fmla="*/ 284 h 284"/>
              <a:gd name="T4" fmla="*/ 1086 w 1086"/>
              <a:gd name="T5" fmla="*/ 0 h 284"/>
              <a:gd name="T6" fmla="*/ 284 w 1086"/>
              <a:gd name="T7" fmla="*/ 0 h 284"/>
              <a:gd name="T8" fmla="*/ 0 w 1086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6" h="284">
                <a:moveTo>
                  <a:pt x="0" y="284"/>
                </a:moveTo>
                <a:lnTo>
                  <a:pt x="802" y="284"/>
                </a:lnTo>
                <a:lnTo>
                  <a:pt x="1086" y="0"/>
                </a:lnTo>
                <a:lnTo>
                  <a:pt x="284" y="0"/>
                </a:lnTo>
                <a:lnTo>
                  <a:pt x="0" y="284"/>
                </a:lnTo>
                <a:close/>
              </a:path>
            </a:pathLst>
          </a:custGeom>
          <a:solidFill>
            <a:srgbClr val="507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1803374" y="4180369"/>
            <a:ext cx="230234" cy="55041"/>
          </a:xfrm>
          <a:custGeom>
            <a:avLst/>
            <a:gdLst>
              <a:gd name="T0" fmla="*/ 313 w 343"/>
              <a:gd name="T1" fmla="*/ 64 h 82"/>
              <a:gd name="T2" fmla="*/ 313 w 343"/>
              <a:gd name="T3" fmla="*/ 64 h 82"/>
              <a:gd name="T4" fmla="*/ 110 w 343"/>
              <a:gd name="T5" fmla="*/ 64 h 82"/>
              <a:gd name="T6" fmla="*/ 88 w 343"/>
              <a:gd name="T7" fmla="*/ 82 h 82"/>
              <a:gd name="T8" fmla="*/ 0 w 343"/>
              <a:gd name="T9" fmla="*/ 47 h 82"/>
              <a:gd name="T10" fmla="*/ 168 w 343"/>
              <a:gd name="T11" fmla="*/ 0 h 82"/>
              <a:gd name="T12" fmla="*/ 135 w 343"/>
              <a:gd name="T13" fmla="*/ 35 h 82"/>
              <a:gd name="T14" fmla="*/ 343 w 343"/>
              <a:gd name="T15" fmla="*/ 35 h 82"/>
              <a:gd name="T16" fmla="*/ 313 w 343"/>
              <a:gd name="T17" fmla="*/ 6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13" y="64"/>
                </a:moveTo>
                <a:lnTo>
                  <a:pt x="313" y="64"/>
                </a:lnTo>
                <a:lnTo>
                  <a:pt x="110" y="64"/>
                </a:lnTo>
                <a:lnTo>
                  <a:pt x="88" y="82"/>
                </a:lnTo>
                <a:lnTo>
                  <a:pt x="0" y="47"/>
                </a:lnTo>
                <a:lnTo>
                  <a:pt x="168" y="0"/>
                </a:lnTo>
                <a:lnTo>
                  <a:pt x="135" y="35"/>
                </a:lnTo>
                <a:lnTo>
                  <a:pt x="343" y="35"/>
                </a:lnTo>
                <a:lnTo>
                  <a:pt x="313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1736250" y="4247493"/>
            <a:ext cx="228892" cy="55041"/>
          </a:xfrm>
          <a:custGeom>
            <a:avLst/>
            <a:gdLst>
              <a:gd name="T0" fmla="*/ 314 w 341"/>
              <a:gd name="T1" fmla="*/ 64 h 82"/>
              <a:gd name="T2" fmla="*/ 314 w 341"/>
              <a:gd name="T3" fmla="*/ 64 h 82"/>
              <a:gd name="T4" fmla="*/ 108 w 341"/>
              <a:gd name="T5" fmla="*/ 64 h 82"/>
              <a:gd name="T6" fmla="*/ 88 w 341"/>
              <a:gd name="T7" fmla="*/ 82 h 82"/>
              <a:gd name="T8" fmla="*/ 0 w 341"/>
              <a:gd name="T9" fmla="*/ 47 h 82"/>
              <a:gd name="T10" fmla="*/ 169 w 341"/>
              <a:gd name="T11" fmla="*/ 0 h 82"/>
              <a:gd name="T12" fmla="*/ 133 w 341"/>
              <a:gd name="T13" fmla="*/ 35 h 82"/>
              <a:gd name="T14" fmla="*/ 341 w 341"/>
              <a:gd name="T15" fmla="*/ 35 h 82"/>
              <a:gd name="T16" fmla="*/ 314 w 341"/>
              <a:gd name="T17" fmla="*/ 6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82">
                <a:moveTo>
                  <a:pt x="314" y="64"/>
                </a:moveTo>
                <a:lnTo>
                  <a:pt x="314" y="64"/>
                </a:lnTo>
                <a:lnTo>
                  <a:pt x="108" y="64"/>
                </a:lnTo>
                <a:lnTo>
                  <a:pt x="88" y="82"/>
                </a:lnTo>
                <a:lnTo>
                  <a:pt x="0" y="47"/>
                </a:lnTo>
                <a:lnTo>
                  <a:pt x="169" y="0"/>
                </a:lnTo>
                <a:lnTo>
                  <a:pt x="133" y="35"/>
                </a:lnTo>
                <a:lnTo>
                  <a:pt x="341" y="35"/>
                </a:lnTo>
                <a:lnTo>
                  <a:pt x="314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2044348" y="4160903"/>
            <a:ext cx="230234" cy="55041"/>
          </a:xfrm>
          <a:custGeom>
            <a:avLst/>
            <a:gdLst>
              <a:gd name="T0" fmla="*/ 29 w 343"/>
              <a:gd name="T1" fmla="*/ 17 h 82"/>
              <a:gd name="T2" fmla="*/ 29 w 343"/>
              <a:gd name="T3" fmla="*/ 17 h 82"/>
              <a:gd name="T4" fmla="*/ 235 w 343"/>
              <a:gd name="T5" fmla="*/ 17 h 82"/>
              <a:gd name="T6" fmla="*/ 252 w 343"/>
              <a:gd name="T7" fmla="*/ 0 h 82"/>
              <a:gd name="T8" fmla="*/ 343 w 343"/>
              <a:gd name="T9" fmla="*/ 35 h 82"/>
              <a:gd name="T10" fmla="*/ 174 w 343"/>
              <a:gd name="T11" fmla="*/ 82 h 82"/>
              <a:gd name="T12" fmla="*/ 209 w 343"/>
              <a:gd name="T13" fmla="*/ 47 h 82"/>
              <a:gd name="T14" fmla="*/ 0 w 343"/>
              <a:gd name="T15" fmla="*/ 47 h 82"/>
              <a:gd name="T16" fmla="*/ 29 w 343"/>
              <a:gd name="T17" fmla="*/ 1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29" y="17"/>
                </a:moveTo>
                <a:lnTo>
                  <a:pt x="29" y="17"/>
                </a:lnTo>
                <a:lnTo>
                  <a:pt x="235" y="17"/>
                </a:lnTo>
                <a:lnTo>
                  <a:pt x="252" y="0"/>
                </a:lnTo>
                <a:lnTo>
                  <a:pt x="343" y="35"/>
                </a:lnTo>
                <a:lnTo>
                  <a:pt x="174" y="82"/>
                </a:lnTo>
                <a:lnTo>
                  <a:pt x="209" y="47"/>
                </a:lnTo>
                <a:lnTo>
                  <a:pt x="0" y="47"/>
                </a:lnTo>
                <a:lnTo>
                  <a:pt x="2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1977224" y="4227356"/>
            <a:ext cx="230234" cy="55041"/>
          </a:xfrm>
          <a:custGeom>
            <a:avLst/>
            <a:gdLst>
              <a:gd name="T0" fmla="*/ 29 w 343"/>
              <a:gd name="T1" fmla="*/ 20 h 82"/>
              <a:gd name="T2" fmla="*/ 29 w 343"/>
              <a:gd name="T3" fmla="*/ 20 h 82"/>
              <a:gd name="T4" fmla="*/ 235 w 343"/>
              <a:gd name="T5" fmla="*/ 20 h 82"/>
              <a:gd name="T6" fmla="*/ 252 w 343"/>
              <a:gd name="T7" fmla="*/ 0 h 82"/>
              <a:gd name="T8" fmla="*/ 343 w 343"/>
              <a:gd name="T9" fmla="*/ 36 h 82"/>
              <a:gd name="T10" fmla="*/ 172 w 343"/>
              <a:gd name="T11" fmla="*/ 82 h 82"/>
              <a:gd name="T12" fmla="*/ 209 w 343"/>
              <a:gd name="T13" fmla="*/ 49 h 82"/>
              <a:gd name="T14" fmla="*/ 0 w 343"/>
              <a:gd name="T15" fmla="*/ 49 h 82"/>
              <a:gd name="T16" fmla="*/ 29 w 343"/>
              <a:gd name="T17" fmla="*/ 2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29" y="20"/>
                </a:moveTo>
                <a:lnTo>
                  <a:pt x="29" y="20"/>
                </a:lnTo>
                <a:lnTo>
                  <a:pt x="235" y="20"/>
                </a:lnTo>
                <a:lnTo>
                  <a:pt x="252" y="0"/>
                </a:lnTo>
                <a:lnTo>
                  <a:pt x="343" y="36"/>
                </a:lnTo>
                <a:lnTo>
                  <a:pt x="172" y="82"/>
                </a:lnTo>
                <a:lnTo>
                  <a:pt x="209" y="49"/>
                </a:lnTo>
                <a:lnTo>
                  <a:pt x="0" y="49"/>
                </a:lnTo>
                <a:lnTo>
                  <a:pt x="29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1808743" y="4185739"/>
            <a:ext cx="230234" cy="55041"/>
          </a:xfrm>
          <a:custGeom>
            <a:avLst/>
            <a:gdLst>
              <a:gd name="T0" fmla="*/ 313 w 343"/>
              <a:gd name="T1" fmla="*/ 62 h 82"/>
              <a:gd name="T2" fmla="*/ 313 w 343"/>
              <a:gd name="T3" fmla="*/ 62 h 82"/>
              <a:gd name="T4" fmla="*/ 110 w 343"/>
              <a:gd name="T5" fmla="*/ 62 h 82"/>
              <a:gd name="T6" fmla="*/ 88 w 343"/>
              <a:gd name="T7" fmla="*/ 82 h 82"/>
              <a:gd name="T8" fmla="*/ 0 w 343"/>
              <a:gd name="T9" fmla="*/ 47 h 82"/>
              <a:gd name="T10" fmla="*/ 168 w 343"/>
              <a:gd name="T11" fmla="*/ 0 h 82"/>
              <a:gd name="T12" fmla="*/ 133 w 343"/>
              <a:gd name="T13" fmla="*/ 33 h 82"/>
              <a:gd name="T14" fmla="*/ 343 w 343"/>
              <a:gd name="T15" fmla="*/ 33 h 82"/>
              <a:gd name="T16" fmla="*/ 313 w 343"/>
              <a:gd name="T17" fmla="*/ 6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13" y="62"/>
                </a:moveTo>
                <a:lnTo>
                  <a:pt x="313" y="62"/>
                </a:lnTo>
                <a:lnTo>
                  <a:pt x="110" y="62"/>
                </a:lnTo>
                <a:lnTo>
                  <a:pt x="88" y="82"/>
                </a:lnTo>
                <a:lnTo>
                  <a:pt x="0" y="47"/>
                </a:lnTo>
                <a:lnTo>
                  <a:pt x="168" y="0"/>
                </a:lnTo>
                <a:lnTo>
                  <a:pt x="133" y="33"/>
                </a:lnTo>
                <a:lnTo>
                  <a:pt x="343" y="33"/>
                </a:lnTo>
                <a:lnTo>
                  <a:pt x="313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1740277" y="4252192"/>
            <a:ext cx="230234" cy="55713"/>
          </a:xfrm>
          <a:custGeom>
            <a:avLst/>
            <a:gdLst>
              <a:gd name="T0" fmla="*/ 315 w 343"/>
              <a:gd name="T1" fmla="*/ 65 h 83"/>
              <a:gd name="T2" fmla="*/ 315 w 343"/>
              <a:gd name="T3" fmla="*/ 65 h 83"/>
              <a:gd name="T4" fmla="*/ 110 w 343"/>
              <a:gd name="T5" fmla="*/ 65 h 83"/>
              <a:gd name="T6" fmla="*/ 90 w 343"/>
              <a:gd name="T7" fmla="*/ 83 h 83"/>
              <a:gd name="T8" fmla="*/ 0 w 343"/>
              <a:gd name="T9" fmla="*/ 47 h 83"/>
              <a:gd name="T10" fmla="*/ 170 w 343"/>
              <a:gd name="T11" fmla="*/ 0 h 83"/>
              <a:gd name="T12" fmla="*/ 135 w 343"/>
              <a:gd name="T13" fmla="*/ 36 h 83"/>
              <a:gd name="T14" fmla="*/ 343 w 343"/>
              <a:gd name="T15" fmla="*/ 36 h 83"/>
              <a:gd name="T16" fmla="*/ 315 w 343"/>
              <a:gd name="T17" fmla="*/ 65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3">
                <a:moveTo>
                  <a:pt x="315" y="65"/>
                </a:moveTo>
                <a:lnTo>
                  <a:pt x="315" y="65"/>
                </a:lnTo>
                <a:lnTo>
                  <a:pt x="110" y="65"/>
                </a:lnTo>
                <a:lnTo>
                  <a:pt x="90" y="83"/>
                </a:lnTo>
                <a:lnTo>
                  <a:pt x="0" y="47"/>
                </a:lnTo>
                <a:lnTo>
                  <a:pt x="170" y="0"/>
                </a:lnTo>
                <a:lnTo>
                  <a:pt x="135" y="36"/>
                </a:lnTo>
                <a:lnTo>
                  <a:pt x="343" y="36"/>
                </a:lnTo>
                <a:lnTo>
                  <a:pt x="315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2049046" y="4165602"/>
            <a:ext cx="230234" cy="55713"/>
          </a:xfrm>
          <a:custGeom>
            <a:avLst/>
            <a:gdLst>
              <a:gd name="T0" fmla="*/ 30 w 343"/>
              <a:gd name="T1" fmla="*/ 18 h 83"/>
              <a:gd name="T2" fmla="*/ 30 w 343"/>
              <a:gd name="T3" fmla="*/ 18 h 83"/>
              <a:gd name="T4" fmla="*/ 236 w 343"/>
              <a:gd name="T5" fmla="*/ 18 h 83"/>
              <a:gd name="T6" fmla="*/ 253 w 343"/>
              <a:gd name="T7" fmla="*/ 0 h 83"/>
              <a:gd name="T8" fmla="*/ 343 w 343"/>
              <a:gd name="T9" fmla="*/ 36 h 83"/>
              <a:gd name="T10" fmla="*/ 173 w 343"/>
              <a:gd name="T11" fmla="*/ 83 h 83"/>
              <a:gd name="T12" fmla="*/ 210 w 343"/>
              <a:gd name="T13" fmla="*/ 47 h 83"/>
              <a:gd name="T14" fmla="*/ 0 w 343"/>
              <a:gd name="T15" fmla="*/ 47 h 83"/>
              <a:gd name="T16" fmla="*/ 30 w 343"/>
              <a:gd name="T17" fmla="*/ 1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3">
                <a:moveTo>
                  <a:pt x="30" y="18"/>
                </a:moveTo>
                <a:lnTo>
                  <a:pt x="30" y="18"/>
                </a:lnTo>
                <a:lnTo>
                  <a:pt x="236" y="18"/>
                </a:lnTo>
                <a:lnTo>
                  <a:pt x="253" y="0"/>
                </a:lnTo>
                <a:lnTo>
                  <a:pt x="343" y="36"/>
                </a:lnTo>
                <a:lnTo>
                  <a:pt x="173" y="83"/>
                </a:lnTo>
                <a:lnTo>
                  <a:pt x="210" y="47"/>
                </a:lnTo>
                <a:lnTo>
                  <a:pt x="0" y="47"/>
                </a:ln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1981923" y="4232726"/>
            <a:ext cx="230234" cy="55041"/>
          </a:xfrm>
          <a:custGeom>
            <a:avLst/>
            <a:gdLst>
              <a:gd name="T0" fmla="*/ 30 w 343"/>
              <a:gd name="T1" fmla="*/ 18 h 82"/>
              <a:gd name="T2" fmla="*/ 30 w 343"/>
              <a:gd name="T3" fmla="*/ 18 h 82"/>
              <a:gd name="T4" fmla="*/ 236 w 343"/>
              <a:gd name="T5" fmla="*/ 18 h 82"/>
              <a:gd name="T6" fmla="*/ 253 w 343"/>
              <a:gd name="T7" fmla="*/ 0 h 82"/>
              <a:gd name="T8" fmla="*/ 343 w 343"/>
              <a:gd name="T9" fmla="*/ 35 h 82"/>
              <a:gd name="T10" fmla="*/ 173 w 343"/>
              <a:gd name="T11" fmla="*/ 82 h 82"/>
              <a:gd name="T12" fmla="*/ 210 w 343"/>
              <a:gd name="T13" fmla="*/ 47 h 82"/>
              <a:gd name="T14" fmla="*/ 0 w 343"/>
              <a:gd name="T15" fmla="*/ 47 h 82"/>
              <a:gd name="T16" fmla="*/ 30 w 343"/>
              <a:gd name="T17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0" y="18"/>
                </a:moveTo>
                <a:lnTo>
                  <a:pt x="30" y="18"/>
                </a:lnTo>
                <a:lnTo>
                  <a:pt x="236" y="18"/>
                </a:lnTo>
                <a:lnTo>
                  <a:pt x="253" y="0"/>
                </a:lnTo>
                <a:lnTo>
                  <a:pt x="343" y="35"/>
                </a:lnTo>
                <a:lnTo>
                  <a:pt x="173" y="82"/>
                </a:lnTo>
                <a:lnTo>
                  <a:pt x="210" y="47"/>
                </a:lnTo>
                <a:lnTo>
                  <a:pt x="0" y="47"/>
                </a:ln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1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9521" y="3194221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1377" y="3194221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1634103" y="4514171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10.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0.0.0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直接连接符 29"/>
          <p:cNvCxnSpPr>
            <a:stCxn id="46" idx="2"/>
          </p:cNvCxnSpPr>
          <p:nvPr/>
        </p:nvCxnSpPr>
        <p:spPr>
          <a:xfrm>
            <a:off x="3967290" y="2564277"/>
            <a:ext cx="265248" cy="566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4652742" y="2562631"/>
            <a:ext cx="304735" cy="472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utoShape 3"/>
          <p:cNvSpPr>
            <a:spLocks noChangeAspect="1" noChangeArrowheads="1" noTextEdit="1"/>
          </p:cNvSpPr>
          <p:nvPr/>
        </p:nvSpPr>
        <p:spPr bwMode="auto">
          <a:xfrm>
            <a:off x="3974565" y="2953945"/>
            <a:ext cx="788032" cy="35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4003428" y="2982808"/>
            <a:ext cx="728963" cy="302057"/>
          </a:xfrm>
          <a:custGeom>
            <a:avLst/>
            <a:gdLst>
              <a:gd name="T0" fmla="*/ 0 w 1086"/>
              <a:gd name="T1" fmla="*/ 284 h 450"/>
              <a:gd name="T2" fmla="*/ 0 w 1086"/>
              <a:gd name="T3" fmla="*/ 450 h 450"/>
              <a:gd name="T4" fmla="*/ 802 w 1086"/>
              <a:gd name="T5" fmla="*/ 450 h 450"/>
              <a:gd name="T6" fmla="*/ 1086 w 1086"/>
              <a:gd name="T7" fmla="*/ 166 h 450"/>
              <a:gd name="T8" fmla="*/ 1086 w 1086"/>
              <a:gd name="T9" fmla="*/ 0 h 450"/>
              <a:gd name="T10" fmla="*/ 284 w 1086"/>
              <a:gd name="T11" fmla="*/ 0 h 450"/>
              <a:gd name="T12" fmla="*/ 0 w 1086"/>
              <a:gd name="T13" fmla="*/ 284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6" h="450">
                <a:moveTo>
                  <a:pt x="0" y="284"/>
                </a:moveTo>
                <a:lnTo>
                  <a:pt x="0" y="450"/>
                </a:lnTo>
                <a:lnTo>
                  <a:pt x="802" y="450"/>
                </a:lnTo>
                <a:lnTo>
                  <a:pt x="1086" y="166"/>
                </a:lnTo>
                <a:lnTo>
                  <a:pt x="1086" y="0"/>
                </a:lnTo>
                <a:lnTo>
                  <a:pt x="284" y="0"/>
                </a:lnTo>
                <a:lnTo>
                  <a:pt x="0" y="284"/>
                </a:lnTo>
                <a:close/>
              </a:path>
            </a:pathLst>
          </a:custGeom>
          <a:solidFill>
            <a:srgbClr val="80A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4003428" y="3173439"/>
            <a:ext cx="538332" cy="111425"/>
          </a:xfrm>
          <a:prstGeom prst="rect">
            <a:avLst/>
          </a:prstGeom>
          <a:solidFill>
            <a:srgbClr val="305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7"/>
          <p:cNvSpPr>
            <a:spLocks/>
          </p:cNvSpPr>
          <p:nvPr/>
        </p:nvSpPr>
        <p:spPr bwMode="auto">
          <a:xfrm>
            <a:off x="4003428" y="2982808"/>
            <a:ext cx="728963" cy="190631"/>
          </a:xfrm>
          <a:custGeom>
            <a:avLst/>
            <a:gdLst>
              <a:gd name="T0" fmla="*/ 0 w 1086"/>
              <a:gd name="T1" fmla="*/ 284 h 284"/>
              <a:gd name="T2" fmla="*/ 802 w 1086"/>
              <a:gd name="T3" fmla="*/ 284 h 284"/>
              <a:gd name="T4" fmla="*/ 1086 w 1086"/>
              <a:gd name="T5" fmla="*/ 0 h 284"/>
              <a:gd name="T6" fmla="*/ 284 w 1086"/>
              <a:gd name="T7" fmla="*/ 0 h 284"/>
              <a:gd name="T8" fmla="*/ 0 w 1086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6" h="284">
                <a:moveTo>
                  <a:pt x="0" y="284"/>
                </a:moveTo>
                <a:lnTo>
                  <a:pt x="802" y="284"/>
                </a:lnTo>
                <a:lnTo>
                  <a:pt x="1086" y="0"/>
                </a:lnTo>
                <a:lnTo>
                  <a:pt x="284" y="0"/>
                </a:lnTo>
                <a:lnTo>
                  <a:pt x="0" y="284"/>
                </a:lnTo>
                <a:close/>
              </a:path>
            </a:pathLst>
          </a:custGeom>
          <a:solidFill>
            <a:srgbClr val="507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8"/>
          <p:cNvSpPr>
            <a:spLocks/>
          </p:cNvSpPr>
          <p:nvPr/>
        </p:nvSpPr>
        <p:spPr bwMode="auto">
          <a:xfrm>
            <a:off x="4174594" y="3017041"/>
            <a:ext cx="230234" cy="55041"/>
          </a:xfrm>
          <a:custGeom>
            <a:avLst/>
            <a:gdLst>
              <a:gd name="T0" fmla="*/ 313 w 343"/>
              <a:gd name="T1" fmla="*/ 64 h 82"/>
              <a:gd name="T2" fmla="*/ 313 w 343"/>
              <a:gd name="T3" fmla="*/ 64 h 82"/>
              <a:gd name="T4" fmla="*/ 110 w 343"/>
              <a:gd name="T5" fmla="*/ 64 h 82"/>
              <a:gd name="T6" fmla="*/ 88 w 343"/>
              <a:gd name="T7" fmla="*/ 82 h 82"/>
              <a:gd name="T8" fmla="*/ 0 w 343"/>
              <a:gd name="T9" fmla="*/ 47 h 82"/>
              <a:gd name="T10" fmla="*/ 168 w 343"/>
              <a:gd name="T11" fmla="*/ 0 h 82"/>
              <a:gd name="T12" fmla="*/ 135 w 343"/>
              <a:gd name="T13" fmla="*/ 35 h 82"/>
              <a:gd name="T14" fmla="*/ 343 w 343"/>
              <a:gd name="T15" fmla="*/ 35 h 82"/>
              <a:gd name="T16" fmla="*/ 313 w 343"/>
              <a:gd name="T17" fmla="*/ 6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13" y="64"/>
                </a:moveTo>
                <a:lnTo>
                  <a:pt x="313" y="64"/>
                </a:lnTo>
                <a:lnTo>
                  <a:pt x="110" y="64"/>
                </a:lnTo>
                <a:lnTo>
                  <a:pt x="88" y="82"/>
                </a:lnTo>
                <a:lnTo>
                  <a:pt x="0" y="47"/>
                </a:lnTo>
                <a:lnTo>
                  <a:pt x="168" y="0"/>
                </a:lnTo>
                <a:lnTo>
                  <a:pt x="135" y="35"/>
                </a:lnTo>
                <a:lnTo>
                  <a:pt x="343" y="35"/>
                </a:lnTo>
                <a:lnTo>
                  <a:pt x="313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9"/>
          <p:cNvSpPr>
            <a:spLocks/>
          </p:cNvSpPr>
          <p:nvPr/>
        </p:nvSpPr>
        <p:spPr bwMode="auto">
          <a:xfrm>
            <a:off x="4107470" y="3084165"/>
            <a:ext cx="228892" cy="55041"/>
          </a:xfrm>
          <a:custGeom>
            <a:avLst/>
            <a:gdLst>
              <a:gd name="T0" fmla="*/ 314 w 341"/>
              <a:gd name="T1" fmla="*/ 64 h 82"/>
              <a:gd name="T2" fmla="*/ 314 w 341"/>
              <a:gd name="T3" fmla="*/ 64 h 82"/>
              <a:gd name="T4" fmla="*/ 108 w 341"/>
              <a:gd name="T5" fmla="*/ 64 h 82"/>
              <a:gd name="T6" fmla="*/ 88 w 341"/>
              <a:gd name="T7" fmla="*/ 82 h 82"/>
              <a:gd name="T8" fmla="*/ 0 w 341"/>
              <a:gd name="T9" fmla="*/ 47 h 82"/>
              <a:gd name="T10" fmla="*/ 169 w 341"/>
              <a:gd name="T11" fmla="*/ 0 h 82"/>
              <a:gd name="T12" fmla="*/ 133 w 341"/>
              <a:gd name="T13" fmla="*/ 35 h 82"/>
              <a:gd name="T14" fmla="*/ 341 w 341"/>
              <a:gd name="T15" fmla="*/ 35 h 82"/>
              <a:gd name="T16" fmla="*/ 314 w 341"/>
              <a:gd name="T17" fmla="*/ 6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82">
                <a:moveTo>
                  <a:pt x="314" y="64"/>
                </a:moveTo>
                <a:lnTo>
                  <a:pt x="314" y="64"/>
                </a:lnTo>
                <a:lnTo>
                  <a:pt x="108" y="64"/>
                </a:lnTo>
                <a:lnTo>
                  <a:pt x="88" y="82"/>
                </a:lnTo>
                <a:lnTo>
                  <a:pt x="0" y="47"/>
                </a:lnTo>
                <a:lnTo>
                  <a:pt x="169" y="0"/>
                </a:lnTo>
                <a:lnTo>
                  <a:pt x="133" y="35"/>
                </a:lnTo>
                <a:lnTo>
                  <a:pt x="341" y="35"/>
                </a:lnTo>
                <a:lnTo>
                  <a:pt x="314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10"/>
          <p:cNvSpPr>
            <a:spLocks/>
          </p:cNvSpPr>
          <p:nvPr/>
        </p:nvSpPr>
        <p:spPr bwMode="auto">
          <a:xfrm>
            <a:off x="4415568" y="2997575"/>
            <a:ext cx="230234" cy="55041"/>
          </a:xfrm>
          <a:custGeom>
            <a:avLst/>
            <a:gdLst>
              <a:gd name="T0" fmla="*/ 29 w 343"/>
              <a:gd name="T1" fmla="*/ 17 h 82"/>
              <a:gd name="T2" fmla="*/ 29 w 343"/>
              <a:gd name="T3" fmla="*/ 17 h 82"/>
              <a:gd name="T4" fmla="*/ 235 w 343"/>
              <a:gd name="T5" fmla="*/ 17 h 82"/>
              <a:gd name="T6" fmla="*/ 252 w 343"/>
              <a:gd name="T7" fmla="*/ 0 h 82"/>
              <a:gd name="T8" fmla="*/ 343 w 343"/>
              <a:gd name="T9" fmla="*/ 35 h 82"/>
              <a:gd name="T10" fmla="*/ 174 w 343"/>
              <a:gd name="T11" fmla="*/ 82 h 82"/>
              <a:gd name="T12" fmla="*/ 209 w 343"/>
              <a:gd name="T13" fmla="*/ 47 h 82"/>
              <a:gd name="T14" fmla="*/ 0 w 343"/>
              <a:gd name="T15" fmla="*/ 47 h 82"/>
              <a:gd name="T16" fmla="*/ 29 w 343"/>
              <a:gd name="T17" fmla="*/ 1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29" y="17"/>
                </a:moveTo>
                <a:lnTo>
                  <a:pt x="29" y="17"/>
                </a:lnTo>
                <a:lnTo>
                  <a:pt x="235" y="17"/>
                </a:lnTo>
                <a:lnTo>
                  <a:pt x="252" y="0"/>
                </a:lnTo>
                <a:lnTo>
                  <a:pt x="343" y="35"/>
                </a:lnTo>
                <a:lnTo>
                  <a:pt x="174" y="82"/>
                </a:lnTo>
                <a:lnTo>
                  <a:pt x="209" y="47"/>
                </a:lnTo>
                <a:lnTo>
                  <a:pt x="0" y="47"/>
                </a:lnTo>
                <a:lnTo>
                  <a:pt x="2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11"/>
          <p:cNvSpPr>
            <a:spLocks/>
          </p:cNvSpPr>
          <p:nvPr/>
        </p:nvSpPr>
        <p:spPr bwMode="auto">
          <a:xfrm>
            <a:off x="4348444" y="3064028"/>
            <a:ext cx="230234" cy="55041"/>
          </a:xfrm>
          <a:custGeom>
            <a:avLst/>
            <a:gdLst>
              <a:gd name="T0" fmla="*/ 29 w 343"/>
              <a:gd name="T1" fmla="*/ 20 h 82"/>
              <a:gd name="T2" fmla="*/ 29 w 343"/>
              <a:gd name="T3" fmla="*/ 20 h 82"/>
              <a:gd name="T4" fmla="*/ 235 w 343"/>
              <a:gd name="T5" fmla="*/ 20 h 82"/>
              <a:gd name="T6" fmla="*/ 252 w 343"/>
              <a:gd name="T7" fmla="*/ 0 h 82"/>
              <a:gd name="T8" fmla="*/ 343 w 343"/>
              <a:gd name="T9" fmla="*/ 36 h 82"/>
              <a:gd name="T10" fmla="*/ 172 w 343"/>
              <a:gd name="T11" fmla="*/ 82 h 82"/>
              <a:gd name="T12" fmla="*/ 209 w 343"/>
              <a:gd name="T13" fmla="*/ 49 h 82"/>
              <a:gd name="T14" fmla="*/ 0 w 343"/>
              <a:gd name="T15" fmla="*/ 49 h 82"/>
              <a:gd name="T16" fmla="*/ 29 w 343"/>
              <a:gd name="T17" fmla="*/ 2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29" y="20"/>
                </a:moveTo>
                <a:lnTo>
                  <a:pt x="29" y="20"/>
                </a:lnTo>
                <a:lnTo>
                  <a:pt x="235" y="20"/>
                </a:lnTo>
                <a:lnTo>
                  <a:pt x="252" y="0"/>
                </a:lnTo>
                <a:lnTo>
                  <a:pt x="343" y="36"/>
                </a:lnTo>
                <a:lnTo>
                  <a:pt x="172" y="82"/>
                </a:lnTo>
                <a:lnTo>
                  <a:pt x="209" y="49"/>
                </a:lnTo>
                <a:lnTo>
                  <a:pt x="0" y="49"/>
                </a:lnTo>
                <a:lnTo>
                  <a:pt x="29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12"/>
          <p:cNvSpPr>
            <a:spLocks/>
          </p:cNvSpPr>
          <p:nvPr/>
        </p:nvSpPr>
        <p:spPr bwMode="auto">
          <a:xfrm>
            <a:off x="4179963" y="3022411"/>
            <a:ext cx="230234" cy="55041"/>
          </a:xfrm>
          <a:custGeom>
            <a:avLst/>
            <a:gdLst>
              <a:gd name="T0" fmla="*/ 313 w 343"/>
              <a:gd name="T1" fmla="*/ 62 h 82"/>
              <a:gd name="T2" fmla="*/ 313 w 343"/>
              <a:gd name="T3" fmla="*/ 62 h 82"/>
              <a:gd name="T4" fmla="*/ 110 w 343"/>
              <a:gd name="T5" fmla="*/ 62 h 82"/>
              <a:gd name="T6" fmla="*/ 88 w 343"/>
              <a:gd name="T7" fmla="*/ 82 h 82"/>
              <a:gd name="T8" fmla="*/ 0 w 343"/>
              <a:gd name="T9" fmla="*/ 47 h 82"/>
              <a:gd name="T10" fmla="*/ 168 w 343"/>
              <a:gd name="T11" fmla="*/ 0 h 82"/>
              <a:gd name="T12" fmla="*/ 133 w 343"/>
              <a:gd name="T13" fmla="*/ 33 h 82"/>
              <a:gd name="T14" fmla="*/ 343 w 343"/>
              <a:gd name="T15" fmla="*/ 33 h 82"/>
              <a:gd name="T16" fmla="*/ 313 w 343"/>
              <a:gd name="T17" fmla="*/ 6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13" y="62"/>
                </a:moveTo>
                <a:lnTo>
                  <a:pt x="313" y="62"/>
                </a:lnTo>
                <a:lnTo>
                  <a:pt x="110" y="62"/>
                </a:lnTo>
                <a:lnTo>
                  <a:pt x="88" y="82"/>
                </a:lnTo>
                <a:lnTo>
                  <a:pt x="0" y="47"/>
                </a:lnTo>
                <a:lnTo>
                  <a:pt x="168" y="0"/>
                </a:lnTo>
                <a:lnTo>
                  <a:pt x="133" y="33"/>
                </a:lnTo>
                <a:lnTo>
                  <a:pt x="343" y="33"/>
                </a:lnTo>
                <a:lnTo>
                  <a:pt x="313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13"/>
          <p:cNvSpPr>
            <a:spLocks/>
          </p:cNvSpPr>
          <p:nvPr/>
        </p:nvSpPr>
        <p:spPr bwMode="auto">
          <a:xfrm>
            <a:off x="4111497" y="3088864"/>
            <a:ext cx="230234" cy="55713"/>
          </a:xfrm>
          <a:custGeom>
            <a:avLst/>
            <a:gdLst>
              <a:gd name="T0" fmla="*/ 315 w 343"/>
              <a:gd name="T1" fmla="*/ 65 h 83"/>
              <a:gd name="T2" fmla="*/ 315 w 343"/>
              <a:gd name="T3" fmla="*/ 65 h 83"/>
              <a:gd name="T4" fmla="*/ 110 w 343"/>
              <a:gd name="T5" fmla="*/ 65 h 83"/>
              <a:gd name="T6" fmla="*/ 90 w 343"/>
              <a:gd name="T7" fmla="*/ 83 h 83"/>
              <a:gd name="T8" fmla="*/ 0 w 343"/>
              <a:gd name="T9" fmla="*/ 47 h 83"/>
              <a:gd name="T10" fmla="*/ 170 w 343"/>
              <a:gd name="T11" fmla="*/ 0 h 83"/>
              <a:gd name="T12" fmla="*/ 135 w 343"/>
              <a:gd name="T13" fmla="*/ 36 h 83"/>
              <a:gd name="T14" fmla="*/ 343 w 343"/>
              <a:gd name="T15" fmla="*/ 36 h 83"/>
              <a:gd name="T16" fmla="*/ 315 w 343"/>
              <a:gd name="T17" fmla="*/ 65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3">
                <a:moveTo>
                  <a:pt x="315" y="65"/>
                </a:moveTo>
                <a:lnTo>
                  <a:pt x="315" y="65"/>
                </a:lnTo>
                <a:lnTo>
                  <a:pt x="110" y="65"/>
                </a:lnTo>
                <a:lnTo>
                  <a:pt x="90" y="83"/>
                </a:lnTo>
                <a:lnTo>
                  <a:pt x="0" y="47"/>
                </a:lnTo>
                <a:lnTo>
                  <a:pt x="170" y="0"/>
                </a:lnTo>
                <a:lnTo>
                  <a:pt x="135" y="36"/>
                </a:lnTo>
                <a:lnTo>
                  <a:pt x="343" y="36"/>
                </a:lnTo>
                <a:lnTo>
                  <a:pt x="315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14"/>
          <p:cNvSpPr>
            <a:spLocks/>
          </p:cNvSpPr>
          <p:nvPr/>
        </p:nvSpPr>
        <p:spPr bwMode="auto">
          <a:xfrm>
            <a:off x="4420266" y="3002274"/>
            <a:ext cx="230234" cy="55713"/>
          </a:xfrm>
          <a:custGeom>
            <a:avLst/>
            <a:gdLst>
              <a:gd name="T0" fmla="*/ 30 w 343"/>
              <a:gd name="T1" fmla="*/ 18 h 83"/>
              <a:gd name="T2" fmla="*/ 30 w 343"/>
              <a:gd name="T3" fmla="*/ 18 h 83"/>
              <a:gd name="T4" fmla="*/ 236 w 343"/>
              <a:gd name="T5" fmla="*/ 18 h 83"/>
              <a:gd name="T6" fmla="*/ 253 w 343"/>
              <a:gd name="T7" fmla="*/ 0 h 83"/>
              <a:gd name="T8" fmla="*/ 343 w 343"/>
              <a:gd name="T9" fmla="*/ 36 h 83"/>
              <a:gd name="T10" fmla="*/ 173 w 343"/>
              <a:gd name="T11" fmla="*/ 83 h 83"/>
              <a:gd name="T12" fmla="*/ 210 w 343"/>
              <a:gd name="T13" fmla="*/ 47 h 83"/>
              <a:gd name="T14" fmla="*/ 0 w 343"/>
              <a:gd name="T15" fmla="*/ 47 h 83"/>
              <a:gd name="T16" fmla="*/ 30 w 343"/>
              <a:gd name="T17" fmla="*/ 1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3">
                <a:moveTo>
                  <a:pt x="30" y="18"/>
                </a:moveTo>
                <a:lnTo>
                  <a:pt x="30" y="18"/>
                </a:lnTo>
                <a:lnTo>
                  <a:pt x="236" y="18"/>
                </a:lnTo>
                <a:lnTo>
                  <a:pt x="253" y="0"/>
                </a:lnTo>
                <a:lnTo>
                  <a:pt x="343" y="36"/>
                </a:lnTo>
                <a:lnTo>
                  <a:pt x="173" y="83"/>
                </a:lnTo>
                <a:lnTo>
                  <a:pt x="210" y="47"/>
                </a:lnTo>
                <a:lnTo>
                  <a:pt x="0" y="47"/>
                </a:ln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5"/>
          <p:cNvSpPr>
            <a:spLocks/>
          </p:cNvSpPr>
          <p:nvPr/>
        </p:nvSpPr>
        <p:spPr bwMode="auto">
          <a:xfrm>
            <a:off x="4353143" y="3069398"/>
            <a:ext cx="230234" cy="55041"/>
          </a:xfrm>
          <a:custGeom>
            <a:avLst/>
            <a:gdLst>
              <a:gd name="T0" fmla="*/ 30 w 343"/>
              <a:gd name="T1" fmla="*/ 18 h 82"/>
              <a:gd name="T2" fmla="*/ 30 w 343"/>
              <a:gd name="T3" fmla="*/ 18 h 82"/>
              <a:gd name="T4" fmla="*/ 236 w 343"/>
              <a:gd name="T5" fmla="*/ 18 h 82"/>
              <a:gd name="T6" fmla="*/ 253 w 343"/>
              <a:gd name="T7" fmla="*/ 0 h 82"/>
              <a:gd name="T8" fmla="*/ 343 w 343"/>
              <a:gd name="T9" fmla="*/ 35 h 82"/>
              <a:gd name="T10" fmla="*/ 173 w 343"/>
              <a:gd name="T11" fmla="*/ 82 h 82"/>
              <a:gd name="T12" fmla="*/ 210 w 343"/>
              <a:gd name="T13" fmla="*/ 47 h 82"/>
              <a:gd name="T14" fmla="*/ 0 w 343"/>
              <a:gd name="T15" fmla="*/ 47 h 82"/>
              <a:gd name="T16" fmla="*/ 30 w 343"/>
              <a:gd name="T17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0" y="18"/>
                </a:moveTo>
                <a:lnTo>
                  <a:pt x="30" y="18"/>
                </a:lnTo>
                <a:lnTo>
                  <a:pt x="236" y="18"/>
                </a:lnTo>
                <a:lnTo>
                  <a:pt x="253" y="0"/>
                </a:lnTo>
                <a:lnTo>
                  <a:pt x="343" y="35"/>
                </a:lnTo>
                <a:lnTo>
                  <a:pt x="173" y="82"/>
                </a:lnTo>
                <a:lnTo>
                  <a:pt x="210" y="47"/>
                </a:lnTo>
                <a:lnTo>
                  <a:pt x="0" y="47"/>
                </a:ln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6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6387" y="2065020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8243" y="2065020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Box 47"/>
          <p:cNvSpPr txBox="1"/>
          <p:nvPr/>
        </p:nvSpPr>
        <p:spPr>
          <a:xfrm>
            <a:off x="908168" y="3668172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10.0.0.2</a:t>
            </a:r>
            <a:endParaRPr lang="zh-CN" altLang="en-US" sz="1200"/>
          </a:p>
        </p:txBody>
      </p:sp>
      <p:cxnSp>
        <p:nvCxnSpPr>
          <p:cNvPr id="55" name="直接连接符 54"/>
          <p:cNvCxnSpPr>
            <a:stCxn id="71" idx="2"/>
          </p:cNvCxnSpPr>
          <p:nvPr/>
        </p:nvCxnSpPr>
        <p:spPr>
          <a:xfrm>
            <a:off x="6312223" y="3645069"/>
            <a:ext cx="265248" cy="566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6997675" y="3643423"/>
            <a:ext cx="304735" cy="472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utoShape 3"/>
          <p:cNvSpPr>
            <a:spLocks noChangeAspect="1" noChangeArrowheads="1" noTextEdit="1"/>
          </p:cNvSpPr>
          <p:nvPr/>
        </p:nvSpPr>
        <p:spPr bwMode="auto">
          <a:xfrm>
            <a:off x="6335144" y="4068864"/>
            <a:ext cx="788032" cy="35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5"/>
          <p:cNvSpPr>
            <a:spLocks/>
          </p:cNvSpPr>
          <p:nvPr/>
        </p:nvSpPr>
        <p:spPr bwMode="auto">
          <a:xfrm>
            <a:off x="6364007" y="4097727"/>
            <a:ext cx="728963" cy="302057"/>
          </a:xfrm>
          <a:custGeom>
            <a:avLst/>
            <a:gdLst>
              <a:gd name="T0" fmla="*/ 0 w 1086"/>
              <a:gd name="T1" fmla="*/ 284 h 450"/>
              <a:gd name="T2" fmla="*/ 0 w 1086"/>
              <a:gd name="T3" fmla="*/ 450 h 450"/>
              <a:gd name="T4" fmla="*/ 802 w 1086"/>
              <a:gd name="T5" fmla="*/ 450 h 450"/>
              <a:gd name="T6" fmla="*/ 1086 w 1086"/>
              <a:gd name="T7" fmla="*/ 166 h 450"/>
              <a:gd name="T8" fmla="*/ 1086 w 1086"/>
              <a:gd name="T9" fmla="*/ 0 h 450"/>
              <a:gd name="T10" fmla="*/ 284 w 1086"/>
              <a:gd name="T11" fmla="*/ 0 h 450"/>
              <a:gd name="T12" fmla="*/ 0 w 1086"/>
              <a:gd name="T13" fmla="*/ 284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6" h="450">
                <a:moveTo>
                  <a:pt x="0" y="284"/>
                </a:moveTo>
                <a:lnTo>
                  <a:pt x="0" y="450"/>
                </a:lnTo>
                <a:lnTo>
                  <a:pt x="802" y="450"/>
                </a:lnTo>
                <a:lnTo>
                  <a:pt x="1086" y="166"/>
                </a:lnTo>
                <a:lnTo>
                  <a:pt x="1086" y="0"/>
                </a:lnTo>
                <a:lnTo>
                  <a:pt x="284" y="0"/>
                </a:lnTo>
                <a:lnTo>
                  <a:pt x="0" y="284"/>
                </a:lnTo>
                <a:close/>
              </a:path>
            </a:pathLst>
          </a:custGeom>
          <a:solidFill>
            <a:srgbClr val="80A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6364007" y="4288358"/>
            <a:ext cx="538332" cy="111425"/>
          </a:xfrm>
          <a:prstGeom prst="rect">
            <a:avLst/>
          </a:prstGeom>
          <a:solidFill>
            <a:srgbClr val="305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7"/>
          <p:cNvSpPr>
            <a:spLocks/>
          </p:cNvSpPr>
          <p:nvPr/>
        </p:nvSpPr>
        <p:spPr bwMode="auto">
          <a:xfrm>
            <a:off x="6364007" y="4097727"/>
            <a:ext cx="728963" cy="190631"/>
          </a:xfrm>
          <a:custGeom>
            <a:avLst/>
            <a:gdLst>
              <a:gd name="T0" fmla="*/ 0 w 1086"/>
              <a:gd name="T1" fmla="*/ 284 h 284"/>
              <a:gd name="T2" fmla="*/ 802 w 1086"/>
              <a:gd name="T3" fmla="*/ 284 h 284"/>
              <a:gd name="T4" fmla="*/ 1086 w 1086"/>
              <a:gd name="T5" fmla="*/ 0 h 284"/>
              <a:gd name="T6" fmla="*/ 284 w 1086"/>
              <a:gd name="T7" fmla="*/ 0 h 284"/>
              <a:gd name="T8" fmla="*/ 0 w 1086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6" h="284">
                <a:moveTo>
                  <a:pt x="0" y="284"/>
                </a:moveTo>
                <a:lnTo>
                  <a:pt x="802" y="284"/>
                </a:lnTo>
                <a:lnTo>
                  <a:pt x="1086" y="0"/>
                </a:lnTo>
                <a:lnTo>
                  <a:pt x="284" y="0"/>
                </a:lnTo>
                <a:lnTo>
                  <a:pt x="0" y="284"/>
                </a:lnTo>
                <a:close/>
              </a:path>
            </a:pathLst>
          </a:custGeom>
          <a:solidFill>
            <a:srgbClr val="507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8"/>
          <p:cNvSpPr>
            <a:spLocks/>
          </p:cNvSpPr>
          <p:nvPr/>
        </p:nvSpPr>
        <p:spPr bwMode="auto">
          <a:xfrm>
            <a:off x="6535173" y="4131960"/>
            <a:ext cx="230234" cy="55041"/>
          </a:xfrm>
          <a:custGeom>
            <a:avLst/>
            <a:gdLst>
              <a:gd name="T0" fmla="*/ 313 w 343"/>
              <a:gd name="T1" fmla="*/ 64 h 82"/>
              <a:gd name="T2" fmla="*/ 313 w 343"/>
              <a:gd name="T3" fmla="*/ 64 h 82"/>
              <a:gd name="T4" fmla="*/ 110 w 343"/>
              <a:gd name="T5" fmla="*/ 64 h 82"/>
              <a:gd name="T6" fmla="*/ 88 w 343"/>
              <a:gd name="T7" fmla="*/ 82 h 82"/>
              <a:gd name="T8" fmla="*/ 0 w 343"/>
              <a:gd name="T9" fmla="*/ 47 h 82"/>
              <a:gd name="T10" fmla="*/ 168 w 343"/>
              <a:gd name="T11" fmla="*/ 0 h 82"/>
              <a:gd name="T12" fmla="*/ 135 w 343"/>
              <a:gd name="T13" fmla="*/ 35 h 82"/>
              <a:gd name="T14" fmla="*/ 343 w 343"/>
              <a:gd name="T15" fmla="*/ 35 h 82"/>
              <a:gd name="T16" fmla="*/ 313 w 343"/>
              <a:gd name="T17" fmla="*/ 6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13" y="64"/>
                </a:moveTo>
                <a:lnTo>
                  <a:pt x="313" y="64"/>
                </a:lnTo>
                <a:lnTo>
                  <a:pt x="110" y="64"/>
                </a:lnTo>
                <a:lnTo>
                  <a:pt x="88" y="82"/>
                </a:lnTo>
                <a:lnTo>
                  <a:pt x="0" y="47"/>
                </a:lnTo>
                <a:lnTo>
                  <a:pt x="168" y="0"/>
                </a:lnTo>
                <a:lnTo>
                  <a:pt x="135" y="35"/>
                </a:lnTo>
                <a:lnTo>
                  <a:pt x="343" y="35"/>
                </a:lnTo>
                <a:lnTo>
                  <a:pt x="313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9"/>
          <p:cNvSpPr>
            <a:spLocks/>
          </p:cNvSpPr>
          <p:nvPr/>
        </p:nvSpPr>
        <p:spPr bwMode="auto">
          <a:xfrm>
            <a:off x="6468049" y="4199084"/>
            <a:ext cx="228892" cy="55041"/>
          </a:xfrm>
          <a:custGeom>
            <a:avLst/>
            <a:gdLst>
              <a:gd name="T0" fmla="*/ 314 w 341"/>
              <a:gd name="T1" fmla="*/ 64 h 82"/>
              <a:gd name="T2" fmla="*/ 314 w 341"/>
              <a:gd name="T3" fmla="*/ 64 h 82"/>
              <a:gd name="T4" fmla="*/ 108 w 341"/>
              <a:gd name="T5" fmla="*/ 64 h 82"/>
              <a:gd name="T6" fmla="*/ 88 w 341"/>
              <a:gd name="T7" fmla="*/ 82 h 82"/>
              <a:gd name="T8" fmla="*/ 0 w 341"/>
              <a:gd name="T9" fmla="*/ 47 h 82"/>
              <a:gd name="T10" fmla="*/ 169 w 341"/>
              <a:gd name="T11" fmla="*/ 0 h 82"/>
              <a:gd name="T12" fmla="*/ 133 w 341"/>
              <a:gd name="T13" fmla="*/ 35 h 82"/>
              <a:gd name="T14" fmla="*/ 341 w 341"/>
              <a:gd name="T15" fmla="*/ 35 h 82"/>
              <a:gd name="T16" fmla="*/ 314 w 341"/>
              <a:gd name="T17" fmla="*/ 6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1" h="82">
                <a:moveTo>
                  <a:pt x="314" y="64"/>
                </a:moveTo>
                <a:lnTo>
                  <a:pt x="314" y="64"/>
                </a:lnTo>
                <a:lnTo>
                  <a:pt x="108" y="64"/>
                </a:lnTo>
                <a:lnTo>
                  <a:pt x="88" y="82"/>
                </a:lnTo>
                <a:lnTo>
                  <a:pt x="0" y="47"/>
                </a:lnTo>
                <a:lnTo>
                  <a:pt x="169" y="0"/>
                </a:lnTo>
                <a:lnTo>
                  <a:pt x="133" y="35"/>
                </a:lnTo>
                <a:lnTo>
                  <a:pt x="341" y="35"/>
                </a:lnTo>
                <a:lnTo>
                  <a:pt x="314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10"/>
          <p:cNvSpPr>
            <a:spLocks/>
          </p:cNvSpPr>
          <p:nvPr/>
        </p:nvSpPr>
        <p:spPr bwMode="auto">
          <a:xfrm>
            <a:off x="6776147" y="4112494"/>
            <a:ext cx="230234" cy="55041"/>
          </a:xfrm>
          <a:custGeom>
            <a:avLst/>
            <a:gdLst>
              <a:gd name="T0" fmla="*/ 29 w 343"/>
              <a:gd name="T1" fmla="*/ 17 h 82"/>
              <a:gd name="T2" fmla="*/ 29 w 343"/>
              <a:gd name="T3" fmla="*/ 17 h 82"/>
              <a:gd name="T4" fmla="*/ 235 w 343"/>
              <a:gd name="T5" fmla="*/ 17 h 82"/>
              <a:gd name="T6" fmla="*/ 252 w 343"/>
              <a:gd name="T7" fmla="*/ 0 h 82"/>
              <a:gd name="T8" fmla="*/ 343 w 343"/>
              <a:gd name="T9" fmla="*/ 35 h 82"/>
              <a:gd name="T10" fmla="*/ 174 w 343"/>
              <a:gd name="T11" fmla="*/ 82 h 82"/>
              <a:gd name="T12" fmla="*/ 209 w 343"/>
              <a:gd name="T13" fmla="*/ 47 h 82"/>
              <a:gd name="T14" fmla="*/ 0 w 343"/>
              <a:gd name="T15" fmla="*/ 47 h 82"/>
              <a:gd name="T16" fmla="*/ 29 w 343"/>
              <a:gd name="T17" fmla="*/ 1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29" y="17"/>
                </a:moveTo>
                <a:lnTo>
                  <a:pt x="29" y="17"/>
                </a:lnTo>
                <a:lnTo>
                  <a:pt x="235" y="17"/>
                </a:lnTo>
                <a:lnTo>
                  <a:pt x="252" y="0"/>
                </a:lnTo>
                <a:lnTo>
                  <a:pt x="343" y="35"/>
                </a:lnTo>
                <a:lnTo>
                  <a:pt x="174" y="82"/>
                </a:lnTo>
                <a:lnTo>
                  <a:pt x="209" y="47"/>
                </a:lnTo>
                <a:lnTo>
                  <a:pt x="0" y="47"/>
                </a:lnTo>
                <a:lnTo>
                  <a:pt x="2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11"/>
          <p:cNvSpPr>
            <a:spLocks/>
          </p:cNvSpPr>
          <p:nvPr/>
        </p:nvSpPr>
        <p:spPr bwMode="auto">
          <a:xfrm>
            <a:off x="6709023" y="4178947"/>
            <a:ext cx="230234" cy="55041"/>
          </a:xfrm>
          <a:custGeom>
            <a:avLst/>
            <a:gdLst>
              <a:gd name="T0" fmla="*/ 29 w 343"/>
              <a:gd name="T1" fmla="*/ 20 h 82"/>
              <a:gd name="T2" fmla="*/ 29 w 343"/>
              <a:gd name="T3" fmla="*/ 20 h 82"/>
              <a:gd name="T4" fmla="*/ 235 w 343"/>
              <a:gd name="T5" fmla="*/ 20 h 82"/>
              <a:gd name="T6" fmla="*/ 252 w 343"/>
              <a:gd name="T7" fmla="*/ 0 h 82"/>
              <a:gd name="T8" fmla="*/ 343 w 343"/>
              <a:gd name="T9" fmla="*/ 36 h 82"/>
              <a:gd name="T10" fmla="*/ 172 w 343"/>
              <a:gd name="T11" fmla="*/ 82 h 82"/>
              <a:gd name="T12" fmla="*/ 209 w 343"/>
              <a:gd name="T13" fmla="*/ 49 h 82"/>
              <a:gd name="T14" fmla="*/ 0 w 343"/>
              <a:gd name="T15" fmla="*/ 49 h 82"/>
              <a:gd name="T16" fmla="*/ 29 w 343"/>
              <a:gd name="T17" fmla="*/ 2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29" y="20"/>
                </a:moveTo>
                <a:lnTo>
                  <a:pt x="29" y="20"/>
                </a:lnTo>
                <a:lnTo>
                  <a:pt x="235" y="20"/>
                </a:lnTo>
                <a:lnTo>
                  <a:pt x="252" y="0"/>
                </a:lnTo>
                <a:lnTo>
                  <a:pt x="343" y="36"/>
                </a:lnTo>
                <a:lnTo>
                  <a:pt x="172" y="82"/>
                </a:lnTo>
                <a:lnTo>
                  <a:pt x="209" y="49"/>
                </a:lnTo>
                <a:lnTo>
                  <a:pt x="0" y="49"/>
                </a:lnTo>
                <a:lnTo>
                  <a:pt x="29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12"/>
          <p:cNvSpPr>
            <a:spLocks/>
          </p:cNvSpPr>
          <p:nvPr/>
        </p:nvSpPr>
        <p:spPr bwMode="auto">
          <a:xfrm>
            <a:off x="6540542" y="4137330"/>
            <a:ext cx="230234" cy="55041"/>
          </a:xfrm>
          <a:custGeom>
            <a:avLst/>
            <a:gdLst>
              <a:gd name="T0" fmla="*/ 313 w 343"/>
              <a:gd name="T1" fmla="*/ 62 h 82"/>
              <a:gd name="T2" fmla="*/ 313 w 343"/>
              <a:gd name="T3" fmla="*/ 62 h 82"/>
              <a:gd name="T4" fmla="*/ 110 w 343"/>
              <a:gd name="T5" fmla="*/ 62 h 82"/>
              <a:gd name="T6" fmla="*/ 88 w 343"/>
              <a:gd name="T7" fmla="*/ 82 h 82"/>
              <a:gd name="T8" fmla="*/ 0 w 343"/>
              <a:gd name="T9" fmla="*/ 47 h 82"/>
              <a:gd name="T10" fmla="*/ 168 w 343"/>
              <a:gd name="T11" fmla="*/ 0 h 82"/>
              <a:gd name="T12" fmla="*/ 133 w 343"/>
              <a:gd name="T13" fmla="*/ 33 h 82"/>
              <a:gd name="T14" fmla="*/ 343 w 343"/>
              <a:gd name="T15" fmla="*/ 33 h 82"/>
              <a:gd name="T16" fmla="*/ 313 w 343"/>
              <a:gd name="T17" fmla="*/ 6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13" y="62"/>
                </a:moveTo>
                <a:lnTo>
                  <a:pt x="313" y="62"/>
                </a:lnTo>
                <a:lnTo>
                  <a:pt x="110" y="62"/>
                </a:lnTo>
                <a:lnTo>
                  <a:pt x="88" y="82"/>
                </a:lnTo>
                <a:lnTo>
                  <a:pt x="0" y="47"/>
                </a:lnTo>
                <a:lnTo>
                  <a:pt x="168" y="0"/>
                </a:lnTo>
                <a:lnTo>
                  <a:pt x="133" y="33"/>
                </a:lnTo>
                <a:lnTo>
                  <a:pt x="343" y="33"/>
                </a:lnTo>
                <a:lnTo>
                  <a:pt x="313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13"/>
          <p:cNvSpPr>
            <a:spLocks/>
          </p:cNvSpPr>
          <p:nvPr/>
        </p:nvSpPr>
        <p:spPr bwMode="auto">
          <a:xfrm>
            <a:off x="6472076" y="4203783"/>
            <a:ext cx="230234" cy="55713"/>
          </a:xfrm>
          <a:custGeom>
            <a:avLst/>
            <a:gdLst>
              <a:gd name="T0" fmla="*/ 315 w 343"/>
              <a:gd name="T1" fmla="*/ 65 h 83"/>
              <a:gd name="T2" fmla="*/ 315 w 343"/>
              <a:gd name="T3" fmla="*/ 65 h 83"/>
              <a:gd name="T4" fmla="*/ 110 w 343"/>
              <a:gd name="T5" fmla="*/ 65 h 83"/>
              <a:gd name="T6" fmla="*/ 90 w 343"/>
              <a:gd name="T7" fmla="*/ 83 h 83"/>
              <a:gd name="T8" fmla="*/ 0 w 343"/>
              <a:gd name="T9" fmla="*/ 47 h 83"/>
              <a:gd name="T10" fmla="*/ 170 w 343"/>
              <a:gd name="T11" fmla="*/ 0 h 83"/>
              <a:gd name="T12" fmla="*/ 135 w 343"/>
              <a:gd name="T13" fmla="*/ 36 h 83"/>
              <a:gd name="T14" fmla="*/ 343 w 343"/>
              <a:gd name="T15" fmla="*/ 36 h 83"/>
              <a:gd name="T16" fmla="*/ 315 w 343"/>
              <a:gd name="T17" fmla="*/ 65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3">
                <a:moveTo>
                  <a:pt x="315" y="65"/>
                </a:moveTo>
                <a:lnTo>
                  <a:pt x="315" y="65"/>
                </a:lnTo>
                <a:lnTo>
                  <a:pt x="110" y="65"/>
                </a:lnTo>
                <a:lnTo>
                  <a:pt x="90" y="83"/>
                </a:lnTo>
                <a:lnTo>
                  <a:pt x="0" y="47"/>
                </a:lnTo>
                <a:lnTo>
                  <a:pt x="170" y="0"/>
                </a:lnTo>
                <a:lnTo>
                  <a:pt x="135" y="36"/>
                </a:lnTo>
                <a:lnTo>
                  <a:pt x="343" y="36"/>
                </a:lnTo>
                <a:lnTo>
                  <a:pt x="315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14"/>
          <p:cNvSpPr>
            <a:spLocks/>
          </p:cNvSpPr>
          <p:nvPr/>
        </p:nvSpPr>
        <p:spPr bwMode="auto">
          <a:xfrm>
            <a:off x="6780845" y="4117193"/>
            <a:ext cx="230234" cy="55713"/>
          </a:xfrm>
          <a:custGeom>
            <a:avLst/>
            <a:gdLst>
              <a:gd name="T0" fmla="*/ 30 w 343"/>
              <a:gd name="T1" fmla="*/ 18 h 83"/>
              <a:gd name="T2" fmla="*/ 30 w 343"/>
              <a:gd name="T3" fmla="*/ 18 h 83"/>
              <a:gd name="T4" fmla="*/ 236 w 343"/>
              <a:gd name="T5" fmla="*/ 18 h 83"/>
              <a:gd name="T6" fmla="*/ 253 w 343"/>
              <a:gd name="T7" fmla="*/ 0 h 83"/>
              <a:gd name="T8" fmla="*/ 343 w 343"/>
              <a:gd name="T9" fmla="*/ 36 h 83"/>
              <a:gd name="T10" fmla="*/ 173 w 343"/>
              <a:gd name="T11" fmla="*/ 83 h 83"/>
              <a:gd name="T12" fmla="*/ 210 w 343"/>
              <a:gd name="T13" fmla="*/ 47 h 83"/>
              <a:gd name="T14" fmla="*/ 0 w 343"/>
              <a:gd name="T15" fmla="*/ 47 h 83"/>
              <a:gd name="T16" fmla="*/ 30 w 343"/>
              <a:gd name="T17" fmla="*/ 1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3">
                <a:moveTo>
                  <a:pt x="30" y="18"/>
                </a:moveTo>
                <a:lnTo>
                  <a:pt x="30" y="18"/>
                </a:lnTo>
                <a:lnTo>
                  <a:pt x="236" y="18"/>
                </a:lnTo>
                <a:lnTo>
                  <a:pt x="253" y="0"/>
                </a:lnTo>
                <a:lnTo>
                  <a:pt x="343" y="36"/>
                </a:lnTo>
                <a:lnTo>
                  <a:pt x="173" y="83"/>
                </a:lnTo>
                <a:lnTo>
                  <a:pt x="210" y="47"/>
                </a:lnTo>
                <a:lnTo>
                  <a:pt x="0" y="47"/>
                </a:ln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15"/>
          <p:cNvSpPr>
            <a:spLocks/>
          </p:cNvSpPr>
          <p:nvPr/>
        </p:nvSpPr>
        <p:spPr bwMode="auto">
          <a:xfrm>
            <a:off x="6713722" y="4184317"/>
            <a:ext cx="230234" cy="55041"/>
          </a:xfrm>
          <a:custGeom>
            <a:avLst/>
            <a:gdLst>
              <a:gd name="T0" fmla="*/ 30 w 343"/>
              <a:gd name="T1" fmla="*/ 18 h 82"/>
              <a:gd name="T2" fmla="*/ 30 w 343"/>
              <a:gd name="T3" fmla="*/ 18 h 82"/>
              <a:gd name="T4" fmla="*/ 236 w 343"/>
              <a:gd name="T5" fmla="*/ 18 h 82"/>
              <a:gd name="T6" fmla="*/ 253 w 343"/>
              <a:gd name="T7" fmla="*/ 0 h 82"/>
              <a:gd name="T8" fmla="*/ 343 w 343"/>
              <a:gd name="T9" fmla="*/ 35 h 82"/>
              <a:gd name="T10" fmla="*/ 173 w 343"/>
              <a:gd name="T11" fmla="*/ 82 h 82"/>
              <a:gd name="T12" fmla="*/ 210 w 343"/>
              <a:gd name="T13" fmla="*/ 47 h 82"/>
              <a:gd name="T14" fmla="*/ 0 w 343"/>
              <a:gd name="T15" fmla="*/ 47 h 82"/>
              <a:gd name="T16" fmla="*/ 30 w 343"/>
              <a:gd name="T17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82">
                <a:moveTo>
                  <a:pt x="30" y="18"/>
                </a:moveTo>
                <a:lnTo>
                  <a:pt x="30" y="18"/>
                </a:lnTo>
                <a:lnTo>
                  <a:pt x="236" y="18"/>
                </a:lnTo>
                <a:lnTo>
                  <a:pt x="253" y="0"/>
                </a:lnTo>
                <a:lnTo>
                  <a:pt x="343" y="35"/>
                </a:lnTo>
                <a:lnTo>
                  <a:pt x="173" y="82"/>
                </a:lnTo>
                <a:lnTo>
                  <a:pt x="210" y="47"/>
                </a:lnTo>
                <a:lnTo>
                  <a:pt x="0" y="47"/>
                </a:ln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1320" y="3145812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3176" y="3145812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TextBox 76"/>
          <p:cNvSpPr txBox="1"/>
          <p:nvPr/>
        </p:nvSpPr>
        <p:spPr>
          <a:xfrm>
            <a:off x="6472076" y="450647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12.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0.0.0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496545" y="3634425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10.0.0.3</a:t>
            </a:r>
            <a:endParaRPr lang="zh-CN" altLang="en-US" sz="1200"/>
          </a:p>
        </p:txBody>
      </p:sp>
      <p:sp>
        <p:nvSpPr>
          <p:cNvPr id="79" name="TextBox 78"/>
          <p:cNvSpPr txBox="1"/>
          <p:nvPr/>
        </p:nvSpPr>
        <p:spPr>
          <a:xfrm>
            <a:off x="3336734" y="4319691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10.0.0.1</a:t>
            </a:r>
            <a:endParaRPr lang="zh-CN" altLang="en-US" sz="1200"/>
          </a:p>
        </p:txBody>
      </p:sp>
      <p:sp>
        <p:nvSpPr>
          <p:cNvPr id="80" name="TextBox 79"/>
          <p:cNvSpPr txBox="1"/>
          <p:nvPr/>
        </p:nvSpPr>
        <p:spPr>
          <a:xfrm>
            <a:off x="4354732" y="3325993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11.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0.0.0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36362" y="3883904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11.0.0.1</a:t>
            </a:r>
            <a:endParaRPr lang="zh-CN" altLang="en-US" sz="1200"/>
          </a:p>
        </p:txBody>
      </p:sp>
      <p:sp>
        <p:nvSpPr>
          <p:cNvPr id="82" name="TextBox 81"/>
          <p:cNvSpPr txBox="1"/>
          <p:nvPr/>
        </p:nvSpPr>
        <p:spPr>
          <a:xfrm>
            <a:off x="3303455" y="2570662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131.0.0.2</a:t>
            </a:r>
            <a:endParaRPr lang="zh-CN" altLang="en-US" sz="1200"/>
          </a:p>
        </p:txBody>
      </p:sp>
      <p:sp>
        <p:nvSpPr>
          <p:cNvPr id="83" name="TextBox 82"/>
          <p:cNvSpPr txBox="1"/>
          <p:nvPr/>
        </p:nvSpPr>
        <p:spPr>
          <a:xfrm>
            <a:off x="4957477" y="2569845"/>
            <a:ext cx="727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11.0.0.3</a:t>
            </a:r>
            <a:endParaRPr lang="zh-CN" altLang="en-US" sz="1200"/>
          </a:p>
        </p:txBody>
      </p:sp>
      <p:sp>
        <p:nvSpPr>
          <p:cNvPr id="84" name="TextBox 83"/>
          <p:cNvSpPr txBox="1"/>
          <p:nvPr/>
        </p:nvSpPr>
        <p:spPr>
          <a:xfrm>
            <a:off x="7302410" y="3631219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12.0.0.3</a:t>
            </a:r>
            <a:endParaRPr lang="zh-CN" altLang="en-US" sz="1200"/>
          </a:p>
        </p:txBody>
      </p:sp>
      <p:sp>
        <p:nvSpPr>
          <p:cNvPr id="85" name="TextBox 84"/>
          <p:cNvSpPr txBox="1"/>
          <p:nvPr/>
        </p:nvSpPr>
        <p:spPr>
          <a:xfrm>
            <a:off x="5591861" y="3631218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12.0.0.2</a:t>
            </a:r>
            <a:endParaRPr lang="zh-CN" altLang="en-US" sz="1200"/>
          </a:p>
        </p:txBody>
      </p:sp>
      <p:sp>
        <p:nvSpPr>
          <p:cNvPr id="86" name="TextBox 85"/>
          <p:cNvSpPr txBox="1"/>
          <p:nvPr/>
        </p:nvSpPr>
        <p:spPr>
          <a:xfrm>
            <a:off x="4603475" y="4336767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12.0.0.1</a:t>
            </a:r>
            <a:endParaRPr lang="zh-CN" altLang="en-US" sz="1200"/>
          </a:p>
        </p:txBody>
      </p:sp>
      <p:sp>
        <p:nvSpPr>
          <p:cNvPr id="87" name="椭圆 86"/>
          <p:cNvSpPr/>
          <p:nvPr/>
        </p:nvSpPr>
        <p:spPr>
          <a:xfrm>
            <a:off x="702340" y="2753995"/>
            <a:ext cx="2693412" cy="23823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3021875" y="1525224"/>
            <a:ext cx="2693412" cy="23823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5378559" y="2737037"/>
            <a:ext cx="2693412" cy="23823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113478" y="1701620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11</a:t>
            </a:r>
            <a:r>
              <a:rPr lang="zh-CN" altLang="en-US" sz="1100" b="1"/>
              <a:t>网段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36061" y="2803879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12</a:t>
            </a:r>
            <a:r>
              <a:rPr lang="zh-CN" altLang="en-US" sz="1100" b="1"/>
              <a:t>网段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803374" y="2844625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10</a:t>
            </a:r>
            <a:r>
              <a:rPr lang="zh-CN" altLang="en-US" sz="1100" b="1"/>
              <a:t>网段</a:t>
            </a:r>
          </a:p>
        </p:txBody>
      </p:sp>
    </p:spTree>
    <p:extLst>
      <p:ext uri="{BB962C8B-B14F-4D97-AF65-F5344CB8AC3E}">
        <p14:creationId xmlns:p14="http://schemas.microsoft.com/office/powerpoint/2010/main" val="951945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直接连接符 150"/>
          <p:cNvCxnSpPr/>
          <p:nvPr/>
        </p:nvCxnSpPr>
        <p:spPr>
          <a:xfrm flipH="1">
            <a:off x="2245789" y="2333269"/>
            <a:ext cx="9482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/>
          <p:nvPr/>
        </p:nvCxnSpPr>
        <p:spPr>
          <a:xfrm flipH="1">
            <a:off x="2347408" y="1711480"/>
            <a:ext cx="1814205" cy="220413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/>
          <p:cNvCxnSpPr/>
          <p:nvPr/>
        </p:nvCxnSpPr>
        <p:spPr>
          <a:xfrm flipH="1" flipV="1">
            <a:off x="6797039" y="1711480"/>
            <a:ext cx="1858699" cy="213170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 flipH="1">
            <a:off x="6639446" y="2259226"/>
            <a:ext cx="6470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 flipH="1">
            <a:off x="1692723" y="2832843"/>
            <a:ext cx="11476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H="1">
            <a:off x="1014817" y="3461182"/>
            <a:ext cx="11473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84388" y="2202513"/>
            <a:ext cx="449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R1</a:t>
            </a:r>
            <a:endParaRPr lang="zh-CN" altLang="en-US" sz="1100" b="1"/>
          </a:p>
        </p:txBody>
      </p:sp>
      <p:grpSp>
        <p:nvGrpSpPr>
          <p:cNvPr id="25" name="组合 24"/>
          <p:cNvGrpSpPr/>
          <p:nvPr/>
        </p:nvGrpSpPr>
        <p:grpSpPr>
          <a:xfrm>
            <a:off x="2253074" y="2613261"/>
            <a:ext cx="777417" cy="315426"/>
            <a:chOff x="1603345" y="4117273"/>
            <a:chExt cx="788032" cy="359783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732071" y="1699482"/>
            <a:ext cx="11670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192.168.19.0/24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3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0301" y="2448900"/>
            <a:ext cx="560715" cy="328330"/>
          </a:xfrm>
          <a:prstGeom prst="rect">
            <a:avLst/>
          </a:prstGeom>
          <a:noFill/>
        </p:spPr>
      </p:pic>
      <p:sp>
        <p:nvSpPr>
          <p:cNvPr id="93" name="TextBox 92"/>
          <p:cNvSpPr txBox="1"/>
          <p:nvPr/>
        </p:nvSpPr>
        <p:spPr>
          <a:xfrm>
            <a:off x="5751311" y="2180161"/>
            <a:ext cx="449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R2</a:t>
            </a:r>
            <a:endParaRPr lang="zh-CN" altLang="en-US" sz="1100" b="1"/>
          </a:p>
        </p:txBody>
      </p:sp>
      <p:grpSp>
        <p:nvGrpSpPr>
          <p:cNvPr id="94" name="组合 93"/>
          <p:cNvGrpSpPr/>
          <p:nvPr/>
        </p:nvGrpSpPr>
        <p:grpSpPr>
          <a:xfrm>
            <a:off x="2732071" y="2235230"/>
            <a:ext cx="630237" cy="219870"/>
            <a:chOff x="1603345" y="4117273"/>
            <a:chExt cx="788032" cy="359783"/>
          </a:xfrm>
        </p:grpSpPr>
        <p:sp>
          <p:nvSpPr>
            <p:cNvPr id="9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1604856" y="3236344"/>
            <a:ext cx="912345" cy="375773"/>
            <a:chOff x="1603345" y="4117273"/>
            <a:chExt cx="788032" cy="359783"/>
          </a:xfrm>
        </p:grpSpPr>
        <p:sp>
          <p:nvSpPr>
            <p:cNvPr id="10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3185739" y="1908956"/>
            <a:ext cx="465385" cy="224729"/>
            <a:chOff x="1603345" y="4117273"/>
            <a:chExt cx="788032" cy="359783"/>
          </a:xfrm>
        </p:grpSpPr>
        <p:sp>
          <p:nvSpPr>
            <p:cNvPr id="121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46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4710" y="1986521"/>
            <a:ext cx="446811" cy="42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5199" y="2541029"/>
            <a:ext cx="480756" cy="459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165" y="3055255"/>
            <a:ext cx="662835" cy="634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0" name="直接连接符 149"/>
          <p:cNvCxnSpPr>
            <a:endCxn id="109" idx="3"/>
          </p:cNvCxnSpPr>
          <p:nvPr/>
        </p:nvCxnSpPr>
        <p:spPr>
          <a:xfrm flipH="1">
            <a:off x="2482230" y="2594244"/>
            <a:ext cx="1030810" cy="7886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 flipH="1">
            <a:off x="2664839" y="1996288"/>
            <a:ext cx="916624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flipH="1">
            <a:off x="3719257" y="2638673"/>
            <a:ext cx="2011417" cy="43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222" idx="1"/>
          </p:cNvCxnSpPr>
          <p:nvPr/>
        </p:nvCxnSpPr>
        <p:spPr>
          <a:xfrm flipH="1">
            <a:off x="6069107" y="2325922"/>
            <a:ext cx="106518" cy="1995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4005" y="2104968"/>
            <a:ext cx="388511" cy="37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1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8268" y="1774689"/>
            <a:ext cx="291414" cy="278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8526" y="2430079"/>
            <a:ext cx="560715" cy="328330"/>
          </a:xfrm>
          <a:prstGeom prst="rect">
            <a:avLst/>
          </a:prstGeom>
          <a:noFill/>
        </p:spPr>
      </p:pic>
      <p:cxnSp>
        <p:nvCxnSpPr>
          <p:cNvPr id="183" name="直接连接符 182"/>
          <p:cNvCxnSpPr>
            <a:stCxn id="2" idx="1"/>
          </p:cNvCxnSpPr>
          <p:nvPr/>
        </p:nvCxnSpPr>
        <p:spPr>
          <a:xfrm flipH="1">
            <a:off x="2892046" y="2594244"/>
            <a:ext cx="456480" cy="1589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22" idx="2"/>
            <a:endCxn id="2" idx="0"/>
          </p:cNvCxnSpPr>
          <p:nvPr/>
        </p:nvCxnSpPr>
        <p:spPr>
          <a:xfrm>
            <a:off x="3520706" y="2115657"/>
            <a:ext cx="108178" cy="3144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>
            <a:off x="3255678" y="2326066"/>
            <a:ext cx="232487" cy="153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组合 205"/>
          <p:cNvGrpSpPr/>
          <p:nvPr/>
        </p:nvGrpSpPr>
        <p:grpSpPr>
          <a:xfrm>
            <a:off x="6457875" y="2775681"/>
            <a:ext cx="833880" cy="345627"/>
            <a:chOff x="1603345" y="4117273"/>
            <a:chExt cx="788032" cy="359783"/>
          </a:xfrm>
        </p:grpSpPr>
        <p:sp>
          <p:nvSpPr>
            <p:cNvPr id="20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9" name="组合 218"/>
          <p:cNvGrpSpPr/>
          <p:nvPr/>
        </p:nvGrpSpPr>
        <p:grpSpPr>
          <a:xfrm>
            <a:off x="6152542" y="2157738"/>
            <a:ext cx="630237" cy="219870"/>
            <a:chOff x="1603345" y="4117273"/>
            <a:chExt cx="788032" cy="359783"/>
          </a:xfrm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236" name="直接连接符 235"/>
          <p:cNvCxnSpPr/>
          <p:nvPr/>
        </p:nvCxnSpPr>
        <p:spPr>
          <a:xfrm flipH="1">
            <a:off x="7046350" y="3055255"/>
            <a:ext cx="6470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7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0049" y="2612514"/>
            <a:ext cx="608008" cy="581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2" name="直接连接符 241"/>
          <p:cNvCxnSpPr>
            <a:stCxn id="212" idx="4"/>
          </p:cNvCxnSpPr>
          <p:nvPr/>
        </p:nvCxnSpPr>
        <p:spPr>
          <a:xfrm flipH="1" flipV="1">
            <a:off x="6069107" y="2673984"/>
            <a:ext cx="529405" cy="2570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2319309" y="2053510"/>
            <a:ext cx="11670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192.168.18.0/24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1853203" y="2431187"/>
            <a:ext cx="132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19</a:t>
            </a:r>
            <a:r>
              <a:rPr lang="en-US" altLang="zh-CN" sz="1100"/>
              <a:t>2.168.17.0/24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284751" y="2989491"/>
            <a:ext cx="134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192.168.16.0/24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6266184" y="2478884"/>
            <a:ext cx="134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10.7.78.0/24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6062161" y="1898378"/>
            <a:ext cx="134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10.7.79.0/24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62" name="直接连接符 261"/>
          <p:cNvCxnSpPr/>
          <p:nvPr/>
        </p:nvCxnSpPr>
        <p:spPr>
          <a:xfrm flipH="1">
            <a:off x="-112615" y="1699482"/>
            <a:ext cx="2659703" cy="220118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 flipH="1">
            <a:off x="-102511" y="3900668"/>
            <a:ext cx="244991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/>
          <p:nvPr/>
        </p:nvCxnSpPr>
        <p:spPr>
          <a:xfrm flipH="1">
            <a:off x="2534068" y="1705719"/>
            <a:ext cx="164441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/>
          <p:nvPr/>
        </p:nvCxnSpPr>
        <p:spPr>
          <a:xfrm>
            <a:off x="5797949" y="1705481"/>
            <a:ext cx="1046566" cy="213770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/>
          <p:nvPr/>
        </p:nvCxnSpPr>
        <p:spPr>
          <a:xfrm flipH="1">
            <a:off x="6840722" y="3843186"/>
            <a:ext cx="181501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连接符 293"/>
          <p:cNvCxnSpPr/>
          <p:nvPr/>
        </p:nvCxnSpPr>
        <p:spPr>
          <a:xfrm flipH="1">
            <a:off x="5797949" y="1711480"/>
            <a:ext cx="99909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1156693" y="3581971"/>
            <a:ext cx="449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A</a:t>
            </a:r>
            <a:r>
              <a:rPr lang="zh-CN" altLang="en-US" sz="1100" b="1"/>
              <a:t>区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7269823" y="3481312"/>
            <a:ext cx="449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B</a:t>
            </a:r>
            <a:r>
              <a:rPr lang="zh-CN" altLang="en-US" sz="1100" b="1"/>
              <a:t>区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315258" y="4014176"/>
            <a:ext cx="3861061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zh-CN" sz="1200"/>
              <a:t>R1(config)#ip route 10.7.78.0 255.255.254.0 12.0.0.2</a:t>
            </a:r>
            <a:endParaRPr lang="zh-CN" altLang="en-US" sz="1200"/>
          </a:p>
        </p:txBody>
      </p:sp>
      <p:sp>
        <p:nvSpPr>
          <p:cNvPr id="309" name="TextBox 308"/>
          <p:cNvSpPr txBox="1"/>
          <p:nvPr/>
        </p:nvSpPr>
        <p:spPr>
          <a:xfrm>
            <a:off x="3887841" y="2381249"/>
            <a:ext cx="11670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12.0.0.1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5054859" y="2374485"/>
            <a:ext cx="11670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12.0.0.2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4511107" y="4014176"/>
            <a:ext cx="4072545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zh-CN" sz="1200"/>
              <a:t>R2(config)#ip route 192.168.16.0  255.255.252.0 12.0.0.1</a:t>
            </a:r>
            <a:endParaRPr lang="zh-CN" altLang="en-US" sz="1200"/>
          </a:p>
        </p:txBody>
      </p:sp>
      <p:cxnSp>
        <p:nvCxnSpPr>
          <p:cNvPr id="313" name="直接箭头连接符 312"/>
          <p:cNvCxnSpPr/>
          <p:nvPr/>
        </p:nvCxnSpPr>
        <p:spPr>
          <a:xfrm flipV="1">
            <a:off x="2841584" y="2813549"/>
            <a:ext cx="703698" cy="120062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/>
          <p:cNvCxnSpPr/>
          <p:nvPr/>
        </p:nvCxnSpPr>
        <p:spPr>
          <a:xfrm flipH="1" flipV="1">
            <a:off x="5988763" y="2822109"/>
            <a:ext cx="469112" cy="119206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040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93976" y="2822345"/>
            <a:ext cx="449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R1</a:t>
            </a:r>
            <a:endParaRPr lang="zh-CN" altLang="en-US" sz="1100" b="1"/>
          </a:p>
        </p:txBody>
      </p:sp>
      <p:pic>
        <p:nvPicPr>
          <p:cNvPr id="23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2571" y="3114594"/>
            <a:ext cx="560715" cy="32833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5266385" y="2835534"/>
            <a:ext cx="449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R2</a:t>
            </a:r>
            <a:endParaRPr lang="zh-CN" altLang="en-US" sz="1100" b="1"/>
          </a:p>
        </p:txBody>
      </p:sp>
      <p:grpSp>
        <p:nvGrpSpPr>
          <p:cNvPr id="127" name="组合 126"/>
          <p:cNvGrpSpPr/>
          <p:nvPr/>
        </p:nvGrpSpPr>
        <p:grpSpPr>
          <a:xfrm>
            <a:off x="1026486" y="4021284"/>
            <a:ext cx="1435562" cy="495692"/>
            <a:chOff x="588165" y="3055255"/>
            <a:chExt cx="1929036" cy="634192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1014817" y="3461182"/>
              <a:ext cx="11473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/>
            <p:cNvGrpSpPr/>
            <p:nvPr/>
          </p:nvGrpSpPr>
          <p:grpSpPr>
            <a:xfrm>
              <a:off x="1604856" y="3236344"/>
              <a:ext cx="912345" cy="375773"/>
              <a:chOff x="1603345" y="4117273"/>
              <a:chExt cx="788032" cy="359783"/>
            </a:xfrm>
          </p:grpSpPr>
          <p:sp>
            <p:nvSpPr>
              <p:cNvPr id="3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603345" y="4117273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1632208" y="4146136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Rectangle 6"/>
              <p:cNvSpPr>
                <a:spLocks noChangeArrowheads="1"/>
              </p:cNvSpPr>
              <p:nvPr/>
            </p:nvSpPr>
            <p:spPr bwMode="auto">
              <a:xfrm>
                <a:off x="1632208" y="4336767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/>
              </p:cNvSpPr>
              <p:nvPr/>
            </p:nvSpPr>
            <p:spPr bwMode="auto">
              <a:xfrm>
                <a:off x="1632208" y="4146136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1803374" y="4180369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1736250" y="4247493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2044348" y="4160903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11"/>
              <p:cNvSpPr>
                <a:spLocks/>
              </p:cNvSpPr>
              <p:nvPr/>
            </p:nvSpPr>
            <p:spPr bwMode="auto">
              <a:xfrm>
                <a:off x="1977224" y="4227356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1808743" y="4185739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740277" y="4252192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2049046" y="4165602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1981923" y="4232726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66" name="Picture 8" descr="计算机0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8165" y="3055255"/>
              <a:ext cx="662835" cy="634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67" name="直接连接符 66"/>
          <p:cNvCxnSpPr/>
          <p:nvPr/>
        </p:nvCxnSpPr>
        <p:spPr>
          <a:xfrm>
            <a:off x="2385742" y="2312963"/>
            <a:ext cx="703698" cy="8016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3490145" y="3268610"/>
            <a:ext cx="2011417" cy="43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5729283" y="2915483"/>
            <a:ext cx="641066" cy="247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endCxn id="234" idx="0"/>
          </p:cNvCxnSpPr>
          <p:nvPr/>
        </p:nvCxnSpPr>
        <p:spPr>
          <a:xfrm>
            <a:off x="5699837" y="3314597"/>
            <a:ext cx="424906" cy="320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366423" y="4435568"/>
            <a:ext cx="1343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192.168.16.0/24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010510" y="3076510"/>
            <a:ext cx="1343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10.7.79.0/24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704096" y="1720518"/>
            <a:ext cx="449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A</a:t>
            </a:r>
            <a:r>
              <a:rPr lang="zh-CN" altLang="en-US" sz="1100" b="1"/>
              <a:t>区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66889" y="2136677"/>
            <a:ext cx="449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B</a:t>
            </a:r>
            <a:r>
              <a:rPr lang="zh-CN" altLang="en-US" sz="1100" b="1"/>
              <a:t>区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60643" y="4879856"/>
            <a:ext cx="3861061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zh-CN" sz="1200"/>
              <a:t>R1(config)#ip route 10.7.78.0 255.255.254.0 12.0.0.2</a:t>
            </a:r>
            <a:endParaRPr lang="zh-CN" altLang="en-US" sz="1200"/>
          </a:p>
        </p:txBody>
      </p:sp>
      <p:sp>
        <p:nvSpPr>
          <p:cNvPr id="120" name="TextBox 119"/>
          <p:cNvSpPr txBox="1"/>
          <p:nvPr/>
        </p:nvSpPr>
        <p:spPr>
          <a:xfrm>
            <a:off x="3463178" y="3026780"/>
            <a:ext cx="748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12.0.0.1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562828" y="3025130"/>
            <a:ext cx="717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12.0.0.2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589181" y="5240233"/>
            <a:ext cx="4072545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zh-CN" sz="1200"/>
              <a:t>R2(config)#ip route 192.168.16.0  255.255.252.0 12.0.0.1</a:t>
            </a:r>
            <a:endParaRPr lang="zh-CN" altLang="en-US" sz="1200"/>
          </a:p>
        </p:txBody>
      </p:sp>
      <p:cxnSp>
        <p:nvCxnSpPr>
          <p:cNvPr id="123" name="直接箭头连接符 122"/>
          <p:cNvCxnSpPr/>
          <p:nvPr/>
        </p:nvCxnSpPr>
        <p:spPr>
          <a:xfrm flipH="1" flipV="1">
            <a:off x="3318828" y="3479473"/>
            <a:ext cx="4928" cy="121770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/>
          <p:cNvGrpSpPr/>
          <p:nvPr/>
        </p:nvGrpSpPr>
        <p:grpSpPr>
          <a:xfrm>
            <a:off x="1026486" y="3278759"/>
            <a:ext cx="1435562" cy="495692"/>
            <a:chOff x="588165" y="3055255"/>
            <a:chExt cx="1929036" cy="634192"/>
          </a:xfrm>
        </p:grpSpPr>
        <p:cxnSp>
          <p:nvCxnSpPr>
            <p:cNvPr id="129" name="直接连接符 128"/>
            <p:cNvCxnSpPr/>
            <p:nvPr/>
          </p:nvCxnSpPr>
          <p:spPr>
            <a:xfrm flipH="1">
              <a:off x="1014817" y="3461182"/>
              <a:ext cx="11473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组合 129"/>
            <p:cNvGrpSpPr/>
            <p:nvPr/>
          </p:nvGrpSpPr>
          <p:grpSpPr>
            <a:xfrm>
              <a:off x="1604856" y="3236344"/>
              <a:ext cx="912345" cy="375773"/>
              <a:chOff x="1603345" y="4117273"/>
              <a:chExt cx="788032" cy="359783"/>
            </a:xfrm>
          </p:grpSpPr>
          <p:sp>
            <p:nvSpPr>
              <p:cNvPr id="132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603345" y="4117273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5"/>
              <p:cNvSpPr>
                <a:spLocks/>
              </p:cNvSpPr>
              <p:nvPr/>
            </p:nvSpPr>
            <p:spPr bwMode="auto">
              <a:xfrm>
                <a:off x="1632208" y="4146136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Rectangle 6"/>
              <p:cNvSpPr>
                <a:spLocks noChangeArrowheads="1"/>
              </p:cNvSpPr>
              <p:nvPr/>
            </p:nvSpPr>
            <p:spPr bwMode="auto">
              <a:xfrm>
                <a:off x="1632208" y="4336767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7"/>
              <p:cNvSpPr>
                <a:spLocks/>
              </p:cNvSpPr>
              <p:nvPr/>
            </p:nvSpPr>
            <p:spPr bwMode="auto">
              <a:xfrm>
                <a:off x="1632208" y="4146136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8"/>
              <p:cNvSpPr>
                <a:spLocks/>
              </p:cNvSpPr>
              <p:nvPr/>
            </p:nvSpPr>
            <p:spPr bwMode="auto">
              <a:xfrm>
                <a:off x="1803374" y="4180369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9"/>
              <p:cNvSpPr>
                <a:spLocks/>
              </p:cNvSpPr>
              <p:nvPr/>
            </p:nvSpPr>
            <p:spPr bwMode="auto">
              <a:xfrm>
                <a:off x="1736250" y="4247493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0"/>
              <p:cNvSpPr>
                <a:spLocks/>
              </p:cNvSpPr>
              <p:nvPr/>
            </p:nvSpPr>
            <p:spPr bwMode="auto">
              <a:xfrm>
                <a:off x="2044348" y="4160903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11"/>
              <p:cNvSpPr>
                <a:spLocks/>
              </p:cNvSpPr>
              <p:nvPr/>
            </p:nvSpPr>
            <p:spPr bwMode="auto">
              <a:xfrm>
                <a:off x="1977224" y="4227356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2"/>
              <p:cNvSpPr>
                <a:spLocks/>
              </p:cNvSpPr>
              <p:nvPr/>
            </p:nvSpPr>
            <p:spPr bwMode="auto">
              <a:xfrm>
                <a:off x="1808743" y="4185739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13"/>
              <p:cNvSpPr>
                <a:spLocks/>
              </p:cNvSpPr>
              <p:nvPr/>
            </p:nvSpPr>
            <p:spPr bwMode="auto">
              <a:xfrm>
                <a:off x="1740277" y="4252192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14"/>
              <p:cNvSpPr>
                <a:spLocks/>
              </p:cNvSpPr>
              <p:nvPr/>
            </p:nvSpPr>
            <p:spPr bwMode="auto">
              <a:xfrm>
                <a:off x="2049046" y="4165602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15"/>
              <p:cNvSpPr>
                <a:spLocks/>
              </p:cNvSpPr>
              <p:nvPr/>
            </p:nvSpPr>
            <p:spPr bwMode="auto">
              <a:xfrm>
                <a:off x="1981923" y="4232726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131" name="Picture 8" descr="计算机0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8165" y="3055255"/>
              <a:ext cx="662835" cy="634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4" name="组合 143"/>
          <p:cNvGrpSpPr/>
          <p:nvPr/>
        </p:nvGrpSpPr>
        <p:grpSpPr>
          <a:xfrm>
            <a:off x="1026486" y="2628075"/>
            <a:ext cx="1435562" cy="495692"/>
            <a:chOff x="588165" y="3055255"/>
            <a:chExt cx="1929036" cy="634192"/>
          </a:xfrm>
        </p:grpSpPr>
        <p:cxnSp>
          <p:nvCxnSpPr>
            <p:cNvPr id="145" name="直接连接符 144"/>
            <p:cNvCxnSpPr/>
            <p:nvPr/>
          </p:nvCxnSpPr>
          <p:spPr>
            <a:xfrm flipH="1">
              <a:off x="1014817" y="3461182"/>
              <a:ext cx="11473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组合 145"/>
            <p:cNvGrpSpPr/>
            <p:nvPr/>
          </p:nvGrpSpPr>
          <p:grpSpPr>
            <a:xfrm>
              <a:off x="1604856" y="3236344"/>
              <a:ext cx="912345" cy="375773"/>
              <a:chOff x="1603345" y="4117273"/>
              <a:chExt cx="788032" cy="359783"/>
            </a:xfrm>
          </p:grpSpPr>
          <p:sp>
            <p:nvSpPr>
              <p:cNvPr id="14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603345" y="4117273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5"/>
              <p:cNvSpPr>
                <a:spLocks/>
              </p:cNvSpPr>
              <p:nvPr/>
            </p:nvSpPr>
            <p:spPr bwMode="auto">
              <a:xfrm>
                <a:off x="1632208" y="4146136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Rectangle 6"/>
              <p:cNvSpPr>
                <a:spLocks noChangeArrowheads="1"/>
              </p:cNvSpPr>
              <p:nvPr/>
            </p:nvSpPr>
            <p:spPr bwMode="auto">
              <a:xfrm>
                <a:off x="1632208" y="4336767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7"/>
              <p:cNvSpPr>
                <a:spLocks/>
              </p:cNvSpPr>
              <p:nvPr/>
            </p:nvSpPr>
            <p:spPr bwMode="auto">
              <a:xfrm>
                <a:off x="1632208" y="4146136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8"/>
              <p:cNvSpPr>
                <a:spLocks/>
              </p:cNvSpPr>
              <p:nvPr/>
            </p:nvSpPr>
            <p:spPr bwMode="auto">
              <a:xfrm>
                <a:off x="1803374" y="4180369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9"/>
              <p:cNvSpPr>
                <a:spLocks/>
              </p:cNvSpPr>
              <p:nvPr/>
            </p:nvSpPr>
            <p:spPr bwMode="auto">
              <a:xfrm>
                <a:off x="1736250" y="4247493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0"/>
              <p:cNvSpPr>
                <a:spLocks/>
              </p:cNvSpPr>
              <p:nvPr/>
            </p:nvSpPr>
            <p:spPr bwMode="auto">
              <a:xfrm>
                <a:off x="2044348" y="4160903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1"/>
              <p:cNvSpPr>
                <a:spLocks/>
              </p:cNvSpPr>
              <p:nvPr/>
            </p:nvSpPr>
            <p:spPr bwMode="auto">
              <a:xfrm>
                <a:off x="1977224" y="4227356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2"/>
              <p:cNvSpPr>
                <a:spLocks/>
              </p:cNvSpPr>
              <p:nvPr/>
            </p:nvSpPr>
            <p:spPr bwMode="auto">
              <a:xfrm>
                <a:off x="1808743" y="4185739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13"/>
              <p:cNvSpPr>
                <a:spLocks/>
              </p:cNvSpPr>
              <p:nvPr/>
            </p:nvSpPr>
            <p:spPr bwMode="auto">
              <a:xfrm>
                <a:off x="1740277" y="4252192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4"/>
              <p:cNvSpPr>
                <a:spLocks/>
              </p:cNvSpPr>
              <p:nvPr/>
            </p:nvSpPr>
            <p:spPr bwMode="auto">
              <a:xfrm>
                <a:off x="2049046" y="4165602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5"/>
              <p:cNvSpPr>
                <a:spLocks/>
              </p:cNvSpPr>
              <p:nvPr/>
            </p:nvSpPr>
            <p:spPr bwMode="auto">
              <a:xfrm>
                <a:off x="1981923" y="4232726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147" name="Picture 8" descr="计算机0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8165" y="3055255"/>
              <a:ext cx="662835" cy="634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0" name="组合 159"/>
          <p:cNvGrpSpPr/>
          <p:nvPr/>
        </p:nvGrpSpPr>
        <p:grpSpPr>
          <a:xfrm>
            <a:off x="1026486" y="1946757"/>
            <a:ext cx="1435562" cy="495692"/>
            <a:chOff x="588165" y="3055255"/>
            <a:chExt cx="1929036" cy="634192"/>
          </a:xfrm>
        </p:grpSpPr>
        <p:cxnSp>
          <p:nvCxnSpPr>
            <p:cNvPr id="161" name="直接连接符 160"/>
            <p:cNvCxnSpPr/>
            <p:nvPr/>
          </p:nvCxnSpPr>
          <p:spPr>
            <a:xfrm flipH="1">
              <a:off x="1014817" y="3461182"/>
              <a:ext cx="11473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组合 161"/>
            <p:cNvGrpSpPr/>
            <p:nvPr/>
          </p:nvGrpSpPr>
          <p:grpSpPr>
            <a:xfrm>
              <a:off x="1604856" y="3236344"/>
              <a:ext cx="912345" cy="375773"/>
              <a:chOff x="1603345" y="4117273"/>
              <a:chExt cx="788032" cy="359783"/>
            </a:xfrm>
          </p:grpSpPr>
          <p:sp>
            <p:nvSpPr>
              <p:cNvPr id="16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603345" y="4117273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5"/>
              <p:cNvSpPr>
                <a:spLocks/>
              </p:cNvSpPr>
              <p:nvPr/>
            </p:nvSpPr>
            <p:spPr bwMode="auto">
              <a:xfrm>
                <a:off x="1632208" y="4146136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Rectangle 6"/>
              <p:cNvSpPr>
                <a:spLocks noChangeArrowheads="1"/>
              </p:cNvSpPr>
              <p:nvPr/>
            </p:nvSpPr>
            <p:spPr bwMode="auto">
              <a:xfrm>
                <a:off x="1632208" y="4336767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7"/>
              <p:cNvSpPr>
                <a:spLocks/>
              </p:cNvSpPr>
              <p:nvPr/>
            </p:nvSpPr>
            <p:spPr bwMode="auto">
              <a:xfrm>
                <a:off x="1632208" y="4146136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8"/>
              <p:cNvSpPr>
                <a:spLocks/>
              </p:cNvSpPr>
              <p:nvPr/>
            </p:nvSpPr>
            <p:spPr bwMode="auto">
              <a:xfrm>
                <a:off x="1803374" y="4180369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9"/>
              <p:cNvSpPr>
                <a:spLocks/>
              </p:cNvSpPr>
              <p:nvPr/>
            </p:nvSpPr>
            <p:spPr bwMode="auto">
              <a:xfrm>
                <a:off x="1736250" y="4247493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0"/>
              <p:cNvSpPr>
                <a:spLocks/>
              </p:cNvSpPr>
              <p:nvPr/>
            </p:nvSpPr>
            <p:spPr bwMode="auto">
              <a:xfrm>
                <a:off x="2044348" y="4160903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11"/>
              <p:cNvSpPr>
                <a:spLocks/>
              </p:cNvSpPr>
              <p:nvPr/>
            </p:nvSpPr>
            <p:spPr bwMode="auto">
              <a:xfrm>
                <a:off x="1977224" y="4227356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12"/>
              <p:cNvSpPr>
                <a:spLocks/>
              </p:cNvSpPr>
              <p:nvPr/>
            </p:nvSpPr>
            <p:spPr bwMode="auto">
              <a:xfrm>
                <a:off x="1808743" y="4185739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13"/>
              <p:cNvSpPr>
                <a:spLocks/>
              </p:cNvSpPr>
              <p:nvPr/>
            </p:nvSpPr>
            <p:spPr bwMode="auto">
              <a:xfrm>
                <a:off x="1740277" y="4252192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4"/>
              <p:cNvSpPr>
                <a:spLocks/>
              </p:cNvSpPr>
              <p:nvPr/>
            </p:nvSpPr>
            <p:spPr bwMode="auto">
              <a:xfrm>
                <a:off x="2049046" y="4165602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5"/>
              <p:cNvSpPr>
                <a:spLocks/>
              </p:cNvSpPr>
              <p:nvPr/>
            </p:nvSpPr>
            <p:spPr bwMode="auto">
              <a:xfrm>
                <a:off x="1981923" y="4232726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163" name="Picture 8" descr="计算机0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8165" y="3055255"/>
              <a:ext cx="662835" cy="634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82" name="直接连接符 181"/>
          <p:cNvCxnSpPr>
            <a:stCxn id="133" idx="3"/>
          </p:cNvCxnSpPr>
          <p:nvPr/>
        </p:nvCxnSpPr>
        <p:spPr>
          <a:xfrm flipV="1">
            <a:off x="2436023" y="3391732"/>
            <a:ext cx="653417" cy="143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2317279" y="2940109"/>
            <a:ext cx="673895" cy="287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42" idx="2"/>
            <a:endCxn id="23" idx="2"/>
          </p:cNvCxnSpPr>
          <p:nvPr/>
        </p:nvCxnSpPr>
        <p:spPr>
          <a:xfrm flipV="1">
            <a:off x="2436023" y="3442924"/>
            <a:ext cx="816906" cy="743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7937" y="3056000"/>
            <a:ext cx="560715" cy="328330"/>
          </a:xfrm>
          <a:prstGeom prst="rect">
            <a:avLst/>
          </a:prstGeom>
          <a:noFill/>
        </p:spPr>
      </p:pic>
      <p:grpSp>
        <p:nvGrpSpPr>
          <p:cNvPr id="243" name="组合 242"/>
          <p:cNvGrpSpPr/>
          <p:nvPr/>
        </p:nvGrpSpPr>
        <p:grpSpPr>
          <a:xfrm>
            <a:off x="6099875" y="3335029"/>
            <a:ext cx="1469740" cy="495692"/>
            <a:chOff x="6323539" y="2202424"/>
            <a:chExt cx="1469740" cy="495692"/>
          </a:xfrm>
        </p:grpSpPr>
        <p:cxnSp>
          <p:nvCxnSpPr>
            <p:cNvPr id="228" name="直接连接符 227"/>
            <p:cNvCxnSpPr/>
            <p:nvPr/>
          </p:nvCxnSpPr>
          <p:spPr>
            <a:xfrm flipH="1">
              <a:off x="6612138" y="2508751"/>
              <a:ext cx="8538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9" name="组合 228"/>
            <p:cNvGrpSpPr/>
            <p:nvPr/>
          </p:nvGrpSpPr>
          <p:grpSpPr>
            <a:xfrm>
              <a:off x="6323539" y="2323306"/>
              <a:ext cx="678955" cy="293709"/>
              <a:chOff x="1603345" y="4117273"/>
              <a:chExt cx="788032" cy="359783"/>
            </a:xfrm>
          </p:grpSpPr>
          <p:sp>
            <p:nvSpPr>
              <p:cNvPr id="231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603345" y="4117273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5"/>
              <p:cNvSpPr>
                <a:spLocks/>
              </p:cNvSpPr>
              <p:nvPr/>
            </p:nvSpPr>
            <p:spPr bwMode="auto">
              <a:xfrm>
                <a:off x="1632208" y="4146136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Rectangle 6"/>
              <p:cNvSpPr>
                <a:spLocks noChangeArrowheads="1"/>
              </p:cNvSpPr>
              <p:nvPr/>
            </p:nvSpPr>
            <p:spPr bwMode="auto">
              <a:xfrm>
                <a:off x="1632208" y="4336767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7"/>
              <p:cNvSpPr>
                <a:spLocks/>
              </p:cNvSpPr>
              <p:nvPr/>
            </p:nvSpPr>
            <p:spPr bwMode="auto">
              <a:xfrm>
                <a:off x="1632208" y="4146136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8"/>
              <p:cNvSpPr>
                <a:spLocks/>
              </p:cNvSpPr>
              <p:nvPr/>
            </p:nvSpPr>
            <p:spPr bwMode="auto">
              <a:xfrm>
                <a:off x="1803374" y="4180369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9"/>
              <p:cNvSpPr>
                <a:spLocks/>
              </p:cNvSpPr>
              <p:nvPr/>
            </p:nvSpPr>
            <p:spPr bwMode="auto">
              <a:xfrm>
                <a:off x="1736250" y="4247493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10"/>
              <p:cNvSpPr>
                <a:spLocks/>
              </p:cNvSpPr>
              <p:nvPr/>
            </p:nvSpPr>
            <p:spPr bwMode="auto">
              <a:xfrm>
                <a:off x="2044348" y="4160903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11"/>
              <p:cNvSpPr>
                <a:spLocks/>
              </p:cNvSpPr>
              <p:nvPr/>
            </p:nvSpPr>
            <p:spPr bwMode="auto">
              <a:xfrm>
                <a:off x="1977224" y="4227356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12"/>
              <p:cNvSpPr>
                <a:spLocks/>
              </p:cNvSpPr>
              <p:nvPr/>
            </p:nvSpPr>
            <p:spPr bwMode="auto">
              <a:xfrm>
                <a:off x="1808743" y="4185739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13"/>
              <p:cNvSpPr>
                <a:spLocks/>
              </p:cNvSpPr>
              <p:nvPr/>
            </p:nvSpPr>
            <p:spPr bwMode="auto">
              <a:xfrm>
                <a:off x="1740277" y="4252192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4"/>
              <p:cNvSpPr>
                <a:spLocks/>
              </p:cNvSpPr>
              <p:nvPr/>
            </p:nvSpPr>
            <p:spPr bwMode="auto">
              <a:xfrm>
                <a:off x="2049046" y="4165602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5"/>
              <p:cNvSpPr>
                <a:spLocks/>
              </p:cNvSpPr>
              <p:nvPr/>
            </p:nvSpPr>
            <p:spPr bwMode="auto">
              <a:xfrm>
                <a:off x="1981923" y="4232726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230" name="Picture 8" descr="计算机0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00006" y="2202424"/>
              <a:ext cx="493273" cy="495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44" name="组合 243"/>
          <p:cNvGrpSpPr/>
          <p:nvPr/>
        </p:nvGrpSpPr>
        <p:grpSpPr>
          <a:xfrm>
            <a:off x="6170431" y="2634102"/>
            <a:ext cx="1469740" cy="495692"/>
            <a:chOff x="6323539" y="2202424"/>
            <a:chExt cx="1469740" cy="495692"/>
          </a:xfrm>
        </p:grpSpPr>
        <p:cxnSp>
          <p:nvCxnSpPr>
            <p:cNvPr id="245" name="直接连接符 244"/>
            <p:cNvCxnSpPr/>
            <p:nvPr/>
          </p:nvCxnSpPr>
          <p:spPr>
            <a:xfrm flipH="1">
              <a:off x="6612138" y="2508751"/>
              <a:ext cx="8538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6" name="组合 245"/>
            <p:cNvGrpSpPr/>
            <p:nvPr/>
          </p:nvGrpSpPr>
          <p:grpSpPr>
            <a:xfrm>
              <a:off x="6323539" y="2323306"/>
              <a:ext cx="678955" cy="293709"/>
              <a:chOff x="1603345" y="4117273"/>
              <a:chExt cx="788032" cy="359783"/>
            </a:xfrm>
          </p:grpSpPr>
          <p:sp>
            <p:nvSpPr>
              <p:cNvPr id="24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603345" y="4117273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5"/>
              <p:cNvSpPr>
                <a:spLocks/>
              </p:cNvSpPr>
              <p:nvPr/>
            </p:nvSpPr>
            <p:spPr bwMode="auto">
              <a:xfrm>
                <a:off x="1632208" y="4146136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Rectangle 6"/>
              <p:cNvSpPr>
                <a:spLocks noChangeArrowheads="1"/>
              </p:cNvSpPr>
              <p:nvPr/>
            </p:nvSpPr>
            <p:spPr bwMode="auto">
              <a:xfrm>
                <a:off x="1632208" y="4336767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7"/>
              <p:cNvSpPr>
                <a:spLocks/>
              </p:cNvSpPr>
              <p:nvPr/>
            </p:nvSpPr>
            <p:spPr bwMode="auto">
              <a:xfrm>
                <a:off x="1632208" y="4146136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8"/>
              <p:cNvSpPr>
                <a:spLocks/>
              </p:cNvSpPr>
              <p:nvPr/>
            </p:nvSpPr>
            <p:spPr bwMode="auto">
              <a:xfrm>
                <a:off x="1803374" y="4180369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9"/>
              <p:cNvSpPr>
                <a:spLocks/>
              </p:cNvSpPr>
              <p:nvPr/>
            </p:nvSpPr>
            <p:spPr bwMode="auto">
              <a:xfrm>
                <a:off x="1736250" y="4247493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10"/>
              <p:cNvSpPr>
                <a:spLocks/>
              </p:cNvSpPr>
              <p:nvPr/>
            </p:nvSpPr>
            <p:spPr bwMode="auto">
              <a:xfrm>
                <a:off x="2044348" y="4160903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11"/>
              <p:cNvSpPr>
                <a:spLocks/>
              </p:cNvSpPr>
              <p:nvPr/>
            </p:nvSpPr>
            <p:spPr bwMode="auto">
              <a:xfrm>
                <a:off x="1977224" y="4227356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12"/>
              <p:cNvSpPr>
                <a:spLocks/>
              </p:cNvSpPr>
              <p:nvPr/>
            </p:nvSpPr>
            <p:spPr bwMode="auto">
              <a:xfrm>
                <a:off x="1808743" y="4185739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13"/>
              <p:cNvSpPr>
                <a:spLocks/>
              </p:cNvSpPr>
              <p:nvPr/>
            </p:nvSpPr>
            <p:spPr bwMode="auto">
              <a:xfrm>
                <a:off x="1740277" y="4252192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14"/>
              <p:cNvSpPr>
                <a:spLocks/>
              </p:cNvSpPr>
              <p:nvPr/>
            </p:nvSpPr>
            <p:spPr bwMode="auto">
              <a:xfrm>
                <a:off x="2049046" y="4165602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15"/>
              <p:cNvSpPr>
                <a:spLocks/>
              </p:cNvSpPr>
              <p:nvPr/>
            </p:nvSpPr>
            <p:spPr bwMode="auto">
              <a:xfrm>
                <a:off x="1981923" y="4232726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247" name="Picture 8" descr="计算机0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00006" y="2202424"/>
              <a:ext cx="493273" cy="495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270" name="直接箭头连接符 269"/>
          <p:cNvCxnSpPr/>
          <p:nvPr/>
        </p:nvCxnSpPr>
        <p:spPr>
          <a:xfrm flipH="1" flipV="1">
            <a:off x="5486309" y="3379802"/>
            <a:ext cx="21985" cy="1655523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5952678" y="3709837"/>
            <a:ext cx="1343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10.7.78.0/24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366423" y="3719151"/>
            <a:ext cx="1343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192.168.17.0/24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366423" y="3076085"/>
            <a:ext cx="1343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192.168.18.0/24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1366423" y="2373771"/>
            <a:ext cx="1343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192.168.19.0/24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7" name="椭圆 276"/>
          <p:cNvSpPr/>
          <p:nvPr/>
        </p:nvSpPr>
        <p:spPr>
          <a:xfrm>
            <a:off x="720206" y="1720518"/>
            <a:ext cx="2373769" cy="303780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5708860" y="2004209"/>
            <a:ext cx="1964130" cy="240536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29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603" y="1544801"/>
            <a:ext cx="280357" cy="164165"/>
          </a:xfrm>
          <a:prstGeom prst="rect">
            <a:avLst/>
          </a:prstGeom>
          <a:noFill/>
        </p:spPr>
      </p:pic>
      <p:cxnSp>
        <p:nvCxnSpPr>
          <p:cNvPr id="4" name="直接连接符 3"/>
          <p:cNvCxnSpPr>
            <a:stCxn id="34" idx="3"/>
          </p:cNvCxnSpPr>
          <p:nvPr/>
        </p:nvCxnSpPr>
        <p:spPr>
          <a:xfrm flipH="1" flipV="1">
            <a:off x="2384493" y="1661160"/>
            <a:ext cx="3422439" cy="2887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云形 18"/>
          <p:cNvSpPr/>
          <p:nvPr/>
        </p:nvSpPr>
        <p:spPr>
          <a:xfrm>
            <a:off x="1075772" y="870671"/>
            <a:ext cx="1626150" cy="864096"/>
          </a:xfrm>
          <a:prstGeom prst="cloud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Internet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1042" y="2930776"/>
            <a:ext cx="560715" cy="328330"/>
          </a:xfrm>
          <a:prstGeom prst="rect">
            <a:avLst/>
          </a:prstGeom>
          <a:noFill/>
        </p:spPr>
      </p:pic>
      <p:pic>
        <p:nvPicPr>
          <p:cNvPr id="22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2900" y="3591515"/>
            <a:ext cx="587076" cy="343766"/>
          </a:xfrm>
          <a:prstGeom prst="rect">
            <a:avLst/>
          </a:prstGeom>
          <a:noFill/>
        </p:spPr>
      </p:pic>
      <p:grpSp>
        <p:nvGrpSpPr>
          <p:cNvPr id="30" name="组合 29"/>
          <p:cNvGrpSpPr/>
          <p:nvPr/>
        </p:nvGrpSpPr>
        <p:grpSpPr>
          <a:xfrm>
            <a:off x="5567653" y="4523521"/>
            <a:ext cx="859062" cy="313841"/>
            <a:chOff x="1603345" y="4117273"/>
            <a:chExt cx="788032" cy="359783"/>
          </a:xfrm>
        </p:grpSpPr>
        <p:sp>
          <p:nvSpPr>
            <p:cNvPr id="31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49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7580" y="2100781"/>
            <a:ext cx="462082" cy="270575"/>
          </a:xfrm>
          <a:prstGeom prst="rect">
            <a:avLst/>
          </a:prstGeom>
          <a:noFill/>
        </p:spPr>
      </p:pic>
      <p:cxnSp>
        <p:nvCxnSpPr>
          <p:cNvPr id="65" name="直接连接符 64"/>
          <p:cNvCxnSpPr/>
          <p:nvPr/>
        </p:nvCxnSpPr>
        <p:spPr>
          <a:xfrm>
            <a:off x="1864417" y="2278999"/>
            <a:ext cx="10237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31628" y="3912622"/>
            <a:ext cx="959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10.1.0.0/24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12235" y="3114955"/>
            <a:ext cx="949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10.2.0.1/24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49118" y="3572875"/>
            <a:ext cx="959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10.2.0.2/24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98308" y="2799971"/>
            <a:ext cx="959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10.5.0.2/24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47740" y="3094941"/>
            <a:ext cx="959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10.3.0.1/24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05325" y="4240018"/>
            <a:ext cx="959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10.4.0.0/24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54894" y="2398414"/>
            <a:ext cx="959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10.6.0.0/24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96280" y="1687105"/>
            <a:ext cx="959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20.2.1.1/30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542703" y="2375011"/>
            <a:ext cx="959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10.5.0.1/24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405878" y="2126041"/>
            <a:ext cx="556794" cy="307934"/>
            <a:chOff x="1603345" y="4117273"/>
            <a:chExt cx="788032" cy="359783"/>
          </a:xfrm>
        </p:grpSpPr>
        <p:sp>
          <p:nvSpPr>
            <p:cNvPr id="5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88" name="直接连接符 87"/>
          <p:cNvCxnSpPr/>
          <p:nvPr/>
        </p:nvCxnSpPr>
        <p:spPr>
          <a:xfrm flipH="1">
            <a:off x="2366843" y="3199789"/>
            <a:ext cx="1553205" cy="11021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018246" y="1929637"/>
            <a:ext cx="8865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20.2.1.2/30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563578" y="3397702"/>
            <a:ext cx="959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10.3.0.2/24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1442380" y="3703680"/>
            <a:ext cx="1241163" cy="1103707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5246494" y="3971245"/>
            <a:ext cx="1445034" cy="1180670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1100212" y="1991107"/>
            <a:ext cx="1134913" cy="80886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3022558" y="2205734"/>
            <a:ext cx="107787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>
                <a:solidFill>
                  <a:schemeClr val="bg1"/>
                </a:solidFill>
              </a:rPr>
              <a:t>A</a:t>
            </a:r>
            <a:endParaRPr lang="zh-CN" altLang="en-US" sz="1100">
              <a:solidFill>
                <a:schemeClr val="bg1"/>
              </a:solidFill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761308" y="3659312"/>
            <a:ext cx="560715" cy="328330"/>
            <a:chOff x="2478658" y="3002689"/>
            <a:chExt cx="560715" cy="328330"/>
          </a:xfrm>
        </p:grpSpPr>
        <p:pic>
          <p:nvPicPr>
            <p:cNvPr id="21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78658" y="3002689"/>
              <a:ext cx="560715" cy="328330"/>
            </a:xfrm>
            <a:prstGeom prst="rect">
              <a:avLst/>
            </a:prstGeom>
            <a:noFill/>
          </p:spPr>
        </p:pic>
        <p:sp>
          <p:nvSpPr>
            <p:cNvPr id="115" name="TextBox 114"/>
            <p:cNvSpPr txBox="1"/>
            <p:nvPr/>
          </p:nvSpPr>
          <p:spPr>
            <a:xfrm>
              <a:off x="2682458" y="3155696"/>
              <a:ext cx="107787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B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014786" y="3076483"/>
            <a:ext cx="107787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>
                <a:solidFill>
                  <a:schemeClr val="bg1"/>
                </a:solidFill>
              </a:rPr>
              <a:t>C</a:t>
            </a:r>
            <a:endParaRPr lang="zh-CN" altLang="en-US" sz="110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722551" y="3750568"/>
            <a:ext cx="107787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>
                <a:solidFill>
                  <a:schemeClr val="bg1"/>
                </a:solidFill>
              </a:rPr>
              <a:t>D</a:t>
            </a:r>
            <a:endParaRPr lang="zh-CN" altLang="en-US" sz="110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09886" y="4200565"/>
            <a:ext cx="833486" cy="376213"/>
            <a:chOff x="1603345" y="4117273"/>
            <a:chExt cx="788032" cy="359783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3706475" y="5280203"/>
            <a:ext cx="3080038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zh-CN" sz="1200"/>
              <a:t>RD(config)#ip route 0.0.0.0 0.0.0.0 10.3.0.1</a:t>
            </a:r>
            <a:endParaRPr lang="zh-CN" altLang="en-US" sz="1200"/>
          </a:p>
        </p:txBody>
      </p:sp>
      <p:cxnSp>
        <p:nvCxnSpPr>
          <p:cNvPr id="122" name="直接箭头连接符 121"/>
          <p:cNvCxnSpPr/>
          <p:nvPr/>
        </p:nvCxnSpPr>
        <p:spPr>
          <a:xfrm flipV="1">
            <a:off x="4709192" y="3976222"/>
            <a:ext cx="0" cy="1290299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031057" y="4885566"/>
            <a:ext cx="3080038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zh-CN" sz="1200"/>
              <a:t>RB(config)#ip route 0.0.0.0 0.0.0.0 10.2.0.1</a:t>
            </a:r>
            <a:endParaRPr lang="zh-CN" altLang="en-US" sz="1200"/>
          </a:p>
        </p:txBody>
      </p:sp>
      <p:sp>
        <p:nvSpPr>
          <p:cNvPr id="124" name="TextBox 123"/>
          <p:cNvSpPr txBox="1"/>
          <p:nvPr/>
        </p:nvSpPr>
        <p:spPr>
          <a:xfrm>
            <a:off x="2888481" y="742218"/>
            <a:ext cx="3600400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/>
              <a:t> RA(config)#ip route 10.1.0.0 255.255.255.0 10.5.0.2</a:t>
            </a:r>
          </a:p>
          <a:p>
            <a:r>
              <a:rPr lang="en-US" altLang="zh-CN" sz="1200"/>
              <a:t> RA(config)#ip route 10.2.0.0 255.255.255.0 10.5.0.2</a:t>
            </a:r>
          </a:p>
          <a:p>
            <a:r>
              <a:rPr lang="en-US" altLang="zh-CN" sz="1200"/>
              <a:t> RA(config)#ip route 10.3.0.0 255.255.255.0 10.5.0.2</a:t>
            </a:r>
          </a:p>
          <a:p>
            <a:r>
              <a:rPr lang="en-US" altLang="zh-CN" sz="1200"/>
              <a:t> RA(config)#ip route 10.4.0.0 255.255.255.0 10.5.0.2</a:t>
            </a:r>
          </a:p>
          <a:p>
            <a:r>
              <a:rPr lang="en-US" altLang="zh-CN" sz="1200"/>
              <a:t> RA(config)#ip route 0.0.0.0 0.0.0.0 20.2.1.1</a:t>
            </a:r>
            <a:endParaRPr lang="zh-CN" altLang="en-US" sz="1200"/>
          </a:p>
        </p:txBody>
      </p:sp>
      <p:cxnSp>
        <p:nvCxnSpPr>
          <p:cNvPr id="126" name="直接箭头连接符 125"/>
          <p:cNvCxnSpPr/>
          <p:nvPr/>
        </p:nvCxnSpPr>
        <p:spPr>
          <a:xfrm flipV="1">
            <a:off x="2999392" y="3971263"/>
            <a:ext cx="0" cy="853629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502412" y="1863771"/>
            <a:ext cx="3600400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/>
              <a:t> RC(config)#ip route 10.1.0.0 255.255.255.0 10.2.0.2</a:t>
            </a:r>
          </a:p>
          <a:p>
            <a:r>
              <a:rPr lang="en-US" altLang="zh-CN" sz="1200"/>
              <a:t> RC(config)#ip route 10.4.0.0 255.255.255.0 10.3.0.2</a:t>
            </a:r>
          </a:p>
          <a:p>
            <a:r>
              <a:rPr lang="en-US" altLang="zh-CN" sz="1200"/>
              <a:t> RC(config)#ip route 0.0.0.0 0.0.0.0 10.5.0.1 </a:t>
            </a:r>
            <a:endParaRPr lang="zh-CN" altLang="en-US" sz="1200"/>
          </a:p>
        </p:txBody>
      </p:sp>
      <p:cxnSp>
        <p:nvCxnSpPr>
          <p:cNvPr id="134" name="直接箭头连接符 133"/>
          <p:cNvCxnSpPr/>
          <p:nvPr/>
        </p:nvCxnSpPr>
        <p:spPr>
          <a:xfrm>
            <a:off x="3080963" y="1757881"/>
            <a:ext cx="0" cy="33765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H="1">
            <a:off x="4060053" y="2516398"/>
            <a:ext cx="1" cy="431553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167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603" y="1544801"/>
            <a:ext cx="280357" cy="164165"/>
          </a:xfrm>
          <a:prstGeom prst="rect">
            <a:avLst/>
          </a:prstGeom>
          <a:noFill/>
        </p:spPr>
      </p:pic>
      <p:cxnSp>
        <p:nvCxnSpPr>
          <p:cNvPr id="4" name="直接连接符 3"/>
          <p:cNvCxnSpPr>
            <a:stCxn id="34" idx="3"/>
          </p:cNvCxnSpPr>
          <p:nvPr/>
        </p:nvCxnSpPr>
        <p:spPr>
          <a:xfrm flipH="1" flipV="1">
            <a:off x="2384493" y="1661160"/>
            <a:ext cx="3422439" cy="2887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云形 18"/>
          <p:cNvSpPr/>
          <p:nvPr/>
        </p:nvSpPr>
        <p:spPr>
          <a:xfrm>
            <a:off x="1075772" y="870671"/>
            <a:ext cx="1626150" cy="864096"/>
          </a:xfrm>
          <a:prstGeom prst="cloud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Internet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1042" y="2930776"/>
            <a:ext cx="560715" cy="328330"/>
          </a:xfrm>
          <a:prstGeom prst="rect">
            <a:avLst/>
          </a:prstGeom>
          <a:noFill/>
        </p:spPr>
      </p:pic>
      <p:pic>
        <p:nvPicPr>
          <p:cNvPr id="22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2900" y="3591515"/>
            <a:ext cx="587076" cy="343766"/>
          </a:xfrm>
          <a:prstGeom prst="rect">
            <a:avLst/>
          </a:prstGeom>
          <a:noFill/>
        </p:spPr>
      </p:pic>
      <p:grpSp>
        <p:nvGrpSpPr>
          <p:cNvPr id="30" name="组合 29"/>
          <p:cNvGrpSpPr/>
          <p:nvPr/>
        </p:nvGrpSpPr>
        <p:grpSpPr>
          <a:xfrm>
            <a:off x="5567653" y="4523521"/>
            <a:ext cx="859062" cy="313841"/>
            <a:chOff x="1603345" y="4117273"/>
            <a:chExt cx="788032" cy="359783"/>
          </a:xfrm>
        </p:grpSpPr>
        <p:sp>
          <p:nvSpPr>
            <p:cNvPr id="31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49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7580" y="2100781"/>
            <a:ext cx="462082" cy="270575"/>
          </a:xfrm>
          <a:prstGeom prst="rect">
            <a:avLst/>
          </a:prstGeom>
          <a:noFill/>
        </p:spPr>
      </p:pic>
      <p:cxnSp>
        <p:nvCxnSpPr>
          <p:cNvPr id="65" name="直接连接符 64"/>
          <p:cNvCxnSpPr/>
          <p:nvPr/>
        </p:nvCxnSpPr>
        <p:spPr>
          <a:xfrm>
            <a:off x="1864417" y="2278999"/>
            <a:ext cx="10237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31628" y="3912622"/>
            <a:ext cx="959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10.1.0.0/24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12235" y="3114955"/>
            <a:ext cx="949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10.2.0.1/24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49118" y="3572875"/>
            <a:ext cx="959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10.2.0.2/24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98308" y="2799971"/>
            <a:ext cx="959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10.5.0.2/24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47740" y="3094941"/>
            <a:ext cx="959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10.3.0.1/24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05325" y="4240018"/>
            <a:ext cx="959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10.4.0.0/24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54894" y="2398414"/>
            <a:ext cx="959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10.6.0.0/24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96280" y="1687105"/>
            <a:ext cx="959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20.2.1.1/30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542703" y="2375011"/>
            <a:ext cx="959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10.5.0.1/24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405878" y="2126041"/>
            <a:ext cx="556794" cy="307934"/>
            <a:chOff x="1603345" y="4117273"/>
            <a:chExt cx="788032" cy="359783"/>
          </a:xfrm>
        </p:grpSpPr>
        <p:sp>
          <p:nvSpPr>
            <p:cNvPr id="5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88" name="直接连接符 87"/>
          <p:cNvCxnSpPr/>
          <p:nvPr/>
        </p:nvCxnSpPr>
        <p:spPr>
          <a:xfrm flipH="1">
            <a:off x="2366843" y="3199789"/>
            <a:ext cx="1553205" cy="11021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018246" y="1929637"/>
            <a:ext cx="8865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20.2.1.2/30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563578" y="3397702"/>
            <a:ext cx="959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10.3.0.2/24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1442380" y="3703680"/>
            <a:ext cx="1241163" cy="1103707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5246494" y="3971245"/>
            <a:ext cx="1445034" cy="1180670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1100212" y="1991107"/>
            <a:ext cx="1134913" cy="80886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3022558" y="2205734"/>
            <a:ext cx="107787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>
                <a:solidFill>
                  <a:schemeClr val="bg1"/>
                </a:solidFill>
              </a:rPr>
              <a:t>A</a:t>
            </a:r>
            <a:endParaRPr lang="zh-CN" altLang="en-US" sz="1100">
              <a:solidFill>
                <a:schemeClr val="bg1"/>
              </a:solidFill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761308" y="3659312"/>
            <a:ext cx="560715" cy="328330"/>
            <a:chOff x="2478658" y="3002689"/>
            <a:chExt cx="560715" cy="328330"/>
          </a:xfrm>
        </p:grpSpPr>
        <p:pic>
          <p:nvPicPr>
            <p:cNvPr id="21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78658" y="3002689"/>
              <a:ext cx="560715" cy="328330"/>
            </a:xfrm>
            <a:prstGeom prst="rect">
              <a:avLst/>
            </a:prstGeom>
            <a:noFill/>
          </p:spPr>
        </p:pic>
        <p:sp>
          <p:nvSpPr>
            <p:cNvPr id="115" name="TextBox 114"/>
            <p:cNvSpPr txBox="1"/>
            <p:nvPr/>
          </p:nvSpPr>
          <p:spPr>
            <a:xfrm>
              <a:off x="2682458" y="3155696"/>
              <a:ext cx="107787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B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014786" y="3076483"/>
            <a:ext cx="107787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>
                <a:solidFill>
                  <a:schemeClr val="bg1"/>
                </a:solidFill>
              </a:rPr>
              <a:t>C</a:t>
            </a:r>
            <a:endParaRPr lang="zh-CN" altLang="en-US" sz="110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722551" y="3750568"/>
            <a:ext cx="107787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>
                <a:solidFill>
                  <a:schemeClr val="bg1"/>
                </a:solidFill>
              </a:rPr>
              <a:t>D</a:t>
            </a:r>
            <a:endParaRPr lang="zh-CN" altLang="en-US" sz="110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09886" y="4200565"/>
            <a:ext cx="833486" cy="376213"/>
            <a:chOff x="1603345" y="4117273"/>
            <a:chExt cx="788032" cy="359783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3706475" y="5280203"/>
            <a:ext cx="3080038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zh-CN" sz="1200"/>
              <a:t>RD(config)#ip route 0.0.0.0 0.0.0.0 10.3.0.1</a:t>
            </a:r>
            <a:endParaRPr lang="zh-CN" altLang="en-US" sz="1200"/>
          </a:p>
        </p:txBody>
      </p:sp>
      <p:cxnSp>
        <p:nvCxnSpPr>
          <p:cNvPr id="122" name="直接箭头连接符 121"/>
          <p:cNvCxnSpPr/>
          <p:nvPr/>
        </p:nvCxnSpPr>
        <p:spPr>
          <a:xfrm flipV="1">
            <a:off x="4709192" y="3976222"/>
            <a:ext cx="0" cy="1290299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031057" y="4885566"/>
            <a:ext cx="3080038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zh-CN" sz="1200"/>
              <a:t>RB(config)#ip route 0.0.0.0 0.0.0.0 10.2.0.1</a:t>
            </a:r>
            <a:endParaRPr lang="zh-CN" altLang="en-US" sz="1200"/>
          </a:p>
        </p:txBody>
      </p:sp>
      <p:sp>
        <p:nvSpPr>
          <p:cNvPr id="124" name="TextBox 123"/>
          <p:cNvSpPr txBox="1"/>
          <p:nvPr/>
        </p:nvSpPr>
        <p:spPr>
          <a:xfrm>
            <a:off x="2861866" y="1273102"/>
            <a:ext cx="3243981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/>
              <a:t>RA(config)#ip route 10.0.0.0 255.0.0.0 10.5.0.2</a:t>
            </a:r>
          </a:p>
          <a:p>
            <a:r>
              <a:rPr lang="en-US" altLang="zh-CN" sz="1200"/>
              <a:t> RA(config)#ip route 0.0.0.0 0.0.0.0 20.2.1.1</a:t>
            </a:r>
            <a:endParaRPr lang="zh-CN" altLang="en-US" sz="1200"/>
          </a:p>
        </p:txBody>
      </p:sp>
      <p:cxnSp>
        <p:nvCxnSpPr>
          <p:cNvPr id="126" name="直接箭头连接符 125"/>
          <p:cNvCxnSpPr/>
          <p:nvPr/>
        </p:nvCxnSpPr>
        <p:spPr>
          <a:xfrm flipV="1">
            <a:off x="2999392" y="3971263"/>
            <a:ext cx="0" cy="853629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502412" y="1863771"/>
            <a:ext cx="3600400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/>
              <a:t> RC(config)#ip route 10.1.0.0 255.255.255.0 10.2.0.2</a:t>
            </a:r>
          </a:p>
          <a:p>
            <a:r>
              <a:rPr lang="en-US" altLang="zh-CN" sz="1200"/>
              <a:t> RC(config)#ip route 10.4.0.0 255.255.255.0 10.3.0.2</a:t>
            </a:r>
          </a:p>
          <a:p>
            <a:r>
              <a:rPr lang="en-US" altLang="zh-CN" sz="1200"/>
              <a:t> RC(config)#ip route 0.0.0.0 0.0.0.0 10.5.0.1 </a:t>
            </a:r>
            <a:endParaRPr lang="zh-CN" altLang="en-US" sz="1200"/>
          </a:p>
        </p:txBody>
      </p:sp>
      <p:cxnSp>
        <p:nvCxnSpPr>
          <p:cNvPr id="134" name="直接箭头连接符 133"/>
          <p:cNvCxnSpPr/>
          <p:nvPr/>
        </p:nvCxnSpPr>
        <p:spPr>
          <a:xfrm>
            <a:off x="3080963" y="1757881"/>
            <a:ext cx="0" cy="33765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H="1">
            <a:off x="4060053" y="2516398"/>
            <a:ext cx="1" cy="431553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631990" y="4837362"/>
            <a:ext cx="959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末端网络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696471" y="4523521"/>
            <a:ext cx="959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末端网络</a:t>
            </a:r>
          </a:p>
        </p:txBody>
      </p:sp>
    </p:spTree>
    <p:extLst>
      <p:ext uri="{BB962C8B-B14F-4D97-AF65-F5344CB8AC3E}">
        <p14:creationId xmlns:p14="http://schemas.microsoft.com/office/powerpoint/2010/main" val="1248729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 flipV="1">
            <a:off x="1467807" y="1564327"/>
            <a:ext cx="6022234" cy="33768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08793" y="1734788"/>
            <a:ext cx="1084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172.16.0.0/16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757993" y="1694367"/>
            <a:ext cx="534923" cy="325891"/>
            <a:chOff x="1831919" y="978955"/>
            <a:chExt cx="534923" cy="325891"/>
          </a:xfrm>
        </p:grpSpPr>
        <p:pic>
          <p:nvPicPr>
            <p:cNvPr id="49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31919" y="978955"/>
              <a:ext cx="534923" cy="313228"/>
            </a:xfrm>
            <a:prstGeom prst="rect">
              <a:avLst/>
            </a:prstGeom>
            <a:noFill/>
          </p:spPr>
        </p:pic>
        <p:sp>
          <p:nvSpPr>
            <p:cNvPr id="113" name="TextBox 112"/>
            <p:cNvSpPr txBox="1"/>
            <p:nvPr/>
          </p:nvSpPr>
          <p:spPr>
            <a:xfrm flipH="1">
              <a:off x="2069692" y="1135569"/>
              <a:ext cx="45719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A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453132" y="2060848"/>
            <a:ext cx="560715" cy="328330"/>
            <a:chOff x="2478658" y="3002689"/>
            <a:chExt cx="560715" cy="328330"/>
          </a:xfrm>
        </p:grpSpPr>
        <p:pic>
          <p:nvPicPr>
            <p:cNvPr id="21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78658" y="3002689"/>
              <a:ext cx="560715" cy="328330"/>
            </a:xfrm>
            <a:prstGeom prst="rect">
              <a:avLst/>
            </a:prstGeom>
            <a:noFill/>
          </p:spPr>
        </p:pic>
        <p:sp>
          <p:nvSpPr>
            <p:cNvPr id="115" name="TextBox 114"/>
            <p:cNvSpPr txBox="1"/>
            <p:nvPr/>
          </p:nvSpPr>
          <p:spPr>
            <a:xfrm>
              <a:off x="2682458" y="3155696"/>
              <a:ext cx="107787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B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203848" y="2492896"/>
            <a:ext cx="619677" cy="328330"/>
            <a:chOff x="4034274" y="942122"/>
            <a:chExt cx="560715" cy="328330"/>
          </a:xfrm>
        </p:grpSpPr>
        <p:pic>
          <p:nvPicPr>
            <p:cNvPr id="20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4274" y="942122"/>
              <a:ext cx="560715" cy="328330"/>
            </a:xfrm>
            <a:prstGeom prst="rect">
              <a:avLst/>
            </a:prstGeom>
            <a:noFill/>
          </p:spPr>
        </p:pic>
        <p:sp>
          <p:nvSpPr>
            <p:cNvPr id="116" name="TextBox 115"/>
            <p:cNvSpPr txBox="1"/>
            <p:nvPr/>
          </p:nvSpPr>
          <p:spPr>
            <a:xfrm>
              <a:off x="4268018" y="1087829"/>
              <a:ext cx="107787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C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067944" y="2924944"/>
            <a:ext cx="648072" cy="399611"/>
            <a:chOff x="5056987" y="937359"/>
            <a:chExt cx="587076" cy="343766"/>
          </a:xfrm>
        </p:grpSpPr>
        <p:pic>
          <p:nvPicPr>
            <p:cNvPr id="22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56987" y="937359"/>
              <a:ext cx="587076" cy="343766"/>
            </a:xfrm>
            <a:prstGeom prst="rect">
              <a:avLst/>
            </a:prstGeom>
            <a:noFill/>
          </p:spPr>
        </p:pic>
        <p:sp>
          <p:nvSpPr>
            <p:cNvPr id="117" name="TextBox 116"/>
            <p:cNvSpPr txBox="1"/>
            <p:nvPr/>
          </p:nvSpPr>
          <p:spPr>
            <a:xfrm>
              <a:off x="5306638" y="1096412"/>
              <a:ext cx="107787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D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5014054" y="3429000"/>
            <a:ext cx="710074" cy="484202"/>
            <a:chOff x="5056987" y="937359"/>
            <a:chExt cx="587076" cy="343766"/>
          </a:xfrm>
        </p:grpSpPr>
        <p:pic>
          <p:nvPicPr>
            <p:cNvPr id="85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56987" y="937359"/>
              <a:ext cx="587076" cy="343766"/>
            </a:xfrm>
            <a:prstGeom prst="rect">
              <a:avLst/>
            </a:prstGeom>
            <a:noFill/>
          </p:spPr>
        </p:pic>
        <p:sp>
          <p:nvSpPr>
            <p:cNvPr id="86" name="TextBox 85"/>
            <p:cNvSpPr txBox="1"/>
            <p:nvPr/>
          </p:nvSpPr>
          <p:spPr>
            <a:xfrm>
              <a:off x="5306638" y="1096412"/>
              <a:ext cx="107787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E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5953652" y="4014953"/>
            <a:ext cx="792088" cy="487109"/>
            <a:chOff x="5056987" y="937359"/>
            <a:chExt cx="587076" cy="343766"/>
          </a:xfrm>
        </p:grpSpPr>
        <p:pic>
          <p:nvPicPr>
            <p:cNvPr id="89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56987" y="937359"/>
              <a:ext cx="587076" cy="343766"/>
            </a:xfrm>
            <a:prstGeom prst="rect">
              <a:avLst/>
            </a:prstGeom>
            <a:noFill/>
          </p:spPr>
        </p:pic>
        <p:sp>
          <p:nvSpPr>
            <p:cNvPr id="90" name="TextBox 89"/>
            <p:cNvSpPr txBox="1"/>
            <p:nvPr/>
          </p:nvSpPr>
          <p:spPr>
            <a:xfrm>
              <a:off x="5306638" y="1096412"/>
              <a:ext cx="107787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F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977641" y="1417661"/>
            <a:ext cx="556794" cy="307934"/>
            <a:chOff x="1603345" y="4117273"/>
            <a:chExt cx="788032" cy="359783"/>
          </a:xfrm>
        </p:grpSpPr>
        <p:sp>
          <p:nvSpPr>
            <p:cNvPr id="92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069250" y="4549640"/>
            <a:ext cx="960756" cy="593073"/>
            <a:chOff x="1603345" y="4117273"/>
            <a:chExt cx="788032" cy="359783"/>
          </a:xfrm>
        </p:grpSpPr>
        <p:sp>
          <p:nvSpPr>
            <p:cNvPr id="1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1170384" y="1978601"/>
            <a:ext cx="1084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172.17.0.1/16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430219" y="2167688"/>
            <a:ext cx="1084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172.17.0.2/16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995766" y="2362091"/>
            <a:ext cx="1084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172.18.0.1/16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255330" y="2550341"/>
            <a:ext cx="1084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172.18.0.2/16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744290" y="2811951"/>
            <a:ext cx="1084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172.19.0.1/16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088597" y="3024046"/>
            <a:ext cx="1084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172.19.0.2/16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631070" y="3298195"/>
            <a:ext cx="1084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172.20.0.1/16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067944" y="3522225"/>
            <a:ext cx="1084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172.20.0.2/16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610417" y="3884148"/>
            <a:ext cx="1084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172.21.0.1/16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005273" y="4109523"/>
            <a:ext cx="1084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172.21.0.2/16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069158" y="4744380"/>
            <a:ext cx="1084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172.22.0.2/16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384800" y="1282357"/>
            <a:ext cx="3787600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dirty="0"/>
              <a:t> RC(config)#</a:t>
            </a:r>
            <a:r>
              <a:rPr lang="en-US" altLang="zh-CN" sz="1200" dirty="0" err="1"/>
              <a:t>ip</a:t>
            </a:r>
            <a:r>
              <a:rPr lang="en-US" altLang="zh-CN" sz="1200" dirty="0"/>
              <a:t> route 172.16.0.0 255.255.0.0 172.18.0.1</a:t>
            </a:r>
          </a:p>
          <a:p>
            <a:r>
              <a:rPr lang="en-US" altLang="zh-CN" sz="1200" dirty="0"/>
              <a:t> RC(config)#</a:t>
            </a:r>
            <a:r>
              <a:rPr lang="en-US" altLang="zh-CN" sz="1200" dirty="0" err="1"/>
              <a:t>ip</a:t>
            </a:r>
            <a:r>
              <a:rPr lang="en-US" altLang="zh-CN" sz="1200" dirty="0"/>
              <a:t> route 172.17.0.0 255.255.0.0 172.18.0.1</a:t>
            </a:r>
          </a:p>
          <a:p>
            <a:r>
              <a:rPr lang="en-US" altLang="zh-CN" sz="1200" dirty="0"/>
              <a:t> RC(config)#</a:t>
            </a:r>
            <a:r>
              <a:rPr lang="en-US" altLang="zh-CN" sz="1200" dirty="0" err="1"/>
              <a:t>ip</a:t>
            </a:r>
            <a:r>
              <a:rPr lang="en-US" altLang="zh-CN" sz="1200" dirty="0"/>
              <a:t> route 0.0.0.0 0.0.0.0 172.19.0.2 </a:t>
            </a:r>
            <a:endParaRPr lang="zh-CN" altLang="en-US" sz="1200" dirty="0"/>
          </a:p>
        </p:txBody>
      </p:sp>
      <p:cxnSp>
        <p:nvCxnSpPr>
          <p:cNvPr id="152" name="直接箭头连接符 151"/>
          <p:cNvCxnSpPr/>
          <p:nvPr/>
        </p:nvCxnSpPr>
        <p:spPr>
          <a:xfrm flipH="1">
            <a:off x="3823030" y="2550341"/>
            <a:ext cx="568950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403026" y="2077397"/>
            <a:ext cx="3769374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dirty="0"/>
              <a:t> RC(config)#</a:t>
            </a:r>
            <a:r>
              <a:rPr lang="en-US" altLang="zh-CN" sz="1200" dirty="0" err="1"/>
              <a:t>ip</a:t>
            </a:r>
            <a:r>
              <a:rPr lang="en-US" altLang="zh-CN" sz="1200" dirty="0"/>
              <a:t> route 172.20.0.0 255.255.0.0 172.19.0.2</a:t>
            </a:r>
          </a:p>
          <a:p>
            <a:r>
              <a:rPr lang="en-US" altLang="zh-CN" sz="1200" dirty="0"/>
              <a:t> RC(config)#</a:t>
            </a:r>
            <a:r>
              <a:rPr lang="en-US" altLang="zh-CN" sz="1200" dirty="0" err="1"/>
              <a:t>ip</a:t>
            </a:r>
            <a:r>
              <a:rPr lang="en-US" altLang="zh-CN" sz="1200" dirty="0"/>
              <a:t> route 172.21.0.0 255.255.0.0 172.19.0.2</a:t>
            </a:r>
          </a:p>
          <a:p>
            <a:r>
              <a:rPr lang="en-US" altLang="zh-CN" sz="1200" dirty="0"/>
              <a:t> RC(config)#</a:t>
            </a:r>
            <a:r>
              <a:rPr lang="en-US" altLang="zh-CN" sz="1200" dirty="0" err="1"/>
              <a:t>ip</a:t>
            </a:r>
            <a:r>
              <a:rPr lang="en-US" altLang="zh-CN" sz="1200" dirty="0"/>
              <a:t> route 172.22.0.0 255.255.0.0 172.19.0.2</a:t>
            </a:r>
          </a:p>
          <a:p>
            <a:r>
              <a:rPr lang="en-US" altLang="zh-CN" sz="1200" dirty="0"/>
              <a:t> RC(config)#</a:t>
            </a:r>
            <a:r>
              <a:rPr lang="en-US" altLang="zh-CN" sz="1200" dirty="0" err="1"/>
              <a:t>ip</a:t>
            </a:r>
            <a:r>
              <a:rPr lang="en-US" altLang="zh-CN" sz="1200" dirty="0"/>
              <a:t> route 0.0.0.0 0.0.0.0 172.18.0.1</a:t>
            </a:r>
            <a:endParaRPr lang="zh-CN" altLang="en-US" sz="1200" dirty="0"/>
          </a:p>
        </p:txBody>
      </p:sp>
      <p:cxnSp>
        <p:nvCxnSpPr>
          <p:cNvPr id="154" name="直接箭头连接符 153"/>
          <p:cNvCxnSpPr/>
          <p:nvPr/>
        </p:nvCxnSpPr>
        <p:spPr>
          <a:xfrm flipH="1">
            <a:off x="3581292" y="1671008"/>
            <a:ext cx="783714" cy="76730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887106" y="2284419"/>
            <a:ext cx="361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②</a:t>
            </a:r>
            <a:endParaRPr lang="zh-CN" altLang="en-US" sz="1100" b="1"/>
          </a:p>
        </p:txBody>
      </p:sp>
      <p:sp>
        <p:nvSpPr>
          <p:cNvPr id="48" name="矩形 47"/>
          <p:cNvSpPr/>
          <p:nvPr/>
        </p:nvSpPr>
        <p:spPr>
          <a:xfrm>
            <a:off x="3678555" y="1793935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/>
              <a:t>①</a:t>
            </a:r>
            <a:endParaRPr lang="en-US" altLang="zh-CN" sz="1600" b="1"/>
          </a:p>
        </p:txBody>
      </p:sp>
    </p:spTree>
    <p:extLst>
      <p:ext uri="{BB962C8B-B14F-4D97-AF65-F5344CB8AC3E}">
        <p14:creationId xmlns:p14="http://schemas.microsoft.com/office/powerpoint/2010/main" val="2548280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90516" y="2009314"/>
            <a:ext cx="6176463" cy="282797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363630" y="1859327"/>
            <a:ext cx="13429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192.168.0.0/24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397695" y="2384213"/>
            <a:ext cx="534923" cy="325891"/>
            <a:chOff x="1831919" y="978955"/>
            <a:chExt cx="534923" cy="325891"/>
          </a:xfrm>
        </p:grpSpPr>
        <p:pic>
          <p:nvPicPr>
            <p:cNvPr id="49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31919" y="978955"/>
              <a:ext cx="534923" cy="313228"/>
            </a:xfrm>
            <a:prstGeom prst="rect">
              <a:avLst/>
            </a:prstGeom>
            <a:noFill/>
          </p:spPr>
        </p:pic>
        <p:sp>
          <p:nvSpPr>
            <p:cNvPr id="113" name="TextBox 112"/>
            <p:cNvSpPr txBox="1"/>
            <p:nvPr/>
          </p:nvSpPr>
          <p:spPr>
            <a:xfrm flipH="1">
              <a:off x="2069692" y="1135569"/>
              <a:ext cx="45719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A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893185" y="1832233"/>
            <a:ext cx="560715" cy="328330"/>
            <a:chOff x="2478658" y="3002689"/>
            <a:chExt cx="560715" cy="328330"/>
          </a:xfrm>
        </p:grpSpPr>
        <p:pic>
          <p:nvPicPr>
            <p:cNvPr id="21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78658" y="3002689"/>
              <a:ext cx="560715" cy="328330"/>
            </a:xfrm>
            <a:prstGeom prst="rect">
              <a:avLst/>
            </a:prstGeom>
            <a:noFill/>
          </p:spPr>
        </p:pic>
        <p:sp>
          <p:nvSpPr>
            <p:cNvPr id="115" name="TextBox 114"/>
            <p:cNvSpPr txBox="1"/>
            <p:nvPr/>
          </p:nvSpPr>
          <p:spPr>
            <a:xfrm>
              <a:off x="2682458" y="3155696"/>
              <a:ext cx="107787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B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759319" y="2171732"/>
            <a:ext cx="619677" cy="328330"/>
            <a:chOff x="4034274" y="942122"/>
            <a:chExt cx="560715" cy="328330"/>
          </a:xfrm>
        </p:grpSpPr>
        <p:pic>
          <p:nvPicPr>
            <p:cNvPr id="20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4274" y="942122"/>
              <a:ext cx="560715" cy="328330"/>
            </a:xfrm>
            <a:prstGeom prst="rect">
              <a:avLst/>
            </a:prstGeom>
            <a:noFill/>
          </p:spPr>
        </p:pic>
        <p:sp>
          <p:nvSpPr>
            <p:cNvPr id="116" name="TextBox 115"/>
            <p:cNvSpPr txBox="1"/>
            <p:nvPr/>
          </p:nvSpPr>
          <p:spPr>
            <a:xfrm>
              <a:off x="4268018" y="1087829"/>
              <a:ext cx="107787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C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571287" y="3803015"/>
            <a:ext cx="648072" cy="399611"/>
            <a:chOff x="5056987" y="937359"/>
            <a:chExt cx="587076" cy="343766"/>
          </a:xfrm>
        </p:grpSpPr>
        <p:pic>
          <p:nvPicPr>
            <p:cNvPr id="22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56987" y="937359"/>
              <a:ext cx="587076" cy="343766"/>
            </a:xfrm>
            <a:prstGeom prst="rect">
              <a:avLst/>
            </a:prstGeom>
            <a:noFill/>
          </p:spPr>
        </p:pic>
        <p:sp>
          <p:nvSpPr>
            <p:cNvPr id="117" name="TextBox 116"/>
            <p:cNvSpPr txBox="1"/>
            <p:nvPr/>
          </p:nvSpPr>
          <p:spPr>
            <a:xfrm>
              <a:off x="5306638" y="1096412"/>
              <a:ext cx="107787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D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4173543" y="4549640"/>
            <a:ext cx="710074" cy="484202"/>
            <a:chOff x="5056987" y="937359"/>
            <a:chExt cx="587076" cy="343766"/>
          </a:xfrm>
        </p:grpSpPr>
        <p:pic>
          <p:nvPicPr>
            <p:cNvPr id="85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56987" y="937359"/>
              <a:ext cx="587076" cy="343766"/>
            </a:xfrm>
            <a:prstGeom prst="rect">
              <a:avLst/>
            </a:prstGeom>
            <a:noFill/>
          </p:spPr>
        </p:pic>
        <p:sp>
          <p:nvSpPr>
            <p:cNvPr id="86" name="TextBox 85"/>
            <p:cNvSpPr txBox="1"/>
            <p:nvPr/>
          </p:nvSpPr>
          <p:spPr>
            <a:xfrm>
              <a:off x="5306638" y="1096412"/>
              <a:ext cx="107787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E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397695" y="4175392"/>
            <a:ext cx="792088" cy="487109"/>
            <a:chOff x="5056987" y="937359"/>
            <a:chExt cx="587076" cy="343766"/>
          </a:xfrm>
        </p:grpSpPr>
        <p:pic>
          <p:nvPicPr>
            <p:cNvPr id="89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56987" y="937359"/>
              <a:ext cx="587076" cy="343766"/>
            </a:xfrm>
            <a:prstGeom prst="rect">
              <a:avLst/>
            </a:prstGeom>
            <a:noFill/>
          </p:spPr>
        </p:pic>
        <p:sp>
          <p:nvSpPr>
            <p:cNvPr id="90" name="TextBox 89"/>
            <p:cNvSpPr txBox="1"/>
            <p:nvPr/>
          </p:nvSpPr>
          <p:spPr>
            <a:xfrm>
              <a:off x="5306638" y="1096412"/>
              <a:ext cx="107787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F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rot="197388">
            <a:off x="498237" y="2147529"/>
            <a:ext cx="556794" cy="307934"/>
            <a:chOff x="1603345" y="4117273"/>
            <a:chExt cx="788032" cy="359783"/>
          </a:xfrm>
        </p:grpSpPr>
        <p:sp>
          <p:nvSpPr>
            <p:cNvPr id="92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564040" y="4044401"/>
            <a:ext cx="914019" cy="505240"/>
            <a:chOff x="1603345" y="4117273"/>
            <a:chExt cx="788032" cy="359783"/>
          </a:xfrm>
        </p:grpSpPr>
        <p:sp>
          <p:nvSpPr>
            <p:cNvPr id="1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1944534" y="2304778"/>
            <a:ext cx="1084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172.17.0.1/16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012039" y="1666861"/>
            <a:ext cx="1084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172.17.0.2/16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423497" y="1752442"/>
            <a:ext cx="1084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172.18.0.1/16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813822" y="2206174"/>
            <a:ext cx="1084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172.18.0.2/16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571905" y="2483088"/>
            <a:ext cx="1084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172.19.0.1/16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098397" y="3706179"/>
            <a:ext cx="1084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172.19.0.2/16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631117" y="4084933"/>
            <a:ext cx="1084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172.20.0.1/16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736577" y="4455918"/>
            <a:ext cx="1084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172.20.0.2/16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252475" y="4550097"/>
            <a:ext cx="1084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172.21.0.1/16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189783" y="4376372"/>
            <a:ext cx="1084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172.21.0.2/16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18806" y="4210300"/>
            <a:ext cx="1084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172.22.0.1/16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52851" y="1338794"/>
            <a:ext cx="3183045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/>
              <a:t> RA(config)#ip route 0.0.0.0 0.0.0.0 172.17.0.2</a:t>
            </a:r>
            <a:endParaRPr lang="zh-CN" altLang="en-US" sz="1200"/>
          </a:p>
        </p:txBody>
      </p:sp>
      <p:cxnSp>
        <p:nvCxnSpPr>
          <p:cNvPr id="154" name="直接箭头连接符 153"/>
          <p:cNvCxnSpPr/>
          <p:nvPr/>
        </p:nvCxnSpPr>
        <p:spPr>
          <a:xfrm>
            <a:off x="1706557" y="1670876"/>
            <a:ext cx="0" cy="70397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4281461" y="1546327"/>
            <a:ext cx="200379" cy="3192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7072980" y="4086294"/>
            <a:ext cx="611268" cy="1628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4278370" y="1342286"/>
            <a:ext cx="556794" cy="307934"/>
            <a:chOff x="1603345" y="4117273"/>
            <a:chExt cx="788032" cy="359783"/>
          </a:xfrm>
        </p:grpSpPr>
        <p:sp>
          <p:nvSpPr>
            <p:cNvPr id="7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22" name="直接连接符 121"/>
          <p:cNvCxnSpPr/>
          <p:nvPr/>
        </p:nvCxnSpPr>
        <p:spPr>
          <a:xfrm>
            <a:off x="957768" y="2326227"/>
            <a:ext cx="517888" cy="1269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652089" y="4725616"/>
            <a:ext cx="817544" cy="406223"/>
            <a:chOff x="1603345" y="4117273"/>
            <a:chExt cx="788032" cy="359783"/>
          </a:xfrm>
        </p:grpSpPr>
        <p:sp>
          <p:nvSpPr>
            <p:cNvPr id="12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6562945" y="1787143"/>
            <a:ext cx="556794" cy="307934"/>
            <a:chOff x="1603345" y="4117273"/>
            <a:chExt cx="788032" cy="359783"/>
          </a:xfrm>
        </p:grpSpPr>
        <p:sp>
          <p:nvSpPr>
            <p:cNvPr id="15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71" name="直接连接符 170"/>
          <p:cNvCxnSpPr/>
          <p:nvPr/>
        </p:nvCxnSpPr>
        <p:spPr>
          <a:xfrm flipV="1">
            <a:off x="1221934" y="4549640"/>
            <a:ext cx="413534" cy="215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flipV="1">
            <a:off x="6234858" y="2035274"/>
            <a:ext cx="413534" cy="215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1192053" y="2744698"/>
            <a:ext cx="1084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172.22.0.2/16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133059" y="1063033"/>
            <a:ext cx="13429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192.168.1.0/24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248947" y="1538990"/>
            <a:ext cx="13429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192.168.2.0/24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304943" y="4528000"/>
            <a:ext cx="13429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192.168.3.0/24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774296" y="5153017"/>
            <a:ext cx="13429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192.168.4.0/24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8" name="组合 177"/>
          <p:cNvGrpSpPr/>
          <p:nvPr/>
        </p:nvGrpSpPr>
        <p:grpSpPr>
          <a:xfrm>
            <a:off x="4298764" y="5414627"/>
            <a:ext cx="937515" cy="421689"/>
            <a:chOff x="1603345" y="4117273"/>
            <a:chExt cx="788032" cy="359783"/>
          </a:xfrm>
        </p:grpSpPr>
        <p:sp>
          <p:nvSpPr>
            <p:cNvPr id="17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91" name="直接连接符 190"/>
          <p:cNvCxnSpPr/>
          <p:nvPr/>
        </p:nvCxnSpPr>
        <p:spPr>
          <a:xfrm flipH="1" flipV="1">
            <a:off x="4653326" y="4973442"/>
            <a:ext cx="163706" cy="4608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492809" y="5153017"/>
            <a:ext cx="13429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192.168.5.0/24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919836" y="735773"/>
            <a:ext cx="3194542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/>
              <a:t> RB(config)#ip route 0.0.0.0 0.0.0.0 172.18.0.2</a:t>
            </a:r>
            <a:endParaRPr lang="zh-CN" altLang="en-US" sz="1200"/>
          </a:p>
        </p:txBody>
      </p:sp>
      <p:cxnSp>
        <p:nvCxnSpPr>
          <p:cNvPr id="194" name="直接箭头连接符 193"/>
          <p:cNvCxnSpPr/>
          <p:nvPr/>
        </p:nvCxnSpPr>
        <p:spPr>
          <a:xfrm>
            <a:off x="4173542" y="1067855"/>
            <a:ext cx="0" cy="70397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878496" y="1298005"/>
            <a:ext cx="31845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/>
              <a:t> RC(config)#ip route 0.0.0.0 0.0.0.0 172.19.0.2</a:t>
            </a:r>
            <a:endParaRPr lang="zh-CN" altLang="en-US" sz="1200"/>
          </a:p>
        </p:txBody>
      </p:sp>
      <p:cxnSp>
        <p:nvCxnSpPr>
          <p:cNvPr id="196" name="直接箭头连接符 195"/>
          <p:cNvCxnSpPr/>
          <p:nvPr/>
        </p:nvCxnSpPr>
        <p:spPr>
          <a:xfrm>
            <a:off x="6017642" y="1597683"/>
            <a:ext cx="0" cy="49611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882501" y="3140020"/>
            <a:ext cx="32158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/>
              <a:t> RD(config)#ip route 0.0.0.0 0.0.0.0 172.20.0.2</a:t>
            </a:r>
            <a:endParaRPr lang="zh-CN" altLang="en-US" sz="1200"/>
          </a:p>
        </p:txBody>
      </p:sp>
      <p:cxnSp>
        <p:nvCxnSpPr>
          <p:cNvPr id="199" name="直接箭头连接符 198"/>
          <p:cNvCxnSpPr/>
          <p:nvPr/>
        </p:nvCxnSpPr>
        <p:spPr>
          <a:xfrm>
            <a:off x="6877861" y="3437348"/>
            <a:ext cx="0" cy="376043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2739189" y="3863548"/>
            <a:ext cx="3278453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/>
              <a:t> RE(config)#ip route 0.0.0.0 0.0.0.0 172.21.0.2</a:t>
            </a:r>
            <a:endParaRPr lang="zh-CN" altLang="en-US" sz="1200"/>
          </a:p>
        </p:txBody>
      </p:sp>
      <p:sp>
        <p:nvSpPr>
          <p:cNvPr id="201" name="TextBox 200"/>
          <p:cNvSpPr txBox="1"/>
          <p:nvPr/>
        </p:nvSpPr>
        <p:spPr>
          <a:xfrm>
            <a:off x="1027083" y="3440380"/>
            <a:ext cx="3226901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/>
              <a:t> RF(config)#ip route 0.0.0.0 0.0.0.0 172.22.0.2</a:t>
            </a:r>
            <a:endParaRPr lang="zh-CN" altLang="en-US" sz="1200"/>
          </a:p>
        </p:txBody>
      </p:sp>
      <p:cxnSp>
        <p:nvCxnSpPr>
          <p:cNvPr id="202" name="直接箭头连接符 201"/>
          <p:cNvCxnSpPr/>
          <p:nvPr/>
        </p:nvCxnSpPr>
        <p:spPr>
          <a:xfrm flipH="1">
            <a:off x="4558737" y="4141534"/>
            <a:ext cx="1" cy="389529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H="1">
            <a:off x="1729650" y="3706179"/>
            <a:ext cx="1" cy="389529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弧形 203"/>
          <p:cNvSpPr/>
          <p:nvPr/>
        </p:nvSpPr>
        <p:spPr>
          <a:xfrm rot="20946777">
            <a:off x="1854715" y="1895653"/>
            <a:ext cx="2130242" cy="1012847"/>
          </a:xfrm>
          <a:prstGeom prst="arc">
            <a:avLst>
              <a:gd name="adj1" fmla="val 11478355"/>
              <a:gd name="adj2" fmla="val 20253988"/>
            </a:avLst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弧形 204"/>
          <p:cNvSpPr/>
          <p:nvPr/>
        </p:nvSpPr>
        <p:spPr>
          <a:xfrm rot="660384">
            <a:off x="4267447" y="2017584"/>
            <a:ext cx="1916861" cy="678466"/>
          </a:xfrm>
          <a:prstGeom prst="arc">
            <a:avLst>
              <a:gd name="adj1" fmla="val 11478355"/>
              <a:gd name="adj2" fmla="val 19741885"/>
            </a:avLst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弧形 205"/>
          <p:cNvSpPr/>
          <p:nvPr/>
        </p:nvSpPr>
        <p:spPr>
          <a:xfrm rot="2951690">
            <a:off x="5763176" y="2624891"/>
            <a:ext cx="1754830" cy="1158319"/>
          </a:xfrm>
          <a:prstGeom prst="arc">
            <a:avLst>
              <a:gd name="adj1" fmla="val 12157477"/>
              <a:gd name="adj2" fmla="val 21170348"/>
            </a:avLst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弧形 206"/>
          <p:cNvSpPr/>
          <p:nvPr/>
        </p:nvSpPr>
        <p:spPr>
          <a:xfrm rot="9382199">
            <a:off x="4699050" y="3926159"/>
            <a:ext cx="2322469" cy="773530"/>
          </a:xfrm>
          <a:prstGeom prst="arc">
            <a:avLst>
              <a:gd name="adj1" fmla="val 11781512"/>
              <a:gd name="adj2" fmla="val 21107057"/>
            </a:avLst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弧形 207"/>
          <p:cNvSpPr/>
          <p:nvPr/>
        </p:nvSpPr>
        <p:spPr>
          <a:xfrm rot="10800000">
            <a:off x="2103607" y="4234350"/>
            <a:ext cx="2322469" cy="773530"/>
          </a:xfrm>
          <a:prstGeom prst="arc">
            <a:avLst>
              <a:gd name="adj1" fmla="val 11781512"/>
              <a:gd name="adj2" fmla="val 21363118"/>
            </a:avLst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弧形 208"/>
          <p:cNvSpPr/>
          <p:nvPr/>
        </p:nvSpPr>
        <p:spPr>
          <a:xfrm rot="15045870">
            <a:off x="1086085" y="1986480"/>
            <a:ext cx="1859677" cy="2700774"/>
          </a:xfrm>
          <a:prstGeom prst="arc">
            <a:avLst>
              <a:gd name="adj1" fmla="val 13810579"/>
              <a:gd name="adj2" fmla="val 19387487"/>
            </a:avLst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707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620961" y="1591146"/>
            <a:ext cx="6176463" cy="282797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028140" y="1966045"/>
            <a:ext cx="534923" cy="325891"/>
            <a:chOff x="1831919" y="978955"/>
            <a:chExt cx="534923" cy="325891"/>
          </a:xfrm>
        </p:grpSpPr>
        <p:pic>
          <p:nvPicPr>
            <p:cNvPr id="49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31919" y="978955"/>
              <a:ext cx="534923" cy="313228"/>
            </a:xfrm>
            <a:prstGeom prst="rect">
              <a:avLst/>
            </a:prstGeom>
            <a:noFill/>
          </p:spPr>
        </p:pic>
        <p:sp>
          <p:nvSpPr>
            <p:cNvPr id="113" name="TextBox 112"/>
            <p:cNvSpPr txBox="1"/>
            <p:nvPr/>
          </p:nvSpPr>
          <p:spPr>
            <a:xfrm flipH="1">
              <a:off x="2069692" y="1135569"/>
              <a:ext cx="45719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A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4523630" y="1414065"/>
            <a:ext cx="560715" cy="328330"/>
            <a:chOff x="2478658" y="3002689"/>
            <a:chExt cx="560715" cy="328330"/>
          </a:xfrm>
        </p:grpSpPr>
        <p:pic>
          <p:nvPicPr>
            <p:cNvPr id="21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78658" y="3002689"/>
              <a:ext cx="560715" cy="328330"/>
            </a:xfrm>
            <a:prstGeom prst="rect">
              <a:avLst/>
            </a:prstGeom>
            <a:noFill/>
          </p:spPr>
        </p:pic>
        <p:sp>
          <p:nvSpPr>
            <p:cNvPr id="115" name="TextBox 114"/>
            <p:cNvSpPr txBox="1"/>
            <p:nvPr/>
          </p:nvSpPr>
          <p:spPr>
            <a:xfrm>
              <a:off x="2682458" y="3155696"/>
              <a:ext cx="107787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B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389764" y="1753564"/>
            <a:ext cx="619677" cy="328330"/>
            <a:chOff x="4034274" y="942122"/>
            <a:chExt cx="560715" cy="328330"/>
          </a:xfrm>
        </p:grpSpPr>
        <p:pic>
          <p:nvPicPr>
            <p:cNvPr id="20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4274" y="942122"/>
              <a:ext cx="560715" cy="328330"/>
            </a:xfrm>
            <a:prstGeom prst="rect">
              <a:avLst/>
            </a:prstGeom>
            <a:noFill/>
          </p:spPr>
        </p:pic>
        <p:sp>
          <p:nvSpPr>
            <p:cNvPr id="116" name="TextBox 115"/>
            <p:cNvSpPr txBox="1"/>
            <p:nvPr/>
          </p:nvSpPr>
          <p:spPr>
            <a:xfrm>
              <a:off x="4268018" y="1087829"/>
              <a:ext cx="107787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C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201732" y="3384847"/>
            <a:ext cx="648072" cy="399611"/>
            <a:chOff x="5056987" y="937359"/>
            <a:chExt cx="587076" cy="343766"/>
          </a:xfrm>
        </p:grpSpPr>
        <p:pic>
          <p:nvPicPr>
            <p:cNvPr id="22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56987" y="937359"/>
              <a:ext cx="587076" cy="343766"/>
            </a:xfrm>
            <a:prstGeom prst="rect">
              <a:avLst/>
            </a:prstGeom>
            <a:noFill/>
          </p:spPr>
        </p:pic>
        <p:sp>
          <p:nvSpPr>
            <p:cNvPr id="117" name="TextBox 116"/>
            <p:cNvSpPr txBox="1"/>
            <p:nvPr/>
          </p:nvSpPr>
          <p:spPr>
            <a:xfrm>
              <a:off x="5306638" y="1096412"/>
              <a:ext cx="107787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D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4803988" y="4131472"/>
            <a:ext cx="710074" cy="484202"/>
            <a:chOff x="5056987" y="937359"/>
            <a:chExt cx="587076" cy="343766"/>
          </a:xfrm>
        </p:grpSpPr>
        <p:pic>
          <p:nvPicPr>
            <p:cNvPr id="85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56987" y="937359"/>
              <a:ext cx="587076" cy="343766"/>
            </a:xfrm>
            <a:prstGeom prst="rect">
              <a:avLst/>
            </a:prstGeom>
            <a:noFill/>
          </p:spPr>
        </p:pic>
        <p:sp>
          <p:nvSpPr>
            <p:cNvPr id="86" name="TextBox 85"/>
            <p:cNvSpPr txBox="1"/>
            <p:nvPr/>
          </p:nvSpPr>
          <p:spPr>
            <a:xfrm>
              <a:off x="5306638" y="1096412"/>
              <a:ext cx="107787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E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2028140" y="3757224"/>
            <a:ext cx="792088" cy="487109"/>
            <a:chOff x="5056987" y="937359"/>
            <a:chExt cx="587076" cy="343766"/>
          </a:xfrm>
        </p:grpSpPr>
        <p:pic>
          <p:nvPicPr>
            <p:cNvPr id="89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56987" y="937359"/>
              <a:ext cx="587076" cy="343766"/>
            </a:xfrm>
            <a:prstGeom prst="rect">
              <a:avLst/>
            </a:prstGeom>
            <a:noFill/>
          </p:spPr>
        </p:pic>
        <p:sp>
          <p:nvSpPr>
            <p:cNvPr id="90" name="TextBox 89"/>
            <p:cNvSpPr txBox="1"/>
            <p:nvPr/>
          </p:nvSpPr>
          <p:spPr>
            <a:xfrm>
              <a:off x="5306638" y="1096412"/>
              <a:ext cx="107787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F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rot="197388">
            <a:off x="1128682" y="1729361"/>
            <a:ext cx="556794" cy="307934"/>
            <a:chOff x="1603345" y="4117273"/>
            <a:chExt cx="788032" cy="359783"/>
          </a:xfrm>
        </p:grpSpPr>
        <p:sp>
          <p:nvSpPr>
            <p:cNvPr id="92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8194485" y="3626233"/>
            <a:ext cx="914019" cy="505240"/>
            <a:chOff x="1603345" y="4117273"/>
            <a:chExt cx="788032" cy="359783"/>
          </a:xfrm>
        </p:grpSpPr>
        <p:sp>
          <p:nvSpPr>
            <p:cNvPr id="1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66" name="直接连接符 65"/>
          <p:cNvCxnSpPr/>
          <p:nvPr/>
        </p:nvCxnSpPr>
        <p:spPr>
          <a:xfrm flipH="1">
            <a:off x="4911906" y="1128159"/>
            <a:ext cx="200379" cy="3192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7703425" y="3668126"/>
            <a:ext cx="611268" cy="1628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4908815" y="924118"/>
            <a:ext cx="556794" cy="307934"/>
            <a:chOff x="1603345" y="4117273"/>
            <a:chExt cx="788032" cy="359783"/>
          </a:xfrm>
        </p:grpSpPr>
        <p:sp>
          <p:nvSpPr>
            <p:cNvPr id="7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22" name="直接连接符 121"/>
          <p:cNvCxnSpPr/>
          <p:nvPr/>
        </p:nvCxnSpPr>
        <p:spPr>
          <a:xfrm>
            <a:off x="1588213" y="1908059"/>
            <a:ext cx="517888" cy="1269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组合 157"/>
          <p:cNvGrpSpPr/>
          <p:nvPr/>
        </p:nvGrpSpPr>
        <p:grpSpPr>
          <a:xfrm>
            <a:off x="7193390" y="1368975"/>
            <a:ext cx="556794" cy="307934"/>
            <a:chOff x="1603345" y="4117273"/>
            <a:chExt cx="788032" cy="359783"/>
          </a:xfrm>
        </p:grpSpPr>
        <p:sp>
          <p:nvSpPr>
            <p:cNvPr id="15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71" name="直接连接符 170"/>
          <p:cNvCxnSpPr/>
          <p:nvPr/>
        </p:nvCxnSpPr>
        <p:spPr>
          <a:xfrm flipV="1">
            <a:off x="994075" y="4131472"/>
            <a:ext cx="1271838" cy="654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flipV="1">
            <a:off x="6865303" y="1617106"/>
            <a:ext cx="413534" cy="215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 flipH="1" flipV="1">
            <a:off x="5283771" y="4555274"/>
            <a:ext cx="401424" cy="11198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096" y="4478549"/>
            <a:ext cx="662835" cy="634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0963" y="5531112"/>
            <a:ext cx="662835" cy="634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3" name="组合 122"/>
          <p:cNvGrpSpPr/>
          <p:nvPr/>
        </p:nvGrpSpPr>
        <p:grpSpPr>
          <a:xfrm>
            <a:off x="1282534" y="4307448"/>
            <a:ext cx="817544" cy="406223"/>
            <a:chOff x="1603345" y="4117273"/>
            <a:chExt cx="788032" cy="359783"/>
          </a:xfrm>
        </p:grpSpPr>
        <p:sp>
          <p:nvSpPr>
            <p:cNvPr id="12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5042205" y="4927032"/>
            <a:ext cx="937515" cy="421689"/>
            <a:chOff x="1603345" y="4117273"/>
            <a:chExt cx="788032" cy="359783"/>
          </a:xfrm>
        </p:grpSpPr>
        <p:sp>
          <p:nvSpPr>
            <p:cNvPr id="17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2" name="任意多边形 31"/>
          <p:cNvSpPr/>
          <p:nvPr/>
        </p:nvSpPr>
        <p:spPr>
          <a:xfrm>
            <a:off x="1045115" y="1713428"/>
            <a:ext cx="6662200" cy="3780106"/>
          </a:xfrm>
          <a:custGeom>
            <a:avLst/>
            <a:gdLst>
              <a:gd name="connsiteX0" fmla="*/ 0 w 6662200"/>
              <a:gd name="connsiteY0" fmla="*/ 2908237 h 3780106"/>
              <a:gd name="connsiteX1" fmla="*/ 1169581 w 6662200"/>
              <a:gd name="connsiteY1" fmla="*/ 2280916 h 3780106"/>
              <a:gd name="connsiteX2" fmla="*/ 701749 w 6662200"/>
              <a:gd name="connsiteY2" fmla="*/ 1323985 h 3780106"/>
              <a:gd name="connsiteX3" fmla="*/ 1265274 w 6662200"/>
              <a:gd name="connsiteY3" fmla="*/ 558441 h 3780106"/>
              <a:gd name="connsiteX4" fmla="*/ 2392325 w 6662200"/>
              <a:gd name="connsiteY4" fmla="*/ 143771 h 3780106"/>
              <a:gd name="connsiteX5" fmla="*/ 3732028 w 6662200"/>
              <a:gd name="connsiteY5" fmla="*/ 5548 h 3780106"/>
              <a:gd name="connsiteX6" fmla="*/ 5550195 w 6662200"/>
              <a:gd name="connsiteY6" fmla="*/ 303260 h 3780106"/>
              <a:gd name="connsiteX7" fmla="*/ 6634716 w 6662200"/>
              <a:gd name="connsiteY7" fmla="*/ 1090069 h 3780106"/>
              <a:gd name="connsiteX8" fmla="*/ 6262577 w 6662200"/>
              <a:gd name="connsiteY8" fmla="*/ 1844981 h 3780106"/>
              <a:gd name="connsiteX9" fmla="*/ 5443870 w 6662200"/>
              <a:gd name="connsiteY9" fmla="*/ 2334078 h 3780106"/>
              <a:gd name="connsiteX10" fmla="*/ 4359349 w 6662200"/>
              <a:gd name="connsiteY10" fmla="*/ 2557362 h 3780106"/>
              <a:gd name="connsiteX11" fmla="*/ 4752753 w 6662200"/>
              <a:gd name="connsiteY11" fmla="*/ 3780106 h 378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62200" h="3780106">
                <a:moveTo>
                  <a:pt x="0" y="2908237"/>
                </a:moveTo>
                <a:cubicBezTo>
                  <a:pt x="526311" y="2726597"/>
                  <a:pt x="1052623" y="2544958"/>
                  <a:pt x="1169581" y="2280916"/>
                </a:cubicBezTo>
                <a:cubicBezTo>
                  <a:pt x="1286539" y="2016874"/>
                  <a:pt x="685800" y="1611064"/>
                  <a:pt x="701749" y="1323985"/>
                </a:cubicBezTo>
                <a:cubicBezTo>
                  <a:pt x="717698" y="1036906"/>
                  <a:pt x="983511" y="755143"/>
                  <a:pt x="1265274" y="558441"/>
                </a:cubicBezTo>
                <a:cubicBezTo>
                  <a:pt x="1547037" y="361739"/>
                  <a:pt x="1981199" y="235920"/>
                  <a:pt x="2392325" y="143771"/>
                </a:cubicBezTo>
                <a:cubicBezTo>
                  <a:pt x="2803451" y="51622"/>
                  <a:pt x="3205716" y="-21033"/>
                  <a:pt x="3732028" y="5548"/>
                </a:cubicBezTo>
                <a:cubicBezTo>
                  <a:pt x="4258340" y="32129"/>
                  <a:pt x="5066414" y="122506"/>
                  <a:pt x="5550195" y="303260"/>
                </a:cubicBezTo>
                <a:cubicBezTo>
                  <a:pt x="6033976" y="484013"/>
                  <a:pt x="6515986" y="833116"/>
                  <a:pt x="6634716" y="1090069"/>
                </a:cubicBezTo>
                <a:cubicBezTo>
                  <a:pt x="6753446" y="1347022"/>
                  <a:pt x="6461051" y="1637646"/>
                  <a:pt x="6262577" y="1844981"/>
                </a:cubicBezTo>
                <a:cubicBezTo>
                  <a:pt x="6064103" y="2052316"/>
                  <a:pt x="5761075" y="2215348"/>
                  <a:pt x="5443870" y="2334078"/>
                </a:cubicBezTo>
                <a:cubicBezTo>
                  <a:pt x="5126665" y="2452808"/>
                  <a:pt x="4474535" y="2316357"/>
                  <a:pt x="4359349" y="2557362"/>
                </a:cubicBezTo>
                <a:cubicBezTo>
                  <a:pt x="4244163" y="2798367"/>
                  <a:pt x="4678325" y="3560367"/>
                  <a:pt x="4752753" y="3780106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713744" y="5694319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/>
              <a:t>计算机</a:t>
            </a:r>
            <a:r>
              <a:rPr lang="en-US" altLang="zh-CN" sz="1400" b="1"/>
              <a:t>B</a:t>
            </a:r>
            <a:endParaRPr lang="zh-CN" altLang="en-US" sz="1400" b="1"/>
          </a:p>
        </p:txBody>
      </p:sp>
      <p:sp>
        <p:nvSpPr>
          <p:cNvPr id="212" name="TextBox 211"/>
          <p:cNvSpPr txBox="1"/>
          <p:nvPr/>
        </p:nvSpPr>
        <p:spPr>
          <a:xfrm>
            <a:off x="545220" y="513733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/>
              <a:t>计算机</a:t>
            </a:r>
            <a:r>
              <a:rPr lang="en-US" altLang="zh-CN" sz="1400" b="1"/>
              <a:t>A</a:t>
            </a:r>
            <a:endParaRPr lang="zh-CN" altLang="en-US" sz="1400" b="1"/>
          </a:p>
        </p:txBody>
      </p:sp>
      <p:sp>
        <p:nvSpPr>
          <p:cNvPr id="34" name="任意多边形 33"/>
          <p:cNvSpPr/>
          <p:nvPr/>
        </p:nvSpPr>
        <p:spPr>
          <a:xfrm>
            <a:off x="1215236" y="4166847"/>
            <a:ext cx="4348716" cy="1518073"/>
          </a:xfrm>
          <a:custGeom>
            <a:avLst/>
            <a:gdLst>
              <a:gd name="connsiteX0" fmla="*/ 4348716 w 4348716"/>
              <a:gd name="connsiteY0" fmla="*/ 1518073 h 1518073"/>
              <a:gd name="connsiteX1" fmla="*/ 3870251 w 4348716"/>
              <a:gd name="connsiteY1" fmla="*/ 433552 h 1518073"/>
              <a:gd name="connsiteX2" fmla="*/ 2434856 w 4348716"/>
              <a:gd name="connsiteY2" fmla="*/ 274064 h 1518073"/>
              <a:gd name="connsiteX3" fmla="*/ 1233376 w 4348716"/>
              <a:gd name="connsiteY3" fmla="*/ 8250 h 1518073"/>
              <a:gd name="connsiteX4" fmla="*/ 0 w 4348716"/>
              <a:gd name="connsiteY4" fmla="*/ 614306 h 151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8716" h="1518073">
                <a:moveTo>
                  <a:pt x="4348716" y="1518073"/>
                </a:moveTo>
                <a:cubicBezTo>
                  <a:pt x="4268972" y="1079480"/>
                  <a:pt x="4189228" y="640887"/>
                  <a:pt x="3870251" y="433552"/>
                </a:cubicBezTo>
                <a:cubicBezTo>
                  <a:pt x="3551274" y="226217"/>
                  <a:pt x="2874335" y="344948"/>
                  <a:pt x="2434856" y="274064"/>
                </a:cubicBezTo>
                <a:cubicBezTo>
                  <a:pt x="1995377" y="203180"/>
                  <a:pt x="1639185" y="-48457"/>
                  <a:pt x="1233376" y="8250"/>
                </a:cubicBezTo>
                <a:cubicBezTo>
                  <a:pt x="827567" y="64957"/>
                  <a:pt x="205563" y="515069"/>
                  <a:pt x="0" y="614306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 rot="601971">
            <a:off x="2672748" y="440926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数据包返回的路径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3550281" y="184246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数据包去的路径</a:t>
            </a:r>
          </a:p>
        </p:txBody>
      </p:sp>
    </p:spTree>
    <p:extLst>
      <p:ext uri="{BB962C8B-B14F-4D97-AF65-F5344CB8AC3E}">
        <p14:creationId xmlns:p14="http://schemas.microsoft.com/office/powerpoint/2010/main" val="44508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AutoShape 5"/>
          <p:cNvSpPr>
            <a:spLocks noChangeArrowheads="1"/>
          </p:cNvSpPr>
          <p:nvPr/>
        </p:nvSpPr>
        <p:spPr bwMode="auto">
          <a:xfrm>
            <a:off x="3666175" y="3819572"/>
            <a:ext cx="636587" cy="627062"/>
          </a:xfrm>
          <a:prstGeom prst="irregularSeal2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ahoma" pitchFamily="34" charset="0"/>
              <a:ea typeface="黑体" pitchFamily="2" charset="-122"/>
            </a:endParaRPr>
          </a:p>
        </p:txBody>
      </p:sp>
      <p:cxnSp>
        <p:nvCxnSpPr>
          <p:cNvPr id="113" name="直接连接符 112"/>
          <p:cNvCxnSpPr/>
          <p:nvPr/>
        </p:nvCxnSpPr>
        <p:spPr>
          <a:xfrm flipH="1">
            <a:off x="6269531" y="3549787"/>
            <a:ext cx="17104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40"/>
          <p:cNvGrpSpPr>
            <a:grpSpLocks/>
          </p:cNvGrpSpPr>
          <p:nvPr/>
        </p:nvGrpSpPr>
        <p:grpSpPr bwMode="auto">
          <a:xfrm>
            <a:off x="2125096" y="3301464"/>
            <a:ext cx="300037" cy="130175"/>
            <a:chOff x="2064" y="1776"/>
            <a:chExt cx="171" cy="66"/>
          </a:xfrm>
        </p:grpSpPr>
        <p:sp>
          <p:nvSpPr>
            <p:cNvPr id="37" name="Rectangle 41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38" name="Line 42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" name="Text Box 71"/>
          <p:cNvSpPr txBox="1">
            <a:spLocks noChangeArrowheads="1"/>
          </p:cNvSpPr>
          <p:nvPr/>
        </p:nvSpPr>
        <p:spPr bwMode="auto">
          <a:xfrm>
            <a:off x="3592977" y="4365648"/>
            <a:ext cx="543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>
                <a:ea typeface="黑体" pitchFamily="2" charset="-122"/>
              </a:rPr>
              <a:t>丢失</a:t>
            </a:r>
            <a:endParaRPr lang="zh-CN" altLang="en-US" sz="1400" baseline="-25000">
              <a:ea typeface="黑体" pitchFamily="2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flipH="1">
            <a:off x="920595" y="3598342"/>
            <a:ext cx="17104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5061" y="3379332"/>
            <a:ext cx="560715" cy="328330"/>
          </a:xfrm>
          <a:prstGeom prst="rect">
            <a:avLst/>
          </a:prstGeom>
          <a:noFill/>
        </p:spPr>
      </p:pic>
      <p:grpSp>
        <p:nvGrpSpPr>
          <p:cNvPr id="72" name="组合 71"/>
          <p:cNvGrpSpPr/>
          <p:nvPr/>
        </p:nvGrpSpPr>
        <p:grpSpPr>
          <a:xfrm>
            <a:off x="1478171" y="3456905"/>
            <a:ext cx="675935" cy="282855"/>
            <a:chOff x="1695736" y="2879465"/>
            <a:chExt cx="788032" cy="359783"/>
          </a:xfrm>
        </p:grpSpPr>
        <p:sp>
          <p:nvSpPr>
            <p:cNvPr id="7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95736" y="2879465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"/>
            <p:cNvSpPr>
              <a:spLocks/>
            </p:cNvSpPr>
            <p:nvPr/>
          </p:nvSpPr>
          <p:spPr bwMode="auto">
            <a:xfrm>
              <a:off x="1724599" y="2908328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6"/>
            <p:cNvSpPr>
              <a:spLocks noChangeArrowheads="1"/>
            </p:cNvSpPr>
            <p:nvPr/>
          </p:nvSpPr>
          <p:spPr bwMode="auto">
            <a:xfrm>
              <a:off x="1724599" y="3098959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"/>
            <p:cNvSpPr>
              <a:spLocks/>
            </p:cNvSpPr>
            <p:nvPr/>
          </p:nvSpPr>
          <p:spPr bwMode="auto">
            <a:xfrm>
              <a:off x="1724599" y="2908328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8"/>
            <p:cNvSpPr>
              <a:spLocks/>
            </p:cNvSpPr>
            <p:nvPr/>
          </p:nvSpPr>
          <p:spPr bwMode="auto">
            <a:xfrm>
              <a:off x="1895765" y="2942561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9"/>
            <p:cNvSpPr>
              <a:spLocks/>
            </p:cNvSpPr>
            <p:nvPr/>
          </p:nvSpPr>
          <p:spPr bwMode="auto">
            <a:xfrm>
              <a:off x="1828641" y="3009685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0"/>
            <p:cNvSpPr>
              <a:spLocks/>
            </p:cNvSpPr>
            <p:nvPr/>
          </p:nvSpPr>
          <p:spPr bwMode="auto">
            <a:xfrm>
              <a:off x="2136739" y="2923095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1"/>
            <p:cNvSpPr>
              <a:spLocks/>
            </p:cNvSpPr>
            <p:nvPr/>
          </p:nvSpPr>
          <p:spPr bwMode="auto">
            <a:xfrm>
              <a:off x="2069615" y="2989548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2"/>
            <p:cNvSpPr>
              <a:spLocks/>
            </p:cNvSpPr>
            <p:nvPr/>
          </p:nvSpPr>
          <p:spPr bwMode="auto">
            <a:xfrm>
              <a:off x="1901134" y="2947931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3"/>
            <p:cNvSpPr>
              <a:spLocks/>
            </p:cNvSpPr>
            <p:nvPr/>
          </p:nvSpPr>
          <p:spPr bwMode="auto">
            <a:xfrm>
              <a:off x="1832668" y="3014384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"/>
            <p:cNvSpPr>
              <a:spLocks/>
            </p:cNvSpPr>
            <p:nvPr/>
          </p:nvSpPr>
          <p:spPr bwMode="auto">
            <a:xfrm>
              <a:off x="2141437" y="2927794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5"/>
            <p:cNvSpPr>
              <a:spLocks/>
            </p:cNvSpPr>
            <p:nvPr/>
          </p:nvSpPr>
          <p:spPr bwMode="auto">
            <a:xfrm>
              <a:off x="2074314" y="2994918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85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127" y="3379332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0023" y="4191207"/>
            <a:ext cx="560715" cy="328330"/>
          </a:xfrm>
          <a:prstGeom prst="rect">
            <a:avLst/>
          </a:prstGeom>
          <a:noFill/>
        </p:spPr>
      </p:pic>
      <p:pic>
        <p:nvPicPr>
          <p:cNvPr id="87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2299" y="3208405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8" name="组合 87"/>
          <p:cNvGrpSpPr/>
          <p:nvPr/>
        </p:nvGrpSpPr>
        <p:grpSpPr>
          <a:xfrm>
            <a:off x="6656647" y="3379332"/>
            <a:ext cx="675935" cy="282855"/>
            <a:chOff x="1695736" y="2879465"/>
            <a:chExt cx="788032" cy="359783"/>
          </a:xfrm>
        </p:grpSpPr>
        <p:sp>
          <p:nvSpPr>
            <p:cNvPr id="8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95736" y="2879465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5"/>
            <p:cNvSpPr>
              <a:spLocks/>
            </p:cNvSpPr>
            <p:nvPr/>
          </p:nvSpPr>
          <p:spPr bwMode="auto">
            <a:xfrm>
              <a:off x="1724599" y="2908328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6"/>
            <p:cNvSpPr>
              <a:spLocks noChangeArrowheads="1"/>
            </p:cNvSpPr>
            <p:nvPr/>
          </p:nvSpPr>
          <p:spPr bwMode="auto">
            <a:xfrm>
              <a:off x="1724599" y="3098959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7"/>
            <p:cNvSpPr>
              <a:spLocks/>
            </p:cNvSpPr>
            <p:nvPr/>
          </p:nvSpPr>
          <p:spPr bwMode="auto">
            <a:xfrm>
              <a:off x="1724599" y="2908328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8"/>
            <p:cNvSpPr>
              <a:spLocks/>
            </p:cNvSpPr>
            <p:nvPr/>
          </p:nvSpPr>
          <p:spPr bwMode="auto">
            <a:xfrm>
              <a:off x="1895765" y="2942561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9"/>
            <p:cNvSpPr>
              <a:spLocks/>
            </p:cNvSpPr>
            <p:nvPr/>
          </p:nvSpPr>
          <p:spPr bwMode="auto">
            <a:xfrm>
              <a:off x="1828641" y="3009685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0"/>
            <p:cNvSpPr>
              <a:spLocks/>
            </p:cNvSpPr>
            <p:nvPr/>
          </p:nvSpPr>
          <p:spPr bwMode="auto">
            <a:xfrm>
              <a:off x="2136739" y="2923095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1"/>
            <p:cNvSpPr>
              <a:spLocks/>
            </p:cNvSpPr>
            <p:nvPr/>
          </p:nvSpPr>
          <p:spPr bwMode="auto">
            <a:xfrm>
              <a:off x="2069615" y="2989548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2"/>
            <p:cNvSpPr>
              <a:spLocks/>
            </p:cNvSpPr>
            <p:nvPr/>
          </p:nvSpPr>
          <p:spPr bwMode="auto">
            <a:xfrm>
              <a:off x="1901134" y="2947931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3"/>
            <p:cNvSpPr>
              <a:spLocks/>
            </p:cNvSpPr>
            <p:nvPr/>
          </p:nvSpPr>
          <p:spPr bwMode="auto">
            <a:xfrm>
              <a:off x="1832668" y="3014384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4"/>
            <p:cNvSpPr>
              <a:spLocks/>
            </p:cNvSpPr>
            <p:nvPr/>
          </p:nvSpPr>
          <p:spPr bwMode="auto">
            <a:xfrm>
              <a:off x="2141437" y="2927794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5"/>
            <p:cNvSpPr>
              <a:spLocks/>
            </p:cNvSpPr>
            <p:nvPr/>
          </p:nvSpPr>
          <p:spPr bwMode="auto">
            <a:xfrm>
              <a:off x="2074314" y="2994918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01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9903" y="3379332"/>
            <a:ext cx="560715" cy="328330"/>
          </a:xfrm>
          <a:prstGeom prst="rect">
            <a:avLst/>
          </a:prstGeom>
          <a:noFill/>
        </p:spPr>
      </p:pic>
      <p:pic>
        <p:nvPicPr>
          <p:cNvPr id="102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7734" y="3461128"/>
            <a:ext cx="560715" cy="328330"/>
          </a:xfrm>
          <a:prstGeom prst="rect">
            <a:avLst/>
          </a:prstGeom>
          <a:noFill/>
        </p:spPr>
      </p:pic>
      <p:cxnSp>
        <p:nvCxnSpPr>
          <p:cNvPr id="104" name="直接连接符 103"/>
          <p:cNvCxnSpPr>
            <a:stCxn id="103" idx="1"/>
            <a:endCxn id="101" idx="3"/>
          </p:cNvCxnSpPr>
          <p:nvPr/>
        </p:nvCxnSpPr>
        <p:spPr>
          <a:xfrm flipH="1">
            <a:off x="3050618" y="2899472"/>
            <a:ext cx="1196885" cy="644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03" idx="3"/>
          </p:cNvCxnSpPr>
          <p:nvPr/>
        </p:nvCxnSpPr>
        <p:spPr>
          <a:xfrm>
            <a:off x="4808218" y="2899472"/>
            <a:ext cx="978631" cy="5294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86" idx="1"/>
          </p:cNvCxnSpPr>
          <p:nvPr/>
        </p:nvCxnSpPr>
        <p:spPr>
          <a:xfrm flipH="1" flipV="1">
            <a:off x="3027436" y="3675887"/>
            <a:ext cx="1242587" cy="679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endCxn id="86" idx="3"/>
          </p:cNvCxnSpPr>
          <p:nvPr/>
        </p:nvCxnSpPr>
        <p:spPr>
          <a:xfrm flipH="1">
            <a:off x="4830738" y="3704314"/>
            <a:ext cx="1126507" cy="651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02" idx="1"/>
          </p:cNvCxnSpPr>
          <p:nvPr/>
        </p:nvCxnSpPr>
        <p:spPr>
          <a:xfrm flipH="1">
            <a:off x="3050618" y="3625293"/>
            <a:ext cx="11671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71" idx="1"/>
            <a:endCxn id="102" idx="3"/>
          </p:cNvCxnSpPr>
          <p:nvPr/>
        </p:nvCxnSpPr>
        <p:spPr>
          <a:xfrm flipH="1">
            <a:off x="4778449" y="3543497"/>
            <a:ext cx="966612" cy="81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4504809" y="3040098"/>
            <a:ext cx="0" cy="410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7503" y="2735307"/>
            <a:ext cx="560715" cy="328330"/>
          </a:xfrm>
          <a:prstGeom prst="rect">
            <a:avLst/>
          </a:prstGeom>
          <a:noFill/>
        </p:spPr>
      </p:pic>
      <p:grpSp>
        <p:nvGrpSpPr>
          <p:cNvPr id="139" name="Group 43"/>
          <p:cNvGrpSpPr>
            <a:grpSpLocks/>
          </p:cNvGrpSpPr>
          <p:nvPr/>
        </p:nvGrpSpPr>
        <p:grpSpPr bwMode="auto">
          <a:xfrm>
            <a:off x="4975704" y="3413988"/>
            <a:ext cx="300037" cy="130175"/>
            <a:chOff x="2064" y="1776"/>
            <a:chExt cx="171" cy="66"/>
          </a:xfrm>
        </p:grpSpPr>
        <p:sp>
          <p:nvSpPr>
            <p:cNvPr id="140" name="Rectangle 44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141" name="Line 45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2" name="Group 43"/>
          <p:cNvGrpSpPr>
            <a:grpSpLocks/>
          </p:cNvGrpSpPr>
          <p:nvPr/>
        </p:nvGrpSpPr>
        <p:grpSpPr bwMode="auto">
          <a:xfrm rot="19937514">
            <a:off x="5023181" y="3950541"/>
            <a:ext cx="300037" cy="130175"/>
            <a:chOff x="2064" y="1776"/>
            <a:chExt cx="171" cy="66"/>
          </a:xfrm>
        </p:grpSpPr>
        <p:sp>
          <p:nvSpPr>
            <p:cNvPr id="143" name="Rectangle 44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144" name="Line 45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5" name="Group 43"/>
          <p:cNvGrpSpPr>
            <a:grpSpLocks/>
          </p:cNvGrpSpPr>
          <p:nvPr/>
        </p:nvGrpSpPr>
        <p:grpSpPr bwMode="auto">
          <a:xfrm>
            <a:off x="3633052" y="3426885"/>
            <a:ext cx="300037" cy="130175"/>
            <a:chOff x="2064" y="1776"/>
            <a:chExt cx="171" cy="66"/>
          </a:xfrm>
        </p:grpSpPr>
        <p:sp>
          <p:nvSpPr>
            <p:cNvPr id="146" name="Rectangle 44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147" name="Line 45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8" name="Group 43"/>
          <p:cNvGrpSpPr>
            <a:grpSpLocks/>
          </p:cNvGrpSpPr>
          <p:nvPr/>
        </p:nvGrpSpPr>
        <p:grpSpPr bwMode="auto">
          <a:xfrm rot="21285541">
            <a:off x="6443799" y="3352240"/>
            <a:ext cx="300037" cy="130175"/>
            <a:chOff x="2064" y="1776"/>
            <a:chExt cx="171" cy="66"/>
          </a:xfrm>
        </p:grpSpPr>
        <p:sp>
          <p:nvSpPr>
            <p:cNvPr id="149" name="Rectangle 44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150" name="Line 45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2" name="Group 43"/>
          <p:cNvGrpSpPr>
            <a:grpSpLocks/>
          </p:cNvGrpSpPr>
          <p:nvPr/>
        </p:nvGrpSpPr>
        <p:grpSpPr bwMode="auto">
          <a:xfrm rot="1794845">
            <a:off x="5231692" y="2993816"/>
            <a:ext cx="300037" cy="130175"/>
            <a:chOff x="2064" y="1776"/>
            <a:chExt cx="171" cy="66"/>
          </a:xfrm>
        </p:grpSpPr>
        <p:sp>
          <p:nvSpPr>
            <p:cNvPr id="153" name="Rectangle 44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154" name="Line 45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" name="Group 43"/>
          <p:cNvGrpSpPr>
            <a:grpSpLocks/>
          </p:cNvGrpSpPr>
          <p:nvPr/>
        </p:nvGrpSpPr>
        <p:grpSpPr bwMode="auto">
          <a:xfrm rot="19830320">
            <a:off x="3484157" y="2975010"/>
            <a:ext cx="300037" cy="130175"/>
            <a:chOff x="2064" y="1776"/>
            <a:chExt cx="171" cy="66"/>
          </a:xfrm>
        </p:grpSpPr>
        <p:sp>
          <p:nvSpPr>
            <p:cNvPr id="156" name="Rectangle 44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157" name="Line 45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8" name="Group 43"/>
          <p:cNvGrpSpPr>
            <a:grpSpLocks/>
          </p:cNvGrpSpPr>
          <p:nvPr/>
        </p:nvGrpSpPr>
        <p:grpSpPr bwMode="auto">
          <a:xfrm rot="1840654">
            <a:off x="3413535" y="3754777"/>
            <a:ext cx="300037" cy="130175"/>
            <a:chOff x="2064" y="1776"/>
            <a:chExt cx="171" cy="66"/>
          </a:xfrm>
        </p:grpSpPr>
        <p:sp>
          <p:nvSpPr>
            <p:cNvPr id="159" name="Rectangle 44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160" name="Line 45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1" name="Group 43"/>
          <p:cNvGrpSpPr>
            <a:grpSpLocks/>
          </p:cNvGrpSpPr>
          <p:nvPr/>
        </p:nvGrpSpPr>
        <p:grpSpPr bwMode="auto">
          <a:xfrm rot="1840654">
            <a:off x="3895567" y="4042997"/>
            <a:ext cx="300037" cy="130175"/>
            <a:chOff x="2064" y="1776"/>
            <a:chExt cx="171" cy="66"/>
          </a:xfrm>
        </p:grpSpPr>
        <p:sp>
          <p:nvSpPr>
            <p:cNvPr id="162" name="Rectangle 44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163" name="Line 45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5" name="Group 43"/>
          <p:cNvGrpSpPr>
            <a:grpSpLocks/>
          </p:cNvGrpSpPr>
          <p:nvPr/>
        </p:nvGrpSpPr>
        <p:grpSpPr bwMode="auto">
          <a:xfrm rot="5400000">
            <a:off x="4485533" y="3209089"/>
            <a:ext cx="300037" cy="130175"/>
            <a:chOff x="2064" y="1776"/>
            <a:chExt cx="171" cy="66"/>
          </a:xfrm>
        </p:grpSpPr>
        <p:sp>
          <p:nvSpPr>
            <p:cNvPr id="166" name="Rectangle 44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167" name="Line 45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8" name="Text Box 71"/>
          <p:cNvSpPr txBox="1">
            <a:spLocks noChangeArrowheads="1"/>
          </p:cNvSpPr>
          <p:nvPr/>
        </p:nvSpPr>
        <p:spPr bwMode="auto">
          <a:xfrm>
            <a:off x="2972148" y="2379856"/>
            <a:ext cx="7922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aseline="-25000">
                <a:ea typeface="黑体" pitchFamily="2" charset="-122"/>
              </a:rPr>
              <a:t>IP</a:t>
            </a:r>
            <a:r>
              <a:rPr lang="zh-CN" altLang="en-US" baseline="-25000">
                <a:ea typeface="黑体" pitchFamily="2" charset="-122"/>
              </a:rPr>
              <a:t>数据包</a:t>
            </a:r>
          </a:p>
        </p:txBody>
      </p:sp>
      <p:cxnSp>
        <p:nvCxnSpPr>
          <p:cNvPr id="170" name="直接箭头连接符 169"/>
          <p:cNvCxnSpPr/>
          <p:nvPr/>
        </p:nvCxnSpPr>
        <p:spPr>
          <a:xfrm flipH="1" flipV="1">
            <a:off x="3371953" y="2658442"/>
            <a:ext cx="153987" cy="31943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654719" y="1937871"/>
            <a:ext cx="116084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应用层</a:t>
            </a:r>
          </a:p>
        </p:txBody>
      </p:sp>
      <p:sp>
        <p:nvSpPr>
          <p:cNvPr id="173" name="矩形 172"/>
          <p:cNvSpPr/>
          <p:nvPr/>
        </p:nvSpPr>
        <p:spPr>
          <a:xfrm>
            <a:off x="654718" y="2216457"/>
            <a:ext cx="1160843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传输层</a:t>
            </a:r>
          </a:p>
        </p:txBody>
      </p:sp>
      <p:sp>
        <p:nvSpPr>
          <p:cNvPr id="174" name="矩形 173"/>
          <p:cNvSpPr/>
          <p:nvPr/>
        </p:nvSpPr>
        <p:spPr>
          <a:xfrm>
            <a:off x="654718" y="2494599"/>
            <a:ext cx="1161420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网络层</a:t>
            </a:r>
          </a:p>
        </p:txBody>
      </p:sp>
      <p:sp>
        <p:nvSpPr>
          <p:cNvPr id="175" name="矩形 174"/>
          <p:cNvSpPr/>
          <p:nvPr/>
        </p:nvSpPr>
        <p:spPr>
          <a:xfrm>
            <a:off x="654717" y="2773894"/>
            <a:ext cx="116142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数据链路层</a:t>
            </a:r>
          </a:p>
        </p:txBody>
      </p:sp>
      <p:sp>
        <p:nvSpPr>
          <p:cNvPr id="176" name="矩形 175"/>
          <p:cNvSpPr/>
          <p:nvPr/>
        </p:nvSpPr>
        <p:spPr>
          <a:xfrm>
            <a:off x="658911" y="3050893"/>
            <a:ext cx="1156649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物理层</a:t>
            </a:r>
          </a:p>
        </p:txBody>
      </p:sp>
      <p:sp>
        <p:nvSpPr>
          <p:cNvPr id="177" name="矩形 176"/>
          <p:cNvSpPr/>
          <p:nvPr/>
        </p:nvSpPr>
        <p:spPr>
          <a:xfrm>
            <a:off x="7294151" y="1852512"/>
            <a:ext cx="116084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应用层</a:t>
            </a:r>
          </a:p>
        </p:txBody>
      </p:sp>
      <p:sp>
        <p:nvSpPr>
          <p:cNvPr id="178" name="矩形 177"/>
          <p:cNvSpPr/>
          <p:nvPr/>
        </p:nvSpPr>
        <p:spPr>
          <a:xfrm>
            <a:off x="7294150" y="2131098"/>
            <a:ext cx="1160843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传输层</a:t>
            </a:r>
          </a:p>
        </p:txBody>
      </p:sp>
      <p:sp>
        <p:nvSpPr>
          <p:cNvPr id="179" name="矩形 178"/>
          <p:cNvSpPr/>
          <p:nvPr/>
        </p:nvSpPr>
        <p:spPr>
          <a:xfrm>
            <a:off x="7294150" y="2409240"/>
            <a:ext cx="1161420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网络层</a:t>
            </a:r>
          </a:p>
        </p:txBody>
      </p:sp>
      <p:sp>
        <p:nvSpPr>
          <p:cNvPr id="180" name="矩形 179"/>
          <p:cNvSpPr/>
          <p:nvPr/>
        </p:nvSpPr>
        <p:spPr>
          <a:xfrm>
            <a:off x="7294149" y="2688535"/>
            <a:ext cx="116142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数据链路层</a:t>
            </a:r>
          </a:p>
        </p:txBody>
      </p:sp>
      <p:sp>
        <p:nvSpPr>
          <p:cNvPr id="181" name="矩形 180"/>
          <p:cNvSpPr/>
          <p:nvPr/>
        </p:nvSpPr>
        <p:spPr>
          <a:xfrm>
            <a:off x="7298343" y="2965534"/>
            <a:ext cx="1156649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物理层</a:t>
            </a:r>
          </a:p>
        </p:txBody>
      </p:sp>
      <p:sp>
        <p:nvSpPr>
          <p:cNvPr id="182" name="Line 64"/>
          <p:cNvSpPr>
            <a:spLocks noChangeShapeType="1"/>
          </p:cNvSpPr>
          <p:nvPr/>
        </p:nvSpPr>
        <p:spPr bwMode="auto">
          <a:xfrm>
            <a:off x="1851834" y="2757821"/>
            <a:ext cx="698558" cy="52425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" name="Line 64"/>
          <p:cNvSpPr>
            <a:spLocks noChangeShapeType="1"/>
          </p:cNvSpPr>
          <p:nvPr/>
        </p:nvSpPr>
        <p:spPr bwMode="auto">
          <a:xfrm flipV="1">
            <a:off x="6270301" y="2656854"/>
            <a:ext cx="1023847" cy="675651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3764353" y="764704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网络层功能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2650975" y="1206181"/>
            <a:ext cx="441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网络层功能是网络中路由器来实现的，</a:t>
            </a:r>
            <a:endParaRPr lang="en-US" altLang="zh-CN" b="1"/>
          </a:p>
          <a:p>
            <a:r>
              <a:rPr lang="zh-CN" altLang="en-US" b="1"/>
              <a:t>为每一个</a:t>
            </a:r>
            <a:r>
              <a:rPr lang="en-US" altLang="zh-CN" b="1"/>
              <a:t>IP</a:t>
            </a:r>
            <a:r>
              <a:rPr lang="zh-CN" altLang="en-US" b="1"/>
              <a:t>数据包单独选择转发路径</a:t>
            </a:r>
            <a:r>
              <a:rPr lang="zh-CN" altLang="en-US" sz="1400" b="1"/>
              <a:t>。</a:t>
            </a:r>
            <a:endParaRPr lang="en-US" altLang="zh-CN" sz="1400" b="1"/>
          </a:p>
        </p:txBody>
      </p:sp>
      <p:cxnSp>
        <p:nvCxnSpPr>
          <p:cNvPr id="188" name="直接箭头连接符 187"/>
          <p:cNvCxnSpPr/>
          <p:nvPr/>
        </p:nvCxnSpPr>
        <p:spPr>
          <a:xfrm>
            <a:off x="1995571" y="2334512"/>
            <a:ext cx="5124931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 Box 71"/>
          <p:cNvSpPr txBox="1">
            <a:spLocks noChangeArrowheads="1"/>
          </p:cNvSpPr>
          <p:nvPr/>
        </p:nvSpPr>
        <p:spPr bwMode="auto">
          <a:xfrm>
            <a:off x="3781361" y="1992598"/>
            <a:ext cx="1728358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aseline="-25000">
                <a:ea typeface="黑体" pitchFamily="2" charset="-122"/>
              </a:rPr>
              <a:t>传输层实现可靠传输</a:t>
            </a:r>
          </a:p>
        </p:txBody>
      </p:sp>
    </p:spTree>
    <p:extLst>
      <p:ext uri="{BB962C8B-B14F-4D97-AF65-F5344CB8AC3E}">
        <p14:creationId xmlns:p14="http://schemas.microsoft.com/office/powerpoint/2010/main" val="61558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接连接符 56"/>
          <p:cNvCxnSpPr/>
          <p:nvPr/>
        </p:nvCxnSpPr>
        <p:spPr>
          <a:xfrm flipV="1">
            <a:off x="1357650" y="3090832"/>
            <a:ext cx="1" cy="7200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 rot="197388">
            <a:off x="825708" y="3663880"/>
            <a:ext cx="920590" cy="540083"/>
            <a:chOff x="1603345" y="4117273"/>
            <a:chExt cx="788032" cy="359783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 flipV="1">
            <a:off x="1697141" y="3930487"/>
            <a:ext cx="532234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5128681" y="3683100"/>
            <a:ext cx="881723" cy="558657"/>
            <a:chOff x="1831919" y="978955"/>
            <a:chExt cx="534923" cy="313228"/>
          </a:xfrm>
        </p:grpSpPr>
        <p:pic>
          <p:nvPicPr>
            <p:cNvPr id="23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31919" y="978955"/>
              <a:ext cx="534923" cy="313228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 flipH="1">
              <a:off x="2069691" y="1178510"/>
              <a:ext cx="166093" cy="949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RB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 rot="197388">
            <a:off x="6901657" y="3689149"/>
            <a:ext cx="920590" cy="540083"/>
            <a:chOff x="1603345" y="4117273"/>
            <a:chExt cx="788032" cy="359783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40529" y="3625995"/>
            <a:ext cx="881723" cy="558657"/>
            <a:chOff x="1831919" y="978955"/>
            <a:chExt cx="534923" cy="313228"/>
          </a:xfrm>
        </p:grpSpPr>
        <p:pic>
          <p:nvPicPr>
            <p:cNvPr id="3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31919" y="978955"/>
              <a:ext cx="534923" cy="313228"/>
            </a:xfrm>
            <a:prstGeom prst="rect">
              <a:avLst/>
            </a:prstGeom>
            <a:noFill/>
          </p:spPr>
        </p:pic>
        <p:sp>
          <p:nvSpPr>
            <p:cNvPr id="4" name="TextBox 3"/>
            <p:cNvSpPr txBox="1"/>
            <p:nvPr/>
          </p:nvSpPr>
          <p:spPr>
            <a:xfrm flipH="1">
              <a:off x="2069691" y="1178510"/>
              <a:ext cx="166093" cy="949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RA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830729" y="2541519"/>
            <a:ext cx="3183045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/>
              <a:t> RA(config)#ip route 0.0.0.0 0.0.0.0 172.17.0.2</a:t>
            </a:r>
            <a:endParaRPr lang="zh-CN" altLang="en-US" sz="1200"/>
          </a:p>
        </p:txBody>
      </p:sp>
      <p:sp>
        <p:nvSpPr>
          <p:cNvPr id="51" name="TextBox 50"/>
          <p:cNvSpPr txBox="1"/>
          <p:nvPr/>
        </p:nvSpPr>
        <p:spPr>
          <a:xfrm>
            <a:off x="3836444" y="2183454"/>
            <a:ext cx="3183045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/>
              <a:t> RB(config)#ip route 0.0.0.0 0.0.0.0 172.17.0.1</a:t>
            </a:r>
            <a:endParaRPr lang="zh-CN" altLang="en-US" sz="1200"/>
          </a:p>
        </p:txBody>
      </p:sp>
      <p:sp>
        <p:nvSpPr>
          <p:cNvPr id="52" name="TextBox 51"/>
          <p:cNvSpPr txBox="1"/>
          <p:nvPr/>
        </p:nvSpPr>
        <p:spPr>
          <a:xfrm>
            <a:off x="862965" y="4255202"/>
            <a:ext cx="1084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172.16.0.0/24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29866" y="4184652"/>
            <a:ext cx="1084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172.17.0.2/24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23495" y="4258653"/>
            <a:ext cx="1084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172.18.0.0/24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5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2721" y="2501421"/>
            <a:ext cx="748316" cy="71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0" name="直接连接符 59"/>
          <p:cNvCxnSpPr/>
          <p:nvPr/>
        </p:nvCxnSpPr>
        <p:spPr>
          <a:xfrm flipV="1">
            <a:off x="7385060" y="3049277"/>
            <a:ext cx="1" cy="7200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0131" y="2459866"/>
            <a:ext cx="748316" cy="71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2" name="直接箭头连接符 61"/>
          <p:cNvCxnSpPr/>
          <p:nvPr/>
        </p:nvCxnSpPr>
        <p:spPr>
          <a:xfrm>
            <a:off x="2981390" y="2857987"/>
            <a:ext cx="0" cy="70397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5561172" y="2501421"/>
            <a:ext cx="0" cy="106796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069340" y="4313668"/>
            <a:ext cx="1084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172.17.0.1/24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弧形 65"/>
          <p:cNvSpPr/>
          <p:nvPr/>
        </p:nvSpPr>
        <p:spPr>
          <a:xfrm>
            <a:off x="3287935" y="3414014"/>
            <a:ext cx="2147291" cy="269086"/>
          </a:xfrm>
          <a:prstGeom prst="arc">
            <a:avLst>
              <a:gd name="adj1" fmla="val 10975524"/>
              <a:gd name="adj2" fmla="val 21404832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弧形 66"/>
          <p:cNvSpPr/>
          <p:nvPr/>
        </p:nvSpPr>
        <p:spPr>
          <a:xfrm rot="10800000" flipV="1">
            <a:off x="3287935" y="3632930"/>
            <a:ext cx="2147291" cy="251042"/>
          </a:xfrm>
          <a:prstGeom prst="arc">
            <a:avLst>
              <a:gd name="adj1" fmla="val 10975524"/>
              <a:gd name="adj2" fmla="val 21404832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弧形 67"/>
          <p:cNvSpPr/>
          <p:nvPr/>
        </p:nvSpPr>
        <p:spPr>
          <a:xfrm rot="10800000" flipV="1">
            <a:off x="3287935" y="3155539"/>
            <a:ext cx="2147291" cy="251042"/>
          </a:xfrm>
          <a:prstGeom prst="arc">
            <a:avLst>
              <a:gd name="adj1" fmla="val 10975524"/>
              <a:gd name="adj2" fmla="val 21404832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弧形 68"/>
          <p:cNvSpPr/>
          <p:nvPr/>
        </p:nvSpPr>
        <p:spPr>
          <a:xfrm>
            <a:off x="3287935" y="2973543"/>
            <a:ext cx="2147291" cy="269086"/>
          </a:xfrm>
          <a:prstGeom prst="arc">
            <a:avLst>
              <a:gd name="adj1" fmla="val 10975524"/>
              <a:gd name="adj2" fmla="val 21404832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190741" y="3320560"/>
            <a:ext cx="16143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/>
              <a:t>②</a:t>
            </a:r>
            <a:endParaRPr lang="zh-CN" altLang="en-US" sz="1100" b="1"/>
          </a:p>
        </p:txBody>
      </p:sp>
      <p:sp>
        <p:nvSpPr>
          <p:cNvPr id="71" name="矩形 70"/>
          <p:cNvSpPr/>
          <p:nvPr/>
        </p:nvSpPr>
        <p:spPr>
          <a:xfrm>
            <a:off x="4190741" y="3573596"/>
            <a:ext cx="17953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zh-CN" altLang="en-US" sz="1400" b="1"/>
              <a:t>①</a:t>
            </a:r>
            <a:endParaRPr lang="en-US" altLang="zh-CN" sz="1400" b="1"/>
          </a:p>
        </p:txBody>
      </p:sp>
      <p:sp>
        <p:nvSpPr>
          <p:cNvPr id="74" name="矩形 73"/>
          <p:cNvSpPr/>
          <p:nvPr/>
        </p:nvSpPr>
        <p:spPr>
          <a:xfrm>
            <a:off x="4190741" y="3079687"/>
            <a:ext cx="16143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zh-CN" altLang="en-US" sz="1400" b="1"/>
              <a:t>③</a:t>
            </a:r>
            <a:endParaRPr lang="zh-CN" altLang="en-US" sz="1400"/>
          </a:p>
        </p:txBody>
      </p:sp>
      <p:sp>
        <p:nvSpPr>
          <p:cNvPr id="75" name="矩形 74"/>
          <p:cNvSpPr/>
          <p:nvPr/>
        </p:nvSpPr>
        <p:spPr>
          <a:xfrm>
            <a:off x="4190741" y="2863569"/>
            <a:ext cx="17953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zh-CN" altLang="en-US" sz="1400" b="1"/>
              <a:t>④</a:t>
            </a:r>
            <a:endParaRPr lang="zh-CN" altLang="en-US" sz="1100" b="1"/>
          </a:p>
        </p:txBody>
      </p:sp>
      <p:sp>
        <p:nvSpPr>
          <p:cNvPr id="76" name="TextBox 75"/>
          <p:cNvSpPr txBox="1"/>
          <p:nvPr/>
        </p:nvSpPr>
        <p:spPr>
          <a:xfrm>
            <a:off x="1012721" y="2198843"/>
            <a:ext cx="969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/>
              <a:t>计算机</a:t>
            </a:r>
            <a:r>
              <a:rPr lang="en-US" altLang="zh-CN" sz="1100" b="1"/>
              <a:t>A</a:t>
            </a:r>
            <a:endParaRPr lang="zh-CN" altLang="en-US" sz="1100" b="1"/>
          </a:p>
        </p:txBody>
      </p:sp>
      <p:sp>
        <p:nvSpPr>
          <p:cNvPr id="77" name="TextBox 76"/>
          <p:cNvSpPr txBox="1"/>
          <p:nvPr/>
        </p:nvSpPr>
        <p:spPr>
          <a:xfrm>
            <a:off x="7146826" y="2198256"/>
            <a:ext cx="76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/>
              <a:t>计算机</a:t>
            </a:r>
            <a:r>
              <a:rPr lang="en-US" altLang="zh-CN" sz="1100" b="1"/>
              <a:t>B</a:t>
            </a:r>
            <a:endParaRPr lang="zh-CN" altLang="en-US" sz="1100" b="1"/>
          </a:p>
        </p:txBody>
      </p:sp>
    </p:spTree>
    <p:extLst>
      <p:ext uri="{BB962C8B-B14F-4D97-AF65-F5344CB8AC3E}">
        <p14:creationId xmlns:p14="http://schemas.microsoft.com/office/powerpoint/2010/main" val="932657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1052736"/>
            <a:ext cx="6448425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4245" y="1514088"/>
            <a:ext cx="39433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箭头连接符 3"/>
          <p:cNvCxnSpPr/>
          <p:nvPr/>
        </p:nvCxnSpPr>
        <p:spPr>
          <a:xfrm flipH="1">
            <a:off x="1763688" y="3561963"/>
            <a:ext cx="1584176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1757017" y="3599452"/>
            <a:ext cx="1734863" cy="211829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920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64704"/>
            <a:ext cx="6448425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2339752" y="1268760"/>
            <a:ext cx="352839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48064" y="1250980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</a:rPr>
              <a:t>添加一条永久默认路由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051720" y="3670137"/>
            <a:ext cx="496855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55099" y="143803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</a:rPr>
              <a:t>显示</a:t>
            </a:r>
            <a:r>
              <a:rPr lang="en-US" altLang="zh-CN" sz="1600">
                <a:solidFill>
                  <a:srgbClr val="FF0000"/>
                </a:solidFill>
              </a:rPr>
              <a:t>IPv4</a:t>
            </a:r>
            <a:r>
              <a:rPr lang="zh-CN" altLang="en-US" sz="1600">
                <a:solidFill>
                  <a:srgbClr val="FF0000"/>
                </a:solidFill>
              </a:rPr>
              <a:t>路由表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619672" y="5805264"/>
            <a:ext cx="496855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75004" y="1713746"/>
            <a:ext cx="1180095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753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接连接符 56"/>
          <p:cNvCxnSpPr/>
          <p:nvPr/>
        </p:nvCxnSpPr>
        <p:spPr>
          <a:xfrm>
            <a:off x="960645" y="2622617"/>
            <a:ext cx="0" cy="681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240325" y="2564261"/>
            <a:ext cx="0" cy="681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1346492" y="2468770"/>
            <a:ext cx="59925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5750853" y="2214604"/>
            <a:ext cx="792088" cy="487109"/>
            <a:chOff x="5056987" y="937359"/>
            <a:chExt cx="587076" cy="343766"/>
          </a:xfrm>
        </p:grpSpPr>
        <p:pic>
          <p:nvPicPr>
            <p:cNvPr id="3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56987" y="937359"/>
              <a:ext cx="587076" cy="343766"/>
            </a:xfrm>
            <a:prstGeom prst="rect">
              <a:avLst/>
            </a:prstGeom>
            <a:noFill/>
          </p:spPr>
        </p:pic>
        <p:sp>
          <p:nvSpPr>
            <p:cNvPr id="4" name="TextBox 3"/>
            <p:cNvSpPr txBox="1"/>
            <p:nvPr/>
          </p:nvSpPr>
          <p:spPr>
            <a:xfrm>
              <a:off x="5306638" y="1132507"/>
              <a:ext cx="107787" cy="1194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B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840341" y="2253532"/>
            <a:ext cx="817544" cy="406223"/>
            <a:chOff x="1603345" y="4117273"/>
            <a:chExt cx="788032" cy="359783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938410" y="2198533"/>
            <a:ext cx="792088" cy="487109"/>
            <a:chOff x="5056987" y="937359"/>
            <a:chExt cx="587076" cy="343766"/>
          </a:xfrm>
        </p:grpSpPr>
        <p:pic>
          <p:nvPicPr>
            <p:cNvPr id="19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56987" y="937359"/>
              <a:ext cx="587076" cy="343766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306638" y="1126778"/>
              <a:ext cx="107787" cy="1194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A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sp>
        <p:nvSpPr>
          <p:cNvPr id="21" name="云形 20"/>
          <p:cNvSpPr/>
          <p:nvPr/>
        </p:nvSpPr>
        <p:spPr>
          <a:xfrm>
            <a:off x="7288392" y="1911671"/>
            <a:ext cx="1626150" cy="864096"/>
          </a:xfrm>
          <a:prstGeom prst="cloud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Internet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51455" y="2248984"/>
            <a:ext cx="817544" cy="406223"/>
            <a:chOff x="1603345" y="4117273"/>
            <a:chExt cx="788032" cy="359783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636207" y="1889276"/>
            <a:ext cx="1170099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/>
              <a:t>132.108.10.0/24</a:t>
            </a:r>
            <a:endParaRPr lang="zh-CN" altLang="en-US" sz="1200"/>
          </a:p>
        </p:txBody>
      </p:sp>
      <p:sp>
        <p:nvSpPr>
          <p:cNvPr id="44" name="TextBox 43"/>
          <p:cNvSpPr txBox="1"/>
          <p:nvPr/>
        </p:nvSpPr>
        <p:spPr>
          <a:xfrm>
            <a:off x="547847" y="1859152"/>
            <a:ext cx="1170099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/>
              <a:t>172.16.0.0/24</a:t>
            </a:r>
            <a:endParaRPr lang="zh-CN" altLang="en-US" sz="1200"/>
          </a:p>
        </p:txBody>
      </p:sp>
      <p:sp>
        <p:nvSpPr>
          <p:cNvPr id="45" name="TextBox 44"/>
          <p:cNvSpPr txBox="1"/>
          <p:nvPr/>
        </p:nvSpPr>
        <p:spPr>
          <a:xfrm>
            <a:off x="5045045" y="2019333"/>
            <a:ext cx="102467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/>
              <a:t> 132.108.10.1</a:t>
            </a:r>
            <a:endParaRPr lang="zh-CN" altLang="en-US" sz="1200"/>
          </a:p>
        </p:txBody>
      </p:sp>
      <p:pic>
        <p:nvPicPr>
          <p:cNvPr id="47" name="Picture 4" descr="计算机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425" y="3150779"/>
            <a:ext cx="458516" cy="81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" descr="计算机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7117" y="3208885"/>
            <a:ext cx="458516" cy="81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TextBox 57"/>
          <p:cNvSpPr txBox="1"/>
          <p:nvPr/>
        </p:nvSpPr>
        <p:spPr>
          <a:xfrm>
            <a:off x="4440299" y="3477771"/>
            <a:ext cx="60474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/>
              <a:t> </a:t>
            </a:r>
            <a:r>
              <a:rPr lang="en-US" altLang="zh-CN" sz="1400"/>
              <a:t>Web</a:t>
            </a:r>
            <a:endParaRPr lang="zh-CN" altLang="en-US" sz="1400"/>
          </a:p>
        </p:txBody>
      </p:sp>
      <p:sp>
        <p:nvSpPr>
          <p:cNvPr id="59" name="TextBox 58"/>
          <p:cNvSpPr txBox="1"/>
          <p:nvPr/>
        </p:nvSpPr>
        <p:spPr>
          <a:xfrm>
            <a:off x="1228038" y="3419665"/>
            <a:ext cx="489908" cy="307777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400"/>
              <a:t>SQL</a:t>
            </a:r>
            <a:endParaRPr lang="zh-CN" altLang="en-US" sz="1400"/>
          </a:p>
        </p:txBody>
      </p:sp>
      <p:sp>
        <p:nvSpPr>
          <p:cNvPr id="62" name="椭圆 61"/>
          <p:cNvSpPr/>
          <p:nvPr/>
        </p:nvSpPr>
        <p:spPr>
          <a:xfrm>
            <a:off x="-303262" y="1701821"/>
            <a:ext cx="2324473" cy="2322850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2859672" y="1700808"/>
            <a:ext cx="2626373" cy="2533713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555209" y="2051331"/>
            <a:ext cx="118748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/>
              <a:t> 132.108.10.254</a:t>
            </a:r>
            <a:endParaRPr lang="zh-CN" altLang="en-US" sz="1200"/>
          </a:p>
        </p:txBody>
      </p:sp>
      <p:sp>
        <p:nvSpPr>
          <p:cNvPr id="65" name="TextBox 64"/>
          <p:cNvSpPr txBox="1"/>
          <p:nvPr/>
        </p:nvSpPr>
        <p:spPr>
          <a:xfrm>
            <a:off x="60648" y="2685642"/>
            <a:ext cx="50074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1600" b="1"/>
              <a:t>内网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97787" y="2854919"/>
            <a:ext cx="500748" cy="584775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1600" b="1"/>
              <a:t>电信机房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57253" y="2684980"/>
            <a:ext cx="802419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1200"/>
              <a:t>企业路由器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831901" y="2723733"/>
            <a:ext cx="802419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1200"/>
              <a:t>电信路由器</a:t>
            </a:r>
          </a:p>
        </p:txBody>
      </p:sp>
    </p:spTree>
    <p:extLst>
      <p:ext uri="{BB962C8B-B14F-4D97-AF65-F5344CB8AC3E}">
        <p14:creationId xmlns:p14="http://schemas.microsoft.com/office/powerpoint/2010/main" val="2343070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椭圆 146"/>
          <p:cNvSpPr/>
          <p:nvPr/>
        </p:nvSpPr>
        <p:spPr>
          <a:xfrm>
            <a:off x="7339145" y="4133506"/>
            <a:ext cx="1409320" cy="1266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4843078" y="2230738"/>
            <a:ext cx="4187265" cy="366741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-36512" y="1181762"/>
            <a:ext cx="2324473" cy="2203590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连接符 114"/>
          <p:cNvCxnSpPr/>
          <p:nvPr/>
        </p:nvCxnSpPr>
        <p:spPr>
          <a:xfrm flipH="1">
            <a:off x="6231523" y="4133506"/>
            <a:ext cx="11708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5501050" y="3412432"/>
            <a:ext cx="492436" cy="23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3285460" y="3155946"/>
            <a:ext cx="563602" cy="242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 flipV="1">
            <a:off x="2600085" y="2683607"/>
            <a:ext cx="1248975" cy="472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7927" y="3522479"/>
            <a:ext cx="752748" cy="536814"/>
          </a:xfrm>
          <a:prstGeom prst="rect">
            <a:avLst/>
          </a:prstGeom>
          <a:noFill/>
        </p:spPr>
      </p:pic>
      <p:grpSp>
        <p:nvGrpSpPr>
          <p:cNvPr id="5" name="组合 4"/>
          <p:cNvGrpSpPr/>
          <p:nvPr/>
        </p:nvGrpSpPr>
        <p:grpSpPr>
          <a:xfrm>
            <a:off x="6970879" y="3116256"/>
            <a:ext cx="817544" cy="406223"/>
            <a:chOff x="1603345" y="4117273"/>
            <a:chExt cx="788032" cy="359783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9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3748" y="2407085"/>
            <a:ext cx="721848" cy="445151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/>
        </p:nvGrpSpPr>
        <p:grpSpPr>
          <a:xfrm>
            <a:off x="596026" y="1849089"/>
            <a:ext cx="610024" cy="310729"/>
            <a:chOff x="1603345" y="4117273"/>
            <a:chExt cx="788032" cy="359783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19828" y="2946979"/>
            <a:ext cx="1324432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1600"/>
              <a:t>中车唐山公司</a:t>
            </a:r>
            <a:endParaRPr lang="zh-CN" altLang="en-US" sz="1600" b="1"/>
          </a:p>
        </p:txBody>
      </p:sp>
      <p:sp>
        <p:nvSpPr>
          <p:cNvPr id="52" name="TextBox 51"/>
          <p:cNvSpPr txBox="1"/>
          <p:nvPr/>
        </p:nvSpPr>
        <p:spPr>
          <a:xfrm>
            <a:off x="5800649" y="5240406"/>
            <a:ext cx="1747177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1600"/>
              <a:t>中车石家庄公司</a:t>
            </a:r>
            <a:endParaRPr lang="zh-CN" altLang="en-US" sz="1600" b="1"/>
          </a:p>
        </p:txBody>
      </p:sp>
      <p:cxnSp>
        <p:nvCxnSpPr>
          <p:cNvPr id="54" name="直接连接符 53"/>
          <p:cNvCxnSpPr/>
          <p:nvPr/>
        </p:nvCxnSpPr>
        <p:spPr>
          <a:xfrm flipH="1" flipV="1">
            <a:off x="1683870" y="2130497"/>
            <a:ext cx="425552" cy="2962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 flipV="1">
            <a:off x="3272997" y="3193213"/>
            <a:ext cx="1558734" cy="610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 flipV="1">
            <a:off x="938351" y="2652095"/>
            <a:ext cx="1061972" cy="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413123" y="2489620"/>
            <a:ext cx="610024" cy="310729"/>
            <a:chOff x="1603345" y="4117273"/>
            <a:chExt cx="788032" cy="359783"/>
          </a:xfrm>
        </p:grpSpPr>
        <p:sp>
          <p:nvSpPr>
            <p:cNvPr id="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84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154" y="1849224"/>
            <a:ext cx="439493" cy="302540"/>
          </a:xfrm>
          <a:prstGeom prst="rect">
            <a:avLst/>
          </a:prstGeom>
          <a:noFill/>
        </p:spPr>
      </p:pic>
      <p:pic>
        <p:nvPicPr>
          <p:cNvPr id="87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3752" y="3185290"/>
            <a:ext cx="648072" cy="400125"/>
          </a:xfrm>
          <a:prstGeom prst="rect">
            <a:avLst/>
          </a:prstGeom>
          <a:noFill/>
        </p:spPr>
      </p:pic>
      <p:cxnSp>
        <p:nvCxnSpPr>
          <p:cNvPr id="92" name="直接连接符 91"/>
          <p:cNvCxnSpPr/>
          <p:nvPr/>
        </p:nvCxnSpPr>
        <p:spPr>
          <a:xfrm flipH="1" flipV="1">
            <a:off x="5433237" y="3920491"/>
            <a:ext cx="1596572" cy="909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6389213" y="3385352"/>
            <a:ext cx="652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7068432" y="3835535"/>
            <a:ext cx="817544" cy="406223"/>
            <a:chOff x="1603345" y="4117273"/>
            <a:chExt cx="788032" cy="359783"/>
          </a:xfrm>
        </p:grpSpPr>
        <p:sp>
          <p:nvSpPr>
            <p:cNvPr id="10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17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0925" y="2497809"/>
            <a:ext cx="439493" cy="302540"/>
          </a:xfrm>
          <a:prstGeom prst="rect">
            <a:avLst/>
          </a:prstGeom>
          <a:noFill/>
        </p:spPr>
      </p:pic>
      <p:sp>
        <p:nvSpPr>
          <p:cNvPr id="119" name="TextBox 118"/>
          <p:cNvSpPr txBox="1"/>
          <p:nvPr/>
        </p:nvSpPr>
        <p:spPr>
          <a:xfrm>
            <a:off x="1344235" y="2825298"/>
            <a:ext cx="252601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 dirty="0"/>
              <a:t>F</a:t>
            </a:r>
            <a:endParaRPr lang="zh-CN" altLang="en-US" sz="1100" dirty="0"/>
          </a:p>
        </p:txBody>
      </p:sp>
      <p:grpSp>
        <p:nvGrpSpPr>
          <p:cNvPr id="125" name="组合 124"/>
          <p:cNvGrpSpPr/>
          <p:nvPr/>
        </p:nvGrpSpPr>
        <p:grpSpPr>
          <a:xfrm>
            <a:off x="7762812" y="4575001"/>
            <a:ext cx="817544" cy="406223"/>
            <a:chOff x="1603345" y="4117273"/>
            <a:chExt cx="788032" cy="359783"/>
          </a:xfrm>
        </p:grpSpPr>
        <p:sp>
          <p:nvSpPr>
            <p:cNvPr id="1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38" name="直接连接符 137"/>
          <p:cNvCxnSpPr/>
          <p:nvPr/>
        </p:nvCxnSpPr>
        <p:spPr>
          <a:xfrm flipH="1">
            <a:off x="7192113" y="4854708"/>
            <a:ext cx="652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1824" y="4508016"/>
            <a:ext cx="807321" cy="483819"/>
          </a:xfrm>
          <a:prstGeom prst="rect">
            <a:avLst/>
          </a:prstGeom>
          <a:noFill/>
        </p:spPr>
      </p:pic>
      <p:pic>
        <p:nvPicPr>
          <p:cNvPr id="90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7528" y="3932054"/>
            <a:ext cx="794303" cy="467555"/>
          </a:xfrm>
          <a:prstGeom prst="rect">
            <a:avLst/>
          </a:prstGeom>
          <a:noFill/>
        </p:spPr>
      </p:pic>
      <p:sp>
        <p:nvSpPr>
          <p:cNvPr id="148" name="TextBox 147"/>
          <p:cNvSpPr txBox="1"/>
          <p:nvPr/>
        </p:nvSpPr>
        <p:spPr>
          <a:xfrm>
            <a:off x="7497826" y="4308613"/>
            <a:ext cx="120580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/>
              <a:t>192.168.10.0/24</a:t>
            </a:r>
            <a:endParaRPr lang="zh-CN" altLang="en-US" sz="1200" b="1"/>
          </a:p>
        </p:txBody>
      </p:sp>
      <p:sp>
        <p:nvSpPr>
          <p:cNvPr id="149" name="TextBox 148"/>
          <p:cNvSpPr txBox="1"/>
          <p:nvPr/>
        </p:nvSpPr>
        <p:spPr>
          <a:xfrm>
            <a:off x="7813111" y="5021752"/>
            <a:ext cx="76724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1200" b="1"/>
              <a:t>新增网段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971392" y="2540547"/>
            <a:ext cx="1747177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1600"/>
              <a:t>网络管理员肖工</a:t>
            </a:r>
            <a:endParaRPr lang="zh-CN" altLang="en-US" sz="1600" b="1"/>
          </a:p>
        </p:txBody>
      </p:sp>
      <p:sp>
        <p:nvSpPr>
          <p:cNvPr id="152" name="TextBox 151"/>
          <p:cNvSpPr txBox="1"/>
          <p:nvPr/>
        </p:nvSpPr>
        <p:spPr>
          <a:xfrm>
            <a:off x="435466" y="1360538"/>
            <a:ext cx="1747177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1600" dirty="0"/>
              <a:t>网络管理员张工</a:t>
            </a:r>
            <a:endParaRPr lang="zh-CN" altLang="en-US" sz="1600" b="1" dirty="0"/>
          </a:p>
        </p:txBody>
      </p:sp>
      <p:cxnSp>
        <p:nvCxnSpPr>
          <p:cNvPr id="154" name="直接连接符 153"/>
          <p:cNvCxnSpPr/>
          <p:nvPr/>
        </p:nvCxnSpPr>
        <p:spPr>
          <a:xfrm flipH="1">
            <a:off x="1125724" y="1995422"/>
            <a:ext cx="3078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469337" y="2146099"/>
            <a:ext cx="252601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/>
              <a:t>G</a:t>
            </a:r>
            <a:endParaRPr lang="zh-CN" altLang="en-US" sz="1100"/>
          </a:p>
        </p:txBody>
      </p:sp>
      <p:sp>
        <p:nvSpPr>
          <p:cNvPr id="121" name="TextBox 120"/>
          <p:cNvSpPr txBox="1"/>
          <p:nvPr/>
        </p:nvSpPr>
        <p:spPr>
          <a:xfrm>
            <a:off x="2185711" y="2862340"/>
            <a:ext cx="252601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/>
              <a:t>E</a:t>
            </a:r>
            <a:endParaRPr lang="zh-CN" altLang="en-US" sz="1100"/>
          </a:p>
        </p:txBody>
      </p:sp>
      <p:sp>
        <p:nvSpPr>
          <p:cNvPr id="139" name="TextBox 138"/>
          <p:cNvSpPr txBox="1"/>
          <p:nvPr/>
        </p:nvSpPr>
        <p:spPr>
          <a:xfrm>
            <a:off x="5018000" y="4062965"/>
            <a:ext cx="252601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/>
              <a:t>C</a:t>
            </a:r>
            <a:endParaRPr lang="zh-CN" altLang="en-US" sz="1100"/>
          </a:p>
        </p:txBody>
      </p:sp>
      <p:sp>
        <p:nvSpPr>
          <p:cNvPr id="140" name="TextBox 139"/>
          <p:cNvSpPr txBox="1"/>
          <p:nvPr/>
        </p:nvSpPr>
        <p:spPr>
          <a:xfrm>
            <a:off x="5883752" y="4435585"/>
            <a:ext cx="252601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/>
              <a:t>B</a:t>
            </a:r>
            <a:endParaRPr lang="zh-CN" altLang="en-US" sz="1100"/>
          </a:p>
        </p:txBody>
      </p:sp>
      <p:sp>
        <p:nvSpPr>
          <p:cNvPr id="141" name="TextBox 140"/>
          <p:cNvSpPr txBox="1"/>
          <p:nvPr/>
        </p:nvSpPr>
        <p:spPr>
          <a:xfrm>
            <a:off x="6809183" y="5021752"/>
            <a:ext cx="252601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/>
              <a:t>A</a:t>
            </a:r>
            <a:endParaRPr lang="zh-CN" altLang="en-US" sz="1100"/>
          </a:p>
        </p:txBody>
      </p:sp>
      <p:sp>
        <p:nvSpPr>
          <p:cNvPr id="142" name="TextBox 141"/>
          <p:cNvSpPr txBox="1"/>
          <p:nvPr/>
        </p:nvSpPr>
        <p:spPr>
          <a:xfrm>
            <a:off x="6105222" y="3585415"/>
            <a:ext cx="252601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/>
              <a:t>D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876651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/>
          <p:cNvCxnSpPr/>
          <p:nvPr/>
        </p:nvCxnSpPr>
        <p:spPr>
          <a:xfrm flipH="1">
            <a:off x="1475656" y="1722460"/>
            <a:ext cx="2348555" cy="14939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675990" y="1312410"/>
            <a:ext cx="752748" cy="536814"/>
            <a:chOff x="5056987" y="937359"/>
            <a:chExt cx="587076" cy="343766"/>
          </a:xfrm>
        </p:grpSpPr>
        <p:pic>
          <p:nvPicPr>
            <p:cNvPr id="3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56987" y="937359"/>
              <a:ext cx="587076" cy="343766"/>
            </a:xfrm>
            <a:prstGeom prst="rect">
              <a:avLst/>
            </a:prstGeom>
            <a:noFill/>
          </p:spPr>
        </p:pic>
        <p:sp>
          <p:nvSpPr>
            <p:cNvPr id="4" name="TextBox 3"/>
            <p:cNvSpPr txBox="1"/>
            <p:nvPr/>
          </p:nvSpPr>
          <p:spPr>
            <a:xfrm>
              <a:off x="5306638" y="1132507"/>
              <a:ext cx="107787" cy="1084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altLang="zh-CN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57715" y="2224892"/>
            <a:ext cx="936104" cy="427789"/>
            <a:chOff x="1603345" y="4117273"/>
            <a:chExt cx="788032" cy="359783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60" name="直接连接符 59"/>
          <p:cNvCxnSpPr/>
          <p:nvPr/>
        </p:nvCxnSpPr>
        <p:spPr>
          <a:xfrm flipH="1" flipV="1">
            <a:off x="4383472" y="1701785"/>
            <a:ext cx="2996842" cy="1367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Picture 4" descr="计算机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2316134"/>
            <a:ext cx="720080" cy="12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4"/>
          <p:cNvGrpSpPr/>
          <p:nvPr/>
        </p:nvGrpSpPr>
        <p:grpSpPr>
          <a:xfrm>
            <a:off x="5135014" y="1990918"/>
            <a:ext cx="1003978" cy="460964"/>
            <a:chOff x="1603345" y="4117273"/>
            <a:chExt cx="788032" cy="359783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64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2693111"/>
            <a:ext cx="1093894" cy="104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7" name="TextBox 166"/>
          <p:cNvSpPr txBox="1"/>
          <p:nvPr/>
        </p:nvSpPr>
        <p:spPr>
          <a:xfrm>
            <a:off x="537282" y="3797141"/>
            <a:ext cx="1324432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1600" b="1"/>
              <a:t>办公室计算机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3721256" y="973856"/>
            <a:ext cx="662216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1600" b="1"/>
              <a:t>路由器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6000427" y="3301445"/>
            <a:ext cx="1675540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b="1"/>
              <a:t>192.168.1.20</a:t>
            </a:r>
            <a:endParaRPr lang="zh-CN" altLang="en-US" sz="1600" b="1"/>
          </a:p>
        </p:txBody>
      </p:sp>
      <p:sp>
        <p:nvSpPr>
          <p:cNvPr id="177" name="TextBox 176"/>
          <p:cNvSpPr txBox="1"/>
          <p:nvPr/>
        </p:nvSpPr>
        <p:spPr>
          <a:xfrm>
            <a:off x="1475656" y="3458587"/>
            <a:ext cx="1675540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b="1"/>
              <a:t>192.168.10.120</a:t>
            </a:r>
            <a:endParaRPr lang="zh-CN" altLang="en-US" sz="1600" b="1"/>
          </a:p>
        </p:txBody>
      </p:sp>
      <p:sp>
        <p:nvSpPr>
          <p:cNvPr id="178" name="TextBox 177"/>
          <p:cNvSpPr txBox="1"/>
          <p:nvPr/>
        </p:nvSpPr>
        <p:spPr>
          <a:xfrm>
            <a:off x="2375432" y="1459501"/>
            <a:ext cx="1675540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b="1"/>
              <a:t>192.168.10.1</a:t>
            </a:r>
            <a:endParaRPr lang="zh-CN" altLang="en-US" sz="1600" b="1"/>
          </a:p>
        </p:txBody>
      </p:sp>
      <p:sp>
        <p:nvSpPr>
          <p:cNvPr id="179" name="TextBox 178"/>
          <p:cNvSpPr txBox="1"/>
          <p:nvPr/>
        </p:nvSpPr>
        <p:spPr>
          <a:xfrm>
            <a:off x="4455763" y="1478176"/>
            <a:ext cx="1675540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b="1"/>
              <a:t>192.168.1.1</a:t>
            </a:r>
            <a:endParaRPr lang="zh-CN" altLang="en-US" sz="1600" b="1"/>
          </a:p>
        </p:txBody>
      </p:sp>
      <p:sp>
        <p:nvSpPr>
          <p:cNvPr id="180" name="TextBox 179"/>
          <p:cNvSpPr txBox="1"/>
          <p:nvPr/>
        </p:nvSpPr>
        <p:spPr>
          <a:xfrm>
            <a:off x="6827961" y="3627864"/>
            <a:ext cx="1324432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1600" b="1"/>
              <a:t>机房服务器</a:t>
            </a:r>
          </a:p>
        </p:txBody>
      </p:sp>
    </p:spTree>
    <p:extLst>
      <p:ext uri="{BB962C8B-B14F-4D97-AF65-F5344CB8AC3E}">
        <p14:creationId xmlns:p14="http://schemas.microsoft.com/office/powerpoint/2010/main" val="2979708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endCxn id="4" idx="3"/>
          </p:cNvCxnSpPr>
          <p:nvPr/>
        </p:nvCxnSpPr>
        <p:spPr>
          <a:xfrm flipH="1">
            <a:off x="2006624" y="3015215"/>
            <a:ext cx="2018109" cy="542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341731" y="3380908"/>
            <a:ext cx="664893" cy="353726"/>
            <a:chOff x="5056987" y="937359"/>
            <a:chExt cx="587076" cy="343766"/>
          </a:xfrm>
        </p:grpSpPr>
        <p:pic>
          <p:nvPicPr>
            <p:cNvPr id="4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56987" y="937359"/>
              <a:ext cx="587076" cy="343766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5296631" y="1086930"/>
              <a:ext cx="107787" cy="1227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-37951" y="3380908"/>
            <a:ext cx="936104" cy="427789"/>
            <a:chOff x="1603345" y="4117273"/>
            <a:chExt cx="788032" cy="359783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-70562" y="3066061"/>
            <a:ext cx="112412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192.168.10.0/24</a:t>
            </a:r>
            <a:endParaRPr lang="zh-CN" altLang="en-US" sz="1200" b="1"/>
          </a:p>
        </p:txBody>
      </p:sp>
      <p:grpSp>
        <p:nvGrpSpPr>
          <p:cNvPr id="42" name="组合 41"/>
          <p:cNvGrpSpPr/>
          <p:nvPr/>
        </p:nvGrpSpPr>
        <p:grpSpPr>
          <a:xfrm>
            <a:off x="3154277" y="3943130"/>
            <a:ext cx="664893" cy="353726"/>
            <a:chOff x="5056987" y="937359"/>
            <a:chExt cx="587076" cy="343766"/>
          </a:xfrm>
        </p:grpSpPr>
        <p:pic>
          <p:nvPicPr>
            <p:cNvPr id="43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56987" y="937359"/>
              <a:ext cx="587076" cy="343766"/>
            </a:xfrm>
            <a:prstGeom prst="rect">
              <a:avLst/>
            </a:prstGeom>
            <a:noFill/>
          </p:spPr>
        </p:pic>
        <p:sp>
          <p:nvSpPr>
            <p:cNvPr id="44" name="TextBox 43"/>
            <p:cNvSpPr txBox="1"/>
            <p:nvPr/>
          </p:nvSpPr>
          <p:spPr>
            <a:xfrm>
              <a:off x="5296631" y="1086930"/>
              <a:ext cx="107787" cy="1645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829815" y="2728984"/>
            <a:ext cx="664893" cy="353726"/>
            <a:chOff x="5056987" y="937359"/>
            <a:chExt cx="587076" cy="343766"/>
          </a:xfrm>
        </p:grpSpPr>
        <p:pic>
          <p:nvPicPr>
            <p:cNvPr id="46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56987" y="937359"/>
              <a:ext cx="587076" cy="343766"/>
            </a:xfrm>
            <a:prstGeom prst="rect">
              <a:avLst/>
            </a:prstGeom>
            <a:noFill/>
          </p:spPr>
        </p:pic>
        <p:sp>
          <p:nvSpPr>
            <p:cNvPr id="47" name="TextBox 46"/>
            <p:cNvSpPr txBox="1"/>
            <p:nvPr/>
          </p:nvSpPr>
          <p:spPr>
            <a:xfrm>
              <a:off x="5296631" y="1086930"/>
              <a:ext cx="107787" cy="1645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397626" y="3266507"/>
            <a:ext cx="664893" cy="353726"/>
            <a:chOff x="5056987" y="937359"/>
            <a:chExt cx="587076" cy="343766"/>
          </a:xfrm>
        </p:grpSpPr>
        <p:pic>
          <p:nvPicPr>
            <p:cNvPr id="49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56987" y="937359"/>
              <a:ext cx="587076" cy="343766"/>
            </a:xfrm>
            <a:prstGeom prst="rect">
              <a:avLst/>
            </a:prstGeom>
            <a:noFill/>
          </p:spPr>
        </p:pic>
        <p:sp>
          <p:nvSpPr>
            <p:cNvPr id="50" name="TextBox 49"/>
            <p:cNvSpPr txBox="1"/>
            <p:nvPr/>
          </p:nvSpPr>
          <p:spPr>
            <a:xfrm>
              <a:off x="5296631" y="1086930"/>
              <a:ext cx="107787" cy="1645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850850" y="3943130"/>
            <a:ext cx="664893" cy="353726"/>
            <a:chOff x="5056987" y="937359"/>
            <a:chExt cx="587076" cy="343766"/>
          </a:xfrm>
        </p:grpSpPr>
        <p:pic>
          <p:nvPicPr>
            <p:cNvPr id="52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56987" y="937359"/>
              <a:ext cx="587076" cy="343766"/>
            </a:xfrm>
            <a:prstGeom prst="rect">
              <a:avLst/>
            </a:prstGeom>
            <a:noFill/>
          </p:spPr>
        </p:pic>
        <p:sp>
          <p:nvSpPr>
            <p:cNvPr id="53" name="TextBox 52"/>
            <p:cNvSpPr txBox="1"/>
            <p:nvPr/>
          </p:nvSpPr>
          <p:spPr>
            <a:xfrm>
              <a:off x="5296631" y="1086930"/>
              <a:ext cx="107787" cy="1645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D</a:t>
              </a:r>
            </a:p>
          </p:txBody>
        </p:sp>
      </p:grpSp>
      <p:cxnSp>
        <p:nvCxnSpPr>
          <p:cNvPr id="56" name="直接连接符 55"/>
          <p:cNvCxnSpPr>
            <a:endCxn id="49" idx="1"/>
          </p:cNvCxnSpPr>
          <p:nvPr/>
        </p:nvCxnSpPr>
        <p:spPr>
          <a:xfrm>
            <a:off x="4430164" y="3015215"/>
            <a:ext cx="1967462" cy="4281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43" idx="1"/>
          </p:cNvCxnSpPr>
          <p:nvPr/>
        </p:nvCxnSpPr>
        <p:spPr>
          <a:xfrm>
            <a:off x="1891361" y="3711797"/>
            <a:ext cx="1262916" cy="408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3763815" y="4220129"/>
            <a:ext cx="11358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2" idx="3"/>
          </p:cNvCxnSpPr>
          <p:nvPr/>
        </p:nvCxnSpPr>
        <p:spPr>
          <a:xfrm flipV="1">
            <a:off x="5515743" y="3568465"/>
            <a:ext cx="975827" cy="551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766459" y="3567688"/>
            <a:ext cx="582320" cy="7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7631135" y="3250017"/>
            <a:ext cx="936104" cy="427789"/>
            <a:chOff x="1603345" y="4117273"/>
            <a:chExt cx="788032" cy="359783"/>
          </a:xfrm>
        </p:grpSpPr>
        <p:sp>
          <p:nvSpPr>
            <p:cNvPr id="7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89" name="直接连接符 88"/>
          <p:cNvCxnSpPr/>
          <p:nvPr/>
        </p:nvCxnSpPr>
        <p:spPr>
          <a:xfrm flipV="1">
            <a:off x="7034419" y="3443370"/>
            <a:ext cx="7032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848708" y="3111517"/>
            <a:ext cx="65975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2.0.0.1</a:t>
            </a:r>
            <a:endParaRPr lang="zh-CN" altLang="en-US" sz="1200" b="1"/>
          </a:p>
        </p:txBody>
      </p:sp>
      <p:sp>
        <p:nvSpPr>
          <p:cNvPr id="91" name="TextBox 90"/>
          <p:cNvSpPr txBox="1"/>
          <p:nvPr/>
        </p:nvSpPr>
        <p:spPr>
          <a:xfrm>
            <a:off x="3336349" y="2876715"/>
            <a:ext cx="64581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2.0.0.2</a:t>
            </a:r>
            <a:endParaRPr lang="zh-CN" altLang="en-US" sz="1200" b="1"/>
          </a:p>
        </p:txBody>
      </p:sp>
      <p:sp>
        <p:nvSpPr>
          <p:cNvPr id="95" name="TextBox 94"/>
          <p:cNvSpPr txBox="1"/>
          <p:nvPr/>
        </p:nvSpPr>
        <p:spPr>
          <a:xfrm>
            <a:off x="4558653" y="2785481"/>
            <a:ext cx="64581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3.0.0.1</a:t>
            </a:r>
            <a:endParaRPr lang="zh-CN" altLang="en-US" sz="1200" b="1"/>
          </a:p>
        </p:txBody>
      </p:sp>
      <p:sp>
        <p:nvSpPr>
          <p:cNvPr id="96" name="TextBox 95"/>
          <p:cNvSpPr txBox="1"/>
          <p:nvPr/>
        </p:nvSpPr>
        <p:spPr>
          <a:xfrm>
            <a:off x="6074718" y="3057650"/>
            <a:ext cx="64581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3.0.0.2</a:t>
            </a:r>
            <a:endParaRPr lang="zh-CN" altLang="en-US" sz="1200" b="1"/>
          </a:p>
        </p:txBody>
      </p:sp>
      <p:sp>
        <p:nvSpPr>
          <p:cNvPr id="97" name="TextBox 96"/>
          <p:cNvSpPr txBox="1"/>
          <p:nvPr/>
        </p:nvSpPr>
        <p:spPr>
          <a:xfrm>
            <a:off x="1532770" y="3748328"/>
            <a:ext cx="64581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4.0.0.1</a:t>
            </a:r>
            <a:endParaRPr lang="zh-CN" altLang="en-US" sz="1200" b="1"/>
          </a:p>
        </p:txBody>
      </p:sp>
      <p:sp>
        <p:nvSpPr>
          <p:cNvPr id="98" name="TextBox 97"/>
          <p:cNvSpPr txBox="1"/>
          <p:nvPr/>
        </p:nvSpPr>
        <p:spPr>
          <a:xfrm>
            <a:off x="3784349" y="4296856"/>
            <a:ext cx="64581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5.0.0.1</a:t>
            </a:r>
            <a:endParaRPr lang="zh-CN" altLang="en-US" sz="1200" b="1"/>
          </a:p>
        </p:txBody>
      </p:sp>
      <p:sp>
        <p:nvSpPr>
          <p:cNvPr id="99" name="TextBox 98"/>
          <p:cNvSpPr txBox="1"/>
          <p:nvPr/>
        </p:nvSpPr>
        <p:spPr>
          <a:xfrm>
            <a:off x="2759470" y="4158356"/>
            <a:ext cx="64581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4.0.0.2</a:t>
            </a:r>
            <a:endParaRPr lang="zh-CN" altLang="en-US" sz="1200" b="1"/>
          </a:p>
        </p:txBody>
      </p:sp>
      <p:sp>
        <p:nvSpPr>
          <p:cNvPr id="100" name="TextBox 99"/>
          <p:cNvSpPr txBox="1"/>
          <p:nvPr/>
        </p:nvSpPr>
        <p:spPr>
          <a:xfrm>
            <a:off x="4656975" y="4313686"/>
            <a:ext cx="64581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5.0.0.1</a:t>
            </a:r>
            <a:endParaRPr lang="zh-CN" altLang="en-US" sz="1200" b="1"/>
          </a:p>
        </p:txBody>
      </p:sp>
      <p:sp>
        <p:nvSpPr>
          <p:cNvPr id="101" name="TextBox 100"/>
          <p:cNvSpPr txBox="1"/>
          <p:nvPr/>
        </p:nvSpPr>
        <p:spPr>
          <a:xfrm>
            <a:off x="5515743" y="4081629"/>
            <a:ext cx="64581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6.0.0.1</a:t>
            </a:r>
            <a:endParaRPr lang="zh-CN" altLang="en-US" sz="1200" b="1"/>
          </a:p>
        </p:txBody>
      </p:sp>
      <p:sp>
        <p:nvSpPr>
          <p:cNvPr id="102" name="TextBox 101"/>
          <p:cNvSpPr txBox="1"/>
          <p:nvPr/>
        </p:nvSpPr>
        <p:spPr>
          <a:xfrm>
            <a:off x="6841452" y="4046046"/>
            <a:ext cx="1904689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1200" b="1"/>
              <a:t>忽略这条距离大的路由</a:t>
            </a:r>
          </a:p>
        </p:txBody>
      </p:sp>
      <p:cxnSp>
        <p:nvCxnSpPr>
          <p:cNvPr id="125" name="直接箭头连接符 124"/>
          <p:cNvCxnSpPr/>
          <p:nvPr/>
        </p:nvCxnSpPr>
        <p:spPr>
          <a:xfrm>
            <a:off x="1675261" y="2848470"/>
            <a:ext cx="0" cy="51567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4162261" y="2213308"/>
            <a:ext cx="0" cy="51567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59" y="2448420"/>
            <a:ext cx="24003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723" y="1803488"/>
            <a:ext cx="23812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364" y="2328934"/>
            <a:ext cx="24098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6" name="直接箭头连接符 135"/>
          <p:cNvCxnSpPr/>
          <p:nvPr/>
        </p:nvCxnSpPr>
        <p:spPr>
          <a:xfrm>
            <a:off x="6775602" y="2734341"/>
            <a:ext cx="0" cy="51567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408" y="4941168"/>
            <a:ext cx="24003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741" y="4939041"/>
            <a:ext cx="23907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304" y="4358628"/>
            <a:ext cx="2390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2" name="直接箭头连接符 141"/>
          <p:cNvCxnSpPr/>
          <p:nvPr/>
        </p:nvCxnSpPr>
        <p:spPr>
          <a:xfrm flipV="1">
            <a:off x="3453452" y="4329640"/>
            <a:ext cx="0" cy="48843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flipV="1">
            <a:off x="5275840" y="4313686"/>
            <a:ext cx="0" cy="48843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6781979" y="3628918"/>
            <a:ext cx="0" cy="684768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弧形 145"/>
          <p:cNvSpPr/>
          <p:nvPr/>
        </p:nvSpPr>
        <p:spPr>
          <a:xfrm rot="20447784" flipH="1">
            <a:off x="1961211" y="3178301"/>
            <a:ext cx="1440030" cy="290044"/>
          </a:xfrm>
          <a:prstGeom prst="arc">
            <a:avLst>
              <a:gd name="adj1" fmla="val 10975524"/>
              <a:gd name="adj2" fmla="val 21419301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弧形 147"/>
          <p:cNvSpPr/>
          <p:nvPr/>
        </p:nvSpPr>
        <p:spPr>
          <a:xfrm rot="445220" flipH="1">
            <a:off x="4512014" y="3034370"/>
            <a:ext cx="1581552" cy="189335"/>
          </a:xfrm>
          <a:prstGeom prst="arc">
            <a:avLst>
              <a:gd name="adj1" fmla="val 10975524"/>
              <a:gd name="adj2" fmla="val 21404832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弧形 148"/>
          <p:cNvSpPr/>
          <p:nvPr/>
        </p:nvSpPr>
        <p:spPr>
          <a:xfrm rot="1429302" flipH="1" flipV="1">
            <a:off x="1905768" y="3848808"/>
            <a:ext cx="1012365" cy="188645"/>
          </a:xfrm>
          <a:prstGeom prst="arc">
            <a:avLst>
              <a:gd name="adj1" fmla="val 10975524"/>
              <a:gd name="adj2" fmla="val 21404832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弧形 149"/>
          <p:cNvSpPr/>
          <p:nvPr/>
        </p:nvSpPr>
        <p:spPr>
          <a:xfrm rot="322157" flipH="1" flipV="1">
            <a:off x="3713963" y="4180405"/>
            <a:ext cx="1146234" cy="146024"/>
          </a:xfrm>
          <a:prstGeom prst="arc">
            <a:avLst>
              <a:gd name="adj1" fmla="val 10975524"/>
              <a:gd name="adj2" fmla="val 21404832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弧形 150"/>
          <p:cNvSpPr/>
          <p:nvPr/>
        </p:nvSpPr>
        <p:spPr>
          <a:xfrm rot="20196011" flipH="1" flipV="1">
            <a:off x="5544440" y="3716168"/>
            <a:ext cx="934371" cy="279103"/>
          </a:xfrm>
          <a:prstGeom prst="arc">
            <a:avLst>
              <a:gd name="adj1" fmla="val 10975524"/>
              <a:gd name="adj2" fmla="val 21013418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1180277" y="3557771"/>
            <a:ext cx="3229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E0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151558" y="3438744"/>
            <a:ext cx="3229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S0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2228591" y="3620233"/>
            <a:ext cx="3229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S1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718637" y="3044874"/>
            <a:ext cx="3229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S0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4334068" y="3030482"/>
            <a:ext cx="3229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S1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6244156" y="3200162"/>
            <a:ext cx="3229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S1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474977" y="3553754"/>
            <a:ext cx="3229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S0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440364" y="3808697"/>
            <a:ext cx="3229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S1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4689396" y="3948629"/>
            <a:ext cx="3229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S0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3792158" y="3915895"/>
            <a:ext cx="3229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S1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3033911" y="3839836"/>
            <a:ext cx="3229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S0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826819" y="2769959"/>
            <a:ext cx="133442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1200" b="1"/>
              <a:t>只保留这条路由</a:t>
            </a:r>
          </a:p>
        </p:txBody>
      </p:sp>
    </p:spTree>
    <p:extLst>
      <p:ext uri="{BB962C8B-B14F-4D97-AF65-F5344CB8AC3E}">
        <p14:creationId xmlns:p14="http://schemas.microsoft.com/office/powerpoint/2010/main" val="3941947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endCxn id="4" idx="3"/>
          </p:cNvCxnSpPr>
          <p:nvPr/>
        </p:nvCxnSpPr>
        <p:spPr>
          <a:xfrm flipH="1">
            <a:off x="2006624" y="3015215"/>
            <a:ext cx="2018109" cy="542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341731" y="3380908"/>
            <a:ext cx="664893" cy="353726"/>
            <a:chOff x="5056987" y="937359"/>
            <a:chExt cx="587076" cy="343766"/>
          </a:xfrm>
        </p:grpSpPr>
        <p:pic>
          <p:nvPicPr>
            <p:cNvPr id="4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56987" y="937359"/>
              <a:ext cx="587076" cy="343766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5296631" y="1086930"/>
              <a:ext cx="107787" cy="1227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-37951" y="3380908"/>
            <a:ext cx="936104" cy="427789"/>
            <a:chOff x="1603345" y="4117273"/>
            <a:chExt cx="788032" cy="359783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-70562" y="3066061"/>
            <a:ext cx="112412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192.168.10.0/24</a:t>
            </a:r>
            <a:endParaRPr lang="zh-CN" altLang="en-US" sz="1200" b="1"/>
          </a:p>
        </p:txBody>
      </p:sp>
      <p:grpSp>
        <p:nvGrpSpPr>
          <p:cNvPr id="42" name="组合 41"/>
          <p:cNvGrpSpPr/>
          <p:nvPr/>
        </p:nvGrpSpPr>
        <p:grpSpPr>
          <a:xfrm>
            <a:off x="3154277" y="3943130"/>
            <a:ext cx="664893" cy="353726"/>
            <a:chOff x="5056987" y="937359"/>
            <a:chExt cx="587076" cy="343766"/>
          </a:xfrm>
        </p:grpSpPr>
        <p:pic>
          <p:nvPicPr>
            <p:cNvPr id="43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56987" y="937359"/>
              <a:ext cx="587076" cy="343766"/>
            </a:xfrm>
            <a:prstGeom prst="rect">
              <a:avLst/>
            </a:prstGeom>
            <a:noFill/>
          </p:spPr>
        </p:pic>
        <p:sp>
          <p:nvSpPr>
            <p:cNvPr id="44" name="TextBox 43"/>
            <p:cNvSpPr txBox="1"/>
            <p:nvPr/>
          </p:nvSpPr>
          <p:spPr>
            <a:xfrm>
              <a:off x="5296631" y="1086930"/>
              <a:ext cx="107787" cy="1645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829815" y="2728984"/>
            <a:ext cx="664893" cy="353726"/>
            <a:chOff x="5056987" y="937359"/>
            <a:chExt cx="587076" cy="343766"/>
          </a:xfrm>
        </p:grpSpPr>
        <p:pic>
          <p:nvPicPr>
            <p:cNvPr id="46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56987" y="937359"/>
              <a:ext cx="587076" cy="343766"/>
            </a:xfrm>
            <a:prstGeom prst="rect">
              <a:avLst/>
            </a:prstGeom>
            <a:noFill/>
          </p:spPr>
        </p:pic>
        <p:sp>
          <p:nvSpPr>
            <p:cNvPr id="47" name="TextBox 46"/>
            <p:cNvSpPr txBox="1"/>
            <p:nvPr/>
          </p:nvSpPr>
          <p:spPr>
            <a:xfrm>
              <a:off x="5296631" y="1086930"/>
              <a:ext cx="107787" cy="1645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397626" y="3266507"/>
            <a:ext cx="664893" cy="353726"/>
            <a:chOff x="5056987" y="937359"/>
            <a:chExt cx="587076" cy="343766"/>
          </a:xfrm>
        </p:grpSpPr>
        <p:pic>
          <p:nvPicPr>
            <p:cNvPr id="49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56987" y="937359"/>
              <a:ext cx="587076" cy="343766"/>
            </a:xfrm>
            <a:prstGeom prst="rect">
              <a:avLst/>
            </a:prstGeom>
            <a:noFill/>
          </p:spPr>
        </p:pic>
        <p:sp>
          <p:nvSpPr>
            <p:cNvPr id="50" name="TextBox 49"/>
            <p:cNvSpPr txBox="1"/>
            <p:nvPr/>
          </p:nvSpPr>
          <p:spPr>
            <a:xfrm>
              <a:off x="5296631" y="1086930"/>
              <a:ext cx="107787" cy="1645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850850" y="3943130"/>
            <a:ext cx="664893" cy="353726"/>
            <a:chOff x="5056987" y="937359"/>
            <a:chExt cx="587076" cy="343766"/>
          </a:xfrm>
        </p:grpSpPr>
        <p:pic>
          <p:nvPicPr>
            <p:cNvPr id="52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56987" y="937359"/>
              <a:ext cx="587076" cy="343766"/>
            </a:xfrm>
            <a:prstGeom prst="rect">
              <a:avLst/>
            </a:prstGeom>
            <a:noFill/>
          </p:spPr>
        </p:pic>
        <p:sp>
          <p:nvSpPr>
            <p:cNvPr id="53" name="TextBox 52"/>
            <p:cNvSpPr txBox="1"/>
            <p:nvPr/>
          </p:nvSpPr>
          <p:spPr>
            <a:xfrm>
              <a:off x="5296631" y="1086930"/>
              <a:ext cx="107787" cy="1645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D</a:t>
              </a:r>
            </a:p>
          </p:txBody>
        </p:sp>
      </p:grpSp>
      <p:cxnSp>
        <p:nvCxnSpPr>
          <p:cNvPr id="56" name="直接连接符 55"/>
          <p:cNvCxnSpPr>
            <a:endCxn id="49" idx="1"/>
          </p:cNvCxnSpPr>
          <p:nvPr/>
        </p:nvCxnSpPr>
        <p:spPr>
          <a:xfrm>
            <a:off x="4430164" y="3015215"/>
            <a:ext cx="1967462" cy="4281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43" idx="1"/>
          </p:cNvCxnSpPr>
          <p:nvPr/>
        </p:nvCxnSpPr>
        <p:spPr>
          <a:xfrm>
            <a:off x="1891361" y="3711797"/>
            <a:ext cx="1262916" cy="408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3763815" y="4220129"/>
            <a:ext cx="11358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2" idx="3"/>
          </p:cNvCxnSpPr>
          <p:nvPr/>
        </p:nvCxnSpPr>
        <p:spPr>
          <a:xfrm flipV="1">
            <a:off x="5515743" y="3568465"/>
            <a:ext cx="975827" cy="551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766459" y="3567688"/>
            <a:ext cx="582320" cy="7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7631135" y="3250017"/>
            <a:ext cx="936104" cy="427789"/>
            <a:chOff x="1603345" y="4117273"/>
            <a:chExt cx="788032" cy="359783"/>
          </a:xfrm>
        </p:grpSpPr>
        <p:sp>
          <p:nvSpPr>
            <p:cNvPr id="7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89" name="直接连接符 88"/>
          <p:cNvCxnSpPr/>
          <p:nvPr/>
        </p:nvCxnSpPr>
        <p:spPr>
          <a:xfrm flipV="1">
            <a:off x="7034419" y="3443370"/>
            <a:ext cx="7032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848708" y="3111517"/>
            <a:ext cx="65975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2.0.0.1</a:t>
            </a:r>
            <a:endParaRPr lang="zh-CN" altLang="en-US" sz="1200" b="1"/>
          </a:p>
        </p:txBody>
      </p:sp>
      <p:sp>
        <p:nvSpPr>
          <p:cNvPr id="91" name="TextBox 90"/>
          <p:cNvSpPr txBox="1"/>
          <p:nvPr/>
        </p:nvSpPr>
        <p:spPr>
          <a:xfrm>
            <a:off x="3224852" y="2879312"/>
            <a:ext cx="64581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2.0.0.2</a:t>
            </a:r>
            <a:endParaRPr lang="zh-CN" altLang="en-US" sz="1200" b="1"/>
          </a:p>
        </p:txBody>
      </p:sp>
      <p:sp>
        <p:nvSpPr>
          <p:cNvPr id="95" name="TextBox 94"/>
          <p:cNvSpPr txBox="1"/>
          <p:nvPr/>
        </p:nvSpPr>
        <p:spPr>
          <a:xfrm>
            <a:off x="4558653" y="2785481"/>
            <a:ext cx="64581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3.0.0.1</a:t>
            </a:r>
            <a:endParaRPr lang="zh-CN" altLang="en-US" sz="1200" b="1"/>
          </a:p>
        </p:txBody>
      </p:sp>
      <p:sp>
        <p:nvSpPr>
          <p:cNvPr id="96" name="TextBox 95"/>
          <p:cNvSpPr txBox="1"/>
          <p:nvPr/>
        </p:nvSpPr>
        <p:spPr>
          <a:xfrm>
            <a:off x="6074718" y="3057650"/>
            <a:ext cx="64581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3.0.0.2</a:t>
            </a:r>
            <a:endParaRPr lang="zh-CN" altLang="en-US" sz="1200" b="1"/>
          </a:p>
        </p:txBody>
      </p:sp>
      <p:sp>
        <p:nvSpPr>
          <p:cNvPr id="97" name="TextBox 96"/>
          <p:cNvSpPr txBox="1"/>
          <p:nvPr/>
        </p:nvSpPr>
        <p:spPr>
          <a:xfrm>
            <a:off x="1645325" y="3769748"/>
            <a:ext cx="64581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4.0.0.1</a:t>
            </a:r>
            <a:endParaRPr lang="zh-CN" altLang="en-US" sz="1200" b="1"/>
          </a:p>
        </p:txBody>
      </p:sp>
      <p:sp>
        <p:nvSpPr>
          <p:cNvPr id="98" name="TextBox 97"/>
          <p:cNvSpPr txBox="1"/>
          <p:nvPr/>
        </p:nvSpPr>
        <p:spPr>
          <a:xfrm>
            <a:off x="3784349" y="4296856"/>
            <a:ext cx="64581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5.0.0.1</a:t>
            </a:r>
            <a:endParaRPr lang="zh-CN" altLang="en-US" sz="1200" b="1"/>
          </a:p>
        </p:txBody>
      </p:sp>
      <p:sp>
        <p:nvSpPr>
          <p:cNvPr id="99" name="TextBox 98"/>
          <p:cNvSpPr txBox="1"/>
          <p:nvPr/>
        </p:nvSpPr>
        <p:spPr>
          <a:xfrm>
            <a:off x="2669379" y="4056592"/>
            <a:ext cx="64581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4.0.0.2</a:t>
            </a:r>
            <a:endParaRPr lang="zh-CN" altLang="en-US" sz="1200" b="1"/>
          </a:p>
        </p:txBody>
      </p:sp>
      <p:sp>
        <p:nvSpPr>
          <p:cNvPr id="100" name="TextBox 99"/>
          <p:cNvSpPr txBox="1"/>
          <p:nvPr/>
        </p:nvSpPr>
        <p:spPr>
          <a:xfrm>
            <a:off x="4630025" y="4279047"/>
            <a:ext cx="64581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5.0.0.1</a:t>
            </a:r>
            <a:endParaRPr lang="zh-CN" altLang="en-US" sz="1200" b="1"/>
          </a:p>
        </p:txBody>
      </p:sp>
      <p:sp>
        <p:nvSpPr>
          <p:cNvPr id="101" name="TextBox 100"/>
          <p:cNvSpPr txBox="1"/>
          <p:nvPr/>
        </p:nvSpPr>
        <p:spPr>
          <a:xfrm>
            <a:off x="5515743" y="4081629"/>
            <a:ext cx="64581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6.0.0.1</a:t>
            </a:r>
            <a:endParaRPr lang="zh-CN" altLang="en-US" sz="1200" b="1"/>
          </a:p>
        </p:txBody>
      </p:sp>
      <p:sp>
        <p:nvSpPr>
          <p:cNvPr id="102" name="TextBox 101"/>
          <p:cNvSpPr txBox="1"/>
          <p:nvPr/>
        </p:nvSpPr>
        <p:spPr>
          <a:xfrm>
            <a:off x="6147980" y="3734634"/>
            <a:ext cx="64581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6.0.0.2</a:t>
            </a:r>
            <a:endParaRPr lang="zh-CN" altLang="en-US" sz="1200" b="1"/>
          </a:p>
        </p:txBody>
      </p:sp>
      <p:cxnSp>
        <p:nvCxnSpPr>
          <p:cNvPr id="125" name="直接箭头连接符 124"/>
          <p:cNvCxnSpPr/>
          <p:nvPr/>
        </p:nvCxnSpPr>
        <p:spPr>
          <a:xfrm>
            <a:off x="1675261" y="2848470"/>
            <a:ext cx="0" cy="51567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4162261" y="2213308"/>
            <a:ext cx="0" cy="51567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59" y="2448420"/>
            <a:ext cx="24003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723" y="1803488"/>
            <a:ext cx="23812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364" y="2328934"/>
            <a:ext cx="24098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6" name="直接箭头连接符 135"/>
          <p:cNvCxnSpPr/>
          <p:nvPr/>
        </p:nvCxnSpPr>
        <p:spPr>
          <a:xfrm>
            <a:off x="6775602" y="2734341"/>
            <a:ext cx="0" cy="51567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408" y="4941168"/>
            <a:ext cx="24003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741" y="4939041"/>
            <a:ext cx="23907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304" y="4358628"/>
            <a:ext cx="2390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2" name="直接箭头连接符 141"/>
          <p:cNvCxnSpPr/>
          <p:nvPr/>
        </p:nvCxnSpPr>
        <p:spPr>
          <a:xfrm flipV="1">
            <a:off x="3453452" y="4329640"/>
            <a:ext cx="0" cy="48843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flipV="1">
            <a:off x="5275840" y="4313686"/>
            <a:ext cx="0" cy="48843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6781979" y="3628918"/>
            <a:ext cx="0" cy="684768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弧形 145"/>
          <p:cNvSpPr/>
          <p:nvPr/>
        </p:nvSpPr>
        <p:spPr>
          <a:xfrm rot="19925665" flipH="1" flipV="1">
            <a:off x="1825321" y="2790421"/>
            <a:ext cx="2362407" cy="267088"/>
          </a:xfrm>
          <a:prstGeom prst="arc">
            <a:avLst>
              <a:gd name="adj1" fmla="val 10975524"/>
              <a:gd name="adj2" fmla="val 21419301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弧形 147"/>
          <p:cNvSpPr/>
          <p:nvPr/>
        </p:nvSpPr>
        <p:spPr>
          <a:xfrm rot="21259714" flipH="1" flipV="1">
            <a:off x="4572087" y="2746010"/>
            <a:ext cx="1927457" cy="265709"/>
          </a:xfrm>
          <a:prstGeom prst="arc">
            <a:avLst>
              <a:gd name="adj1" fmla="val 10975524"/>
              <a:gd name="adj2" fmla="val 21404832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弧形 148"/>
          <p:cNvSpPr/>
          <p:nvPr/>
        </p:nvSpPr>
        <p:spPr>
          <a:xfrm rot="2155144" flipH="1">
            <a:off x="1736017" y="4226505"/>
            <a:ext cx="1745896" cy="306466"/>
          </a:xfrm>
          <a:prstGeom prst="arc">
            <a:avLst>
              <a:gd name="adj1" fmla="val 10975524"/>
              <a:gd name="adj2" fmla="val 21404832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弧形 149"/>
          <p:cNvSpPr/>
          <p:nvPr/>
        </p:nvSpPr>
        <p:spPr>
          <a:xfrm rot="1475414" flipH="1">
            <a:off x="3795675" y="4503165"/>
            <a:ext cx="1479235" cy="158306"/>
          </a:xfrm>
          <a:prstGeom prst="arc">
            <a:avLst>
              <a:gd name="adj1" fmla="val 10975524"/>
              <a:gd name="adj2" fmla="val 21404832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弧形 150"/>
          <p:cNvSpPr/>
          <p:nvPr/>
        </p:nvSpPr>
        <p:spPr>
          <a:xfrm rot="678137" flipH="1">
            <a:off x="5577426" y="4139152"/>
            <a:ext cx="1147325" cy="167823"/>
          </a:xfrm>
          <a:prstGeom prst="arc">
            <a:avLst>
              <a:gd name="adj1" fmla="val 10975524"/>
              <a:gd name="adj2" fmla="val 21404832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1180277" y="3557771"/>
            <a:ext cx="3229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E0</a:t>
            </a:r>
          </a:p>
        </p:txBody>
      </p:sp>
    </p:spTree>
    <p:extLst>
      <p:ext uri="{BB962C8B-B14F-4D97-AF65-F5344CB8AC3E}">
        <p14:creationId xmlns:p14="http://schemas.microsoft.com/office/powerpoint/2010/main" val="371979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endCxn id="4" idx="3"/>
          </p:cNvCxnSpPr>
          <p:nvPr/>
        </p:nvCxnSpPr>
        <p:spPr>
          <a:xfrm flipH="1">
            <a:off x="3445912" y="1397354"/>
            <a:ext cx="2018109" cy="542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781019" y="1763047"/>
            <a:ext cx="664893" cy="353726"/>
            <a:chOff x="5056987" y="937359"/>
            <a:chExt cx="587076" cy="343766"/>
          </a:xfrm>
        </p:grpSpPr>
        <p:pic>
          <p:nvPicPr>
            <p:cNvPr id="4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56987" y="937359"/>
              <a:ext cx="587076" cy="343766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5296631" y="1086930"/>
              <a:ext cx="107787" cy="1227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01337" y="1763047"/>
            <a:ext cx="936104" cy="427789"/>
            <a:chOff x="1603345" y="4117273"/>
            <a:chExt cx="788032" cy="359783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593565" y="2325269"/>
            <a:ext cx="664893" cy="353726"/>
            <a:chOff x="5056987" y="937359"/>
            <a:chExt cx="587076" cy="343766"/>
          </a:xfrm>
        </p:grpSpPr>
        <p:pic>
          <p:nvPicPr>
            <p:cNvPr id="20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56987" y="937359"/>
              <a:ext cx="587076" cy="343766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5296631" y="1086930"/>
              <a:ext cx="107787" cy="1645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208065" y="1172803"/>
            <a:ext cx="664893" cy="353726"/>
            <a:chOff x="5056987" y="937359"/>
            <a:chExt cx="587076" cy="343766"/>
          </a:xfrm>
        </p:grpSpPr>
        <p:pic>
          <p:nvPicPr>
            <p:cNvPr id="23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56987" y="937359"/>
              <a:ext cx="587076" cy="343766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5296631" y="1086930"/>
              <a:ext cx="107787" cy="1645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B</a:t>
              </a:r>
            </a:p>
          </p:txBody>
        </p:sp>
      </p:grpSp>
      <p:cxnSp>
        <p:nvCxnSpPr>
          <p:cNvPr id="25" name="直接连接符 24"/>
          <p:cNvCxnSpPr>
            <a:endCxn id="20" idx="1"/>
          </p:cNvCxnSpPr>
          <p:nvPr/>
        </p:nvCxnSpPr>
        <p:spPr>
          <a:xfrm>
            <a:off x="3330649" y="2093936"/>
            <a:ext cx="1262916" cy="408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205747" y="1949827"/>
            <a:ext cx="582320" cy="7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05473" y="1393965"/>
            <a:ext cx="112412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192.168.10.0/24</a:t>
            </a:r>
            <a:endParaRPr lang="zh-CN" altLang="en-US" sz="1200" b="1"/>
          </a:p>
        </p:txBody>
      </p:sp>
      <p:sp>
        <p:nvSpPr>
          <p:cNvPr id="28" name="TextBox 27"/>
          <p:cNvSpPr txBox="1"/>
          <p:nvPr/>
        </p:nvSpPr>
        <p:spPr>
          <a:xfrm rot="20787695">
            <a:off x="3579829" y="1357486"/>
            <a:ext cx="112412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172.16.10.0/24</a:t>
            </a:r>
            <a:endParaRPr lang="zh-CN" altLang="en-US" sz="1200" b="1"/>
          </a:p>
        </p:txBody>
      </p:sp>
      <p:sp>
        <p:nvSpPr>
          <p:cNvPr id="29" name="TextBox 28"/>
          <p:cNvSpPr txBox="1"/>
          <p:nvPr/>
        </p:nvSpPr>
        <p:spPr>
          <a:xfrm rot="1064871">
            <a:off x="3278535" y="2325269"/>
            <a:ext cx="112412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172.16.20.0/24</a:t>
            </a:r>
            <a:endParaRPr lang="zh-CN" altLang="en-US" sz="1200" b="1"/>
          </a:p>
        </p:txBody>
      </p:sp>
      <p:cxnSp>
        <p:nvCxnSpPr>
          <p:cNvPr id="30" name="直接连接符 29"/>
          <p:cNvCxnSpPr>
            <a:endCxn id="32" idx="3"/>
          </p:cNvCxnSpPr>
          <p:nvPr/>
        </p:nvCxnSpPr>
        <p:spPr>
          <a:xfrm flipH="1">
            <a:off x="3330649" y="3501008"/>
            <a:ext cx="2018109" cy="542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2665756" y="3866701"/>
            <a:ext cx="664893" cy="353726"/>
            <a:chOff x="5056987" y="937359"/>
            <a:chExt cx="587076" cy="343766"/>
          </a:xfrm>
        </p:grpSpPr>
        <p:pic>
          <p:nvPicPr>
            <p:cNvPr id="32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56987" y="937359"/>
              <a:ext cx="587076" cy="343766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5296631" y="1086930"/>
              <a:ext cx="107787" cy="1227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286074" y="3866701"/>
            <a:ext cx="936104" cy="427789"/>
            <a:chOff x="1603345" y="4117273"/>
            <a:chExt cx="788032" cy="359783"/>
          </a:xfrm>
        </p:grpSpPr>
        <p:sp>
          <p:nvSpPr>
            <p:cNvPr id="3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478302" y="4428923"/>
            <a:ext cx="664893" cy="353726"/>
            <a:chOff x="5056987" y="937359"/>
            <a:chExt cx="587076" cy="343766"/>
          </a:xfrm>
        </p:grpSpPr>
        <p:pic>
          <p:nvPicPr>
            <p:cNvPr id="48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56987" y="937359"/>
              <a:ext cx="587076" cy="343766"/>
            </a:xfrm>
            <a:prstGeom prst="rect">
              <a:avLst/>
            </a:prstGeom>
            <a:noFill/>
          </p:spPr>
        </p:pic>
        <p:sp>
          <p:nvSpPr>
            <p:cNvPr id="49" name="TextBox 48"/>
            <p:cNvSpPr txBox="1"/>
            <p:nvPr/>
          </p:nvSpPr>
          <p:spPr>
            <a:xfrm>
              <a:off x="5296631" y="1086930"/>
              <a:ext cx="107787" cy="1645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092802" y="3276457"/>
            <a:ext cx="664893" cy="353726"/>
            <a:chOff x="5056987" y="937359"/>
            <a:chExt cx="587076" cy="343766"/>
          </a:xfrm>
        </p:grpSpPr>
        <p:pic>
          <p:nvPicPr>
            <p:cNvPr id="51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56987" y="937359"/>
              <a:ext cx="587076" cy="343766"/>
            </a:xfrm>
            <a:prstGeom prst="rect">
              <a:avLst/>
            </a:prstGeom>
            <a:noFill/>
          </p:spPr>
        </p:pic>
        <p:sp>
          <p:nvSpPr>
            <p:cNvPr id="52" name="TextBox 51"/>
            <p:cNvSpPr txBox="1"/>
            <p:nvPr/>
          </p:nvSpPr>
          <p:spPr>
            <a:xfrm>
              <a:off x="5296631" y="1086930"/>
              <a:ext cx="107787" cy="1645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>
                  <a:solidFill>
                    <a:schemeClr val="bg1"/>
                  </a:solidFill>
                </a:rPr>
                <a:t>B</a:t>
              </a:r>
            </a:p>
          </p:txBody>
        </p:sp>
      </p:grpSp>
      <p:cxnSp>
        <p:nvCxnSpPr>
          <p:cNvPr id="53" name="直接连接符 52"/>
          <p:cNvCxnSpPr>
            <a:endCxn id="48" idx="1"/>
          </p:cNvCxnSpPr>
          <p:nvPr/>
        </p:nvCxnSpPr>
        <p:spPr>
          <a:xfrm>
            <a:off x="3215386" y="4197590"/>
            <a:ext cx="1262916" cy="408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090484" y="4053481"/>
            <a:ext cx="582320" cy="7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90210" y="3497619"/>
            <a:ext cx="112412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172.17.10.0/24</a:t>
            </a:r>
            <a:endParaRPr lang="zh-CN" altLang="en-US" sz="1200" b="1"/>
          </a:p>
        </p:txBody>
      </p:sp>
      <p:sp>
        <p:nvSpPr>
          <p:cNvPr id="56" name="TextBox 55"/>
          <p:cNvSpPr txBox="1"/>
          <p:nvPr/>
        </p:nvSpPr>
        <p:spPr>
          <a:xfrm rot="20787695">
            <a:off x="3464566" y="3461140"/>
            <a:ext cx="112412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172.16.10.0/24</a:t>
            </a:r>
            <a:endParaRPr lang="zh-CN" altLang="en-US" sz="1200" b="1"/>
          </a:p>
        </p:txBody>
      </p:sp>
      <p:sp>
        <p:nvSpPr>
          <p:cNvPr id="57" name="TextBox 56"/>
          <p:cNvSpPr txBox="1"/>
          <p:nvPr/>
        </p:nvSpPr>
        <p:spPr>
          <a:xfrm rot="1064871">
            <a:off x="3163272" y="4428923"/>
            <a:ext cx="112412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172.16.20.0/24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1453801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648" y="2060848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R    192.168.4.0/24 [120/2] via 192.168.2.1, 00:00:11, Serial2/1</a:t>
            </a:r>
            <a:endParaRPr lang="zh-CN" altLang="zh-CN"/>
          </a:p>
        </p:txBody>
      </p:sp>
      <p:cxnSp>
        <p:nvCxnSpPr>
          <p:cNvPr id="5" name="直接连接符 4"/>
          <p:cNvCxnSpPr/>
          <p:nvPr/>
        </p:nvCxnSpPr>
        <p:spPr>
          <a:xfrm>
            <a:off x="1993723" y="2429404"/>
            <a:ext cx="14261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443315" y="2414096"/>
            <a:ext cx="2615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563888" y="2414096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995936" y="2414096"/>
            <a:ext cx="1307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716016" y="2414096"/>
            <a:ext cx="1080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948264" y="2414096"/>
            <a:ext cx="8640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574108" y="2430181"/>
            <a:ext cx="0" cy="87322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2627784" y="2430180"/>
            <a:ext cx="0" cy="515109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743908" y="2430180"/>
            <a:ext cx="0" cy="515109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1" idx="0"/>
          </p:cNvCxnSpPr>
          <p:nvPr/>
        </p:nvCxnSpPr>
        <p:spPr>
          <a:xfrm flipV="1">
            <a:off x="4061332" y="2430181"/>
            <a:ext cx="0" cy="87322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169393" y="2430180"/>
            <a:ext cx="0" cy="515109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380312" y="2430180"/>
            <a:ext cx="0" cy="515109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7679" y="330340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通过</a:t>
            </a:r>
            <a:r>
              <a:rPr lang="en-US" altLang="zh-CN" sz="1400"/>
              <a:t>RIP</a:t>
            </a:r>
            <a:r>
              <a:rPr lang="zh-CN" altLang="en-US" sz="1400"/>
              <a:t>协议学习到的路由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6378" y="29956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目标网段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58521" y="29956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管理距离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89462" y="33034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跳数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76194" y="300294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下一跳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08442" y="29531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出口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5940152" y="2414096"/>
            <a:ext cx="9361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6480212" y="2414096"/>
            <a:ext cx="0" cy="515109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046566" y="29896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更新时间</a:t>
            </a:r>
          </a:p>
        </p:txBody>
      </p:sp>
    </p:spTree>
    <p:extLst>
      <p:ext uri="{BB962C8B-B14F-4D97-AF65-F5344CB8AC3E}">
        <p14:creationId xmlns:p14="http://schemas.microsoft.com/office/powerpoint/2010/main" val="25988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/>
          <p:cNvCxnSpPr/>
          <p:nvPr/>
        </p:nvCxnSpPr>
        <p:spPr>
          <a:xfrm flipH="1" flipV="1">
            <a:off x="6285392" y="2006773"/>
            <a:ext cx="1520660" cy="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flipH="1">
            <a:off x="4788347" y="1948178"/>
            <a:ext cx="672630" cy="3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 flipH="1">
            <a:off x="5259270" y="2040706"/>
            <a:ext cx="6087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 flipH="1">
            <a:off x="5259270" y="1960931"/>
            <a:ext cx="201708" cy="74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1295750" y="1960931"/>
            <a:ext cx="17104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68" y="1820947"/>
            <a:ext cx="560715" cy="328330"/>
          </a:xfrm>
          <a:prstGeom prst="rect">
            <a:avLst/>
          </a:prstGeom>
          <a:noFill/>
        </p:spPr>
      </p:pic>
      <p:sp>
        <p:nvSpPr>
          <p:cNvPr id="76" name="TextBox 75"/>
          <p:cNvSpPr txBox="1"/>
          <p:nvPr/>
        </p:nvSpPr>
        <p:spPr>
          <a:xfrm>
            <a:off x="2942225" y="2149277"/>
            <a:ext cx="449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R1</a:t>
            </a:r>
            <a:endParaRPr lang="zh-CN" altLang="en-US" sz="1100" b="1"/>
          </a:p>
        </p:txBody>
      </p:sp>
      <p:sp>
        <p:nvSpPr>
          <p:cNvPr id="78" name="TextBox 77"/>
          <p:cNvSpPr txBox="1"/>
          <p:nvPr/>
        </p:nvSpPr>
        <p:spPr>
          <a:xfrm>
            <a:off x="4423020" y="2156648"/>
            <a:ext cx="406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R2</a:t>
            </a:r>
            <a:endParaRPr lang="zh-CN" altLang="en-US" sz="1100" b="1"/>
          </a:p>
        </p:txBody>
      </p:sp>
      <p:sp>
        <p:nvSpPr>
          <p:cNvPr id="87" name="TextBox 86"/>
          <p:cNvSpPr txBox="1"/>
          <p:nvPr/>
        </p:nvSpPr>
        <p:spPr>
          <a:xfrm>
            <a:off x="1061548" y="1404352"/>
            <a:ext cx="337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A</a:t>
            </a:r>
            <a:endParaRPr lang="zh-CN" altLang="en-US" sz="1100" b="1"/>
          </a:p>
        </p:txBody>
      </p:sp>
      <p:grpSp>
        <p:nvGrpSpPr>
          <p:cNvPr id="29" name="组合 28"/>
          <p:cNvGrpSpPr/>
          <p:nvPr/>
        </p:nvGrpSpPr>
        <p:grpSpPr>
          <a:xfrm>
            <a:off x="1817852" y="1826453"/>
            <a:ext cx="675935" cy="282855"/>
            <a:chOff x="1695736" y="2879465"/>
            <a:chExt cx="788032" cy="359783"/>
          </a:xfrm>
        </p:grpSpPr>
        <p:sp>
          <p:nvSpPr>
            <p:cNvPr id="9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95736" y="2879465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5"/>
            <p:cNvSpPr>
              <a:spLocks/>
            </p:cNvSpPr>
            <p:nvPr/>
          </p:nvSpPr>
          <p:spPr bwMode="auto">
            <a:xfrm>
              <a:off x="1724599" y="2908328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6"/>
            <p:cNvSpPr>
              <a:spLocks noChangeArrowheads="1"/>
            </p:cNvSpPr>
            <p:nvPr/>
          </p:nvSpPr>
          <p:spPr bwMode="auto">
            <a:xfrm>
              <a:off x="1724599" y="3098959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7"/>
            <p:cNvSpPr>
              <a:spLocks/>
            </p:cNvSpPr>
            <p:nvPr/>
          </p:nvSpPr>
          <p:spPr bwMode="auto">
            <a:xfrm>
              <a:off x="1724599" y="2908328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8"/>
            <p:cNvSpPr>
              <a:spLocks/>
            </p:cNvSpPr>
            <p:nvPr/>
          </p:nvSpPr>
          <p:spPr bwMode="auto">
            <a:xfrm>
              <a:off x="1895765" y="2942561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9"/>
            <p:cNvSpPr>
              <a:spLocks/>
            </p:cNvSpPr>
            <p:nvPr/>
          </p:nvSpPr>
          <p:spPr bwMode="auto">
            <a:xfrm>
              <a:off x="1828641" y="3009685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0"/>
            <p:cNvSpPr>
              <a:spLocks/>
            </p:cNvSpPr>
            <p:nvPr/>
          </p:nvSpPr>
          <p:spPr bwMode="auto">
            <a:xfrm>
              <a:off x="2136739" y="2923095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1"/>
            <p:cNvSpPr>
              <a:spLocks/>
            </p:cNvSpPr>
            <p:nvPr/>
          </p:nvSpPr>
          <p:spPr bwMode="auto">
            <a:xfrm>
              <a:off x="2069615" y="2989548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2"/>
            <p:cNvSpPr>
              <a:spLocks/>
            </p:cNvSpPr>
            <p:nvPr/>
          </p:nvSpPr>
          <p:spPr bwMode="auto">
            <a:xfrm>
              <a:off x="1901134" y="2947931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auto">
            <a:xfrm>
              <a:off x="1832668" y="3014384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4"/>
            <p:cNvSpPr>
              <a:spLocks/>
            </p:cNvSpPr>
            <p:nvPr/>
          </p:nvSpPr>
          <p:spPr bwMode="auto">
            <a:xfrm>
              <a:off x="2141437" y="2927794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auto">
            <a:xfrm>
              <a:off x="2074314" y="2994918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80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4867" y="1665962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" name="TextBox 153"/>
          <p:cNvSpPr txBox="1"/>
          <p:nvPr/>
        </p:nvSpPr>
        <p:spPr>
          <a:xfrm>
            <a:off x="5880957" y="2202670"/>
            <a:ext cx="406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R3</a:t>
            </a:r>
            <a:endParaRPr lang="zh-CN" altLang="en-US" sz="1100" b="1"/>
          </a:p>
        </p:txBody>
      </p:sp>
      <p:cxnSp>
        <p:nvCxnSpPr>
          <p:cNvPr id="155" name="直接连接符 154"/>
          <p:cNvCxnSpPr/>
          <p:nvPr/>
        </p:nvCxnSpPr>
        <p:spPr>
          <a:xfrm flipH="1">
            <a:off x="3350715" y="1922304"/>
            <a:ext cx="672630" cy="3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3821638" y="2014832"/>
            <a:ext cx="6087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flipH="1">
            <a:off x="3821638" y="1935057"/>
            <a:ext cx="201708" cy="74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5881" y="1824132"/>
            <a:ext cx="560715" cy="328330"/>
          </a:xfrm>
          <a:prstGeom prst="rect">
            <a:avLst/>
          </a:prstGeom>
          <a:noFill/>
        </p:spPr>
      </p:pic>
      <p:pic>
        <p:nvPicPr>
          <p:cNvPr id="175" name="Picture 8" descr="计算机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37310" y="1691682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6" name="TextBox 175"/>
          <p:cNvSpPr txBox="1"/>
          <p:nvPr/>
        </p:nvSpPr>
        <p:spPr>
          <a:xfrm>
            <a:off x="7771279" y="1404352"/>
            <a:ext cx="337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B</a:t>
            </a:r>
            <a:endParaRPr lang="zh-CN" altLang="en-US" sz="1100" b="1"/>
          </a:p>
        </p:txBody>
      </p:sp>
      <p:grpSp>
        <p:nvGrpSpPr>
          <p:cNvPr id="177" name="组合 176"/>
          <p:cNvGrpSpPr/>
          <p:nvPr/>
        </p:nvGrpSpPr>
        <p:grpSpPr>
          <a:xfrm>
            <a:off x="6707754" y="1843684"/>
            <a:ext cx="675935" cy="282855"/>
            <a:chOff x="1695736" y="2879465"/>
            <a:chExt cx="788032" cy="359783"/>
          </a:xfrm>
        </p:grpSpPr>
        <p:sp>
          <p:nvSpPr>
            <p:cNvPr id="17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95736" y="2879465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5"/>
            <p:cNvSpPr>
              <a:spLocks/>
            </p:cNvSpPr>
            <p:nvPr/>
          </p:nvSpPr>
          <p:spPr bwMode="auto">
            <a:xfrm>
              <a:off x="1724599" y="2908328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Rectangle 6"/>
            <p:cNvSpPr>
              <a:spLocks noChangeArrowheads="1"/>
            </p:cNvSpPr>
            <p:nvPr/>
          </p:nvSpPr>
          <p:spPr bwMode="auto">
            <a:xfrm>
              <a:off x="1724599" y="3098959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7"/>
            <p:cNvSpPr>
              <a:spLocks/>
            </p:cNvSpPr>
            <p:nvPr/>
          </p:nvSpPr>
          <p:spPr bwMode="auto">
            <a:xfrm>
              <a:off x="1724599" y="2908328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8"/>
            <p:cNvSpPr>
              <a:spLocks/>
            </p:cNvSpPr>
            <p:nvPr/>
          </p:nvSpPr>
          <p:spPr bwMode="auto">
            <a:xfrm>
              <a:off x="1895765" y="2942561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9"/>
            <p:cNvSpPr>
              <a:spLocks/>
            </p:cNvSpPr>
            <p:nvPr/>
          </p:nvSpPr>
          <p:spPr bwMode="auto">
            <a:xfrm>
              <a:off x="1828641" y="3009685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0"/>
            <p:cNvSpPr>
              <a:spLocks/>
            </p:cNvSpPr>
            <p:nvPr/>
          </p:nvSpPr>
          <p:spPr bwMode="auto">
            <a:xfrm>
              <a:off x="2136739" y="2923095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1"/>
            <p:cNvSpPr>
              <a:spLocks/>
            </p:cNvSpPr>
            <p:nvPr/>
          </p:nvSpPr>
          <p:spPr bwMode="auto">
            <a:xfrm>
              <a:off x="2069615" y="2989548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2"/>
            <p:cNvSpPr>
              <a:spLocks/>
            </p:cNvSpPr>
            <p:nvPr/>
          </p:nvSpPr>
          <p:spPr bwMode="auto">
            <a:xfrm>
              <a:off x="1901134" y="2947931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3"/>
            <p:cNvSpPr>
              <a:spLocks/>
            </p:cNvSpPr>
            <p:nvPr/>
          </p:nvSpPr>
          <p:spPr bwMode="auto">
            <a:xfrm>
              <a:off x="1832668" y="3014384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4"/>
            <p:cNvSpPr>
              <a:spLocks/>
            </p:cNvSpPr>
            <p:nvPr/>
          </p:nvSpPr>
          <p:spPr bwMode="auto">
            <a:xfrm>
              <a:off x="2141437" y="2927794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5"/>
            <p:cNvSpPr>
              <a:spLocks/>
            </p:cNvSpPr>
            <p:nvPr/>
          </p:nvSpPr>
          <p:spPr bwMode="auto">
            <a:xfrm>
              <a:off x="2074314" y="2994918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614080" y="2175264"/>
            <a:ext cx="1569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192.168.0.2</a:t>
            </a:r>
            <a:endParaRPr lang="zh-CN" altLang="en-US" sz="1100" b="1"/>
          </a:p>
        </p:txBody>
      </p:sp>
      <p:sp>
        <p:nvSpPr>
          <p:cNvPr id="191" name="TextBox 190"/>
          <p:cNvSpPr txBox="1"/>
          <p:nvPr/>
        </p:nvSpPr>
        <p:spPr>
          <a:xfrm>
            <a:off x="1265563" y="2641639"/>
            <a:ext cx="1154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192.168.0.0/24</a:t>
            </a:r>
            <a:endParaRPr lang="zh-CN" altLang="en-US" sz="1100" b="1"/>
          </a:p>
        </p:txBody>
      </p:sp>
      <p:sp>
        <p:nvSpPr>
          <p:cNvPr id="192" name="TextBox 191"/>
          <p:cNvSpPr txBox="1"/>
          <p:nvPr/>
        </p:nvSpPr>
        <p:spPr>
          <a:xfrm>
            <a:off x="6846596" y="2641639"/>
            <a:ext cx="1569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192.168.1.0/24</a:t>
            </a:r>
            <a:endParaRPr lang="zh-CN" altLang="en-US" sz="1100" b="1"/>
          </a:p>
        </p:txBody>
      </p:sp>
      <p:sp>
        <p:nvSpPr>
          <p:cNvPr id="193" name="TextBox 192"/>
          <p:cNvSpPr txBox="1"/>
          <p:nvPr/>
        </p:nvSpPr>
        <p:spPr>
          <a:xfrm>
            <a:off x="7612837" y="2237538"/>
            <a:ext cx="1092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192.168.1.2</a:t>
            </a:r>
            <a:endParaRPr lang="zh-CN" altLang="en-US" sz="1100" b="1"/>
          </a:p>
        </p:txBody>
      </p:sp>
      <p:pic>
        <p:nvPicPr>
          <p:cNvPr id="2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6643" y="1806164"/>
            <a:ext cx="560715" cy="328330"/>
          </a:xfrm>
          <a:prstGeom prst="rect">
            <a:avLst/>
          </a:prstGeom>
          <a:noFill/>
        </p:spPr>
      </p:pic>
      <p:sp>
        <p:nvSpPr>
          <p:cNvPr id="227" name="弧形 226"/>
          <p:cNvSpPr/>
          <p:nvPr/>
        </p:nvSpPr>
        <p:spPr>
          <a:xfrm>
            <a:off x="1340078" y="1417128"/>
            <a:ext cx="1666158" cy="1012847"/>
          </a:xfrm>
          <a:prstGeom prst="arc">
            <a:avLst>
              <a:gd name="adj1" fmla="val 11876550"/>
              <a:gd name="adj2" fmla="val 20838673"/>
            </a:avLst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弧形 204"/>
          <p:cNvSpPr/>
          <p:nvPr/>
        </p:nvSpPr>
        <p:spPr>
          <a:xfrm>
            <a:off x="3350715" y="1449846"/>
            <a:ext cx="1139182" cy="1012847"/>
          </a:xfrm>
          <a:prstGeom prst="arc">
            <a:avLst>
              <a:gd name="adj1" fmla="val 12261530"/>
              <a:gd name="adj2" fmla="val 20538772"/>
            </a:avLst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弧形 205"/>
          <p:cNvSpPr/>
          <p:nvPr/>
        </p:nvSpPr>
        <p:spPr>
          <a:xfrm>
            <a:off x="4764490" y="1492592"/>
            <a:ext cx="1139182" cy="1012847"/>
          </a:xfrm>
          <a:prstGeom prst="arc">
            <a:avLst>
              <a:gd name="adj1" fmla="val 12261530"/>
              <a:gd name="adj2" fmla="val 20538772"/>
            </a:avLst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弧形 206"/>
          <p:cNvSpPr/>
          <p:nvPr/>
        </p:nvSpPr>
        <p:spPr>
          <a:xfrm>
            <a:off x="6130309" y="1509823"/>
            <a:ext cx="1666158" cy="1012847"/>
          </a:xfrm>
          <a:prstGeom prst="arc">
            <a:avLst>
              <a:gd name="adj1" fmla="val 11876550"/>
              <a:gd name="adj2" fmla="val 20838673"/>
            </a:avLst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弧形 207"/>
          <p:cNvSpPr/>
          <p:nvPr/>
        </p:nvSpPr>
        <p:spPr>
          <a:xfrm rot="10800000">
            <a:off x="6180717" y="1509823"/>
            <a:ext cx="1666158" cy="1012847"/>
          </a:xfrm>
          <a:prstGeom prst="arc">
            <a:avLst>
              <a:gd name="adj1" fmla="val 11876550"/>
              <a:gd name="adj2" fmla="val 20838673"/>
            </a:avLst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弧形 208"/>
          <p:cNvSpPr/>
          <p:nvPr/>
        </p:nvSpPr>
        <p:spPr>
          <a:xfrm rot="10800000">
            <a:off x="4787168" y="1529382"/>
            <a:ext cx="1139182" cy="1012847"/>
          </a:xfrm>
          <a:prstGeom prst="arc">
            <a:avLst>
              <a:gd name="adj1" fmla="val 12261530"/>
              <a:gd name="adj2" fmla="val 20538772"/>
            </a:avLst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弧形 209"/>
          <p:cNvSpPr/>
          <p:nvPr/>
        </p:nvSpPr>
        <p:spPr>
          <a:xfrm rot="10800000">
            <a:off x="3380929" y="1478687"/>
            <a:ext cx="1139182" cy="1012847"/>
          </a:xfrm>
          <a:prstGeom prst="arc">
            <a:avLst>
              <a:gd name="adj1" fmla="val 12261530"/>
              <a:gd name="adj2" fmla="val 20538772"/>
            </a:avLst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弧形 210"/>
          <p:cNvSpPr/>
          <p:nvPr/>
        </p:nvSpPr>
        <p:spPr>
          <a:xfrm rot="10800000">
            <a:off x="1408240" y="1441754"/>
            <a:ext cx="1666158" cy="1012847"/>
          </a:xfrm>
          <a:prstGeom prst="arc">
            <a:avLst>
              <a:gd name="adj1" fmla="val 11876550"/>
              <a:gd name="adj2" fmla="val 20838673"/>
            </a:avLst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右箭头 228"/>
          <p:cNvSpPr/>
          <p:nvPr/>
        </p:nvSpPr>
        <p:spPr>
          <a:xfrm>
            <a:off x="2856643" y="810884"/>
            <a:ext cx="3737224" cy="432048"/>
          </a:xfrm>
          <a:prstGeom prst="rightArrow">
            <a:avLst>
              <a:gd name="adj1" fmla="val 61979"/>
              <a:gd name="adj2" fmla="val 7396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沿途路由器必须有到</a:t>
            </a:r>
            <a:r>
              <a:rPr lang="en-US" altLang="zh-CN" sz="1200">
                <a:solidFill>
                  <a:schemeClr val="tx1"/>
                </a:solidFill>
              </a:rPr>
              <a:t>192.168.1.0/24</a:t>
            </a:r>
            <a:r>
              <a:rPr lang="zh-CN" altLang="en-US" sz="1200">
                <a:solidFill>
                  <a:schemeClr val="tx1"/>
                </a:solidFill>
              </a:rPr>
              <a:t>网段的路由</a:t>
            </a:r>
          </a:p>
        </p:txBody>
      </p:sp>
      <p:sp>
        <p:nvSpPr>
          <p:cNvPr id="212" name="右箭头 211"/>
          <p:cNvSpPr/>
          <p:nvPr/>
        </p:nvSpPr>
        <p:spPr>
          <a:xfrm flipH="1">
            <a:off x="2678756" y="2641639"/>
            <a:ext cx="3765984" cy="432048"/>
          </a:xfrm>
          <a:prstGeom prst="rightArrow">
            <a:avLst>
              <a:gd name="adj1" fmla="val 61979"/>
              <a:gd name="adj2" fmla="val 7396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沿途路由器必须有到</a:t>
            </a:r>
            <a:r>
              <a:rPr lang="en-US" altLang="zh-CN" sz="1200">
                <a:solidFill>
                  <a:schemeClr val="tx1"/>
                </a:solidFill>
              </a:rPr>
              <a:t>192.168.0.0/24</a:t>
            </a:r>
            <a:r>
              <a:rPr lang="zh-CN" altLang="en-US" sz="1200">
                <a:solidFill>
                  <a:schemeClr val="tx1"/>
                </a:solidFill>
              </a:rPr>
              <a:t>网段的路由</a:t>
            </a:r>
          </a:p>
        </p:txBody>
      </p:sp>
    </p:spTree>
    <p:extLst>
      <p:ext uri="{BB962C8B-B14F-4D97-AF65-F5344CB8AC3E}">
        <p14:creationId xmlns:p14="http://schemas.microsoft.com/office/powerpoint/2010/main" val="1476607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00" y="764704"/>
            <a:ext cx="7353300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H="1">
            <a:off x="2920058" y="1893850"/>
            <a:ext cx="571822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2843808" y="2060848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11039" y="1755350"/>
            <a:ext cx="56206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1200" b="1"/>
              <a:t>命令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8374" y="1896147"/>
            <a:ext cx="112412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RIP</a:t>
            </a:r>
            <a:r>
              <a:rPr lang="zh-CN" altLang="en-US" sz="1200" b="1"/>
              <a:t>版本</a:t>
            </a:r>
          </a:p>
        </p:txBody>
      </p:sp>
      <p:sp>
        <p:nvSpPr>
          <p:cNvPr id="9" name="矩形 8"/>
          <p:cNvSpPr/>
          <p:nvPr/>
        </p:nvSpPr>
        <p:spPr>
          <a:xfrm>
            <a:off x="1187624" y="3212976"/>
            <a:ext cx="3312368" cy="10364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45979" y="3628230"/>
            <a:ext cx="237626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 </a:t>
            </a:r>
            <a:r>
              <a:rPr lang="zh-CN" altLang="en-US" sz="1200" b="1"/>
              <a:t>到</a:t>
            </a:r>
            <a:r>
              <a:rPr lang="en-US" altLang="zh-CN" sz="1200" b="1"/>
              <a:t>192.168.5.0/24</a:t>
            </a:r>
            <a:r>
              <a:rPr lang="zh-CN" altLang="en-US" sz="1200" b="1"/>
              <a:t>网段路由信息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528003" y="3763015"/>
            <a:ext cx="817976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195035" y="4249395"/>
            <a:ext cx="3300715" cy="10678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331974" y="4719334"/>
            <a:ext cx="237626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 </a:t>
            </a:r>
            <a:r>
              <a:rPr lang="zh-CN" altLang="en-US" sz="1200" b="1"/>
              <a:t>到</a:t>
            </a:r>
            <a:r>
              <a:rPr lang="en-US" altLang="zh-CN" sz="1200" b="1"/>
              <a:t>192.168.6.0/24</a:t>
            </a:r>
            <a:r>
              <a:rPr lang="zh-CN" altLang="en-US" sz="1200" b="1"/>
              <a:t>网段路由信息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4513998" y="4854119"/>
            <a:ext cx="817976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44870" y="3454186"/>
            <a:ext cx="801109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 20</a:t>
            </a:r>
            <a:r>
              <a:rPr lang="zh-CN" altLang="en-US" sz="1200" b="1"/>
              <a:t>个字节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53522" y="4547478"/>
            <a:ext cx="77845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 20</a:t>
            </a:r>
            <a:r>
              <a:rPr lang="zh-CN" altLang="en-US" sz="1200" b="1"/>
              <a:t>个字节</a:t>
            </a:r>
          </a:p>
        </p:txBody>
      </p:sp>
      <p:sp>
        <p:nvSpPr>
          <p:cNvPr id="23" name="矩形 22"/>
          <p:cNvSpPr/>
          <p:nvPr/>
        </p:nvSpPr>
        <p:spPr>
          <a:xfrm>
            <a:off x="1187624" y="2132856"/>
            <a:ext cx="3306211" cy="10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337261" y="2591811"/>
            <a:ext cx="237626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 </a:t>
            </a:r>
            <a:r>
              <a:rPr lang="zh-CN" altLang="en-US" sz="1200" b="1"/>
              <a:t>到</a:t>
            </a:r>
            <a:r>
              <a:rPr lang="en-US" altLang="zh-CN" sz="1200" b="1"/>
              <a:t>192.168.3.0/24</a:t>
            </a:r>
            <a:r>
              <a:rPr lang="zh-CN" altLang="en-US" sz="1200" b="1"/>
              <a:t>网段路由信息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4519285" y="2726596"/>
            <a:ext cx="817976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36152" y="2417767"/>
            <a:ext cx="801109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 20</a:t>
            </a:r>
            <a:r>
              <a:rPr lang="zh-CN" altLang="en-US" sz="1200" b="1"/>
              <a:t>个字节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69301" y="5371739"/>
            <a:ext cx="227485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1200" b="1"/>
              <a:t>一个</a:t>
            </a:r>
            <a:r>
              <a:rPr lang="en-US" altLang="zh-CN" sz="1200" b="1"/>
              <a:t>UDP</a:t>
            </a:r>
            <a:r>
              <a:rPr lang="zh-CN" altLang="en-US" sz="1200" b="1"/>
              <a:t>包最多</a:t>
            </a:r>
            <a:r>
              <a:rPr lang="en-US" altLang="zh-CN" sz="1200" b="1"/>
              <a:t>25</a:t>
            </a:r>
            <a:r>
              <a:rPr lang="zh-CN" altLang="en-US" sz="1200" b="1"/>
              <a:t>条路由</a:t>
            </a:r>
          </a:p>
        </p:txBody>
      </p:sp>
      <p:sp>
        <p:nvSpPr>
          <p:cNvPr id="28" name="矩形 27"/>
          <p:cNvSpPr/>
          <p:nvPr/>
        </p:nvSpPr>
        <p:spPr>
          <a:xfrm>
            <a:off x="1188213" y="1788810"/>
            <a:ext cx="3306211" cy="3440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4493835" y="1960833"/>
            <a:ext cx="817976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45979" y="1822333"/>
            <a:ext cx="801109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 </a:t>
            </a:r>
            <a:r>
              <a:rPr lang="zh-CN" altLang="en-US" sz="1200" b="1"/>
              <a:t>首部</a:t>
            </a:r>
          </a:p>
        </p:txBody>
      </p:sp>
    </p:spTree>
    <p:extLst>
      <p:ext uri="{BB962C8B-B14F-4D97-AF65-F5344CB8AC3E}">
        <p14:creationId xmlns:p14="http://schemas.microsoft.com/office/powerpoint/2010/main" val="1973557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4097369" y="1085434"/>
            <a:ext cx="3041687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221505" y="886996"/>
            <a:ext cx="763351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/>
              <a:t> </a:t>
            </a:r>
            <a:r>
              <a:rPr kumimoji="1" lang="en-US" altLang="zh-CN" sz="1400"/>
              <a:t>4 </a:t>
            </a:r>
            <a:r>
              <a:rPr kumimoji="1" lang="zh-CN" altLang="en-US" sz="1400"/>
              <a:t>字节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31863" y="4629150"/>
            <a:ext cx="5778500" cy="45603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846388" y="4325938"/>
            <a:ext cx="3857625" cy="14287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199965" y="4172049"/>
            <a:ext cx="889924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400"/>
              <a:t>RIP </a:t>
            </a:r>
            <a:r>
              <a:rPr kumimoji="1" lang="zh-CN" altLang="en-US" sz="1400"/>
              <a:t>报文</a:t>
            </a: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3610938" y="3337435"/>
            <a:ext cx="3528118" cy="390525"/>
          </a:xfrm>
          <a:custGeom>
            <a:avLst/>
            <a:gdLst>
              <a:gd name="T0" fmla="*/ 2147483647 w 2328"/>
              <a:gd name="T1" fmla="*/ 2147483647 h 204"/>
              <a:gd name="T2" fmla="*/ 2147483647 w 2328"/>
              <a:gd name="T3" fmla="*/ 0 h 204"/>
              <a:gd name="T4" fmla="*/ 2147483647 w 2328"/>
              <a:gd name="T5" fmla="*/ 2147483647 h 204"/>
              <a:gd name="T6" fmla="*/ 0 w 2328"/>
              <a:gd name="T7" fmla="*/ 2147483647 h 204"/>
              <a:gd name="T8" fmla="*/ 2147483647 w 2328"/>
              <a:gd name="T9" fmla="*/ 2147483647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28"/>
              <a:gd name="T16" fmla="*/ 0 h 204"/>
              <a:gd name="T17" fmla="*/ 2328 w 2328"/>
              <a:gd name="T18" fmla="*/ 204 h 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28" h="204">
                <a:moveTo>
                  <a:pt x="306" y="6"/>
                </a:moveTo>
                <a:lnTo>
                  <a:pt x="2328" y="0"/>
                </a:lnTo>
                <a:lnTo>
                  <a:pt x="1716" y="204"/>
                </a:lnTo>
                <a:lnTo>
                  <a:pt x="0" y="204"/>
                </a:lnTo>
                <a:lnTo>
                  <a:pt x="306" y="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087844" y="1314034"/>
            <a:ext cx="3051211" cy="20272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altLang="zh-CN" sz="140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921669" y="5267092"/>
            <a:ext cx="4817269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509704" y="1798668"/>
            <a:ext cx="1758815" cy="1077218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1600"/>
              <a:t>路由信息</a:t>
            </a:r>
          </a:p>
          <a:p>
            <a:pPr algn="ctr" eaLnBrk="1" hangingPunct="1"/>
            <a:r>
              <a:rPr kumimoji="1" lang="zh-CN" altLang="en-US" sz="1600"/>
              <a:t>（</a:t>
            </a:r>
            <a:r>
              <a:rPr kumimoji="1" lang="en-US" altLang="zh-CN" sz="1600"/>
              <a:t>20 </a:t>
            </a:r>
            <a:r>
              <a:rPr kumimoji="1" lang="zh-CN" altLang="en-US" sz="1600"/>
              <a:t>字节</a:t>
            </a:r>
            <a:r>
              <a:rPr kumimoji="1" lang="en-US" altLang="zh-CN" sz="1600"/>
              <a:t>/</a:t>
            </a:r>
            <a:r>
              <a:rPr kumimoji="1" lang="zh-CN" altLang="en-US" sz="1600"/>
              <a:t>路由）</a:t>
            </a:r>
          </a:p>
          <a:p>
            <a:pPr algn="ctr" eaLnBrk="1" hangingPunct="1"/>
            <a:r>
              <a:rPr kumimoji="1" lang="zh-CN" altLang="en-US" sz="1600"/>
              <a:t>可重复出现</a:t>
            </a:r>
          </a:p>
          <a:p>
            <a:pPr algn="ctr" eaLnBrk="1" hangingPunct="1"/>
            <a:r>
              <a:rPr kumimoji="1" lang="zh-CN" altLang="en-US" sz="1600"/>
              <a:t>最多 </a:t>
            </a:r>
            <a:r>
              <a:rPr kumimoji="1" lang="en-US" altLang="zh-CN" sz="1600"/>
              <a:t>25 </a:t>
            </a:r>
            <a:r>
              <a:rPr kumimoji="1" lang="zh-CN" altLang="en-US" sz="1600"/>
              <a:t>个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857500" y="3716337"/>
            <a:ext cx="3840163" cy="38258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755575" y="2992099"/>
            <a:ext cx="3000449" cy="727712"/>
          </a:xfrm>
          <a:custGeom>
            <a:avLst/>
            <a:gdLst>
              <a:gd name="T0" fmla="*/ 0 w 1992"/>
              <a:gd name="T1" fmla="*/ 2147483647 h 612"/>
              <a:gd name="T2" fmla="*/ 2147483647 w 1992"/>
              <a:gd name="T3" fmla="*/ 0 h 612"/>
              <a:gd name="T4" fmla="*/ 2147483647 w 1992"/>
              <a:gd name="T5" fmla="*/ 2147483647 h 612"/>
              <a:gd name="T6" fmla="*/ 2147483647 w 1992"/>
              <a:gd name="T7" fmla="*/ 2147483647 h 612"/>
              <a:gd name="T8" fmla="*/ 0 w 1992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92"/>
              <a:gd name="T16" fmla="*/ 0 h 612"/>
              <a:gd name="T17" fmla="*/ 1992 w 1992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92" h="612">
                <a:moveTo>
                  <a:pt x="0" y="12"/>
                </a:moveTo>
                <a:lnTo>
                  <a:pt x="1992" y="0"/>
                </a:lnTo>
                <a:lnTo>
                  <a:pt x="1890" y="606"/>
                </a:lnTo>
                <a:lnTo>
                  <a:pt x="1506" y="612"/>
                </a:lnTo>
                <a:lnTo>
                  <a:pt x="0" y="12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857500" y="3716337"/>
            <a:ext cx="3852863" cy="3952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3821113" y="5255980"/>
            <a:ext cx="1431925" cy="279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936625" y="5634914"/>
            <a:ext cx="57785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4098956" y="1702971"/>
            <a:ext cx="30400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4098956" y="2126834"/>
            <a:ext cx="30400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4098956" y="2530059"/>
            <a:ext cx="30400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098956" y="2914234"/>
            <a:ext cx="30400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rot="5400000" flipH="1">
            <a:off x="5340438" y="1505327"/>
            <a:ext cx="395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5795993" y="1349662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600"/>
              <a:t>路由标记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5100445" y="173371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600"/>
              <a:t>网络地址</a:t>
            </a: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4125183" y="1344682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600"/>
              <a:t>地址族标识符</a:t>
            </a: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5026764" y="2981415"/>
            <a:ext cx="12009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600"/>
              <a:t>距离 </a:t>
            </a:r>
            <a:r>
              <a:rPr kumimoji="1" lang="en-US" altLang="zh-CN" sz="1600"/>
              <a:t>(1-16)</a:t>
            </a: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2857500" y="4641850"/>
            <a:ext cx="3840163" cy="443334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1921669" y="4629149"/>
            <a:ext cx="0" cy="7557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935498" y="4736748"/>
            <a:ext cx="84905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en-US" altLang="zh-CN" sz="1600"/>
              <a:t>  </a:t>
            </a:r>
            <a:r>
              <a:rPr kumimoji="1" lang="en-US" altLang="zh-CN" sz="1400"/>
              <a:t>IP</a:t>
            </a:r>
            <a:r>
              <a:rPr kumimoji="1" lang="zh-CN" altLang="en-US" sz="1400"/>
              <a:t>首部</a:t>
            </a:r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6710363" y="5062305"/>
            <a:ext cx="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AutoShape 32"/>
          <p:cNvSpPr>
            <a:spLocks noChangeArrowheads="1"/>
          </p:cNvSpPr>
          <p:nvPr/>
        </p:nvSpPr>
        <p:spPr bwMode="auto">
          <a:xfrm flipV="1">
            <a:off x="4429919" y="4432872"/>
            <a:ext cx="246034" cy="392555"/>
          </a:xfrm>
          <a:prstGeom prst="downArrow">
            <a:avLst>
              <a:gd name="adj1" fmla="val 50000"/>
              <a:gd name="adj2" fmla="val 48026"/>
            </a:avLst>
          </a:prstGeom>
          <a:solidFill>
            <a:schemeClr val="accent1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altLang="zh-CN"/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1942306" y="4736748"/>
            <a:ext cx="9151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en-US" altLang="zh-CN" sz="1400"/>
              <a:t>UDP</a:t>
            </a:r>
            <a:r>
              <a:rPr kumimoji="1" lang="zh-CN" altLang="en-US" sz="1400"/>
              <a:t>首部</a:t>
            </a: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2857500" y="4641851"/>
            <a:ext cx="0" cy="4433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AutoShape 35"/>
          <p:cNvSpPr>
            <a:spLocks/>
          </p:cNvSpPr>
          <p:nvPr/>
        </p:nvSpPr>
        <p:spPr bwMode="auto">
          <a:xfrm>
            <a:off x="7236296" y="1294984"/>
            <a:ext cx="246062" cy="1976438"/>
          </a:xfrm>
          <a:prstGeom prst="rightBrace">
            <a:avLst>
              <a:gd name="adj1" fmla="val 66936"/>
              <a:gd name="adj2" fmla="val 50000"/>
            </a:avLst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3536950" y="3716338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2857500" y="4183063"/>
            <a:ext cx="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6715125" y="4152900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2846388" y="3742872"/>
            <a:ext cx="5950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600"/>
              <a:t>首部</a:t>
            </a: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4165877" y="373865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600"/>
              <a:t>路由部分</a:t>
            </a:r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755576" y="2576039"/>
            <a:ext cx="3013149" cy="4016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 rot="16200000">
            <a:off x="1347438" y="2788899"/>
            <a:ext cx="40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rot="16200000">
            <a:off x="2220766" y="2777421"/>
            <a:ext cx="407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2752137" y="2598567"/>
            <a:ext cx="7665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600"/>
              <a:t>必为 </a:t>
            </a:r>
            <a:r>
              <a:rPr kumimoji="1" lang="en-US" altLang="zh-CN" sz="1600"/>
              <a:t>0</a:t>
            </a:r>
          </a:p>
        </p:txBody>
      </p:sp>
      <p:sp>
        <p:nvSpPr>
          <p:cNvPr id="43" name="Text Box 45"/>
          <p:cNvSpPr txBox="1">
            <a:spLocks noChangeArrowheads="1"/>
          </p:cNvSpPr>
          <p:nvPr/>
        </p:nvSpPr>
        <p:spPr bwMode="auto">
          <a:xfrm>
            <a:off x="1676050" y="2630735"/>
            <a:ext cx="5950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600"/>
              <a:t>版本</a:t>
            </a:r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752125" y="2619622"/>
            <a:ext cx="5950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600"/>
              <a:t>命令</a:t>
            </a: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>
            <a:off x="752125" y="2249573"/>
            <a:ext cx="301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48"/>
          <p:cNvSpPr txBox="1">
            <a:spLocks noChangeArrowheads="1"/>
          </p:cNvSpPr>
          <p:nvPr/>
        </p:nvSpPr>
        <p:spPr bwMode="auto">
          <a:xfrm>
            <a:off x="1759004" y="2019107"/>
            <a:ext cx="763351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/>
              <a:t> </a:t>
            </a:r>
            <a:r>
              <a:rPr kumimoji="1" lang="en-US" altLang="zh-CN" sz="1400"/>
              <a:t>4 </a:t>
            </a:r>
            <a:r>
              <a:rPr kumimoji="1" lang="zh-CN" altLang="en-US" sz="1400"/>
              <a:t>字节</a:t>
            </a:r>
          </a:p>
        </p:txBody>
      </p:sp>
      <p:sp>
        <p:nvSpPr>
          <p:cNvPr id="47" name="Text Box 49"/>
          <p:cNvSpPr txBox="1">
            <a:spLocks noChangeArrowheads="1"/>
          </p:cNvSpPr>
          <p:nvPr/>
        </p:nvSpPr>
        <p:spPr bwMode="auto">
          <a:xfrm>
            <a:off x="5067660" y="212683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600"/>
              <a:t>子网掩码</a:t>
            </a:r>
          </a:p>
        </p:txBody>
      </p:sp>
      <p:sp>
        <p:nvSpPr>
          <p:cNvPr id="48" name="Text Box 50"/>
          <p:cNvSpPr txBox="1">
            <a:spLocks noChangeArrowheads="1"/>
          </p:cNvSpPr>
          <p:nvPr/>
        </p:nvSpPr>
        <p:spPr bwMode="auto">
          <a:xfrm>
            <a:off x="4690075" y="2537332"/>
            <a:ext cx="18261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1600"/>
              <a:t>下一跳路由器地址</a:t>
            </a:r>
          </a:p>
        </p:txBody>
      </p:sp>
      <p:sp>
        <p:nvSpPr>
          <p:cNvPr id="49" name="Text Box 51"/>
          <p:cNvSpPr txBox="1">
            <a:spLocks noChangeArrowheads="1"/>
          </p:cNvSpPr>
          <p:nvPr/>
        </p:nvSpPr>
        <p:spPr bwMode="auto">
          <a:xfrm>
            <a:off x="3518694" y="5155502"/>
            <a:ext cx="1508683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400"/>
              <a:t>UDP </a:t>
            </a:r>
            <a:r>
              <a:rPr kumimoji="1" lang="zh-CN" altLang="en-US" sz="1400"/>
              <a:t>用户数据报</a:t>
            </a:r>
          </a:p>
        </p:txBody>
      </p:sp>
      <p:sp>
        <p:nvSpPr>
          <p:cNvPr id="52" name="标题 54"/>
          <p:cNvSpPr txBox="1">
            <a:spLocks/>
          </p:cNvSpPr>
          <p:nvPr/>
        </p:nvSpPr>
        <p:spPr>
          <a:xfrm>
            <a:off x="422275" y="0"/>
            <a:ext cx="8229600" cy="5619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4000"/>
              <a:t>RIP2 </a:t>
            </a:r>
            <a:r>
              <a:rPr lang="zh-CN" altLang="en-US" sz="4000"/>
              <a:t>协议的报文格式 </a:t>
            </a:r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3211462" y="5450248"/>
            <a:ext cx="939616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400"/>
              <a:t>IP </a:t>
            </a:r>
            <a:r>
              <a:rPr kumimoji="1" lang="zh-CN" altLang="en-US" sz="1400"/>
              <a:t>数据报</a:t>
            </a:r>
          </a:p>
        </p:txBody>
      </p:sp>
      <p:sp>
        <p:nvSpPr>
          <p:cNvPr id="58" name="Line 52"/>
          <p:cNvSpPr>
            <a:spLocks noChangeShapeType="1"/>
          </p:cNvSpPr>
          <p:nvPr/>
        </p:nvSpPr>
        <p:spPr bwMode="auto">
          <a:xfrm>
            <a:off x="936625" y="5058191"/>
            <a:ext cx="0" cy="619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52"/>
          <p:cNvSpPr>
            <a:spLocks noChangeShapeType="1"/>
          </p:cNvSpPr>
          <p:nvPr/>
        </p:nvSpPr>
        <p:spPr bwMode="auto">
          <a:xfrm>
            <a:off x="752125" y="2164770"/>
            <a:ext cx="0" cy="619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52"/>
          <p:cNvSpPr>
            <a:spLocks noChangeShapeType="1"/>
          </p:cNvSpPr>
          <p:nvPr/>
        </p:nvSpPr>
        <p:spPr bwMode="auto">
          <a:xfrm>
            <a:off x="3768725" y="2121362"/>
            <a:ext cx="0" cy="619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2"/>
          <p:cNvSpPr>
            <a:spLocks noChangeShapeType="1"/>
          </p:cNvSpPr>
          <p:nvPr/>
        </p:nvSpPr>
        <p:spPr bwMode="auto">
          <a:xfrm>
            <a:off x="4087844" y="985421"/>
            <a:ext cx="0" cy="619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52"/>
          <p:cNvSpPr>
            <a:spLocks noChangeShapeType="1"/>
          </p:cNvSpPr>
          <p:nvPr/>
        </p:nvSpPr>
        <p:spPr bwMode="auto">
          <a:xfrm>
            <a:off x="7139056" y="998120"/>
            <a:ext cx="0" cy="619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758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655213" y="3854756"/>
            <a:ext cx="1008112" cy="792088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青园小区</a:t>
            </a:r>
          </a:p>
        </p:txBody>
      </p:sp>
      <p:sp>
        <p:nvSpPr>
          <p:cNvPr id="3" name="椭圆 2"/>
          <p:cNvSpPr/>
          <p:nvPr/>
        </p:nvSpPr>
        <p:spPr>
          <a:xfrm>
            <a:off x="1968810" y="2628532"/>
            <a:ext cx="1008112" cy="792088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北国超市</a:t>
            </a:r>
          </a:p>
        </p:txBody>
      </p:sp>
      <p:sp>
        <p:nvSpPr>
          <p:cNvPr id="10" name="椭圆 9"/>
          <p:cNvSpPr/>
          <p:nvPr/>
        </p:nvSpPr>
        <p:spPr>
          <a:xfrm>
            <a:off x="1303285" y="5424889"/>
            <a:ext cx="1008112" cy="792088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富强小学</a:t>
            </a:r>
          </a:p>
        </p:txBody>
      </p:sp>
      <p:sp>
        <p:nvSpPr>
          <p:cNvPr id="11" name="椭圆 10"/>
          <p:cNvSpPr/>
          <p:nvPr/>
        </p:nvSpPr>
        <p:spPr>
          <a:xfrm>
            <a:off x="2886658" y="4398317"/>
            <a:ext cx="1008112" cy="792088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43</a:t>
            </a: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中学</a:t>
            </a:r>
          </a:p>
        </p:txBody>
      </p:sp>
      <p:sp>
        <p:nvSpPr>
          <p:cNvPr id="12" name="椭圆 11"/>
          <p:cNvSpPr/>
          <p:nvPr/>
        </p:nvSpPr>
        <p:spPr>
          <a:xfrm>
            <a:off x="4449811" y="2641509"/>
            <a:ext cx="1296144" cy="742336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亚太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大酒店</a:t>
            </a:r>
          </a:p>
        </p:txBody>
      </p:sp>
      <p:sp>
        <p:nvSpPr>
          <p:cNvPr id="13" name="椭圆 12"/>
          <p:cNvSpPr/>
          <p:nvPr/>
        </p:nvSpPr>
        <p:spPr>
          <a:xfrm>
            <a:off x="6631877" y="3206684"/>
            <a:ext cx="1008112" cy="792088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车辆厂</a:t>
            </a:r>
          </a:p>
        </p:txBody>
      </p:sp>
      <p:sp>
        <p:nvSpPr>
          <p:cNvPr id="14" name="椭圆 13"/>
          <p:cNvSpPr/>
          <p:nvPr/>
        </p:nvSpPr>
        <p:spPr>
          <a:xfrm>
            <a:off x="4637480" y="4377145"/>
            <a:ext cx="1008112" cy="792088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河北剧场</a:t>
            </a:r>
          </a:p>
        </p:txBody>
      </p:sp>
      <p:sp>
        <p:nvSpPr>
          <p:cNvPr id="15" name="椭圆 14"/>
          <p:cNvSpPr/>
          <p:nvPr/>
        </p:nvSpPr>
        <p:spPr>
          <a:xfrm>
            <a:off x="6127821" y="5409417"/>
            <a:ext cx="1008112" cy="792088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博物馆</a:t>
            </a: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1663325" y="3422708"/>
            <a:ext cx="936104" cy="720080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 flipV="1">
            <a:off x="1663325" y="4142788"/>
            <a:ext cx="305486" cy="1258049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951357" y="4394816"/>
            <a:ext cx="1296144" cy="1006021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2597962" y="3411555"/>
            <a:ext cx="2520280" cy="439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5119710" y="3387878"/>
            <a:ext cx="281210" cy="1010439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 flipV="1">
            <a:off x="2599430" y="3435892"/>
            <a:ext cx="648071" cy="958924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1968811" y="5395375"/>
            <a:ext cx="4663066" cy="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 flipV="1">
            <a:off x="3247501" y="4385744"/>
            <a:ext cx="2153419" cy="1257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3" idx="3"/>
          </p:cNvCxnSpPr>
          <p:nvPr/>
        </p:nvCxnSpPr>
        <p:spPr>
          <a:xfrm flipH="1" flipV="1">
            <a:off x="5119710" y="3402459"/>
            <a:ext cx="1659802" cy="480314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3" idx="3"/>
            <a:endCxn id="15" idx="0"/>
          </p:cNvCxnSpPr>
          <p:nvPr/>
        </p:nvCxnSpPr>
        <p:spPr>
          <a:xfrm flipH="1">
            <a:off x="6631877" y="3882773"/>
            <a:ext cx="147635" cy="1526644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5" idx="0"/>
          </p:cNvCxnSpPr>
          <p:nvPr/>
        </p:nvCxnSpPr>
        <p:spPr>
          <a:xfrm flipH="1" flipV="1">
            <a:off x="5400920" y="4394816"/>
            <a:ext cx="1230957" cy="101460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19202143">
            <a:off x="1763221" y="3538651"/>
            <a:ext cx="41118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 2</a:t>
            </a:r>
            <a:r>
              <a:rPr lang="zh-CN" altLang="en-US" sz="1200" b="1"/>
              <a:t>元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689180" y="3106846"/>
            <a:ext cx="41118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5</a:t>
            </a:r>
            <a:r>
              <a:rPr lang="zh-CN" altLang="en-US" sz="1200" b="1"/>
              <a:t>元</a:t>
            </a:r>
          </a:p>
        </p:txBody>
      </p:sp>
      <p:sp>
        <p:nvSpPr>
          <p:cNvPr id="73" name="TextBox 72"/>
          <p:cNvSpPr txBox="1"/>
          <p:nvPr/>
        </p:nvSpPr>
        <p:spPr>
          <a:xfrm rot="914148">
            <a:off x="5810808" y="3348018"/>
            <a:ext cx="41118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3</a:t>
            </a:r>
            <a:r>
              <a:rPr lang="zh-CN" altLang="en-US" sz="1200" b="1"/>
              <a:t>元</a:t>
            </a:r>
          </a:p>
        </p:txBody>
      </p:sp>
      <p:sp>
        <p:nvSpPr>
          <p:cNvPr id="74" name="TextBox 73"/>
          <p:cNvSpPr txBox="1"/>
          <p:nvPr/>
        </p:nvSpPr>
        <p:spPr>
          <a:xfrm rot="5651101">
            <a:off x="6723291" y="4475439"/>
            <a:ext cx="3154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2</a:t>
            </a:r>
            <a:r>
              <a:rPr lang="zh-CN" altLang="en-US" sz="1200" b="1"/>
              <a:t>元</a:t>
            </a:r>
          </a:p>
        </p:txBody>
      </p:sp>
      <p:sp>
        <p:nvSpPr>
          <p:cNvPr id="75" name="TextBox 74"/>
          <p:cNvSpPr txBox="1"/>
          <p:nvPr/>
        </p:nvSpPr>
        <p:spPr>
          <a:xfrm rot="4864640">
            <a:off x="5299079" y="3712957"/>
            <a:ext cx="3154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3</a:t>
            </a:r>
            <a:r>
              <a:rPr lang="zh-CN" altLang="en-US" sz="1200" b="1"/>
              <a:t>元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202422" y="4058586"/>
            <a:ext cx="3154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2</a:t>
            </a:r>
            <a:r>
              <a:rPr lang="zh-CN" altLang="en-US" sz="1200" b="1"/>
              <a:t>元</a:t>
            </a:r>
          </a:p>
        </p:txBody>
      </p:sp>
      <p:sp>
        <p:nvSpPr>
          <p:cNvPr id="77" name="TextBox 76"/>
          <p:cNvSpPr txBox="1"/>
          <p:nvPr/>
        </p:nvSpPr>
        <p:spPr>
          <a:xfrm rot="288525">
            <a:off x="4150460" y="5118855"/>
            <a:ext cx="35639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2</a:t>
            </a:r>
            <a:r>
              <a:rPr lang="zh-CN" altLang="en-US" sz="1200" b="1"/>
              <a:t>元</a:t>
            </a:r>
          </a:p>
        </p:txBody>
      </p:sp>
      <p:sp>
        <p:nvSpPr>
          <p:cNvPr id="78" name="TextBox 77"/>
          <p:cNvSpPr txBox="1"/>
          <p:nvPr/>
        </p:nvSpPr>
        <p:spPr>
          <a:xfrm rot="4574469">
            <a:off x="1774219" y="4599152"/>
            <a:ext cx="33288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4</a:t>
            </a:r>
            <a:r>
              <a:rPr lang="zh-CN" altLang="en-US" sz="1200" b="1"/>
              <a:t>元</a:t>
            </a:r>
          </a:p>
        </p:txBody>
      </p:sp>
      <p:sp>
        <p:nvSpPr>
          <p:cNvPr id="79" name="TextBox 78"/>
          <p:cNvSpPr txBox="1"/>
          <p:nvPr/>
        </p:nvSpPr>
        <p:spPr>
          <a:xfrm rot="2388693">
            <a:off x="5883633" y="4603219"/>
            <a:ext cx="3154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1</a:t>
            </a:r>
            <a:r>
              <a:rPr lang="zh-CN" altLang="en-US" sz="1200" b="1"/>
              <a:t>元</a:t>
            </a:r>
          </a:p>
        </p:txBody>
      </p:sp>
      <p:sp>
        <p:nvSpPr>
          <p:cNvPr id="88" name="TextBox 87"/>
          <p:cNvSpPr txBox="1"/>
          <p:nvPr/>
        </p:nvSpPr>
        <p:spPr>
          <a:xfrm rot="3513472">
            <a:off x="2947901" y="3726563"/>
            <a:ext cx="38322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2</a:t>
            </a:r>
            <a:r>
              <a:rPr lang="zh-CN" altLang="en-US" sz="1200" b="1"/>
              <a:t>元</a:t>
            </a:r>
          </a:p>
        </p:txBody>
      </p:sp>
      <p:sp>
        <p:nvSpPr>
          <p:cNvPr id="89" name="TextBox 88"/>
          <p:cNvSpPr txBox="1"/>
          <p:nvPr/>
        </p:nvSpPr>
        <p:spPr>
          <a:xfrm rot="19497582">
            <a:off x="2356187" y="4599152"/>
            <a:ext cx="38322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1</a:t>
            </a:r>
            <a:r>
              <a:rPr lang="zh-CN" altLang="en-US" sz="1200" b="1"/>
              <a:t>元</a:t>
            </a:r>
          </a:p>
        </p:txBody>
      </p:sp>
      <p:sp>
        <p:nvSpPr>
          <p:cNvPr id="37" name="标题 54"/>
          <p:cNvSpPr txBox="1">
            <a:spLocks/>
          </p:cNvSpPr>
          <p:nvPr/>
        </p:nvSpPr>
        <p:spPr>
          <a:xfrm>
            <a:off x="1198667" y="1556792"/>
            <a:ext cx="6441322" cy="92201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400"/>
              <a:t>这相当于</a:t>
            </a:r>
            <a:r>
              <a:rPr lang="en-US" altLang="zh-CN" sz="2400"/>
              <a:t>OSPF</a:t>
            </a:r>
            <a:r>
              <a:rPr lang="zh-CN" altLang="en-US" sz="2400"/>
              <a:t>链路状态数据库构建的网络拓扑</a:t>
            </a:r>
            <a:endParaRPr lang="en-US" altLang="zh-CN" sz="2400"/>
          </a:p>
          <a:p>
            <a:r>
              <a:rPr lang="zh-CN" altLang="en-US" sz="2400"/>
              <a:t>网络中的路由器都有这张网络拓扑</a:t>
            </a:r>
          </a:p>
        </p:txBody>
      </p:sp>
    </p:spTree>
    <p:extLst>
      <p:ext uri="{BB962C8B-B14F-4D97-AF65-F5344CB8AC3E}">
        <p14:creationId xmlns:p14="http://schemas.microsoft.com/office/powerpoint/2010/main" val="3952698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655213" y="3854756"/>
            <a:ext cx="1008112" cy="792088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青园小区</a:t>
            </a:r>
          </a:p>
        </p:txBody>
      </p:sp>
      <p:sp>
        <p:nvSpPr>
          <p:cNvPr id="3" name="椭圆 2"/>
          <p:cNvSpPr/>
          <p:nvPr/>
        </p:nvSpPr>
        <p:spPr>
          <a:xfrm>
            <a:off x="1968810" y="2628532"/>
            <a:ext cx="1008112" cy="792088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北国超市</a:t>
            </a:r>
          </a:p>
        </p:txBody>
      </p:sp>
      <p:sp>
        <p:nvSpPr>
          <p:cNvPr id="10" name="椭圆 9"/>
          <p:cNvSpPr/>
          <p:nvPr/>
        </p:nvSpPr>
        <p:spPr>
          <a:xfrm>
            <a:off x="1303285" y="5424889"/>
            <a:ext cx="1008112" cy="792088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富强小学</a:t>
            </a:r>
          </a:p>
        </p:txBody>
      </p:sp>
      <p:sp>
        <p:nvSpPr>
          <p:cNvPr id="11" name="椭圆 10"/>
          <p:cNvSpPr/>
          <p:nvPr/>
        </p:nvSpPr>
        <p:spPr>
          <a:xfrm>
            <a:off x="2886658" y="4398317"/>
            <a:ext cx="1008112" cy="792088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43</a:t>
            </a: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中学</a:t>
            </a:r>
          </a:p>
        </p:txBody>
      </p:sp>
      <p:sp>
        <p:nvSpPr>
          <p:cNvPr id="12" name="椭圆 11"/>
          <p:cNvSpPr/>
          <p:nvPr/>
        </p:nvSpPr>
        <p:spPr>
          <a:xfrm>
            <a:off x="4449811" y="2641509"/>
            <a:ext cx="1296144" cy="742336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亚太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大酒店</a:t>
            </a:r>
          </a:p>
        </p:txBody>
      </p:sp>
      <p:sp>
        <p:nvSpPr>
          <p:cNvPr id="13" name="椭圆 12"/>
          <p:cNvSpPr/>
          <p:nvPr/>
        </p:nvSpPr>
        <p:spPr>
          <a:xfrm>
            <a:off x="6631877" y="3206684"/>
            <a:ext cx="1008112" cy="792088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车辆厂</a:t>
            </a:r>
          </a:p>
        </p:txBody>
      </p:sp>
      <p:sp>
        <p:nvSpPr>
          <p:cNvPr id="14" name="椭圆 13"/>
          <p:cNvSpPr/>
          <p:nvPr/>
        </p:nvSpPr>
        <p:spPr>
          <a:xfrm>
            <a:off x="4637480" y="4377145"/>
            <a:ext cx="1008112" cy="792088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河北剧场</a:t>
            </a:r>
          </a:p>
        </p:txBody>
      </p:sp>
      <p:sp>
        <p:nvSpPr>
          <p:cNvPr id="15" name="椭圆 14"/>
          <p:cNvSpPr/>
          <p:nvPr/>
        </p:nvSpPr>
        <p:spPr>
          <a:xfrm>
            <a:off x="6127821" y="5409417"/>
            <a:ext cx="1008112" cy="792088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博物馆</a:t>
            </a: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1663325" y="3422708"/>
            <a:ext cx="936104" cy="720080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 flipV="1">
            <a:off x="1663325" y="4142788"/>
            <a:ext cx="305486" cy="1258049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951357" y="4394816"/>
            <a:ext cx="1296144" cy="1006021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2597962" y="3411555"/>
            <a:ext cx="2520280" cy="439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5119710" y="3387878"/>
            <a:ext cx="281210" cy="1010439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 flipV="1">
            <a:off x="2599430" y="3435892"/>
            <a:ext cx="648071" cy="958924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1968811" y="5395375"/>
            <a:ext cx="4663066" cy="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 flipV="1">
            <a:off x="3247501" y="4385744"/>
            <a:ext cx="2153419" cy="1257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3" idx="3"/>
          </p:cNvCxnSpPr>
          <p:nvPr/>
        </p:nvCxnSpPr>
        <p:spPr>
          <a:xfrm flipH="1" flipV="1">
            <a:off x="5119710" y="3402459"/>
            <a:ext cx="1659802" cy="480314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3" idx="3"/>
            <a:endCxn id="15" idx="0"/>
          </p:cNvCxnSpPr>
          <p:nvPr/>
        </p:nvCxnSpPr>
        <p:spPr>
          <a:xfrm flipH="1">
            <a:off x="6631877" y="3882773"/>
            <a:ext cx="147635" cy="1526644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5" idx="0"/>
          </p:cNvCxnSpPr>
          <p:nvPr/>
        </p:nvCxnSpPr>
        <p:spPr>
          <a:xfrm flipH="1" flipV="1">
            <a:off x="5400920" y="4394816"/>
            <a:ext cx="1230957" cy="101460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19202143">
            <a:off x="1763221" y="3538651"/>
            <a:ext cx="41118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 2</a:t>
            </a:r>
            <a:r>
              <a:rPr lang="zh-CN" altLang="en-US" sz="1200" b="1"/>
              <a:t>元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689180" y="3106846"/>
            <a:ext cx="41118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5</a:t>
            </a:r>
            <a:r>
              <a:rPr lang="zh-CN" altLang="en-US" sz="1200" b="1"/>
              <a:t>元</a:t>
            </a:r>
          </a:p>
        </p:txBody>
      </p:sp>
      <p:sp>
        <p:nvSpPr>
          <p:cNvPr id="73" name="TextBox 72"/>
          <p:cNvSpPr txBox="1"/>
          <p:nvPr/>
        </p:nvSpPr>
        <p:spPr>
          <a:xfrm rot="914148">
            <a:off x="5810808" y="3348018"/>
            <a:ext cx="41118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3</a:t>
            </a:r>
            <a:r>
              <a:rPr lang="zh-CN" altLang="en-US" sz="1200" b="1"/>
              <a:t>元</a:t>
            </a:r>
          </a:p>
        </p:txBody>
      </p:sp>
      <p:sp>
        <p:nvSpPr>
          <p:cNvPr id="74" name="TextBox 73"/>
          <p:cNvSpPr txBox="1"/>
          <p:nvPr/>
        </p:nvSpPr>
        <p:spPr>
          <a:xfrm rot="5651101">
            <a:off x="6723291" y="4475439"/>
            <a:ext cx="3154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2</a:t>
            </a:r>
            <a:r>
              <a:rPr lang="zh-CN" altLang="en-US" sz="1200" b="1"/>
              <a:t>元</a:t>
            </a:r>
          </a:p>
        </p:txBody>
      </p:sp>
      <p:sp>
        <p:nvSpPr>
          <p:cNvPr id="75" name="TextBox 74"/>
          <p:cNvSpPr txBox="1"/>
          <p:nvPr/>
        </p:nvSpPr>
        <p:spPr>
          <a:xfrm rot="4864640">
            <a:off x="5299079" y="3712957"/>
            <a:ext cx="3154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3</a:t>
            </a:r>
            <a:r>
              <a:rPr lang="zh-CN" altLang="en-US" sz="1200" b="1"/>
              <a:t>元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202422" y="4058586"/>
            <a:ext cx="3154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2</a:t>
            </a:r>
            <a:r>
              <a:rPr lang="zh-CN" altLang="en-US" sz="1200" b="1"/>
              <a:t>元</a:t>
            </a:r>
          </a:p>
        </p:txBody>
      </p:sp>
      <p:sp>
        <p:nvSpPr>
          <p:cNvPr id="77" name="TextBox 76"/>
          <p:cNvSpPr txBox="1"/>
          <p:nvPr/>
        </p:nvSpPr>
        <p:spPr>
          <a:xfrm rot="288525">
            <a:off x="4150460" y="5118855"/>
            <a:ext cx="35639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2</a:t>
            </a:r>
            <a:r>
              <a:rPr lang="zh-CN" altLang="en-US" sz="1200" b="1"/>
              <a:t>元</a:t>
            </a:r>
          </a:p>
        </p:txBody>
      </p:sp>
      <p:sp>
        <p:nvSpPr>
          <p:cNvPr id="78" name="TextBox 77"/>
          <p:cNvSpPr txBox="1"/>
          <p:nvPr/>
        </p:nvSpPr>
        <p:spPr>
          <a:xfrm rot="4574469">
            <a:off x="1774219" y="4599152"/>
            <a:ext cx="33288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4</a:t>
            </a:r>
            <a:r>
              <a:rPr lang="zh-CN" altLang="en-US" sz="1200" b="1"/>
              <a:t>元</a:t>
            </a:r>
          </a:p>
        </p:txBody>
      </p:sp>
      <p:sp>
        <p:nvSpPr>
          <p:cNvPr id="79" name="TextBox 78"/>
          <p:cNvSpPr txBox="1"/>
          <p:nvPr/>
        </p:nvSpPr>
        <p:spPr>
          <a:xfrm rot="2388693">
            <a:off x="5883633" y="4603219"/>
            <a:ext cx="3154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1</a:t>
            </a:r>
            <a:r>
              <a:rPr lang="zh-CN" altLang="en-US" sz="1200" b="1"/>
              <a:t>元</a:t>
            </a:r>
          </a:p>
        </p:txBody>
      </p:sp>
      <p:sp>
        <p:nvSpPr>
          <p:cNvPr id="88" name="TextBox 87"/>
          <p:cNvSpPr txBox="1"/>
          <p:nvPr/>
        </p:nvSpPr>
        <p:spPr>
          <a:xfrm rot="3513472">
            <a:off x="2947901" y="3726563"/>
            <a:ext cx="38322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2</a:t>
            </a:r>
            <a:r>
              <a:rPr lang="zh-CN" altLang="en-US" sz="1200" b="1"/>
              <a:t>元</a:t>
            </a:r>
          </a:p>
        </p:txBody>
      </p:sp>
      <p:sp>
        <p:nvSpPr>
          <p:cNvPr id="89" name="TextBox 88"/>
          <p:cNvSpPr txBox="1"/>
          <p:nvPr/>
        </p:nvSpPr>
        <p:spPr>
          <a:xfrm rot="19497582">
            <a:off x="2356187" y="4599152"/>
            <a:ext cx="38322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200" b="1"/>
              <a:t>1</a:t>
            </a:r>
            <a:r>
              <a:rPr lang="zh-CN" altLang="en-US" sz="1200" b="1"/>
              <a:t>元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663325" y="2393479"/>
            <a:ext cx="0" cy="166510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96" y="764704"/>
            <a:ext cx="24003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标题 54"/>
          <p:cNvSpPr txBox="1">
            <a:spLocks/>
          </p:cNvSpPr>
          <p:nvPr/>
        </p:nvSpPr>
        <p:spPr>
          <a:xfrm>
            <a:off x="3139514" y="785242"/>
            <a:ext cx="4919673" cy="148475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sz="2400"/>
              <a:t>由最短路径得到的指示牌，</a:t>
            </a:r>
            <a:endParaRPr lang="en-US" altLang="zh-CN" sz="2400"/>
          </a:p>
          <a:p>
            <a:pPr algn="l"/>
            <a:r>
              <a:rPr lang="zh-CN" altLang="en-US" sz="2400"/>
              <a:t>运行</a:t>
            </a:r>
            <a:r>
              <a:rPr lang="en-US" altLang="zh-CN" sz="2400"/>
              <a:t>OSPF</a:t>
            </a:r>
            <a:r>
              <a:rPr lang="zh-CN" altLang="en-US" sz="2400"/>
              <a:t>协议的路由器也要由最短路径计算出到各个网段的路由，生成路由表。</a:t>
            </a:r>
          </a:p>
        </p:txBody>
      </p:sp>
    </p:spTree>
    <p:extLst>
      <p:ext uri="{BB962C8B-B14F-4D97-AF65-F5344CB8AC3E}">
        <p14:creationId xmlns:p14="http://schemas.microsoft.com/office/powerpoint/2010/main" val="933951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007" y="-26282"/>
            <a:ext cx="6381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567" y="-24617"/>
            <a:ext cx="6381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>
            <a:stCxn id="1027" idx="3"/>
            <a:endCxn id="4" idx="1"/>
          </p:cNvCxnSpPr>
          <p:nvPr/>
        </p:nvCxnSpPr>
        <p:spPr>
          <a:xfrm>
            <a:off x="1937182" y="188031"/>
            <a:ext cx="4402385" cy="1665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35191" y="-307262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/>
              <a:t>R1</a:t>
            </a:r>
            <a:endParaRPr lang="zh-CN" altLang="en-US" sz="1100" b="1"/>
          </a:p>
        </p:txBody>
      </p:sp>
      <p:sp>
        <p:nvSpPr>
          <p:cNvPr id="8" name="TextBox 7"/>
          <p:cNvSpPr txBox="1"/>
          <p:nvPr/>
        </p:nvSpPr>
        <p:spPr>
          <a:xfrm>
            <a:off x="6475751" y="-318126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/>
              <a:t>R2</a:t>
            </a:r>
            <a:endParaRPr lang="zh-CN" altLang="en-US" sz="1100" b="1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468549" y="1100458"/>
            <a:ext cx="450909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54"/>
          <p:cNvSpPr txBox="1">
            <a:spLocks/>
          </p:cNvSpPr>
          <p:nvPr/>
        </p:nvSpPr>
        <p:spPr>
          <a:xfrm>
            <a:off x="1465746" y="820936"/>
            <a:ext cx="4509091" cy="2160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1400"/>
              <a:t>我的路由器</a:t>
            </a:r>
            <a:r>
              <a:rPr lang="en-US" altLang="zh-CN" sz="1400"/>
              <a:t>ID</a:t>
            </a:r>
            <a:r>
              <a:rPr lang="zh-CN" altLang="en-US" sz="1400"/>
              <a:t>为</a:t>
            </a:r>
            <a:r>
              <a:rPr lang="en-US" altLang="zh-CN" sz="1400"/>
              <a:t>192.168.4.1</a:t>
            </a:r>
            <a:r>
              <a:rPr lang="zh-CN" altLang="en-US" sz="1400"/>
              <a:t>，目前没有发现其他路由器</a:t>
            </a:r>
          </a:p>
        </p:txBody>
      </p:sp>
      <p:sp>
        <p:nvSpPr>
          <p:cNvPr id="14" name="标题 54"/>
          <p:cNvSpPr txBox="1">
            <a:spLocks/>
          </p:cNvSpPr>
          <p:nvPr/>
        </p:nvSpPr>
        <p:spPr>
          <a:xfrm>
            <a:off x="3628164" y="198872"/>
            <a:ext cx="1231395" cy="2160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1400"/>
              <a:t>down state</a:t>
            </a:r>
            <a:endParaRPr lang="zh-CN" altLang="en-US" sz="140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1468549" y="1897126"/>
            <a:ext cx="436404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54"/>
          <p:cNvSpPr txBox="1">
            <a:spLocks/>
          </p:cNvSpPr>
          <p:nvPr/>
        </p:nvSpPr>
        <p:spPr>
          <a:xfrm>
            <a:off x="1424226" y="1634474"/>
            <a:ext cx="4509091" cy="2160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1400"/>
              <a:t>我的路由器</a:t>
            </a:r>
            <a:r>
              <a:rPr lang="en-US" altLang="zh-CN" sz="1400"/>
              <a:t>ID</a:t>
            </a:r>
            <a:r>
              <a:rPr lang="zh-CN" altLang="en-US" sz="1400"/>
              <a:t>为</a:t>
            </a:r>
            <a:r>
              <a:rPr lang="en-US" altLang="zh-CN" sz="1400"/>
              <a:t>192.168.2.1</a:t>
            </a:r>
            <a:r>
              <a:rPr lang="zh-CN" altLang="en-US" sz="1400"/>
              <a:t>，我发现了</a:t>
            </a:r>
            <a:r>
              <a:rPr lang="en-US" altLang="zh-CN" sz="1400"/>
              <a:t>192.168.4.1</a:t>
            </a:r>
            <a:endParaRPr lang="zh-CN" alt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5862588" y="1680856"/>
            <a:ext cx="10095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/>
              <a:t>邻居表</a:t>
            </a:r>
            <a:endParaRPr lang="en-US" altLang="zh-CN" sz="1200"/>
          </a:p>
          <a:p>
            <a:r>
              <a:rPr lang="en-US" altLang="zh-CN" sz="1200"/>
              <a:t>192.168.4.1</a:t>
            </a:r>
            <a:endParaRPr lang="zh-CN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769386" y="2078221"/>
            <a:ext cx="10095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/>
              <a:t>邻居表</a:t>
            </a:r>
            <a:endParaRPr lang="en-US" altLang="zh-CN" sz="1200"/>
          </a:p>
          <a:p>
            <a:r>
              <a:rPr lang="en-US" altLang="zh-CN" sz="1200"/>
              <a:t>192.168.2.1</a:t>
            </a:r>
            <a:endParaRPr lang="zh-CN" altLang="en-US" sz="1200"/>
          </a:p>
        </p:txBody>
      </p:sp>
      <p:sp>
        <p:nvSpPr>
          <p:cNvPr id="21" name="标题 54"/>
          <p:cNvSpPr txBox="1">
            <a:spLocks/>
          </p:cNvSpPr>
          <p:nvPr/>
        </p:nvSpPr>
        <p:spPr>
          <a:xfrm>
            <a:off x="2943507" y="1138844"/>
            <a:ext cx="1231395" cy="2160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1400"/>
              <a:t>init state</a:t>
            </a:r>
            <a:endParaRPr lang="zh-CN" altLang="en-US" sz="1400"/>
          </a:p>
        </p:txBody>
      </p:sp>
      <p:sp>
        <p:nvSpPr>
          <p:cNvPr id="22" name="标题 54"/>
          <p:cNvSpPr txBox="1">
            <a:spLocks/>
          </p:cNvSpPr>
          <p:nvPr/>
        </p:nvSpPr>
        <p:spPr>
          <a:xfrm>
            <a:off x="2977825" y="2077220"/>
            <a:ext cx="1231395" cy="2160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1400"/>
              <a:t>two-way state</a:t>
            </a:r>
            <a:endParaRPr lang="zh-CN" altLang="en-US" sz="1400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683567" y="119911"/>
            <a:ext cx="2" cy="761292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468549" y="3097540"/>
            <a:ext cx="437899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标题 54"/>
          <p:cNvSpPr txBox="1">
            <a:spLocks/>
          </p:cNvSpPr>
          <p:nvPr/>
        </p:nvSpPr>
        <p:spPr>
          <a:xfrm>
            <a:off x="1577665" y="2750856"/>
            <a:ext cx="4509091" cy="2160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1400"/>
              <a:t>这是我的链路状态数据库的描述（摘要）</a:t>
            </a: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1468549" y="3530952"/>
            <a:ext cx="436404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标题 54"/>
          <p:cNvSpPr txBox="1">
            <a:spLocks/>
          </p:cNvSpPr>
          <p:nvPr/>
        </p:nvSpPr>
        <p:spPr>
          <a:xfrm>
            <a:off x="1612413" y="3260304"/>
            <a:ext cx="4509091" cy="2160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1400"/>
              <a:t>这是我的链路状态数据库的描述（摘要）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00136" y="320364"/>
            <a:ext cx="1601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/>
              <a:t>RouterID </a:t>
            </a:r>
            <a:r>
              <a:rPr lang="en-US" altLang="zh-CN" sz="1100"/>
              <a:t>192.168.4.1</a:t>
            </a:r>
            <a:r>
              <a:rPr lang="en-US" altLang="zh-CN" sz="1100" b="1"/>
              <a:t> </a:t>
            </a:r>
            <a:endParaRPr lang="zh-CN" altLang="en-US" sz="1100" b="1"/>
          </a:p>
        </p:txBody>
      </p:sp>
      <p:sp>
        <p:nvSpPr>
          <p:cNvPr id="35" name="TextBox 34"/>
          <p:cNvSpPr txBox="1"/>
          <p:nvPr/>
        </p:nvSpPr>
        <p:spPr>
          <a:xfrm>
            <a:off x="5900192" y="327659"/>
            <a:ext cx="1601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/>
              <a:t>RouterID </a:t>
            </a:r>
            <a:r>
              <a:rPr lang="en-US" altLang="zh-CN" sz="1100"/>
              <a:t>192.168.2.1</a:t>
            </a:r>
            <a:r>
              <a:rPr lang="en-US" altLang="zh-CN" sz="1100" b="1"/>
              <a:t> </a:t>
            </a:r>
            <a:endParaRPr lang="zh-CN" altLang="en-US" sz="1100" b="1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1468549" y="4626390"/>
            <a:ext cx="437899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标题 54"/>
          <p:cNvSpPr txBox="1">
            <a:spLocks/>
          </p:cNvSpPr>
          <p:nvPr/>
        </p:nvSpPr>
        <p:spPr>
          <a:xfrm>
            <a:off x="1424226" y="4279706"/>
            <a:ext cx="4762152" cy="2160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1400"/>
              <a:t>我需要</a:t>
            </a:r>
            <a:r>
              <a:rPr lang="en-US" altLang="zh-CN" sz="1400"/>
              <a:t>192.168.6.0/24</a:t>
            </a:r>
            <a:r>
              <a:rPr lang="zh-CN" altLang="en-US" sz="1400"/>
              <a:t>详细链路状态信息（链路状态请求）</a:t>
            </a:r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1468549" y="5183547"/>
            <a:ext cx="436404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标题 54"/>
          <p:cNvSpPr txBox="1">
            <a:spLocks/>
          </p:cNvSpPr>
          <p:nvPr/>
        </p:nvSpPr>
        <p:spPr>
          <a:xfrm>
            <a:off x="1499142" y="4882824"/>
            <a:ext cx="4509091" cy="2160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1400"/>
              <a:t>这是</a:t>
            </a:r>
            <a:r>
              <a:rPr lang="en-US" altLang="zh-CN" sz="1400"/>
              <a:t>192.168.6.0/24</a:t>
            </a:r>
            <a:r>
              <a:rPr lang="zh-CN" altLang="en-US" sz="1400"/>
              <a:t>详细链路状态信息（链路状态更新）</a:t>
            </a: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1468549" y="5592519"/>
            <a:ext cx="437899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标题 54"/>
          <p:cNvSpPr txBox="1">
            <a:spLocks/>
          </p:cNvSpPr>
          <p:nvPr/>
        </p:nvSpPr>
        <p:spPr>
          <a:xfrm>
            <a:off x="1821861" y="5293866"/>
            <a:ext cx="3863651" cy="2160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1400"/>
              <a:t>感谢提供（链路状态确认）</a:t>
            </a: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1468549" y="3989208"/>
            <a:ext cx="437899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标题 54"/>
          <p:cNvSpPr txBox="1">
            <a:spLocks/>
          </p:cNvSpPr>
          <p:nvPr/>
        </p:nvSpPr>
        <p:spPr>
          <a:xfrm>
            <a:off x="1577002" y="3723168"/>
            <a:ext cx="4509091" cy="2160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1400"/>
              <a:t>感谢提供（确认）</a:t>
            </a: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683568" y="2678847"/>
            <a:ext cx="8616444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83568" y="5677371"/>
            <a:ext cx="861644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83568" y="581974"/>
            <a:ext cx="8616444" cy="812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683568" y="4191016"/>
            <a:ext cx="861644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左大括号 50"/>
          <p:cNvSpPr/>
          <p:nvPr/>
        </p:nvSpPr>
        <p:spPr>
          <a:xfrm>
            <a:off x="323528" y="590102"/>
            <a:ext cx="360040" cy="2088745"/>
          </a:xfrm>
          <a:prstGeom prst="leftBrace">
            <a:avLst>
              <a:gd name="adj1" fmla="val 43672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左大括号 58"/>
          <p:cNvSpPr/>
          <p:nvPr/>
        </p:nvSpPr>
        <p:spPr>
          <a:xfrm>
            <a:off x="311652" y="2743758"/>
            <a:ext cx="371915" cy="3425688"/>
          </a:xfrm>
          <a:prstGeom prst="leftBrace">
            <a:avLst>
              <a:gd name="adj1" fmla="val 43672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标题 54"/>
          <p:cNvSpPr txBox="1">
            <a:spLocks/>
          </p:cNvSpPr>
          <p:nvPr/>
        </p:nvSpPr>
        <p:spPr>
          <a:xfrm>
            <a:off x="-672709" y="1360495"/>
            <a:ext cx="996237" cy="67072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1800" b="1"/>
              <a:t>生成</a:t>
            </a:r>
            <a:endParaRPr lang="en-US" altLang="zh-CN" sz="1800" b="1"/>
          </a:p>
          <a:p>
            <a:r>
              <a:rPr lang="zh-CN" altLang="en-US" sz="1800" b="1"/>
              <a:t>邻居表</a:t>
            </a:r>
          </a:p>
        </p:txBody>
      </p:sp>
      <p:sp>
        <p:nvSpPr>
          <p:cNvPr id="63" name="标题 54"/>
          <p:cNvSpPr txBox="1">
            <a:spLocks/>
          </p:cNvSpPr>
          <p:nvPr/>
        </p:nvSpPr>
        <p:spPr>
          <a:xfrm>
            <a:off x="5974836" y="3275505"/>
            <a:ext cx="1693507" cy="66104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1600" b="1"/>
              <a:t>处于交换状态</a:t>
            </a:r>
          </a:p>
        </p:txBody>
      </p:sp>
      <p:sp>
        <p:nvSpPr>
          <p:cNvPr id="64" name="标题 54"/>
          <p:cNvSpPr txBox="1">
            <a:spLocks/>
          </p:cNvSpPr>
          <p:nvPr/>
        </p:nvSpPr>
        <p:spPr>
          <a:xfrm>
            <a:off x="5977640" y="4798789"/>
            <a:ext cx="1640642" cy="62821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1600" b="1"/>
              <a:t>处于加载状态</a:t>
            </a:r>
          </a:p>
        </p:txBody>
      </p:sp>
      <p:sp>
        <p:nvSpPr>
          <p:cNvPr id="57" name="矩形 56"/>
          <p:cNvSpPr/>
          <p:nvPr/>
        </p:nvSpPr>
        <p:spPr>
          <a:xfrm>
            <a:off x="5974837" y="5800114"/>
            <a:ext cx="14253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b="1"/>
              <a:t>完全邻接状态</a:t>
            </a:r>
            <a:endParaRPr lang="zh-CN" altLang="en-US" sz="1600" b="1"/>
          </a:p>
        </p:txBody>
      </p:sp>
      <p:sp>
        <p:nvSpPr>
          <p:cNvPr id="72" name="标题 54"/>
          <p:cNvSpPr txBox="1">
            <a:spLocks/>
          </p:cNvSpPr>
          <p:nvPr/>
        </p:nvSpPr>
        <p:spPr>
          <a:xfrm>
            <a:off x="-672709" y="4133471"/>
            <a:ext cx="996237" cy="6462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1800" b="1"/>
              <a:t>建立</a:t>
            </a:r>
            <a:endParaRPr lang="en-US" altLang="zh-CN" sz="1800" b="1"/>
          </a:p>
          <a:p>
            <a:r>
              <a:rPr lang="zh-CN" altLang="zh-CN" sz="1800" b="1"/>
              <a:t>拓扑表</a:t>
            </a:r>
            <a:endParaRPr lang="zh-CN" altLang="en-US" sz="1800" b="1"/>
          </a:p>
        </p:txBody>
      </p:sp>
      <p:cxnSp>
        <p:nvCxnSpPr>
          <p:cNvPr id="74" name="直接连接符 73"/>
          <p:cNvCxnSpPr/>
          <p:nvPr/>
        </p:nvCxnSpPr>
        <p:spPr>
          <a:xfrm flipV="1">
            <a:off x="683568" y="6169446"/>
            <a:ext cx="8616444" cy="587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499519" y="32626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/>
              <a:t>描述数据包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499519" y="135486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/>
              <a:t>问候数据包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99519" y="4341841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/>
              <a:t>链路状态请求数据包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499519" y="483694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/>
              <a:t>链路状态更新数据包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499519" y="5356001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/>
              <a:t>链路状态确认数据包</a:t>
            </a:r>
          </a:p>
        </p:txBody>
      </p:sp>
      <p:cxnSp>
        <p:nvCxnSpPr>
          <p:cNvPr id="92" name="直接箭头连接符 91"/>
          <p:cNvCxnSpPr/>
          <p:nvPr/>
        </p:nvCxnSpPr>
        <p:spPr>
          <a:xfrm>
            <a:off x="7554115" y="27686"/>
            <a:ext cx="0" cy="626469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9300012" y="27686"/>
            <a:ext cx="0" cy="626469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569575" y="173770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OSPF5</a:t>
            </a:r>
            <a:r>
              <a:rPr lang="zh-CN" altLang="en-US" sz="1400" b="1"/>
              <a:t>种报文</a:t>
            </a:r>
          </a:p>
        </p:txBody>
      </p:sp>
      <p:cxnSp>
        <p:nvCxnSpPr>
          <p:cNvPr id="95" name="直接箭头连接符 94"/>
          <p:cNvCxnSpPr/>
          <p:nvPr/>
        </p:nvCxnSpPr>
        <p:spPr>
          <a:xfrm>
            <a:off x="6011602" y="2678848"/>
            <a:ext cx="0" cy="349647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54"/>
          <p:cNvSpPr txBox="1">
            <a:spLocks/>
          </p:cNvSpPr>
          <p:nvPr/>
        </p:nvSpPr>
        <p:spPr>
          <a:xfrm>
            <a:off x="-765689" y="6258859"/>
            <a:ext cx="1182196" cy="114260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1800" b="1"/>
              <a:t>计算最短路径</a:t>
            </a:r>
            <a:endParaRPr lang="en-US" altLang="zh-CN" sz="1800" b="1"/>
          </a:p>
          <a:p>
            <a:r>
              <a:rPr lang="zh-CN" altLang="en-US" sz="1800" b="1"/>
              <a:t>生成路由表</a:t>
            </a:r>
          </a:p>
        </p:txBody>
      </p:sp>
      <p:sp>
        <p:nvSpPr>
          <p:cNvPr id="102" name="左大括号 101"/>
          <p:cNvSpPr/>
          <p:nvPr/>
        </p:nvSpPr>
        <p:spPr>
          <a:xfrm>
            <a:off x="311651" y="6175318"/>
            <a:ext cx="371916" cy="1214122"/>
          </a:xfrm>
          <a:prstGeom prst="leftBrace">
            <a:avLst>
              <a:gd name="adj1" fmla="val 43672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24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910" y="1481898"/>
            <a:ext cx="6381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470" y="1483563"/>
            <a:ext cx="6381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>
            <a:stCxn id="2" idx="3"/>
            <a:endCxn id="3" idx="1"/>
          </p:cNvCxnSpPr>
          <p:nvPr/>
        </p:nvCxnSpPr>
        <p:spPr>
          <a:xfrm>
            <a:off x="2311085" y="1696211"/>
            <a:ext cx="4402385" cy="1665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09094" y="120091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/>
              <a:t>R1</a:t>
            </a:r>
            <a:endParaRPr lang="zh-CN" altLang="en-US" sz="1100" b="1"/>
          </a:p>
        </p:txBody>
      </p:sp>
      <p:sp>
        <p:nvSpPr>
          <p:cNvPr id="6" name="TextBox 5"/>
          <p:cNvSpPr txBox="1"/>
          <p:nvPr/>
        </p:nvSpPr>
        <p:spPr>
          <a:xfrm>
            <a:off x="6849654" y="1190054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/>
              <a:t>R2</a:t>
            </a:r>
            <a:endParaRPr lang="zh-CN" altLang="en-US" sz="1100" b="1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297892" y="3499865"/>
            <a:ext cx="437899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54"/>
          <p:cNvSpPr txBox="1">
            <a:spLocks/>
          </p:cNvSpPr>
          <p:nvPr/>
        </p:nvSpPr>
        <p:spPr>
          <a:xfrm>
            <a:off x="2244729" y="3153181"/>
            <a:ext cx="4509091" cy="2160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1400"/>
              <a:t>这是我的链路状态数据库的汇总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323328" y="4044849"/>
            <a:ext cx="436404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54"/>
          <p:cNvSpPr txBox="1">
            <a:spLocks/>
          </p:cNvSpPr>
          <p:nvPr/>
        </p:nvSpPr>
        <p:spPr>
          <a:xfrm>
            <a:off x="2279477" y="3662629"/>
            <a:ext cx="4509091" cy="2160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1400"/>
              <a:t>这是我的链路状态数据库的汇总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31640" y="1912188"/>
            <a:ext cx="1601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/>
              <a:t>RouterID </a:t>
            </a:r>
            <a:r>
              <a:rPr lang="en-US" altLang="zh-CN" sz="1100"/>
              <a:t>192.168.4.1</a:t>
            </a:r>
            <a:r>
              <a:rPr lang="en-US" altLang="zh-CN" sz="1100" b="1"/>
              <a:t> </a:t>
            </a:r>
            <a:endParaRPr lang="zh-CN" altLang="en-US" sz="1100" b="1"/>
          </a:p>
        </p:txBody>
      </p:sp>
      <p:sp>
        <p:nvSpPr>
          <p:cNvPr id="21" name="TextBox 20"/>
          <p:cNvSpPr txBox="1"/>
          <p:nvPr/>
        </p:nvSpPr>
        <p:spPr>
          <a:xfrm>
            <a:off x="6231696" y="1919483"/>
            <a:ext cx="1601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/>
              <a:t>RouterID </a:t>
            </a:r>
            <a:r>
              <a:rPr lang="en-US" altLang="zh-CN" sz="1100"/>
              <a:t>192.168.2.1</a:t>
            </a:r>
            <a:r>
              <a:rPr lang="en-US" altLang="zh-CN" sz="1100" b="1"/>
              <a:t> </a:t>
            </a:r>
            <a:endParaRPr lang="zh-CN" altLang="en-US" sz="1100" b="1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809094" y="2348880"/>
            <a:ext cx="0" cy="266429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002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648" y="204476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O    192.168.3.0/24 [110/129] via 192.168.1.2, 01:19:17, Serial2/0</a:t>
            </a:r>
            <a:endParaRPr lang="zh-CN" altLang="zh-CN"/>
          </a:p>
        </p:txBody>
      </p:sp>
      <p:cxnSp>
        <p:nvCxnSpPr>
          <p:cNvPr id="3" name="直接连接符 2"/>
          <p:cNvCxnSpPr/>
          <p:nvPr/>
        </p:nvCxnSpPr>
        <p:spPr>
          <a:xfrm>
            <a:off x="1993723" y="2429404"/>
            <a:ext cx="14261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443315" y="2414096"/>
            <a:ext cx="2615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563888" y="2414096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994950" y="2407746"/>
            <a:ext cx="428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932040" y="2408842"/>
            <a:ext cx="11145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220133" y="2428421"/>
            <a:ext cx="8640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1574108" y="2430181"/>
            <a:ext cx="0" cy="87322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627784" y="2430180"/>
            <a:ext cx="0" cy="515109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743908" y="2430180"/>
            <a:ext cx="0" cy="515109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4208958" y="2402276"/>
            <a:ext cx="1" cy="87322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378609" y="2414096"/>
            <a:ext cx="0" cy="515109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631568" y="2430180"/>
            <a:ext cx="0" cy="515109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7679" y="3303406"/>
            <a:ext cx="2289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通过</a:t>
            </a:r>
            <a:r>
              <a:rPr lang="en-US" altLang="zh-CN" sz="1400"/>
              <a:t>OSPF</a:t>
            </a:r>
            <a:r>
              <a:rPr lang="zh-CN" altLang="en-US" sz="1400"/>
              <a:t>协议产生的路由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6378" y="29956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目标网段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92502" y="295316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管理距离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12121" y="32899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度量值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48064" y="295573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下一跳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80311" y="29629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出口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6218298" y="2429404"/>
            <a:ext cx="9361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6588224" y="2430181"/>
            <a:ext cx="0" cy="515109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05631" y="29629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更新时间</a:t>
            </a:r>
          </a:p>
        </p:txBody>
      </p:sp>
    </p:spTree>
    <p:extLst>
      <p:ext uri="{BB962C8B-B14F-4D97-AF65-F5344CB8AC3E}">
        <p14:creationId xmlns:p14="http://schemas.microsoft.com/office/powerpoint/2010/main" val="2106185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3153" y="2906549"/>
            <a:ext cx="449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R3</a:t>
            </a:r>
            <a:endParaRPr lang="zh-CN" altLang="en-US" sz="1100" b="1"/>
          </a:p>
        </p:txBody>
      </p:sp>
      <p:pic>
        <p:nvPicPr>
          <p:cNvPr id="3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7969" y="2566575"/>
            <a:ext cx="560715" cy="328330"/>
          </a:xfrm>
          <a:prstGeom prst="rect">
            <a:avLst/>
          </a:prstGeom>
          <a:noFill/>
        </p:spPr>
      </p:pic>
      <p:grpSp>
        <p:nvGrpSpPr>
          <p:cNvPr id="4" name="组合 3"/>
          <p:cNvGrpSpPr/>
          <p:nvPr/>
        </p:nvGrpSpPr>
        <p:grpSpPr>
          <a:xfrm>
            <a:off x="6241758" y="3615913"/>
            <a:ext cx="1476341" cy="495692"/>
            <a:chOff x="1604856" y="3107134"/>
            <a:chExt cx="1983833" cy="634192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2304270" y="3385831"/>
              <a:ext cx="11473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1604856" y="3236344"/>
              <a:ext cx="912345" cy="375773"/>
              <a:chOff x="1603345" y="4117273"/>
              <a:chExt cx="788032" cy="359783"/>
            </a:xfrm>
          </p:grpSpPr>
          <p:sp>
            <p:nvSpPr>
              <p:cNvPr id="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603345" y="4117273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1632208" y="4146136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632209" y="4336767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1632208" y="4146136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auto">
              <a:xfrm>
                <a:off x="1803374" y="4180369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auto">
              <a:xfrm>
                <a:off x="1736250" y="4247493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auto">
              <a:xfrm>
                <a:off x="2044348" y="4160903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1977224" y="4227356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>
                <a:off x="1808743" y="4185739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auto">
              <a:xfrm>
                <a:off x="1740277" y="4252192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auto">
              <a:xfrm>
                <a:off x="2049046" y="4165602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auto">
              <a:xfrm>
                <a:off x="1981923" y="4232726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7" name="Picture 8" descr="计算机0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25854" y="3107134"/>
              <a:ext cx="662835" cy="634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" name="TextBox 20"/>
          <p:cNvSpPr txBox="1"/>
          <p:nvPr/>
        </p:nvSpPr>
        <p:spPr>
          <a:xfrm>
            <a:off x="6241758" y="3455295"/>
            <a:ext cx="1343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192.168.199.0/24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4" name="直接连接符 73"/>
          <p:cNvCxnSpPr/>
          <p:nvPr/>
        </p:nvCxnSpPr>
        <p:spPr>
          <a:xfrm flipH="1" flipV="1">
            <a:off x="5258684" y="2862388"/>
            <a:ext cx="1097584" cy="948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/>
        </p:nvGrpSpPr>
        <p:grpSpPr>
          <a:xfrm>
            <a:off x="6241758" y="2862388"/>
            <a:ext cx="1476341" cy="495692"/>
            <a:chOff x="1604856" y="3107134"/>
            <a:chExt cx="1983833" cy="634192"/>
          </a:xfrm>
        </p:grpSpPr>
        <p:cxnSp>
          <p:nvCxnSpPr>
            <p:cNvPr id="84" name="直接连接符 83"/>
            <p:cNvCxnSpPr/>
            <p:nvPr/>
          </p:nvCxnSpPr>
          <p:spPr>
            <a:xfrm flipH="1">
              <a:off x="2304270" y="3385831"/>
              <a:ext cx="11473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1604856" y="3236344"/>
              <a:ext cx="912345" cy="375773"/>
              <a:chOff x="1603345" y="4117273"/>
              <a:chExt cx="788032" cy="359783"/>
            </a:xfrm>
          </p:grpSpPr>
          <p:sp>
            <p:nvSpPr>
              <p:cNvPr id="8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603345" y="4117273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5"/>
              <p:cNvSpPr>
                <a:spLocks/>
              </p:cNvSpPr>
              <p:nvPr/>
            </p:nvSpPr>
            <p:spPr bwMode="auto">
              <a:xfrm>
                <a:off x="1632208" y="4146136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/>
            </p:nvSpPr>
            <p:spPr bwMode="auto">
              <a:xfrm>
                <a:off x="1632209" y="4336767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7"/>
              <p:cNvSpPr>
                <a:spLocks/>
              </p:cNvSpPr>
              <p:nvPr/>
            </p:nvSpPr>
            <p:spPr bwMode="auto">
              <a:xfrm>
                <a:off x="1632208" y="4146136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8"/>
              <p:cNvSpPr>
                <a:spLocks/>
              </p:cNvSpPr>
              <p:nvPr/>
            </p:nvSpPr>
            <p:spPr bwMode="auto">
              <a:xfrm>
                <a:off x="1803374" y="4180369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9"/>
              <p:cNvSpPr>
                <a:spLocks/>
              </p:cNvSpPr>
              <p:nvPr/>
            </p:nvSpPr>
            <p:spPr bwMode="auto">
              <a:xfrm>
                <a:off x="1736250" y="4247493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0"/>
              <p:cNvSpPr>
                <a:spLocks/>
              </p:cNvSpPr>
              <p:nvPr/>
            </p:nvSpPr>
            <p:spPr bwMode="auto">
              <a:xfrm>
                <a:off x="2044348" y="4160903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1"/>
              <p:cNvSpPr>
                <a:spLocks/>
              </p:cNvSpPr>
              <p:nvPr/>
            </p:nvSpPr>
            <p:spPr bwMode="auto">
              <a:xfrm>
                <a:off x="1977224" y="4227356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2"/>
              <p:cNvSpPr>
                <a:spLocks/>
              </p:cNvSpPr>
              <p:nvPr/>
            </p:nvSpPr>
            <p:spPr bwMode="auto">
              <a:xfrm>
                <a:off x="1808743" y="4185739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3"/>
              <p:cNvSpPr>
                <a:spLocks/>
              </p:cNvSpPr>
              <p:nvPr/>
            </p:nvSpPr>
            <p:spPr bwMode="auto">
              <a:xfrm>
                <a:off x="1740277" y="4252192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14"/>
              <p:cNvSpPr>
                <a:spLocks/>
              </p:cNvSpPr>
              <p:nvPr/>
            </p:nvSpPr>
            <p:spPr bwMode="auto">
              <a:xfrm>
                <a:off x="2049046" y="4165602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5"/>
              <p:cNvSpPr>
                <a:spLocks/>
              </p:cNvSpPr>
              <p:nvPr/>
            </p:nvSpPr>
            <p:spPr bwMode="auto">
              <a:xfrm>
                <a:off x="1981923" y="4232726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86" name="Picture 8" descr="计算机0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25854" y="3107134"/>
              <a:ext cx="662835" cy="634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9" name="组合 98"/>
          <p:cNvGrpSpPr/>
          <p:nvPr/>
        </p:nvGrpSpPr>
        <p:grpSpPr>
          <a:xfrm>
            <a:off x="6241758" y="2108864"/>
            <a:ext cx="1476341" cy="495692"/>
            <a:chOff x="1604856" y="3107134"/>
            <a:chExt cx="1983833" cy="634192"/>
          </a:xfrm>
        </p:grpSpPr>
        <p:cxnSp>
          <p:nvCxnSpPr>
            <p:cNvPr id="100" name="直接连接符 99"/>
            <p:cNvCxnSpPr/>
            <p:nvPr/>
          </p:nvCxnSpPr>
          <p:spPr>
            <a:xfrm flipH="1">
              <a:off x="2304270" y="3385831"/>
              <a:ext cx="11473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组合 100"/>
            <p:cNvGrpSpPr/>
            <p:nvPr/>
          </p:nvGrpSpPr>
          <p:grpSpPr>
            <a:xfrm>
              <a:off x="1604856" y="3236344"/>
              <a:ext cx="912345" cy="375773"/>
              <a:chOff x="1603345" y="4117273"/>
              <a:chExt cx="788032" cy="359783"/>
            </a:xfrm>
          </p:grpSpPr>
          <p:sp>
            <p:nvSpPr>
              <p:cNvPr id="10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603345" y="4117273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5"/>
              <p:cNvSpPr>
                <a:spLocks/>
              </p:cNvSpPr>
              <p:nvPr/>
            </p:nvSpPr>
            <p:spPr bwMode="auto">
              <a:xfrm>
                <a:off x="1632208" y="4146136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Rectangle 6"/>
              <p:cNvSpPr>
                <a:spLocks noChangeArrowheads="1"/>
              </p:cNvSpPr>
              <p:nvPr/>
            </p:nvSpPr>
            <p:spPr bwMode="auto">
              <a:xfrm>
                <a:off x="1632209" y="4336767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7"/>
              <p:cNvSpPr>
                <a:spLocks/>
              </p:cNvSpPr>
              <p:nvPr/>
            </p:nvSpPr>
            <p:spPr bwMode="auto">
              <a:xfrm>
                <a:off x="1632208" y="4146136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8"/>
              <p:cNvSpPr>
                <a:spLocks/>
              </p:cNvSpPr>
              <p:nvPr/>
            </p:nvSpPr>
            <p:spPr bwMode="auto">
              <a:xfrm>
                <a:off x="1803374" y="4180369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9"/>
              <p:cNvSpPr>
                <a:spLocks/>
              </p:cNvSpPr>
              <p:nvPr/>
            </p:nvSpPr>
            <p:spPr bwMode="auto">
              <a:xfrm>
                <a:off x="1736250" y="4247493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0"/>
              <p:cNvSpPr>
                <a:spLocks/>
              </p:cNvSpPr>
              <p:nvPr/>
            </p:nvSpPr>
            <p:spPr bwMode="auto">
              <a:xfrm>
                <a:off x="2044348" y="4160903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1"/>
              <p:cNvSpPr>
                <a:spLocks/>
              </p:cNvSpPr>
              <p:nvPr/>
            </p:nvSpPr>
            <p:spPr bwMode="auto">
              <a:xfrm>
                <a:off x="1977224" y="4227356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2"/>
              <p:cNvSpPr>
                <a:spLocks/>
              </p:cNvSpPr>
              <p:nvPr/>
            </p:nvSpPr>
            <p:spPr bwMode="auto">
              <a:xfrm>
                <a:off x="1808743" y="4185739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3"/>
              <p:cNvSpPr>
                <a:spLocks/>
              </p:cNvSpPr>
              <p:nvPr/>
            </p:nvSpPr>
            <p:spPr bwMode="auto">
              <a:xfrm>
                <a:off x="1740277" y="4252192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4"/>
              <p:cNvSpPr>
                <a:spLocks/>
              </p:cNvSpPr>
              <p:nvPr/>
            </p:nvSpPr>
            <p:spPr bwMode="auto">
              <a:xfrm>
                <a:off x="2049046" y="4165602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15"/>
              <p:cNvSpPr>
                <a:spLocks/>
              </p:cNvSpPr>
              <p:nvPr/>
            </p:nvSpPr>
            <p:spPr bwMode="auto">
              <a:xfrm>
                <a:off x="1981923" y="4232726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102" name="Picture 8" descr="计算机0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25854" y="3107134"/>
              <a:ext cx="662835" cy="634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5" name="组合 114"/>
          <p:cNvGrpSpPr/>
          <p:nvPr/>
        </p:nvGrpSpPr>
        <p:grpSpPr>
          <a:xfrm>
            <a:off x="6241758" y="1355340"/>
            <a:ext cx="1476341" cy="495692"/>
            <a:chOff x="1604856" y="3107134"/>
            <a:chExt cx="1983833" cy="634192"/>
          </a:xfrm>
        </p:grpSpPr>
        <p:cxnSp>
          <p:nvCxnSpPr>
            <p:cNvPr id="116" name="直接连接符 115"/>
            <p:cNvCxnSpPr/>
            <p:nvPr/>
          </p:nvCxnSpPr>
          <p:spPr>
            <a:xfrm flipH="1">
              <a:off x="2304270" y="3385831"/>
              <a:ext cx="11473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组合 116"/>
            <p:cNvGrpSpPr/>
            <p:nvPr/>
          </p:nvGrpSpPr>
          <p:grpSpPr>
            <a:xfrm>
              <a:off x="1604856" y="3236344"/>
              <a:ext cx="912345" cy="375773"/>
              <a:chOff x="1603345" y="4117273"/>
              <a:chExt cx="788032" cy="359783"/>
            </a:xfrm>
          </p:grpSpPr>
          <p:sp>
            <p:nvSpPr>
              <p:cNvPr id="11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603345" y="4117273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5"/>
              <p:cNvSpPr>
                <a:spLocks/>
              </p:cNvSpPr>
              <p:nvPr/>
            </p:nvSpPr>
            <p:spPr bwMode="auto">
              <a:xfrm>
                <a:off x="1632208" y="4146136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Rectangle 6"/>
              <p:cNvSpPr>
                <a:spLocks noChangeArrowheads="1"/>
              </p:cNvSpPr>
              <p:nvPr/>
            </p:nvSpPr>
            <p:spPr bwMode="auto">
              <a:xfrm>
                <a:off x="1632209" y="4336767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7"/>
              <p:cNvSpPr>
                <a:spLocks/>
              </p:cNvSpPr>
              <p:nvPr/>
            </p:nvSpPr>
            <p:spPr bwMode="auto">
              <a:xfrm>
                <a:off x="1632208" y="4146136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8"/>
              <p:cNvSpPr>
                <a:spLocks/>
              </p:cNvSpPr>
              <p:nvPr/>
            </p:nvSpPr>
            <p:spPr bwMode="auto">
              <a:xfrm>
                <a:off x="1803374" y="4180369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9"/>
              <p:cNvSpPr>
                <a:spLocks/>
              </p:cNvSpPr>
              <p:nvPr/>
            </p:nvSpPr>
            <p:spPr bwMode="auto">
              <a:xfrm>
                <a:off x="1736250" y="4247493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0"/>
              <p:cNvSpPr>
                <a:spLocks/>
              </p:cNvSpPr>
              <p:nvPr/>
            </p:nvSpPr>
            <p:spPr bwMode="auto">
              <a:xfrm>
                <a:off x="2044348" y="4160903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1"/>
              <p:cNvSpPr>
                <a:spLocks/>
              </p:cNvSpPr>
              <p:nvPr/>
            </p:nvSpPr>
            <p:spPr bwMode="auto">
              <a:xfrm>
                <a:off x="1977224" y="4227356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2"/>
              <p:cNvSpPr>
                <a:spLocks/>
              </p:cNvSpPr>
              <p:nvPr/>
            </p:nvSpPr>
            <p:spPr bwMode="auto">
              <a:xfrm>
                <a:off x="1808743" y="4185739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3"/>
              <p:cNvSpPr>
                <a:spLocks/>
              </p:cNvSpPr>
              <p:nvPr/>
            </p:nvSpPr>
            <p:spPr bwMode="auto">
              <a:xfrm>
                <a:off x="1740277" y="4252192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4"/>
              <p:cNvSpPr>
                <a:spLocks/>
              </p:cNvSpPr>
              <p:nvPr/>
            </p:nvSpPr>
            <p:spPr bwMode="auto">
              <a:xfrm>
                <a:off x="2049046" y="4165602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15"/>
              <p:cNvSpPr>
                <a:spLocks/>
              </p:cNvSpPr>
              <p:nvPr/>
            </p:nvSpPr>
            <p:spPr bwMode="auto">
              <a:xfrm>
                <a:off x="1981923" y="4232726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118" name="Picture 8" descr="计算机0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25854" y="3107134"/>
              <a:ext cx="662835" cy="634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32" name="直接连接符 131"/>
          <p:cNvCxnSpPr>
            <a:stCxn id="90" idx="0"/>
            <a:endCxn id="3" idx="3"/>
          </p:cNvCxnSpPr>
          <p:nvPr/>
        </p:nvCxnSpPr>
        <p:spPr>
          <a:xfrm flipH="1" flipV="1">
            <a:off x="5258684" y="2730740"/>
            <a:ext cx="1007942" cy="411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03" idx="1"/>
          </p:cNvCxnSpPr>
          <p:nvPr/>
        </p:nvCxnSpPr>
        <p:spPr>
          <a:xfrm flipH="1">
            <a:off x="5258684" y="2356711"/>
            <a:ext cx="983074" cy="2478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21" idx="1"/>
          </p:cNvCxnSpPr>
          <p:nvPr/>
        </p:nvCxnSpPr>
        <p:spPr>
          <a:xfrm flipH="1">
            <a:off x="5147674" y="1680997"/>
            <a:ext cx="1118953" cy="8855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>
            <a:off x="2986661" y="2720368"/>
            <a:ext cx="17128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5946" y="2561811"/>
            <a:ext cx="560715" cy="328330"/>
          </a:xfrm>
          <a:prstGeom prst="rect">
            <a:avLst/>
          </a:prstGeom>
          <a:noFill/>
        </p:spPr>
      </p:pic>
      <p:grpSp>
        <p:nvGrpSpPr>
          <p:cNvPr id="148" name="组合 147"/>
          <p:cNvGrpSpPr/>
          <p:nvPr/>
        </p:nvGrpSpPr>
        <p:grpSpPr>
          <a:xfrm>
            <a:off x="3533196" y="2583885"/>
            <a:ext cx="678954" cy="293709"/>
            <a:chOff x="1603345" y="4117273"/>
            <a:chExt cx="788032" cy="359783"/>
          </a:xfrm>
        </p:grpSpPr>
        <p:sp>
          <p:nvSpPr>
            <p:cNvPr id="15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6"/>
            <p:cNvSpPr>
              <a:spLocks noChangeArrowheads="1"/>
            </p:cNvSpPr>
            <p:nvPr/>
          </p:nvSpPr>
          <p:spPr bwMode="auto">
            <a:xfrm>
              <a:off x="1632209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64" name="直接连接符 163"/>
          <p:cNvCxnSpPr/>
          <p:nvPr/>
        </p:nvCxnSpPr>
        <p:spPr>
          <a:xfrm flipH="1" flipV="1">
            <a:off x="1835696" y="2108864"/>
            <a:ext cx="590251" cy="495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 flipV="1">
            <a:off x="1245445" y="1794672"/>
            <a:ext cx="590251" cy="495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 flipH="1" flipV="1">
            <a:off x="1835695" y="2108865"/>
            <a:ext cx="1" cy="163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云形 173"/>
          <p:cNvSpPr/>
          <p:nvPr/>
        </p:nvSpPr>
        <p:spPr>
          <a:xfrm>
            <a:off x="251520" y="836712"/>
            <a:ext cx="1728192" cy="957960"/>
          </a:xfrm>
          <a:prstGeom prst="clou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Internet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75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592" y="1714188"/>
            <a:ext cx="560715" cy="328330"/>
          </a:xfrm>
          <a:prstGeom prst="rect">
            <a:avLst/>
          </a:prstGeom>
          <a:noFill/>
        </p:spPr>
      </p:pic>
      <p:sp>
        <p:nvSpPr>
          <p:cNvPr id="176" name="TextBox 175"/>
          <p:cNvSpPr txBox="1"/>
          <p:nvPr/>
        </p:nvSpPr>
        <p:spPr>
          <a:xfrm>
            <a:off x="1080592" y="2084034"/>
            <a:ext cx="449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R1</a:t>
            </a:r>
            <a:endParaRPr lang="zh-CN" altLang="en-US" sz="1100" b="1"/>
          </a:p>
        </p:txBody>
      </p:sp>
      <p:sp>
        <p:nvSpPr>
          <p:cNvPr id="177" name="TextBox 176"/>
          <p:cNvSpPr txBox="1"/>
          <p:nvPr/>
        </p:nvSpPr>
        <p:spPr>
          <a:xfrm>
            <a:off x="2488205" y="2894768"/>
            <a:ext cx="449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R2</a:t>
            </a:r>
            <a:endParaRPr lang="zh-CN" altLang="en-US" sz="1100" b="1"/>
          </a:p>
        </p:txBody>
      </p:sp>
      <p:sp>
        <p:nvSpPr>
          <p:cNvPr id="178" name="TextBox 177"/>
          <p:cNvSpPr txBox="1"/>
          <p:nvPr/>
        </p:nvSpPr>
        <p:spPr>
          <a:xfrm>
            <a:off x="3340599" y="2988197"/>
            <a:ext cx="1343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192.168.10.0/24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152392" y="1948246"/>
            <a:ext cx="1343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192.168.197.0/24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190410" y="1243011"/>
            <a:ext cx="1343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192.168.196.0/24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490459" y="2122695"/>
            <a:ext cx="1343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192.168.10.1/24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954505" y="2209209"/>
            <a:ext cx="1343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192.168.10.2/24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641307" y="2542946"/>
            <a:ext cx="958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12.1.2.5/30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500287" y="1847255"/>
            <a:ext cx="958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12.1.2.6/30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207260" y="2712656"/>
            <a:ext cx="1343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192.168.198.0/24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18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 rot="2599976">
            <a:off x="3055158" y="2055093"/>
            <a:ext cx="1440000" cy="14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2" name="直接连接符 131"/>
          <p:cNvCxnSpPr/>
          <p:nvPr/>
        </p:nvCxnSpPr>
        <p:spPr>
          <a:xfrm flipH="1">
            <a:off x="5239542" y="2730740"/>
            <a:ext cx="15845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7969" y="2566575"/>
            <a:ext cx="560715" cy="328330"/>
          </a:xfrm>
          <a:prstGeom prst="rect">
            <a:avLst/>
          </a:prstGeom>
          <a:noFill/>
        </p:spPr>
      </p:pic>
      <p:grpSp>
        <p:nvGrpSpPr>
          <p:cNvPr id="83" name="组合 82"/>
          <p:cNvGrpSpPr/>
          <p:nvPr/>
        </p:nvGrpSpPr>
        <p:grpSpPr>
          <a:xfrm>
            <a:off x="5630360" y="2485028"/>
            <a:ext cx="1476341" cy="495692"/>
            <a:chOff x="1604856" y="3107134"/>
            <a:chExt cx="1983833" cy="634192"/>
          </a:xfrm>
        </p:grpSpPr>
        <p:grpSp>
          <p:nvGrpSpPr>
            <p:cNvPr id="85" name="组合 84"/>
            <p:cNvGrpSpPr/>
            <p:nvPr/>
          </p:nvGrpSpPr>
          <p:grpSpPr>
            <a:xfrm>
              <a:off x="1604856" y="3236344"/>
              <a:ext cx="912345" cy="375773"/>
              <a:chOff x="1603345" y="4117273"/>
              <a:chExt cx="788032" cy="359783"/>
            </a:xfrm>
          </p:grpSpPr>
          <p:sp>
            <p:nvSpPr>
              <p:cNvPr id="8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603345" y="4117273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5"/>
              <p:cNvSpPr>
                <a:spLocks/>
              </p:cNvSpPr>
              <p:nvPr/>
            </p:nvSpPr>
            <p:spPr bwMode="auto">
              <a:xfrm>
                <a:off x="1632208" y="4146136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/>
            </p:nvSpPr>
            <p:spPr bwMode="auto">
              <a:xfrm>
                <a:off x="1632209" y="4336767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7"/>
              <p:cNvSpPr>
                <a:spLocks/>
              </p:cNvSpPr>
              <p:nvPr/>
            </p:nvSpPr>
            <p:spPr bwMode="auto">
              <a:xfrm>
                <a:off x="1632208" y="4146136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8"/>
              <p:cNvSpPr>
                <a:spLocks/>
              </p:cNvSpPr>
              <p:nvPr/>
            </p:nvSpPr>
            <p:spPr bwMode="auto">
              <a:xfrm>
                <a:off x="1803374" y="4180369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9"/>
              <p:cNvSpPr>
                <a:spLocks/>
              </p:cNvSpPr>
              <p:nvPr/>
            </p:nvSpPr>
            <p:spPr bwMode="auto">
              <a:xfrm>
                <a:off x="1736250" y="4247493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0"/>
              <p:cNvSpPr>
                <a:spLocks/>
              </p:cNvSpPr>
              <p:nvPr/>
            </p:nvSpPr>
            <p:spPr bwMode="auto">
              <a:xfrm>
                <a:off x="2044348" y="4160903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1"/>
              <p:cNvSpPr>
                <a:spLocks/>
              </p:cNvSpPr>
              <p:nvPr/>
            </p:nvSpPr>
            <p:spPr bwMode="auto">
              <a:xfrm>
                <a:off x="1977224" y="4227356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2"/>
              <p:cNvSpPr>
                <a:spLocks/>
              </p:cNvSpPr>
              <p:nvPr/>
            </p:nvSpPr>
            <p:spPr bwMode="auto">
              <a:xfrm>
                <a:off x="1808743" y="4185739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3"/>
              <p:cNvSpPr>
                <a:spLocks/>
              </p:cNvSpPr>
              <p:nvPr/>
            </p:nvSpPr>
            <p:spPr bwMode="auto">
              <a:xfrm>
                <a:off x="1740277" y="4252192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14"/>
              <p:cNvSpPr>
                <a:spLocks/>
              </p:cNvSpPr>
              <p:nvPr/>
            </p:nvSpPr>
            <p:spPr bwMode="auto">
              <a:xfrm>
                <a:off x="2049046" y="4165602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5"/>
              <p:cNvSpPr>
                <a:spLocks/>
              </p:cNvSpPr>
              <p:nvPr/>
            </p:nvSpPr>
            <p:spPr bwMode="auto">
              <a:xfrm>
                <a:off x="1981923" y="4232726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86" name="Picture 8" descr="计算机0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25854" y="3107134"/>
              <a:ext cx="662835" cy="634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45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4799" y="1528296"/>
            <a:ext cx="560715" cy="328330"/>
          </a:xfrm>
          <a:prstGeom prst="rect">
            <a:avLst/>
          </a:prstGeom>
          <a:noFill/>
        </p:spPr>
      </p:pic>
      <p:sp>
        <p:nvSpPr>
          <p:cNvPr id="181" name="TextBox 180"/>
          <p:cNvSpPr txBox="1"/>
          <p:nvPr/>
        </p:nvSpPr>
        <p:spPr>
          <a:xfrm>
            <a:off x="2233116" y="2363863"/>
            <a:ext cx="919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12.8.1.1/24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075556" y="2348790"/>
            <a:ext cx="1343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192.168.1.0/24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1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008" y="3717269"/>
            <a:ext cx="560715" cy="328330"/>
          </a:xfrm>
          <a:prstGeom prst="rect">
            <a:avLst/>
          </a:prstGeom>
          <a:noFill/>
        </p:spPr>
      </p:pic>
      <p:pic>
        <p:nvPicPr>
          <p:cNvPr id="133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8024" y="2604256"/>
            <a:ext cx="560715" cy="328330"/>
          </a:xfrm>
          <a:prstGeom prst="rect">
            <a:avLst/>
          </a:prstGeom>
          <a:noFill/>
        </p:spPr>
      </p:pic>
      <p:sp>
        <p:nvSpPr>
          <p:cNvPr id="77" name="矩形 76"/>
          <p:cNvSpPr/>
          <p:nvPr/>
        </p:nvSpPr>
        <p:spPr>
          <a:xfrm>
            <a:off x="683568" y="1730989"/>
            <a:ext cx="1584176" cy="10324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3566293" y="1626485"/>
            <a:ext cx="449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solidFill>
                  <a:schemeClr val="bg1"/>
                </a:solidFill>
              </a:rPr>
              <a:t>R2</a:t>
            </a:r>
            <a:endParaRPr lang="zh-CN" altLang="en-US" sz="1100" b="1">
              <a:solidFill>
                <a:schemeClr val="bg1"/>
              </a:solidFill>
            </a:endParaRPr>
          </a:p>
        </p:txBody>
      </p:sp>
      <p:cxnSp>
        <p:nvCxnSpPr>
          <p:cNvPr id="140" name="直接连接符 139"/>
          <p:cNvCxnSpPr/>
          <p:nvPr/>
        </p:nvCxnSpPr>
        <p:spPr>
          <a:xfrm flipH="1">
            <a:off x="783954" y="2809568"/>
            <a:ext cx="15845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1403671" y="2655468"/>
            <a:ext cx="678954" cy="293709"/>
            <a:chOff x="1603345" y="4117273"/>
            <a:chExt cx="788032" cy="359783"/>
          </a:xfrm>
        </p:grpSpPr>
        <p:sp>
          <p:nvSpPr>
            <p:cNvPr id="14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Rectangle 6"/>
            <p:cNvSpPr>
              <a:spLocks noChangeArrowheads="1"/>
            </p:cNvSpPr>
            <p:nvPr/>
          </p:nvSpPr>
          <p:spPr bwMode="auto">
            <a:xfrm>
              <a:off x="1632209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44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272" y="2482894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" name="TextBox 184"/>
          <p:cNvSpPr txBox="1"/>
          <p:nvPr/>
        </p:nvSpPr>
        <p:spPr>
          <a:xfrm>
            <a:off x="3580252" y="3805515"/>
            <a:ext cx="449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solidFill>
                  <a:schemeClr val="bg1"/>
                </a:solidFill>
              </a:rPr>
              <a:t>R3</a:t>
            </a:r>
            <a:endParaRPr lang="zh-CN" altLang="en-US" sz="1100" b="1">
              <a:solidFill>
                <a:schemeClr val="bg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01945" y="3037354"/>
            <a:ext cx="5872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PC1</a:t>
            </a:r>
            <a:endParaRPr lang="zh-CN" altLang="en-US" sz="1100" b="1"/>
          </a:p>
        </p:txBody>
      </p:sp>
      <p:sp>
        <p:nvSpPr>
          <p:cNvPr id="187" name="TextBox 186"/>
          <p:cNvSpPr txBox="1"/>
          <p:nvPr/>
        </p:nvSpPr>
        <p:spPr>
          <a:xfrm>
            <a:off x="6613428" y="2983899"/>
            <a:ext cx="5872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PC2</a:t>
            </a:r>
            <a:endParaRPr lang="zh-CN" altLang="en-US" sz="1100" b="1"/>
          </a:p>
        </p:txBody>
      </p:sp>
      <p:sp>
        <p:nvSpPr>
          <p:cNvPr id="188" name="TextBox 187"/>
          <p:cNvSpPr txBox="1"/>
          <p:nvPr/>
        </p:nvSpPr>
        <p:spPr>
          <a:xfrm>
            <a:off x="5515363" y="2282830"/>
            <a:ext cx="1343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192.168.2.0/24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2757842" y="1757290"/>
            <a:ext cx="919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12.8.1.2/24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893533" y="1757290"/>
            <a:ext cx="919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12.8.2.2/24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416769" y="2302404"/>
            <a:ext cx="919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12.8.2.1/24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893534" y="3586464"/>
            <a:ext cx="919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12.8.3.1/24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4518516" y="2943720"/>
            <a:ext cx="919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12.8.3.2/24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225413" y="2983899"/>
            <a:ext cx="919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12.8.4.2/24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2748921" y="3544261"/>
            <a:ext cx="919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12.8.41/24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371517" y="2683224"/>
            <a:ext cx="449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solidFill>
                  <a:schemeClr val="bg1"/>
                </a:solidFill>
              </a:rPr>
              <a:t>R1</a:t>
            </a:r>
            <a:endParaRPr lang="zh-CN" altLang="en-US" sz="1100" b="1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92961" y="2665487"/>
            <a:ext cx="449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solidFill>
                  <a:schemeClr val="bg1"/>
                </a:solidFill>
              </a:rPr>
              <a:t>R4</a:t>
            </a:r>
            <a:endParaRPr lang="zh-CN" altLang="en-US" sz="11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805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599976">
            <a:off x="3055158" y="2055093"/>
            <a:ext cx="1440000" cy="14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5239542" y="2730740"/>
            <a:ext cx="15845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7969" y="2566575"/>
            <a:ext cx="560715" cy="328330"/>
          </a:xfrm>
          <a:prstGeom prst="rect">
            <a:avLst/>
          </a:prstGeom>
          <a:noFill/>
        </p:spPr>
      </p:pic>
      <p:grpSp>
        <p:nvGrpSpPr>
          <p:cNvPr id="5" name="组合 4"/>
          <p:cNvGrpSpPr/>
          <p:nvPr/>
        </p:nvGrpSpPr>
        <p:grpSpPr>
          <a:xfrm>
            <a:off x="5630360" y="2485028"/>
            <a:ext cx="1476341" cy="495692"/>
            <a:chOff x="1604856" y="3107134"/>
            <a:chExt cx="1983833" cy="634192"/>
          </a:xfrm>
        </p:grpSpPr>
        <p:grpSp>
          <p:nvGrpSpPr>
            <p:cNvPr id="6" name="组合 5"/>
            <p:cNvGrpSpPr/>
            <p:nvPr/>
          </p:nvGrpSpPr>
          <p:grpSpPr>
            <a:xfrm>
              <a:off x="1604856" y="3236344"/>
              <a:ext cx="912345" cy="375773"/>
              <a:chOff x="1603345" y="4117273"/>
              <a:chExt cx="788032" cy="359783"/>
            </a:xfrm>
          </p:grpSpPr>
          <p:sp>
            <p:nvSpPr>
              <p:cNvPr id="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603345" y="4117273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1632208" y="4146136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632209" y="4336767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1632208" y="4146136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auto">
              <a:xfrm>
                <a:off x="1803374" y="4180369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auto">
              <a:xfrm>
                <a:off x="1736250" y="4247493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auto">
              <a:xfrm>
                <a:off x="2044348" y="4160903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1977224" y="4227356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>
                <a:off x="1808743" y="4185739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auto">
              <a:xfrm>
                <a:off x="1740277" y="4252192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auto">
              <a:xfrm>
                <a:off x="2049046" y="4165602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auto">
              <a:xfrm>
                <a:off x="1981923" y="4232726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7" name="Picture 8" descr="计算机0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25854" y="3107134"/>
              <a:ext cx="662835" cy="634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4799" y="1528296"/>
            <a:ext cx="560715" cy="32833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2233116" y="2363863"/>
            <a:ext cx="919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12.8.1.1/24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556" y="2348790"/>
            <a:ext cx="1343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192.168.1.0/24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008" y="3717269"/>
            <a:ext cx="560715" cy="328330"/>
          </a:xfrm>
          <a:prstGeom prst="rect">
            <a:avLst/>
          </a:prstGeom>
          <a:noFill/>
        </p:spPr>
      </p:pic>
      <p:pic>
        <p:nvPicPr>
          <p:cNvPr id="24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8024" y="2604256"/>
            <a:ext cx="560715" cy="328330"/>
          </a:xfrm>
          <a:prstGeom prst="rect">
            <a:avLst/>
          </a:prstGeom>
          <a:noFill/>
        </p:spPr>
      </p:pic>
      <p:sp>
        <p:nvSpPr>
          <p:cNvPr id="25" name="矩形 24"/>
          <p:cNvSpPr/>
          <p:nvPr/>
        </p:nvSpPr>
        <p:spPr>
          <a:xfrm>
            <a:off x="683568" y="1730989"/>
            <a:ext cx="1584176" cy="10324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566293" y="1626485"/>
            <a:ext cx="449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solidFill>
                  <a:schemeClr val="bg1"/>
                </a:solidFill>
              </a:rPr>
              <a:t>R2</a:t>
            </a:r>
            <a:endParaRPr lang="zh-CN" altLang="en-US" sz="1100" b="1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783954" y="2809568"/>
            <a:ext cx="15845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1403671" y="2655468"/>
            <a:ext cx="678954" cy="293709"/>
            <a:chOff x="1603345" y="4117273"/>
            <a:chExt cx="788032" cy="359783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1632209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41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272" y="2482894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41"/>
          <p:cNvSpPr txBox="1"/>
          <p:nvPr/>
        </p:nvSpPr>
        <p:spPr>
          <a:xfrm>
            <a:off x="3580252" y="3805515"/>
            <a:ext cx="449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solidFill>
                  <a:schemeClr val="bg1"/>
                </a:solidFill>
              </a:rPr>
              <a:t>R3</a:t>
            </a:r>
            <a:endParaRPr lang="zh-CN" altLang="en-US" sz="1100" b="1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1945" y="3037354"/>
            <a:ext cx="5872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PC1</a:t>
            </a:r>
            <a:endParaRPr lang="zh-CN" altLang="en-US" sz="1100" b="1"/>
          </a:p>
        </p:txBody>
      </p:sp>
      <p:sp>
        <p:nvSpPr>
          <p:cNvPr id="44" name="TextBox 43"/>
          <p:cNvSpPr txBox="1"/>
          <p:nvPr/>
        </p:nvSpPr>
        <p:spPr>
          <a:xfrm>
            <a:off x="6613428" y="2983899"/>
            <a:ext cx="5872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PC2</a:t>
            </a:r>
            <a:endParaRPr lang="zh-CN" altLang="en-US" sz="1100" b="1"/>
          </a:p>
        </p:txBody>
      </p:sp>
      <p:sp>
        <p:nvSpPr>
          <p:cNvPr id="45" name="TextBox 44"/>
          <p:cNvSpPr txBox="1"/>
          <p:nvPr/>
        </p:nvSpPr>
        <p:spPr>
          <a:xfrm>
            <a:off x="5515363" y="2282830"/>
            <a:ext cx="1343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192.168.2.0/24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57842" y="1757290"/>
            <a:ext cx="919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12.8.1.2/24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93533" y="1757290"/>
            <a:ext cx="919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12.8.2.2/24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16769" y="2302404"/>
            <a:ext cx="919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12.8.2.1/24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93534" y="3586464"/>
            <a:ext cx="1084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172.9.3.1/24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18516" y="2943720"/>
            <a:ext cx="1111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172.9.3.2/24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82625" y="2983899"/>
            <a:ext cx="1062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172.9.4.2/24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48921" y="3544261"/>
            <a:ext cx="10262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172.9.4.1/24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71517" y="2683224"/>
            <a:ext cx="449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solidFill>
                  <a:schemeClr val="bg1"/>
                </a:solidFill>
              </a:rPr>
              <a:t>R1</a:t>
            </a:r>
            <a:endParaRPr lang="zh-CN" altLang="en-US" sz="1100" b="1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92961" y="2665487"/>
            <a:ext cx="449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solidFill>
                  <a:schemeClr val="bg1"/>
                </a:solidFill>
              </a:rPr>
              <a:t>R4</a:t>
            </a:r>
            <a:endParaRPr lang="zh-CN" altLang="en-US" sz="11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40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880" y="3533526"/>
            <a:ext cx="57721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567" y="116632"/>
            <a:ext cx="615315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1763688" y="1339627"/>
            <a:ext cx="396044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24128" y="1154121"/>
            <a:ext cx="1569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/>
              <a:t>目标主机不可到达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590064" y="4622619"/>
            <a:ext cx="136815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74240" y="4491814"/>
            <a:ext cx="1569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/>
              <a:t>请求超时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51147" y="1412359"/>
            <a:ext cx="1569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/>
              <a:t>数据包没到目的地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83" y="4744744"/>
            <a:ext cx="2349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/>
              <a:t>数据包到了目的地  返不回来</a:t>
            </a:r>
          </a:p>
        </p:txBody>
      </p:sp>
    </p:spTree>
    <p:extLst>
      <p:ext uri="{BB962C8B-B14F-4D97-AF65-F5344CB8AC3E}">
        <p14:creationId xmlns:p14="http://schemas.microsoft.com/office/powerpoint/2010/main" val="2935611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268760"/>
            <a:ext cx="800100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V="1">
            <a:off x="1794967" y="2180903"/>
            <a:ext cx="0" cy="3429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491036" y="2342556"/>
            <a:ext cx="0" cy="22234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283968" y="2329311"/>
            <a:ext cx="0" cy="22234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6156176" y="2329311"/>
            <a:ext cx="0" cy="27922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563888" y="2924521"/>
            <a:ext cx="0" cy="18355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436096" y="2924521"/>
            <a:ext cx="0" cy="18355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60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 flipV="1">
            <a:off x="6177888" y="2213627"/>
            <a:ext cx="1520660" cy="3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4680843" y="2155032"/>
            <a:ext cx="1295828" cy="87628"/>
            <a:chOff x="4680843" y="2947120"/>
            <a:chExt cx="1079668" cy="92528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4680843" y="2947120"/>
              <a:ext cx="672630" cy="3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5151766" y="3039648"/>
              <a:ext cx="6087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5151766" y="2959873"/>
              <a:ext cx="201708" cy="748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 flipH="1">
            <a:off x="1188246" y="2167785"/>
            <a:ext cx="17104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5688" y="2027801"/>
            <a:ext cx="560715" cy="32833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795233" y="1751408"/>
            <a:ext cx="449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R1</a:t>
            </a:r>
            <a:endParaRPr lang="zh-CN" altLang="en-US" sz="1100" b="1"/>
          </a:p>
        </p:txBody>
      </p:sp>
      <p:sp>
        <p:nvSpPr>
          <p:cNvPr id="9" name="TextBox 8"/>
          <p:cNvSpPr txBox="1"/>
          <p:nvPr/>
        </p:nvSpPr>
        <p:spPr>
          <a:xfrm>
            <a:off x="4405886" y="1751408"/>
            <a:ext cx="406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R2</a:t>
            </a:r>
            <a:endParaRPr lang="zh-CN" altLang="en-US" sz="1100" b="1"/>
          </a:p>
        </p:txBody>
      </p:sp>
      <p:grpSp>
        <p:nvGrpSpPr>
          <p:cNvPr id="11" name="组合 10"/>
          <p:cNvGrpSpPr/>
          <p:nvPr/>
        </p:nvGrpSpPr>
        <p:grpSpPr>
          <a:xfrm>
            <a:off x="1710348" y="2033307"/>
            <a:ext cx="675935" cy="282855"/>
            <a:chOff x="1695736" y="2879465"/>
            <a:chExt cx="788032" cy="359783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95736" y="2879465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724599" y="2908328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724599" y="3098959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724599" y="2908328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1895765" y="2942561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1828641" y="3009685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136739" y="2923095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2069615" y="2989548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1901134" y="2947931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1832668" y="3014384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2141437" y="2927794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2074314" y="2994918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24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9800" y="1864245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6008210" y="1751408"/>
            <a:ext cx="406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R3</a:t>
            </a:r>
            <a:endParaRPr lang="zh-CN" altLang="en-US" sz="1100" b="1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243211" y="2129158"/>
            <a:ext cx="672630" cy="3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3714134" y="2221686"/>
            <a:ext cx="6087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714134" y="2141911"/>
            <a:ext cx="201708" cy="74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7385" y="2030986"/>
            <a:ext cx="560715" cy="328330"/>
          </a:xfrm>
          <a:prstGeom prst="rect">
            <a:avLst/>
          </a:prstGeom>
          <a:noFill/>
        </p:spPr>
      </p:pic>
      <p:pic>
        <p:nvPicPr>
          <p:cNvPr id="30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9806" y="1898536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7172990" y="1531420"/>
            <a:ext cx="337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D</a:t>
            </a:r>
            <a:endParaRPr lang="zh-CN" altLang="en-US" sz="1100" b="1"/>
          </a:p>
        </p:txBody>
      </p:sp>
      <p:grpSp>
        <p:nvGrpSpPr>
          <p:cNvPr id="32" name="组合 31"/>
          <p:cNvGrpSpPr/>
          <p:nvPr/>
        </p:nvGrpSpPr>
        <p:grpSpPr>
          <a:xfrm>
            <a:off x="6739294" y="2058982"/>
            <a:ext cx="675935" cy="282855"/>
            <a:chOff x="1695736" y="2879465"/>
            <a:chExt cx="788032" cy="359783"/>
          </a:xfrm>
        </p:grpSpPr>
        <p:sp>
          <p:nvSpPr>
            <p:cNvPr id="3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95736" y="2879465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1724599" y="2908328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1724599" y="3098959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1724599" y="2908328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1895765" y="2942561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828641" y="3009685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2136739" y="2923095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2069615" y="2989548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901134" y="2947931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832668" y="3014384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2141437" y="2927794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2074314" y="2994918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280703" y="2480874"/>
            <a:ext cx="1216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192.168.0.0/24</a:t>
            </a:r>
            <a:endParaRPr lang="zh-CN" altLang="en-US" sz="1100" b="1"/>
          </a:p>
        </p:txBody>
      </p:sp>
      <p:sp>
        <p:nvSpPr>
          <p:cNvPr id="48" name="TextBox 47"/>
          <p:cNvSpPr txBox="1"/>
          <p:nvPr/>
        </p:nvSpPr>
        <p:spPr>
          <a:xfrm>
            <a:off x="6776430" y="2480874"/>
            <a:ext cx="1243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192.168.1.0/24</a:t>
            </a:r>
            <a:endParaRPr lang="zh-CN" altLang="en-US" sz="1100" b="1"/>
          </a:p>
        </p:txBody>
      </p:sp>
      <p:pic>
        <p:nvPicPr>
          <p:cNvPr id="49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35" y="2013018"/>
            <a:ext cx="560715" cy="328330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3243211" y="2355708"/>
            <a:ext cx="1243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172.16.0.0/24</a:t>
            </a:r>
            <a:endParaRPr lang="zh-CN" altLang="en-US" sz="1100" b="1"/>
          </a:p>
        </p:txBody>
      </p:sp>
      <p:sp>
        <p:nvSpPr>
          <p:cNvPr id="60" name="TextBox 59"/>
          <p:cNvSpPr txBox="1"/>
          <p:nvPr/>
        </p:nvSpPr>
        <p:spPr>
          <a:xfrm>
            <a:off x="4866574" y="2372073"/>
            <a:ext cx="1243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172.16.1.0/24</a:t>
            </a:r>
            <a:endParaRPr lang="zh-CN" altLang="en-US" sz="1100" b="1"/>
          </a:p>
        </p:txBody>
      </p:sp>
      <p:sp>
        <p:nvSpPr>
          <p:cNvPr id="61" name="椭圆 60"/>
          <p:cNvSpPr/>
          <p:nvPr/>
        </p:nvSpPr>
        <p:spPr>
          <a:xfrm>
            <a:off x="817363" y="1268760"/>
            <a:ext cx="1931776" cy="1728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669551" y="1507988"/>
            <a:ext cx="337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A</a:t>
            </a:r>
            <a:endParaRPr lang="zh-CN" altLang="en-US" sz="1100" b="1"/>
          </a:p>
        </p:txBody>
      </p:sp>
      <p:sp>
        <p:nvSpPr>
          <p:cNvPr id="65" name="椭圆 64"/>
          <p:cNvSpPr/>
          <p:nvPr/>
        </p:nvSpPr>
        <p:spPr>
          <a:xfrm>
            <a:off x="4828991" y="1522238"/>
            <a:ext cx="1079668" cy="130462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646246" y="1531420"/>
            <a:ext cx="337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B</a:t>
            </a:r>
            <a:endParaRPr lang="zh-CN" altLang="en-US" sz="1100" b="1"/>
          </a:p>
        </p:txBody>
      </p:sp>
      <p:sp>
        <p:nvSpPr>
          <p:cNvPr id="68" name="TextBox 67"/>
          <p:cNvSpPr txBox="1"/>
          <p:nvPr/>
        </p:nvSpPr>
        <p:spPr>
          <a:xfrm>
            <a:off x="5212118" y="1531420"/>
            <a:ext cx="337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C</a:t>
            </a:r>
            <a:endParaRPr lang="zh-CN" altLang="en-US" sz="1100" b="1"/>
          </a:p>
        </p:txBody>
      </p:sp>
      <p:sp>
        <p:nvSpPr>
          <p:cNvPr id="69" name="椭圆 68"/>
          <p:cNvSpPr/>
          <p:nvPr/>
        </p:nvSpPr>
        <p:spPr>
          <a:xfrm>
            <a:off x="3244487" y="1522238"/>
            <a:ext cx="1079668" cy="130462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6432107" y="1268760"/>
            <a:ext cx="1931776" cy="1728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840620" y="1052736"/>
            <a:ext cx="1243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172.16.0.1/24</a:t>
            </a:r>
            <a:endParaRPr lang="zh-CN" altLang="en-US" sz="1100"/>
          </a:p>
        </p:txBody>
      </p:sp>
      <p:sp>
        <p:nvSpPr>
          <p:cNvPr id="72" name="TextBox 71"/>
          <p:cNvSpPr txBox="1"/>
          <p:nvPr/>
        </p:nvSpPr>
        <p:spPr>
          <a:xfrm>
            <a:off x="3784321" y="1052736"/>
            <a:ext cx="1243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172.16.0.2/24</a:t>
            </a:r>
            <a:endParaRPr lang="zh-CN" altLang="en-US" sz="1100"/>
          </a:p>
        </p:txBody>
      </p:sp>
      <p:sp>
        <p:nvSpPr>
          <p:cNvPr id="73" name="TextBox 72"/>
          <p:cNvSpPr txBox="1"/>
          <p:nvPr/>
        </p:nvSpPr>
        <p:spPr>
          <a:xfrm>
            <a:off x="4500294" y="764704"/>
            <a:ext cx="1243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172.16.1.1/24</a:t>
            </a:r>
            <a:endParaRPr lang="zh-CN" altLang="en-US" sz="1100"/>
          </a:p>
        </p:txBody>
      </p:sp>
      <p:sp>
        <p:nvSpPr>
          <p:cNvPr id="74" name="TextBox 73"/>
          <p:cNvSpPr txBox="1"/>
          <p:nvPr/>
        </p:nvSpPr>
        <p:spPr>
          <a:xfrm>
            <a:off x="5443995" y="764704"/>
            <a:ext cx="1243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172.16.1.2/24</a:t>
            </a:r>
            <a:endParaRPr lang="zh-CN" altLang="en-US" sz="1100"/>
          </a:p>
        </p:txBody>
      </p:sp>
      <p:sp>
        <p:nvSpPr>
          <p:cNvPr id="75" name="TextBox 74"/>
          <p:cNvSpPr txBox="1"/>
          <p:nvPr/>
        </p:nvSpPr>
        <p:spPr>
          <a:xfrm>
            <a:off x="819709" y="764704"/>
            <a:ext cx="1243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192.168.0.2/24</a:t>
            </a:r>
            <a:endParaRPr lang="zh-CN" altLang="en-US" sz="1100"/>
          </a:p>
        </p:txBody>
      </p:sp>
      <p:sp>
        <p:nvSpPr>
          <p:cNvPr id="76" name="TextBox 75"/>
          <p:cNvSpPr txBox="1"/>
          <p:nvPr/>
        </p:nvSpPr>
        <p:spPr>
          <a:xfrm>
            <a:off x="2048264" y="764704"/>
            <a:ext cx="1243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192.168.0.1/24</a:t>
            </a:r>
            <a:endParaRPr lang="zh-CN" altLang="en-US" sz="1100"/>
          </a:p>
        </p:txBody>
      </p:sp>
      <p:sp>
        <p:nvSpPr>
          <p:cNvPr id="77" name="TextBox 76"/>
          <p:cNvSpPr txBox="1"/>
          <p:nvPr/>
        </p:nvSpPr>
        <p:spPr>
          <a:xfrm>
            <a:off x="5875297" y="1052736"/>
            <a:ext cx="1243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192.168.1.1/24</a:t>
            </a:r>
            <a:endParaRPr lang="zh-CN" altLang="en-US" sz="1100"/>
          </a:p>
        </p:txBody>
      </p:sp>
      <p:sp>
        <p:nvSpPr>
          <p:cNvPr id="78" name="TextBox 77"/>
          <p:cNvSpPr txBox="1"/>
          <p:nvPr/>
        </p:nvSpPr>
        <p:spPr>
          <a:xfrm>
            <a:off x="7169143" y="1052736"/>
            <a:ext cx="1243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192.168.1.2/24</a:t>
            </a:r>
            <a:endParaRPr lang="zh-CN" altLang="en-US" sz="1100"/>
          </a:p>
        </p:txBody>
      </p:sp>
      <p:cxnSp>
        <p:nvCxnSpPr>
          <p:cNvPr id="79" name="直接箭头连接符 78"/>
          <p:cNvCxnSpPr/>
          <p:nvPr/>
        </p:nvCxnSpPr>
        <p:spPr>
          <a:xfrm flipV="1">
            <a:off x="2712959" y="985337"/>
            <a:ext cx="0" cy="116282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1331640" y="985337"/>
            <a:ext cx="0" cy="807693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3277314" y="1279441"/>
            <a:ext cx="0" cy="807693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4298035" y="1296855"/>
            <a:ext cx="0" cy="807693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4878807" y="1026315"/>
            <a:ext cx="0" cy="105659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5865856" y="1011012"/>
            <a:ext cx="0" cy="1180954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V="1">
            <a:off x="6458483" y="1322713"/>
            <a:ext cx="0" cy="807693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7788741" y="1226285"/>
            <a:ext cx="0" cy="610269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83568" y="3214137"/>
            <a:ext cx="384817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altLang="zh-CN" sz="1100"/>
              <a:t>R1(config)#ip route 172.16.1.0 255.255.255.0 172.16.0.2</a:t>
            </a:r>
          </a:p>
          <a:p>
            <a:r>
              <a:rPr lang="en-US" altLang="zh-CN" sz="1100"/>
              <a:t>R1(config)#ip route 192.168.1.0 255.255.255.0 172.16.0.2</a:t>
            </a:r>
            <a:endParaRPr lang="zh-CN" altLang="en-US" sz="1100"/>
          </a:p>
        </p:txBody>
      </p:sp>
      <p:sp>
        <p:nvSpPr>
          <p:cNvPr id="97" name="TextBox 96"/>
          <p:cNvSpPr txBox="1"/>
          <p:nvPr/>
        </p:nvSpPr>
        <p:spPr>
          <a:xfrm>
            <a:off x="2710661" y="3821414"/>
            <a:ext cx="382977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altLang="zh-CN" sz="1100"/>
              <a:t>R2(config)#ip route 192.168.0.0 255.255.255.0 172.16.0.1</a:t>
            </a:r>
          </a:p>
          <a:p>
            <a:r>
              <a:rPr lang="en-US" altLang="zh-CN" sz="1100"/>
              <a:t>R2(config)#ip route 192.168.1.0 255.255.255.0 172.16.1.2</a:t>
            </a:r>
            <a:endParaRPr lang="zh-CN" altLang="en-US" sz="1100"/>
          </a:p>
        </p:txBody>
      </p:sp>
      <p:sp>
        <p:nvSpPr>
          <p:cNvPr id="98" name="TextBox 97"/>
          <p:cNvSpPr txBox="1"/>
          <p:nvPr/>
        </p:nvSpPr>
        <p:spPr>
          <a:xfrm>
            <a:off x="4722422" y="3214136"/>
            <a:ext cx="380517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altLang="zh-CN" sz="1100"/>
              <a:t>R3(config)#ip route 172.16.0.0 255.255.255.0 172.16.1.1</a:t>
            </a:r>
          </a:p>
          <a:p>
            <a:r>
              <a:rPr lang="en-US" altLang="zh-CN" sz="1100"/>
              <a:t>R3(config)#ip route 192.168.1.0 255.255.255.0 172.16.1.1</a:t>
            </a:r>
            <a:endParaRPr lang="zh-CN" altLang="en-US" sz="1100"/>
          </a:p>
        </p:txBody>
      </p:sp>
      <p:cxnSp>
        <p:nvCxnSpPr>
          <p:cNvPr id="99" name="直接箭头连接符 98"/>
          <p:cNvCxnSpPr/>
          <p:nvPr/>
        </p:nvCxnSpPr>
        <p:spPr>
          <a:xfrm flipV="1">
            <a:off x="2994992" y="2319145"/>
            <a:ext cx="1" cy="894992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4609104" y="2397793"/>
            <a:ext cx="0" cy="1423621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6200515" y="2356131"/>
            <a:ext cx="0" cy="858005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669829" y="4594396"/>
            <a:ext cx="447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添加路由语法：目标网络     子网掩码    下一跳</a:t>
            </a:r>
          </a:p>
        </p:txBody>
      </p:sp>
      <p:cxnSp>
        <p:nvCxnSpPr>
          <p:cNvPr id="120" name="直接箭头连接符 119"/>
          <p:cNvCxnSpPr/>
          <p:nvPr/>
        </p:nvCxnSpPr>
        <p:spPr>
          <a:xfrm flipV="1">
            <a:off x="4408207" y="4229368"/>
            <a:ext cx="0" cy="334508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>
            <a:off x="4046380" y="4235049"/>
            <a:ext cx="67604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V="1">
            <a:off x="6101420" y="4235049"/>
            <a:ext cx="0" cy="334508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5777763" y="4235049"/>
            <a:ext cx="636883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V="1">
            <a:off x="5262718" y="4235049"/>
            <a:ext cx="0" cy="334508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4828991" y="4235049"/>
            <a:ext cx="82312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248707" y="1891221"/>
            <a:ext cx="61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S2/0</a:t>
            </a:r>
            <a:endParaRPr lang="zh-CN" altLang="en-US" sz="1100"/>
          </a:p>
        </p:txBody>
      </p:sp>
      <p:sp>
        <p:nvSpPr>
          <p:cNvPr id="143" name="TextBox 142"/>
          <p:cNvSpPr txBox="1"/>
          <p:nvPr/>
        </p:nvSpPr>
        <p:spPr>
          <a:xfrm>
            <a:off x="3906641" y="1995415"/>
            <a:ext cx="61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S2/1</a:t>
            </a:r>
            <a:endParaRPr lang="zh-CN" altLang="en-US" sz="1100"/>
          </a:p>
        </p:txBody>
      </p:sp>
      <p:sp>
        <p:nvSpPr>
          <p:cNvPr id="144" name="TextBox 143"/>
          <p:cNvSpPr txBox="1"/>
          <p:nvPr/>
        </p:nvSpPr>
        <p:spPr>
          <a:xfrm>
            <a:off x="5449491" y="2013018"/>
            <a:ext cx="61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S2/1</a:t>
            </a:r>
            <a:endParaRPr lang="zh-CN" altLang="en-US" sz="1100"/>
          </a:p>
        </p:txBody>
      </p:sp>
      <p:sp>
        <p:nvSpPr>
          <p:cNvPr id="145" name="TextBox 144"/>
          <p:cNvSpPr txBox="1"/>
          <p:nvPr/>
        </p:nvSpPr>
        <p:spPr>
          <a:xfrm>
            <a:off x="4835185" y="1942425"/>
            <a:ext cx="61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S2/0</a:t>
            </a:r>
            <a:endParaRPr lang="zh-CN" altLang="en-US" sz="1100"/>
          </a:p>
        </p:txBody>
      </p:sp>
      <p:sp>
        <p:nvSpPr>
          <p:cNvPr id="146" name="TextBox 145"/>
          <p:cNvSpPr txBox="1"/>
          <p:nvPr/>
        </p:nvSpPr>
        <p:spPr>
          <a:xfrm>
            <a:off x="2299621" y="1940955"/>
            <a:ext cx="61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F0/0</a:t>
            </a:r>
            <a:endParaRPr lang="zh-CN" altLang="en-US" sz="1100"/>
          </a:p>
        </p:txBody>
      </p:sp>
      <p:sp>
        <p:nvSpPr>
          <p:cNvPr id="147" name="TextBox 146"/>
          <p:cNvSpPr txBox="1"/>
          <p:nvPr/>
        </p:nvSpPr>
        <p:spPr>
          <a:xfrm>
            <a:off x="6414646" y="1933222"/>
            <a:ext cx="61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F0/0</a:t>
            </a:r>
            <a:endParaRPr lang="zh-CN" altLang="en-US" sz="1100"/>
          </a:p>
        </p:txBody>
      </p:sp>
      <p:sp>
        <p:nvSpPr>
          <p:cNvPr id="150" name="矩形 149"/>
          <p:cNvSpPr/>
          <p:nvPr/>
        </p:nvSpPr>
        <p:spPr>
          <a:xfrm>
            <a:off x="2670297" y="5013176"/>
            <a:ext cx="41303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/>
              <a:t>R2(config)#ip route 192.168.1.0 255.255.255.0 serial 2/0</a:t>
            </a:r>
            <a:endParaRPr lang="zh-CN" altLang="zh-CN" sz="1200"/>
          </a:p>
        </p:txBody>
      </p:sp>
      <p:sp>
        <p:nvSpPr>
          <p:cNvPr id="151" name="TextBox 150"/>
          <p:cNvSpPr txBox="1"/>
          <p:nvPr/>
        </p:nvSpPr>
        <p:spPr>
          <a:xfrm>
            <a:off x="2768162" y="5607695"/>
            <a:ext cx="382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添加路由语法：目标网络    子网掩码       出口</a:t>
            </a:r>
          </a:p>
        </p:txBody>
      </p:sp>
      <p:cxnSp>
        <p:nvCxnSpPr>
          <p:cNvPr id="152" name="直接箭头连接符 151"/>
          <p:cNvCxnSpPr/>
          <p:nvPr/>
        </p:nvCxnSpPr>
        <p:spPr>
          <a:xfrm flipV="1">
            <a:off x="4482983" y="5284494"/>
            <a:ext cx="0" cy="334508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>
            <a:off x="4121156" y="5290175"/>
            <a:ext cx="65326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V="1">
            <a:off x="6250819" y="5290175"/>
            <a:ext cx="0" cy="334508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5981135" y="5276381"/>
            <a:ext cx="545843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 flipV="1">
            <a:off x="5337494" y="5290175"/>
            <a:ext cx="0" cy="334508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>
            <a:off x="4903767" y="5290175"/>
            <a:ext cx="79539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0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直接连接符 99"/>
          <p:cNvCxnSpPr/>
          <p:nvPr/>
        </p:nvCxnSpPr>
        <p:spPr>
          <a:xfrm flipH="1">
            <a:off x="1475732" y="3329311"/>
            <a:ext cx="64573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90461" y="3140968"/>
            <a:ext cx="560715" cy="328330"/>
          </a:xfrm>
          <a:prstGeom prst="rect">
            <a:avLst/>
          </a:prstGeom>
          <a:noFill/>
        </p:spPr>
      </p:pic>
      <p:sp>
        <p:nvSpPr>
          <p:cNvPr id="102" name="TextBox 101"/>
          <p:cNvSpPr txBox="1"/>
          <p:nvPr/>
        </p:nvSpPr>
        <p:spPr>
          <a:xfrm>
            <a:off x="2890006" y="2903536"/>
            <a:ext cx="449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R1</a:t>
            </a:r>
            <a:endParaRPr lang="zh-CN" altLang="en-US" sz="1100" b="1"/>
          </a:p>
        </p:txBody>
      </p:sp>
      <p:grpSp>
        <p:nvGrpSpPr>
          <p:cNvPr id="104" name="组合 103"/>
          <p:cNvGrpSpPr/>
          <p:nvPr/>
        </p:nvGrpSpPr>
        <p:grpSpPr>
          <a:xfrm>
            <a:off x="1805121" y="3185435"/>
            <a:ext cx="675935" cy="282855"/>
            <a:chOff x="1695736" y="2879465"/>
            <a:chExt cx="788032" cy="359783"/>
          </a:xfrm>
        </p:grpSpPr>
        <p:sp>
          <p:nvSpPr>
            <p:cNvPr id="10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95736" y="2879465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5"/>
            <p:cNvSpPr>
              <a:spLocks/>
            </p:cNvSpPr>
            <p:nvPr/>
          </p:nvSpPr>
          <p:spPr bwMode="auto">
            <a:xfrm>
              <a:off x="1724599" y="2908328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6"/>
            <p:cNvSpPr>
              <a:spLocks noChangeArrowheads="1"/>
            </p:cNvSpPr>
            <p:nvPr/>
          </p:nvSpPr>
          <p:spPr bwMode="auto">
            <a:xfrm>
              <a:off x="1724599" y="3098959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7"/>
            <p:cNvSpPr>
              <a:spLocks/>
            </p:cNvSpPr>
            <p:nvPr/>
          </p:nvSpPr>
          <p:spPr bwMode="auto">
            <a:xfrm>
              <a:off x="1724599" y="2908328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8"/>
            <p:cNvSpPr>
              <a:spLocks/>
            </p:cNvSpPr>
            <p:nvPr/>
          </p:nvSpPr>
          <p:spPr bwMode="auto">
            <a:xfrm>
              <a:off x="1895765" y="2942561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9"/>
            <p:cNvSpPr>
              <a:spLocks/>
            </p:cNvSpPr>
            <p:nvPr/>
          </p:nvSpPr>
          <p:spPr bwMode="auto">
            <a:xfrm>
              <a:off x="1828641" y="3009685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0"/>
            <p:cNvSpPr>
              <a:spLocks/>
            </p:cNvSpPr>
            <p:nvPr/>
          </p:nvSpPr>
          <p:spPr bwMode="auto">
            <a:xfrm>
              <a:off x="2136739" y="2923095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1"/>
            <p:cNvSpPr>
              <a:spLocks/>
            </p:cNvSpPr>
            <p:nvPr/>
          </p:nvSpPr>
          <p:spPr bwMode="auto">
            <a:xfrm>
              <a:off x="2069615" y="2989548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2"/>
            <p:cNvSpPr>
              <a:spLocks/>
            </p:cNvSpPr>
            <p:nvPr/>
          </p:nvSpPr>
          <p:spPr bwMode="auto">
            <a:xfrm>
              <a:off x="1901134" y="2947931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3"/>
            <p:cNvSpPr>
              <a:spLocks/>
            </p:cNvSpPr>
            <p:nvPr/>
          </p:nvSpPr>
          <p:spPr bwMode="auto">
            <a:xfrm>
              <a:off x="1832668" y="3014384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4"/>
            <p:cNvSpPr>
              <a:spLocks/>
            </p:cNvSpPr>
            <p:nvPr/>
          </p:nvSpPr>
          <p:spPr bwMode="auto">
            <a:xfrm>
              <a:off x="2141437" y="2927794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5"/>
            <p:cNvSpPr>
              <a:spLocks/>
            </p:cNvSpPr>
            <p:nvPr/>
          </p:nvSpPr>
          <p:spPr bwMode="auto">
            <a:xfrm>
              <a:off x="2074314" y="2994918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17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4573" y="3016373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TextBox 117"/>
          <p:cNvSpPr txBox="1"/>
          <p:nvPr/>
        </p:nvSpPr>
        <p:spPr>
          <a:xfrm>
            <a:off x="6102983" y="2903536"/>
            <a:ext cx="406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R2</a:t>
            </a:r>
            <a:endParaRPr lang="zh-CN" altLang="en-US" sz="1100" b="1"/>
          </a:p>
        </p:txBody>
      </p:sp>
      <p:pic>
        <p:nvPicPr>
          <p:cNvPr id="123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4579" y="3050664"/>
            <a:ext cx="521806" cy="4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" name="TextBox 123"/>
          <p:cNvSpPr txBox="1"/>
          <p:nvPr/>
        </p:nvSpPr>
        <p:spPr>
          <a:xfrm>
            <a:off x="4094392" y="2560156"/>
            <a:ext cx="337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B</a:t>
            </a:r>
            <a:endParaRPr lang="zh-CN" altLang="en-US" sz="1100" b="1"/>
          </a:p>
        </p:txBody>
      </p:sp>
      <p:grpSp>
        <p:nvGrpSpPr>
          <p:cNvPr id="125" name="组合 124"/>
          <p:cNvGrpSpPr/>
          <p:nvPr/>
        </p:nvGrpSpPr>
        <p:grpSpPr>
          <a:xfrm>
            <a:off x="6703368" y="3168020"/>
            <a:ext cx="675935" cy="282855"/>
            <a:chOff x="1695736" y="2879465"/>
            <a:chExt cx="788032" cy="359783"/>
          </a:xfrm>
        </p:grpSpPr>
        <p:sp>
          <p:nvSpPr>
            <p:cNvPr id="1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95736" y="2879465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>
              <a:off x="1724599" y="2908328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Rectangle 6"/>
            <p:cNvSpPr>
              <a:spLocks noChangeArrowheads="1"/>
            </p:cNvSpPr>
            <p:nvPr/>
          </p:nvSpPr>
          <p:spPr bwMode="auto">
            <a:xfrm>
              <a:off x="1724599" y="3098959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7"/>
            <p:cNvSpPr>
              <a:spLocks/>
            </p:cNvSpPr>
            <p:nvPr/>
          </p:nvSpPr>
          <p:spPr bwMode="auto">
            <a:xfrm>
              <a:off x="1724599" y="2908328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8"/>
            <p:cNvSpPr>
              <a:spLocks/>
            </p:cNvSpPr>
            <p:nvPr/>
          </p:nvSpPr>
          <p:spPr bwMode="auto">
            <a:xfrm>
              <a:off x="1895765" y="2942561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9"/>
            <p:cNvSpPr>
              <a:spLocks/>
            </p:cNvSpPr>
            <p:nvPr/>
          </p:nvSpPr>
          <p:spPr bwMode="auto">
            <a:xfrm>
              <a:off x="1828641" y="3009685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0"/>
            <p:cNvSpPr>
              <a:spLocks/>
            </p:cNvSpPr>
            <p:nvPr/>
          </p:nvSpPr>
          <p:spPr bwMode="auto">
            <a:xfrm>
              <a:off x="2136739" y="2923095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1"/>
            <p:cNvSpPr>
              <a:spLocks/>
            </p:cNvSpPr>
            <p:nvPr/>
          </p:nvSpPr>
          <p:spPr bwMode="auto">
            <a:xfrm>
              <a:off x="2069615" y="2989548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2"/>
            <p:cNvSpPr>
              <a:spLocks/>
            </p:cNvSpPr>
            <p:nvPr/>
          </p:nvSpPr>
          <p:spPr bwMode="auto">
            <a:xfrm>
              <a:off x="1901134" y="2947931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3"/>
            <p:cNvSpPr>
              <a:spLocks/>
            </p:cNvSpPr>
            <p:nvPr/>
          </p:nvSpPr>
          <p:spPr bwMode="auto">
            <a:xfrm>
              <a:off x="1832668" y="3014384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4"/>
            <p:cNvSpPr>
              <a:spLocks/>
            </p:cNvSpPr>
            <p:nvPr/>
          </p:nvSpPr>
          <p:spPr bwMode="auto">
            <a:xfrm>
              <a:off x="2141437" y="2927794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5"/>
            <p:cNvSpPr>
              <a:spLocks/>
            </p:cNvSpPr>
            <p:nvPr/>
          </p:nvSpPr>
          <p:spPr bwMode="auto">
            <a:xfrm>
              <a:off x="2074314" y="2994918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1352687" y="3647668"/>
            <a:ext cx="1216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192.168.0.0/24</a:t>
            </a:r>
            <a:endParaRPr lang="zh-CN" altLang="en-US" sz="1100" b="1"/>
          </a:p>
        </p:txBody>
      </p:sp>
      <p:sp>
        <p:nvSpPr>
          <p:cNvPr id="139" name="TextBox 138"/>
          <p:cNvSpPr txBox="1"/>
          <p:nvPr/>
        </p:nvSpPr>
        <p:spPr>
          <a:xfrm>
            <a:off x="6871203" y="3633002"/>
            <a:ext cx="1243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192.168.1.0/24</a:t>
            </a:r>
            <a:endParaRPr lang="zh-CN" altLang="en-US" sz="1100" b="1"/>
          </a:p>
        </p:txBody>
      </p:sp>
      <p:pic>
        <p:nvPicPr>
          <p:cNvPr id="140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408" y="3165146"/>
            <a:ext cx="560715" cy="328330"/>
          </a:xfrm>
          <a:prstGeom prst="rect">
            <a:avLst/>
          </a:prstGeom>
          <a:noFill/>
        </p:spPr>
      </p:pic>
      <p:sp>
        <p:nvSpPr>
          <p:cNvPr id="141" name="TextBox 140"/>
          <p:cNvSpPr txBox="1"/>
          <p:nvPr/>
        </p:nvSpPr>
        <p:spPr>
          <a:xfrm>
            <a:off x="4023796" y="3456646"/>
            <a:ext cx="1243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172.16.0.0/24</a:t>
            </a:r>
            <a:endParaRPr lang="zh-CN" altLang="en-US" sz="1100" b="1"/>
          </a:p>
        </p:txBody>
      </p:sp>
      <p:sp>
        <p:nvSpPr>
          <p:cNvPr id="143" name="椭圆 142"/>
          <p:cNvSpPr/>
          <p:nvPr/>
        </p:nvSpPr>
        <p:spPr>
          <a:xfrm>
            <a:off x="912136" y="2447310"/>
            <a:ext cx="1931776" cy="1728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6509419" y="2420888"/>
            <a:ext cx="1931776" cy="1728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2809408" y="2634477"/>
            <a:ext cx="1243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172.16.0.1/24</a:t>
            </a:r>
            <a:endParaRPr lang="zh-CN" altLang="en-US" sz="1100"/>
          </a:p>
        </p:txBody>
      </p:sp>
      <p:cxnSp>
        <p:nvCxnSpPr>
          <p:cNvPr id="160" name="直接箭头连接符 159"/>
          <p:cNvCxnSpPr/>
          <p:nvPr/>
        </p:nvCxnSpPr>
        <p:spPr>
          <a:xfrm flipV="1">
            <a:off x="3391187" y="2925582"/>
            <a:ext cx="0" cy="319748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组合 171"/>
          <p:cNvGrpSpPr/>
          <p:nvPr/>
        </p:nvGrpSpPr>
        <p:grpSpPr>
          <a:xfrm>
            <a:off x="4221895" y="3150078"/>
            <a:ext cx="675935" cy="282855"/>
            <a:chOff x="1695736" y="2879465"/>
            <a:chExt cx="788032" cy="359783"/>
          </a:xfrm>
        </p:grpSpPr>
        <p:sp>
          <p:nvSpPr>
            <p:cNvPr id="17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95736" y="2879465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5"/>
            <p:cNvSpPr>
              <a:spLocks/>
            </p:cNvSpPr>
            <p:nvPr/>
          </p:nvSpPr>
          <p:spPr bwMode="auto">
            <a:xfrm>
              <a:off x="1724599" y="2908328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Rectangle 6"/>
            <p:cNvSpPr>
              <a:spLocks noChangeArrowheads="1"/>
            </p:cNvSpPr>
            <p:nvPr/>
          </p:nvSpPr>
          <p:spPr bwMode="auto">
            <a:xfrm>
              <a:off x="1724599" y="3098959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7"/>
            <p:cNvSpPr>
              <a:spLocks/>
            </p:cNvSpPr>
            <p:nvPr/>
          </p:nvSpPr>
          <p:spPr bwMode="auto">
            <a:xfrm>
              <a:off x="1724599" y="2908328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8"/>
            <p:cNvSpPr>
              <a:spLocks/>
            </p:cNvSpPr>
            <p:nvPr/>
          </p:nvSpPr>
          <p:spPr bwMode="auto">
            <a:xfrm>
              <a:off x="1895765" y="2942561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9"/>
            <p:cNvSpPr>
              <a:spLocks/>
            </p:cNvSpPr>
            <p:nvPr/>
          </p:nvSpPr>
          <p:spPr bwMode="auto">
            <a:xfrm>
              <a:off x="1828641" y="3009685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0"/>
            <p:cNvSpPr>
              <a:spLocks/>
            </p:cNvSpPr>
            <p:nvPr/>
          </p:nvSpPr>
          <p:spPr bwMode="auto">
            <a:xfrm>
              <a:off x="2136739" y="2923095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1"/>
            <p:cNvSpPr>
              <a:spLocks/>
            </p:cNvSpPr>
            <p:nvPr/>
          </p:nvSpPr>
          <p:spPr bwMode="auto">
            <a:xfrm>
              <a:off x="2069615" y="2989548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2"/>
            <p:cNvSpPr>
              <a:spLocks/>
            </p:cNvSpPr>
            <p:nvPr/>
          </p:nvSpPr>
          <p:spPr bwMode="auto">
            <a:xfrm>
              <a:off x="1901134" y="2947931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3"/>
            <p:cNvSpPr>
              <a:spLocks/>
            </p:cNvSpPr>
            <p:nvPr/>
          </p:nvSpPr>
          <p:spPr bwMode="auto">
            <a:xfrm>
              <a:off x="1832668" y="3014384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4"/>
            <p:cNvSpPr>
              <a:spLocks/>
            </p:cNvSpPr>
            <p:nvPr/>
          </p:nvSpPr>
          <p:spPr bwMode="auto">
            <a:xfrm>
              <a:off x="2141437" y="2927794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5"/>
            <p:cNvSpPr>
              <a:spLocks/>
            </p:cNvSpPr>
            <p:nvPr/>
          </p:nvSpPr>
          <p:spPr bwMode="auto">
            <a:xfrm>
              <a:off x="2074314" y="2994918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1" name="TextBox 190"/>
          <p:cNvSpPr txBox="1"/>
          <p:nvPr/>
        </p:nvSpPr>
        <p:spPr>
          <a:xfrm>
            <a:off x="5530849" y="2635455"/>
            <a:ext cx="1068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172.16.0.2/24</a:t>
            </a:r>
            <a:endParaRPr lang="zh-CN" altLang="en-US" sz="1100"/>
          </a:p>
        </p:txBody>
      </p:sp>
      <p:cxnSp>
        <p:nvCxnSpPr>
          <p:cNvPr id="192" name="直接箭头连接符 191"/>
          <p:cNvCxnSpPr/>
          <p:nvPr/>
        </p:nvCxnSpPr>
        <p:spPr>
          <a:xfrm flipV="1">
            <a:off x="5927175" y="2954343"/>
            <a:ext cx="0" cy="319748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3407" y="2618747"/>
            <a:ext cx="383403" cy="36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4" name="直接箭头连接符 193"/>
          <p:cNvCxnSpPr>
            <a:stCxn id="193" idx="2"/>
          </p:cNvCxnSpPr>
          <p:nvPr/>
        </p:nvCxnSpPr>
        <p:spPr>
          <a:xfrm flipH="1">
            <a:off x="4876721" y="2985583"/>
            <a:ext cx="148388" cy="18609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椭圆 198"/>
          <p:cNvSpPr/>
          <p:nvPr/>
        </p:nvSpPr>
        <p:spPr>
          <a:xfrm>
            <a:off x="3576702" y="2408844"/>
            <a:ext cx="1931776" cy="174023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TextBox 201"/>
          <p:cNvSpPr txBox="1"/>
          <p:nvPr/>
        </p:nvSpPr>
        <p:spPr>
          <a:xfrm>
            <a:off x="1730445" y="2526562"/>
            <a:ext cx="337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A</a:t>
            </a:r>
            <a:endParaRPr lang="zh-CN" altLang="en-US" sz="1100" b="1"/>
          </a:p>
        </p:txBody>
      </p:sp>
      <p:sp>
        <p:nvSpPr>
          <p:cNvPr id="203" name="TextBox 202"/>
          <p:cNvSpPr txBox="1"/>
          <p:nvPr/>
        </p:nvSpPr>
        <p:spPr>
          <a:xfrm>
            <a:off x="7324026" y="2553918"/>
            <a:ext cx="337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C</a:t>
            </a:r>
            <a:endParaRPr lang="zh-CN" altLang="en-US" sz="1100" b="1"/>
          </a:p>
        </p:txBody>
      </p:sp>
      <p:sp>
        <p:nvSpPr>
          <p:cNvPr id="266" name="TextBox 265"/>
          <p:cNvSpPr txBox="1"/>
          <p:nvPr/>
        </p:nvSpPr>
        <p:spPr>
          <a:xfrm>
            <a:off x="753865" y="4390865"/>
            <a:ext cx="384817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altLang="zh-CN" sz="1100"/>
              <a:t>R1(config)#ip route 192.168.1.0 255.255.255.0 172.16.0.2</a:t>
            </a:r>
          </a:p>
          <a:p>
            <a:r>
              <a:rPr lang="en-US" altLang="zh-CN" sz="1100"/>
              <a:t>R1(config)#ip route 192.168.2.0 255.255.255.0 172.16.0.3</a:t>
            </a:r>
          </a:p>
        </p:txBody>
      </p:sp>
      <p:cxnSp>
        <p:nvCxnSpPr>
          <p:cNvPr id="267" name="直接箭头连接符 266"/>
          <p:cNvCxnSpPr/>
          <p:nvPr/>
        </p:nvCxnSpPr>
        <p:spPr>
          <a:xfrm>
            <a:off x="3089765" y="3574521"/>
            <a:ext cx="4632" cy="816344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4684264" y="4390865"/>
            <a:ext cx="384817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altLang="zh-CN" sz="1100"/>
              <a:t>R2(config)#ip route 192.168.0.0 255.255.255.0 172.16.0.1</a:t>
            </a:r>
          </a:p>
          <a:p>
            <a:r>
              <a:rPr lang="en-US" altLang="zh-CN" sz="1100"/>
              <a:t>R2(config)#ip route 192.168.2.0 255.255.255.0 172.16.0.3</a:t>
            </a:r>
          </a:p>
        </p:txBody>
      </p:sp>
      <p:cxnSp>
        <p:nvCxnSpPr>
          <p:cNvPr id="273" name="直接箭头连接符 272"/>
          <p:cNvCxnSpPr/>
          <p:nvPr/>
        </p:nvCxnSpPr>
        <p:spPr>
          <a:xfrm>
            <a:off x="6330984" y="3587451"/>
            <a:ext cx="4632" cy="816344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/>
          <p:nvPr/>
        </p:nvCxnSpPr>
        <p:spPr>
          <a:xfrm>
            <a:off x="3788190" y="4805778"/>
            <a:ext cx="66329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280"/>
          <p:cNvCxnSpPr/>
          <p:nvPr/>
        </p:nvCxnSpPr>
        <p:spPr>
          <a:xfrm flipV="1">
            <a:off x="8027661" y="4824921"/>
            <a:ext cx="0" cy="167254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/>
          <p:nvPr/>
        </p:nvCxnSpPr>
        <p:spPr>
          <a:xfrm>
            <a:off x="7696013" y="4811127"/>
            <a:ext cx="66329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4187100" y="3674915"/>
            <a:ext cx="7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以太网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3704508" y="4998348"/>
            <a:ext cx="1007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/>
              <a:t>下一跳地址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7586229" y="5024209"/>
            <a:ext cx="1007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/>
              <a:t>下一跳地址</a:t>
            </a:r>
          </a:p>
        </p:txBody>
      </p:sp>
      <p:cxnSp>
        <p:nvCxnSpPr>
          <p:cNvPr id="289" name="直接箭头连接符 288"/>
          <p:cNvCxnSpPr/>
          <p:nvPr/>
        </p:nvCxnSpPr>
        <p:spPr>
          <a:xfrm flipV="1">
            <a:off x="4168865" y="4819572"/>
            <a:ext cx="0" cy="167254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椭圆 292"/>
          <p:cNvSpPr/>
          <p:nvPr/>
        </p:nvSpPr>
        <p:spPr>
          <a:xfrm>
            <a:off x="3580733" y="260649"/>
            <a:ext cx="1931776" cy="172120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8" name="直接连接符 307"/>
          <p:cNvCxnSpPr/>
          <p:nvPr/>
        </p:nvCxnSpPr>
        <p:spPr>
          <a:xfrm>
            <a:off x="4587041" y="1015573"/>
            <a:ext cx="0" cy="2172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0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6221" y="2051216"/>
            <a:ext cx="515592" cy="301908"/>
          </a:xfrm>
          <a:prstGeom prst="rect">
            <a:avLst/>
          </a:prstGeom>
          <a:noFill/>
        </p:spPr>
      </p:pic>
      <p:sp>
        <p:nvSpPr>
          <p:cNvPr id="312" name="TextBox 311"/>
          <p:cNvSpPr txBox="1"/>
          <p:nvPr/>
        </p:nvSpPr>
        <p:spPr>
          <a:xfrm>
            <a:off x="3781818" y="962665"/>
            <a:ext cx="337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D</a:t>
            </a:r>
            <a:endParaRPr lang="zh-CN" altLang="en-US" sz="1100" b="1"/>
          </a:p>
        </p:txBody>
      </p:sp>
      <p:sp>
        <p:nvSpPr>
          <p:cNvPr id="313" name="TextBox 312"/>
          <p:cNvSpPr txBox="1"/>
          <p:nvPr/>
        </p:nvSpPr>
        <p:spPr>
          <a:xfrm>
            <a:off x="3950560" y="594190"/>
            <a:ext cx="1243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192.168.2.0/24</a:t>
            </a:r>
            <a:endParaRPr lang="zh-CN" altLang="en-US" sz="1100" b="1"/>
          </a:p>
        </p:txBody>
      </p:sp>
      <p:grpSp>
        <p:nvGrpSpPr>
          <p:cNvPr id="295" name="组合 294"/>
          <p:cNvGrpSpPr/>
          <p:nvPr/>
        </p:nvGrpSpPr>
        <p:grpSpPr>
          <a:xfrm>
            <a:off x="4299165" y="1504583"/>
            <a:ext cx="575752" cy="282855"/>
            <a:chOff x="1695736" y="2879465"/>
            <a:chExt cx="788032" cy="359783"/>
          </a:xfrm>
        </p:grpSpPr>
        <p:sp>
          <p:nvSpPr>
            <p:cNvPr id="29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95736" y="2879465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5"/>
            <p:cNvSpPr>
              <a:spLocks/>
            </p:cNvSpPr>
            <p:nvPr/>
          </p:nvSpPr>
          <p:spPr bwMode="auto">
            <a:xfrm>
              <a:off x="1724599" y="2908328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Rectangle 6"/>
            <p:cNvSpPr>
              <a:spLocks noChangeArrowheads="1"/>
            </p:cNvSpPr>
            <p:nvPr/>
          </p:nvSpPr>
          <p:spPr bwMode="auto">
            <a:xfrm>
              <a:off x="1724599" y="3098959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7"/>
            <p:cNvSpPr>
              <a:spLocks/>
            </p:cNvSpPr>
            <p:nvPr/>
          </p:nvSpPr>
          <p:spPr bwMode="auto">
            <a:xfrm>
              <a:off x="1724599" y="2908328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8"/>
            <p:cNvSpPr>
              <a:spLocks/>
            </p:cNvSpPr>
            <p:nvPr/>
          </p:nvSpPr>
          <p:spPr bwMode="auto">
            <a:xfrm>
              <a:off x="1895765" y="2942561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9"/>
            <p:cNvSpPr>
              <a:spLocks/>
            </p:cNvSpPr>
            <p:nvPr/>
          </p:nvSpPr>
          <p:spPr bwMode="auto">
            <a:xfrm>
              <a:off x="1828641" y="3009685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10"/>
            <p:cNvSpPr>
              <a:spLocks/>
            </p:cNvSpPr>
            <p:nvPr/>
          </p:nvSpPr>
          <p:spPr bwMode="auto">
            <a:xfrm>
              <a:off x="2136739" y="2923095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11"/>
            <p:cNvSpPr>
              <a:spLocks/>
            </p:cNvSpPr>
            <p:nvPr/>
          </p:nvSpPr>
          <p:spPr bwMode="auto">
            <a:xfrm>
              <a:off x="2069615" y="2989548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12"/>
            <p:cNvSpPr>
              <a:spLocks/>
            </p:cNvSpPr>
            <p:nvPr/>
          </p:nvSpPr>
          <p:spPr bwMode="auto">
            <a:xfrm>
              <a:off x="1901134" y="2947931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13"/>
            <p:cNvSpPr>
              <a:spLocks/>
            </p:cNvSpPr>
            <p:nvPr/>
          </p:nvSpPr>
          <p:spPr bwMode="auto">
            <a:xfrm>
              <a:off x="1832668" y="3014384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14"/>
            <p:cNvSpPr>
              <a:spLocks/>
            </p:cNvSpPr>
            <p:nvPr/>
          </p:nvSpPr>
          <p:spPr bwMode="auto">
            <a:xfrm>
              <a:off x="2141437" y="2927794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15"/>
            <p:cNvSpPr>
              <a:spLocks/>
            </p:cNvSpPr>
            <p:nvPr/>
          </p:nvSpPr>
          <p:spPr bwMode="auto">
            <a:xfrm>
              <a:off x="2074314" y="2994918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294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3793" y="879870"/>
            <a:ext cx="446495" cy="4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5" name="TextBox 314"/>
          <p:cNvSpPr txBox="1"/>
          <p:nvPr/>
        </p:nvSpPr>
        <p:spPr>
          <a:xfrm flipH="1">
            <a:off x="4023796" y="2080048"/>
            <a:ext cx="383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R3</a:t>
            </a:r>
            <a:endParaRPr lang="zh-CN" altLang="en-US" sz="1100" b="1"/>
          </a:p>
        </p:txBody>
      </p:sp>
      <p:sp>
        <p:nvSpPr>
          <p:cNvPr id="316" name="TextBox 315"/>
          <p:cNvSpPr txBox="1"/>
          <p:nvPr/>
        </p:nvSpPr>
        <p:spPr>
          <a:xfrm>
            <a:off x="3052604" y="2222319"/>
            <a:ext cx="1068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172.16.0.3/24</a:t>
            </a:r>
            <a:endParaRPr lang="zh-CN" altLang="en-US" sz="1100"/>
          </a:p>
        </p:txBody>
      </p:sp>
      <p:cxnSp>
        <p:nvCxnSpPr>
          <p:cNvPr id="326" name="直接箭头连接符 325"/>
          <p:cNvCxnSpPr/>
          <p:nvPr/>
        </p:nvCxnSpPr>
        <p:spPr>
          <a:xfrm flipH="1">
            <a:off x="4023796" y="2353124"/>
            <a:ext cx="456502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/>
          <p:cNvCxnSpPr/>
          <p:nvPr/>
        </p:nvCxnSpPr>
        <p:spPr>
          <a:xfrm>
            <a:off x="4801678" y="2187525"/>
            <a:ext cx="811556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4995475" y="1972917"/>
            <a:ext cx="3848176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altLang="zh-CN" sz="1100"/>
              <a:t>R3(config)#ip route 192.168.0.0 255.255.255.0 172.16.0.1</a:t>
            </a:r>
          </a:p>
          <a:p>
            <a:r>
              <a:rPr lang="en-US" altLang="zh-CN" sz="1100"/>
              <a:t>R3(config)#ip route 192.168.1.0 255.255.255.0 172.16.0.2</a:t>
            </a:r>
          </a:p>
        </p:txBody>
      </p:sp>
      <p:cxnSp>
        <p:nvCxnSpPr>
          <p:cNvPr id="349" name="直接箭头连接符 348"/>
          <p:cNvCxnSpPr/>
          <p:nvPr/>
        </p:nvCxnSpPr>
        <p:spPr>
          <a:xfrm flipV="1">
            <a:off x="8354798" y="2403438"/>
            <a:ext cx="0" cy="167254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/>
          <p:cNvCxnSpPr/>
          <p:nvPr/>
        </p:nvCxnSpPr>
        <p:spPr>
          <a:xfrm>
            <a:off x="8023150" y="2389644"/>
            <a:ext cx="66329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/>
          <p:cNvSpPr txBox="1"/>
          <p:nvPr/>
        </p:nvSpPr>
        <p:spPr>
          <a:xfrm>
            <a:off x="7913366" y="2602726"/>
            <a:ext cx="100779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/>
              <a:t>下一跳地址</a:t>
            </a:r>
          </a:p>
        </p:txBody>
      </p:sp>
    </p:spTree>
    <p:extLst>
      <p:ext uri="{BB962C8B-B14F-4D97-AF65-F5344CB8AC3E}">
        <p14:creationId xmlns:p14="http://schemas.microsoft.com/office/powerpoint/2010/main" val="28836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17" y="1340768"/>
            <a:ext cx="820102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V="1">
            <a:off x="1115616" y="1844825"/>
            <a:ext cx="0" cy="25984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2627784" y="1592797"/>
            <a:ext cx="0" cy="76389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419872" y="1844826"/>
            <a:ext cx="0" cy="51186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139952" y="2100759"/>
            <a:ext cx="0" cy="46414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889272" y="2267515"/>
            <a:ext cx="0" cy="33332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580112" y="2564905"/>
            <a:ext cx="0" cy="16665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354948" y="2190034"/>
            <a:ext cx="0" cy="54153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8100392" y="2267515"/>
            <a:ext cx="0" cy="193284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81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组合 492"/>
          <p:cNvGrpSpPr/>
          <p:nvPr/>
        </p:nvGrpSpPr>
        <p:grpSpPr>
          <a:xfrm>
            <a:off x="1267575" y="1812873"/>
            <a:ext cx="561276" cy="603089"/>
            <a:chOff x="4550614" y="3045235"/>
            <a:chExt cx="722991" cy="967429"/>
          </a:xfrm>
        </p:grpSpPr>
        <p:pic>
          <p:nvPicPr>
            <p:cNvPr id="494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495" name="直接连接符 494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6" name="组合 495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49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8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9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0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1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3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4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5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6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7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8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439" name="直接连接符 438"/>
          <p:cNvCxnSpPr/>
          <p:nvPr/>
        </p:nvCxnSpPr>
        <p:spPr>
          <a:xfrm flipH="1">
            <a:off x="7207695" y="1806083"/>
            <a:ext cx="574148" cy="2391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22617" y="2572743"/>
            <a:ext cx="49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R2</a:t>
            </a:r>
            <a:endParaRPr lang="zh-CN" altLang="en-US" sz="1100" b="1"/>
          </a:p>
        </p:txBody>
      </p:sp>
      <p:grpSp>
        <p:nvGrpSpPr>
          <p:cNvPr id="30" name="组合 29"/>
          <p:cNvGrpSpPr/>
          <p:nvPr/>
        </p:nvGrpSpPr>
        <p:grpSpPr>
          <a:xfrm>
            <a:off x="4461718" y="2854248"/>
            <a:ext cx="917079" cy="1102435"/>
            <a:chOff x="4550614" y="3045235"/>
            <a:chExt cx="722991" cy="967429"/>
          </a:xfrm>
        </p:grpSpPr>
        <p:pic>
          <p:nvPicPr>
            <p:cNvPr id="2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3" name="直接连接符 2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6" name="组合 105"/>
          <p:cNvGrpSpPr/>
          <p:nvPr/>
        </p:nvGrpSpPr>
        <p:grpSpPr>
          <a:xfrm>
            <a:off x="5233521" y="2582224"/>
            <a:ext cx="697610" cy="913553"/>
            <a:chOff x="4550614" y="3045235"/>
            <a:chExt cx="722991" cy="967429"/>
          </a:xfrm>
        </p:grpSpPr>
        <p:pic>
          <p:nvPicPr>
            <p:cNvPr id="110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111" name="直接连接符 110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组合 127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130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45" name="组合 144"/>
          <p:cNvGrpSpPr/>
          <p:nvPr/>
        </p:nvGrpSpPr>
        <p:grpSpPr>
          <a:xfrm>
            <a:off x="5831896" y="2356646"/>
            <a:ext cx="604475" cy="809785"/>
            <a:chOff x="4550614" y="3045235"/>
            <a:chExt cx="722991" cy="967429"/>
          </a:xfrm>
        </p:grpSpPr>
        <p:pic>
          <p:nvPicPr>
            <p:cNvPr id="146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147" name="直接连接符 146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组合 147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14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78" name="组合 277"/>
          <p:cNvGrpSpPr/>
          <p:nvPr/>
        </p:nvGrpSpPr>
        <p:grpSpPr>
          <a:xfrm>
            <a:off x="6352443" y="2168686"/>
            <a:ext cx="526533" cy="699047"/>
            <a:chOff x="4550614" y="3045235"/>
            <a:chExt cx="722991" cy="967429"/>
          </a:xfrm>
        </p:grpSpPr>
        <p:pic>
          <p:nvPicPr>
            <p:cNvPr id="279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280" name="直接连接符 279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组合 280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282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26" name="组合 325"/>
          <p:cNvGrpSpPr/>
          <p:nvPr/>
        </p:nvGrpSpPr>
        <p:grpSpPr>
          <a:xfrm>
            <a:off x="6814501" y="1982860"/>
            <a:ext cx="479442" cy="608640"/>
            <a:chOff x="4550614" y="3045235"/>
            <a:chExt cx="722991" cy="967429"/>
          </a:xfrm>
        </p:grpSpPr>
        <p:pic>
          <p:nvPicPr>
            <p:cNvPr id="327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328" name="直接连接符 327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9" name="组合 328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330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42" name="组合 341"/>
          <p:cNvGrpSpPr/>
          <p:nvPr/>
        </p:nvGrpSpPr>
        <p:grpSpPr>
          <a:xfrm>
            <a:off x="7225025" y="1861457"/>
            <a:ext cx="408630" cy="493726"/>
            <a:chOff x="4550614" y="3045235"/>
            <a:chExt cx="722991" cy="967429"/>
          </a:xfrm>
        </p:grpSpPr>
        <p:pic>
          <p:nvPicPr>
            <p:cNvPr id="343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344" name="直接连接符 343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5" name="组合 344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34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58" name="组合 357"/>
          <p:cNvGrpSpPr/>
          <p:nvPr/>
        </p:nvGrpSpPr>
        <p:grpSpPr>
          <a:xfrm>
            <a:off x="7573471" y="1740314"/>
            <a:ext cx="336162" cy="373553"/>
            <a:chOff x="4550614" y="3045235"/>
            <a:chExt cx="722991" cy="967429"/>
          </a:xfrm>
        </p:grpSpPr>
        <p:pic>
          <p:nvPicPr>
            <p:cNvPr id="359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360" name="直接连接符 359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1" name="组合 360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362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22" name="TextBox 421"/>
          <p:cNvSpPr txBox="1"/>
          <p:nvPr/>
        </p:nvSpPr>
        <p:spPr>
          <a:xfrm>
            <a:off x="5499029" y="3558505"/>
            <a:ext cx="1275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172.16.0.0/24</a:t>
            </a:r>
            <a:endParaRPr lang="zh-CN" altLang="en-US" sz="1200"/>
          </a:p>
        </p:txBody>
      </p:sp>
      <p:sp>
        <p:nvSpPr>
          <p:cNvPr id="423" name="TextBox 422"/>
          <p:cNvSpPr txBox="1"/>
          <p:nvPr/>
        </p:nvSpPr>
        <p:spPr>
          <a:xfrm>
            <a:off x="5943154" y="3245608"/>
            <a:ext cx="1275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172.16.1.0/24</a:t>
            </a:r>
            <a:endParaRPr lang="zh-CN" altLang="en-US" sz="1100"/>
          </a:p>
        </p:txBody>
      </p:sp>
      <p:sp>
        <p:nvSpPr>
          <p:cNvPr id="424" name="TextBox 423"/>
          <p:cNvSpPr txBox="1"/>
          <p:nvPr/>
        </p:nvSpPr>
        <p:spPr>
          <a:xfrm>
            <a:off x="6465792" y="2921340"/>
            <a:ext cx="1275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172.16.2.0/24</a:t>
            </a:r>
            <a:endParaRPr lang="zh-CN" altLang="en-US" sz="1050"/>
          </a:p>
        </p:txBody>
      </p:sp>
      <p:sp>
        <p:nvSpPr>
          <p:cNvPr id="425" name="TextBox 424"/>
          <p:cNvSpPr txBox="1"/>
          <p:nvPr/>
        </p:nvSpPr>
        <p:spPr>
          <a:xfrm>
            <a:off x="6927321" y="2642241"/>
            <a:ext cx="1275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172.16.3.0/24</a:t>
            </a:r>
            <a:endParaRPr lang="zh-CN" altLang="en-US" sz="1050"/>
          </a:p>
        </p:txBody>
      </p:sp>
      <p:sp>
        <p:nvSpPr>
          <p:cNvPr id="426" name="TextBox 425"/>
          <p:cNvSpPr txBox="1"/>
          <p:nvPr/>
        </p:nvSpPr>
        <p:spPr>
          <a:xfrm>
            <a:off x="7212175" y="2381311"/>
            <a:ext cx="1275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172.16.4.0/24</a:t>
            </a:r>
            <a:endParaRPr lang="zh-CN" altLang="en-US" sz="1000"/>
          </a:p>
        </p:txBody>
      </p:sp>
      <p:sp>
        <p:nvSpPr>
          <p:cNvPr id="427" name="TextBox 426"/>
          <p:cNvSpPr txBox="1"/>
          <p:nvPr/>
        </p:nvSpPr>
        <p:spPr>
          <a:xfrm>
            <a:off x="7540788" y="2176715"/>
            <a:ext cx="991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172.16.5.0/24</a:t>
            </a:r>
            <a:endParaRPr lang="zh-CN" altLang="en-US" sz="1000"/>
          </a:p>
        </p:txBody>
      </p:sp>
      <p:cxnSp>
        <p:nvCxnSpPr>
          <p:cNvPr id="434" name="直接连接符 433"/>
          <p:cNvCxnSpPr/>
          <p:nvPr/>
        </p:nvCxnSpPr>
        <p:spPr>
          <a:xfrm flipH="1">
            <a:off x="5169019" y="2798905"/>
            <a:ext cx="263374" cy="1216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连接符 434"/>
          <p:cNvCxnSpPr/>
          <p:nvPr/>
        </p:nvCxnSpPr>
        <p:spPr>
          <a:xfrm flipH="1">
            <a:off x="5803321" y="2542115"/>
            <a:ext cx="257184" cy="118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/>
          <p:nvPr/>
        </p:nvCxnSpPr>
        <p:spPr>
          <a:xfrm flipH="1">
            <a:off x="6344145" y="2334493"/>
            <a:ext cx="251357" cy="108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接连接符 436"/>
          <p:cNvCxnSpPr/>
          <p:nvPr/>
        </p:nvCxnSpPr>
        <p:spPr>
          <a:xfrm flipH="1">
            <a:off x="6785371" y="2132177"/>
            <a:ext cx="210451" cy="104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0" name="组合 439"/>
          <p:cNvGrpSpPr/>
          <p:nvPr/>
        </p:nvGrpSpPr>
        <p:grpSpPr>
          <a:xfrm>
            <a:off x="2794839" y="2905218"/>
            <a:ext cx="830371" cy="1021377"/>
            <a:chOff x="4550614" y="3045235"/>
            <a:chExt cx="722991" cy="967429"/>
          </a:xfrm>
        </p:grpSpPr>
        <p:pic>
          <p:nvPicPr>
            <p:cNvPr id="441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442" name="直接连接符 441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3" name="组合 442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44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476" name="直接连接符 475"/>
          <p:cNvCxnSpPr/>
          <p:nvPr/>
        </p:nvCxnSpPr>
        <p:spPr>
          <a:xfrm flipH="1">
            <a:off x="3392508" y="3112171"/>
            <a:ext cx="127520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7" name="组合 476"/>
          <p:cNvGrpSpPr/>
          <p:nvPr/>
        </p:nvGrpSpPr>
        <p:grpSpPr>
          <a:xfrm>
            <a:off x="1628580" y="2083070"/>
            <a:ext cx="622874" cy="797051"/>
            <a:chOff x="4550614" y="3045235"/>
            <a:chExt cx="722991" cy="967429"/>
          </a:xfrm>
        </p:grpSpPr>
        <p:pic>
          <p:nvPicPr>
            <p:cNvPr id="478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479" name="直接连接符 478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0" name="组合 479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481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3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4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5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6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7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8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9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0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1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2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58" name="组合 457"/>
          <p:cNvGrpSpPr/>
          <p:nvPr/>
        </p:nvGrpSpPr>
        <p:grpSpPr>
          <a:xfrm>
            <a:off x="2022715" y="2434986"/>
            <a:ext cx="733370" cy="922341"/>
            <a:chOff x="4550614" y="3045235"/>
            <a:chExt cx="722991" cy="967429"/>
          </a:xfrm>
        </p:grpSpPr>
        <p:pic>
          <p:nvPicPr>
            <p:cNvPr id="459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460" name="直接连接符 459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1" name="组合 460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462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16" name="TextBox 515"/>
          <p:cNvSpPr txBox="1"/>
          <p:nvPr/>
        </p:nvSpPr>
        <p:spPr>
          <a:xfrm>
            <a:off x="1464934" y="3687244"/>
            <a:ext cx="1275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192.168.0.0/24</a:t>
            </a:r>
            <a:endParaRPr lang="zh-CN" altLang="en-US" sz="1200"/>
          </a:p>
        </p:txBody>
      </p:sp>
      <p:sp>
        <p:nvSpPr>
          <p:cNvPr id="517" name="TextBox 516"/>
          <p:cNvSpPr txBox="1"/>
          <p:nvPr/>
        </p:nvSpPr>
        <p:spPr>
          <a:xfrm>
            <a:off x="904074" y="3109239"/>
            <a:ext cx="1275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192.168.1.0/24</a:t>
            </a:r>
            <a:endParaRPr lang="zh-CN" altLang="en-US" sz="1100"/>
          </a:p>
        </p:txBody>
      </p:sp>
      <p:sp>
        <p:nvSpPr>
          <p:cNvPr id="518" name="TextBox 517"/>
          <p:cNvSpPr txBox="1"/>
          <p:nvPr/>
        </p:nvSpPr>
        <p:spPr>
          <a:xfrm>
            <a:off x="611844" y="2711958"/>
            <a:ext cx="1275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192.168.2.0/24</a:t>
            </a:r>
            <a:endParaRPr lang="zh-CN" altLang="en-US" sz="1050"/>
          </a:p>
        </p:txBody>
      </p:sp>
      <p:sp>
        <p:nvSpPr>
          <p:cNvPr id="519" name="TextBox 518"/>
          <p:cNvSpPr txBox="1"/>
          <p:nvPr/>
        </p:nvSpPr>
        <p:spPr>
          <a:xfrm>
            <a:off x="336414" y="2297147"/>
            <a:ext cx="127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192.168.3.0/24</a:t>
            </a:r>
            <a:endParaRPr lang="zh-CN" altLang="en-US" sz="1000"/>
          </a:p>
        </p:txBody>
      </p:sp>
      <p:cxnSp>
        <p:nvCxnSpPr>
          <p:cNvPr id="522" name="直接连接符 521"/>
          <p:cNvCxnSpPr/>
          <p:nvPr/>
        </p:nvCxnSpPr>
        <p:spPr>
          <a:xfrm flipH="1" flipV="1">
            <a:off x="2077847" y="2273300"/>
            <a:ext cx="198312" cy="17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接连接符 527"/>
          <p:cNvCxnSpPr/>
          <p:nvPr/>
        </p:nvCxnSpPr>
        <p:spPr>
          <a:xfrm flipH="1" flipV="1">
            <a:off x="1714313" y="1979100"/>
            <a:ext cx="127712" cy="117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连接符 455"/>
          <p:cNvCxnSpPr/>
          <p:nvPr/>
        </p:nvCxnSpPr>
        <p:spPr>
          <a:xfrm flipH="1" flipV="1">
            <a:off x="2584924" y="2660933"/>
            <a:ext cx="399430" cy="297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/>
          <p:cNvSpPr txBox="1"/>
          <p:nvPr/>
        </p:nvSpPr>
        <p:spPr>
          <a:xfrm>
            <a:off x="3380838" y="2764560"/>
            <a:ext cx="723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10.0.0.1</a:t>
            </a:r>
            <a:endParaRPr lang="zh-CN" altLang="en-US" sz="1100"/>
          </a:p>
        </p:txBody>
      </p:sp>
      <p:sp>
        <p:nvSpPr>
          <p:cNvPr id="548" name="TextBox 547"/>
          <p:cNvSpPr txBox="1"/>
          <p:nvPr/>
        </p:nvSpPr>
        <p:spPr>
          <a:xfrm>
            <a:off x="4024946" y="2755405"/>
            <a:ext cx="697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10.0.0.2</a:t>
            </a:r>
            <a:endParaRPr lang="zh-CN" altLang="en-US" sz="1100"/>
          </a:p>
        </p:txBody>
      </p:sp>
      <p:sp>
        <p:nvSpPr>
          <p:cNvPr id="557" name="TextBox 556"/>
          <p:cNvSpPr txBox="1"/>
          <p:nvPr/>
        </p:nvSpPr>
        <p:spPr>
          <a:xfrm>
            <a:off x="3108880" y="2618511"/>
            <a:ext cx="367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R1</a:t>
            </a:r>
            <a:endParaRPr lang="zh-CN" altLang="en-US" sz="1100" b="1"/>
          </a:p>
        </p:txBody>
      </p:sp>
      <p:sp>
        <p:nvSpPr>
          <p:cNvPr id="967" name="TextBox 966"/>
          <p:cNvSpPr txBox="1"/>
          <p:nvPr/>
        </p:nvSpPr>
        <p:spPr>
          <a:xfrm>
            <a:off x="626478" y="4231506"/>
            <a:ext cx="3657490" cy="1277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altLang="zh-CN" sz="1100"/>
              <a:t>R1(config)#ip route 172.16.0.0 255.255.255.0 10.0.0.2</a:t>
            </a:r>
          </a:p>
          <a:p>
            <a:r>
              <a:rPr lang="en-US" altLang="zh-CN" sz="1100"/>
              <a:t>R1(config)#ip route 172.16.1.0 255.255.255.0 10.0.0.2</a:t>
            </a:r>
          </a:p>
          <a:p>
            <a:r>
              <a:rPr lang="en-US" altLang="zh-CN" sz="1100"/>
              <a:t>R1(config)#ip route 172.16.2.0 255.255.255.0 10.0.0.2</a:t>
            </a:r>
          </a:p>
          <a:p>
            <a:r>
              <a:rPr lang="en-US" altLang="zh-CN" sz="1100"/>
              <a:t>R1(config)#ip route 172.16.3.0 255.255.255.0 10.0.0.2</a:t>
            </a:r>
          </a:p>
          <a:p>
            <a:endParaRPr lang="en-US" altLang="zh-CN" sz="1100"/>
          </a:p>
          <a:p>
            <a:endParaRPr lang="en-US" altLang="zh-CN" sz="1100"/>
          </a:p>
          <a:p>
            <a:r>
              <a:rPr lang="en-US" altLang="zh-CN" sz="1100"/>
              <a:t>R1(config)#ip route 172.16.255.0 255.255.255.0 10.0.0.2</a:t>
            </a:r>
          </a:p>
        </p:txBody>
      </p:sp>
      <p:sp>
        <p:nvSpPr>
          <p:cNvPr id="970" name="TextBox 969"/>
          <p:cNvSpPr txBox="1"/>
          <p:nvPr/>
        </p:nvSpPr>
        <p:spPr>
          <a:xfrm>
            <a:off x="4420057" y="4231506"/>
            <a:ext cx="3616556" cy="1277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altLang="zh-CN" sz="1100"/>
              <a:t>R1(config)#ip route 192.168.0.0 255.255.255.0 10.0.0.1</a:t>
            </a:r>
          </a:p>
          <a:p>
            <a:r>
              <a:rPr lang="en-US" altLang="zh-CN" sz="1100"/>
              <a:t>R1(config)#ip route 192.168.1.0 255.255.255.0 10.0.0.1</a:t>
            </a:r>
          </a:p>
          <a:p>
            <a:r>
              <a:rPr lang="en-US" altLang="zh-CN" sz="1100"/>
              <a:t>R1(config)#ip route 192.168.2.0 255.255.255.0 10.0.0.1</a:t>
            </a:r>
          </a:p>
          <a:p>
            <a:r>
              <a:rPr lang="en-US" altLang="zh-CN" sz="1100"/>
              <a:t>R1(config)#ip route 192.168.3.0 255.255.255.0 10.0.0.1</a:t>
            </a:r>
          </a:p>
          <a:p>
            <a:endParaRPr lang="en-US" altLang="zh-CN" sz="1100"/>
          </a:p>
          <a:p>
            <a:endParaRPr lang="en-US" altLang="zh-CN" sz="1100"/>
          </a:p>
          <a:p>
            <a:r>
              <a:rPr lang="en-US" altLang="zh-CN" sz="1100"/>
              <a:t>R1(config)#ip route 192.168.1.0 255.255.255.0 10.0.0.1</a:t>
            </a:r>
          </a:p>
        </p:txBody>
      </p:sp>
      <p:cxnSp>
        <p:nvCxnSpPr>
          <p:cNvPr id="972" name="直接连接符 971"/>
          <p:cNvCxnSpPr>
            <a:endCxn id="967" idx="0"/>
          </p:cNvCxnSpPr>
          <p:nvPr/>
        </p:nvCxnSpPr>
        <p:spPr>
          <a:xfrm flipH="1">
            <a:off x="2455223" y="3370849"/>
            <a:ext cx="529131" cy="860657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直接连接符 991"/>
          <p:cNvCxnSpPr/>
          <p:nvPr/>
        </p:nvCxnSpPr>
        <p:spPr>
          <a:xfrm flipV="1">
            <a:off x="2351459" y="5013177"/>
            <a:ext cx="0" cy="22468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直接连接符 995"/>
          <p:cNvCxnSpPr/>
          <p:nvPr/>
        </p:nvCxnSpPr>
        <p:spPr>
          <a:xfrm flipV="1">
            <a:off x="6173779" y="4997352"/>
            <a:ext cx="0" cy="22468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直接连接符 996"/>
          <p:cNvCxnSpPr/>
          <p:nvPr/>
        </p:nvCxnSpPr>
        <p:spPr>
          <a:xfrm>
            <a:off x="5108908" y="3260865"/>
            <a:ext cx="718830" cy="952709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直接连接符 1000"/>
          <p:cNvCxnSpPr/>
          <p:nvPr/>
        </p:nvCxnSpPr>
        <p:spPr>
          <a:xfrm flipV="1">
            <a:off x="4063525" y="1452472"/>
            <a:ext cx="0" cy="26747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6" name="TextBox 1005"/>
          <p:cNvSpPr txBox="1"/>
          <p:nvPr/>
        </p:nvSpPr>
        <p:spPr>
          <a:xfrm>
            <a:off x="3705188" y="1175473"/>
            <a:ext cx="79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边界线</a:t>
            </a:r>
          </a:p>
        </p:txBody>
      </p:sp>
      <p:sp>
        <p:nvSpPr>
          <p:cNvPr id="1007" name="TextBox 1006"/>
          <p:cNvSpPr txBox="1"/>
          <p:nvPr/>
        </p:nvSpPr>
        <p:spPr>
          <a:xfrm>
            <a:off x="2716912" y="1652202"/>
            <a:ext cx="120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北京市</a:t>
            </a:r>
          </a:p>
        </p:txBody>
      </p:sp>
      <p:sp>
        <p:nvSpPr>
          <p:cNvPr id="1008" name="TextBox 1007"/>
          <p:cNvSpPr txBox="1"/>
          <p:nvPr/>
        </p:nvSpPr>
        <p:spPr>
          <a:xfrm>
            <a:off x="4510701" y="1652202"/>
            <a:ext cx="151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石家庄市</a:t>
            </a:r>
          </a:p>
        </p:txBody>
      </p:sp>
    </p:spTree>
    <p:extLst>
      <p:ext uri="{BB962C8B-B14F-4D97-AF65-F5344CB8AC3E}">
        <p14:creationId xmlns:p14="http://schemas.microsoft.com/office/powerpoint/2010/main" val="390770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95165" y="3088186"/>
            <a:ext cx="647701" cy="770263"/>
            <a:chOff x="4550614" y="3045235"/>
            <a:chExt cx="722991" cy="967429"/>
          </a:xfrm>
        </p:grpSpPr>
        <p:pic>
          <p:nvPicPr>
            <p:cNvPr id="3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4" name="直接连接符 3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18" name="直接连接符 17"/>
          <p:cNvCxnSpPr/>
          <p:nvPr/>
        </p:nvCxnSpPr>
        <p:spPr>
          <a:xfrm flipH="1">
            <a:off x="7473207" y="3074112"/>
            <a:ext cx="574148" cy="2391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8129" y="3840772"/>
            <a:ext cx="49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R2</a:t>
            </a:r>
            <a:endParaRPr lang="zh-CN" altLang="en-US" sz="1100" b="1"/>
          </a:p>
        </p:txBody>
      </p:sp>
      <p:grpSp>
        <p:nvGrpSpPr>
          <p:cNvPr id="20" name="组合 19"/>
          <p:cNvGrpSpPr/>
          <p:nvPr/>
        </p:nvGrpSpPr>
        <p:grpSpPr>
          <a:xfrm>
            <a:off x="4727230" y="4122277"/>
            <a:ext cx="917079" cy="1102435"/>
            <a:chOff x="4550614" y="3045235"/>
            <a:chExt cx="722991" cy="967429"/>
          </a:xfrm>
        </p:grpSpPr>
        <p:pic>
          <p:nvPicPr>
            <p:cNvPr id="21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22" name="直接连接符 21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2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5499033" y="3850253"/>
            <a:ext cx="697610" cy="913553"/>
            <a:chOff x="4550614" y="3045235"/>
            <a:chExt cx="722991" cy="967429"/>
          </a:xfrm>
        </p:grpSpPr>
        <p:pic>
          <p:nvPicPr>
            <p:cNvPr id="37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38" name="直接连接符 37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40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6097408" y="3624675"/>
            <a:ext cx="604475" cy="809785"/>
            <a:chOff x="4550614" y="3045235"/>
            <a:chExt cx="722991" cy="967429"/>
          </a:xfrm>
        </p:grpSpPr>
        <p:pic>
          <p:nvPicPr>
            <p:cNvPr id="53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54" name="直接连接符 53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5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6617955" y="3436715"/>
            <a:ext cx="526533" cy="699047"/>
            <a:chOff x="4550614" y="3045235"/>
            <a:chExt cx="722991" cy="967429"/>
          </a:xfrm>
        </p:grpSpPr>
        <p:pic>
          <p:nvPicPr>
            <p:cNvPr id="69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70" name="直接连接符 69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组合 70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72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4" name="组合 83"/>
          <p:cNvGrpSpPr/>
          <p:nvPr/>
        </p:nvGrpSpPr>
        <p:grpSpPr>
          <a:xfrm>
            <a:off x="7080013" y="3250889"/>
            <a:ext cx="479442" cy="608640"/>
            <a:chOff x="4550614" y="3045235"/>
            <a:chExt cx="722991" cy="967429"/>
          </a:xfrm>
        </p:grpSpPr>
        <p:pic>
          <p:nvPicPr>
            <p:cNvPr id="85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86" name="直接连接符 85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组合 86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8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7490537" y="3129486"/>
            <a:ext cx="408630" cy="493726"/>
            <a:chOff x="4550614" y="3045235"/>
            <a:chExt cx="722991" cy="967429"/>
          </a:xfrm>
        </p:grpSpPr>
        <p:pic>
          <p:nvPicPr>
            <p:cNvPr id="101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102" name="直接连接符 101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组合 102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10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6" name="组合 115"/>
          <p:cNvGrpSpPr/>
          <p:nvPr/>
        </p:nvGrpSpPr>
        <p:grpSpPr>
          <a:xfrm>
            <a:off x="7838983" y="3008343"/>
            <a:ext cx="336162" cy="373553"/>
            <a:chOff x="4550614" y="3045235"/>
            <a:chExt cx="722991" cy="967429"/>
          </a:xfrm>
        </p:grpSpPr>
        <p:pic>
          <p:nvPicPr>
            <p:cNvPr id="117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118" name="直接连接符 117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组合 118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120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2" name="TextBox 131"/>
          <p:cNvSpPr txBox="1"/>
          <p:nvPr/>
        </p:nvSpPr>
        <p:spPr>
          <a:xfrm>
            <a:off x="5764541" y="4826534"/>
            <a:ext cx="1275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172.16.0.0/24</a:t>
            </a:r>
            <a:endParaRPr lang="zh-CN" altLang="en-US" sz="1200"/>
          </a:p>
        </p:txBody>
      </p:sp>
      <p:sp>
        <p:nvSpPr>
          <p:cNvPr id="133" name="TextBox 132"/>
          <p:cNvSpPr txBox="1"/>
          <p:nvPr/>
        </p:nvSpPr>
        <p:spPr>
          <a:xfrm>
            <a:off x="6208666" y="4513637"/>
            <a:ext cx="1275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172.16.1.0/24</a:t>
            </a:r>
            <a:endParaRPr lang="zh-CN" altLang="en-US" sz="1100"/>
          </a:p>
        </p:txBody>
      </p:sp>
      <p:sp>
        <p:nvSpPr>
          <p:cNvPr id="134" name="TextBox 133"/>
          <p:cNvSpPr txBox="1"/>
          <p:nvPr/>
        </p:nvSpPr>
        <p:spPr>
          <a:xfrm>
            <a:off x="6731304" y="4189369"/>
            <a:ext cx="1275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172.16.2.0/24</a:t>
            </a:r>
            <a:endParaRPr lang="zh-CN" altLang="en-US" sz="1050"/>
          </a:p>
        </p:txBody>
      </p:sp>
      <p:sp>
        <p:nvSpPr>
          <p:cNvPr id="135" name="TextBox 134"/>
          <p:cNvSpPr txBox="1"/>
          <p:nvPr/>
        </p:nvSpPr>
        <p:spPr>
          <a:xfrm>
            <a:off x="7192833" y="3910270"/>
            <a:ext cx="1275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172.16.3.0/24</a:t>
            </a:r>
            <a:endParaRPr lang="zh-CN" altLang="en-US" sz="1050"/>
          </a:p>
        </p:txBody>
      </p:sp>
      <p:sp>
        <p:nvSpPr>
          <p:cNvPr id="136" name="TextBox 135"/>
          <p:cNvSpPr txBox="1"/>
          <p:nvPr/>
        </p:nvSpPr>
        <p:spPr>
          <a:xfrm>
            <a:off x="7477687" y="3649340"/>
            <a:ext cx="1275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172.16.4.0/24</a:t>
            </a:r>
            <a:endParaRPr lang="zh-CN" altLang="en-US" sz="1000"/>
          </a:p>
        </p:txBody>
      </p:sp>
      <p:sp>
        <p:nvSpPr>
          <p:cNvPr id="137" name="TextBox 136"/>
          <p:cNvSpPr txBox="1"/>
          <p:nvPr/>
        </p:nvSpPr>
        <p:spPr>
          <a:xfrm>
            <a:off x="7806300" y="3444744"/>
            <a:ext cx="991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172.16.5.0/24</a:t>
            </a:r>
            <a:endParaRPr lang="zh-CN" altLang="en-US" sz="1000"/>
          </a:p>
        </p:txBody>
      </p:sp>
      <p:cxnSp>
        <p:nvCxnSpPr>
          <p:cNvPr id="138" name="直接连接符 137"/>
          <p:cNvCxnSpPr/>
          <p:nvPr/>
        </p:nvCxnSpPr>
        <p:spPr>
          <a:xfrm flipH="1">
            <a:off x="5434531" y="4066934"/>
            <a:ext cx="263374" cy="1216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H="1">
            <a:off x="6068833" y="3810144"/>
            <a:ext cx="257184" cy="118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>
            <a:off x="6609657" y="3602522"/>
            <a:ext cx="251357" cy="108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>
            <a:off x="7050883" y="3400206"/>
            <a:ext cx="210451" cy="104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组合 141"/>
          <p:cNvGrpSpPr/>
          <p:nvPr/>
        </p:nvGrpSpPr>
        <p:grpSpPr>
          <a:xfrm>
            <a:off x="3060351" y="4173247"/>
            <a:ext cx="830371" cy="1021377"/>
            <a:chOff x="4550614" y="3045235"/>
            <a:chExt cx="722991" cy="967429"/>
          </a:xfrm>
        </p:grpSpPr>
        <p:pic>
          <p:nvPicPr>
            <p:cNvPr id="143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144" name="直接连接符 143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组合 144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14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158" name="直接连接符 157"/>
          <p:cNvCxnSpPr/>
          <p:nvPr/>
        </p:nvCxnSpPr>
        <p:spPr>
          <a:xfrm flipH="1">
            <a:off x="3658020" y="4380200"/>
            <a:ext cx="127520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/>
          <p:cNvGrpSpPr/>
          <p:nvPr/>
        </p:nvGrpSpPr>
        <p:grpSpPr>
          <a:xfrm>
            <a:off x="1894091" y="3351099"/>
            <a:ext cx="647701" cy="846300"/>
            <a:chOff x="4550614" y="3045235"/>
            <a:chExt cx="722991" cy="967429"/>
          </a:xfrm>
        </p:grpSpPr>
        <p:pic>
          <p:nvPicPr>
            <p:cNvPr id="160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161" name="直接连接符 160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组合 161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16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2288227" y="3703015"/>
            <a:ext cx="733370" cy="922341"/>
            <a:chOff x="4550614" y="3045235"/>
            <a:chExt cx="722991" cy="967429"/>
          </a:xfrm>
        </p:grpSpPr>
        <p:pic>
          <p:nvPicPr>
            <p:cNvPr id="176" name="Picture 152" descr="抽象图标56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071" y="3045235"/>
              <a:ext cx="560715" cy="328330"/>
            </a:xfrm>
            <a:prstGeom prst="rect">
              <a:avLst/>
            </a:prstGeom>
            <a:noFill/>
          </p:spPr>
        </p:pic>
        <p:cxnSp>
          <p:nvCxnSpPr>
            <p:cNvPr id="177" name="直接连接符 176"/>
            <p:cNvCxnSpPr/>
            <p:nvPr/>
          </p:nvCxnSpPr>
          <p:spPr>
            <a:xfrm>
              <a:off x="4915429" y="3344827"/>
              <a:ext cx="0" cy="3899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合 177"/>
            <p:cNvGrpSpPr/>
            <p:nvPr/>
          </p:nvGrpSpPr>
          <p:grpSpPr>
            <a:xfrm>
              <a:off x="4550614" y="3673381"/>
              <a:ext cx="722991" cy="339283"/>
              <a:chOff x="1775853" y="3469030"/>
              <a:chExt cx="788032" cy="359783"/>
            </a:xfrm>
          </p:grpSpPr>
          <p:sp>
            <p:nvSpPr>
              <p:cNvPr id="17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75853" y="3469030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5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Rectangle 6"/>
              <p:cNvSpPr>
                <a:spLocks noChangeArrowheads="1"/>
              </p:cNvSpPr>
              <p:nvPr/>
            </p:nvSpPr>
            <p:spPr bwMode="auto">
              <a:xfrm>
                <a:off x="1804716" y="3688524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7"/>
              <p:cNvSpPr>
                <a:spLocks/>
              </p:cNvSpPr>
              <p:nvPr/>
            </p:nvSpPr>
            <p:spPr bwMode="auto">
              <a:xfrm>
                <a:off x="1804716" y="3497893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8"/>
              <p:cNvSpPr>
                <a:spLocks/>
              </p:cNvSpPr>
              <p:nvPr/>
            </p:nvSpPr>
            <p:spPr bwMode="auto">
              <a:xfrm>
                <a:off x="1975882" y="3532126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9"/>
              <p:cNvSpPr>
                <a:spLocks/>
              </p:cNvSpPr>
              <p:nvPr/>
            </p:nvSpPr>
            <p:spPr bwMode="auto">
              <a:xfrm>
                <a:off x="1908758" y="3599250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10"/>
              <p:cNvSpPr>
                <a:spLocks/>
              </p:cNvSpPr>
              <p:nvPr/>
            </p:nvSpPr>
            <p:spPr bwMode="auto">
              <a:xfrm>
                <a:off x="2216856" y="3512660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1"/>
              <p:cNvSpPr>
                <a:spLocks/>
              </p:cNvSpPr>
              <p:nvPr/>
            </p:nvSpPr>
            <p:spPr bwMode="auto">
              <a:xfrm>
                <a:off x="2149732" y="3579113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2"/>
              <p:cNvSpPr>
                <a:spLocks/>
              </p:cNvSpPr>
              <p:nvPr/>
            </p:nvSpPr>
            <p:spPr bwMode="auto">
              <a:xfrm>
                <a:off x="1981251" y="3537496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3"/>
              <p:cNvSpPr>
                <a:spLocks/>
              </p:cNvSpPr>
              <p:nvPr/>
            </p:nvSpPr>
            <p:spPr bwMode="auto">
              <a:xfrm>
                <a:off x="1912785" y="3603949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4"/>
              <p:cNvSpPr>
                <a:spLocks/>
              </p:cNvSpPr>
              <p:nvPr/>
            </p:nvSpPr>
            <p:spPr bwMode="auto">
              <a:xfrm>
                <a:off x="2221554" y="3517359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15"/>
              <p:cNvSpPr>
                <a:spLocks/>
              </p:cNvSpPr>
              <p:nvPr/>
            </p:nvSpPr>
            <p:spPr bwMode="auto">
              <a:xfrm>
                <a:off x="2154431" y="3584483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91" name="TextBox 190"/>
          <p:cNvSpPr txBox="1"/>
          <p:nvPr/>
        </p:nvSpPr>
        <p:spPr>
          <a:xfrm>
            <a:off x="1730446" y="4955273"/>
            <a:ext cx="1275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192.168.0.0/24</a:t>
            </a:r>
            <a:endParaRPr lang="zh-CN" altLang="en-US" sz="1200"/>
          </a:p>
        </p:txBody>
      </p:sp>
      <p:sp>
        <p:nvSpPr>
          <p:cNvPr id="192" name="TextBox 191"/>
          <p:cNvSpPr txBox="1"/>
          <p:nvPr/>
        </p:nvSpPr>
        <p:spPr>
          <a:xfrm>
            <a:off x="1169586" y="4377268"/>
            <a:ext cx="1275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192.168.1.0/24</a:t>
            </a:r>
            <a:endParaRPr lang="zh-CN" altLang="en-US" sz="1100"/>
          </a:p>
        </p:txBody>
      </p:sp>
      <p:sp>
        <p:nvSpPr>
          <p:cNvPr id="193" name="TextBox 192"/>
          <p:cNvSpPr txBox="1"/>
          <p:nvPr/>
        </p:nvSpPr>
        <p:spPr>
          <a:xfrm>
            <a:off x="877356" y="3979987"/>
            <a:ext cx="1275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192.168.2.0/24</a:t>
            </a:r>
            <a:endParaRPr lang="zh-CN" altLang="en-US" sz="1050"/>
          </a:p>
        </p:txBody>
      </p:sp>
      <p:sp>
        <p:nvSpPr>
          <p:cNvPr id="194" name="TextBox 193"/>
          <p:cNvSpPr txBox="1"/>
          <p:nvPr/>
        </p:nvSpPr>
        <p:spPr>
          <a:xfrm>
            <a:off x="601926" y="3565176"/>
            <a:ext cx="127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192.168.3.0/24</a:t>
            </a:r>
            <a:endParaRPr lang="zh-CN" altLang="en-US" sz="1000"/>
          </a:p>
        </p:txBody>
      </p:sp>
      <p:cxnSp>
        <p:nvCxnSpPr>
          <p:cNvPr id="195" name="直接连接符 194"/>
          <p:cNvCxnSpPr/>
          <p:nvPr/>
        </p:nvCxnSpPr>
        <p:spPr>
          <a:xfrm flipH="1" flipV="1">
            <a:off x="2343359" y="3541329"/>
            <a:ext cx="198312" cy="17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 flipH="1" flipV="1">
            <a:off x="1979825" y="3247129"/>
            <a:ext cx="127712" cy="117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 flipH="1" flipV="1">
            <a:off x="2850436" y="3928962"/>
            <a:ext cx="399430" cy="297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646350" y="4032589"/>
            <a:ext cx="723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10.0.0.1</a:t>
            </a:r>
            <a:endParaRPr lang="zh-CN" altLang="en-US" sz="1100"/>
          </a:p>
        </p:txBody>
      </p:sp>
      <p:sp>
        <p:nvSpPr>
          <p:cNvPr id="199" name="TextBox 198"/>
          <p:cNvSpPr txBox="1"/>
          <p:nvPr/>
        </p:nvSpPr>
        <p:spPr>
          <a:xfrm>
            <a:off x="4290458" y="4023434"/>
            <a:ext cx="697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10.0.0.2</a:t>
            </a:r>
            <a:endParaRPr lang="zh-CN" altLang="en-US" sz="1100"/>
          </a:p>
        </p:txBody>
      </p:sp>
      <p:sp>
        <p:nvSpPr>
          <p:cNvPr id="200" name="TextBox 199"/>
          <p:cNvSpPr txBox="1"/>
          <p:nvPr/>
        </p:nvSpPr>
        <p:spPr>
          <a:xfrm>
            <a:off x="3374392" y="3886540"/>
            <a:ext cx="367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R1</a:t>
            </a:r>
            <a:endParaRPr lang="zh-CN" altLang="en-US" sz="1100" b="1"/>
          </a:p>
        </p:txBody>
      </p:sp>
      <p:sp>
        <p:nvSpPr>
          <p:cNvPr id="201" name="TextBox 200"/>
          <p:cNvSpPr txBox="1"/>
          <p:nvPr/>
        </p:nvSpPr>
        <p:spPr>
          <a:xfrm>
            <a:off x="891990" y="5499535"/>
            <a:ext cx="365749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altLang="zh-CN" sz="1100"/>
              <a:t>R1(config)#ip route 172.16.0.0 255.255.0.0 10.0.0.2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4685569" y="5499535"/>
            <a:ext cx="361655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altLang="zh-CN" sz="1100"/>
              <a:t>R1(config)#ip route 192.168.0.0 255.255.0.0 10.0.0.1</a:t>
            </a:r>
          </a:p>
        </p:txBody>
      </p:sp>
      <p:cxnSp>
        <p:nvCxnSpPr>
          <p:cNvPr id="203" name="直接连接符 202"/>
          <p:cNvCxnSpPr>
            <a:endCxn id="201" idx="0"/>
          </p:cNvCxnSpPr>
          <p:nvPr/>
        </p:nvCxnSpPr>
        <p:spPr>
          <a:xfrm flipH="1">
            <a:off x="2720735" y="4638878"/>
            <a:ext cx="529132" cy="860657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>
          <a:xfrm>
            <a:off x="5374420" y="4528894"/>
            <a:ext cx="718830" cy="952709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V="1">
            <a:off x="4329037" y="2720501"/>
            <a:ext cx="0" cy="26747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3970700" y="2443502"/>
            <a:ext cx="79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边界线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2982424" y="2920231"/>
            <a:ext cx="120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北京市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4776213" y="2920231"/>
            <a:ext cx="151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石家庄市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3741464" y="1844824"/>
            <a:ext cx="1452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路由汇总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899586" y="5781599"/>
            <a:ext cx="31595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到石家庄市的网络汇总成一条路由</a:t>
            </a:r>
            <a:endParaRPr lang="en-US" altLang="zh-CN" sz="1400" b="1"/>
          </a:p>
          <a:p>
            <a:r>
              <a:rPr lang="zh-CN" altLang="en-US" sz="1400" b="1"/>
              <a:t>将全部以</a:t>
            </a:r>
            <a:r>
              <a:rPr lang="en-US" altLang="zh-CN" sz="1400" b="1"/>
              <a:t>172.16</a:t>
            </a:r>
            <a:r>
              <a:rPr lang="zh-CN" altLang="en-US" sz="1400" b="1"/>
              <a:t>开头网络进行了合并，汇总成一条路由</a:t>
            </a:r>
          </a:p>
          <a:p>
            <a:endParaRPr lang="zh-CN" altLang="en-US" sz="1400" b="1"/>
          </a:p>
        </p:txBody>
      </p:sp>
      <p:sp>
        <p:nvSpPr>
          <p:cNvPr id="213" name="TextBox 212"/>
          <p:cNvSpPr txBox="1"/>
          <p:nvPr/>
        </p:nvSpPr>
        <p:spPr>
          <a:xfrm>
            <a:off x="4761590" y="5781600"/>
            <a:ext cx="3314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到北京市的网络汇总成一条路由</a:t>
            </a:r>
            <a:endParaRPr lang="en-US" altLang="zh-CN" sz="1400" b="1"/>
          </a:p>
          <a:p>
            <a:r>
              <a:rPr lang="zh-CN" altLang="en-US" sz="1400" b="1"/>
              <a:t>将全部以</a:t>
            </a:r>
            <a:r>
              <a:rPr lang="en-US" altLang="zh-CN" sz="1400" b="1"/>
              <a:t>192.168</a:t>
            </a:r>
            <a:r>
              <a:rPr lang="zh-CN" altLang="en-US" sz="1400" b="1"/>
              <a:t>开头网络进行了合并，汇总成一条路由</a:t>
            </a:r>
          </a:p>
          <a:p>
            <a:endParaRPr lang="zh-CN" altLang="en-US" sz="1400" b="1"/>
          </a:p>
        </p:txBody>
      </p:sp>
    </p:spTree>
    <p:extLst>
      <p:ext uri="{BB962C8B-B14F-4D97-AF65-F5344CB8AC3E}">
        <p14:creationId xmlns:p14="http://schemas.microsoft.com/office/powerpoint/2010/main" val="1619552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stealt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28505</TotalTime>
  <Words>1666</Words>
  <Application>Microsoft Office PowerPoint</Application>
  <PresentationFormat>全屏显示(4:3)</PresentationFormat>
  <Paragraphs>648</Paragraphs>
  <Slides>40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黑体</vt:lpstr>
      <vt:lpstr>宋体</vt:lpstr>
      <vt:lpstr>微软雅黑</vt:lpstr>
      <vt:lpstr>Arial</vt:lpstr>
      <vt:lpstr>Calibri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ligang 975han</cp:lastModifiedBy>
  <cp:revision>1297</cp:revision>
  <dcterms:created xsi:type="dcterms:W3CDTF">2010-12-10T07:47:22Z</dcterms:created>
  <dcterms:modified xsi:type="dcterms:W3CDTF">2017-02-20T15:21:53Z</dcterms:modified>
</cp:coreProperties>
</file>