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8" r:id="rId52"/>
    <p:sldId id="297" r:id="rId53"/>
    <p:sldId id="309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212" autoAdjust="0"/>
  </p:normalViewPr>
  <p:slideViewPr>
    <p:cSldViewPr>
      <p:cViewPr varScale="1">
        <p:scale>
          <a:sx n="69" d="100"/>
          <a:sy n="69" d="100"/>
        </p:scale>
        <p:origin x="1812" y="48"/>
      </p:cViewPr>
      <p:guideLst>
        <p:guide orient="horz" pos="2160"/>
        <p:guide pos="2880"/>
        <p:guide orient="horz"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3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0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7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1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4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691680" y="1496501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网络层协议</a:t>
            </a:r>
            <a:endParaRPr lang="en-US" altLang="zh-CN" sz="44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4" y="2265942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2290" y="5094019"/>
            <a:ext cx="65325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索取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  技术交流  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视频教学网站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韩立刚老师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信：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信支付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78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 韩老师签名送书  并能获得课程所需软件 文档 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384376" cy="38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038596" y="4095002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882881" y="3910103"/>
            <a:ext cx="678955" cy="293709"/>
            <a:chOff x="1603345" y="4117273"/>
            <a:chExt cx="788032" cy="35978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55" y="379740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/>
          <p:nvPr/>
        </p:nvCxnSpPr>
        <p:spPr>
          <a:xfrm flipV="1">
            <a:off x="4296981" y="3916429"/>
            <a:ext cx="34842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6755" y="3916429"/>
            <a:ext cx="560715" cy="328330"/>
          </a:xfrm>
          <a:prstGeom prst="rect">
            <a:avLst/>
          </a:prstGeom>
          <a:noFill/>
        </p:spPr>
      </p:pic>
      <p:pic>
        <p:nvPicPr>
          <p:cNvPr id="3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8414" y="3765798"/>
            <a:ext cx="560715" cy="328330"/>
          </a:xfrm>
          <a:prstGeom prst="rect">
            <a:avLst/>
          </a:prstGeom>
          <a:noFill/>
        </p:spPr>
      </p:pic>
      <p:cxnSp>
        <p:nvCxnSpPr>
          <p:cNvPr id="33" name="直接连接符 32"/>
          <p:cNvCxnSpPr/>
          <p:nvPr/>
        </p:nvCxnSpPr>
        <p:spPr>
          <a:xfrm>
            <a:off x="4296981" y="3916429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571714" y="3739049"/>
            <a:ext cx="678955" cy="293709"/>
            <a:chOff x="1603345" y="4117273"/>
            <a:chExt cx="788032" cy="359783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7619" y="364244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1817036" y="368109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4013278" y="353824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6520306" y="342086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703667" y="3130684"/>
            <a:ext cx="48649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smtClean="0">
                <a:solidFill>
                  <a:srgbClr val="111111"/>
                </a:solidFill>
              </a:rPr>
              <a:t>IP</a:t>
            </a:r>
            <a:r>
              <a:rPr lang="zh-CN" altLang="en-US" sz="1100" smtClean="0">
                <a:solidFill>
                  <a:srgbClr val="111111"/>
                </a:solidFill>
              </a:rPr>
              <a:t>首部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1190159" y="3130683"/>
            <a:ext cx="159691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数据</a:t>
            </a:r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703667" y="2817298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787071" y="2769672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48225" y="2692816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2980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sp>
        <p:nvSpPr>
          <p:cNvPr id="95" name="TextBox 94"/>
          <p:cNvSpPr txBox="1"/>
          <p:nvPr/>
        </p:nvSpPr>
        <p:spPr>
          <a:xfrm>
            <a:off x="-408843" y="312001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网络层数据包</a:t>
            </a:r>
            <a:endParaRPr lang="zh-CN" altLang="en-US" sz="120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703667" y="2948086"/>
            <a:ext cx="208340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7359" y="429309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3124793" y="42447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5568655" y="40933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3352281" y="375852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S2/0</a:t>
            </a:r>
            <a:endParaRPr lang="zh-CN" altLang="en-US" sz="1200"/>
          </a:p>
        </p:txBody>
      </p:sp>
      <p:sp>
        <p:nvSpPr>
          <p:cNvPr id="121" name="TextBox 120"/>
          <p:cNvSpPr txBox="1"/>
          <p:nvPr/>
        </p:nvSpPr>
        <p:spPr>
          <a:xfrm>
            <a:off x="4990160" y="361415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S2/1</a:t>
            </a:r>
            <a:endParaRPr lang="zh-CN" altLang="en-US" sz="1200"/>
          </a:p>
        </p:txBody>
      </p:sp>
      <p:sp>
        <p:nvSpPr>
          <p:cNvPr id="122" name="TextBox 121"/>
          <p:cNvSpPr txBox="1"/>
          <p:nvPr/>
        </p:nvSpPr>
        <p:spPr>
          <a:xfrm>
            <a:off x="7769498" y="40837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1814877" y="427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以太网</a:t>
            </a:r>
            <a:endParaRPr lang="zh-CN" altLang="en-US" sz="1200"/>
          </a:p>
        </p:txBody>
      </p:sp>
      <p:sp>
        <p:nvSpPr>
          <p:cNvPr id="124" name="TextBox 123"/>
          <p:cNvSpPr txBox="1"/>
          <p:nvPr/>
        </p:nvSpPr>
        <p:spPr>
          <a:xfrm>
            <a:off x="4036053" y="413813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点到点链路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6588025" y="40569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以太网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97624" y="3867820"/>
            <a:ext cx="438407" cy="14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92205" y="3576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分片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3936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038596" y="4095002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73027" y="3928533"/>
            <a:ext cx="678955" cy="293709"/>
            <a:chOff x="1603345" y="4117273"/>
            <a:chExt cx="788032" cy="35978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55" y="379740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/>
          <p:nvPr/>
        </p:nvCxnSpPr>
        <p:spPr>
          <a:xfrm flipV="1">
            <a:off x="4296981" y="3916429"/>
            <a:ext cx="34842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6755" y="3916429"/>
            <a:ext cx="560715" cy="328330"/>
          </a:xfrm>
          <a:prstGeom prst="rect">
            <a:avLst/>
          </a:prstGeom>
          <a:noFill/>
        </p:spPr>
      </p:pic>
      <p:pic>
        <p:nvPicPr>
          <p:cNvPr id="3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8414" y="3765798"/>
            <a:ext cx="560715" cy="328330"/>
          </a:xfrm>
          <a:prstGeom prst="rect">
            <a:avLst/>
          </a:prstGeom>
          <a:noFill/>
        </p:spPr>
      </p:pic>
      <p:cxnSp>
        <p:nvCxnSpPr>
          <p:cNvPr id="33" name="直接连接符 32"/>
          <p:cNvCxnSpPr/>
          <p:nvPr/>
        </p:nvCxnSpPr>
        <p:spPr>
          <a:xfrm>
            <a:off x="4296981" y="3916429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571714" y="3739049"/>
            <a:ext cx="678955" cy="293709"/>
            <a:chOff x="1603345" y="4117273"/>
            <a:chExt cx="788032" cy="359783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7619" y="364244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1573027" y="362411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4117834" y="3557816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MTU=800</a:t>
            </a:r>
            <a:endParaRPr lang="zh-CN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6520306" y="342086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2458672" y="3140483"/>
            <a:ext cx="48649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smtClean="0">
                <a:solidFill>
                  <a:srgbClr val="111111"/>
                </a:solidFill>
              </a:rPr>
              <a:t>IP</a:t>
            </a:r>
            <a:r>
              <a:rPr lang="zh-CN" altLang="en-US" sz="1100" smtClean="0">
                <a:solidFill>
                  <a:srgbClr val="111111"/>
                </a:solidFill>
              </a:rPr>
              <a:t>首部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2945164" y="3140482"/>
            <a:ext cx="159691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数据</a:t>
            </a:r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2458672" y="2828351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4542076" y="2828351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11341" y="2680886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1500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sp>
        <p:nvSpPr>
          <p:cNvPr id="95" name="TextBox 94"/>
          <p:cNvSpPr txBox="1"/>
          <p:nvPr/>
        </p:nvSpPr>
        <p:spPr>
          <a:xfrm>
            <a:off x="2798283" y="34356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网络层数据包</a:t>
            </a:r>
            <a:endParaRPr lang="zh-CN" altLang="en-US" sz="120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458672" y="2957885"/>
            <a:ext cx="208340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7359" y="429309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3124793" y="42447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5568655" y="40933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122" name="TextBox 121"/>
          <p:cNvSpPr txBox="1"/>
          <p:nvPr/>
        </p:nvSpPr>
        <p:spPr>
          <a:xfrm>
            <a:off x="7769498" y="40837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1524538" y="42318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以太网</a:t>
            </a:r>
            <a:endParaRPr lang="zh-CN" altLang="en-US" sz="1200"/>
          </a:p>
        </p:txBody>
      </p:sp>
      <p:sp>
        <p:nvSpPr>
          <p:cNvPr id="124" name="TextBox 123"/>
          <p:cNvSpPr txBox="1"/>
          <p:nvPr/>
        </p:nvSpPr>
        <p:spPr>
          <a:xfrm>
            <a:off x="4036053" y="413813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点到点链路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6588025" y="40569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以太网</a:t>
            </a:r>
          </a:p>
        </p:txBody>
      </p:sp>
      <p:cxnSp>
        <p:nvCxnSpPr>
          <p:cNvPr id="139" name="直接箭头连接符 138"/>
          <p:cNvCxnSpPr/>
          <p:nvPr/>
        </p:nvCxnSpPr>
        <p:spPr>
          <a:xfrm flipV="1">
            <a:off x="3552063" y="4048755"/>
            <a:ext cx="438407" cy="14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46644" y="37571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分片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806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243408"/>
            <a:ext cx="7419975" cy="681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6728" y="58420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32</a:t>
            </a:r>
            <a:r>
              <a:rPr lang="zh-CN" altLang="en-US" smtClean="0"/>
              <a:t>个字节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23410" y="5842405"/>
            <a:ext cx="1512168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600" y="3356992"/>
            <a:ext cx="2952328" cy="64807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466" y="3496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分片标记</a:t>
            </a:r>
            <a:endParaRPr lang="en-US" altLang="zh-CN" smtClean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935374" y="3681028"/>
            <a:ext cx="596092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435578" y="6026748"/>
            <a:ext cx="298046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99" y="1576903"/>
            <a:ext cx="66865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71655" y="2877582"/>
            <a:ext cx="6280665" cy="4320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1655" y="3794215"/>
            <a:ext cx="6280665" cy="4320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1655" y="4689657"/>
            <a:ext cx="6280665" cy="4320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300192" y="1443554"/>
            <a:ext cx="0" cy="1449962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9315" y="3993327"/>
            <a:ext cx="59046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1190" y="4905681"/>
            <a:ext cx="59046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458155" y="2678107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第一个</a:t>
            </a:r>
            <a:endParaRPr lang="en-US" altLang="zh-CN" sz="1600" smtClean="0"/>
          </a:p>
          <a:p>
            <a:r>
              <a:rPr lang="en-US" altLang="zh-CN" sz="1600" smtClean="0"/>
              <a:t>ICMP</a:t>
            </a:r>
            <a:r>
              <a:rPr lang="zh-CN" altLang="en-US" sz="1600" smtClean="0"/>
              <a:t>请求</a:t>
            </a:r>
            <a:endParaRPr lang="en-US" altLang="zh-CN" sz="1600" smtClean="0"/>
          </a:p>
          <a:p>
            <a:r>
              <a:rPr lang="zh-CN" altLang="en-US" sz="1600" smtClean="0"/>
              <a:t>数据包</a:t>
            </a:r>
            <a:endParaRPr lang="en-US" altLang="zh-CN" sz="1600" smtClean="0"/>
          </a:p>
        </p:txBody>
      </p:sp>
      <p:cxnSp>
        <p:nvCxnSpPr>
          <p:cNvPr id="18" name="直接连接符 17"/>
          <p:cNvCxnSpPr/>
          <p:nvPr/>
        </p:nvCxnSpPr>
        <p:spPr>
          <a:xfrm>
            <a:off x="521879" y="3080052"/>
            <a:ext cx="59046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3024" y="102998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Fragmented</a:t>
            </a:r>
            <a:r>
              <a:rPr lang="zh-CN" altLang="en-US"/>
              <a:t> </a:t>
            </a:r>
            <a:r>
              <a:rPr lang="zh-CN" altLang="en-US" smtClean="0"/>
              <a:t>代表后面还有分片</a:t>
            </a:r>
            <a:endParaRPr lang="en-US" altLang="zh-CN" smtClean="0"/>
          </a:p>
        </p:txBody>
      </p:sp>
      <p:cxnSp>
        <p:nvCxnSpPr>
          <p:cNvPr id="24" name="直接连接符 23"/>
          <p:cNvCxnSpPr>
            <a:stCxn id="26" idx="1"/>
          </p:cNvCxnSpPr>
          <p:nvPr/>
        </p:nvCxnSpPr>
        <p:spPr>
          <a:xfrm flipH="1" flipV="1">
            <a:off x="7414411" y="3235810"/>
            <a:ext cx="767342" cy="18489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1753" y="3236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分片结束</a:t>
            </a:r>
            <a:endParaRPr lang="en-US" altLang="zh-CN" smtClean="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7405614" y="2759614"/>
            <a:ext cx="769961" cy="197149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72400" y="2574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第一个</a:t>
            </a:r>
            <a:r>
              <a:rPr lang="zh-CN" altLang="en-US" smtClean="0"/>
              <a:t>分片</a:t>
            </a:r>
            <a:endParaRPr lang="en-US" altLang="zh-CN" smtClean="0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7405613" y="3075877"/>
            <a:ext cx="794341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75575" y="28581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第二个分片</a:t>
            </a:r>
            <a:endParaRPr lang="en-US" altLang="zh-CN" smtClean="0"/>
          </a:p>
        </p:txBody>
      </p:sp>
      <p:sp>
        <p:nvSpPr>
          <p:cNvPr id="42" name="TextBox 41"/>
          <p:cNvSpPr txBox="1"/>
          <p:nvPr/>
        </p:nvSpPr>
        <p:spPr>
          <a:xfrm>
            <a:off x="-458155" y="361179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第二个</a:t>
            </a:r>
            <a:endParaRPr lang="en-US" altLang="zh-CN" sz="1600" smtClean="0"/>
          </a:p>
          <a:p>
            <a:r>
              <a:rPr lang="en-US" altLang="zh-CN" sz="1600" smtClean="0"/>
              <a:t>ICMP</a:t>
            </a:r>
            <a:r>
              <a:rPr lang="zh-CN" altLang="en-US" sz="1600" smtClean="0"/>
              <a:t>请求</a:t>
            </a:r>
            <a:endParaRPr lang="en-US" altLang="zh-CN" sz="1600" smtClean="0"/>
          </a:p>
          <a:p>
            <a:r>
              <a:rPr lang="zh-CN" altLang="en-US" sz="1600" smtClean="0"/>
              <a:t>数据包</a:t>
            </a:r>
            <a:endParaRPr lang="en-US" altLang="zh-CN" sz="1600" smtClean="0"/>
          </a:p>
        </p:txBody>
      </p:sp>
      <p:sp>
        <p:nvSpPr>
          <p:cNvPr id="43" name="TextBox 42"/>
          <p:cNvSpPr txBox="1"/>
          <p:nvPr/>
        </p:nvSpPr>
        <p:spPr>
          <a:xfrm>
            <a:off x="-458155" y="454548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第三个</a:t>
            </a:r>
            <a:endParaRPr lang="en-US" altLang="zh-CN" sz="1600" smtClean="0"/>
          </a:p>
          <a:p>
            <a:r>
              <a:rPr lang="en-US" altLang="zh-CN" sz="1600" smtClean="0"/>
              <a:t>ICMP</a:t>
            </a:r>
            <a:r>
              <a:rPr lang="zh-CN" altLang="en-US" sz="1600" smtClean="0"/>
              <a:t>请求</a:t>
            </a:r>
            <a:endParaRPr lang="en-US" altLang="zh-CN" sz="1600" smtClean="0"/>
          </a:p>
          <a:p>
            <a:r>
              <a:rPr lang="zh-CN" altLang="en-US" sz="1600" smtClean="0"/>
              <a:t>数据包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75135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00" y="620688"/>
            <a:ext cx="668655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509555" y="4306464"/>
            <a:ext cx="902205" cy="1683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87" y="398329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分片标志为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后面还有分片</a:t>
            </a:r>
            <a:endParaRPr lang="en-US" altLang="zh-CN" smtClean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509555" y="4661654"/>
            <a:ext cx="792089" cy="20750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87" y="46844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片</a:t>
            </a:r>
            <a:r>
              <a:rPr lang="zh-CN" altLang="en-US" smtClean="0"/>
              <a:t>偏移</a:t>
            </a:r>
            <a:r>
              <a:rPr lang="en-US" altLang="zh-CN" smtClean="0"/>
              <a:t>0</a:t>
            </a:r>
            <a:r>
              <a:rPr lang="zh-CN" altLang="en-US" smtClean="0"/>
              <a:t>字节</a:t>
            </a:r>
            <a:endParaRPr lang="en-US" altLang="zh-CN" smtClean="0"/>
          </a:p>
        </p:txBody>
      </p:sp>
      <p:cxnSp>
        <p:nvCxnSpPr>
          <p:cNvPr id="13" name="直接连接符 12"/>
          <p:cNvCxnSpPr>
            <a:stCxn id="14" idx="3"/>
          </p:cNvCxnSpPr>
          <p:nvPr/>
        </p:nvCxnSpPr>
        <p:spPr>
          <a:xfrm>
            <a:off x="1766036" y="3679441"/>
            <a:ext cx="493673" cy="1683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87" y="34947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数据包标识</a:t>
            </a:r>
            <a:r>
              <a:rPr lang="en-US" altLang="zh-CN" smtClean="0"/>
              <a:t>517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45765" y="18448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第一个分片</a:t>
            </a:r>
            <a:endParaRPr lang="en-US" altLang="zh-CN" smtClean="0"/>
          </a:p>
        </p:txBody>
      </p:sp>
      <p:cxnSp>
        <p:nvCxnSpPr>
          <p:cNvPr id="23" name="直接连接符 22"/>
          <p:cNvCxnSpPr>
            <a:stCxn id="22" idx="3"/>
          </p:cNvCxnSpPr>
          <p:nvPr/>
        </p:nvCxnSpPr>
        <p:spPr>
          <a:xfrm>
            <a:off x="1293063" y="2029490"/>
            <a:ext cx="81291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0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57" y="620688"/>
            <a:ext cx="66865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509555" y="4306464"/>
            <a:ext cx="902205" cy="1683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87" y="398329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分片标志为</a:t>
            </a:r>
            <a:r>
              <a:rPr lang="en-US" altLang="zh-CN" smtClean="0"/>
              <a:t>1</a:t>
            </a:r>
          </a:p>
          <a:p>
            <a:r>
              <a:rPr lang="zh-CN" altLang="en-US" smtClean="0"/>
              <a:t>后面还有分片</a:t>
            </a:r>
            <a:endParaRPr lang="en-US" altLang="zh-CN" smtClean="0"/>
          </a:p>
        </p:txBody>
      </p:sp>
      <p:cxnSp>
        <p:nvCxnSpPr>
          <p:cNvPr id="5" name="直接连接符 4"/>
          <p:cNvCxnSpPr>
            <a:stCxn id="6" idx="3"/>
          </p:cNvCxnSpPr>
          <p:nvPr/>
        </p:nvCxnSpPr>
        <p:spPr>
          <a:xfrm flipV="1">
            <a:off x="1721362" y="4661654"/>
            <a:ext cx="580282" cy="1945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30427" y="46715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片</a:t>
            </a:r>
            <a:r>
              <a:rPr lang="zh-CN" altLang="en-US" smtClean="0"/>
              <a:t>偏移</a:t>
            </a:r>
            <a:r>
              <a:rPr lang="en-US" altLang="zh-CN" smtClean="0"/>
              <a:t>1480</a:t>
            </a:r>
            <a:r>
              <a:rPr lang="zh-CN" altLang="en-US" smtClean="0"/>
              <a:t>字节</a:t>
            </a:r>
            <a:endParaRPr lang="en-US" altLang="zh-CN" smtClean="0"/>
          </a:p>
        </p:txBody>
      </p:sp>
      <p:cxnSp>
        <p:nvCxnSpPr>
          <p:cNvPr id="7" name="直接连接符 6"/>
          <p:cNvCxnSpPr>
            <a:stCxn id="8" idx="3"/>
          </p:cNvCxnSpPr>
          <p:nvPr/>
        </p:nvCxnSpPr>
        <p:spPr>
          <a:xfrm>
            <a:off x="1766036" y="3679441"/>
            <a:ext cx="493673" cy="1683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487" y="34947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数据包标识</a:t>
            </a:r>
            <a:r>
              <a:rPr lang="en-US" altLang="zh-CN" smtClean="0"/>
              <a:t>517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45765" y="196357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第二个分片</a:t>
            </a:r>
            <a:endParaRPr lang="en-US" altLang="zh-CN" smtClean="0"/>
          </a:p>
        </p:txBody>
      </p:sp>
      <p:cxnSp>
        <p:nvCxnSpPr>
          <p:cNvPr id="12" name="直接连接符 11"/>
          <p:cNvCxnSpPr>
            <a:stCxn id="11" idx="3"/>
          </p:cNvCxnSpPr>
          <p:nvPr/>
        </p:nvCxnSpPr>
        <p:spPr>
          <a:xfrm>
            <a:off x="1293063" y="2148240"/>
            <a:ext cx="812915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6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77" y="618038"/>
            <a:ext cx="66865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509555" y="4306464"/>
            <a:ext cx="902205" cy="1683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85753" y="39832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分片标志为</a:t>
            </a:r>
            <a:r>
              <a:rPr lang="en-US" altLang="zh-CN" smtClean="0"/>
              <a:t>0</a:t>
            </a:r>
          </a:p>
          <a:p>
            <a:r>
              <a:rPr lang="zh-CN" altLang="en-US" smtClean="0"/>
              <a:t>最后一个分片</a:t>
            </a:r>
            <a:endParaRPr lang="en-US" altLang="zh-CN" smtClean="0"/>
          </a:p>
        </p:txBody>
      </p:sp>
      <p:cxnSp>
        <p:nvCxnSpPr>
          <p:cNvPr id="5" name="直接连接符 4"/>
          <p:cNvCxnSpPr>
            <a:stCxn id="6" idx="3"/>
          </p:cNvCxnSpPr>
          <p:nvPr/>
        </p:nvCxnSpPr>
        <p:spPr>
          <a:xfrm flipV="1">
            <a:off x="1766036" y="4661654"/>
            <a:ext cx="535608" cy="1945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85753" y="46715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片</a:t>
            </a:r>
            <a:r>
              <a:rPr lang="zh-CN" altLang="en-US" smtClean="0"/>
              <a:t>偏移</a:t>
            </a:r>
            <a:r>
              <a:rPr lang="en-US" altLang="zh-CN" smtClean="0"/>
              <a:t>2960</a:t>
            </a:r>
            <a:r>
              <a:rPr lang="zh-CN" altLang="en-US" smtClean="0"/>
              <a:t>字节</a:t>
            </a:r>
            <a:endParaRPr lang="en-US" altLang="zh-CN" smtClean="0"/>
          </a:p>
        </p:txBody>
      </p:sp>
      <p:cxnSp>
        <p:nvCxnSpPr>
          <p:cNvPr id="7" name="直接连接符 6"/>
          <p:cNvCxnSpPr>
            <a:stCxn id="8" idx="3"/>
          </p:cNvCxnSpPr>
          <p:nvPr/>
        </p:nvCxnSpPr>
        <p:spPr>
          <a:xfrm>
            <a:off x="1637796" y="3679441"/>
            <a:ext cx="621913" cy="168394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85753" y="34947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数据包标识</a:t>
            </a:r>
            <a:r>
              <a:rPr lang="en-US" altLang="zh-CN" smtClean="0"/>
              <a:t>517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45765" y="2123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最后一个分片</a:t>
            </a:r>
            <a:endParaRPr lang="en-US" altLang="zh-CN" smtClean="0"/>
          </a:p>
        </p:txBody>
      </p:sp>
      <p:cxnSp>
        <p:nvCxnSpPr>
          <p:cNvPr id="10" name="直接连接符 9"/>
          <p:cNvCxnSpPr>
            <a:stCxn id="9" idx="3"/>
          </p:cNvCxnSpPr>
          <p:nvPr/>
        </p:nvCxnSpPr>
        <p:spPr>
          <a:xfrm>
            <a:off x="1523895" y="2308230"/>
            <a:ext cx="582083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5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66865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637796" y="4221088"/>
            <a:ext cx="621913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860" y="389792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该数据包</a:t>
            </a:r>
            <a:endParaRPr lang="en-US" altLang="zh-CN" smtClean="0"/>
          </a:p>
          <a:p>
            <a:r>
              <a:rPr lang="zh-CN" altLang="en-US" smtClean="0"/>
              <a:t>不允许分片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9464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53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75856" y="320137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设置该链路</a:t>
            </a:r>
            <a:r>
              <a:rPr lang="en-US" altLang="zh-CN" smtClean="0"/>
              <a:t>MTU</a:t>
            </a:r>
            <a:r>
              <a:rPr lang="zh-CN" altLang="en-US" smtClean="0"/>
              <a:t>为</a:t>
            </a:r>
            <a:r>
              <a:rPr lang="en-US" altLang="zh-CN" smtClean="0"/>
              <a:t>500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83968" y="2798377"/>
            <a:ext cx="0" cy="4029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5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074972"/>
            <a:ext cx="83058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任意多边形 2"/>
          <p:cNvSpPr/>
          <p:nvPr/>
        </p:nvSpPr>
        <p:spPr>
          <a:xfrm>
            <a:off x="2241258" y="3140968"/>
            <a:ext cx="1226626" cy="1800200"/>
          </a:xfrm>
          <a:custGeom>
            <a:avLst/>
            <a:gdLst>
              <a:gd name="connsiteX0" fmla="*/ 0 w 1151907"/>
              <a:gd name="connsiteY0" fmla="*/ 0 h 1733797"/>
              <a:gd name="connsiteX1" fmla="*/ 700644 w 1151907"/>
              <a:gd name="connsiteY1" fmla="*/ 688769 h 1733797"/>
              <a:gd name="connsiteX2" fmla="*/ 1151907 w 1151907"/>
              <a:gd name="connsiteY2" fmla="*/ 1733797 h 173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907" h="1733797">
                <a:moveTo>
                  <a:pt x="0" y="0"/>
                </a:moveTo>
                <a:cubicBezTo>
                  <a:pt x="254330" y="199901"/>
                  <a:pt x="508660" y="399803"/>
                  <a:pt x="700644" y="688769"/>
                </a:cubicBezTo>
                <a:cubicBezTo>
                  <a:pt x="892628" y="977735"/>
                  <a:pt x="1076697" y="1559626"/>
                  <a:pt x="1151907" y="1733797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971936" flipH="1" flipV="1">
            <a:off x="4210464" y="2891842"/>
            <a:ext cx="723074" cy="2285763"/>
          </a:xfrm>
          <a:custGeom>
            <a:avLst/>
            <a:gdLst>
              <a:gd name="connsiteX0" fmla="*/ 0 w 1151907"/>
              <a:gd name="connsiteY0" fmla="*/ 0 h 1733797"/>
              <a:gd name="connsiteX1" fmla="*/ 700644 w 1151907"/>
              <a:gd name="connsiteY1" fmla="*/ 688769 h 1733797"/>
              <a:gd name="connsiteX2" fmla="*/ 1151907 w 1151907"/>
              <a:gd name="connsiteY2" fmla="*/ 1733797 h 173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907" h="1733797">
                <a:moveTo>
                  <a:pt x="0" y="0"/>
                </a:moveTo>
                <a:cubicBezTo>
                  <a:pt x="254330" y="199901"/>
                  <a:pt x="508660" y="399803"/>
                  <a:pt x="700644" y="688769"/>
                </a:cubicBezTo>
                <a:cubicBezTo>
                  <a:pt x="892628" y="977735"/>
                  <a:pt x="1076697" y="1559626"/>
                  <a:pt x="1151907" y="1733797"/>
                </a:cubicBezTo>
              </a:path>
            </a:pathLst>
          </a:custGeom>
          <a:noFill/>
          <a:ln w="19050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1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3315" y="2274001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</a:rPr>
              <a:t>HTTP     FTP     SMTP     POP3     DNS</a:t>
            </a:r>
            <a:r>
              <a:rPr lang="zh-CN" altLang="en-US" sz="2000" b="1" smtClean="0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3" name="矩形 2"/>
          <p:cNvSpPr/>
          <p:nvPr/>
        </p:nvSpPr>
        <p:spPr>
          <a:xfrm>
            <a:off x="1838082" y="3009470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</a:rPr>
              <a:t>TCP                        UDP</a:t>
            </a:r>
            <a:endParaRPr lang="zh-CN" altLang="en-US" sz="2000" b="1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8082" y="3765554"/>
            <a:ext cx="504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smtClean="0">
                <a:solidFill>
                  <a:schemeClr val="tx1"/>
                </a:solidFill>
              </a:rPr>
              <a:t>                      IP </a:t>
            </a:r>
            <a:r>
              <a:rPr lang="zh-CN" altLang="en-US" sz="2000" b="1" smtClean="0">
                <a:solidFill>
                  <a:schemeClr val="tx1"/>
                </a:solidFill>
              </a:rPr>
              <a:t>（</a:t>
            </a:r>
            <a:r>
              <a:rPr lang="en-US" altLang="zh-CN" sz="2000" b="1" smtClean="0">
                <a:solidFill>
                  <a:schemeClr val="tx1"/>
                </a:solidFill>
              </a:rPr>
              <a:t>RIP  OSPF</a:t>
            </a:r>
            <a:r>
              <a:rPr lang="zh-CN" altLang="en-US" sz="2000" b="1" smtClean="0">
                <a:solidFill>
                  <a:schemeClr val="tx1"/>
                </a:solidFill>
              </a:rPr>
              <a:t>）</a:t>
            </a:r>
            <a:r>
              <a:rPr lang="en-US" altLang="zh-CN" sz="2000" b="1" smtClean="0">
                <a:solidFill>
                  <a:schemeClr val="tx1"/>
                </a:solidFill>
              </a:rPr>
              <a:t>  </a:t>
            </a:r>
            <a:endParaRPr lang="zh-CN" altLang="en-US" sz="2000" b="1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8771" y="4593646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tx1"/>
                </a:solidFill>
              </a:rPr>
              <a:t>以太网      </a:t>
            </a:r>
            <a:r>
              <a:rPr lang="en-US" altLang="zh-CN" sz="2000" b="1" smtClean="0">
                <a:solidFill>
                  <a:schemeClr val="tx1"/>
                </a:solidFill>
              </a:rPr>
              <a:t>PPP      </a:t>
            </a:r>
            <a:r>
              <a:rPr lang="zh-CN" altLang="en-US" sz="2000" b="1" smtClean="0">
                <a:solidFill>
                  <a:schemeClr val="tx1"/>
                </a:solidFill>
              </a:rPr>
              <a:t>帧中继       </a:t>
            </a:r>
            <a:r>
              <a:rPr lang="en-US" altLang="zh-CN" sz="2000" b="1" smtClean="0">
                <a:solidFill>
                  <a:schemeClr val="tx1"/>
                </a:solidFill>
              </a:rPr>
              <a:t>X.25</a:t>
            </a:r>
            <a:r>
              <a:rPr lang="zh-CN" altLang="en-US" sz="2000" b="1" smtClean="0">
                <a:solidFill>
                  <a:schemeClr val="tx1"/>
                </a:solidFill>
              </a:rPr>
              <a:t>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707" y="1573632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TCP/IP</a:t>
            </a:r>
            <a:r>
              <a:rPr lang="zh-CN" altLang="en-US" sz="2800" b="1" smtClean="0"/>
              <a:t>协议栈</a:t>
            </a:r>
            <a:endParaRPr lang="zh-CN" altLang="en-US" sz="2800" b="1"/>
          </a:p>
        </p:txBody>
      </p:sp>
      <p:sp>
        <p:nvSpPr>
          <p:cNvPr id="7" name="矩形 6"/>
          <p:cNvSpPr/>
          <p:nvPr/>
        </p:nvSpPr>
        <p:spPr>
          <a:xfrm>
            <a:off x="1848771" y="5277722"/>
            <a:ext cx="5040000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tx1"/>
                </a:solidFill>
              </a:rPr>
              <a:t>物理层</a:t>
            </a:r>
          </a:p>
        </p:txBody>
      </p:sp>
      <p:sp>
        <p:nvSpPr>
          <p:cNvPr id="8" name="矩形 7"/>
          <p:cNvSpPr/>
          <p:nvPr/>
        </p:nvSpPr>
        <p:spPr>
          <a:xfrm>
            <a:off x="1838083" y="4053554"/>
            <a:ext cx="122175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ARP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8144" y="3765554"/>
            <a:ext cx="1009938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IGMP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3765554"/>
            <a:ext cx="936104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ICMP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8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>
            <a:endCxn id="58" idx="3"/>
          </p:cNvCxnSpPr>
          <p:nvPr/>
        </p:nvCxnSpPr>
        <p:spPr>
          <a:xfrm flipV="1">
            <a:off x="6211167" y="3049061"/>
            <a:ext cx="2294929" cy="626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423237" y="2307113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957668" y="2140644"/>
            <a:ext cx="678955" cy="293709"/>
            <a:chOff x="1603345" y="4117273"/>
            <a:chExt cx="788032" cy="3597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296" y="200951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flipV="1">
            <a:off x="4681622" y="2128540"/>
            <a:ext cx="3837197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396" y="2128540"/>
            <a:ext cx="560715" cy="328330"/>
          </a:xfrm>
          <a:prstGeom prst="rect">
            <a:avLst/>
          </a:prstGeom>
          <a:noFill/>
        </p:spPr>
      </p:pic>
      <p:pic>
        <p:nvPicPr>
          <p:cNvPr id="1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3055" y="1977909"/>
            <a:ext cx="560715" cy="32833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>
          <a:xfrm>
            <a:off x="4681622" y="2128540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956355" y="1951160"/>
            <a:ext cx="678955" cy="293709"/>
            <a:chOff x="1603345" y="4117273"/>
            <a:chExt cx="788032" cy="359783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4967" y="1882498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1042000" y="250520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3509434" y="245687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5953296" y="23054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8152660" y="154394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Windows7</a:t>
            </a:r>
            <a:r>
              <a:rPr lang="en-US" altLang="zh-CN" sz="1200" smtClean="0"/>
              <a:t> </a:t>
            </a:r>
            <a:endParaRPr lang="zh-CN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744501" y="1515998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ping  192.168.80</a:t>
            </a:r>
            <a:r>
              <a:rPr lang="en-US" altLang="zh-CN" sz="1600"/>
              <a:t>.</a:t>
            </a:r>
            <a:r>
              <a:rPr lang="en-US" altLang="zh-CN" sz="1600" smtClean="0"/>
              <a:t>20</a:t>
            </a:r>
            <a:endParaRPr lang="zh-CN" alt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7990757" y="2377860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192.168.80.20</a:t>
            </a:r>
            <a:endParaRPr lang="zh-CN" altLang="en-US" sz="1600"/>
          </a:p>
        </p:txBody>
      </p:sp>
      <p:sp>
        <p:nvSpPr>
          <p:cNvPr id="51" name="弧形 50"/>
          <p:cNvSpPr/>
          <p:nvPr/>
        </p:nvSpPr>
        <p:spPr>
          <a:xfrm flipH="1" flipV="1">
            <a:off x="6278245" y="1992919"/>
            <a:ext cx="1988907" cy="515731"/>
          </a:xfrm>
          <a:prstGeom prst="arc">
            <a:avLst>
              <a:gd name="adj1" fmla="val 11127814"/>
              <a:gd name="adj2" fmla="val 21021795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 flipH="1" flipV="1">
            <a:off x="3889666" y="2017820"/>
            <a:ext cx="1915550" cy="720080"/>
          </a:xfrm>
          <a:prstGeom prst="arc">
            <a:avLst>
              <a:gd name="adj1" fmla="val 11127814"/>
              <a:gd name="adj2" fmla="val 21185795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flipH="1" flipV="1">
            <a:off x="1518569" y="2063492"/>
            <a:ext cx="1915550" cy="720080"/>
          </a:xfrm>
          <a:prstGeom prst="arc">
            <a:avLst>
              <a:gd name="adj1" fmla="val 11127814"/>
              <a:gd name="adj2" fmla="val 21185795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/>
          <p:nvPr/>
        </p:nvSpPr>
        <p:spPr>
          <a:xfrm>
            <a:off x="2540042" y="1411921"/>
            <a:ext cx="5625875" cy="821327"/>
          </a:xfrm>
          <a:prstGeom prst="arc">
            <a:avLst>
              <a:gd name="adj1" fmla="val 10972885"/>
              <a:gd name="adj2" fmla="val 2144725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71225" y="2912927"/>
            <a:ext cx="934871" cy="2722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85768" y="2912240"/>
            <a:ext cx="1193945" cy="272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522232" y="29129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TTL=128</a:t>
            </a:r>
            <a:endParaRPr lang="zh-CN" altLang="en-US" sz="1200"/>
          </a:p>
        </p:txBody>
      </p:sp>
      <p:cxnSp>
        <p:nvCxnSpPr>
          <p:cNvPr id="73" name="直接连接符 72"/>
          <p:cNvCxnSpPr>
            <a:endCxn id="74" idx="3"/>
          </p:cNvCxnSpPr>
          <p:nvPr/>
        </p:nvCxnSpPr>
        <p:spPr>
          <a:xfrm flipV="1">
            <a:off x="3673306" y="3066985"/>
            <a:ext cx="2294929" cy="626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033364" y="2930851"/>
            <a:ext cx="934871" cy="2722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847907" y="2930164"/>
            <a:ext cx="1193945" cy="272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984371" y="293085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TTL=127</a:t>
            </a:r>
            <a:endParaRPr lang="zh-CN" altLang="en-US" sz="1200"/>
          </a:p>
        </p:txBody>
      </p:sp>
      <p:cxnSp>
        <p:nvCxnSpPr>
          <p:cNvPr id="77" name="直接连接符 76"/>
          <p:cNvCxnSpPr>
            <a:endCxn id="78" idx="3"/>
          </p:cNvCxnSpPr>
          <p:nvPr/>
        </p:nvCxnSpPr>
        <p:spPr>
          <a:xfrm flipV="1">
            <a:off x="1160894" y="3066985"/>
            <a:ext cx="2294929" cy="626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520952" y="2930851"/>
            <a:ext cx="934871" cy="2722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335495" y="2930164"/>
            <a:ext cx="1193945" cy="272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471959" y="293085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TTL=126</a:t>
            </a:r>
            <a:endParaRPr lang="zh-CN" alt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2742164" y="29251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82" name="TextBox 81"/>
          <p:cNvSpPr txBox="1"/>
          <p:nvPr/>
        </p:nvSpPr>
        <p:spPr>
          <a:xfrm>
            <a:off x="5196018" y="29308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7809074" y="29176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数据</a:t>
            </a:r>
            <a:endParaRPr lang="zh-CN" alt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6309254" y="3496926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数据包默认</a:t>
            </a:r>
            <a:r>
              <a:rPr lang="en-US" altLang="zh-CN" sz="1400" smtClean="0"/>
              <a:t>TTL</a:t>
            </a:r>
            <a:r>
              <a:rPr lang="zh-CN" altLang="en-US" sz="1400" smtClean="0"/>
              <a:t>为</a:t>
            </a:r>
            <a:r>
              <a:rPr lang="en-US" altLang="zh-CN" sz="1400" smtClean="0"/>
              <a:t>128</a:t>
            </a:r>
            <a:endParaRPr lang="zh-CN" alt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4" y="4041021"/>
            <a:ext cx="49244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0" name="直接箭头连接符 89"/>
          <p:cNvCxnSpPr/>
          <p:nvPr/>
        </p:nvCxnSpPr>
        <p:spPr>
          <a:xfrm flipV="1">
            <a:off x="7111537" y="3276820"/>
            <a:ext cx="0" cy="2201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4444879" y="3304190"/>
            <a:ext cx="0" cy="2201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47907" y="3457057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经过一个路由器</a:t>
            </a:r>
            <a:r>
              <a:rPr lang="en-US" altLang="zh-CN" sz="1400" smtClean="0"/>
              <a:t>TTL</a:t>
            </a:r>
            <a:r>
              <a:rPr lang="zh-CN" altLang="en-US" sz="1400" smtClean="0"/>
              <a:t>减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2020209" y="3317403"/>
            <a:ext cx="0" cy="2201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423237" y="3470270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经过一个路由器</a:t>
            </a:r>
            <a:r>
              <a:rPr lang="en-US" altLang="zh-CN" sz="1400" smtClean="0"/>
              <a:t>TTL</a:t>
            </a:r>
            <a:r>
              <a:rPr lang="zh-CN" altLang="en-US" sz="1400" smtClean="0"/>
              <a:t>减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2055" name="任意多边形 2054"/>
          <p:cNvSpPr/>
          <p:nvPr/>
        </p:nvSpPr>
        <p:spPr>
          <a:xfrm>
            <a:off x="2191223" y="3135086"/>
            <a:ext cx="2149434" cy="1638795"/>
          </a:xfrm>
          <a:custGeom>
            <a:avLst/>
            <a:gdLst>
              <a:gd name="connsiteX0" fmla="*/ 0 w 2149434"/>
              <a:gd name="connsiteY0" fmla="*/ 0 h 1638795"/>
              <a:gd name="connsiteX1" fmla="*/ 1270660 w 2149434"/>
              <a:gd name="connsiteY1" fmla="*/ 415636 h 1638795"/>
              <a:gd name="connsiteX2" fmla="*/ 2149434 w 2149434"/>
              <a:gd name="connsiteY2" fmla="*/ 1638795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34" h="1638795">
                <a:moveTo>
                  <a:pt x="0" y="0"/>
                </a:moveTo>
                <a:cubicBezTo>
                  <a:pt x="456210" y="71251"/>
                  <a:pt x="912421" y="142503"/>
                  <a:pt x="1270660" y="415636"/>
                </a:cubicBezTo>
                <a:cubicBezTo>
                  <a:pt x="1628899" y="688769"/>
                  <a:pt x="2002972" y="1432956"/>
                  <a:pt x="2149434" y="163879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6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38402" y="2058778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172833" y="1892309"/>
            <a:ext cx="678955" cy="293709"/>
            <a:chOff x="1603345" y="4117273"/>
            <a:chExt cx="788032" cy="3597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461" y="1761180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3901641" y="1875912"/>
            <a:ext cx="4526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6561" y="1880205"/>
            <a:ext cx="560715" cy="328330"/>
          </a:xfrm>
          <a:prstGeom prst="rect">
            <a:avLst/>
          </a:prstGeom>
          <a:noFill/>
        </p:spPr>
      </p:pic>
      <p:pic>
        <p:nvPicPr>
          <p:cNvPr id="19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9924" y="1717844"/>
            <a:ext cx="560715" cy="32833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>
          <a:xfrm>
            <a:off x="3896787" y="1880205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2145" y="1535800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257165" y="225687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2724599" y="220853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4690165" y="20699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-101128" y="1163349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ping  120.55.239.108 </a:t>
            </a:r>
            <a:r>
              <a:rPr lang="en-US" altLang="zh-CN" sz="1600"/>
              <a:t>–i  1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7967935" y="2031162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120.55.239.108</a:t>
            </a:r>
            <a:endParaRPr lang="zh-CN" altLang="en-US" sz="1600"/>
          </a:p>
        </p:txBody>
      </p:sp>
      <p:sp>
        <p:nvSpPr>
          <p:cNvPr id="43" name="弧形 42"/>
          <p:cNvSpPr/>
          <p:nvPr/>
        </p:nvSpPr>
        <p:spPr>
          <a:xfrm flipH="1" flipV="1">
            <a:off x="610996" y="1977243"/>
            <a:ext cx="1967447" cy="524499"/>
          </a:xfrm>
          <a:prstGeom prst="arc">
            <a:avLst>
              <a:gd name="adj1" fmla="val 11288443"/>
              <a:gd name="adj2" fmla="val 21185795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/>
          <p:cNvSpPr/>
          <p:nvPr/>
        </p:nvSpPr>
        <p:spPr>
          <a:xfrm>
            <a:off x="544423" y="1501903"/>
            <a:ext cx="2162187" cy="473078"/>
          </a:xfrm>
          <a:prstGeom prst="arc">
            <a:avLst>
              <a:gd name="adj1" fmla="val 11237873"/>
              <a:gd name="adj2" fmla="val 21197398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4396" y="1716040"/>
            <a:ext cx="560715" cy="328330"/>
          </a:xfrm>
          <a:prstGeom prst="rect">
            <a:avLst/>
          </a:prstGeom>
          <a:noFill/>
        </p:spPr>
      </p:pic>
      <p:pic>
        <p:nvPicPr>
          <p:cNvPr id="59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234" y="1670284"/>
            <a:ext cx="560715" cy="32833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5974637" y="205877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R3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7344057" y="201159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R4</a:t>
            </a:r>
            <a:endParaRPr lang="zh-CN" altLang="en-US" sz="1200"/>
          </a:p>
        </p:txBody>
      </p:sp>
      <p:cxnSp>
        <p:nvCxnSpPr>
          <p:cNvPr id="67" name="直接连接符 66"/>
          <p:cNvCxnSpPr/>
          <p:nvPr/>
        </p:nvCxnSpPr>
        <p:spPr>
          <a:xfrm>
            <a:off x="749966" y="4085119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1284397" y="3918650"/>
            <a:ext cx="678955" cy="293709"/>
            <a:chOff x="1603345" y="4117273"/>
            <a:chExt cx="788032" cy="359783"/>
          </a:xfrm>
        </p:grpSpPr>
        <p:sp>
          <p:nvSpPr>
            <p:cNvPr id="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1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025" y="378752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" name="直接连接符 81"/>
          <p:cNvCxnSpPr/>
          <p:nvPr/>
        </p:nvCxnSpPr>
        <p:spPr>
          <a:xfrm>
            <a:off x="4013205" y="3902253"/>
            <a:ext cx="4526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8125" y="3906546"/>
            <a:ext cx="560715" cy="328330"/>
          </a:xfrm>
          <a:prstGeom prst="rect">
            <a:avLst/>
          </a:prstGeom>
          <a:noFill/>
        </p:spPr>
      </p:pic>
      <p:pic>
        <p:nvPicPr>
          <p:cNvPr id="84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1488" y="3744185"/>
            <a:ext cx="560715" cy="328330"/>
          </a:xfrm>
          <a:prstGeom prst="rect">
            <a:avLst/>
          </a:prstGeom>
          <a:noFill/>
        </p:spPr>
      </p:pic>
      <p:cxnSp>
        <p:nvCxnSpPr>
          <p:cNvPr id="85" name="直接连接符 84"/>
          <p:cNvCxnSpPr/>
          <p:nvPr/>
        </p:nvCxnSpPr>
        <p:spPr>
          <a:xfrm>
            <a:off x="4008351" y="3906546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3709" y="356214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Box 86"/>
          <p:cNvSpPr txBox="1"/>
          <p:nvPr/>
        </p:nvSpPr>
        <p:spPr>
          <a:xfrm>
            <a:off x="368729" y="428321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2836163" y="42348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89" name="TextBox 88"/>
          <p:cNvSpPr txBox="1"/>
          <p:nvPr/>
        </p:nvSpPr>
        <p:spPr>
          <a:xfrm>
            <a:off x="4801729" y="40962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93" name="弧形 92"/>
          <p:cNvSpPr/>
          <p:nvPr/>
        </p:nvSpPr>
        <p:spPr>
          <a:xfrm flipH="1" flipV="1">
            <a:off x="717769" y="3828756"/>
            <a:ext cx="4056306" cy="720080"/>
          </a:xfrm>
          <a:prstGeom prst="arc">
            <a:avLst>
              <a:gd name="adj1" fmla="val 10923801"/>
              <a:gd name="adj2" fmla="val 21369567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弧形 93"/>
          <p:cNvSpPr/>
          <p:nvPr/>
        </p:nvSpPr>
        <p:spPr>
          <a:xfrm>
            <a:off x="270312" y="3511166"/>
            <a:ext cx="4908574" cy="712452"/>
          </a:xfrm>
          <a:prstGeom prst="arc">
            <a:avLst>
              <a:gd name="adj1" fmla="val 11237873"/>
              <a:gd name="adj2" fmla="val 21197398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5960" y="3742381"/>
            <a:ext cx="560715" cy="328330"/>
          </a:xfrm>
          <a:prstGeom prst="rect">
            <a:avLst/>
          </a:prstGeom>
          <a:noFill/>
        </p:spPr>
      </p:pic>
      <p:pic>
        <p:nvPicPr>
          <p:cNvPr id="96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0798" y="3696625"/>
            <a:ext cx="560715" cy="328330"/>
          </a:xfrm>
          <a:prstGeom prst="rect">
            <a:avLst/>
          </a:prstGeom>
          <a:noFill/>
        </p:spPr>
      </p:pic>
      <p:sp>
        <p:nvSpPr>
          <p:cNvPr id="97" name="TextBox 96"/>
          <p:cNvSpPr txBox="1"/>
          <p:nvPr/>
        </p:nvSpPr>
        <p:spPr>
          <a:xfrm>
            <a:off x="6086201" y="40851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R3</a:t>
            </a:r>
            <a:endParaRPr lang="zh-CN" altLang="en-US" sz="1200"/>
          </a:p>
        </p:txBody>
      </p:sp>
      <p:sp>
        <p:nvSpPr>
          <p:cNvPr id="98" name="TextBox 97"/>
          <p:cNvSpPr txBox="1"/>
          <p:nvPr/>
        </p:nvSpPr>
        <p:spPr>
          <a:xfrm>
            <a:off x="7455621" y="403793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R4</a:t>
            </a:r>
            <a:endParaRPr lang="zh-CN" altLang="en-US" sz="1200"/>
          </a:p>
        </p:txBody>
      </p:sp>
      <p:sp>
        <p:nvSpPr>
          <p:cNvPr id="99" name="TextBox 98"/>
          <p:cNvSpPr txBox="1"/>
          <p:nvPr/>
        </p:nvSpPr>
        <p:spPr>
          <a:xfrm>
            <a:off x="7934751" y="4087448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120.55.239.108</a:t>
            </a:r>
            <a:endParaRPr lang="zh-CN" altLang="en-US" sz="1600"/>
          </a:p>
        </p:txBody>
      </p:sp>
      <p:sp>
        <p:nvSpPr>
          <p:cNvPr id="100" name="TextBox 99"/>
          <p:cNvSpPr txBox="1"/>
          <p:nvPr/>
        </p:nvSpPr>
        <p:spPr>
          <a:xfrm>
            <a:off x="-268087" y="3170575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ping  120.55.239.108 </a:t>
            </a:r>
            <a:r>
              <a:rPr lang="en-US" altLang="zh-CN" sz="1600"/>
              <a:t>–i  </a:t>
            </a:r>
            <a:r>
              <a:rPr lang="en-US" altLang="zh-CN" sz="1600" smtClean="0"/>
              <a:t>2</a:t>
            </a:r>
            <a:endParaRPr lang="zh-CN" altLang="en-US" sz="1600"/>
          </a:p>
        </p:txBody>
      </p:sp>
      <p:sp>
        <p:nvSpPr>
          <p:cNvPr id="101" name="矩形 100"/>
          <p:cNvSpPr/>
          <p:nvPr/>
        </p:nvSpPr>
        <p:spPr>
          <a:xfrm>
            <a:off x="1975996" y="2686660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10.7.10.254</a:t>
            </a:r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003077" y="4597414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172.16.0.250</a:t>
            </a:r>
            <a:endParaRPr lang="zh-CN" altLang="en-US" sz="1400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2578445" y="2224837"/>
            <a:ext cx="960" cy="40706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4760825" y="4141771"/>
            <a:ext cx="960" cy="40706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2252640" y="1713303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F0</a:t>
            </a:r>
            <a:endParaRPr lang="zh-CN" altLang="en-US" sz="1400"/>
          </a:p>
        </p:txBody>
      </p:sp>
      <p:sp>
        <p:nvSpPr>
          <p:cNvPr id="142" name="矩形 141"/>
          <p:cNvSpPr/>
          <p:nvPr/>
        </p:nvSpPr>
        <p:spPr>
          <a:xfrm>
            <a:off x="4412039" y="390980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S0</a:t>
            </a:r>
            <a:endParaRPr lang="zh-CN" altLang="en-US" sz="1400"/>
          </a:p>
        </p:txBody>
      </p:sp>
      <p:sp>
        <p:nvSpPr>
          <p:cNvPr id="145" name="TextBox 144"/>
          <p:cNvSpPr txBox="1"/>
          <p:nvPr/>
        </p:nvSpPr>
        <p:spPr>
          <a:xfrm>
            <a:off x="7779949" y="1162916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edu.51cto.com</a:t>
            </a:r>
            <a:endParaRPr lang="zh-CN" altLang="en-US" sz="1600"/>
          </a:p>
        </p:txBody>
      </p:sp>
      <p:sp>
        <p:nvSpPr>
          <p:cNvPr id="146" name="TextBox 145"/>
          <p:cNvSpPr txBox="1"/>
          <p:nvPr/>
        </p:nvSpPr>
        <p:spPr>
          <a:xfrm>
            <a:off x="7934751" y="3199404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edu.51cto.com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8651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6959" y="5111403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01390" y="4944934"/>
            <a:ext cx="678955" cy="293709"/>
            <a:chOff x="1603345" y="4117273"/>
            <a:chExt cx="788032" cy="35978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018" y="481380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接连接符 18"/>
          <p:cNvCxnSpPr/>
          <p:nvPr/>
        </p:nvCxnSpPr>
        <p:spPr>
          <a:xfrm>
            <a:off x="3930198" y="4928537"/>
            <a:ext cx="4526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118" y="4932830"/>
            <a:ext cx="560715" cy="328330"/>
          </a:xfrm>
          <a:prstGeom prst="rect">
            <a:avLst/>
          </a:prstGeom>
          <a:noFill/>
        </p:spPr>
      </p:pic>
      <p:pic>
        <p:nvPicPr>
          <p:cNvPr id="21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8481" y="4770469"/>
            <a:ext cx="560715" cy="328330"/>
          </a:xfrm>
          <a:prstGeom prst="rect">
            <a:avLst/>
          </a:prstGeom>
          <a:noFill/>
        </p:spPr>
      </p:pic>
      <p:cxnSp>
        <p:nvCxnSpPr>
          <p:cNvPr id="22" name="直接连接符 21"/>
          <p:cNvCxnSpPr/>
          <p:nvPr/>
        </p:nvCxnSpPr>
        <p:spPr>
          <a:xfrm>
            <a:off x="3925344" y="4932830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0702" y="458842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85722" y="530949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2753156" y="526116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4718722" y="512257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27" name="弧形 26"/>
          <p:cNvSpPr/>
          <p:nvPr/>
        </p:nvSpPr>
        <p:spPr>
          <a:xfrm flipH="1" flipV="1">
            <a:off x="420822" y="4800119"/>
            <a:ext cx="7141907" cy="720080"/>
          </a:xfrm>
          <a:prstGeom prst="arc">
            <a:avLst>
              <a:gd name="adj1" fmla="val 10983405"/>
              <a:gd name="adj2" fmla="val 21439661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>
            <a:off x="-306491" y="4597045"/>
            <a:ext cx="8480339" cy="712452"/>
          </a:xfrm>
          <a:prstGeom prst="arc">
            <a:avLst>
              <a:gd name="adj1" fmla="val 11032459"/>
              <a:gd name="adj2" fmla="val 2135919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2953" y="4768665"/>
            <a:ext cx="560715" cy="328330"/>
          </a:xfrm>
          <a:prstGeom prst="rect">
            <a:avLst/>
          </a:prstGeom>
          <a:noFill/>
        </p:spPr>
      </p:pic>
      <p:pic>
        <p:nvPicPr>
          <p:cNvPr id="30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7791" y="4722909"/>
            <a:ext cx="560715" cy="32833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003194" y="511140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R3</a:t>
            </a:r>
            <a:endParaRPr lang="zh-CN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7372614" y="506421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R4</a:t>
            </a:r>
            <a:endParaRPr lang="zh-CN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8031280" y="5101037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120.55.239.108</a:t>
            </a:r>
            <a:endParaRPr lang="zh-CN" alt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-351094" y="4196859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ping  120.55.239.108 </a:t>
            </a:r>
            <a:r>
              <a:rPr lang="en-US" altLang="zh-CN" sz="1600"/>
              <a:t>–i  </a:t>
            </a:r>
            <a:r>
              <a:rPr lang="en-US" altLang="zh-CN" sz="1600" smtClean="0"/>
              <a:t>3</a:t>
            </a:r>
            <a:endParaRPr lang="zh-CN" altLang="en-US" sz="1600"/>
          </a:p>
        </p:txBody>
      </p:sp>
      <p:sp>
        <p:nvSpPr>
          <p:cNvPr id="36" name="矩形 35"/>
          <p:cNvSpPr/>
          <p:nvPr/>
        </p:nvSpPr>
        <p:spPr>
          <a:xfrm>
            <a:off x="6968336" y="4951553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S2</a:t>
            </a:r>
            <a:endParaRPr lang="zh-CN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6603992" y="5664260"/>
            <a:ext cx="128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111.11.24.141</a:t>
            </a:r>
            <a:endParaRPr lang="zh-CN" altLang="en-US" sz="140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7260255" y="5236058"/>
            <a:ext cx="960" cy="40706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651421" y="3541451"/>
            <a:ext cx="1088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111.11.85.1</a:t>
            </a:r>
            <a:endParaRPr lang="zh-CN" altLang="en-US" sz="1400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6233721" y="3036397"/>
            <a:ext cx="960" cy="40706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12213" y="3019255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446644" y="2852786"/>
            <a:ext cx="678955" cy="293709"/>
            <a:chOff x="1603345" y="4117273"/>
            <a:chExt cx="788032" cy="359783"/>
          </a:xfrm>
        </p:grpSpPr>
        <p:sp>
          <p:nvSpPr>
            <p:cNvPr id="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72" y="2721657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直接连接符 55"/>
          <p:cNvCxnSpPr/>
          <p:nvPr/>
        </p:nvCxnSpPr>
        <p:spPr>
          <a:xfrm>
            <a:off x="4175452" y="2836389"/>
            <a:ext cx="4526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372" y="2840682"/>
            <a:ext cx="560715" cy="328330"/>
          </a:xfrm>
          <a:prstGeom prst="rect">
            <a:avLst/>
          </a:prstGeom>
          <a:noFill/>
        </p:spPr>
      </p:pic>
      <p:pic>
        <p:nvPicPr>
          <p:cNvPr id="5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735" y="2678321"/>
            <a:ext cx="560715" cy="328330"/>
          </a:xfrm>
          <a:prstGeom prst="rect">
            <a:avLst/>
          </a:prstGeom>
          <a:noFill/>
        </p:spPr>
      </p:pic>
      <p:cxnSp>
        <p:nvCxnSpPr>
          <p:cNvPr id="59" name="直接连接符 58"/>
          <p:cNvCxnSpPr/>
          <p:nvPr/>
        </p:nvCxnSpPr>
        <p:spPr>
          <a:xfrm>
            <a:off x="4170598" y="2840682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5956" y="2496277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>
            <a:off x="530976" y="321734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2998410" y="316901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963976" y="303042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64" name="弧形 63"/>
          <p:cNvSpPr/>
          <p:nvPr/>
        </p:nvSpPr>
        <p:spPr>
          <a:xfrm flipH="1" flipV="1">
            <a:off x="666077" y="2707971"/>
            <a:ext cx="5731527" cy="720080"/>
          </a:xfrm>
          <a:prstGeom prst="arc">
            <a:avLst>
              <a:gd name="adj1" fmla="val 10983405"/>
              <a:gd name="adj2" fmla="val 21369567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/>
          <p:cNvSpPr/>
          <p:nvPr/>
        </p:nvSpPr>
        <p:spPr>
          <a:xfrm>
            <a:off x="-61237" y="2504897"/>
            <a:ext cx="6699275" cy="712452"/>
          </a:xfrm>
          <a:prstGeom prst="arc">
            <a:avLst>
              <a:gd name="adj1" fmla="val 11155475"/>
              <a:gd name="adj2" fmla="val 21359194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8207" y="2676517"/>
            <a:ext cx="560715" cy="328330"/>
          </a:xfrm>
          <a:prstGeom prst="rect">
            <a:avLst/>
          </a:prstGeom>
          <a:noFill/>
        </p:spPr>
      </p:pic>
      <p:pic>
        <p:nvPicPr>
          <p:cNvPr id="67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3045" y="2630761"/>
            <a:ext cx="560715" cy="328330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6248448" y="30192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R3</a:t>
            </a:r>
            <a:endParaRPr lang="zh-CN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7617868" y="297206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R4</a:t>
            </a:r>
            <a:endParaRPr lang="zh-CN" alt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8071280" y="2988698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120.55.239.108</a:t>
            </a:r>
            <a:endParaRPr lang="zh-CN" alt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-105840" y="210471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ping  120.55.239.108 </a:t>
            </a:r>
            <a:r>
              <a:rPr lang="en-US" altLang="zh-CN" sz="1600"/>
              <a:t>–i  </a:t>
            </a:r>
            <a:r>
              <a:rPr lang="en-US" altLang="zh-CN" sz="1600" smtClean="0"/>
              <a:t>3</a:t>
            </a:r>
            <a:endParaRPr lang="zh-CN" altLang="en-US" sz="1600"/>
          </a:p>
        </p:txBody>
      </p:sp>
      <p:sp>
        <p:nvSpPr>
          <p:cNvPr id="72" name="矩形 71"/>
          <p:cNvSpPr/>
          <p:nvPr/>
        </p:nvSpPr>
        <p:spPr>
          <a:xfrm>
            <a:off x="5838405" y="2811229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/>
              <a:t>S1</a:t>
            </a:r>
            <a:endParaRPr lang="zh-CN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8149828" y="215772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edu.51cto.com</a:t>
            </a:r>
            <a:endParaRPr lang="zh-CN" altLang="en-US" sz="1600"/>
          </a:p>
        </p:txBody>
      </p:sp>
      <p:sp>
        <p:nvSpPr>
          <p:cNvPr id="74" name="TextBox 73"/>
          <p:cNvSpPr txBox="1"/>
          <p:nvPr/>
        </p:nvSpPr>
        <p:spPr>
          <a:xfrm>
            <a:off x="7850362" y="424987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/>
              <a:t>edu.51cto.com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830007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11" y="1171575"/>
            <a:ext cx="95250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任意多边形 1"/>
          <p:cNvSpPr/>
          <p:nvPr/>
        </p:nvSpPr>
        <p:spPr>
          <a:xfrm>
            <a:off x="1646447" y="3716977"/>
            <a:ext cx="1448790" cy="190579"/>
          </a:xfrm>
          <a:custGeom>
            <a:avLst/>
            <a:gdLst>
              <a:gd name="connsiteX0" fmla="*/ 0 w 1448790"/>
              <a:gd name="connsiteY0" fmla="*/ 47501 h 190579"/>
              <a:gd name="connsiteX1" fmla="*/ 985652 w 1448790"/>
              <a:gd name="connsiteY1" fmla="*/ 190005 h 190579"/>
              <a:gd name="connsiteX2" fmla="*/ 1448790 w 1448790"/>
              <a:gd name="connsiteY2" fmla="*/ 0 h 19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790" h="190579">
                <a:moveTo>
                  <a:pt x="0" y="47501"/>
                </a:moveTo>
                <a:cubicBezTo>
                  <a:pt x="372093" y="122711"/>
                  <a:pt x="744187" y="197922"/>
                  <a:pt x="985652" y="190005"/>
                </a:cubicBezTo>
                <a:cubicBezTo>
                  <a:pt x="1227117" y="182088"/>
                  <a:pt x="1337953" y="91044"/>
                  <a:pt x="1448790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638795" y="3823855"/>
            <a:ext cx="5842660" cy="784107"/>
          </a:xfrm>
          <a:custGeom>
            <a:avLst/>
            <a:gdLst>
              <a:gd name="connsiteX0" fmla="*/ 0 w 5842660"/>
              <a:gd name="connsiteY0" fmla="*/ 0 h 784107"/>
              <a:gd name="connsiteX1" fmla="*/ 4572000 w 5842660"/>
              <a:gd name="connsiteY1" fmla="*/ 783771 h 784107"/>
              <a:gd name="connsiteX2" fmla="*/ 5842660 w 5842660"/>
              <a:gd name="connsiteY2" fmla="*/ 106877 h 7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660" h="784107">
                <a:moveTo>
                  <a:pt x="0" y="0"/>
                </a:moveTo>
                <a:cubicBezTo>
                  <a:pt x="1799111" y="382979"/>
                  <a:pt x="3598223" y="765958"/>
                  <a:pt x="4572000" y="783771"/>
                </a:cubicBezTo>
                <a:cubicBezTo>
                  <a:pt x="5545777" y="801584"/>
                  <a:pt x="5842660" y="106877"/>
                  <a:pt x="5842660" y="10687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104405" y="3990109"/>
            <a:ext cx="7350826" cy="1096694"/>
          </a:xfrm>
          <a:custGeom>
            <a:avLst/>
            <a:gdLst>
              <a:gd name="connsiteX0" fmla="*/ 0 w 7350826"/>
              <a:gd name="connsiteY0" fmla="*/ 771896 h 1096694"/>
              <a:gd name="connsiteX1" fmla="*/ 5688281 w 7350826"/>
              <a:gd name="connsiteY1" fmla="*/ 1056904 h 1096694"/>
              <a:gd name="connsiteX2" fmla="*/ 7350826 w 7350826"/>
              <a:gd name="connsiteY2" fmla="*/ 0 h 109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0826" h="1096694">
                <a:moveTo>
                  <a:pt x="0" y="771896"/>
                </a:moveTo>
                <a:cubicBezTo>
                  <a:pt x="2231571" y="978724"/>
                  <a:pt x="4463143" y="1185553"/>
                  <a:pt x="5688281" y="1056904"/>
                </a:cubicBezTo>
                <a:cubicBezTo>
                  <a:pt x="6913419" y="928255"/>
                  <a:pt x="7071756" y="174171"/>
                  <a:pt x="735082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40031" y="3728852"/>
            <a:ext cx="1006473" cy="973777"/>
          </a:xfrm>
          <a:custGeom>
            <a:avLst/>
            <a:gdLst>
              <a:gd name="connsiteX0" fmla="*/ 0 w 1006473"/>
              <a:gd name="connsiteY0" fmla="*/ 973777 h 973777"/>
              <a:gd name="connsiteX1" fmla="*/ 902525 w 1006473"/>
              <a:gd name="connsiteY1" fmla="*/ 653143 h 973777"/>
              <a:gd name="connsiteX2" fmla="*/ 997527 w 1006473"/>
              <a:gd name="connsiteY2" fmla="*/ 0 h 97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473" h="973777">
                <a:moveTo>
                  <a:pt x="0" y="973777"/>
                </a:moveTo>
                <a:cubicBezTo>
                  <a:pt x="368135" y="894608"/>
                  <a:pt x="736271" y="815439"/>
                  <a:pt x="902525" y="653143"/>
                </a:cubicBezTo>
                <a:cubicBezTo>
                  <a:pt x="1068779" y="490847"/>
                  <a:pt x="981693" y="108857"/>
                  <a:pt x="997527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151906" y="2439642"/>
            <a:ext cx="3016333" cy="636067"/>
          </a:xfrm>
          <a:custGeom>
            <a:avLst/>
            <a:gdLst>
              <a:gd name="connsiteX0" fmla="*/ 0 w 3016333"/>
              <a:gd name="connsiteY0" fmla="*/ 6675 h 636067"/>
              <a:gd name="connsiteX1" fmla="*/ 2422567 w 3016333"/>
              <a:gd name="connsiteY1" fmla="*/ 89802 h 636067"/>
              <a:gd name="connsiteX2" fmla="*/ 3016333 w 3016333"/>
              <a:gd name="connsiteY2" fmla="*/ 636067 h 63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333" h="636067">
                <a:moveTo>
                  <a:pt x="0" y="6675"/>
                </a:moveTo>
                <a:cubicBezTo>
                  <a:pt x="959922" y="-4211"/>
                  <a:pt x="1919845" y="-15097"/>
                  <a:pt x="2422567" y="89802"/>
                </a:cubicBezTo>
                <a:cubicBezTo>
                  <a:pt x="2925289" y="194701"/>
                  <a:pt x="2915393" y="543044"/>
                  <a:pt x="3016333" y="63606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104405" y="2348880"/>
            <a:ext cx="5051771" cy="1080120"/>
          </a:xfrm>
          <a:custGeom>
            <a:avLst/>
            <a:gdLst>
              <a:gd name="connsiteX0" fmla="*/ 0 w 3016333"/>
              <a:gd name="connsiteY0" fmla="*/ 6675 h 636067"/>
              <a:gd name="connsiteX1" fmla="*/ 2422567 w 3016333"/>
              <a:gd name="connsiteY1" fmla="*/ 89802 h 636067"/>
              <a:gd name="connsiteX2" fmla="*/ 3016333 w 3016333"/>
              <a:gd name="connsiteY2" fmla="*/ 636067 h 63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6333" h="636067">
                <a:moveTo>
                  <a:pt x="0" y="6675"/>
                </a:moveTo>
                <a:cubicBezTo>
                  <a:pt x="959922" y="-4211"/>
                  <a:pt x="1919845" y="-15097"/>
                  <a:pt x="2422567" y="89802"/>
                </a:cubicBezTo>
                <a:cubicBezTo>
                  <a:pt x="2925289" y="194701"/>
                  <a:pt x="2915393" y="543044"/>
                  <a:pt x="3016333" y="63606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" y="3493199"/>
            <a:ext cx="7972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弧形 75"/>
          <p:cNvSpPr/>
          <p:nvPr/>
        </p:nvSpPr>
        <p:spPr>
          <a:xfrm rot="10800000">
            <a:off x="3243163" y="4046733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rot="10800000">
            <a:off x="1002972" y="4008656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15067" y="320859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172.16.0.2/24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51864" y="2716912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R1(config)#ip route 0.0.0.0 0.0.0.0 172.16.0.2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3857" y="320859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172.16.0.1/24</a:t>
            </a:r>
            <a:endParaRPr lang="zh-CN" altLang="en-US" sz="1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7418" y="2996952"/>
            <a:ext cx="0" cy="5041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37489" y="2855411"/>
            <a:ext cx="0" cy="86937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6541" y="2421130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R2(config)#ip route 0.0.0.0 0.0.0.0 172.16.0</a:t>
            </a:r>
            <a:r>
              <a:rPr lang="en-US" altLang="zh-CN" sz="1200"/>
              <a:t>.</a:t>
            </a:r>
            <a:r>
              <a:rPr lang="en-US" altLang="zh-CN" sz="1200" smtClean="0"/>
              <a:t>1 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52529" y="3501059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92080" y="3450585"/>
            <a:ext cx="0" cy="5311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188" y="442379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192.168.1.1</a:t>
            </a:r>
            <a:endParaRPr lang="zh-CN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081602" y="320859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192.168.1.1/24</a:t>
            </a:r>
            <a:endParaRPr lang="zh-CN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5759416" y="320859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4207" y="446476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192.168.8.1</a:t>
            </a:r>
            <a:endParaRPr lang="zh-CN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1468851" y="4273628"/>
            <a:ext cx="114133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1200" smtClean="0"/>
              <a:t>ping 131.107.1.2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196541" y="36277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抓包</a:t>
            </a:r>
          </a:p>
        </p:txBody>
      </p:sp>
      <p:sp>
        <p:nvSpPr>
          <p:cNvPr id="77" name="弧形 76"/>
          <p:cNvSpPr/>
          <p:nvPr/>
        </p:nvSpPr>
        <p:spPr>
          <a:xfrm rot="10800000">
            <a:off x="3243163" y="4260506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弧形 77"/>
          <p:cNvSpPr/>
          <p:nvPr/>
        </p:nvSpPr>
        <p:spPr>
          <a:xfrm rot="10800000">
            <a:off x="3243163" y="4517053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弧形 78"/>
          <p:cNvSpPr/>
          <p:nvPr/>
        </p:nvSpPr>
        <p:spPr>
          <a:xfrm rot="10800000">
            <a:off x="3243163" y="4760275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82973" y="4589376"/>
            <a:ext cx="1614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smtClean="0"/>
              <a:t>②</a:t>
            </a:r>
            <a:endParaRPr lang="zh-CN" altLang="en-US" sz="1100" b="1"/>
          </a:p>
        </p:txBody>
      </p:sp>
      <p:sp>
        <p:nvSpPr>
          <p:cNvPr id="40" name="矩形 39"/>
          <p:cNvSpPr/>
          <p:nvPr/>
        </p:nvSpPr>
        <p:spPr>
          <a:xfrm>
            <a:off x="3885600" y="4318179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①</a:t>
            </a:r>
            <a:endParaRPr lang="en-US" altLang="zh-CN" sz="1400" b="1"/>
          </a:p>
        </p:txBody>
      </p:sp>
      <p:sp>
        <p:nvSpPr>
          <p:cNvPr id="41" name="矩形 40"/>
          <p:cNvSpPr/>
          <p:nvPr/>
        </p:nvSpPr>
        <p:spPr>
          <a:xfrm>
            <a:off x="3885600" y="4827361"/>
            <a:ext cx="16143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/>
              <a:t>③</a:t>
            </a:r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3885600" y="5085764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④</a:t>
            </a:r>
            <a:endParaRPr lang="zh-CN" altLang="en-US" sz="1100" b="1"/>
          </a:p>
        </p:txBody>
      </p:sp>
      <p:sp>
        <p:nvSpPr>
          <p:cNvPr id="55" name="TextBox 54"/>
          <p:cNvSpPr txBox="1"/>
          <p:nvPr/>
        </p:nvSpPr>
        <p:spPr>
          <a:xfrm>
            <a:off x="4203095" y="4384883"/>
            <a:ext cx="41197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TTL=4</a:t>
            </a:r>
            <a:endParaRPr lang="zh-CN" altLang="en-US" sz="1100"/>
          </a:p>
        </p:txBody>
      </p:sp>
      <p:sp>
        <p:nvSpPr>
          <p:cNvPr id="56" name="TextBox 55"/>
          <p:cNvSpPr txBox="1"/>
          <p:nvPr/>
        </p:nvSpPr>
        <p:spPr>
          <a:xfrm>
            <a:off x="4203095" y="5085764"/>
            <a:ext cx="41197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TTL=1</a:t>
            </a:r>
            <a:endParaRPr lang="zh-CN" altLang="en-US" sz="1100"/>
          </a:p>
        </p:txBody>
      </p:sp>
      <p:sp>
        <p:nvSpPr>
          <p:cNvPr id="57" name="TextBox 56"/>
          <p:cNvSpPr txBox="1"/>
          <p:nvPr/>
        </p:nvSpPr>
        <p:spPr>
          <a:xfrm>
            <a:off x="4203095" y="4871587"/>
            <a:ext cx="41197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TTL=2</a:t>
            </a:r>
            <a:endParaRPr lang="zh-CN" altLang="en-US" sz="1100"/>
          </a:p>
        </p:txBody>
      </p:sp>
      <p:sp>
        <p:nvSpPr>
          <p:cNvPr id="58" name="TextBox 57"/>
          <p:cNvSpPr txBox="1"/>
          <p:nvPr/>
        </p:nvSpPr>
        <p:spPr>
          <a:xfrm>
            <a:off x="4203095" y="4610584"/>
            <a:ext cx="41197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TTL=3</a:t>
            </a:r>
            <a:endParaRPr lang="zh-CN" altLang="en-US" sz="110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915816" y="3483477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064678" y="3483477"/>
            <a:ext cx="0" cy="401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51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8011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686070" y="2852935"/>
            <a:ext cx="459976" cy="13977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-889676" y="626382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TTL=1</a:t>
            </a:r>
            <a:endParaRPr lang="zh-CN" altLang="en-US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7480682" y="124901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TTL</a:t>
            </a:r>
            <a:r>
              <a:rPr lang="zh-CN" altLang="en-US" sz="1400" b="1" smtClean="0"/>
              <a:t>递减</a:t>
            </a:r>
            <a:endParaRPr lang="zh-CN" altLang="en-US" sz="1400" b="1"/>
          </a:p>
        </p:txBody>
      </p:sp>
      <p:sp>
        <p:nvSpPr>
          <p:cNvPr id="18" name="TextBox 17"/>
          <p:cNvSpPr txBox="1"/>
          <p:nvPr/>
        </p:nvSpPr>
        <p:spPr>
          <a:xfrm>
            <a:off x="-1317839" y="419658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报告</a:t>
            </a:r>
            <a:r>
              <a:rPr lang="en-US" altLang="zh-CN" sz="1400" b="1" smtClean="0"/>
              <a:t>TTL</a:t>
            </a:r>
            <a:r>
              <a:rPr lang="zh-CN" altLang="en-US" sz="1400" b="1"/>
              <a:t>耗尽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911272" y="1556791"/>
            <a:ext cx="1" cy="129614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8" idx="3"/>
          </p:cNvCxnSpPr>
          <p:nvPr/>
        </p:nvCxnSpPr>
        <p:spPr>
          <a:xfrm flipH="1">
            <a:off x="-88015" y="4350469"/>
            <a:ext cx="447548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-223774" y="6417717"/>
            <a:ext cx="447548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47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54" y="3429267"/>
            <a:ext cx="7743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5067" y="320859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172.16.0.2/24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562726" y="2722383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R1(config)#ip route 192.168.8.0 255.255.255.0 172.16.0.2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3857" y="320859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172.16.0.1/24</a:t>
            </a:r>
            <a:endParaRPr lang="zh-CN" altLang="en-US" sz="1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7418" y="2996952"/>
            <a:ext cx="0" cy="5041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37489" y="2855411"/>
            <a:ext cx="0" cy="86937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6541" y="2421130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R2(config)#ip route 192.168.1.0 255.255.255.0 172.16.0.1 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52529" y="3501059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92080" y="3450585"/>
            <a:ext cx="0" cy="5311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4380749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192.168.1.1</a:t>
            </a:r>
            <a:endParaRPr lang="zh-CN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081602" y="320859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192.168.1.1/24</a:t>
            </a:r>
            <a:endParaRPr lang="zh-CN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5759416" y="320859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4207" y="446476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192.168.8.1</a:t>
            </a:r>
            <a:endParaRPr lang="zh-CN" altLang="en-US" sz="120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915816" y="3483477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064678" y="3483477"/>
            <a:ext cx="0" cy="401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22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" y="3493199"/>
            <a:ext cx="7972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弧形 75"/>
          <p:cNvSpPr/>
          <p:nvPr/>
        </p:nvSpPr>
        <p:spPr>
          <a:xfrm rot="10800000" flipH="1">
            <a:off x="1078602" y="4283513"/>
            <a:ext cx="6877774" cy="368436"/>
          </a:xfrm>
          <a:prstGeom prst="arc">
            <a:avLst>
              <a:gd name="adj1" fmla="val 10823603"/>
              <a:gd name="adj2" fmla="val 21544183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rot="10800000" flipV="1">
            <a:off x="1043608" y="3135947"/>
            <a:ext cx="6912768" cy="503256"/>
          </a:xfrm>
          <a:prstGeom prst="arc">
            <a:avLst>
              <a:gd name="adj1" fmla="val 10851071"/>
              <a:gd name="adj2" fmla="val 2155020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196541" y="36277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抓包</a:t>
            </a:r>
          </a:p>
        </p:txBody>
      </p:sp>
      <p:sp>
        <p:nvSpPr>
          <p:cNvPr id="33" name="矩形 32"/>
          <p:cNvSpPr/>
          <p:nvPr/>
        </p:nvSpPr>
        <p:spPr>
          <a:xfrm>
            <a:off x="3978852" y="3007346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①</a:t>
            </a:r>
            <a:endParaRPr lang="en-US" altLang="zh-CN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3882973" y="4589376"/>
            <a:ext cx="1614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smtClean="0"/>
              <a:t>②</a:t>
            </a:r>
            <a:endParaRPr lang="zh-CN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4358168" y="3051308"/>
            <a:ext cx="916918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ICMP</a:t>
            </a:r>
            <a:r>
              <a:rPr lang="zh-CN" altLang="en-US" sz="1100" smtClean="0"/>
              <a:t>请求报文</a:t>
            </a:r>
            <a:endParaRPr lang="zh-CN" alt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4236258" y="4557025"/>
            <a:ext cx="916918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ICMP</a:t>
            </a:r>
            <a:r>
              <a:rPr lang="zh-CN" altLang="en-US" sz="1100" smtClean="0"/>
              <a:t>响应报文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624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225"/>
            <a:ext cx="79248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大括号 1"/>
          <p:cNvSpPr/>
          <p:nvPr/>
        </p:nvSpPr>
        <p:spPr>
          <a:xfrm flipH="1">
            <a:off x="5364088" y="3514494"/>
            <a:ext cx="394329" cy="1872208"/>
          </a:xfrm>
          <a:prstGeom prst="leftBrace">
            <a:avLst>
              <a:gd name="adj1" fmla="val 46901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8144" y="41889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  ICMP</a:t>
            </a:r>
          </a:p>
          <a:p>
            <a:r>
              <a:rPr lang="zh-CN" altLang="en-US" sz="1400" b="1" smtClean="0"/>
              <a:t>报文格式</a:t>
            </a:r>
            <a:endParaRPr lang="zh-CN" altLang="en-US" sz="1400" b="1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93574" y="3799496"/>
            <a:ext cx="43205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713691" y="339143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ICMP</a:t>
            </a:r>
            <a:r>
              <a:rPr lang="zh-CN" altLang="en-US" sz="1200" smtClean="0"/>
              <a:t>报文类型</a:t>
            </a:r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-707629" y="3668430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ICMP</a:t>
            </a:r>
            <a:r>
              <a:rPr lang="zh-CN" altLang="en-US" sz="1200" smtClean="0"/>
              <a:t>报文代码</a:t>
            </a:r>
            <a:endParaRPr lang="zh-CN" altLang="en-US" sz="1200"/>
          </a:p>
        </p:txBody>
      </p:sp>
      <p:cxnSp>
        <p:nvCxnSpPr>
          <p:cNvPr id="21" name="直接箭头连接符 20"/>
          <p:cNvCxnSpPr>
            <a:stCxn id="7" idx="3"/>
          </p:cNvCxnSpPr>
          <p:nvPr/>
        </p:nvCxnSpPr>
        <p:spPr>
          <a:xfrm>
            <a:off x="471249" y="3529931"/>
            <a:ext cx="354377" cy="9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93574" y="4855551"/>
            <a:ext cx="43205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707629" y="4715073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ICMP</a:t>
            </a:r>
            <a:r>
              <a:rPr lang="zh-CN" altLang="en-US" sz="1200" smtClean="0"/>
              <a:t>数据部分</a:t>
            </a:r>
            <a:endParaRPr lang="zh-CN" altLang="en-US" sz="1200"/>
          </a:p>
        </p:txBody>
      </p:sp>
      <p:cxnSp>
        <p:nvCxnSpPr>
          <p:cNvPr id="24" name="直接箭头连接符 23"/>
          <p:cNvCxnSpPr>
            <a:stCxn id="25" idx="3"/>
          </p:cNvCxnSpPr>
          <p:nvPr/>
        </p:nvCxnSpPr>
        <p:spPr>
          <a:xfrm flipV="1">
            <a:off x="-64311" y="3945429"/>
            <a:ext cx="889937" cy="10858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710642" y="39155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校验和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16553" y="357791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  ICMP</a:t>
            </a:r>
            <a:r>
              <a:rPr lang="zh-CN" altLang="en-US" sz="1400" b="1" smtClean="0"/>
              <a:t>请求报文</a:t>
            </a:r>
            <a:endParaRPr lang="zh-CN" altLang="en-US" sz="1400" b="1"/>
          </a:p>
        </p:txBody>
      </p:sp>
      <p:cxnSp>
        <p:nvCxnSpPr>
          <p:cNvPr id="38" name="直接连接符 37"/>
          <p:cNvCxnSpPr/>
          <p:nvPr/>
        </p:nvCxnSpPr>
        <p:spPr>
          <a:xfrm>
            <a:off x="971600" y="3735221"/>
            <a:ext cx="2376264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9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225"/>
            <a:ext cx="79248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971600" y="3728963"/>
            <a:ext cx="223224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4412" y="3575074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  ICMP</a:t>
            </a:r>
            <a:r>
              <a:rPr lang="zh-CN" altLang="en-US" sz="1400" b="1" smtClean="0"/>
              <a:t>响应报文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118137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843088"/>
            <a:ext cx="63531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左大括号 4"/>
          <p:cNvSpPr/>
          <p:nvPr/>
        </p:nvSpPr>
        <p:spPr>
          <a:xfrm>
            <a:off x="2663788" y="2154337"/>
            <a:ext cx="216024" cy="1346671"/>
          </a:xfrm>
          <a:prstGeom prst="leftBrace">
            <a:avLst>
              <a:gd name="adj1" fmla="val 35544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1781200" y="2154337"/>
            <a:ext cx="216024" cy="1634703"/>
          </a:xfrm>
          <a:prstGeom prst="leftBrace">
            <a:avLst>
              <a:gd name="adj1" fmla="val 35544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76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84" y="2098561"/>
            <a:ext cx="33147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梯形 10"/>
          <p:cNvSpPr/>
          <p:nvPr/>
        </p:nvSpPr>
        <p:spPr>
          <a:xfrm flipV="1">
            <a:off x="3203848" y="3297309"/>
            <a:ext cx="3096344" cy="291264"/>
          </a:xfrm>
          <a:prstGeom prst="trapezoid">
            <a:avLst>
              <a:gd name="adj" fmla="val 261992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99583">
                <a:schemeClr val="bg1"/>
              </a:gs>
              <a:gs pos="0">
                <a:schemeClr val="bg2">
                  <a:lumMod val="90000"/>
                </a:schemeClr>
              </a:gs>
              <a:gs pos="0">
                <a:srgbClr val="85C2FF"/>
              </a:gs>
              <a:gs pos="0">
                <a:schemeClr val="bg2">
                  <a:lumMod val="5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flipV="1">
            <a:off x="3968380" y="3870869"/>
            <a:ext cx="1548000" cy="315659"/>
          </a:xfrm>
          <a:prstGeom prst="trapezoid">
            <a:avLst>
              <a:gd name="adj" fmla="val 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99583">
                <a:schemeClr val="bg1"/>
              </a:gs>
              <a:gs pos="0">
                <a:schemeClr val="bg2">
                  <a:lumMod val="90000"/>
                </a:schemeClr>
              </a:gs>
              <a:gs pos="0">
                <a:srgbClr val="85C2FF"/>
              </a:gs>
              <a:gs pos="0">
                <a:schemeClr val="bg2">
                  <a:lumMod val="5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flipH="1">
            <a:off x="2987824" y="4263406"/>
            <a:ext cx="216024" cy="14860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 flipH="1">
            <a:off x="4604450" y="3960985"/>
            <a:ext cx="322896" cy="14860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3196533" y="4494729"/>
            <a:ext cx="0" cy="44643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508104" y="4494728"/>
            <a:ext cx="0" cy="44643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196533" y="4717948"/>
            <a:ext cx="2311571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1347" y="4626689"/>
            <a:ext cx="556243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IP</a:t>
            </a:r>
            <a:r>
              <a:rPr lang="zh-CN" altLang="en-US" sz="1100" smtClean="0"/>
              <a:t>数据包</a:t>
            </a:r>
            <a:endParaRPr lang="zh-CN" alt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2206035" y="2270142"/>
            <a:ext cx="705321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100" smtClean="0"/>
              <a:t>前</a:t>
            </a:r>
            <a:r>
              <a:rPr lang="en-US" altLang="zh-CN" sz="1100" smtClean="0"/>
              <a:t>4</a:t>
            </a:r>
            <a:r>
              <a:rPr lang="zh-CN" altLang="en-US" sz="1100" smtClean="0"/>
              <a:t>个字节</a:t>
            </a:r>
            <a:endParaRPr lang="en-US" altLang="zh-CN" sz="1100" smtClean="0"/>
          </a:p>
          <a:p>
            <a:r>
              <a:rPr lang="zh-CN" altLang="en-US" sz="1100" smtClean="0"/>
              <a:t>是统一格式</a:t>
            </a:r>
            <a:endParaRPr lang="zh-CN" altLang="en-US" sz="110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911356" y="2439419"/>
            <a:ext cx="292492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9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657475"/>
            <a:ext cx="55435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817477" y="4175538"/>
            <a:ext cx="0" cy="44643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266202" y="4177542"/>
            <a:ext cx="0" cy="44643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00225" y="4407383"/>
            <a:ext cx="3465977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55091" y="4336293"/>
            <a:ext cx="594715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 IP</a:t>
            </a:r>
            <a:r>
              <a:rPr lang="zh-CN" altLang="en-US" sz="1100" smtClean="0"/>
              <a:t>数据包</a:t>
            </a:r>
            <a:endParaRPr lang="zh-CN" altLang="en-US" sz="1100"/>
          </a:p>
        </p:txBody>
      </p:sp>
      <p:sp>
        <p:nvSpPr>
          <p:cNvPr id="8" name="右箭头 7"/>
          <p:cNvSpPr/>
          <p:nvPr/>
        </p:nvSpPr>
        <p:spPr>
          <a:xfrm flipH="1">
            <a:off x="1601453" y="3950308"/>
            <a:ext cx="216024" cy="14860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/>
        </p:nvSpPr>
        <p:spPr>
          <a:xfrm flipV="1">
            <a:off x="2631596" y="3536765"/>
            <a:ext cx="2638418" cy="315659"/>
          </a:xfrm>
          <a:prstGeom prst="trapezoid">
            <a:avLst>
              <a:gd name="adj" fmla="val 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99583">
                <a:schemeClr val="bg1"/>
              </a:gs>
              <a:gs pos="0">
                <a:schemeClr val="bg2">
                  <a:lumMod val="90000"/>
                </a:schemeClr>
              </a:gs>
              <a:gs pos="0">
                <a:srgbClr val="85C2FF"/>
              </a:gs>
              <a:gs pos="0">
                <a:schemeClr val="bg2">
                  <a:lumMod val="5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6200000" flipH="1">
            <a:off x="3669617" y="3534729"/>
            <a:ext cx="333776" cy="318866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flipV="1">
            <a:off x="3677072" y="2950822"/>
            <a:ext cx="1589130" cy="315659"/>
          </a:xfrm>
          <a:prstGeom prst="trapezoid">
            <a:avLst>
              <a:gd name="adj" fmla="val 0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99583">
                <a:schemeClr val="bg1"/>
              </a:gs>
              <a:gs pos="0">
                <a:schemeClr val="bg2">
                  <a:lumMod val="90000"/>
                </a:schemeClr>
              </a:gs>
              <a:gs pos="0">
                <a:srgbClr val="85C2FF"/>
              </a:gs>
              <a:gs pos="0">
                <a:schemeClr val="bg2">
                  <a:lumMod val="5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 flipH="1">
            <a:off x="4191672" y="2958277"/>
            <a:ext cx="333776" cy="318866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5857639" y="1239520"/>
            <a:ext cx="277162" cy="2624166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65438" y="2243744"/>
            <a:ext cx="126156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IP</a:t>
            </a:r>
            <a:r>
              <a:rPr lang="zh-CN" altLang="en-US" sz="1100" smtClean="0"/>
              <a:t>数据包的数据字段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023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320" y="466970"/>
            <a:ext cx="55721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>
          <a:xfrm flipH="1">
            <a:off x="-481164" y="1745022"/>
            <a:ext cx="216024" cy="148603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6200000" flipH="1">
            <a:off x="1587000" y="1329443"/>
            <a:ext cx="333776" cy="318866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 flipH="1">
            <a:off x="2096116" y="740052"/>
            <a:ext cx="359654" cy="318866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775022" y="-965766"/>
            <a:ext cx="277162" cy="2624166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82821" y="38458"/>
            <a:ext cx="126156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100" smtClean="0"/>
              <a:t>IP</a:t>
            </a:r>
            <a:r>
              <a:rPr lang="zh-CN" altLang="en-US" sz="1100" smtClean="0"/>
              <a:t>数据包的数据字段</a:t>
            </a:r>
            <a:endParaRPr lang="zh-CN" altLang="en-US" sz="11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-581583"/>
            <a:ext cx="6029325" cy="799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左大括号 19"/>
          <p:cNvSpPr/>
          <p:nvPr/>
        </p:nvSpPr>
        <p:spPr>
          <a:xfrm>
            <a:off x="5259641" y="2139740"/>
            <a:ext cx="163752" cy="612342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5259640" y="2752082"/>
            <a:ext cx="176456" cy="2189086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5246938" y="5085184"/>
            <a:ext cx="189158" cy="1008112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27584" y="1378424"/>
            <a:ext cx="4398101" cy="1067487"/>
          </a:xfrm>
          <a:custGeom>
            <a:avLst/>
            <a:gdLst>
              <a:gd name="connsiteX0" fmla="*/ 19033 w 2994245"/>
              <a:gd name="connsiteY0" fmla="*/ 0 h 1192023"/>
              <a:gd name="connsiteX1" fmla="*/ 442114 w 2994245"/>
              <a:gd name="connsiteY1" fmla="*/ 1078173 h 1192023"/>
              <a:gd name="connsiteX2" fmla="*/ 2994245 w 2994245"/>
              <a:gd name="connsiteY2" fmla="*/ 1160060 h 11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4245" h="1192023">
                <a:moveTo>
                  <a:pt x="19033" y="0"/>
                </a:moveTo>
                <a:cubicBezTo>
                  <a:pt x="-17361" y="442415"/>
                  <a:pt x="-53755" y="884830"/>
                  <a:pt x="442114" y="1078173"/>
                </a:cubicBezTo>
                <a:cubicBezTo>
                  <a:pt x="937983" y="1271516"/>
                  <a:pt x="2994245" y="1160060"/>
                  <a:pt x="2994245" y="116006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913322" y="1359880"/>
            <a:ext cx="3312364" cy="2573175"/>
          </a:xfrm>
          <a:custGeom>
            <a:avLst/>
            <a:gdLst>
              <a:gd name="connsiteX0" fmla="*/ 19033 w 2994245"/>
              <a:gd name="connsiteY0" fmla="*/ 0 h 1192023"/>
              <a:gd name="connsiteX1" fmla="*/ 442114 w 2994245"/>
              <a:gd name="connsiteY1" fmla="*/ 1078173 h 1192023"/>
              <a:gd name="connsiteX2" fmla="*/ 2994245 w 2994245"/>
              <a:gd name="connsiteY2" fmla="*/ 1160060 h 11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4245" h="1192023">
                <a:moveTo>
                  <a:pt x="19033" y="0"/>
                </a:moveTo>
                <a:cubicBezTo>
                  <a:pt x="-17361" y="442415"/>
                  <a:pt x="-53755" y="884830"/>
                  <a:pt x="442114" y="1078173"/>
                </a:cubicBezTo>
                <a:cubicBezTo>
                  <a:pt x="937983" y="1271516"/>
                  <a:pt x="2994245" y="1160060"/>
                  <a:pt x="2994245" y="116006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2843808" y="1321986"/>
            <a:ext cx="2403130" cy="4411270"/>
          </a:xfrm>
          <a:custGeom>
            <a:avLst/>
            <a:gdLst>
              <a:gd name="connsiteX0" fmla="*/ 19033 w 2994245"/>
              <a:gd name="connsiteY0" fmla="*/ 0 h 1192023"/>
              <a:gd name="connsiteX1" fmla="*/ 442114 w 2994245"/>
              <a:gd name="connsiteY1" fmla="*/ 1078173 h 1192023"/>
              <a:gd name="connsiteX2" fmla="*/ 2994245 w 2994245"/>
              <a:gd name="connsiteY2" fmla="*/ 1160060 h 11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4245" h="1192023">
                <a:moveTo>
                  <a:pt x="19033" y="0"/>
                </a:moveTo>
                <a:cubicBezTo>
                  <a:pt x="-17361" y="442415"/>
                  <a:pt x="-53755" y="884830"/>
                  <a:pt x="442114" y="1078173"/>
                </a:cubicBezTo>
                <a:cubicBezTo>
                  <a:pt x="937983" y="1271516"/>
                  <a:pt x="2994245" y="1160060"/>
                  <a:pt x="2994245" y="116006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34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688"/>
            <a:ext cx="766762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621431"/>
            <a:ext cx="3590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类型</a:t>
            </a:r>
            <a:endParaRPr lang="zh-CN" altLang="en-US" sz="1400" b="1"/>
          </a:p>
        </p:txBody>
      </p:sp>
      <p:sp>
        <p:nvSpPr>
          <p:cNvPr id="4" name="TextBox 3"/>
          <p:cNvSpPr txBox="1"/>
          <p:nvPr/>
        </p:nvSpPr>
        <p:spPr>
          <a:xfrm>
            <a:off x="0" y="3997370"/>
            <a:ext cx="3590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代码</a:t>
            </a:r>
            <a:endParaRPr lang="zh-CN" altLang="en-US" sz="1400" b="1"/>
          </a:p>
        </p:txBody>
      </p:sp>
      <p:cxnSp>
        <p:nvCxnSpPr>
          <p:cNvPr id="5" name="直接连接符 4"/>
          <p:cNvCxnSpPr>
            <a:stCxn id="3" idx="3"/>
          </p:cNvCxnSpPr>
          <p:nvPr/>
        </p:nvCxnSpPr>
        <p:spPr>
          <a:xfrm>
            <a:off x="359073" y="3729153"/>
            <a:ext cx="612527" cy="95304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92695" y="3997370"/>
            <a:ext cx="578905" cy="118752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>
            <a:off x="613520" y="4293095"/>
            <a:ext cx="392480" cy="1152128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583493" y="4659228"/>
            <a:ext cx="116698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收到的</a:t>
            </a:r>
            <a:r>
              <a:rPr lang="en-US" altLang="zh-CN" sz="1400" b="1" smtClean="0"/>
              <a:t>ICMP</a:t>
            </a:r>
            <a:r>
              <a:rPr lang="zh-CN" altLang="en-US" sz="1400" b="1" smtClean="0"/>
              <a:t>请</a:t>
            </a:r>
            <a:endParaRPr lang="en-US" altLang="zh-CN" sz="1400" b="1" smtClean="0"/>
          </a:p>
          <a:p>
            <a:r>
              <a:rPr lang="zh-CN" altLang="en-US" sz="1400" b="1" smtClean="0"/>
              <a:t>求数据报首部</a:t>
            </a:r>
            <a:endParaRPr lang="zh-CN" altLang="en-US" sz="1400" b="1"/>
          </a:p>
        </p:txBody>
      </p:sp>
      <p:cxnSp>
        <p:nvCxnSpPr>
          <p:cNvPr id="18" name="直接连接符 17"/>
          <p:cNvCxnSpPr/>
          <p:nvPr/>
        </p:nvCxnSpPr>
        <p:spPr>
          <a:xfrm>
            <a:off x="1006000" y="4365104"/>
            <a:ext cx="695037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6056" y="4435469"/>
            <a:ext cx="237626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smtClean="0"/>
              <a:t>注意观察源地址和目标地址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81061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0" y="2188641"/>
            <a:ext cx="81057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68344" y="4365104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192.168.8.1</a:t>
            </a:r>
            <a:endParaRPr lang="zh-CN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843807" y="442482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192.168.1.1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031905" y="195073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172.16.0.2/24</a:t>
            </a:r>
            <a:endParaRPr lang="zh-CN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932040" y="195073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172.16.0.1/24</a:t>
            </a:r>
            <a:endParaRPr lang="zh-CN" altLang="en-US" sz="12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367769" y="2250404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597317" y="2222418"/>
            <a:ext cx="0" cy="5311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6842" y="195073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192.168.1.1/24</a:t>
            </a:r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7043012" y="195073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192.168.8.1/24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23437" y="2280446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329380" y="2222418"/>
            <a:ext cx="0" cy="5311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9263" y="1950732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192.168.1.254/24</a:t>
            </a:r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51548" y="2334022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560" y="195073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192.168.2.1/24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547664" y="2291410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3858" y="4426360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192.168.2.2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192.168.3.1</a:t>
            </a:r>
            <a:endParaRPr lang="zh-CN" altLang="en-US" sz="1200"/>
          </a:p>
        </p:txBody>
      </p:sp>
      <p:sp>
        <p:nvSpPr>
          <p:cNvPr id="18" name="任意多边形 17"/>
          <p:cNvSpPr/>
          <p:nvPr/>
        </p:nvSpPr>
        <p:spPr>
          <a:xfrm rot="221895">
            <a:off x="3457583" y="2705925"/>
            <a:ext cx="971533" cy="675450"/>
          </a:xfrm>
          <a:custGeom>
            <a:avLst/>
            <a:gdLst>
              <a:gd name="connsiteX0" fmla="*/ 0 w 1095375"/>
              <a:gd name="connsiteY0" fmla="*/ 695325 h 695325"/>
              <a:gd name="connsiteX1" fmla="*/ 390525 w 1095375"/>
              <a:gd name="connsiteY1" fmla="*/ 276225 h 695325"/>
              <a:gd name="connsiteX2" fmla="*/ 1095375 w 1095375"/>
              <a:gd name="connsiteY2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375" h="695325">
                <a:moveTo>
                  <a:pt x="0" y="695325"/>
                </a:moveTo>
                <a:cubicBezTo>
                  <a:pt x="103981" y="543718"/>
                  <a:pt x="207963" y="392112"/>
                  <a:pt x="390525" y="276225"/>
                </a:cubicBezTo>
                <a:cubicBezTo>
                  <a:pt x="573088" y="160337"/>
                  <a:pt x="977900" y="46037"/>
                  <a:pt x="109537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644631" y="2930068"/>
            <a:ext cx="726554" cy="402703"/>
          </a:xfrm>
          <a:custGeom>
            <a:avLst/>
            <a:gdLst>
              <a:gd name="connsiteX0" fmla="*/ 781050 w 781050"/>
              <a:gd name="connsiteY0" fmla="*/ 0 h 485775"/>
              <a:gd name="connsiteX1" fmla="*/ 314325 w 781050"/>
              <a:gd name="connsiteY1" fmla="*/ 180975 h 485775"/>
              <a:gd name="connsiteX2" fmla="*/ 0 w 781050"/>
              <a:gd name="connsiteY2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485775">
                <a:moveTo>
                  <a:pt x="781050" y="0"/>
                </a:moveTo>
                <a:cubicBezTo>
                  <a:pt x="612775" y="50006"/>
                  <a:pt x="444500" y="100012"/>
                  <a:pt x="314325" y="180975"/>
                </a:cubicBezTo>
                <a:cubicBezTo>
                  <a:pt x="184150" y="261938"/>
                  <a:pt x="0" y="485775"/>
                  <a:pt x="0" y="48577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390775" y="2800350"/>
            <a:ext cx="819150" cy="647700"/>
          </a:xfrm>
          <a:custGeom>
            <a:avLst/>
            <a:gdLst>
              <a:gd name="connsiteX0" fmla="*/ 819150 w 819150"/>
              <a:gd name="connsiteY0" fmla="*/ 647700 h 647700"/>
              <a:gd name="connsiteX1" fmla="*/ 600075 w 819150"/>
              <a:gd name="connsiteY1" fmla="*/ 161925 h 647700"/>
              <a:gd name="connsiteX2" fmla="*/ 0 w 819150"/>
              <a:gd name="connsiteY2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647700">
                <a:moveTo>
                  <a:pt x="819150" y="647700"/>
                </a:moveTo>
                <a:cubicBezTo>
                  <a:pt x="777875" y="458787"/>
                  <a:pt x="736600" y="269875"/>
                  <a:pt x="600075" y="161925"/>
                </a:cubicBezTo>
                <a:cubicBezTo>
                  <a:pt x="463550" y="53975"/>
                  <a:pt x="100013" y="2540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27191" y="2935928"/>
            <a:ext cx="1614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smtClean="0"/>
              <a:t>②</a:t>
            </a:r>
            <a:endParaRPr lang="zh-CN" altLang="en-US" sz="1100" b="1"/>
          </a:p>
        </p:txBody>
      </p:sp>
      <p:sp>
        <p:nvSpPr>
          <p:cNvPr id="28" name="矩形 27"/>
          <p:cNvSpPr/>
          <p:nvPr/>
        </p:nvSpPr>
        <p:spPr>
          <a:xfrm>
            <a:off x="3660048" y="2908756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①</a:t>
            </a:r>
            <a:endParaRPr lang="en-US" altLang="zh-CN" sz="1400" b="1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088624" y="3127623"/>
            <a:ext cx="407173" cy="20514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88698" y="324311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发送</a:t>
            </a:r>
            <a:r>
              <a:rPr lang="en-US" altLang="zh-CN" sz="1200" smtClean="0"/>
              <a:t>ICMP</a:t>
            </a:r>
            <a:r>
              <a:rPr lang="zh-CN" altLang="en-US" sz="1200" smtClean="0"/>
              <a:t>重定向报文，</a:t>
            </a:r>
            <a:r>
              <a:rPr lang="zh-CN" altLang="en-US" sz="1200"/>
              <a:t>告诉</a:t>
            </a:r>
            <a:r>
              <a:rPr lang="en-US" altLang="zh-CN" sz="1200"/>
              <a:t>PC1</a:t>
            </a:r>
            <a:r>
              <a:rPr lang="zh-CN" altLang="en-US" sz="1200" smtClean="0"/>
              <a:t>到达</a:t>
            </a:r>
            <a:endParaRPr lang="en-US" altLang="zh-CN" sz="1200" smtClean="0"/>
          </a:p>
          <a:p>
            <a:r>
              <a:rPr lang="zh-CN" altLang="en-US" sz="1200" smtClean="0"/>
              <a:t>目标地址下一跳应该是</a:t>
            </a:r>
            <a:r>
              <a:rPr lang="en-US" altLang="zh-CN" sz="1200" smtClean="0"/>
              <a:t>192.168.1.254</a:t>
            </a:r>
            <a:endParaRPr lang="zh-CN" altLang="en-US" sz="120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668230" y="3124200"/>
            <a:ext cx="216284" cy="2878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64642" y="3352212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到达</a:t>
            </a:r>
            <a:r>
              <a:rPr lang="en-US" altLang="zh-CN" sz="1200" smtClean="0"/>
              <a:t>PC3</a:t>
            </a:r>
            <a:r>
              <a:rPr lang="zh-CN" altLang="en-US" sz="1200" smtClean="0"/>
              <a:t>的数据</a:t>
            </a:r>
            <a:endParaRPr lang="en-US" altLang="zh-CN" sz="1200" smtClean="0"/>
          </a:p>
          <a:p>
            <a:r>
              <a:rPr lang="zh-CN" altLang="en-US" sz="1200" smtClean="0"/>
              <a:t>包直接给</a:t>
            </a:r>
            <a:r>
              <a:rPr lang="en-US" altLang="zh-CN" sz="1200" smtClean="0"/>
              <a:t>R3</a:t>
            </a:r>
            <a:endParaRPr lang="zh-CN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3740764" y="3783075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PC1</a:t>
            </a:r>
            <a:r>
              <a:rPr lang="zh-CN" altLang="en-US" sz="1200" smtClean="0"/>
              <a:t>添加一条到主机</a:t>
            </a:r>
            <a:r>
              <a:rPr lang="en-US" altLang="zh-CN" sz="1200" smtClean="0"/>
              <a:t>192.168.2.2</a:t>
            </a:r>
            <a:r>
              <a:rPr lang="zh-CN" altLang="en-US" sz="1200" smtClean="0"/>
              <a:t>的路由，</a:t>
            </a:r>
            <a:endParaRPr lang="en-US" altLang="zh-CN" sz="1200" smtClean="0"/>
          </a:p>
          <a:p>
            <a:r>
              <a:rPr lang="zh-CN" altLang="en-US" sz="1200"/>
              <a:t>下一</a:t>
            </a:r>
            <a:r>
              <a:rPr lang="zh-CN" altLang="en-US" sz="1200" smtClean="0"/>
              <a:t>跳指向</a:t>
            </a:r>
            <a:r>
              <a:rPr lang="en-US" altLang="zh-CN" sz="1200" smtClean="0"/>
              <a:t>192.168.1.254</a:t>
            </a:r>
            <a:endParaRPr lang="zh-CN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3357046" y="1383268"/>
            <a:ext cx="438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R1(config)#ip route 192.168.2.0 255.255.255.0 192.168.1.254</a:t>
            </a:r>
            <a:endParaRPr lang="zh-CN" altLang="en-US" sz="120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964427" y="1660267"/>
            <a:ext cx="0" cy="62017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579331" y="3813877"/>
            <a:ext cx="16143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/>
              <a:t>③</a:t>
            </a:r>
            <a:endParaRPr lang="zh-CN" altLang="en-US" sz="1400"/>
          </a:p>
        </p:txBody>
      </p:sp>
      <p:sp>
        <p:nvSpPr>
          <p:cNvPr id="68" name="矩形 67"/>
          <p:cNvSpPr/>
          <p:nvPr/>
        </p:nvSpPr>
        <p:spPr>
          <a:xfrm>
            <a:off x="2884514" y="2901459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④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2836038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-7615"/>
            <a:ext cx="724852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73" y="3269154"/>
            <a:ext cx="3590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类型</a:t>
            </a:r>
            <a:endParaRPr lang="zh-CN" altLang="en-US" sz="1400" b="1"/>
          </a:p>
        </p:txBody>
      </p:sp>
      <p:sp>
        <p:nvSpPr>
          <p:cNvPr id="4" name="TextBox 3"/>
          <p:cNvSpPr txBox="1"/>
          <p:nvPr/>
        </p:nvSpPr>
        <p:spPr>
          <a:xfrm>
            <a:off x="304873" y="3534389"/>
            <a:ext cx="3590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代码</a:t>
            </a:r>
            <a:endParaRPr lang="zh-CN" altLang="en-US" sz="1400" b="1"/>
          </a:p>
        </p:txBody>
      </p:sp>
      <p:cxnSp>
        <p:nvCxnSpPr>
          <p:cNvPr id="5" name="直接连接符 4"/>
          <p:cNvCxnSpPr>
            <a:stCxn id="3" idx="3"/>
          </p:cNvCxnSpPr>
          <p:nvPr/>
        </p:nvCxnSpPr>
        <p:spPr>
          <a:xfrm>
            <a:off x="663946" y="3376876"/>
            <a:ext cx="663074" cy="95304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63946" y="3642111"/>
            <a:ext cx="663074" cy="2982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73" y="3825334"/>
            <a:ext cx="3590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/>
              <a:t>网关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63946" y="3933056"/>
            <a:ext cx="615329" cy="2982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88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7" y="3375667"/>
            <a:ext cx="80676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弧形 75"/>
          <p:cNvSpPr/>
          <p:nvPr/>
        </p:nvSpPr>
        <p:spPr>
          <a:xfrm rot="10800000">
            <a:off x="3243163" y="4046733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rot="10800000">
            <a:off x="1002972" y="4008656"/>
            <a:ext cx="2240191" cy="418030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15067" y="320859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172.16.0.2/24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51864" y="2716912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R1(config)#ip route 0.0.0.0 0.0.0.0 172.16.0.2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3857" y="320859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172.16.0.1/24</a:t>
            </a:r>
            <a:endParaRPr lang="zh-CN" altLang="en-US" sz="1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7418" y="2996952"/>
            <a:ext cx="0" cy="5041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37489" y="2855411"/>
            <a:ext cx="0" cy="86937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6541" y="2421130"/>
            <a:ext cx="3324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R2(config)#ip route 0.0.0.0 0.0.0.0 172.16.0</a:t>
            </a:r>
            <a:r>
              <a:rPr lang="en-US" altLang="zh-CN" sz="1200"/>
              <a:t>.</a:t>
            </a:r>
            <a:r>
              <a:rPr lang="en-US" altLang="zh-CN" sz="1200" smtClean="0"/>
              <a:t>1 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52529" y="3501059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92080" y="3450585"/>
            <a:ext cx="0" cy="53113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188" y="442379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192.168.1.1</a:t>
            </a:r>
            <a:endParaRPr lang="zh-CN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2081602" y="320859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192.168.1.1/24</a:t>
            </a:r>
            <a:endParaRPr lang="zh-CN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5759416" y="320859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192.168.8.1/24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4207" y="446476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192.168.8.2</a:t>
            </a:r>
          </a:p>
          <a:p>
            <a:r>
              <a:rPr lang="en-US" altLang="zh-CN" sz="1200" smtClean="0"/>
              <a:t>255.255.255.0</a:t>
            </a:r>
          </a:p>
          <a:p>
            <a:r>
              <a:rPr lang="en-US" altLang="zh-CN" sz="1200" smtClean="0"/>
              <a:t>192.168.8.1</a:t>
            </a:r>
            <a:endParaRPr lang="zh-CN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1468851" y="4273628"/>
            <a:ext cx="12808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1200"/>
              <a:t>http://59.46.80.160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196541" y="36277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抓包</a:t>
            </a: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2915816" y="3483477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064678" y="3483477"/>
            <a:ext cx="0" cy="401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43697" y="4326263"/>
            <a:ext cx="128080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1200"/>
              <a:t>http://59.46.80.160</a:t>
            </a:r>
            <a:endParaRPr lang="zh-CN" altLang="en-US" sz="1200"/>
          </a:p>
        </p:txBody>
      </p:sp>
      <p:sp>
        <p:nvSpPr>
          <p:cNvPr id="34" name="弧形 33"/>
          <p:cNvSpPr/>
          <p:nvPr/>
        </p:nvSpPr>
        <p:spPr>
          <a:xfrm rot="10800000" flipH="1">
            <a:off x="1002971" y="4255936"/>
            <a:ext cx="4485369" cy="531992"/>
          </a:xfrm>
          <a:prstGeom prst="arc">
            <a:avLst>
              <a:gd name="adj1" fmla="val 11065886"/>
              <a:gd name="adj2" fmla="val 21347059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21343" y="4649429"/>
            <a:ext cx="13080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1200" smtClean="0"/>
              <a:t>ICMP</a:t>
            </a:r>
            <a:r>
              <a:rPr lang="zh-CN" altLang="en-US" sz="1200" smtClean="0"/>
              <a:t>错误报告报文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5025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35" y="-381000"/>
            <a:ext cx="672465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35" y="909300"/>
            <a:ext cx="718145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访问网站</a:t>
            </a:r>
            <a:endParaRPr lang="en-US" altLang="zh-CN" sz="1400" b="1" smtClean="0"/>
          </a:p>
          <a:p>
            <a:r>
              <a:rPr lang="zh-CN" altLang="en-US" sz="1400" b="1" smtClean="0"/>
              <a:t>的数据包</a:t>
            </a:r>
            <a:endParaRPr lang="zh-CN" altLang="en-US" sz="1400" b="1"/>
          </a:p>
        </p:txBody>
      </p:sp>
      <p:sp>
        <p:nvSpPr>
          <p:cNvPr id="5" name="TextBox 4"/>
          <p:cNvSpPr txBox="1"/>
          <p:nvPr/>
        </p:nvSpPr>
        <p:spPr>
          <a:xfrm>
            <a:off x="179535" y="1448652"/>
            <a:ext cx="80791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smtClean="0"/>
              <a:t>ICMP</a:t>
            </a:r>
            <a:r>
              <a:rPr lang="zh-CN" altLang="en-US" sz="1400" b="1" smtClean="0"/>
              <a:t>差错</a:t>
            </a:r>
            <a:endParaRPr lang="en-US" altLang="zh-CN" sz="1400" b="1" smtClean="0"/>
          </a:p>
          <a:p>
            <a:r>
              <a:rPr lang="zh-CN" altLang="en-US" sz="1400" b="1" smtClean="0"/>
              <a:t>报告报文</a:t>
            </a:r>
            <a:endParaRPr lang="zh-CN" altLang="en-US" sz="1400" b="1"/>
          </a:p>
        </p:txBody>
      </p:sp>
      <p:cxnSp>
        <p:nvCxnSpPr>
          <p:cNvPr id="6" name="直接连接符 5"/>
          <p:cNvCxnSpPr/>
          <p:nvPr/>
        </p:nvCxnSpPr>
        <p:spPr>
          <a:xfrm>
            <a:off x="921643" y="1124744"/>
            <a:ext cx="576064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87448" y="1329900"/>
            <a:ext cx="422375" cy="334195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110" y="4041646"/>
            <a:ext cx="718145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第</a:t>
            </a:r>
            <a:r>
              <a:rPr lang="en-US" altLang="zh-CN" sz="1400" b="1" smtClean="0"/>
              <a:t>2</a:t>
            </a:r>
            <a:r>
              <a:rPr lang="zh-CN" altLang="en-US" sz="1400" b="1" smtClean="0"/>
              <a:t>个数</a:t>
            </a:r>
            <a:endParaRPr lang="en-US" altLang="zh-CN" sz="1400" b="1" smtClean="0"/>
          </a:p>
          <a:p>
            <a:r>
              <a:rPr lang="zh-CN" altLang="en-US" sz="1400" b="1" smtClean="0"/>
              <a:t>据包首部</a:t>
            </a:r>
            <a:endParaRPr lang="zh-CN" altLang="en-US" sz="1400" b="1"/>
          </a:p>
        </p:txBody>
      </p:sp>
      <p:sp>
        <p:nvSpPr>
          <p:cNvPr id="16" name="左大括号 15"/>
          <p:cNvSpPr/>
          <p:nvPr/>
        </p:nvSpPr>
        <p:spPr>
          <a:xfrm>
            <a:off x="914551" y="3140966"/>
            <a:ext cx="304596" cy="2232249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940039" y="5420060"/>
            <a:ext cx="253620" cy="648072"/>
          </a:xfrm>
          <a:prstGeom prst="leftBrace">
            <a:avLst>
              <a:gd name="adj1" fmla="val 22339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1" y="5543744"/>
            <a:ext cx="897682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传输层首部</a:t>
            </a:r>
            <a:endParaRPr lang="en-US" altLang="zh-CN" sz="1400" b="1" smtClean="0"/>
          </a:p>
          <a:p>
            <a:r>
              <a:rPr lang="zh-CN" altLang="en-US" sz="1400" b="1" smtClean="0"/>
              <a:t>前</a:t>
            </a:r>
            <a:r>
              <a:rPr lang="en-US" altLang="zh-CN" sz="1400" b="1" smtClean="0"/>
              <a:t>8</a:t>
            </a:r>
            <a:r>
              <a:rPr lang="zh-CN" altLang="en-US" sz="1400" b="1" smtClean="0"/>
              <a:t>个字节</a:t>
            </a:r>
            <a:endParaRPr lang="zh-CN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4283968" y="5641153"/>
            <a:ext cx="6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endParaRPr lang="zh-CN" altLang="en-US" sz="1400" b="1"/>
          </a:p>
        </p:txBody>
      </p:sp>
      <p:sp>
        <p:nvSpPr>
          <p:cNvPr id="20" name="TextBox 19"/>
          <p:cNvSpPr txBox="1"/>
          <p:nvPr/>
        </p:nvSpPr>
        <p:spPr>
          <a:xfrm>
            <a:off x="7380312" y="5312338"/>
            <a:ext cx="71814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smtClean="0"/>
              <a:t>TCP</a:t>
            </a:r>
            <a:r>
              <a:rPr lang="zh-CN" altLang="en-US" sz="1400" b="1" smtClean="0"/>
              <a:t>协议</a:t>
            </a:r>
            <a:endParaRPr lang="zh-CN" altLang="en-US" sz="1400" b="1"/>
          </a:p>
        </p:txBody>
      </p:sp>
      <p:sp>
        <p:nvSpPr>
          <p:cNvPr id="21" name="TextBox 20"/>
          <p:cNvSpPr txBox="1"/>
          <p:nvPr/>
        </p:nvSpPr>
        <p:spPr>
          <a:xfrm>
            <a:off x="7380312" y="5518207"/>
            <a:ext cx="53860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源端口</a:t>
            </a:r>
            <a:endParaRPr lang="zh-CN" altLang="en-US" sz="1400" b="1"/>
          </a:p>
        </p:txBody>
      </p:sp>
      <p:sp>
        <p:nvSpPr>
          <p:cNvPr id="22" name="TextBox 21"/>
          <p:cNvSpPr txBox="1"/>
          <p:nvPr/>
        </p:nvSpPr>
        <p:spPr>
          <a:xfrm>
            <a:off x="7380312" y="5734708"/>
            <a:ext cx="71814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b="1" smtClean="0"/>
              <a:t>目标端口</a:t>
            </a:r>
            <a:endParaRPr lang="zh-CN" altLang="en-US" sz="1400" b="1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86620" y="5597896"/>
            <a:ext cx="3593692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3786620" y="5748875"/>
            <a:ext cx="3593692" cy="93555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0" idx="1"/>
          </p:cNvCxnSpPr>
          <p:nvPr/>
        </p:nvCxnSpPr>
        <p:spPr>
          <a:xfrm flipH="1">
            <a:off x="7092280" y="5420060"/>
            <a:ext cx="288032" cy="0"/>
          </a:xfrm>
          <a:prstGeom prst="line">
            <a:avLst/>
          </a:prstGeom>
          <a:ln w="95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80940" y="1052735"/>
            <a:ext cx="263068" cy="144017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987448" y="531277"/>
            <a:ext cx="3523550" cy="510344"/>
          </a:xfrm>
          <a:custGeom>
            <a:avLst/>
            <a:gdLst>
              <a:gd name="connsiteX0" fmla="*/ 985962 w 988570"/>
              <a:gd name="connsiteY0" fmla="*/ 510344 h 510344"/>
              <a:gd name="connsiteX1" fmla="*/ 834887 w 988570"/>
              <a:gd name="connsiteY1" fmla="*/ 57120 h 510344"/>
              <a:gd name="connsiteX2" fmla="*/ 0 w 988570"/>
              <a:gd name="connsiteY2" fmla="*/ 1460 h 5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570" h="510344">
                <a:moveTo>
                  <a:pt x="985962" y="510344"/>
                </a:moveTo>
                <a:cubicBezTo>
                  <a:pt x="992588" y="326139"/>
                  <a:pt x="999214" y="141934"/>
                  <a:pt x="834887" y="57120"/>
                </a:cubicBezTo>
                <a:cubicBezTo>
                  <a:pt x="670560" y="-27694"/>
                  <a:pt x="137823" y="9411"/>
                  <a:pt x="0" y="146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9535" y="423555"/>
            <a:ext cx="71814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b="1" smtClean="0"/>
              <a:t>TCP</a:t>
            </a:r>
            <a:r>
              <a:rPr lang="zh-CN" altLang="en-US" sz="1400" b="1" smtClean="0"/>
              <a:t>协议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71897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/>
          <p:cNvCxnSpPr>
            <a:endCxn id="60" idx="0"/>
          </p:cNvCxnSpPr>
          <p:nvPr/>
        </p:nvCxnSpPr>
        <p:spPr>
          <a:xfrm flipV="1">
            <a:off x="6406443" y="2356331"/>
            <a:ext cx="1126702" cy="750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9978" y="4833824"/>
            <a:ext cx="560715" cy="328330"/>
          </a:xfrm>
          <a:prstGeom prst="rect">
            <a:avLst/>
          </a:prstGeom>
          <a:noFill/>
        </p:spPr>
      </p:pic>
      <p:cxnSp>
        <p:nvCxnSpPr>
          <p:cNvPr id="28" name="直接连接符 27"/>
          <p:cNvCxnSpPr>
            <a:endCxn id="27" idx="1"/>
          </p:cNvCxnSpPr>
          <p:nvPr/>
        </p:nvCxnSpPr>
        <p:spPr>
          <a:xfrm>
            <a:off x="1515842" y="4997989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054477" y="5023307"/>
            <a:ext cx="853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493576" y="4847570"/>
            <a:ext cx="678955" cy="293709"/>
            <a:chOff x="1603345" y="4117273"/>
            <a:chExt cx="788032" cy="359783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204" y="471644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直接连接符 44"/>
          <p:cNvCxnSpPr>
            <a:stCxn id="27" idx="3"/>
          </p:cNvCxnSpPr>
          <p:nvPr/>
        </p:nvCxnSpPr>
        <p:spPr>
          <a:xfrm flipV="1">
            <a:off x="3300693" y="4126154"/>
            <a:ext cx="1384395" cy="871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云形 45"/>
          <p:cNvSpPr/>
          <p:nvPr/>
        </p:nvSpPr>
        <p:spPr>
          <a:xfrm>
            <a:off x="4579268" y="3128698"/>
            <a:ext cx="1875092" cy="1023122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9648229">
            <a:off x="3682412" y="459108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10M</a:t>
            </a:r>
            <a:r>
              <a:rPr lang="zh-CN" altLang="en-US" sz="1200" smtClean="0"/>
              <a:t>带宽</a:t>
            </a:r>
            <a:endParaRPr lang="zh-CN" altLang="en-US" sz="1200"/>
          </a:p>
        </p:txBody>
      </p:sp>
      <p:pic>
        <p:nvPicPr>
          <p:cNvPr id="5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56153" y="1450433"/>
            <a:ext cx="351158" cy="6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088" y="3823490"/>
            <a:ext cx="560715" cy="328330"/>
          </a:xfrm>
          <a:prstGeom prst="rect">
            <a:avLst/>
          </a:prstGeom>
          <a:noFill/>
        </p:spPr>
      </p:pic>
      <p:pic>
        <p:nvPicPr>
          <p:cNvPr id="54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733" y="3040560"/>
            <a:ext cx="447627" cy="262111"/>
          </a:xfrm>
          <a:prstGeom prst="rect">
            <a:avLst/>
          </a:prstGeom>
          <a:noFill/>
        </p:spPr>
      </p:pic>
      <p:pic>
        <p:nvPicPr>
          <p:cNvPr id="55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3651" y="2559644"/>
            <a:ext cx="379036" cy="221947"/>
          </a:xfrm>
          <a:prstGeom prst="rect">
            <a:avLst/>
          </a:prstGeom>
          <a:noFill/>
        </p:spPr>
      </p:pic>
      <p:grpSp>
        <p:nvGrpSpPr>
          <p:cNvPr id="57" name="组合 56"/>
          <p:cNvGrpSpPr/>
          <p:nvPr/>
        </p:nvGrpSpPr>
        <p:grpSpPr>
          <a:xfrm>
            <a:off x="7369748" y="2247016"/>
            <a:ext cx="432047" cy="179184"/>
            <a:chOff x="1603345" y="4117273"/>
            <a:chExt cx="788032" cy="359783"/>
          </a:xfrm>
        </p:grpSpPr>
        <p:sp>
          <p:nvSpPr>
            <p:cNvPr id="5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2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1512" y="1500527"/>
            <a:ext cx="351158" cy="6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7" name="直接连接符 76"/>
          <p:cNvCxnSpPr>
            <a:endCxn id="59" idx="3"/>
          </p:cNvCxnSpPr>
          <p:nvPr/>
        </p:nvCxnSpPr>
        <p:spPr>
          <a:xfrm flipH="1">
            <a:off x="7785234" y="2120586"/>
            <a:ext cx="673037" cy="196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35196" y="1052736"/>
            <a:ext cx="582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Web1</a:t>
            </a:r>
            <a:endParaRPr lang="zh-CN" altLang="en-US" sz="1200"/>
          </a:p>
        </p:txBody>
      </p:sp>
      <p:sp>
        <p:nvSpPr>
          <p:cNvPr id="82" name="TextBox 81"/>
          <p:cNvSpPr txBox="1"/>
          <p:nvPr/>
        </p:nvSpPr>
        <p:spPr>
          <a:xfrm>
            <a:off x="8303149" y="1011421"/>
            <a:ext cx="582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Web2</a:t>
            </a:r>
            <a:endParaRPr lang="zh-CN" alt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412539" y="5212133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       PC1</a:t>
            </a:r>
          </a:p>
          <a:p>
            <a:r>
              <a:rPr lang="en-US" altLang="zh-CN" sz="1200" smtClean="0"/>
              <a:t>192.168.1.2</a:t>
            </a:r>
            <a:endParaRPr lang="zh-CN" altLang="en-US" sz="1200"/>
          </a:p>
        </p:txBody>
      </p:sp>
      <p:sp>
        <p:nvSpPr>
          <p:cNvPr id="89" name="TextBox 88"/>
          <p:cNvSpPr txBox="1"/>
          <p:nvPr/>
        </p:nvSpPr>
        <p:spPr>
          <a:xfrm>
            <a:off x="2146506" y="5162154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</a:t>
            </a:r>
            <a:endParaRPr lang="zh-CN" alt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3306226" y="4899078"/>
            <a:ext cx="95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111.12.11.2</a:t>
            </a:r>
            <a:endParaRPr lang="zh-CN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4485473" y="4260703"/>
            <a:ext cx="95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111.12.11.1</a:t>
            </a:r>
            <a:endParaRPr lang="zh-CN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6831732" y="278159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42.2.12.2</a:t>
            </a:r>
            <a:endParaRPr lang="zh-CN" altLang="en-US" sz="1200"/>
          </a:p>
        </p:txBody>
      </p:sp>
      <p:sp>
        <p:nvSpPr>
          <p:cNvPr id="93" name="TextBox 92"/>
          <p:cNvSpPr txBox="1"/>
          <p:nvPr/>
        </p:nvSpPr>
        <p:spPr>
          <a:xfrm>
            <a:off x="6359528" y="123693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219.148.38.148</a:t>
            </a:r>
            <a:endParaRPr lang="zh-CN" alt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6454896" y="312455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42.2.12.1</a:t>
            </a:r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6300176" y="562160"/>
            <a:ext cx="2880320" cy="197792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445629" y="3987655"/>
            <a:ext cx="2880320" cy="171209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361582" y="4042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企业内网</a:t>
            </a:r>
            <a:endParaRPr lang="zh-CN" altLang="en-US" sz="1600" b="1"/>
          </a:p>
        </p:txBody>
      </p:sp>
      <p:sp>
        <p:nvSpPr>
          <p:cNvPr id="100" name="TextBox 99"/>
          <p:cNvSpPr txBox="1"/>
          <p:nvPr/>
        </p:nvSpPr>
        <p:spPr>
          <a:xfrm>
            <a:off x="7548603" y="7545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/>
              <a:t>电信机房</a:t>
            </a:r>
            <a:endParaRPr lang="zh-CN" altLang="en-US" sz="1600" b="1"/>
          </a:p>
        </p:txBody>
      </p:sp>
      <p:sp>
        <p:nvSpPr>
          <p:cNvPr id="101" name="右大括号 100"/>
          <p:cNvSpPr/>
          <p:nvPr/>
        </p:nvSpPr>
        <p:spPr>
          <a:xfrm rot="16200000">
            <a:off x="1822643" y="3981740"/>
            <a:ext cx="188291" cy="1646383"/>
          </a:xfrm>
          <a:prstGeom prst="rightBrace">
            <a:avLst>
              <a:gd name="adj1" fmla="val 3550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大括号 101"/>
          <p:cNvSpPr/>
          <p:nvPr/>
        </p:nvSpPr>
        <p:spPr>
          <a:xfrm rot="14261900">
            <a:off x="3813143" y="3608073"/>
            <a:ext cx="270623" cy="1545970"/>
          </a:xfrm>
          <a:prstGeom prst="rightBrace">
            <a:avLst>
              <a:gd name="adj1" fmla="val 3550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大括号 102"/>
          <p:cNvSpPr/>
          <p:nvPr/>
        </p:nvSpPr>
        <p:spPr>
          <a:xfrm rot="14190551">
            <a:off x="6473024" y="2537869"/>
            <a:ext cx="277136" cy="571890"/>
          </a:xfrm>
          <a:prstGeom prst="rightBrace">
            <a:avLst>
              <a:gd name="adj1" fmla="val 3550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大括号 104"/>
          <p:cNvSpPr/>
          <p:nvPr/>
        </p:nvSpPr>
        <p:spPr>
          <a:xfrm rot="15200148">
            <a:off x="7946197" y="1674367"/>
            <a:ext cx="246566" cy="768884"/>
          </a:xfrm>
          <a:prstGeom prst="rightBrace">
            <a:avLst>
              <a:gd name="adj1" fmla="val 3550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大括号 106"/>
          <p:cNvSpPr/>
          <p:nvPr/>
        </p:nvSpPr>
        <p:spPr>
          <a:xfrm rot="17166429">
            <a:off x="7188255" y="1767475"/>
            <a:ext cx="178407" cy="590301"/>
          </a:xfrm>
          <a:prstGeom prst="rightBrace">
            <a:avLst>
              <a:gd name="adj1" fmla="val 35500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/>
          <p:cNvCxnSpPr>
            <a:stCxn id="62" idx="5"/>
            <a:endCxn id="52" idx="2"/>
          </p:cNvCxnSpPr>
          <p:nvPr/>
        </p:nvCxnSpPr>
        <p:spPr>
          <a:xfrm flipH="1" flipV="1">
            <a:off x="6831732" y="2074434"/>
            <a:ext cx="709510" cy="204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12775" y="4061540"/>
            <a:ext cx="1614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smtClean="0"/>
              <a:t>②</a:t>
            </a:r>
            <a:endParaRPr lang="zh-CN" altLang="en-US" sz="1100" b="1"/>
          </a:p>
        </p:txBody>
      </p:sp>
      <p:sp>
        <p:nvSpPr>
          <p:cNvPr id="118" name="矩形 117"/>
          <p:cNvSpPr/>
          <p:nvPr/>
        </p:nvSpPr>
        <p:spPr>
          <a:xfrm>
            <a:off x="1828844" y="4500997"/>
            <a:ext cx="17953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zh-CN" altLang="en-US" sz="1400" b="1"/>
              <a:t>①</a:t>
            </a:r>
            <a:endParaRPr lang="en-US" altLang="zh-CN" sz="1400" b="1"/>
          </a:p>
        </p:txBody>
      </p:sp>
      <p:sp>
        <p:nvSpPr>
          <p:cNvPr id="119" name="矩形 118"/>
          <p:cNvSpPr/>
          <p:nvPr/>
        </p:nvSpPr>
        <p:spPr>
          <a:xfrm>
            <a:off x="6407743" y="2515989"/>
            <a:ext cx="16143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/>
              <a:t>③</a:t>
            </a:r>
            <a:endParaRPr lang="zh-CN" altLang="en-US" sz="1400"/>
          </a:p>
        </p:txBody>
      </p:sp>
      <p:sp>
        <p:nvSpPr>
          <p:cNvPr id="120" name="矩形 119"/>
          <p:cNvSpPr/>
          <p:nvPr/>
        </p:nvSpPr>
        <p:spPr>
          <a:xfrm>
            <a:off x="7274335" y="1762433"/>
            <a:ext cx="19082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/>
              <a:t>④</a:t>
            </a:r>
            <a:endParaRPr lang="zh-CN" altLang="en-US" sz="1100" b="1"/>
          </a:p>
        </p:txBody>
      </p:sp>
      <p:sp>
        <p:nvSpPr>
          <p:cNvPr id="121" name="矩形 120"/>
          <p:cNvSpPr/>
          <p:nvPr/>
        </p:nvSpPr>
        <p:spPr>
          <a:xfrm>
            <a:off x="7932311" y="1722738"/>
            <a:ext cx="19082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zh-CN" altLang="en-US" sz="1400" b="1" smtClean="0"/>
              <a:t>⑤</a:t>
            </a:r>
            <a:endParaRPr lang="zh-CN" altLang="en-US" sz="1100" b="1"/>
          </a:p>
        </p:txBody>
      </p:sp>
      <p:sp>
        <p:nvSpPr>
          <p:cNvPr id="188" name="TextBox 187"/>
          <p:cNvSpPr txBox="1"/>
          <p:nvPr/>
        </p:nvSpPr>
        <p:spPr>
          <a:xfrm>
            <a:off x="7964719" y="1267042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219.148.38.132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07640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2865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681163"/>
            <a:ext cx="62865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2865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79919"/>
            <a:ext cx="63150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57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37" y="-153965"/>
            <a:ext cx="681990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597245" y="1679816"/>
            <a:ext cx="6552728" cy="144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4481" y="2055954"/>
            <a:ext cx="591383" cy="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37082" y="15638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版本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54481" y="1721376"/>
            <a:ext cx="66707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37082" y="19020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首部长度</a:t>
            </a:r>
            <a:endParaRPr lang="zh-CN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-237082" y="22402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区分服务</a:t>
            </a:r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-237082" y="25784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总长度</a:t>
            </a:r>
            <a:endParaRPr lang="zh-CN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-237082" y="29165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标识</a:t>
            </a:r>
            <a:endParaRPr lang="zh-CN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-237082" y="3254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标志</a:t>
            </a:r>
            <a:endParaRPr lang="zh-CN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-237082" y="35929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片偏移</a:t>
            </a:r>
            <a:endParaRPr lang="zh-CN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-237082" y="39310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生存时间</a:t>
            </a:r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-237082" y="42692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协议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-237082" y="46074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首部校验和</a:t>
            </a:r>
            <a:endParaRPr lang="zh-CN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-237082" y="494556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源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zh-CN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-237082" y="5283737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目标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zh-CN" altLang="en-US" sz="1400"/>
          </a:p>
        </p:txBody>
      </p:sp>
      <p:cxnSp>
        <p:nvCxnSpPr>
          <p:cNvPr id="28" name="直接连接符 27"/>
          <p:cNvCxnSpPr/>
          <p:nvPr/>
        </p:nvCxnSpPr>
        <p:spPr>
          <a:xfrm>
            <a:off x="1421553" y="1717787"/>
            <a:ext cx="0" cy="125299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421553" y="2970782"/>
            <a:ext cx="46372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54481" y="2732288"/>
            <a:ext cx="4400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54481" y="3070455"/>
            <a:ext cx="36432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45864" y="2055954"/>
            <a:ext cx="0" cy="106776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1345864" y="3123723"/>
            <a:ext cx="53941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270177" y="2396739"/>
            <a:ext cx="0" cy="8799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754481" y="2394121"/>
            <a:ext cx="515696" cy="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1270177" y="3276664"/>
            <a:ext cx="47108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1194490" y="3429605"/>
            <a:ext cx="69078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194490" y="2732288"/>
            <a:ext cx="0" cy="6973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118803" y="3070455"/>
            <a:ext cx="0" cy="51209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118803" y="3582546"/>
            <a:ext cx="76647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043116" y="3735487"/>
            <a:ext cx="69814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54481" y="3408622"/>
            <a:ext cx="28863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043116" y="3408622"/>
            <a:ext cx="0" cy="3268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967429" y="3888428"/>
            <a:ext cx="9178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754481" y="3759919"/>
            <a:ext cx="21294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967429" y="3759919"/>
            <a:ext cx="0" cy="13486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>
            <a:off x="974485" y="4041369"/>
            <a:ext cx="91079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754481" y="4084956"/>
            <a:ext cx="22243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976918" y="4036592"/>
            <a:ext cx="0" cy="572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1057693" y="4194310"/>
            <a:ext cx="82758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754481" y="4423123"/>
            <a:ext cx="30321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050172" y="4194310"/>
            <a:ext cx="2723" cy="2288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754481" y="4761290"/>
            <a:ext cx="37439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1128872" y="4347251"/>
            <a:ext cx="1" cy="4140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1128872" y="4347251"/>
            <a:ext cx="61238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1205814" y="4500192"/>
            <a:ext cx="67946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205814" y="4509120"/>
            <a:ext cx="0" cy="60316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754481" y="5112284"/>
            <a:ext cx="451333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754481" y="5445224"/>
            <a:ext cx="527308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1281789" y="4653136"/>
            <a:ext cx="0" cy="7920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>
            <a:off x="1281789" y="4653136"/>
            <a:ext cx="60348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右大括号 1072"/>
          <p:cNvSpPr/>
          <p:nvPr/>
        </p:nvSpPr>
        <p:spPr>
          <a:xfrm>
            <a:off x="8361613" y="2970782"/>
            <a:ext cx="220352" cy="1974787"/>
          </a:xfrm>
          <a:prstGeom prst="rightBrace">
            <a:avLst>
              <a:gd name="adj1" fmla="val 36204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8602220" y="38042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网络层首部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913944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任意多边形 82"/>
          <p:cNvSpPr/>
          <p:nvPr/>
        </p:nvSpPr>
        <p:spPr>
          <a:xfrm>
            <a:off x="1275907" y="3359913"/>
            <a:ext cx="2838893" cy="528485"/>
          </a:xfrm>
          <a:custGeom>
            <a:avLst/>
            <a:gdLst>
              <a:gd name="connsiteX0" fmla="*/ 2838893 w 2838893"/>
              <a:gd name="connsiteY0" fmla="*/ 0 h 528485"/>
              <a:gd name="connsiteX1" fmla="*/ 1669312 w 2838893"/>
              <a:gd name="connsiteY1" fmla="*/ 520995 h 528485"/>
              <a:gd name="connsiteX2" fmla="*/ 0 w 2838893"/>
              <a:gd name="connsiteY2" fmla="*/ 308344 h 52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8893" h="528485">
                <a:moveTo>
                  <a:pt x="2838893" y="0"/>
                </a:moveTo>
                <a:cubicBezTo>
                  <a:pt x="2490677" y="234802"/>
                  <a:pt x="2142461" y="469604"/>
                  <a:pt x="1669312" y="520995"/>
                </a:cubicBezTo>
                <a:cubicBezTo>
                  <a:pt x="1196163" y="572386"/>
                  <a:pt x="278219" y="343786"/>
                  <a:pt x="0" y="30834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275907" y="3370545"/>
            <a:ext cx="4210493" cy="745012"/>
          </a:xfrm>
          <a:custGeom>
            <a:avLst/>
            <a:gdLst>
              <a:gd name="connsiteX0" fmla="*/ 4136065 w 4136065"/>
              <a:gd name="connsiteY0" fmla="*/ 0 h 745012"/>
              <a:gd name="connsiteX1" fmla="*/ 1945758 w 4136065"/>
              <a:gd name="connsiteY1" fmla="*/ 733647 h 745012"/>
              <a:gd name="connsiteX2" fmla="*/ 0 w 4136065"/>
              <a:gd name="connsiteY2" fmla="*/ 446568 h 74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065" h="745012">
                <a:moveTo>
                  <a:pt x="4136065" y="0"/>
                </a:moveTo>
                <a:cubicBezTo>
                  <a:pt x="3385583" y="329609"/>
                  <a:pt x="2635102" y="659219"/>
                  <a:pt x="1945758" y="733647"/>
                </a:cubicBezTo>
                <a:cubicBezTo>
                  <a:pt x="1256414" y="808075"/>
                  <a:pt x="324293" y="494415"/>
                  <a:pt x="0" y="446568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1275907" y="3402443"/>
            <a:ext cx="6368902" cy="910005"/>
          </a:xfrm>
          <a:custGeom>
            <a:avLst/>
            <a:gdLst>
              <a:gd name="connsiteX0" fmla="*/ 6283842 w 6283842"/>
              <a:gd name="connsiteY0" fmla="*/ 0 h 910005"/>
              <a:gd name="connsiteX1" fmla="*/ 2073349 w 6283842"/>
              <a:gd name="connsiteY1" fmla="*/ 893135 h 910005"/>
              <a:gd name="connsiteX2" fmla="*/ 0 w 6283842"/>
              <a:gd name="connsiteY2" fmla="*/ 584791 h 91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3842" h="910005">
                <a:moveTo>
                  <a:pt x="6283842" y="0"/>
                </a:moveTo>
                <a:cubicBezTo>
                  <a:pt x="4702249" y="397835"/>
                  <a:pt x="3120656" y="795670"/>
                  <a:pt x="2073349" y="893135"/>
                </a:cubicBezTo>
                <a:cubicBezTo>
                  <a:pt x="1026042" y="990600"/>
                  <a:pt x="345558" y="636182"/>
                  <a:pt x="0" y="58479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91761" y="3274332"/>
            <a:ext cx="65712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746" y="3129570"/>
            <a:ext cx="560715" cy="328330"/>
          </a:xfrm>
          <a:prstGeom prst="rect">
            <a:avLst/>
          </a:prstGeom>
          <a:noFill/>
        </p:spPr>
      </p:pic>
      <p:grpSp>
        <p:nvGrpSpPr>
          <p:cNvPr id="4" name="组合 3"/>
          <p:cNvGrpSpPr/>
          <p:nvPr/>
        </p:nvGrpSpPr>
        <p:grpSpPr>
          <a:xfrm>
            <a:off x="1695776" y="3146881"/>
            <a:ext cx="678955" cy="293709"/>
            <a:chOff x="1603345" y="4117273"/>
            <a:chExt cx="788032" cy="35978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488" y="3045889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010" y="3129570"/>
            <a:ext cx="560715" cy="328330"/>
          </a:xfrm>
          <a:prstGeom prst="rect">
            <a:avLst/>
          </a:prstGeom>
          <a:noFill/>
        </p:spPr>
      </p:pic>
      <p:grpSp>
        <p:nvGrpSpPr>
          <p:cNvPr id="24" name="组合 23"/>
          <p:cNvGrpSpPr/>
          <p:nvPr/>
        </p:nvGrpSpPr>
        <p:grpSpPr>
          <a:xfrm>
            <a:off x="6607399" y="3100851"/>
            <a:ext cx="678955" cy="293709"/>
            <a:chOff x="1603345" y="4117273"/>
            <a:chExt cx="788032" cy="359783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7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2223" y="3110167"/>
            <a:ext cx="560715" cy="328330"/>
          </a:xfrm>
          <a:prstGeom prst="rect">
            <a:avLst/>
          </a:prstGeom>
          <a:noFill/>
        </p:spPr>
      </p:pic>
      <p:pic>
        <p:nvPicPr>
          <p:cNvPr id="4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992188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2188208" y="199987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192.168.0.1/24</a:t>
            </a:r>
            <a:endParaRPr lang="zh-CN" alt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3550343" y="199987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192.168.1.2/24</a:t>
            </a:r>
            <a:endParaRPr lang="zh-CN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4813454" y="199987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192.168.2.2/24</a:t>
            </a:r>
            <a:endParaRPr lang="zh-CN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7286354" y="2019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192.168.3.2/24</a:t>
            </a:r>
            <a:endParaRPr lang="zh-CN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513262" y="199987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192.168.0.2/24</a:t>
            </a:r>
            <a:endParaRPr lang="zh-CN" alt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2803046" y="161780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192.168.1.1/24</a:t>
            </a:r>
            <a:endParaRPr lang="zh-CN" alt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4197010" y="161780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192.168.2.1/24</a:t>
            </a:r>
            <a:endParaRPr lang="zh-CN" alt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5517995" y="161780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192.168.3.1/24</a:t>
            </a:r>
            <a:endParaRPr lang="zh-CN" altLang="en-US" sz="1200"/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2878746" y="2295236"/>
            <a:ext cx="2677" cy="92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197010" y="2295236"/>
            <a:ext cx="0" cy="8905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509373" y="2295236"/>
            <a:ext cx="0" cy="9020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757725" y="1921621"/>
            <a:ext cx="0" cy="12488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" idx="3"/>
          </p:cNvCxnSpPr>
          <p:nvPr/>
        </p:nvCxnSpPr>
        <p:spPr>
          <a:xfrm flipV="1">
            <a:off x="3439461" y="1912226"/>
            <a:ext cx="0" cy="13815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7" idx="3"/>
          </p:cNvCxnSpPr>
          <p:nvPr/>
        </p:nvCxnSpPr>
        <p:spPr>
          <a:xfrm flipH="1" flipV="1">
            <a:off x="6069025" y="1921623"/>
            <a:ext cx="3913" cy="13527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1244009" y="3402443"/>
            <a:ext cx="1637414" cy="247088"/>
          </a:xfrm>
          <a:custGeom>
            <a:avLst/>
            <a:gdLst>
              <a:gd name="connsiteX0" fmla="*/ 1637414 w 1637414"/>
              <a:gd name="connsiteY0" fmla="*/ 0 h 247088"/>
              <a:gd name="connsiteX1" fmla="*/ 956931 w 1637414"/>
              <a:gd name="connsiteY1" fmla="*/ 244549 h 247088"/>
              <a:gd name="connsiteX2" fmla="*/ 0 w 1637414"/>
              <a:gd name="connsiteY2" fmla="*/ 127591 h 2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414" h="247088">
                <a:moveTo>
                  <a:pt x="1637414" y="0"/>
                </a:moveTo>
                <a:cubicBezTo>
                  <a:pt x="1433623" y="111642"/>
                  <a:pt x="1229833" y="223284"/>
                  <a:pt x="956931" y="244549"/>
                </a:cubicBezTo>
                <a:cubicBezTo>
                  <a:pt x="684029" y="265814"/>
                  <a:pt x="157716" y="147084"/>
                  <a:pt x="0" y="127591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580705" y="3417027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80" name="椭圆 79"/>
          <p:cNvSpPr/>
          <p:nvPr/>
        </p:nvSpPr>
        <p:spPr>
          <a:xfrm>
            <a:off x="3784857" y="3438497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81" name="椭圆 80"/>
          <p:cNvSpPr/>
          <p:nvPr/>
        </p:nvSpPr>
        <p:spPr>
          <a:xfrm>
            <a:off x="5148064" y="3417027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82" name="椭圆 81"/>
          <p:cNvSpPr/>
          <p:nvPr/>
        </p:nvSpPr>
        <p:spPr>
          <a:xfrm>
            <a:off x="7146247" y="3443129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4</a:t>
            </a:r>
            <a:endParaRPr lang="zh-CN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651733" y="358522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PC1</a:t>
            </a:r>
            <a:endParaRPr lang="zh-CN" altLang="en-US" sz="1200"/>
          </a:p>
        </p:txBody>
      </p:sp>
      <p:sp>
        <p:nvSpPr>
          <p:cNvPr id="88" name="TextBox 87"/>
          <p:cNvSpPr txBox="1"/>
          <p:nvPr/>
        </p:nvSpPr>
        <p:spPr>
          <a:xfrm>
            <a:off x="7668344" y="35206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PC2</a:t>
            </a:r>
            <a:endParaRPr lang="zh-CN" altLang="en-US" sz="1200"/>
          </a:p>
        </p:txBody>
      </p:sp>
      <p:sp>
        <p:nvSpPr>
          <p:cNvPr id="110" name="任意多边形 109"/>
          <p:cNvSpPr/>
          <p:nvPr/>
        </p:nvSpPr>
        <p:spPr>
          <a:xfrm>
            <a:off x="1267395" y="2396159"/>
            <a:ext cx="6407042" cy="518578"/>
          </a:xfrm>
          <a:custGeom>
            <a:avLst/>
            <a:gdLst>
              <a:gd name="connsiteX0" fmla="*/ 0 w 1594884"/>
              <a:gd name="connsiteY0" fmla="*/ 212651 h 212651"/>
              <a:gd name="connsiteX1" fmla="*/ 414670 w 1594884"/>
              <a:gd name="connsiteY1" fmla="*/ 42530 h 212651"/>
              <a:gd name="connsiteX2" fmla="*/ 1594884 w 1594884"/>
              <a:gd name="connsiteY2" fmla="*/ 0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884" h="212651">
                <a:moveTo>
                  <a:pt x="0" y="212651"/>
                </a:moveTo>
                <a:cubicBezTo>
                  <a:pt x="74428" y="145311"/>
                  <a:pt x="148856" y="77972"/>
                  <a:pt x="414670" y="42530"/>
                </a:cubicBezTo>
                <a:cubicBezTo>
                  <a:pt x="680484" y="7088"/>
                  <a:pt x="1398182" y="5316"/>
                  <a:pt x="159488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 110"/>
          <p:cNvSpPr/>
          <p:nvPr/>
        </p:nvSpPr>
        <p:spPr>
          <a:xfrm>
            <a:off x="1237767" y="2655448"/>
            <a:ext cx="4280228" cy="406370"/>
          </a:xfrm>
          <a:custGeom>
            <a:avLst/>
            <a:gdLst>
              <a:gd name="connsiteX0" fmla="*/ 0 w 1594884"/>
              <a:gd name="connsiteY0" fmla="*/ 212651 h 212651"/>
              <a:gd name="connsiteX1" fmla="*/ 414670 w 1594884"/>
              <a:gd name="connsiteY1" fmla="*/ 42530 h 212651"/>
              <a:gd name="connsiteX2" fmla="*/ 1594884 w 1594884"/>
              <a:gd name="connsiteY2" fmla="*/ 0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884" h="212651">
                <a:moveTo>
                  <a:pt x="0" y="212651"/>
                </a:moveTo>
                <a:cubicBezTo>
                  <a:pt x="74428" y="145311"/>
                  <a:pt x="148856" y="77972"/>
                  <a:pt x="414670" y="42530"/>
                </a:cubicBezTo>
                <a:cubicBezTo>
                  <a:pt x="680484" y="7088"/>
                  <a:pt x="1398182" y="5316"/>
                  <a:pt x="159488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>
            <a:off x="1244009" y="2879146"/>
            <a:ext cx="2921103" cy="277597"/>
          </a:xfrm>
          <a:custGeom>
            <a:avLst/>
            <a:gdLst>
              <a:gd name="connsiteX0" fmla="*/ 0 w 1594884"/>
              <a:gd name="connsiteY0" fmla="*/ 212651 h 212651"/>
              <a:gd name="connsiteX1" fmla="*/ 414670 w 1594884"/>
              <a:gd name="connsiteY1" fmla="*/ 42530 h 212651"/>
              <a:gd name="connsiteX2" fmla="*/ 1594884 w 1594884"/>
              <a:gd name="connsiteY2" fmla="*/ 0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884" h="212651">
                <a:moveTo>
                  <a:pt x="0" y="212651"/>
                </a:moveTo>
                <a:cubicBezTo>
                  <a:pt x="74428" y="145311"/>
                  <a:pt x="148856" y="77972"/>
                  <a:pt x="414670" y="42530"/>
                </a:cubicBezTo>
                <a:cubicBezTo>
                  <a:pt x="680484" y="7088"/>
                  <a:pt x="1398182" y="5316"/>
                  <a:pt x="159488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>
            <a:off x="1264388" y="3061818"/>
            <a:ext cx="1617035" cy="179313"/>
          </a:xfrm>
          <a:custGeom>
            <a:avLst/>
            <a:gdLst>
              <a:gd name="connsiteX0" fmla="*/ 0 w 1594884"/>
              <a:gd name="connsiteY0" fmla="*/ 212651 h 212651"/>
              <a:gd name="connsiteX1" fmla="*/ 414670 w 1594884"/>
              <a:gd name="connsiteY1" fmla="*/ 42530 h 212651"/>
              <a:gd name="connsiteX2" fmla="*/ 1594884 w 1594884"/>
              <a:gd name="connsiteY2" fmla="*/ 0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4884" h="212651">
                <a:moveTo>
                  <a:pt x="0" y="212651"/>
                </a:moveTo>
                <a:cubicBezTo>
                  <a:pt x="74428" y="145311"/>
                  <a:pt x="148856" y="77972"/>
                  <a:pt x="414670" y="42530"/>
                </a:cubicBezTo>
                <a:cubicBezTo>
                  <a:pt x="680484" y="7088"/>
                  <a:pt x="1398182" y="5316"/>
                  <a:pt x="1594884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2396219" y="2939172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115" name="椭圆 114"/>
          <p:cNvSpPr/>
          <p:nvPr/>
        </p:nvSpPr>
        <p:spPr>
          <a:xfrm>
            <a:off x="3784857" y="2801920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116" name="椭圆 115"/>
          <p:cNvSpPr/>
          <p:nvPr/>
        </p:nvSpPr>
        <p:spPr>
          <a:xfrm>
            <a:off x="5049141" y="2535800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117" name="椭圆 116"/>
          <p:cNvSpPr/>
          <p:nvPr/>
        </p:nvSpPr>
        <p:spPr>
          <a:xfrm>
            <a:off x="7047324" y="2276872"/>
            <a:ext cx="19784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4</a:t>
            </a:r>
            <a:endParaRPr lang="zh-CN" altLang="en-US" sz="1400"/>
          </a:p>
        </p:txBody>
      </p:sp>
      <p:cxnSp>
        <p:nvCxnSpPr>
          <p:cNvPr id="118" name="直接箭头连接符 117"/>
          <p:cNvCxnSpPr/>
          <p:nvPr/>
        </p:nvCxnSpPr>
        <p:spPr>
          <a:xfrm flipV="1">
            <a:off x="7924745" y="2296188"/>
            <a:ext cx="3267" cy="6763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1038388" y="2254017"/>
            <a:ext cx="3267" cy="67635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37257" y="34579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78435" y="343849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78484" y="339456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17643" y="3006051"/>
            <a:ext cx="4488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smtClean="0"/>
              <a:t>TTL=1</a:t>
            </a:r>
            <a:endParaRPr lang="zh-CN" altLang="en-US" sz="1200"/>
          </a:p>
        </p:txBody>
      </p:sp>
      <p:sp>
        <p:nvSpPr>
          <p:cNvPr id="126" name="TextBox 125"/>
          <p:cNvSpPr txBox="1"/>
          <p:nvPr/>
        </p:nvSpPr>
        <p:spPr>
          <a:xfrm>
            <a:off x="1940659" y="2807522"/>
            <a:ext cx="4488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smtClean="0"/>
              <a:t>TTL=2</a:t>
            </a:r>
            <a:endParaRPr lang="zh-CN" alt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2224208" y="2634366"/>
            <a:ext cx="4488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smtClean="0"/>
              <a:t>TTL=3</a:t>
            </a:r>
            <a:endParaRPr lang="zh-CN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2364546" y="2392464"/>
            <a:ext cx="4488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smtClean="0"/>
              <a:t>TTL=4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2624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31" y="328613"/>
            <a:ext cx="721042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704834" y="175936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98166" y="1574696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第</a:t>
            </a:r>
            <a:r>
              <a:rPr lang="en-US" altLang="zh-CN" sz="1400" smtClean="0"/>
              <a:t>1</a:t>
            </a:r>
            <a:r>
              <a:rPr lang="zh-CN" altLang="en-US" sz="1400" smtClean="0"/>
              <a:t>个路由器</a:t>
            </a:r>
            <a:endParaRPr lang="zh-CN" altLang="en-US" sz="140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16707" y="194402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498166" y="1791261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第</a:t>
            </a:r>
            <a:r>
              <a:rPr lang="en-US" altLang="zh-CN" sz="1400" smtClean="0"/>
              <a:t>2</a:t>
            </a:r>
            <a:r>
              <a:rPr lang="zh-CN" altLang="en-US" sz="1400" smtClean="0"/>
              <a:t>个路由器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83568" y="393305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531305" y="3780289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第</a:t>
            </a:r>
            <a:r>
              <a:rPr lang="en-US" altLang="zh-CN" sz="1400" smtClean="0"/>
              <a:t>12</a:t>
            </a:r>
            <a:r>
              <a:rPr lang="zh-CN" altLang="en-US" sz="1400" smtClean="0"/>
              <a:t>个路由器</a:t>
            </a:r>
            <a:endParaRPr lang="zh-CN" altLang="en-US" sz="14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7550" y="4911331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547323" y="475856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第</a:t>
            </a:r>
            <a:r>
              <a:rPr lang="en-US" altLang="zh-CN" sz="1400" smtClean="0"/>
              <a:t>16</a:t>
            </a:r>
            <a:r>
              <a:rPr lang="zh-CN" altLang="en-US" sz="1400" smtClean="0"/>
              <a:t>个路由器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79393" y="512807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535480" y="4975310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第</a:t>
            </a:r>
            <a:r>
              <a:rPr lang="en-US" altLang="zh-CN" sz="1400" smtClean="0"/>
              <a:t>17</a:t>
            </a:r>
            <a:r>
              <a:rPr lang="zh-CN" altLang="en-US" sz="1400" smtClean="0"/>
              <a:t>个路由器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750764" y="5317814"/>
            <a:ext cx="34883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547323" y="5152608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目标地址</a:t>
            </a:r>
            <a:r>
              <a:rPr lang="en-US" altLang="zh-CN" sz="1400" smtClean="0"/>
              <a:t>(</a:t>
            </a:r>
            <a:r>
              <a:rPr lang="zh-CN" altLang="en-US" sz="1400" smtClean="0"/>
              <a:t>终点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5364088" y="3776085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没有发送</a:t>
            </a:r>
            <a:r>
              <a:rPr lang="en-US" altLang="zh-CN" sz="1400" smtClean="0"/>
              <a:t>ICMP</a:t>
            </a:r>
            <a:r>
              <a:rPr lang="zh-CN" altLang="en-US" sz="1400" smtClean="0"/>
              <a:t>差错报告报文</a:t>
            </a:r>
            <a:endParaRPr lang="zh-CN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5364088" y="4700958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没有发送</a:t>
            </a:r>
            <a:r>
              <a:rPr lang="en-US" altLang="zh-CN" sz="1400" smtClean="0"/>
              <a:t>ICMP</a:t>
            </a:r>
            <a:r>
              <a:rPr lang="zh-CN" altLang="en-US" sz="1400" smtClean="0"/>
              <a:t>差错报告报文</a:t>
            </a:r>
            <a:endParaRPr lang="zh-CN" alt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5364088" y="4975310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没有发送</a:t>
            </a:r>
            <a:r>
              <a:rPr lang="en-US" altLang="zh-CN" sz="1400" smtClean="0"/>
              <a:t>ICMP</a:t>
            </a:r>
            <a:r>
              <a:rPr lang="zh-CN" altLang="en-US" sz="1400" smtClean="0"/>
              <a:t>差错报告报文</a:t>
            </a:r>
            <a:endParaRPr lang="zh-CN" altLang="en-US" sz="1400"/>
          </a:p>
        </p:txBody>
      </p: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4644008" y="3928982"/>
            <a:ext cx="720080" cy="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44008" y="4910339"/>
            <a:ext cx="720080" cy="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644008" y="5127085"/>
            <a:ext cx="720080" cy="9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82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7" y="1982582"/>
            <a:ext cx="87725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85063" y="2181390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172.16.0.2/24</a:t>
            </a:r>
            <a:endParaRPr lang="zh-CN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3763853" y="2181390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172.16.0.1/24</a:t>
            </a:r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2551598" y="21813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192.168.1.1/24</a:t>
            </a:r>
            <a:endParaRPr lang="zh-CN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229412" y="21813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192.168.8.1/24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385812" y="2456274"/>
            <a:ext cx="0" cy="28848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34674" y="2456274"/>
            <a:ext cx="0" cy="401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07504" y="204460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192.168.8.2/24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868144" y="2465630"/>
            <a:ext cx="0" cy="401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11960" y="2493070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11195" y="2243776"/>
            <a:ext cx="0" cy="401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385812" y="3212976"/>
            <a:ext cx="610124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51598" y="347324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172.16.1.1/24</a:t>
            </a:r>
            <a:endParaRPr lang="zh-CN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4865397" y="354496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172.16.1.2/24</a:t>
            </a:r>
            <a:endParaRPr lang="zh-CN" altLang="en-US" sz="120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085064" y="3798397"/>
            <a:ext cx="0" cy="32515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2251" y="386284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192.168.4.1/24</a:t>
            </a:r>
            <a:endParaRPr lang="zh-CN" altLang="en-US" sz="12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646274" y="4262048"/>
            <a:ext cx="0" cy="18665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88" y="375024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192.168.4.2/24</a:t>
            </a:r>
            <a:endParaRPr lang="zh-CN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163670" y="333474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192.168.1.2/24</a:t>
            </a:r>
            <a:endParaRPr lang="zh-CN" altLang="en-US" sz="120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675821" y="3013592"/>
            <a:ext cx="2158" cy="30739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5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接箭头连接符 97"/>
          <p:cNvCxnSpPr/>
          <p:nvPr/>
        </p:nvCxnSpPr>
        <p:spPr>
          <a:xfrm flipH="1">
            <a:off x="1279442" y="4757241"/>
            <a:ext cx="450111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 flipV="1">
            <a:off x="7354046" y="1386096"/>
            <a:ext cx="96" cy="1586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7" idx="0"/>
            <a:endCxn id="86" idx="2"/>
          </p:cNvCxnSpPr>
          <p:nvPr/>
        </p:nvCxnSpPr>
        <p:spPr>
          <a:xfrm flipV="1">
            <a:off x="2055608" y="1705347"/>
            <a:ext cx="0" cy="1424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78250" y="2378303"/>
            <a:ext cx="3810919" cy="1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690724" y="2194814"/>
            <a:ext cx="678955" cy="293709"/>
            <a:chOff x="1603345" y="4117273"/>
            <a:chExt cx="788032" cy="359783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275" y="2165643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直接连接符 46"/>
          <p:cNvCxnSpPr/>
          <p:nvPr/>
        </p:nvCxnSpPr>
        <p:spPr>
          <a:xfrm flipV="1">
            <a:off x="4508878" y="2193647"/>
            <a:ext cx="3897484" cy="7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8652" y="2201140"/>
            <a:ext cx="560715" cy="328330"/>
          </a:xfrm>
          <a:prstGeom prst="rect">
            <a:avLst/>
          </a:prstGeom>
          <a:noFill/>
        </p:spPr>
      </p:pic>
      <p:pic>
        <p:nvPicPr>
          <p:cNvPr id="4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311" y="2050509"/>
            <a:ext cx="560715" cy="328330"/>
          </a:xfrm>
          <a:prstGeom prst="rect">
            <a:avLst/>
          </a:prstGeom>
          <a:noFill/>
        </p:spPr>
      </p:pic>
      <p:cxnSp>
        <p:nvCxnSpPr>
          <p:cNvPr id="50" name="直接连接符 49"/>
          <p:cNvCxnSpPr/>
          <p:nvPr/>
        </p:nvCxnSpPr>
        <p:spPr>
          <a:xfrm>
            <a:off x="4508878" y="2201140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7010803" y="2023760"/>
            <a:ext cx="678955" cy="293709"/>
            <a:chOff x="1603345" y="4117273"/>
            <a:chExt cx="788032" cy="359783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3916" y="1982346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734915" y="220513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3336690" y="252947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5780552" y="237805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3664325" y="23739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S2/0</a:t>
            </a:r>
            <a:endParaRPr lang="zh-CN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5280094" y="219549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S2/1</a:t>
            </a:r>
            <a:endParaRPr lang="zh-CN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7882469" y="218272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MG</a:t>
            </a:r>
            <a:endParaRPr lang="zh-CN" alt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1471790" y="25165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以太网</a:t>
            </a:r>
            <a:endParaRPr lang="zh-CN" altLang="en-US" sz="1200"/>
          </a:p>
        </p:txBody>
      </p:sp>
      <p:sp>
        <p:nvSpPr>
          <p:cNvPr id="81" name="TextBox 80"/>
          <p:cNvSpPr txBox="1"/>
          <p:nvPr/>
        </p:nvSpPr>
        <p:spPr>
          <a:xfrm>
            <a:off x="4004331" y="246496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点到点链路</a:t>
            </a:r>
            <a:r>
              <a:rPr lang="en-US" altLang="zh-CN" sz="1200" smtClean="0"/>
              <a:t>PPP</a:t>
            </a:r>
            <a:r>
              <a:rPr lang="zh-CN" altLang="en-US" sz="1200" smtClean="0"/>
              <a:t>协议</a:t>
            </a:r>
            <a:endParaRPr lang="zh-CN" altLang="en-US" sz="1200"/>
          </a:p>
        </p:txBody>
      </p:sp>
      <p:sp>
        <p:nvSpPr>
          <p:cNvPr id="82" name="TextBox 81"/>
          <p:cNvSpPr txBox="1"/>
          <p:nvPr/>
        </p:nvSpPr>
        <p:spPr>
          <a:xfrm>
            <a:off x="6491570" y="23635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以太网</a:t>
            </a:r>
          </a:p>
        </p:txBody>
      </p:sp>
      <p:pic>
        <p:nvPicPr>
          <p:cNvPr id="8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971" y="120965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971" y="3129606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TextBox 88"/>
          <p:cNvSpPr txBox="1"/>
          <p:nvPr/>
        </p:nvSpPr>
        <p:spPr>
          <a:xfrm>
            <a:off x="1920843" y="125381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90" name="TextBox 89"/>
          <p:cNvSpPr txBox="1"/>
          <p:nvPr/>
        </p:nvSpPr>
        <p:spPr>
          <a:xfrm>
            <a:off x="1941496" y="3179088"/>
            <a:ext cx="225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</a:t>
            </a:r>
            <a:endParaRPr lang="zh-CN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2887845" y="238433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D</a:t>
            </a:r>
            <a:endParaRPr lang="zh-CN" altLang="en-US" sz="1200"/>
          </a:p>
        </p:txBody>
      </p:sp>
      <p:pic>
        <p:nvPicPr>
          <p:cNvPr id="10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1661" y="87813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6821" y="296039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6952965" y="141111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MF</a:t>
            </a:r>
            <a:endParaRPr lang="zh-CN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6204312" y="218499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ME</a:t>
            </a:r>
            <a:endParaRPr lang="zh-CN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1279442" y="377162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192.168.0.0/24</a:t>
            </a:r>
            <a:endParaRPr lang="zh-CN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3253195" y="1650153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172.16.0.1/24</a:t>
            </a:r>
            <a:endParaRPr lang="zh-CN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119379" y="177385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172.16.0.2</a:t>
            </a:r>
            <a:endParaRPr lang="zh-CN" alt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6886256" y="36252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192.168.1.0/24</a:t>
            </a:r>
            <a:endParaRPr lang="zh-CN" altLang="en-US" sz="1200"/>
          </a:p>
        </p:txBody>
      </p:sp>
      <p:sp>
        <p:nvSpPr>
          <p:cNvPr id="115" name="TextBox 114"/>
          <p:cNvSpPr txBox="1"/>
          <p:nvPr/>
        </p:nvSpPr>
        <p:spPr>
          <a:xfrm>
            <a:off x="721655" y="18634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192.168.0.2</a:t>
            </a:r>
            <a:endParaRPr lang="zh-CN" altLang="en-US" sz="1200"/>
          </a:p>
        </p:txBody>
      </p:sp>
      <p:sp>
        <p:nvSpPr>
          <p:cNvPr id="116" name="TextBox 115"/>
          <p:cNvSpPr txBox="1"/>
          <p:nvPr/>
        </p:nvSpPr>
        <p:spPr>
          <a:xfrm>
            <a:off x="2670142" y="190882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192.168.0.1</a:t>
            </a:r>
            <a:endParaRPr lang="zh-CN" altLang="en-US" sz="1200"/>
          </a:p>
        </p:txBody>
      </p:sp>
      <p:sp>
        <p:nvSpPr>
          <p:cNvPr id="117" name="TextBox 116"/>
          <p:cNvSpPr txBox="1"/>
          <p:nvPr/>
        </p:nvSpPr>
        <p:spPr>
          <a:xfrm>
            <a:off x="983059" y="1280233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192.168.0.3</a:t>
            </a:r>
            <a:endParaRPr lang="zh-CN" alt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2044167" y="289880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192.168.0.4</a:t>
            </a:r>
            <a:endParaRPr lang="zh-CN" alt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5690311" y="153081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192.168.1.1</a:t>
            </a:r>
            <a:endParaRPr lang="zh-CN" alt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7295034" y="1272610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192.168.1.2</a:t>
            </a:r>
            <a:endParaRPr lang="zh-CN" altLang="en-US" sz="1200"/>
          </a:p>
        </p:txBody>
      </p:sp>
      <p:sp>
        <p:nvSpPr>
          <p:cNvPr id="121" name="TextBox 120"/>
          <p:cNvSpPr txBox="1"/>
          <p:nvPr/>
        </p:nvSpPr>
        <p:spPr>
          <a:xfrm>
            <a:off x="7818510" y="165015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192.168.1.3</a:t>
            </a:r>
            <a:endParaRPr lang="zh-CN" altLang="en-US" sz="1200"/>
          </a:p>
        </p:txBody>
      </p:sp>
      <p:sp>
        <p:nvSpPr>
          <p:cNvPr id="122" name="TextBox 121"/>
          <p:cNvSpPr txBox="1"/>
          <p:nvPr/>
        </p:nvSpPr>
        <p:spPr>
          <a:xfrm>
            <a:off x="6402707" y="2776271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192.168.1.4</a:t>
            </a:r>
            <a:endParaRPr lang="zh-CN" altLang="en-US" sz="1200"/>
          </a:p>
        </p:txBody>
      </p:sp>
      <p:cxnSp>
        <p:nvCxnSpPr>
          <p:cNvPr id="123" name="直接箭头连接符 122"/>
          <p:cNvCxnSpPr/>
          <p:nvPr/>
        </p:nvCxnSpPr>
        <p:spPr>
          <a:xfrm flipH="1" flipV="1">
            <a:off x="3080882" y="3179088"/>
            <a:ext cx="445924" cy="36758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4720166" y="1503891"/>
            <a:ext cx="0" cy="33995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10998" y="240330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67987" y="170534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MB</a:t>
            </a:r>
            <a:endParaRPr lang="zh-CN" altLang="en-US" sz="1200"/>
          </a:p>
        </p:txBody>
      </p:sp>
      <p:sp>
        <p:nvSpPr>
          <p:cNvPr id="139" name="TextBox 138"/>
          <p:cNvSpPr txBox="1"/>
          <p:nvPr/>
        </p:nvSpPr>
        <p:spPr>
          <a:xfrm>
            <a:off x="1659184" y="291148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MC</a:t>
            </a:r>
            <a:endParaRPr lang="zh-CN" altLang="en-US" sz="1200"/>
          </a:p>
        </p:txBody>
      </p:sp>
      <p:sp>
        <p:nvSpPr>
          <p:cNvPr id="140" name="TextBox 139"/>
          <p:cNvSpPr txBox="1"/>
          <p:nvPr/>
        </p:nvSpPr>
        <p:spPr>
          <a:xfrm>
            <a:off x="2853525" y="213686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MD</a:t>
            </a:r>
            <a:endParaRPr lang="zh-CN" altLang="en-US" sz="1200"/>
          </a:p>
        </p:txBody>
      </p:sp>
      <p:sp>
        <p:nvSpPr>
          <p:cNvPr id="141" name="TextBox 140"/>
          <p:cNvSpPr txBox="1"/>
          <p:nvPr/>
        </p:nvSpPr>
        <p:spPr>
          <a:xfrm>
            <a:off x="7149290" y="93265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F</a:t>
            </a:r>
            <a:endParaRPr lang="zh-CN" altLang="en-US" sz="1200"/>
          </a:p>
        </p:txBody>
      </p:sp>
      <p:sp>
        <p:nvSpPr>
          <p:cNvPr id="142" name="TextBox 141"/>
          <p:cNvSpPr txBox="1"/>
          <p:nvPr/>
        </p:nvSpPr>
        <p:spPr>
          <a:xfrm>
            <a:off x="8339369" y="2025388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G</a:t>
            </a:r>
            <a:endParaRPr lang="zh-CN" altLang="en-US" sz="1200"/>
          </a:p>
        </p:txBody>
      </p:sp>
      <p:sp>
        <p:nvSpPr>
          <p:cNvPr id="151" name="TextBox 150"/>
          <p:cNvSpPr txBox="1"/>
          <p:nvPr/>
        </p:nvSpPr>
        <p:spPr>
          <a:xfrm>
            <a:off x="7383809" y="271837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MH</a:t>
            </a:r>
            <a:endParaRPr lang="zh-CN" altLang="en-US" sz="1200"/>
          </a:p>
        </p:txBody>
      </p:sp>
      <p:sp>
        <p:nvSpPr>
          <p:cNvPr id="152" name="TextBox 151"/>
          <p:cNvSpPr txBox="1"/>
          <p:nvPr/>
        </p:nvSpPr>
        <p:spPr>
          <a:xfrm>
            <a:off x="7234600" y="299110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</a:t>
            </a:r>
            <a:endParaRPr lang="zh-CN" altLang="en-US" sz="1200"/>
          </a:p>
        </p:txBody>
      </p:sp>
      <p:sp>
        <p:nvSpPr>
          <p:cNvPr id="154" name="椭圆 153"/>
          <p:cNvSpPr/>
          <p:nvPr/>
        </p:nvSpPr>
        <p:spPr>
          <a:xfrm>
            <a:off x="6037043" y="842671"/>
            <a:ext cx="2775650" cy="2716937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561040" y="1005117"/>
            <a:ext cx="2775650" cy="2716937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3695465" y="1863477"/>
            <a:ext cx="2049402" cy="1013023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30580" y="3559608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需要</a:t>
            </a:r>
            <a:r>
              <a:rPr lang="en-US" altLang="zh-CN" sz="1200" smtClean="0"/>
              <a:t>ARP</a:t>
            </a:r>
            <a:r>
              <a:rPr lang="zh-CN" altLang="en-US" sz="1200" smtClean="0"/>
              <a:t>协议解析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sp>
        <p:nvSpPr>
          <p:cNvPr id="159" name="TextBox 158"/>
          <p:cNvSpPr txBox="1"/>
          <p:nvPr/>
        </p:nvSpPr>
        <p:spPr>
          <a:xfrm>
            <a:off x="3638015" y="1209655"/>
            <a:ext cx="2226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不需要</a:t>
            </a:r>
            <a:r>
              <a:rPr lang="en-US" altLang="zh-CN" sz="1200" smtClean="0"/>
              <a:t>ARP</a:t>
            </a:r>
            <a:r>
              <a:rPr lang="zh-CN" altLang="en-US" sz="1200" smtClean="0"/>
              <a:t>协议解析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1417058" y="4645323"/>
            <a:ext cx="1114762" cy="223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33186" y="4645323"/>
            <a:ext cx="1095392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192.168.0.2</a:t>
            </a:r>
            <a:endParaRPr lang="zh-CN" altLang="en-US" sz="1600"/>
          </a:p>
        </p:txBody>
      </p:sp>
      <p:sp>
        <p:nvSpPr>
          <p:cNvPr id="93" name="矩形 92"/>
          <p:cNvSpPr/>
          <p:nvPr/>
        </p:nvSpPr>
        <p:spPr>
          <a:xfrm>
            <a:off x="3625654" y="4645323"/>
            <a:ext cx="1095392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192.168.0.4</a:t>
            </a:r>
            <a:endParaRPr lang="zh-CN" altLang="en-US" sz="1600"/>
          </a:p>
        </p:txBody>
      </p:sp>
      <p:sp>
        <p:nvSpPr>
          <p:cNvPr id="94" name="矩形 93"/>
          <p:cNvSpPr/>
          <p:nvPr/>
        </p:nvSpPr>
        <p:spPr>
          <a:xfrm>
            <a:off x="4721045" y="4645323"/>
            <a:ext cx="398333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MA</a:t>
            </a:r>
            <a:endParaRPr lang="zh-CN" altLang="en-US" sz="1600"/>
          </a:p>
        </p:txBody>
      </p:sp>
      <p:sp>
        <p:nvSpPr>
          <p:cNvPr id="95" name="矩形 94"/>
          <p:cNvSpPr/>
          <p:nvPr/>
        </p:nvSpPr>
        <p:spPr>
          <a:xfrm>
            <a:off x="5115491" y="4645323"/>
            <a:ext cx="398333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MC</a:t>
            </a:r>
            <a:endParaRPr lang="zh-CN" alt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4833677" y="3546676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需要</a:t>
            </a:r>
            <a:r>
              <a:rPr lang="en-US" altLang="zh-CN" sz="1200" smtClean="0"/>
              <a:t>ARP</a:t>
            </a:r>
            <a:r>
              <a:rPr lang="zh-CN" altLang="en-US" sz="1200" smtClean="0"/>
              <a:t>协议解析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cxnSp>
        <p:nvCxnSpPr>
          <p:cNvPr id="97" name="直接箭头连接符 96"/>
          <p:cNvCxnSpPr>
            <a:stCxn id="96" idx="0"/>
          </p:cNvCxnSpPr>
          <p:nvPr/>
        </p:nvCxnSpPr>
        <p:spPr>
          <a:xfrm flipV="1">
            <a:off x="5870179" y="3129605"/>
            <a:ext cx="532528" cy="41707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89161" y="512021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5280094" y="4904195"/>
            <a:ext cx="2169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4929036" y="4365104"/>
            <a:ext cx="0" cy="28803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05642" y="410421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sp>
        <p:nvSpPr>
          <p:cNvPr id="126" name="TextBox 125"/>
          <p:cNvSpPr txBox="1"/>
          <p:nvPr/>
        </p:nvSpPr>
        <p:spPr>
          <a:xfrm>
            <a:off x="3682971" y="5107205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IP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2637883" y="5107204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</a:t>
            </a:r>
            <a:r>
              <a:rPr lang="en-US" altLang="zh-CN" sz="1200" smtClean="0"/>
              <a:t>IP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cxnSp>
        <p:nvCxnSpPr>
          <p:cNvPr id="128" name="直接箭头连接符 127"/>
          <p:cNvCxnSpPr/>
          <p:nvPr/>
        </p:nvCxnSpPr>
        <p:spPr>
          <a:xfrm flipV="1">
            <a:off x="4179695" y="4904195"/>
            <a:ext cx="2169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3031816" y="4914629"/>
            <a:ext cx="2169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35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H="1">
            <a:off x="1816849" y="2353833"/>
            <a:ext cx="450111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54465" y="2241915"/>
            <a:ext cx="1114762" cy="223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70593" y="2241915"/>
            <a:ext cx="1095392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192.168.0.2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4163061" y="2241915"/>
            <a:ext cx="1095392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192.168.0.4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258452" y="2241915"/>
            <a:ext cx="398333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MA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5652898" y="2241915"/>
            <a:ext cx="398333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MD</a:t>
            </a:r>
            <a:endParaRPr lang="zh-CN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5326568" y="271681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网关的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817501" y="2500787"/>
            <a:ext cx="2169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466443" y="1961696"/>
            <a:ext cx="0" cy="28803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43049" y="1700808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</a:t>
            </a:r>
            <a:r>
              <a:rPr lang="en-US" altLang="zh-CN" sz="1200" smtClean="0"/>
              <a:t>MAC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220378" y="2703797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目标</a:t>
            </a:r>
            <a:r>
              <a:rPr lang="en-US" altLang="zh-CN" sz="1200" smtClean="0"/>
              <a:t>IP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175290" y="270379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源</a:t>
            </a:r>
            <a:r>
              <a:rPr lang="en-US" altLang="zh-CN" sz="1200" smtClean="0"/>
              <a:t>IP</a:t>
            </a:r>
            <a:r>
              <a:rPr lang="zh-CN" altLang="en-US" sz="1200" smtClean="0"/>
              <a:t>地址</a:t>
            </a:r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717102" y="2500787"/>
            <a:ext cx="2169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69223" y="2511221"/>
            <a:ext cx="2169" cy="21602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91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1726945" y="2812199"/>
            <a:ext cx="0" cy="1424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90850" y="3501008"/>
            <a:ext cx="26109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30767" y="3301666"/>
            <a:ext cx="678955" cy="293709"/>
            <a:chOff x="1603345" y="4117273"/>
            <a:chExt cx="788032" cy="35978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14" y="3270957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1224" y="3307992"/>
            <a:ext cx="560715" cy="32833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72422" y="331002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3179262" y="36363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pic>
        <p:nvPicPr>
          <p:cNvPr id="4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48" y="4249139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1567573" y="4298621"/>
            <a:ext cx="225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</a:t>
            </a:r>
            <a:endParaRPr lang="zh-CN" alt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2730417" y="349118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D</a:t>
            </a:r>
            <a:endParaRPr lang="zh-CN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23730" y="295876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192.168.80.20</a:t>
            </a:r>
            <a:endParaRPr lang="zh-CN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2144860" y="308999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192.168.80.1</a:t>
            </a:r>
            <a:endParaRPr lang="zh-CN" alt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631348" y="237638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网络执法官</a:t>
            </a:r>
            <a:endParaRPr lang="zh-CN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1670244" y="4018334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192.168.80.30</a:t>
            </a:r>
            <a:endParaRPr lang="zh-CN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713073" y="34985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92737" y="284704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MB</a:t>
            </a:r>
            <a:endParaRPr lang="zh-CN" altLang="en-US" sz="1200"/>
          </a:p>
        </p:txBody>
      </p:sp>
      <p:sp>
        <p:nvSpPr>
          <p:cNvPr id="71" name="TextBox 70"/>
          <p:cNvSpPr txBox="1"/>
          <p:nvPr/>
        </p:nvSpPr>
        <p:spPr>
          <a:xfrm>
            <a:off x="1285261" y="403101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MC</a:t>
            </a:r>
            <a:endParaRPr lang="zh-CN" altLang="en-US" sz="1200"/>
          </a:p>
        </p:txBody>
      </p:sp>
      <p:sp>
        <p:nvSpPr>
          <p:cNvPr id="72" name="TextBox 71"/>
          <p:cNvSpPr txBox="1"/>
          <p:nvPr/>
        </p:nvSpPr>
        <p:spPr>
          <a:xfrm>
            <a:off x="2696097" y="324371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MD</a:t>
            </a:r>
            <a:endParaRPr lang="zh-CN" altLang="en-US" sz="1200"/>
          </a:p>
        </p:txBody>
      </p:sp>
      <p:sp>
        <p:nvSpPr>
          <p:cNvPr id="78" name="椭圆 77"/>
          <p:cNvSpPr/>
          <p:nvPr/>
        </p:nvSpPr>
        <p:spPr>
          <a:xfrm>
            <a:off x="47896" y="2032982"/>
            <a:ext cx="3179262" cy="3112011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云形 83"/>
          <p:cNvSpPr/>
          <p:nvPr/>
        </p:nvSpPr>
        <p:spPr>
          <a:xfrm>
            <a:off x="5292080" y="1434554"/>
            <a:ext cx="1626150" cy="864096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506897" y="2393485"/>
            <a:ext cx="1785183" cy="959690"/>
            <a:chOff x="3506897" y="1829630"/>
            <a:chExt cx="2649279" cy="1523545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3506897" y="2564353"/>
              <a:ext cx="1224844" cy="7888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627313" y="2564354"/>
              <a:ext cx="104428" cy="296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4627313" y="1829630"/>
              <a:ext cx="1528863" cy="1031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7042" y="2193739"/>
            <a:ext cx="560715" cy="328330"/>
          </a:xfrm>
          <a:prstGeom prst="rect">
            <a:avLst/>
          </a:prstGeom>
          <a:noFill/>
        </p:spPr>
      </p:pic>
      <p:grpSp>
        <p:nvGrpSpPr>
          <p:cNvPr id="100" name="Group 4"/>
          <p:cNvGrpSpPr>
            <a:grpSpLocks noChangeAspect="1"/>
          </p:cNvGrpSpPr>
          <p:nvPr/>
        </p:nvGrpSpPr>
        <p:grpSpPr bwMode="auto">
          <a:xfrm>
            <a:off x="1533178" y="2351010"/>
            <a:ext cx="493713" cy="495300"/>
            <a:chOff x="1040" y="1459"/>
            <a:chExt cx="311" cy="312"/>
          </a:xfrm>
        </p:grpSpPr>
        <p:sp>
          <p:nvSpPr>
            <p:cNvPr id="10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0" y="1459"/>
              <a:ext cx="31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1066" y="1618"/>
              <a:ext cx="280" cy="55"/>
            </a:xfrm>
            <a:custGeom>
              <a:avLst/>
              <a:gdLst>
                <a:gd name="T0" fmla="*/ 0 w 1118"/>
                <a:gd name="T1" fmla="*/ 222 h 222"/>
                <a:gd name="T2" fmla="*/ 244 w 1118"/>
                <a:gd name="T3" fmla="*/ 0 h 222"/>
                <a:gd name="T4" fmla="*/ 1118 w 1118"/>
                <a:gd name="T5" fmla="*/ 0 h 222"/>
                <a:gd name="T6" fmla="*/ 917 w 1118"/>
                <a:gd name="T7" fmla="*/ 222 h 222"/>
                <a:gd name="T8" fmla="*/ 0 w 1118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8" h="222">
                  <a:moveTo>
                    <a:pt x="0" y="222"/>
                  </a:moveTo>
                  <a:lnTo>
                    <a:pt x="244" y="0"/>
                  </a:lnTo>
                  <a:lnTo>
                    <a:pt x="1118" y="0"/>
                  </a:lnTo>
                  <a:lnTo>
                    <a:pt x="917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1066" y="1673"/>
              <a:ext cx="230" cy="40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296" y="1618"/>
              <a:ext cx="50" cy="95"/>
            </a:xfrm>
            <a:custGeom>
              <a:avLst/>
              <a:gdLst>
                <a:gd name="T0" fmla="*/ 0 w 201"/>
                <a:gd name="T1" fmla="*/ 379 h 379"/>
                <a:gd name="T2" fmla="*/ 201 w 201"/>
                <a:gd name="T3" fmla="*/ 155 h 379"/>
                <a:gd name="T4" fmla="*/ 201 w 201"/>
                <a:gd name="T5" fmla="*/ 0 h 379"/>
                <a:gd name="T6" fmla="*/ 0 w 201"/>
                <a:gd name="T7" fmla="*/ 222 h 379"/>
                <a:gd name="T8" fmla="*/ 0 w 201"/>
                <a:gd name="T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379">
                  <a:moveTo>
                    <a:pt x="0" y="379"/>
                  </a:moveTo>
                  <a:lnTo>
                    <a:pt x="201" y="155"/>
                  </a:lnTo>
                  <a:lnTo>
                    <a:pt x="201" y="0"/>
                  </a:lnTo>
                  <a:lnTo>
                    <a:pt x="0" y="222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1045" y="1754"/>
              <a:ext cx="211" cy="11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"/>
            <p:cNvSpPr>
              <a:spLocks/>
            </p:cNvSpPr>
            <p:nvPr/>
          </p:nvSpPr>
          <p:spPr bwMode="auto">
            <a:xfrm>
              <a:off x="1256" y="1708"/>
              <a:ext cx="31" cy="57"/>
            </a:xfrm>
            <a:custGeom>
              <a:avLst/>
              <a:gdLst>
                <a:gd name="T0" fmla="*/ 0 w 127"/>
                <a:gd name="T1" fmla="*/ 181 h 226"/>
                <a:gd name="T2" fmla="*/ 0 w 127"/>
                <a:gd name="T3" fmla="*/ 226 h 226"/>
                <a:gd name="T4" fmla="*/ 127 w 127"/>
                <a:gd name="T5" fmla="*/ 84 h 226"/>
                <a:gd name="T6" fmla="*/ 127 w 127"/>
                <a:gd name="T7" fmla="*/ 0 h 226"/>
                <a:gd name="T8" fmla="*/ 0 w 127"/>
                <a:gd name="T9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26">
                  <a:moveTo>
                    <a:pt x="0" y="181"/>
                  </a:moveTo>
                  <a:lnTo>
                    <a:pt x="0" y="226"/>
                  </a:lnTo>
                  <a:lnTo>
                    <a:pt x="127" y="84"/>
                  </a:lnTo>
                  <a:lnTo>
                    <a:pt x="127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1045" y="1708"/>
              <a:ext cx="242" cy="46"/>
            </a:xfrm>
            <a:custGeom>
              <a:avLst/>
              <a:gdLst>
                <a:gd name="T0" fmla="*/ 0 w 969"/>
                <a:gd name="T1" fmla="*/ 181 h 181"/>
                <a:gd name="T2" fmla="*/ 842 w 969"/>
                <a:gd name="T3" fmla="*/ 181 h 181"/>
                <a:gd name="T4" fmla="*/ 969 w 969"/>
                <a:gd name="T5" fmla="*/ 0 h 181"/>
                <a:gd name="T6" fmla="*/ 121 w 969"/>
                <a:gd name="T7" fmla="*/ 0 h 181"/>
                <a:gd name="T8" fmla="*/ 0 w 969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9" h="181">
                  <a:moveTo>
                    <a:pt x="0" y="181"/>
                  </a:moveTo>
                  <a:lnTo>
                    <a:pt x="842" y="181"/>
                  </a:lnTo>
                  <a:lnTo>
                    <a:pt x="969" y="0"/>
                  </a:lnTo>
                  <a:lnTo>
                    <a:pt x="121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1121" y="1618"/>
              <a:ext cx="203" cy="44"/>
            </a:xfrm>
            <a:custGeom>
              <a:avLst/>
              <a:gdLst>
                <a:gd name="T0" fmla="*/ 158 w 812"/>
                <a:gd name="T1" fmla="*/ 0 h 177"/>
                <a:gd name="T2" fmla="*/ 812 w 812"/>
                <a:gd name="T3" fmla="*/ 0 h 177"/>
                <a:gd name="T4" fmla="*/ 654 w 812"/>
                <a:gd name="T5" fmla="*/ 177 h 177"/>
                <a:gd name="T6" fmla="*/ 0 w 812"/>
                <a:gd name="T7" fmla="*/ 177 h 177"/>
                <a:gd name="T8" fmla="*/ 158 w 812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177">
                  <a:moveTo>
                    <a:pt x="158" y="0"/>
                  </a:moveTo>
                  <a:lnTo>
                    <a:pt x="812" y="0"/>
                  </a:lnTo>
                  <a:lnTo>
                    <a:pt x="654" y="177"/>
                  </a:lnTo>
                  <a:lnTo>
                    <a:pt x="0" y="1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2F7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"/>
            <p:cNvSpPr>
              <a:spLocks/>
            </p:cNvSpPr>
            <p:nvPr/>
          </p:nvSpPr>
          <p:spPr bwMode="auto">
            <a:xfrm>
              <a:off x="1309" y="1492"/>
              <a:ext cx="14" cy="11"/>
            </a:xfrm>
            <a:custGeom>
              <a:avLst/>
              <a:gdLst>
                <a:gd name="T0" fmla="*/ 0 w 56"/>
                <a:gd name="T1" fmla="*/ 44 h 44"/>
                <a:gd name="T2" fmla="*/ 0 w 56"/>
                <a:gd name="T3" fmla="*/ 0 h 44"/>
                <a:gd name="T4" fmla="*/ 56 w 56"/>
                <a:gd name="T5" fmla="*/ 0 h 44"/>
                <a:gd name="T6" fmla="*/ 0 w 56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4">
                  <a:moveTo>
                    <a:pt x="0" y="4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AFB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1119" y="1465"/>
              <a:ext cx="190" cy="27"/>
            </a:xfrm>
            <a:custGeom>
              <a:avLst/>
              <a:gdLst>
                <a:gd name="T0" fmla="*/ 660 w 759"/>
                <a:gd name="T1" fmla="*/ 108 h 108"/>
                <a:gd name="T2" fmla="*/ 759 w 759"/>
                <a:gd name="T3" fmla="*/ 0 h 108"/>
                <a:gd name="T4" fmla="*/ 99 w 759"/>
                <a:gd name="T5" fmla="*/ 0 h 108"/>
                <a:gd name="T6" fmla="*/ 0 w 759"/>
                <a:gd name="T7" fmla="*/ 108 h 108"/>
                <a:gd name="T8" fmla="*/ 660 w 759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08">
                  <a:moveTo>
                    <a:pt x="660" y="108"/>
                  </a:moveTo>
                  <a:lnTo>
                    <a:pt x="759" y="0"/>
                  </a:lnTo>
                  <a:lnTo>
                    <a:pt x="99" y="0"/>
                  </a:lnTo>
                  <a:lnTo>
                    <a:pt x="0" y="108"/>
                  </a:lnTo>
                  <a:lnTo>
                    <a:pt x="660" y="108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4"/>
            <p:cNvSpPr>
              <a:spLocks noChangeArrowheads="1"/>
            </p:cNvSpPr>
            <p:nvPr/>
          </p:nvSpPr>
          <p:spPr bwMode="auto">
            <a:xfrm>
              <a:off x="1119" y="1492"/>
              <a:ext cx="165" cy="163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1138" y="1511"/>
              <a:ext cx="127" cy="124"/>
            </a:xfrm>
            <a:custGeom>
              <a:avLst/>
              <a:gdLst>
                <a:gd name="T0" fmla="*/ 455 w 511"/>
                <a:gd name="T1" fmla="*/ 497 h 497"/>
                <a:gd name="T2" fmla="*/ 470 w 511"/>
                <a:gd name="T3" fmla="*/ 494 h 497"/>
                <a:gd name="T4" fmla="*/ 483 w 511"/>
                <a:gd name="T5" fmla="*/ 488 h 497"/>
                <a:gd name="T6" fmla="*/ 494 w 511"/>
                <a:gd name="T7" fmla="*/ 478 h 497"/>
                <a:gd name="T8" fmla="*/ 503 w 511"/>
                <a:gd name="T9" fmla="*/ 465 h 497"/>
                <a:gd name="T10" fmla="*/ 509 w 511"/>
                <a:gd name="T11" fmla="*/ 450 h 497"/>
                <a:gd name="T12" fmla="*/ 511 w 511"/>
                <a:gd name="T13" fmla="*/ 434 h 497"/>
                <a:gd name="T14" fmla="*/ 511 w 511"/>
                <a:gd name="T15" fmla="*/ 64 h 497"/>
                <a:gd name="T16" fmla="*/ 509 w 511"/>
                <a:gd name="T17" fmla="*/ 47 h 497"/>
                <a:gd name="T18" fmla="*/ 503 w 511"/>
                <a:gd name="T19" fmla="*/ 32 h 497"/>
                <a:gd name="T20" fmla="*/ 494 w 511"/>
                <a:gd name="T21" fmla="*/ 19 h 497"/>
                <a:gd name="T22" fmla="*/ 483 w 511"/>
                <a:gd name="T23" fmla="*/ 9 h 497"/>
                <a:gd name="T24" fmla="*/ 470 w 511"/>
                <a:gd name="T25" fmla="*/ 3 h 497"/>
                <a:gd name="T26" fmla="*/ 455 w 511"/>
                <a:gd name="T27" fmla="*/ 0 h 497"/>
                <a:gd name="T28" fmla="*/ 55 w 511"/>
                <a:gd name="T29" fmla="*/ 0 h 497"/>
                <a:gd name="T30" fmla="*/ 41 w 511"/>
                <a:gd name="T31" fmla="*/ 3 h 497"/>
                <a:gd name="T32" fmla="*/ 28 w 511"/>
                <a:gd name="T33" fmla="*/ 9 h 497"/>
                <a:gd name="T34" fmla="*/ 16 w 511"/>
                <a:gd name="T35" fmla="*/ 19 h 497"/>
                <a:gd name="T36" fmla="*/ 8 w 511"/>
                <a:gd name="T37" fmla="*/ 32 h 497"/>
                <a:gd name="T38" fmla="*/ 2 w 511"/>
                <a:gd name="T39" fmla="*/ 47 h 497"/>
                <a:gd name="T40" fmla="*/ 0 w 511"/>
                <a:gd name="T41" fmla="*/ 64 h 497"/>
                <a:gd name="T42" fmla="*/ 0 w 511"/>
                <a:gd name="T43" fmla="*/ 434 h 497"/>
                <a:gd name="T44" fmla="*/ 2 w 511"/>
                <a:gd name="T45" fmla="*/ 450 h 497"/>
                <a:gd name="T46" fmla="*/ 8 w 511"/>
                <a:gd name="T47" fmla="*/ 465 h 497"/>
                <a:gd name="T48" fmla="*/ 16 w 511"/>
                <a:gd name="T49" fmla="*/ 478 h 497"/>
                <a:gd name="T50" fmla="*/ 28 w 511"/>
                <a:gd name="T51" fmla="*/ 488 h 497"/>
                <a:gd name="T52" fmla="*/ 41 w 511"/>
                <a:gd name="T53" fmla="*/ 494 h 497"/>
                <a:gd name="T54" fmla="*/ 55 w 511"/>
                <a:gd name="T55" fmla="*/ 497 h 497"/>
                <a:gd name="T56" fmla="*/ 455 w 511"/>
                <a:gd name="T5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1" h="497">
                  <a:moveTo>
                    <a:pt x="455" y="497"/>
                  </a:moveTo>
                  <a:lnTo>
                    <a:pt x="470" y="494"/>
                  </a:lnTo>
                  <a:lnTo>
                    <a:pt x="483" y="488"/>
                  </a:lnTo>
                  <a:lnTo>
                    <a:pt x="494" y="478"/>
                  </a:lnTo>
                  <a:lnTo>
                    <a:pt x="503" y="465"/>
                  </a:lnTo>
                  <a:lnTo>
                    <a:pt x="509" y="450"/>
                  </a:lnTo>
                  <a:lnTo>
                    <a:pt x="511" y="434"/>
                  </a:lnTo>
                  <a:lnTo>
                    <a:pt x="511" y="64"/>
                  </a:lnTo>
                  <a:lnTo>
                    <a:pt x="509" y="47"/>
                  </a:lnTo>
                  <a:lnTo>
                    <a:pt x="503" y="32"/>
                  </a:lnTo>
                  <a:lnTo>
                    <a:pt x="494" y="19"/>
                  </a:lnTo>
                  <a:lnTo>
                    <a:pt x="483" y="9"/>
                  </a:lnTo>
                  <a:lnTo>
                    <a:pt x="470" y="3"/>
                  </a:lnTo>
                  <a:lnTo>
                    <a:pt x="455" y="0"/>
                  </a:lnTo>
                  <a:lnTo>
                    <a:pt x="55" y="0"/>
                  </a:lnTo>
                  <a:lnTo>
                    <a:pt x="41" y="3"/>
                  </a:lnTo>
                  <a:lnTo>
                    <a:pt x="28" y="9"/>
                  </a:lnTo>
                  <a:lnTo>
                    <a:pt x="16" y="19"/>
                  </a:lnTo>
                  <a:lnTo>
                    <a:pt x="8" y="32"/>
                  </a:lnTo>
                  <a:lnTo>
                    <a:pt x="2" y="47"/>
                  </a:lnTo>
                  <a:lnTo>
                    <a:pt x="0" y="64"/>
                  </a:lnTo>
                  <a:lnTo>
                    <a:pt x="0" y="434"/>
                  </a:lnTo>
                  <a:lnTo>
                    <a:pt x="2" y="450"/>
                  </a:lnTo>
                  <a:lnTo>
                    <a:pt x="8" y="465"/>
                  </a:lnTo>
                  <a:lnTo>
                    <a:pt x="16" y="478"/>
                  </a:lnTo>
                  <a:lnTo>
                    <a:pt x="28" y="488"/>
                  </a:lnTo>
                  <a:lnTo>
                    <a:pt x="41" y="494"/>
                  </a:lnTo>
                  <a:lnTo>
                    <a:pt x="55" y="497"/>
                  </a:lnTo>
                  <a:lnTo>
                    <a:pt x="455" y="497"/>
                  </a:lnTo>
                  <a:close/>
                </a:path>
              </a:pathLst>
            </a:custGeom>
            <a:solidFill>
              <a:srgbClr val="CFD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1284" y="1465"/>
              <a:ext cx="39" cy="190"/>
            </a:xfrm>
            <a:custGeom>
              <a:avLst/>
              <a:gdLst>
                <a:gd name="T0" fmla="*/ 99 w 155"/>
                <a:gd name="T1" fmla="*/ 614 h 762"/>
                <a:gd name="T2" fmla="*/ 155 w 155"/>
                <a:gd name="T3" fmla="*/ 560 h 762"/>
                <a:gd name="T4" fmla="*/ 155 w 155"/>
                <a:gd name="T5" fmla="*/ 108 h 762"/>
                <a:gd name="T6" fmla="*/ 99 w 155"/>
                <a:gd name="T7" fmla="*/ 152 h 762"/>
                <a:gd name="T8" fmla="*/ 99 w 155"/>
                <a:gd name="T9" fmla="*/ 0 h 762"/>
                <a:gd name="T10" fmla="*/ 0 w 155"/>
                <a:gd name="T11" fmla="*/ 108 h 762"/>
                <a:gd name="T12" fmla="*/ 0 w 155"/>
                <a:gd name="T13" fmla="*/ 762 h 762"/>
                <a:gd name="T14" fmla="*/ 99 w 155"/>
                <a:gd name="T15" fmla="*/ 654 h 762"/>
                <a:gd name="T16" fmla="*/ 99 w 155"/>
                <a:gd name="T17" fmla="*/ 61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62">
                  <a:moveTo>
                    <a:pt x="99" y="614"/>
                  </a:moveTo>
                  <a:lnTo>
                    <a:pt x="155" y="560"/>
                  </a:lnTo>
                  <a:lnTo>
                    <a:pt x="155" y="108"/>
                  </a:lnTo>
                  <a:lnTo>
                    <a:pt x="99" y="152"/>
                  </a:lnTo>
                  <a:lnTo>
                    <a:pt x="99" y="0"/>
                  </a:lnTo>
                  <a:lnTo>
                    <a:pt x="0" y="108"/>
                  </a:lnTo>
                  <a:lnTo>
                    <a:pt x="0" y="762"/>
                  </a:lnTo>
                  <a:lnTo>
                    <a:pt x="99" y="654"/>
                  </a:lnTo>
                  <a:lnTo>
                    <a:pt x="99" y="614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42553" y="239348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5137283" y="249092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467045" y="2577088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192.168.80.10</a:t>
            </a:r>
            <a:endParaRPr lang="zh-CN" altLang="en-US" sz="1200"/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3932208" y="3992750"/>
            <a:ext cx="450111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919570" y="3881467"/>
            <a:ext cx="1114762" cy="22179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034332" y="3881198"/>
            <a:ext cx="1244087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192.168.80.20</a:t>
            </a:r>
            <a:endParaRPr lang="zh-CN" altLang="en-US" sz="1600"/>
          </a:p>
        </p:txBody>
      </p:sp>
      <p:sp>
        <p:nvSpPr>
          <p:cNvPr id="124" name="矩形 123"/>
          <p:cNvSpPr/>
          <p:nvPr/>
        </p:nvSpPr>
        <p:spPr>
          <a:xfrm>
            <a:off x="6278419" y="3880832"/>
            <a:ext cx="1234399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192.168.80.30</a:t>
            </a:r>
            <a:endParaRPr lang="zh-CN" altLang="en-US" sz="1600"/>
          </a:p>
        </p:txBody>
      </p:sp>
      <p:sp>
        <p:nvSpPr>
          <p:cNvPr id="125" name="矩形 124"/>
          <p:cNvSpPr/>
          <p:nvPr/>
        </p:nvSpPr>
        <p:spPr>
          <a:xfrm>
            <a:off x="7512819" y="3881468"/>
            <a:ext cx="398333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MA</a:t>
            </a:r>
            <a:endParaRPr lang="zh-CN" altLang="en-US" sz="1600"/>
          </a:p>
        </p:txBody>
      </p:sp>
      <p:sp>
        <p:nvSpPr>
          <p:cNvPr id="126" name="矩形 125"/>
          <p:cNvSpPr/>
          <p:nvPr/>
        </p:nvSpPr>
        <p:spPr>
          <a:xfrm>
            <a:off x="7907265" y="3881468"/>
            <a:ext cx="398333" cy="22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/>
              <a:t>M5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537675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8" y="419100"/>
            <a:ext cx="855345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>
            <a:endCxn id="4" idx="3"/>
          </p:cNvCxnSpPr>
          <p:nvPr/>
        </p:nvCxnSpPr>
        <p:spPr>
          <a:xfrm flipH="1">
            <a:off x="14983" y="1844824"/>
            <a:ext cx="452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743558" y="171401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ARP</a:t>
            </a:r>
            <a:r>
              <a:rPr lang="zh-CN" altLang="en-US" sz="1100" smtClean="0"/>
              <a:t>请求</a:t>
            </a:r>
            <a:endParaRPr lang="zh-CN" altLang="en-US" sz="1100"/>
          </a:p>
        </p:txBody>
      </p:sp>
      <p:cxnSp>
        <p:nvCxnSpPr>
          <p:cNvPr id="6" name="直接箭头连接符 5"/>
          <p:cNvCxnSpPr>
            <a:endCxn id="7" idx="3"/>
          </p:cNvCxnSpPr>
          <p:nvPr/>
        </p:nvCxnSpPr>
        <p:spPr>
          <a:xfrm flipH="1">
            <a:off x="14983" y="2060848"/>
            <a:ext cx="452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743558" y="193004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ARP</a:t>
            </a:r>
            <a:r>
              <a:rPr lang="zh-CN" altLang="en-US" sz="1100" smtClean="0"/>
              <a:t>响应</a:t>
            </a:r>
            <a:endParaRPr lang="zh-CN" altLang="en-US" sz="1100"/>
          </a:p>
        </p:txBody>
      </p:sp>
      <p:cxnSp>
        <p:nvCxnSpPr>
          <p:cNvPr id="10" name="直接箭头连接符 9"/>
          <p:cNvCxnSpPr>
            <a:endCxn id="15" idx="3"/>
          </p:cNvCxnSpPr>
          <p:nvPr/>
        </p:nvCxnSpPr>
        <p:spPr>
          <a:xfrm flipH="1" flipV="1">
            <a:off x="5365" y="2858423"/>
            <a:ext cx="678203" cy="1255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44466" y="4295952"/>
            <a:ext cx="411484" cy="230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28" idx="3"/>
          </p:cNvCxnSpPr>
          <p:nvPr/>
        </p:nvCxnSpPr>
        <p:spPr>
          <a:xfrm flipH="1">
            <a:off x="279479" y="4509120"/>
            <a:ext cx="476470" cy="253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87524" y="4665315"/>
            <a:ext cx="468426" cy="659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43558" y="272761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广播地址</a:t>
            </a:r>
            <a:endParaRPr lang="zh-CN" altLang="en-US" sz="11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7504" y="3114809"/>
            <a:ext cx="5751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61203" y="298922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源</a:t>
            </a:r>
            <a:r>
              <a:rPr lang="en-US" altLang="zh-CN" sz="1100" smtClean="0"/>
              <a:t>MAC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-743558" y="414209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发送者</a:t>
            </a:r>
            <a:r>
              <a:rPr lang="en-US" altLang="zh-CN" sz="1100" smtClean="0"/>
              <a:t>MAC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cxnSp>
        <p:nvCxnSpPr>
          <p:cNvPr id="22" name="直接箭头连接符 21"/>
          <p:cNvCxnSpPr>
            <a:endCxn id="23" idx="3"/>
          </p:cNvCxnSpPr>
          <p:nvPr/>
        </p:nvCxnSpPr>
        <p:spPr>
          <a:xfrm flipH="1" flipV="1">
            <a:off x="5365" y="3996139"/>
            <a:ext cx="750583" cy="1778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743558" y="386533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选项代码</a:t>
            </a:r>
            <a:endParaRPr lang="zh-CN" altLang="en-US" sz="1100"/>
          </a:p>
        </p:txBody>
      </p:sp>
      <p:sp>
        <p:nvSpPr>
          <p:cNvPr id="28" name="TextBox 27"/>
          <p:cNvSpPr txBox="1"/>
          <p:nvPr/>
        </p:nvSpPr>
        <p:spPr>
          <a:xfrm>
            <a:off x="-743558" y="440370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发送者</a:t>
            </a:r>
            <a:r>
              <a:rPr lang="en-US" altLang="zh-CN" sz="1100"/>
              <a:t>IP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-743558" y="32492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类型</a:t>
            </a:r>
            <a:endParaRPr lang="zh-CN" altLang="en-US" sz="1100"/>
          </a:p>
        </p:txBody>
      </p:sp>
      <p:cxnSp>
        <p:nvCxnSpPr>
          <p:cNvPr id="43" name="直接箭头连接符 42"/>
          <p:cNvCxnSpPr>
            <a:endCxn id="42" idx="3"/>
          </p:cNvCxnSpPr>
          <p:nvPr/>
        </p:nvCxnSpPr>
        <p:spPr>
          <a:xfrm flipH="1">
            <a:off x="-276764" y="3270022"/>
            <a:ext cx="1024969" cy="1099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718646" y="4628856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目标</a:t>
            </a:r>
            <a:r>
              <a:rPr lang="en-US" altLang="zh-CN" sz="1100" smtClean="0"/>
              <a:t>MAC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79479" y="4840906"/>
            <a:ext cx="531171" cy="1722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718646" y="490758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目标</a:t>
            </a:r>
            <a:r>
              <a:rPr lang="en-US" altLang="zh-CN" sz="1100" smtClean="0"/>
              <a:t>IP</a:t>
            </a:r>
            <a:r>
              <a:rPr lang="zh-CN" altLang="en-US" sz="1100" smtClean="0"/>
              <a:t>地址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593619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 flipH="1">
            <a:off x="1575690" y="3374282"/>
            <a:ext cx="21322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2644" y="1268760"/>
            <a:ext cx="351158" cy="6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087" y="2322128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087" y="3019580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087" y="3717032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22128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019580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17032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>
            <a:endCxn id="2" idx="2"/>
          </p:cNvCxnSpPr>
          <p:nvPr/>
        </p:nvCxnSpPr>
        <p:spPr>
          <a:xfrm flipV="1">
            <a:off x="2718223" y="1892761"/>
            <a:ext cx="0" cy="1246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1"/>
            <a:endCxn id="16" idx="3"/>
          </p:cNvCxnSpPr>
          <p:nvPr/>
        </p:nvCxnSpPr>
        <p:spPr>
          <a:xfrm flipH="1" flipV="1">
            <a:off x="1515360" y="2569974"/>
            <a:ext cx="2192544" cy="1394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540442" y="2708920"/>
            <a:ext cx="2167462" cy="1258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339752" y="3111728"/>
            <a:ext cx="799313" cy="342787"/>
            <a:chOff x="1603345" y="4117273"/>
            <a:chExt cx="788032" cy="3597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9" y="1409786"/>
            <a:ext cx="718531" cy="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直接箭头连接符 39"/>
          <p:cNvCxnSpPr/>
          <p:nvPr/>
        </p:nvCxnSpPr>
        <p:spPr>
          <a:xfrm>
            <a:off x="2651322" y="1896692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590644" y="1896692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533119" y="1896692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901192" y="1896692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840514" y="1896692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782989" y="1896692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1575690" y="2515994"/>
            <a:ext cx="902955" cy="59573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1575690" y="3305699"/>
            <a:ext cx="759374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1556890" y="3454515"/>
            <a:ext cx="765384" cy="4301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948202" y="3427014"/>
            <a:ext cx="717417" cy="4577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081396" y="3302879"/>
            <a:ext cx="599478" cy="8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3017547" y="2654940"/>
            <a:ext cx="648072" cy="364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39193" y="15127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流媒体服务器</a:t>
            </a:r>
            <a:endParaRPr lang="zh-CN" altLang="en-US" sz="120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3017547" y="2108785"/>
            <a:ext cx="9037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954540" y="197028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带宽要求高</a:t>
            </a:r>
            <a:endParaRPr lang="zh-CN" altLang="en-US" sz="12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91947"/>
            <a:ext cx="1807455" cy="133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006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 flipH="1">
            <a:off x="3370218" y="3980009"/>
            <a:ext cx="21322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7172" y="1874487"/>
            <a:ext cx="351158" cy="6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615" y="292785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615" y="3625307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615" y="4322759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2432" y="292785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2432" y="3625307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2432" y="4322759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>
            <a:endCxn id="2" idx="2"/>
          </p:cNvCxnSpPr>
          <p:nvPr/>
        </p:nvCxnSpPr>
        <p:spPr>
          <a:xfrm flipV="1">
            <a:off x="4512751" y="2498488"/>
            <a:ext cx="0" cy="1246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4" idx="1"/>
            <a:endCxn id="16" idx="3"/>
          </p:cNvCxnSpPr>
          <p:nvPr/>
        </p:nvCxnSpPr>
        <p:spPr>
          <a:xfrm flipH="1" flipV="1">
            <a:off x="3309888" y="3175701"/>
            <a:ext cx="2192544" cy="1394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334970" y="3314647"/>
            <a:ext cx="2167462" cy="1258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134280" y="3717455"/>
            <a:ext cx="799313" cy="342787"/>
            <a:chOff x="1603345" y="4117273"/>
            <a:chExt cx="788032" cy="3597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57" y="2015513"/>
            <a:ext cx="718531" cy="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直接箭头连接符 39"/>
          <p:cNvCxnSpPr/>
          <p:nvPr/>
        </p:nvCxnSpPr>
        <p:spPr>
          <a:xfrm>
            <a:off x="4445850" y="2502419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577517" y="2502419"/>
            <a:ext cx="0" cy="11228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3370218" y="3121721"/>
            <a:ext cx="902955" cy="59573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3370218" y="3911426"/>
            <a:ext cx="759374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351418" y="4060242"/>
            <a:ext cx="765384" cy="4301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742730" y="4032741"/>
            <a:ext cx="717417" cy="4577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875924" y="3908606"/>
            <a:ext cx="599478" cy="8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4812075" y="3260667"/>
            <a:ext cx="648072" cy="364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23519" y="15891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流媒体服务器</a:t>
            </a:r>
            <a:endParaRPr lang="zh-CN" altLang="en-US" sz="120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4276197" y="292536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224.4.5.3</a:t>
            </a:r>
            <a:endParaRPr lang="zh-CN" altLang="en-US" sz="12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25" y="2015513"/>
            <a:ext cx="605208" cy="44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 rot="16200000">
            <a:off x="3908751" y="298322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2118056" y="3110494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56" name="TextBox 55"/>
          <p:cNvSpPr txBox="1"/>
          <p:nvPr/>
        </p:nvSpPr>
        <p:spPr>
          <a:xfrm>
            <a:off x="2054440" y="377757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2103248" y="4434537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5934480" y="303720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224.4.5.3</a:t>
            </a:r>
            <a:endParaRPr lang="zh-CN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5995705" y="373404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224.4.5.3</a:t>
            </a:r>
            <a:endParaRPr lang="zh-CN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5995705" y="4490441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224.4.5.3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2054440" y="2813383"/>
            <a:ext cx="1919663" cy="258949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902954" y="2759953"/>
            <a:ext cx="1919663" cy="2610251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375314" y="5093206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</a:t>
            </a:r>
            <a:r>
              <a:rPr lang="zh-CN" altLang="en-US" sz="1200" smtClean="0"/>
              <a:t>班收看</a:t>
            </a:r>
            <a:r>
              <a:rPr lang="en-US" altLang="zh-CN" sz="1200" smtClean="0"/>
              <a:t>ExcelA</a:t>
            </a:r>
            <a:r>
              <a:rPr lang="zh-CN" altLang="en-US" sz="1200" smtClean="0"/>
              <a:t>课程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136111" y="5084883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</a:t>
            </a:r>
            <a:r>
              <a:rPr lang="zh-CN" altLang="en-US" sz="1200" smtClean="0"/>
              <a:t>班收看</a:t>
            </a:r>
            <a:r>
              <a:rPr lang="en-US" altLang="zh-CN" sz="1200" smtClean="0"/>
              <a:t>PPT2010</a:t>
            </a:r>
            <a:r>
              <a:rPr lang="zh-CN" altLang="en-US" sz="1200" smtClean="0"/>
              <a:t>课程</a:t>
            </a:r>
            <a:endParaRPr lang="zh-CN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1826631" y="5525596"/>
            <a:ext cx="5519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mtClean="0"/>
              <a:t>流媒体服务就像电视台，多播地址相当于不同频道。</a:t>
            </a:r>
            <a:endParaRPr lang="en-US" altLang="zh-CN" sz="1600" smtClean="0"/>
          </a:p>
          <a:p>
            <a:pPr algn="ctr"/>
            <a:r>
              <a:rPr lang="zh-CN" altLang="en-US" sz="1600" smtClean="0"/>
              <a:t>可以使用两个组播地址向网络中发送两个课程的视频，</a:t>
            </a:r>
            <a:endParaRPr lang="en-US" altLang="zh-CN" sz="1600" smtClean="0"/>
          </a:p>
          <a:p>
            <a:pPr algn="ctr"/>
            <a:r>
              <a:rPr lang="zh-CN" altLang="en-US" sz="1600" smtClean="0"/>
              <a:t>网络中的计算机绑定哪个多播地址就能收到哪个视频课程。</a:t>
            </a:r>
            <a:endParaRPr lang="zh-CN" altLang="en-US" sz="1600"/>
          </a:p>
        </p:txBody>
      </p:sp>
      <p:sp>
        <p:nvSpPr>
          <p:cNvPr id="51" name="TextBox 50"/>
          <p:cNvSpPr txBox="1"/>
          <p:nvPr/>
        </p:nvSpPr>
        <p:spPr>
          <a:xfrm>
            <a:off x="2468114" y="337007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192.168.80.2</a:t>
            </a:r>
            <a:endParaRPr lang="zh-CN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2491000" y="407526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192.168.80.3</a:t>
            </a:r>
            <a:endParaRPr lang="zh-CN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2523680" y="480788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192.168.80.4</a:t>
            </a:r>
            <a:endParaRPr lang="zh-CN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5424056" y="339535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192.168.80.5</a:t>
            </a:r>
            <a:endParaRPr lang="zh-CN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5502432" y="408160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192.168.80.6</a:t>
            </a:r>
            <a:endParaRPr lang="zh-CN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5475402" y="480648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192.168.80.7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44992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 flipH="1">
            <a:off x="2507283" y="3357402"/>
            <a:ext cx="4518276" cy="1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计算机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801" y="1539993"/>
            <a:ext cx="351158" cy="6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9790" y="2486852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9790" y="318430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直接连接符 24"/>
          <p:cNvCxnSpPr>
            <a:endCxn id="2" idx="2"/>
          </p:cNvCxnSpPr>
          <p:nvPr/>
        </p:nvCxnSpPr>
        <p:spPr>
          <a:xfrm flipV="1">
            <a:off x="2515380" y="2163994"/>
            <a:ext cx="0" cy="1246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26498" y="3175658"/>
            <a:ext cx="799313" cy="342787"/>
            <a:chOff x="1603345" y="4117273"/>
            <a:chExt cx="788032" cy="3597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86" y="1681019"/>
            <a:ext cx="718531" cy="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直接箭头连接符 39"/>
          <p:cNvCxnSpPr/>
          <p:nvPr/>
        </p:nvCxnSpPr>
        <p:spPr>
          <a:xfrm>
            <a:off x="2435921" y="2212358"/>
            <a:ext cx="0" cy="8676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353282" y="3467603"/>
            <a:ext cx="599478" cy="8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7289433" y="2819664"/>
            <a:ext cx="648072" cy="364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26148" y="125463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流媒体服务器</a:t>
            </a:r>
            <a:endParaRPr lang="zh-CN" altLang="en-US" sz="120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878623" y="269167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8411838" y="2596198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8473063" y="3293037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6889679" y="39627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石家庄分公司</a:t>
            </a:r>
            <a:endParaRPr lang="zh-CN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7901414" y="2954351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192.168.80.5</a:t>
            </a:r>
            <a:endParaRPr lang="zh-CN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7979790" y="36406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192.168.80.6</a:t>
            </a:r>
            <a:endParaRPr lang="zh-CN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7952760" y="4365486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192.168.80.7</a:t>
            </a:r>
            <a:endParaRPr lang="zh-CN" altLang="en-US" sz="1200"/>
          </a:p>
        </p:txBody>
      </p:sp>
      <p:pic>
        <p:nvPicPr>
          <p:cNvPr id="69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1762" y="3214104"/>
            <a:ext cx="560715" cy="328330"/>
          </a:xfrm>
          <a:prstGeom prst="rect">
            <a:avLst/>
          </a:prstGeom>
          <a:noFill/>
        </p:spPr>
      </p:pic>
      <p:pic>
        <p:nvPicPr>
          <p:cNvPr id="70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5698" y="3261993"/>
            <a:ext cx="560715" cy="328330"/>
          </a:xfrm>
          <a:prstGeom prst="rect">
            <a:avLst/>
          </a:prstGeom>
          <a:noFill/>
        </p:spPr>
      </p:pic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7894991" y="3867459"/>
            <a:ext cx="493713" cy="496888"/>
            <a:chOff x="1950" y="1492"/>
            <a:chExt cx="311" cy="313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50" y="1492"/>
              <a:ext cx="31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1976" y="1651"/>
              <a:ext cx="280" cy="56"/>
            </a:xfrm>
            <a:custGeom>
              <a:avLst/>
              <a:gdLst>
                <a:gd name="T0" fmla="*/ 0 w 1118"/>
                <a:gd name="T1" fmla="*/ 223 h 223"/>
                <a:gd name="T2" fmla="*/ 244 w 1118"/>
                <a:gd name="T3" fmla="*/ 0 h 223"/>
                <a:gd name="T4" fmla="*/ 1118 w 1118"/>
                <a:gd name="T5" fmla="*/ 0 h 223"/>
                <a:gd name="T6" fmla="*/ 917 w 1118"/>
                <a:gd name="T7" fmla="*/ 223 h 223"/>
                <a:gd name="T8" fmla="*/ 0 w 1118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8" h="223">
                  <a:moveTo>
                    <a:pt x="0" y="223"/>
                  </a:moveTo>
                  <a:lnTo>
                    <a:pt x="244" y="0"/>
                  </a:lnTo>
                  <a:lnTo>
                    <a:pt x="1118" y="0"/>
                  </a:lnTo>
                  <a:lnTo>
                    <a:pt x="917" y="223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976" y="1707"/>
              <a:ext cx="230" cy="39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2206" y="1651"/>
              <a:ext cx="50" cy="95"/>
            </a:xfrm>
            <a:custGeom>
              <a:avLst/>
              <a:gdLst>
                <a:gd name="T0" fmla="*/ 0 w 201"/>
                <a:gd name="T1" fmla="*/ 381 h 381"/>
                <a:gd name="T2" fmla="*/ 201 w 201"/>
                <a:gd name="T3" fmla="*/ 155 h 381"/>
                <a:gd name="T4" fmla="*/ 201 w 201"/>
                <a:gd name="T5" fmla="*/ 0 h 381"/>
                <a:gd name="T6" fmla="*/ 0 w 201"/>
                <a:gd name="T7" fmla="*/ 223 h 381"/>
                <a:gd name="T8" fmla="*/ 0 w 201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381">
                  <a:moveTo>
                    <a:pt x="0" y="381"/>
                  </a:moveTo>
                  <a:lnTo>
                    <a:pt x="201" y="155"/>
                  </a:lnTo>
                  <a:lnTo>
                    <a:pt x="201" y="0"/>
                  </a:lnTo>
                  <a:lnTo>
                    <a:pt x="0" y="223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955" y="1788"/>
              <a:ext cx="211" cy="11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166" y="1742"/>
              <a:ext cx="31" cy="57"/>
            </a:xfrm>
            <a:custGeom>
              <a:avLst/>
              <a:gdLst>
                <a:gd name="T0" fmla="*/ 0 w 127"/>
                <a:gd name="T1" fmla="*/ 182 h 227"/>
                <a:gd name="T2" fmla="*/ 0 w 127"/>
                <a:gd name="T3" fmla="*/ 227 h 227"/>
                <a:gd name="T4" fmla="*/ 127 w 127"/>
                <a:gd name="T5" fmla="*/ 84 h 227"/>
                <a:gd name="T6" fmla="*/ 127 w 127"/>
                <a:gd name="T7" fmla="*/ 0 h 227"/>
                <a:gd name="T8" fmla="*/ 0 w 127"/>
                <a:gd name="T9" fmla="*/ 18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27">
                  <a:moveTo>
                    <a:pt x="0" y="182"/>
                  </a:moveTo>
                  <a:lnTo>
                    <a:pt x="0" y="227"/>
                  </a:lnTo>
                  <a:lnTo>
                    <a:pt x="127" y="84"/>
                  </a:lnTo>
                  <a:lnTo>
                    <a:pt x="127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955" y="1742"/>
              <a:ext cx="242" cy="46"/>
            </a:xfrm>
            <a:custGeom>
              <a:avLst/>
              <a:gdLst>
                <a:gd name="T0" fmla="*/ 0 w 969"/>
                <a:gd name="T1" fmla="*/ 182 h 182"/>
                <a:gd name="T2" fmla="*/ 842 w 969"/>
                <a:gd name="T3" fmla="*/ 182 h 182"/>
                <a:gd name="T4" fmla="*/ 969 w 969"/>
                <a:gd name="T5" fmla="*/ 0 h 182"/>
                <a:gd name="T6" fmla="*/ 121 w 969"/>
                <a:gd name="T7" fmla="*/ 0 h 182"/>
                <a:gd name="T8" fmla="*/ 0 w 969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9" h="182">
                  <a:moveTo>
                    <a:pt x="0" y="182"/>
                  </a:moveTo>
                  <a:lnTo>
                    <a:pt x="842" y="182"/>
                  </a:lnTo>
                  <a:lnTo>
                    <a:pt x="969" y="0"/>
                  </a:lnTo>
                  <a:lnTo>
                    <a:pt x="12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2031" y="1652"/>
              <a:ext cx="203" cy="44"/>
            </a:xfrm>
            <a:custGeom>
              <a:avLst/>
              <a:gdLst>
                <a:gd name="T0" fmla="*/ 158 w 812"/>
                <a:gd name="T1" fmla="*/ 0 h 177"/>
                <a:gd name="T2" fmla="*/ 812 w 812"/>
                <a:gd name="T3" fmla="*/ 0 h 177"/>
                <a:gd name="T4" fmla="*/ 654 w 812"/>
                <a:gd name="T5" fmla="*/ 177 h 177"/>
                <a:gd name="T6" fmla="*/ 0 w 812"/>
                <a:gd name="T7" fmla="*/ 177 h 177"/>
                <a:gd name="T8" fmla="*/ 158 w 812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177">
                  <a:moveTo>
                    <a:pt x="158" y="0"/>
                  </a:moveTo>
                  <a:lnTo>
                    <a:pt x="812" y="0"/>
                  </a:lnTo>
                  <a:lnTo>
                    <a:pt x="654" y="177"/>
                  </a:lnTo>
                  <a:lnTo>
                    <a:pt x="0" y="1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2F7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2219" y="1525"/>
              <a:ext cx="14" cy="11"/>
            </a:xfrm>
            <a:custGeom>
              <a:avLst/>
              <a:gdLst>
                <a:gd name="T0" fmla="*/ 0 w 56"/>
                <a:gd name="T1" fmla="*/ 45 h 45"/>
                <a:gd name="T2" fmla="*/ 0 w 56"/>
                <a:gd name="T3" fmla="*/ 0 h 45"/>
                <a:gd name="T4" fmla="*/ 56 w 56"/>
                <a:gd name="T5" fmla="*/ 0 h 45"/>
                <a:gd name="T6" fmla="*/ 0 w 5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5">
                  <a:moveTo>
                    <a:pt x="0" y="45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FB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2029" y="1498"/>
              <a:ext cx="190" cy="27"/>
            </a:xfrm>
            <a:custGeom>
              <a:avLst/>
              <a:gdLst>
                <a:gd name="T0" fmla="*/ 660 w 759"/>
                <a:gd name="T1" fmla="*/ 108 h 108"/>
                <a:gd name="T2" fmla="*/ 759 w 759"/>
                <a:gd name="T3" fmla="*/ 0 h 108"/>
                <a:gd name="T4" fmla="*/ 99 w 759"/>
                <a:gd name="T5" fmla="*/ 0 h 108"/>
                <a:gd name="T6" fmla="*/ 0 w 759"/>
                <a:gd name="T7" fmla="*/ 108 h 108"/>
                <a:gd name="T8" fmla="*/ 660 w 759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08">
                  <a:moveTo>
                    <a:pt x="660" y="108"/>
                  </a:moveTo>
                  <a:lnTo>
                    <a:pt x="759" y="0"/>
                  </a:lnTo>
                  <a:lnTo>
                    <a:pt x="99" y="0"/>
                  </a:lnTo>
                  <a:lnTo>
                    <a:pt x="0" y="108"/>
                  </a:lnTo>
                  <a:lnTo>
                    <a:pt x="660" y="108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2029" y="1525"/>
              <a:ext cx="165" cy="164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2048" y="1544"/>
              <a:ext cx="127" cy="125"/>
            </a:xfrm>
            <a:custGeom>
              <a:avLst/>
              <a:gdLst>
                <a:gd name="T0" fmla="*/ 455 w 511"/>
                <a:gd name="T1" fmla="*/ 498 h 498"/>
                <a:gd name="T2" fmla="*/ 470 w 511"/>
                <a:gd name="T3" fmla="*/ 495 h 498"/>
                <a:gd name="T4" fmla="*/ 483 w 511"/>
                <a:gd name="T5" fmla="*/ 489 h 498"/>
                <a:gd name="T6" fmla="*/ 494 w 511"/>
                <a:gd name="T7" fmla="*/ 479 h 498"/>
                <a:gd name="T8" fmla="*/ 503 w 511"/>
                <a:gd name="T9" fmla="*/ 466 h 498"/>
                <a:gd name="T10" fmla="*/ 509 w 511"/>
                <a:gd name="T11" fmla="*/ 451 h 498"/>
                <a:gd name="T12" fmla="*/ 511 w 511"/>
                <a:gd name="T13" fmla="*/ 435 h 498"/>
                <a:gd name="T14" fmla="*/ 511 w 511"/>
                <a:gd name="T15" fmla="*/ 64 h 498"/>
                <a:gd name="T16" fmla="*/ 509 w 511"/>
                <a:gd name="T17" fmla="*/ 47 h 498"/>
                <a:gd name="T18" fmla="*/ 503 w 511"/>
                <a:gd name="T19" fmla="*/ 32 h 498"/>
                <a:gd name="T20" fmla="*/ 494 w 511"/>
                <a:gd name="T21" fmla="*/ 19 h 498"/>
                <a:gd name="T22" fmla="*/ 483 w 511"/>
                <a:gd name="T23" fmla="*/ 9 h 498"/>
                <a:gd name="T24" fmla="*/ 470 w 511"/>
                <a:gd name="T25" fmla="*/ 2 h 498"/>
                <a:gd name="T26" fmla="*/ 455 w 511"/>
                <a:gd name="T27" fmla="*/ 0 h 498"/>
                <a:gd name="T28" fmla="*/ 55 w 511"/>
                <a:gd name="T29" fmla="*/ 0 h 498"/>
                <a:gd name="T30" fmla="*/ 41 w 511"/>
                <a:gd name="T31" fmla="*/ 2 h 498"/>
                <a:gd name="T32" fmla="*/ 28 w 511"/>
                <a:gd name="T33" fmla="*/ 9 h 498"/>
                <a:gd name="T34" fmla="*/ 16 w 511"/>
                <a:gd name="T35" fmla="*/ 19 h 498"/>
                <a:gd name="T36" fmla="*/ 8 w 511"/>
                <a:gd name="T37" fmla="*/ 32 h 498"/>
                <a:gd name="T38" fmla="*/ 2 w 511"/>
                <a:gd name="T39" fmla="*/ 47 h 498"/>
                <a:gd name="T40" fmla="*/ 0 w 511"/>
                <a:gd name="T41" fmla="*/ 64 h 498"/>
                <a:gd name="T42" fmla="*/ 0 w 511"/>
                <a:gd name="T43" fmla="*/ 435 h 498"/>
                <a:gd name="T44" fmla="*/ 2 w 511"/>
                <a:gd name="T45" fmla="*/ 451 h 498"/>
                <a:gd name="T46" fmla="*/ 8 w 511"/>
                <a:gd name="T47" fmla="*/ 466 h 498"/>
                <a:gd name="T48" fmla="*/ 16 w 511"/>
                <a:gd name="T49" fmla="*/ 479 h 498"/>
                <a:gd name="T50" fmla="*/ 28 w 511"/>
                <a:gd name="T51" fmla="*/ 489 h 498"/>
                <a:gd name="T52" fmla="*/ 41 w 511"/>
                <a:gd name="T53" fmla="*/ 495 h 498"/>
                <a:gd name="T54" fmla="*/ 55 w 511"/>
                <a:gd name="T55" fmla="*/ 498 h 498"/>
                <a:gd name="T56" fmla="*/ 455 w 511"/>
                <a:gd name="T5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1" h="498">
                  <a:moveTo>
                    <a:pt x="455" y="498"/>
                  </a:moveTo>
                  <a:lnTo>
                    <a:pt x="470" y="495"/>
                  </a:lnTo>
                  <a:lnTo>
                    <a:pt x="483" y="489"/>
                  </a:lnTo>
                  <a:lnTo>
                    <a:pt x="494" y="479"/>
                  </a:lnTo>
                  <a:lnTo>
                    <a:pt x="503" y="466"/>
                  </a:lnTo>
                  <a:lnTo>
                    <a:pt x="509" y="451"/>
                  </a:lnTo>
                  <a:lnTo>
                    <a:pt x="511" y="435"/>
                  </a:lnTo>
                  <a:lnTo>
                    <a:pt x="511" y="64"/>
                  </a:lnTo>
                  <a:lnTo>
                    <a:pt x="509" y="47"/>
                  </a:lnTo>
                  <a:lnTo>
                    <a:pt x="503" y="32"/>
                  </a:lnTo>
                  <a:lnTo>
                    <a:pt x="494" y="19"/>
                  </a:lnTo>
                  <a:lnTo>
                    <a:pt x="483" y="9"/>
                  </a:lnTo>
                  <a:lnTo>
                    <a:pt x="470" y="2"/>
                  </a:lnTo>
                  <a:lnTo>
                    <a:pt x="455" y="0"/>
                  </a:lnTo>
                  <a:lnTo>
                    <a:pt x="55" y="0"/>
                  </a:lnTo>
                  <a:lnTo>
                    <a:pt x="41" y="2"/>
                  </a:lnTo>
                  <a:lnTo>
                    <a:pt x="28" y="9"/>
                  </a:lnTo>
                  <a:lnTo>
                    <a:pt x="16" y="19"/>
                  </a:lnTo>
                  <a:lnTo>
                    <a:pt x="8" y="32"/>
                  </a:lnTo>
                  <a:lnTo>
                    <a:pt x="2" y="47"/>
                  </a:lnTo>
                  <a:lnTo>
                    <a:pt x="0" y="64"/>
                  </a:lnTo>
                  <a:lnTo>
                    <a:pt x="0" y="435"/>
                  </a:lnTo>
                  <a:lnTo>
                    <a:pt x="2" y="451"/>
                  </a:lnTo>
                  <a:lnTo>
                    <a:pt x="8" y="466"/>
                  </a:lnTo>
                  <a:lnTo>
                    <a:pt x="16" y="479"/>
                  </a:lnTo>
                  <a:lnTo>
                    <a:pt x="28" y="489"/>
                  </a:lnTo>
                  <a:lnTo>
                    <a:pt x="41" y="495"/>
                  </a:lnTo>
                  <a:lnTo>
                    <a:pt x="55" y="498"/>
                  </a:lnTo>
                  <a:lnTo>
                    <a:pt x="455" y="498"/>
                  </a:lnTo>
                  <a:close/>
                </a:path>
              </a:pathLst>
            </a:custGeom>
            <a:solidFill>
              <a:srgbClr val="CFD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2194" y="1498"/>
              <a:ext cx="39" cy="191"/>
            </a:xfrm>
            <a:custGeom>
              <a:avLst/>
              <a:gdLst>
                <a:gd name="T0" fmla="*/ 99 w 155"/>
                <a:gd name="T1" fmla="*/ 616 h 764"/>
                <a:gd name="T2" fmla="*/ 155 w 155"/>
                <a:gd name="T3" fmla="*/ 562 h 764"/>
                <a:gd name="T4" fmla="*/ 155 w 155"/>
                <a:gd name="T5" fmla="*/ 108 h 764"/>
                <a:gd name="T6" fmla="*/ 99 w 155"/>
                <a:gd name="T7" fmla="*/ 153 h 764"/>
                <a:gd name="T8" fmla="*/ 99 w 155"/>
                <a:gd name="T9" fmla="*/ 0 h 764"/>
                <a:gd name="T10" fmla="*/ 0 w 155"/>
                <a:gd name="T11" fmla="*/ 108 h 764"/>
                <a:gd name="T12" fmla="*/ 0 w 155"/>
                <a:gd name="T13" fmla="*/ 764 h 764"/>
                <a:gd name="T14" fmla="*/ 99 w 155"/>
                <a:gd name="T15" fmla="*/ 656 h 764"/>
                <a:gd name="T16" fmla="*/ 99 w 155"/>
                <a:gd name="T17" fmla="*/ 61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64">
                  <a:moveTo>
                    <a:pt x="99" y="616"/>
                  </a:moveTo>
                  <a:lnTo>
                    <a:pt x="155" y="562"/>
                  </a:lnTo>
                  <a:lnTo>
                    <a:pt x="155" y="108"/>
                  </a:lnTo>
                  <a:lnTo>
                    <a:pt x="99" y="153"/>
                  </a:lnTo>
                  <a:lnTo>
                    <a:pt x="99" y="0"/>
                  </a:lnTo>
                  <a:lnTo>
                    <a:pt x="0" y="108"/>
                  </a:lnTo>
                  <a:lnTo>
                    <a:pt x="0" y="764"/>
                  </a:lnTo>
                  <a:lnTo>
                    <a:pt x="99" y="656"/>
                  </a:lnTo>
                  <a:lnTo>
                    <a:pt x="99" y="616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9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2021" y="3235773"/>
            <a:ext cx="560715" cy="328330"/>
          </a:xfrm>
          <a:prstGeom prst="rect">
            <a:avLst/>
          </a:prstGeom>
          <a:noFill/>
        </p:spPr>
      </p:pic>
      <p:grpSp>
        <p:nvGrpSpPr>
          <p:cNvPr id="87" name="组合 86"/>
          <p:cNvGrpSpPr/>
          <p:nvPr/>
        </p:nvGrpSpPr>
        <p:grpSpPr>
          <a:xfrm>
            <a:off x="6889776" y="3238286"/>
            <a:ext cx="799313" cy="342787"/>
            <a:chOff x="1603345" y="4117273"/>
            <a:chExt cx="788032" cy="359783"/>
          </a:xfrm>
        </p:grpSpPr>
        <p:sp>
          <p:nvSpPr>
            <p:cNvPr id="8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676398" y="5327779"/>
            <a:ext cx="799313" cy="342787"/>
            <a:chOff x="1603345" y="4117273"/>
            <a:chExt cx="788032" cy="359783"/>
          </a:xfrm>
        </p:grpSpPr>
        <p:sp>
          <p:nvSpPr>
            <p:cNvPr id="10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15" name="直接连接符 114"/>
          <p:cNvCxnSpPr/>
          <p:nvPr/>
        </p:nvCxnSpPr>
        <p:spPr>
          <a:xfrm>
            <a:off x="5070229" y="3568795"/>
            <a:ext cx="0" cy="18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52" descr="抽象图标56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8758" y="4346090"/>
            <a:ext cx="560715" cy="328330"/>
          </a:xfrm>
          <a:prstGeom prst="rect">
            <a:avLst/>
          </a:prstGeom>
          <a:noFill/>
        </p:spPr>
      </p:pic>
      <p:pic>
        <p:nvPicPr>
          <p:cNvPr id="122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274" y="4545073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274" y="5242525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4" name="直接箭头连接符 123"/>
          <p:cNvCxnSpPr/>
          <p:nvPr/>
        </p:nvCxnSpPr>
        <p:spPr>
          <a:xfrm>
            <a:off x="5293917" y="5639294"/>
            <a:ext cx="648072" cy="46836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5357766" y="5525824"/>
            <a:ext cx="599478" cy="86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5293917" y="4877885"/>
            <a:ext cx="648072" cy="3646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416322" y="465441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6477547" y="5351258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6477547" y="610765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224.4.5.4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4609607" y="605190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上海分公司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5905898" y="501257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192.168.60.5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5984274" y="5698821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192.168.60.6</a:t>
            </a:r>
            <a:endParaRPr lang="zh-CN" altLang="en-US" sz="1200"/>
          </a:p>
        </p:txBody>
      </p:sp>
      <p:sp>
        <p:nvSpPr>
          <p:cNvPr id="134" name="TextBox 133"/>
          <p:cNvSpPr txBox="1"/>
          <p:nvPr/>
        </p:nvSpPr>
        <p:spPr>
          <a:xfrm>
            <a:off x="5957244" y="642370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192.168.60.7</a:t>
            </a:r>
            <a:endParaRPr lang="zh-CN" altLang="en-US" sz="1200"/>
          </a:p>
        </p:txBody>
      </p:sp>
      <p:grpSp>
        <p:nvGrpSpPr>
          <p:cNvPr id="135" name="Group 4"/>
          <p:cNvGrpSpPr>
            <a:grpSpLocks noChangeAspect="1"/>
          </p:cNvGrpSpPr>
          <p:nvPr/>
        </p:nvGrpSpPr>
        <p:grpSpPr bwMode="auto">
          <a:xfrm>
            <a:off x="5899475" y="5925680"/>
            <a:ext cx="493713" cy="496888"/>
            <a:chOff x="1950" y="1492"/>
            <a:chExt cx="311" cy="313"/>
          </a:xfrm>
        </p:grpSpPr>
        <p:sp>
          <p:nvSpPr>
            <p:cNvPr id="13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50" y="1492"/>
              <a:ext cx="31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"/>
            <p:cNvSpPr>
              <a:spLocks/>
            </p:cNvSpPr>
            <p:nvPr/>
          </p:nvSpPr>
          <p:spPr bwMode="auto">
            <a:xfrm>
              <a:off x="1976" y="1651"/>
              <a:ext cx="280" cy="56"/>
            </a:xfrm>
            <a:custGeom>
              <a:avLst/>
              <a:gdLst>
                <a:gd name="T0" fmla="*/ 0 w 1118"/>
                <a:gd name="T1" fmla="*/ 223 h 223"/>
                <a:gd name="T2" fmla="*/ 244 w 1118"/>
                <a:gd name="T3" fmla="*/ 0 h 223"/>
                <a:gd name="T4" fmla="*/ 1118 w 1118"/>
                <a:gd name="T5" fmla="*/ 0 h 223"/>
                <a:gd name="T6" fmla="*/ 917 w 1118"/>
                <a:gd name="T7" fmla="*/ 223 h 223"/>
                <a:gd name="T8" fmla="*/ 0 w 1118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8" h="223">
                  <a:moveTo>
                    <a:pt x="0" y="223"/>
                  </a:moveTo>
                  <a:lnTo>
                    <a:pt x="244" y="0"/>
                  </a:lnTo>
                  <a:lnTo>
                    <a:pt x="1118" y="0"/>
                  </a:lnTo>
                  <a:lnTo>
                    <a:pt x="917" y="223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976" y="1707"/>
              <a:ext cx="230" cy="39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7"/>
            <p:cNvSpPr>
              <a:spLocks/>
            </p:cNvSpPr>
            <p:nvPr/>
          </p:nvSpPr>
          <p:spPr bwMode="auto">
            <a:xfrm>
              <a:off x="2206" y="1651"/>
              <a:ext cx="50" cy="95"/>
            </a:xfrm>
            <a:custGeom>
              <a:avLst/>
              <a:gdLst>
                <a:gd name="T0" fmla="*/ 0 w 201"/>
                <a:gd name="T1" fmla="*/ 381 h 381"/>
                <a:gd name="T2" fmla="*/ 201 w 201"/>
                <a:gd name="T3" fmla="*/ 155 h 381"/>
                <a:gd name="T4" fmla="*/ 201 w 201"/>
                <a:gd name="T5" fmla="*/ 0 h 381"/>
                <a:gd name="T6" fmla="*/ 0 w 201"/>
                <a:gd name="T7" fmla="*/ 223 h 381"/>
                <a:gd name="T8" fmla="*/ 0 w 201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381">
                  <a:moveTo>
                    <a:pt x="0" y="381"/>
                  </a:moveTo>
                  <a:lnTo>
                    <a:pt x="201" y="155"/>
                  </a:lnTo>
                  <a:lnTo>
                    <a:pt x="201" y="0"/>
                  </a:lnTo>
                  <a:lnTo>
                    <a:pt x="0" y="223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8"/>
            <p:cNvSpPr>
              <a:spLocks noChangeArrowheads="1"/>
            </p:cNvSpPr>
            <p:nvPr/>
          </p:nvSpPr>
          <p:spPr bwMode="auto">
            <a:xfrm>
              <a:off x="1955" y="1788"/>
              <a:ext cx="211" cy="11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"/>
            <p:cNvSpPr>
              <a:spLocks/>
            </p:cNvSpPr>
            <p:nvPr/>
          </p:nvSpPr>
          <p:spPr bwMode="auto">
            <a:xfrm>
              <a:off x="2166" y="1742"/>
              <a:ext cx="31" cy="57"/>
            </a:xfrm>
            <a:custGeom>
              <a:avLst/>
              <a:gdLst>
                <a:gd name="T0" fmla="*/ 0 w 127"/>
                <a:gd name="T1" fmla="*/ 182 h 227"/>
                <a:gd name="T2" fmla="*/ 0 w 127"/>
                <a:gd name="T3" fmla="*/ 227 h 227"/>
                <a:gd name="T4" fmla="*/ 127 w 127"/>
                <a:gd name="T5" fmla="*/ 84 h 227"/>
                <a:gd name="T6" fmla="*/ 127 w 127"/>
                <a:gd name="T7" fmla="*/ 0 h 227"/>
                <a:gd name="T8" fmla="*/ 0 w 127"/>
                <a:gd name="T9" fmla="*/ 18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27">
                  <a:moveTo>
                    <a:pt x="0" y="182"/>
                  </a:moveTo>
                  <a:lnTo>
                    <a:pt x="0" y="227"/>
                  </a:lnTo>
                  <a:lnTo>
                    <a:pt x="127" y="84"/>
                  </a:lnTo>
                  <a:lnTo>
                    <a:pt x="127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1955" y="1742"/>
              <a:ext cx="242" cy="46"/>
            </a:xfrm>
            <a:custGeom>
              <a:avLst/>
              <a:gdLst>
                <a:gd name="T0" fmla="*/ 0 w 969"/>
                <a:gd name="T1" fmla="*/ 182 h 182"/>
                <a:gd name="T2" fmla="*/ 842 w 969"/>
                <a:gd name="T3" fmla="*/ 182 h 182"/>
                <a:gd name="T4" fmla="*/ 969 w 969"/>
                <a:gd name="T5" fmla="*/ 0 h 182"/>
                <a:gd name="T6" fmla="*/ 121 w 969"/>
                <a:gd name="T7" fmla="*/ 0 h 182"/>
                <a:gd name="T8" fmla="*/ 0 w 969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9" h="182">
                  <a:moveTo>
                    <a:pt x="0" y="182"/>
                  </a:moveTo>
                  <a:lnTo>
                    <a:pt x="842" y="182"/>
                  </a:lnTo>
                  <a:lnTo>
                    <a:pt x="969" y="0"/>
                  </a:lnTo>
                  <a:lnTo>
                    <a:pt x="12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2031" y="1652"/>
              <a:ext cx="203" cy="44"/>
            </a:xfrm>
            <a:custGeom>
              <a:avLst/>
              <a:gdLst>
                <a:gd name="T0" fmla="*/ 158 w 812"/>
                <a:gd name="T1" fmla="*/ 0 h 177"/>
                <a:gd name="T2" fmla="*/ 812 w 812"/>
                <a:gd name="T3" fmla="*/ 0 h 177"/>
                <a:gd name="T4" fmla="*/ 654 w 812"/>
                <a:gd name="T5" fmla="*/ 177 h 177"/>
                <a:gd name="T6" fmla="*/ 0 w 812"/>
                <a:gd name="T7" fmla="*/ 177 h 177"/>
                <a:gd name="T8" fmla="*/ 158 w 812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" h="177">
                  <a:moveTo>
                    <a:pt x="158" y="0"/>
                  </a:moveTo>
                  <a:lnTo>
                    <a:pt x="812" y="0"/>
                  </a:lnTo>
                  <a:lnTo>
                    <a:pt x="654" y="177"/>
                  </a:lnTo>
                  <a:lnTo>
                    <a:pt x="0" y="17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2F7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2"/>
            <p:cNvSpPr>
              <a:spLocks/>
            </p:cNvSpPr>
            <p:nvPr/>
          </p:nvSpPr>
          <p:spPr bwMode="auto">
            <a:xfrm>
              <a:off x="2219" y="1525"/>
              <a:ext cx="14" cy="11"/>
            </a:xfrm>
            <a:custGeom>
              <a:avLst/>
              <a:gdLst>
                <a:gd name="T0" fmla="*/ 0 w 56"/>
                <a:gd name="T1" fmla="*/ 45 h 45"/>
                <a:gd name="T2" fmla="*/ 0 w 56"/>
                <a:gd name="T3" fmla="*/ 0 h 45"/>
                <a:gd name="T4" fmla="*/ 56 w 56"/>
                <a:gd name="T5" fmla="*/ 0 h 45"/>
                <a:gd name="T6" fmla="*/ 0 w 5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5">
                  <a:moveTo>
                    <a:pt x="0" y="45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FB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"/>
            <p:cNvSpPr>
              <a:spLocks/>
            </p:cNvSpPr>
            <p:nvPr/>
          </p:nvSpPr>
          <p:spPr bwMode="auto">
            <a:xfrm>
              <a:off x="2029" y="1498"/>
              <a:ext cx="190" cy="27"/>
            </a:xfrm>
            <a:custGeom>
              <a:avLst/>
              <a:gdLst>
                <a:gd name="T0" fmla="*/ 660 w 759"/>
                <a:gd name="T1" fmla="*/ 108 h 108"/>
                <a:gd name="T2" fmla="*/ 759 w 759"/>
                <a:gd name="T3" fmla="*/ 0 h 108"/>
                <a:gd name="T4" fmla="*/ 99 w 759"/>
                <a:gd name="T5" fmla="*/ 0 h 108"/>
                <a:gd name="T6" fmla="*/ 0 w 759"/>
                <a:gd name="T7" fmla="*/ 108 h 108"/>
                <a:gd name="T8" fmla="*/ 660 w 759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08">
                  <a:moveTo>
                    <a:pt x="660" y="108"/>
                  </a:moveTo>
                  <a:lnTo>
                    <a:pt x="759" y="0"/>
                  </a:lnTo>
                  <a:lnTo>
                    <a:pt x="99" y="0"/>
                  </a:lnTo>
                  <a:lnTo>
                    <a:pt x="0" y="108"/>
                  </a:lnTo>
                  <a:lnTo>
                    <a:pt x="660" y="108"/>
                  </a:lnTo>
                  <a:close/>
                </a:path>
              </a:pathLst>
            </a:custGeom>
            <a:solidFill>
              <a:srgbClr val="AF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4"/>
            <p:cNvSpPr>
              <a:spLocks noChangeArrowheads="1"/>
            </p:cNvSpPr>
            <p:nvPr/>
          </p:nvSpPr>
          <p:spPr bwMode="auto">
            <a:xfrm>
              <a:off x="2029" y="1525"/>
              <a:ext cx="165" cy="164"/>
            </a:xfrm>
            <a:prstGeom prst="rect">
              <a:avLst/>
            </a:prstGeom>
            <a:solidFill>
              <a:srgbClr val="5F9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5"/>
            <p:cNvSpPr>
              <a:spLocks/>
            </p:cNvSpPr>
            <p:nvPr/>
          </p:nvSpPr>
          <p:spPr bwMode="auto">
            <a:xfrm>
              <a:off x="2048" y="1544"/>
              <a:ext cx="127" cy="125"/>
            </a:xfrm>
            <a:custGeom>
              <a:avLst/>
              <a:gdLst>
                <a:gd name="T0" fmla="*/ 455 w 511"/>
                <a:gd name="T1" fmla="*/ 498 h 498"/>
                <a:gd name="T2" fmla="*/ 470 w 511"/>
                <a:gd name="T3" fmla="*/ 495 h 498"/>
                <a:gd name="T4" fmla="*/ 483 w 511"/>
                <a:gd name="T5" fmla="*/ 489 h 498"/>
                <a:gd name="T6" fmla="*/ 494 w 511"/>
                <a:gd name="T7" fmla="*/ 479 h 498"/>
                <a:gd name="T8" fmla="*/ 503 w 511"/>
                <a:gd name="T9" fmla="*/ 466 h 498"/>
                <a:gd name="T10" fmla="*/ 509 w 511"/>
                <a:gd name="T11" fmla="*/ 451 h 498"/>
                <a:gd name="T12" fmla="*/ 511 w 511"/>
                <a:gd name="T13" fmla="*/ 435 h 498"/>
                <a:gd name="T14" fmla="*/ 511 w 511"/>
                <a:gd name="T15" fmla="*/ 64 h 498"/>
                <a:gd name="T16" fmla="*/ 509 w 511"/>
                <a:gd name="T17" fmla="*/ 47 h 498"/>
                <a:gd name="T18" fmla="*/ 503 w 511"/>
                <a:gd name="T19" fmla="*/ 32 h 498"/>
                <a:gd name="T20" fmla="*/ 494 w 511"/>
                <a:gd name="T21" fmla="*/ 19 h 498"/>
                <a:gd name="T22" fmla="*/ 483 w 511"/>
                <a:gd name="T23" fmla="*/ 9 h 498"/>
                <a:gd name="T24" fmla="*/ 470 w 511"/>
                <a:gd name="T25" fmla="*/ 2 h 498"/>
                <a:gd name="T26" fmla="*/ 455 w 511"/>
                <a:gd name="T27" fmla="*/ 0 h 498"/>
                <a:gd name="T28" fmla="*/ 55 w 511"/>
                <a:gd name="T29" fmla="*/ 0 h 498"/>
                <a:gd name="T30" fmla="*/ 41 w 511"/>
                <a:gd name="T31" fmla="*/ 2 h 498"/>
                <a:gd name="T32" fmla="*/ 28 w 511"/>
                <a:gd name="T33" fmla="*/ 9 h 498"/>
                <a:gd name="T34" fmla="*/ 16 w 511"/>
                <a:gd name="T35" fmla="*/ 19 h 498"/>
                <a:gd name="T36" fmla="*/ 8 w 511"/>
                <a:gd name="T37" fmla="*/ 32 h 498"/>
                <a:gd name="T38" fmla="*/ 2 w 511"/>
                <a:gd name="T39" fmla="*/ 47 h 498"/>
                <a:gd name="T40" fmla="*/ 0 w 511"/>
                <a:gd name="T41" fmla="*/ 64 h 498"/>
                <a:gd name="T42" fmla="*/ 0 w 511"/>
                <a:gd name="T43" fmla="*/ 435 h 498"/>
                <a:gd name="T44" fmla="*/ 2 w 511"/>
                <a:gd name="T45" fmla="*/ 451 h 498"/>
                <a:gd name="T46" fmla="*/ 8 w 511"/>
                <a:gd name="T47" fmla="*/ 466 h 498"/>
                <a:gd name="T48" fmla="*/ 16 w 511"/>
                <a:gd name="T49" fmla="*/ 479 h 498"/>
                <a:gd name="T50" fmla="*/ 28 w 511"/>
                <a:gd name="T51" fmla="*/ 489 h 498"/>
                <a:gd name="T52" fmla="*/ 41 w 511"/>
                <a:gd name="T53" fmla="*/ 495 h 498"/>
                <a:gd name="T54" fmla="*/ 55 w 511"/>
                <a:gd name="T55" fmla="*/ 498 h 498"/>
                <a:gd name="T56" fmla="*/ 455 w 511"/>
                <a:gd name="T5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1" h="498">
                  <a:moveTo>
                    <a:pt x="455" y="498"/>
                  </a:moveTo>
                  <a:lnTo>
                    <a:pt x="470" y="495"/>
                  </a:lnTo>
                  <a:lnTo>
                    <a:pt x="483" y="489"/>
                  </a:lnTo>
                  <a:lnTo>
                    <a:pt x="494" y="479"/>
                  </a:lnTo>
                  <a:lnTo>
                    <a:pt x="503" y="466"/>
                  </a:lnTo>
                  <a:lnTo>
                    <a:pt x="509" y="451"/>
                  </a:lnTo>
                  <a:lnTo>
                    <a:pt x="511" y="435"/>
                  </a:lnTo>
                  <a:lnTo>
                    <a:pt x="511" y="64"/>
                  </a:lnTo>
                  <a:lnTo>
                    <a:pt x="509" y="47"/>
                  </a:lnTo>
                  <a:lnTo>
                    <a:pt x="503" y="32"/>
                  </a:lnTo>
                  <a:lnTo>
                    <a:pt x="494" y="19"/>
                  </a:lnTo>
                  <a:lnTo>
                    <a:pt x="483" y="9"/>
                  </a:lnTo>
                  <a:lnTo>
                    <a:pt x="470" y="2"/>
                  </a:lnTo>
                  <a:lnTo>
                    <a:pt x="455" y="0"/>
                  </a:lnTo>
                  <a:lnTo>
                    <a:pt x="55" y="0"/>
                  </a:lnTo>
                  <a:lnTo>
                    <a:pt x="41" y="2"/>
                  </a:lnTo>
                  <a:lnTo>
                    <a:pt x="28" y="9"/>
                  </a:lnTo>
                  <a:lnTo>
                    <a:pt x="16" y="19"/>
                  </a:lnTo>
                  <a:lnTo>
                    <a:pt x="8" y="32"/>
                  </a:lnTo>
                  <a:lnTo>
                    <a:pt x="2" y="47"/>
                  </a:lnTo>
                  <a:lnTo>
                    <a:pt x="0" y="64"/>
                  </a:lnTo>
                  <a:lnTo>
                    <a:pt x="0" y="435"/>
                  </a:lnTo>
                  <a:lnTo>
                    <a:pt x="2" y="451"/>
                  </a:lnTo>
                  <a:lnTo>
                    <a:pt x="8" y="466"/>
                  </a:lnTo>
                  <a:lnTo>
                    <a:pt x="16" y="479"/>
                  </a:lnTo>
                  <a:lnTo>
                    <a:pt x="28" y="489"/>
                  </a:lnTo>
                  <a:lnTo>
                    <a:pt x="41" y="495"/>
                  </a:lnTo>
                  <a:lnTo>
                    <a:pt x="55" y="498"/>
                  </a:lnTo>
                  <a:lnTo>
                    <a:pt x="455" y="498"/>
                  </a:lnTo>
                  <a:close/>
                </a:path>
              </a:pathLst>
            </a:custGeom>
            <a:solidFill>
              <a:srgbClr val="CFD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6"/>
            <p:cNvSpPr>
              <a:spLocks/>
            </p:cNvSpPr>
            <p:nvPr/>
          </p:nvSpPr>
          <p:spPr bwMode="auto">
            <a:xfrm>
              <a:off x="2194" y="1498"/>
              <a:ext cx="39" cy="191"/>
            </a:xfrm>
            <a:custGeom>
              <a:avLst/>
              <a:gdLst>
                <a:gd name="T0" fmla="*/ 99 w 155"/>
                <a:gd name="T1" fmla="*/ 616 h 764"/>
                <a:gd name="T2" fmla="*/ 155 w 155"/>
                <a:gd name="T3" fmla="*/ 562 h 764"/>
                <a:gd name="T4" fmla="*/ 155 w 155"/>
                <a:gd name="T5" fmla="*/ 108 h 764"/>
                <a:gd name="T6" fmla="*/ 99 w 155"/>
                <a:gd name="T7" fmla="*/ 153 h 764"/>
                <a:gd name="T8" fmla="*/ 99 w 155"/>
                <a:gd name="T9" fmla="*/ 0 h 764"/>
                <a:gd name="T10" fmla="*/ 0 w 155"/>
                <a:gd name="T11" fmla="*/ 108 h 764"/>
                <a:gd name="T12" fmla="*/ 0 w 155"/>
                <a:gd name="T13" fmla="*/ 764 h 764"/>
                <a:gd name="T14" fmla="*/ 99 w 155"/>
                <a:gd name="T15" fmla="*/ 656 h 764"/>
                <a:gd name="T16" fmla="*/ 99 w 155"/>
                <a:gd name="T17" fmla="*/ 61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64">
                  <a:moveTo>
                    <a:pt x="99" y="616"/>
                  </a:moveTo>
                  <a:lnTo>
                    <a:pt x="155" y="562"/>
                  </a:lnTo>
                  <a:lnTo>
                    <a:pt x="155" y="108"/>
                  </a:lnTo>
                  <a:lnTo>
                    <a:pt x="99" y="153"/>
                  </a:lnTo>
                  <a:lnTo>
                    <a:pt x="99" y="0"/>
                  </a:lnTo>
                  <a:lnTo>
                    <a:pt x="0" y="108"/>
                  </a:lnTo>
                  <a:lnTo>
                    <a:pt x="0" y="764"/>
                  </a:lnTo>
                  <a:lnTo>
                    <a:pt x="99" y="656"/>
                  </a:lnTo>
                  <a:lnTo>
                    <a:pt x="99" y="616"/>
                  </a:lnTo>
                  <a:close/>
                </a:path>
              </a:pathLst>
            </a:custGeom>
            <a:solidFill>
              <a:srgbClr val="007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49" name="直接连接符 148"/>
          <p:cNvCxnSpPr/>
          <p:nvPr/>
        </p:nvCxnSpPr>
        <p:spPr>
          <a:xfrm flipV="1">
            <a:off x="5367264" y="4951837"/>
            <a:ext cx="661572" cy="369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V="1">
            <a:off x="5428585" y="5446092"/>
            <a:ext cx="599478" cy="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5375555" y="5627442"/>
            <a:ext cx="608719" cy="380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7390538" y="3542679"/>
            <a:ext cx="589252" cy="407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7628218" y="3359214"/>
            <a:ext cx="442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flipV="1">
            <a:off x="7422242" y="2924338"/>
            <a:ext cx="562222" cy="311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V="1">
            <a:off x="3992794" y="3221704"/>
            <a:ext cx="939261" cy="19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V="1">
            <a:off x="5284610" y="3211216"/>
            <a:ext cx="939261" cy="19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4978693" y="3622149"/>
            <a:ext cx="0" cy="66747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1981" y="4660306"/>
            <a:ext cx="0" cy="66747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6569317" y="3212164"/>
            <a:ext cx="475077" cy="194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2903877" y="3215152"/>
            <a:ext cx="5478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562181" y="28440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196" name="TextBox 195"/>
          <p:cNvSpPr txBox="1"/>
          <p:nvPr/>
        </p:nvSpPr>
        <p:spPr>
          <a:xfrm>
            <a:off x="4915886" y="287827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197" name="TextBox 196"/>
          <p:cNvSpPr txBox="1"/>
          <p:nvPr/>
        </p:nvSpPr>
        <p:spPr>
          <a:xfrm>
            <a:off x="6203072" y="290769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R3</a:t>
            </a:r>
            <a:endParaRPr lang="zh-CN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5097798" y="411987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R4</a:t>
            </a:r>
            <a:endParaRPr lang="zh-CN" altLang="en-US" sz="1200"/>
          </a:p>
        </p:txBody>
      </p:sp>
      <p:sp>
        <p:nvSpPr>
          <p:cNvPr id="199" name="TextBox 198"/>
          <p:cNvSpPr txBox="1"/>
          <p:nvPr/>
        </p:nvSpPr>
        <p:spPr>
          <a:xfrm>
            <a:off x="4386895" y="499055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IGMP</a:t>
            </a:r>
            <a:endParaRPr lang="zh-CN" altLang="en-US" sz="1200"/>
          </a:p>
        </p:txBody>
      </p:sp>
      <p:sp>
        <p:nvSpPr>
          <p:cNvPr id="200" name="TextBox 199"/>
          <p:cNvSpPr txBox="1"/>
          <p:nvPr/>
        </p:nvSpPr>
        <p:spPr>
          <a:xfrm>
            <a:off x="7012309" y="281585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IGMP</a:t>
            </a:r>
            <a:endParaRPr lang="zh-CN" altLang="en-US" sz="1200"/>
          </a:p>
        </p:txBody>
      </p:sp>
      <p:sp>
        <p:nvSpPr>
          <p:cNvPr id="151" name="椭圆 150"/>
          <p:cNvSpPr/>
          <p:nvPr/>
        </p:nvSpPr>
        <p:spPr>
          <a:xfrm>
            <a:off x="4012477" y="4642485"/>
            <a:ext cx="2110835" cy="1919721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6554322" y="2520879"/>
            <a:ext cx="1939348" cy="1919721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2562920" y="202942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192.168.20.5</a:t>
            </a:r>
            <a:endParaRPr lang="zh-CN" altLang="en-US" sz="1200"/>
          </a:p>
        </p:txBody>
      </p:sp>
      <p:sp>
        <p:nvSpPr>
          <p:cNvPr id="205" name="TextBox 204"/>
          <p:cNvSpPr txBox="1"/>
          <p:nvPr/>
        </p:nvSpPr>
        <p:spPr>
          <a:xfrm>
            <a:off x="1941065" y="37750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北京总公司</a:t>
            </a:r>
            <a:endParaRPr lang="zh-CN" altLang="en-US" sz="1200"/>
          </a:p>
        </p:txBody>
      </p:sp>
      <p:sp>
        <p:nvSpPr>
          <p:cNvPr id="206" name="椭圆 205"/>
          <p:cNvSpPr/>
          <p:nvPr/>
        </p:nvSpPr>
        <p:spPr>
          <a:xfrm>
            <a:off x="1390737" y="2388424"/>
            <a:ext cx="2110835" cy="1919721"/>
          </a:xfrm>
          <a:prstGeom prst="ellipse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8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37" y="-153965"/>
            <a:ext cx="681990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597245" y="1679816"/>
            <a:ext cx="6552728" cy="144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54481" y="2055956"/>
            <a:ext cx="1130797" cy="108501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237082" y="15638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版本</a:t>
            </a:r>
            <a:endParaRPr lang="zh-CN" altLang="en-US" sz="1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54481" y="1721376"/>
            <a:ext cx="1130796" cy="124940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37082" y="19020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首部长度</a:t>
            </a:r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-237082" y="22402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区分服务</a:t>
            </a:r>
            <a:endParaRPr lang="zh-CN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-237082" y="25784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总长度</a:t>
            </a:r>
            <a:endParaRPr lang="zh-CN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-237082" y="29165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标识</a:t>
            </a:r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-237082" y="32547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标志</a:t>
            </a:r>
            <a:endParaRPr lang="zh-CN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-237082" y="35929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片偏移</a:t>
            </a:r>
            <a:endParaRPr lang="zh-CN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-237082" y="39310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生存时间</a:t>
            </a:r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-237082" y="42692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协议</a:t>
            </a:r>
            <a:endParaRPr lang="zh-CN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-237082" y="46074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首部校验和</a:t>
            </a:r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-237082" y="494556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源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zh-CN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-237082" y="5283737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目标</a:t>
            </a:r>
            <a:r>
              <a:rPr lang="en-US" altLang="zh-CN" sz="1400" smtClean="0"/>
              <a:t>IP</a:t>
            </a:r>
            <a:r>
              <a:rPr lang="zh-CN" altLang="en-US" sz="1400" smtClean="0"/>
              <a:t>地址</a:t>
            </a:r>
            <a:endParaRPr lang="zh-CN" altLang="en-US" sz="14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4481" y="2732288"/>
            <a:ext cx="1130796" cy="67633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4481" y="3070455"/>
            <a:ext cx="1130796" cy="49205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54481" y="2394123"/>
            <a:ext cx="1081215" cy="86061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54481" y="3408622"/>
            <a:ext cx="1081215" cy="35129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54481" y="3759919"/>
            <a:ext cx="1130797" cy="14075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54481" y="4084956"/>
            <a:ext cx="1130797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754481" y="4238845"/>
            <a:ext cx="1130797" cy="18428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54481" y="4423123"/>
            <a:ext cx="1009207" cy="33816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754481" y="4509120"/>
            <a:ext cx="1130797" cy="60316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754481" y="4653136"/>
            <a:ext cx="1130796" cy="79208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大括号 51"/>
          <p:cNvSpPr/>
          <p:nvPr/>
        </p:nvSpPr>
        <p:spPr>
          <a:xfrm>
            <a:off x="8361613" y="2970782"/>
            <a:ext cx="220352" cy="1974787"/>
          </a:xfrm>
          <a:prstGeom prst="rightBrace">
            <a:avLst>
              <a:gd name="adj1" fmla="val 36204"/>
              <a:gd name="adj2" fmla="val 5000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602220" y="380428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网络层首部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94494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8001"/>
            <a:ext cx="7277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img0.ph.126.net/-XWYtyHHXZ2p__JDzE4jiw==/224982948894834469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3" y="2199952"/>
            <a:ext cx="858044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1777168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WindowsServer2003</a:t>
            </a:r>
          </a:p>
          <a:p>
            <a:r>
              <a:rPr lang="zh-CN" altLang="en-US" sz="1200" smtClean="0"/>
              <a:t>   流媒体服务器</a:t>
            </a:r>
            <a:endParaRPr lang="zh-CN" altLang="en-US" sz="1200"/>
          </a:p>
        </p:txBody>
      </p:sp>
      <p:pic>
        <p:nvPicPr>
          <p:cNvPr id="5" name="Picture 2" descr="http://img0.ph.126.net/-XWYtyHHXZ2p__JDzE4jiw==/224982948894834469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047" y="2302879"/>
            <a:ext cx="858044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46620" y="192295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WindowsXP</a:t>
            </a:r>
            <a:endParaRPr lang="zh-CN" altLang="en-US" sz="1200"/>
          </a:p>
        </p:txBody>
      </p:sp>
      <p:cxnSp>
        <p:nvCxnSpPr>
          <p:cNvPr id="4" name="直接连接符 3"/>
          <p:cNvCxnSpPr/>
          <p:nvPr/>
        </p:nvCxnSpPr>
        <p:spPr>
          <a:xfrm>
            <a:off x="1115616" y="2628974"/>
            <a:ext cx="590403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798989" y="2780928"/>
            <a:ext cx="29105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4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38596" y="4095002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573027" y="3928533"/>
            <a:ext cx="678955" cy="293709"/>
            <a:chOff x="1603345" y="4117273"/>
            <a:chExt cx="788032" cy="35978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55" y="379740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flipV="1">
            <a:off x="4296981" y="3916429"/>
            <a:ext cx="34842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6755" y="3916429"/>
            <a:ext cx="560715" cy="328330"/>
          </a:xfrm>
          <a:prstGeom prst="rect">
            <a:avLst/>
          </a:prstGeom>
          <a:noFill/>
        </p:spPr>
      </p:pic>
      <p:pic>
        <p:nvPicPr>
          <p:cNvPr id="1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8414" y="3765798"/>
            <a:ext cx="560715" cy="328330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>
          <a:xfrm>
            <a:off x="4296981" y="3916429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71714" y="3739049"/>
            <a:ext cx="678955" cy="293709"/>
            <a:chOff x="1603345" y="4117273"/>
            <a:chExt cx="788032" cy="359783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4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7619" y="364244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657359" y="429309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3124793" y="42447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5568655" y="40933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3352281" y="375852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S2/0</a:t>
            </a:r>
            <a:endParaRPr lang="zh-CN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990160" y="361415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S2/1</a:t>
            </a:r>
            <a:endParaRPr lang="zh-CN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7769498" y="40837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1524538" y="42318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以太网</a:t>
            </a:r>
            <a:endParaRPr lang="zh-CN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3892443" y="420517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点到点链路</a:t>
            </a:r>
            <a:r>
              <a:rPr lang="en-US" altLang="zh-CN" sz="1200" smtClean="0"/>
              <a:t>PPP</a:t>
            </a:r>
            <a:r>
              <a:rPr lang="zh-CN" altLang="en-US" sz="1200"/>
              <a:t>协议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8025" y="40569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以太网</a:t>
            </a:r>
          </a:p>
        </p:txBody>
      </p:sp>
    </p:spTree>
    <p:extLst>
      <p:ext uri="{BB962C8B-B14F-4D97-AF65-F5344CB8AC3E}">
        <p14:creationId xmlns:p14="http://schemas.microsoft.com/office/powerpoint/2010/main" val="3740057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792" y="908720"/>
            <a:ext cx="3816424" cy="20162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72089" y="908720"/>
            <a:ext cx="720080" cy="178674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16216" y="1628800"/>
            <a:ext cx="720080" cy="1066666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04" y="3607559"/>
            <a:ext cx="8352928" cy="2160240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92169" y="1591335"/>
            <a:ext cx="3816424" cy="2016224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8143" y="2512800"/>
            <a:ext cx="68197" cy="173293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99792" y="1632918"/>
            <a:ext cx="68197" cy="173293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6146" y="1628800"/>
            <a:ext cx="68197" cy="173293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06102" y="2486850"/>
            <a:ext cx="68197" cy="173293"/>
          </a:xfrm>
          <a:prstGeom prst="rect">
            <a:avLst/>
          </a:prstGeom>
          <a:noFill/>
          <a:ln>
            <a:solidFill>
              <a:schemeClr val="tx1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18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187624" y="2442427"/>
            <a:ext cx="864096" cy="864096"/>
            <a:chOff x="1187624" y="2132856"/>
            <a:chExt cx="493273" cy="495692"/>
          </a:xfrm>
        </p:grpSpPr>
        <p:pic>
          <p:nvPicPr>
            <p:cNvPr id="15" name="Picture 8" descr="计算机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2132856"/>
              <a:ext cx="493273" cy="495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1322986" y="2178025"/>
              <a:ext cx="222548" cy="26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/>
                <a:t>A</a:t>
              </a:r>
              <a:endParaRPr lang="zh-CN" alt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44008" y="2319950"/>
            <a:ext cx="864096" cy="864096"/>
            <a:chOff x="1187624" y="2132856"/>
            <a:chExt cx="493273" cy="495692"/>
          </a:xfrm>
        </p:grpSpPr>
        <p:pic>
          <p:nvPicPr>
            <p:cNvPr id="19" name="Picture 8" descr="计算机0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2132856"/>
              <a:ext cx="493273" cy="495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322986" y="2178025"/>
              <a:ext cx="222548" cy="26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/>
                <a:t>B</a:t>
              </a:r>
              <a:endParaRPr lang="zh-CN" altLang="en-US" sz="2400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907704" y="3068960"/>
            <a:ext cx="1456135" cy="115933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508560" y="3184046"/>
            <a:ext cx="1277310" cy="93326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706827" y="3868255"/>
            <a:ext cx="1192168" cy="720080"/>
            <a:chOff x="1603345" y="4117273"/>
            <a:chExt cx="788032" cy="359783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31" y="1398879"/>
            <a:ext cx="2361271" cy="91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95" y="1424517"/>
            <a:ext cx="2282750" cy="88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1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ChangeArrowheads="1"/>
          </p:cNvSpPr>
          <p:nvPr/>
        </p:nvSpPr>
        <p:spPr bwMode="auto">
          <a:xfrm>
            <a:off x="2360942" y="3126024"/>
            <a:ext cx="3946899" cy="27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defTabSz="762000" eaLnBrk="0" hangingPunct="0"/>
            <a:r>
              <a:rPr kumimoji="1" lang="zh-CN" altLang="en-US" sz="1100" smtClean="0">
                <a:solidFill>
                  <a:srgbClr val="111111"/>
                </a:solidFill>
                <a:ea typeface="黑体" pitchFamily="2" charset="-122"/>
              </a:rPr>
              <a:t>帧 首部    </a:t>
            </a:r>
            <a:endParaRPr kumimoji="1" lang="zh-CN" altLang="en-US" sz="1100">
              <a:solidFill>
                <a:srgbClr val="111111"/>
              </a:solidFill>
              <a:ea typeface="黑体" pitchFamily="2" charset="-122"/>
            </a:endParaRPr>
          </a:p>
        </p:txBody>
      </p:sp>
      <p:sp>
        <p:nvSpPr>
          <p:cNvPr id="3" name="Rectangle 75"/>
          <p:cNvSpPr>
            <a:spLocks noChangeArrowheads="1"/>
          </p:cNvSpPr>
          <p:nvPr/>
        </p:nvSpPr>
        <p:spPr bwMode="auto">
          <a:xfrm>
            <a:off x="3259283" y="3126025"/>
            <a:ext cx="2122700" cy="2736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帧的数据部分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4" name="Rectangle 75"/>
          <p:cNvSpPr>
            <a:spLocks noChangeArrowheads="1"/>
          </p:cNvSpPr>
          <p:nvPr/>
        </p:nvSpPr>
        <p:spPr bwMode="auto">
          <a:xfrm>
            <a:off x="1966228" y="1971070"/>
            <a:ext cx="48649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smtClean="0">
                <a:solidFill>
                  <a:srgbClr val="111111"/>
                </a:solidFill>
              </a:rPr>
              <a:t>IP</a:t>
            </a:r>
            <a:r>
              <a:rPr lang="zh-CN" altLang="en-US" sz="1100" smtClean="0">
                <a:solidFill>
                  <a:srgbClr val="111111"/>
                </a:solidFill>
              </a:rPr>
              <a:t>首部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5" name="AutoShape 76"/>
          <p:cNvSpPr>
            <a:spLocks noChangeArrowheads="1"/>
          </p:cNvSpPr>
          <p:nvPr/>
        </p:nvSpPr>
        <p:spPr bwMode="auto">
          <a:xfrm>
            <a:off x="4147482" y="2237403"/>
            <a:ext cx="495300" cy="859067"/>
          </a:xfrm>
          <a:prstGeom prst="downArrow">
            <a:avLst>
              <a:gd name="adj1" fmla="val 65389"/>
              <a:gd name="adj2" fmla="val 39394"/>
            </a:avLst>
          </a:prstGeom>
          <a:solidFill>
            <a:schemeClr val="bg1"/>
          </a:solidFill>
          <a:ln w="12700">
            <a:solidFill>
              <a:srgbClr val="11111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 altLang="zh-CN" sz="1100" smtClean="0">
              <a:solidFill>
                <a:srgbClr val="11111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81983" y="3424538"/>
            <a:ext cx="1731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55194" y="3424538"/>
            <a:ext cx="4089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58018" y="3424538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07841" y="3424538"/>
            <a:ext cx="0" cy="606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61014" y="3647716"/>
            <a:ext cx="2122700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360942" y="3959346"/>
            <a:ext cx="394689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7"/>
          <p:cNvSpPr txBox="1">
            <a:spLocks noChangeArrowheads="1"/>
          </p:cNvSpPr>
          <p:nvPr/>
        </p:nvSpPr>
        <p:spPr bwMode="auto">
          <a:xfrm>
            <a:off x="3944787" y="3509217"/>
            <a:ext cx="857927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1050" smtClean="0">
                <a:solidFill>
                  <a:srgbClr val="111111"/>
                </a:solidFill>
                <a:latin typeface="+mj-ea"/>
                <a:ea typeface="+mj-ea"/>
              </a:rPr>
              <a:t>≤1500</a:t>
            </a:r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字节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3607233" y="3820846"/>
            <a:ext cx="1261884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数据链路层的帧长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307841" y="3178687"/>
            <a:ext cx="288032" cy="16827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smtClean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38013" y="3646644"/>
            <a:ext cx="923001" cy="21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381983" y="3646644"/>
            <a:ext cx="923001" cy="21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77"/>
          <p:cNvSpPr txBox="1">
            <a:spLocks noChangeArrowheads="1"/>
          </p:cNvSpPr>
          <p:nvPr/>
        </p:nvSpPr>
        <p:spPr bwMode="auto">
          <a:xfrm>
            <a:off x="2514817" y="3509217"/>
            <a:ext cx="60785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帧尾部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5520317" y="3509217"/>
            <a:ext cx="607859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帧首部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430134" y="2879225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10875" y="2879225"/>
            <a:ext cx="0" cy="223240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2140355" y="2655986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帧结束符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5846950" y="2663253"/>
            <a:ext cx="748923" cy="2616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帧开始符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6094674" y="3126024"/>
            <a:ext cx="223892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24" name="Rectangle 75"/>
          <p:cNvSpPr>
            <a:spLocks noChangeArrowheads="1"/>
          </p:cNvSpPr>
          <p:nvPr/>
        </p:nvSpPr>
        <p:spPr bwMode="auto">
          <a:xfrm>
            <a:off x="2360942" y="3126024"/>
            <a:ext cx="226749" cy="27163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000878" y="1693598"/>
            <a:ext cx="1" cy="37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66228" y="1641024"/>
            <a:ext cx="0" cy="330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966228" y="1776563"/>
            <a:ext cx="5045561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3824403" y="1628234"/>
            <a:ext cx="1598515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数据包长度</a:t>
            </a:r>
            <a:r>
              <a:rPr kumimoji="1" lang="en-US" altLang="zh-CN" sz="1050" smtClean="0">
                <a:solidFill>
                  <a:srgbClr val="111111"/>
                </a:solidFill>
                <a:latin typeface="+mj-ea"/>
                <a:ea typeface="+mj-ea"/>
              </a:rPr>
              <a:t>≤65535</a:t>
            </a:r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字节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30" name="Rectangle 75"/>
          <p:cNvSpPr>
            <a:spLocks noChangeArrowheads="1"/>
          </p:cNvSpPr>
          <p:nvPr/>
        </p:nvSpPr>
        <p:spPr bwMode="auto">
          <a:xfrm>
            <a:off x="2452720" y="1971069"/>
            <a:ext cx="4554604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数据</a:t>
            </a:r>
            <a:endParaRPr lang="zh-CN" altLang="en-US" sz="110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7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6" y="1352550"/>
            <a:ext cx="80010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3164493" y="1143689"/>
            <a:ext cx="471985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77"/>
          <p:cNvSpPr txBox="1">
            <a:spLocks noChangeArrowheads="1"/>
          </p:cNvSpPr>
          <p:nvPr/>
        </p:nvSpPr>
        <p:spPr bwMode="auto">
          <a:xfrm>
            <a:off x="4716016" y="980728"/>
            <a:ext cx="1396536" cy="25391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数据部分共</a:t>
            </a:r>
            <a:r>
              <a:rPr kumimoji="1" lang="en-US" altLang="zh-CN" sz="1050" smtClean="0">
                <a:solidFill>
                  <a:srgbClr val="111111"/>
                </a:solidFill>
                <a:latin typeface="+mj-ea"/>
                <a:ea typeface="+mj-ea"/>
              </a:rPr>
              <a:t>3800</a:t>
            </a:r>
            <a:r>
              <a:rPr kumimoji="1" lang="zh-CN" altLang="en-US" sz="1050" smtClean="0">
                <a:solidFill>
                  <a:srgbClr val="111111"/>
                </a:solidFill>
                <a:latin typeface="+mj-ea"/>
                <a:ea typeface="+mj-ea"/>
              </a:rPr>
              <a:t>字节</a:t>
            </a:r>
            <a:endParaRPr kumimoji="1" lang="zh-CN" altLang="en-US" sz="1050">
              <a:solidFill>
                <a:srgbClr val="111111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164493" y="980728"/>
            <a:ext cx="0" cy="457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884352" y="996172"/>
            <a:ext cx="0" cy="457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812360" y="1696198"/>
            <a:ext cx="0" cy="204975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88224" y="1696198"/>
            <a:ext cx="0" cy="204975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32040" y="1696198"/>
            <a:ext cx="0" cy="204975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237756" y="1696198"/>
            <a:ext cx="0" cy="204975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31692" y="2670820"/>
            <a:ext cx="0" cy="18211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20256" y="2670820"/>
            <a:ext cx="0" cy="18211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218482" y="2670820"/>
            <a:ext cx="0" cy="18211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45052" y="2670820"/>
            <a:ext cx="0" cy="18211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430742" y="2670820"/>
            <a:ext cx="0" cy="18211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999347" y="1696198"/>
            <a:ext cx="1184781" cy="6526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635896" y="1695454"/>
            <a:ext cx="1184781" cy="6526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545568" y="1729362"/>
            <a:ext cx="275109" cy="6526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228184" y="1682102"/>
            <a:ext cx="275109" cy="6999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6531868" y="1696198"/>
            <a:ext cx="588988" cy="68584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884352" y="1696198"/>
            <a:ext cx="588988" cy="68584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0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310804"/>
            <a:ext cx="560715" cy="328330"/>
          </a:xfrm>
          <a:prstGeom prst="rect">
            <a:avLst/>
          </a:prstGeom>
          <a:noFill/>
        </p:spPr>
      </p:pic>
      <p:cxnSp>
        <p:nvCxnSpPr>
          <p:cNvPr id="3" name="直接连接符 2"/>
          <p:cNvCxnSpPr>
            <a:endCxn id="2" idx="1"/>
          </p:cNvCxnSpPr>
          <p:nvPr/>
        </p:nvCxnSpPr>
        <p:spPr>
          <a:xfrm>
            <a:off x="2987824" y="2474969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15502" y="2191779"/>
            <a:ext cx="1611327" cy="495692"/>
            <a:chOff x="351981" y="3068576"/>
            <a:chExt cx="2165220" cy="634192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1014817" y="3461182"/>
              <a:ext cx="11473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1604856" y="3236344"/>
              <a:ext cx="912345" cy="375773"/>
              <a:chOff x="1603345" y="4117273"/>
              <a:chExt cx="788032" cy="359783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603345" y="4117273"/>
                <a:ext cx="788032" cy="359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302057"/>
              </a:xfrm>
              <a:custGeom>
                <a:avLst/>
                <a:gdLst>
                  <a:gd name="T0" fmla="*/ 0 w 1086"/>
                  <a:gd name="T1" fmla="*/ 284 h 450"/>
                  <a:gd name="T2" fmla="*/ 0 w 1086"/>
                  <a:gd name="T3" fmla="*/ 450 h 450"/>
                  <a:gd name="T4" fmla="*/ 802 w 1086"/>
                  <a:gd name="T5" fmla="*/ 450 h 450"/>
                  <a:gd name="T6" fmla="*/ 1086 w 1086"/>
                  <a:gd name="T7" fmla="*/ 166 h 450"/>
                  <a:gd name="T8" fmla="*/ 1086 w 1086"/>
                  <a:gd name="T9" fmla="*/ 0 h 450"/>
                  <a:gd name="T10" fmla="*/ 284 w 1086"/>
                  <a:gd name="T11" fmla="*/ 0 h 450"/>
                  <a:gd name="T12" fmla="*/ 0 w 1086"/>
                  <a:gd name="T13" fmla="*/ 28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6" h="450">
                    <a:moveTo>
                      <a:pt x="0" y="284"/>
                    </a:moveTo>
                    <a:lnTo>
                      <a:pt x="0" y="450"/>
                    </a:lnTo>
                    <a:lnTo>
                      <a:pt x="802" y="450"/>
                    </a:lnTo>
                    <a:lnTo>
                      <a:pt x="1086" y="166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80A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632208" y="4336767"/>
                <a:ext cx="538332" cy="111425"/>
              </a:xfrm>
              <a:prstGeom prst="rect">
                <a:avLst/>
              </a:prstGeom>
              <a:solidFill>
                <a:srgbClr val="305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632208" y="4146136"/>
                <a:ext cx="728963" cy="190631"/>
              </a:xfrm>
              <a:custGeom>
                <a:avLst/>
                <a:gdLst>
                  <a:gd name="T0" fmla="*/ 0 w 1086"/>
                  <a:gd name="T1" fmla="*/ 284 h 284"/>
                  <a:gd name="T2" fmla="*/ 802 w 1086"/>
                  <a:gd name="T3" fmla="*/ 284 h 284"/>
                  <a:gd name="T4" fmla="*/ 1086 w 1086"/>
                  <a:gd name="T5" fmla="*/ 0 h 284"/>
                  <a:gd name="T6" fmla="*/ 284 w 1086"/>
                  <a:gd name="T7" fmla="*/ 0 h 284"/>
                  <a:gd name="T8" fmla="*/ 0 w 10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6" h="284">
                    <a:moveTo>
                      <a:pt x="0" y="284"/>
                    </a:moveTo>
                    <a:lnTo>
                      <a:pt x="802" y="284"/>
                    </a:lnTo>
                    <a:lnTo>
                      <a:pt x="1086" y="0"/>
                    </a:lnTo>
                    <a:lnTo>
                      <a:pt x="284" y="0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07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803374" y="4180369"/>
                <a:ext cx="230234" cy="55041"/>
              </a:xfrm>
              <a:custGeom>
                <a:avLst/>
                <a:gdLst>
                  <a:gd name="T0" fmla="*/ 313 w 343"/>
                  <a:gd name="T1" fmla="*/ 64 h 82"/>
                  <a:gd name="T2" fmla="*/ 313 w 343"/>
                  <a:gd name="T3" fmla="*/ 64 h 82"/>
                  <a:gd name="T4" fmla="*/ 110 w 343"/>
                  <a:gd name="T5" fmla="*/ 64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5 w 343"/>
                  <a:gd name="T13" fmla="*/ 35 h 82"/>
                  <a:gd name="T14" fmla="*/ 343 w 343"/>
                  <a:gd name="T15" fmla="*/ 35 h 82"/>
                  <a:gd name="T16" fmla="*/ 313 w 343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4"/>
                    </a:moveTo>
                    <a:lnTo>
                      <a:pt x="313" y="64"/>
                    </a:lnTo>
                    <a:lnTo>
                      <a:pt x="110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5" y="35"/>
                    </a:lnTo>
                    <a:lnTo>
                      <a:pt x="343" y="35"/>
                    </a:lnTo>
                    <a:lnTo>
                      <a:pt x="313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736250" y="4247493"/>
                <a:ext cx="228892" cy="55041"/>
              </a:xfrm>
              <a:custGeom>
                <a:avLst/>
                <a:gdLst>
                  <a:gd name="T0" fmla="*/ 314 w 341"/>
                  <a:gd name="T1" fmla="*/ 64 h 82"/>
                  <a:gd name="T2" fmla="*/ 314 w 341"/>
                  <a:gd name="T3" fmla="*/ 64 h 82"/>
                  <a:gd name="T4" fmla="*/ 108 w 341"/>
                  <a:gd name="T5" fmla="*/ 64 h 82"/>
                  <a:gd name="T6" fmla="*/ 88 w 341"/>
                  <a:gd name="T7" fmla="*/ 82 h 82"/>
                  <a:gd name="T8" fmla="*/ 0 w 341"/>
                  <a:gd name="T9" fmla="*/ 47 h 82"/>
                  <a:gd name="T10" fmla="*/ 169 w 341"/>
                  <a:gd name="T11" fmla="*/ 0 h 82"/>
                  <a:gd name="T12" fmla="*/ 133 w 341"/>
                  <a:gd name="T13" fmla="*/ 35 h 82"/>
                  <a:gd name="T14" fmla="*/ 341 w 341"/>
                  <a:gd name="T15" fmla="*/ 35 h 82"/>
                  <a:gd name="T16" fmla="*/ 314 w 341"/>
                  <a:gd name="T17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82">
                    <a:moveTo>
                      <a:pt x="314" y="64"/>
                    </a:moveTo>
                    <a:lnTo>
                      <a:pt x="314" y="64"/>
                    </a:lnTo>
                    <a:lnTo>
                      <a:pt x="108" y="64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9" y="0"/>
                    </a:lnTo>
                    <a:lnTo>
                      <a:pt x="133" y="35"/>
                    </a:lnTo>
                    <a:lnTo>
                      <a:pt x="341" y="35"/>
                    </a:lnTo>
                    <a:lnTo>
                      <a:pt x="314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2044348" y="4160903"/>
                <a:ext cx="230234" cy="55041"/>
              </a:xfrm>
              <a:custGeom>
                <a:avLst/>
                <a:gdLst>
                  <a:gd name="T0" fmla="*/ 29 w 343"/>
                  <a:gd name="T1" fmla="*/ 17 h 82"/>
                  <a:gd name="T2" fmla="*/ 29 w 343"/>
                  <a:gd name="T3" fmla="*/ 17 h 82"/>
                  <a:gd name="T4" fmla="*/ 235 w 343"/>
                  <a:gd name="T5" fmla="*/ 17 h 82"/>
                  <a:gd name="T6" fmla="*/ 252 w 343"/>
                  <a:gd name="T7" fmla="*/ 0 h 82"/>
                  <a:gd name="T8" fmla="*/ 343 w 343"/>
                  <a:gd name="T9" fmla="*/ 35 h 82"/>
                  <a:gd name="T10" fmla="*/ 174 w 343"/>
                  <a:gd name="T11" fmla="*/ 82 h 82"/>
                  <a:gd name="T12" fmla="*/ 209 w 343"/>
                  <a:gd name="T13" fmla="*/ 47 h 82"/>
                  <a:gd name="T14" fmla="*/ 0 w 343"/>
                  <a:gd name="T15" fmla="*/ 47 h 82"/>
                  <a:gd name="T16" fmla="*/ 29 w 343"/>
                  <a:gd name="T17" fmla="*/ 1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17"/>
                    </a:moveTo>
                    <a:lnTo>
                      <a:pt x="29" y="17"/>
                    </a:lnTo>
                    <a:lnTo>
                      <a:pt x="235" y="17"/>
                    </a:lnTo>
                    <a:lnTo>
                      <a:pt x="252" y="0"/>
                    </a:lnTo>
                    <a:lnTo>
                      <a:pt x="343" y="35"/>
                    </a:lnTo>
                    <a:lnTo>
                      <a:pt x="174" y="82"/>
                    </a:lnTo>
                    <a:lnTo>
                      <a:pt x="209" y="47"/>
                    </a:lnTo>
                    <a:lnTo>
                      <a:pt x="0" y="47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977224" y="4227356"/>
                <a:ext cx="230234" cy="55041"/>
              </a:xfrm>
              <a:custGeom>
                <a:avLst/>
                <a:gdLst>
                  <a:gd name="T0" fmla="*/ 29 w 343"/>
                  <a:gd name="T1" fmla="*/ 20 h 82"/>
                  <a:gd name="T2" fmla="*/ 29 w 343"/>
                  <a:gd name="T3" fmla="*/ 20 h 82"/>
                  <a:gd name="T4" fmla="*/ 235 w 343"/>
                  <a:gd name="T5" fmla="*/ 20 h 82"/>
                  <a:gd name="T6" fmla="*/ 252 w 343"/>
                  <a:gd name="T7" fmla="*/ 0 h 82"/>
                  <a:gd name="T8" fmla="*/ 343 w 343"/>
                  <a:gd name="T9" fmla="*/ 36 h 82"/>
                  <a:gd name="T10" fmla="*/ 172 w 343"/>
                  <a:gd name="T11" fmla="*/ 82 h 82"/>
                  <a:gd name="T12" fmla="*/ 209 w 343"/>
                  <a:gd name="T13" fmla="*/ 49 h 82"/>
                  <a:gd name="T14" fmla="*/ 0 w 343"/>
                  <a:gd name="T15" fmla="*/ 49 h 82"/>
                  <a:gd name="T16" fmla="*/ 29 w 343"/>
                  <a:gd name="T17" fmla="*/ 2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29" y="20"/>
                    </a:moveTo>
                    <a:lnTo>
                      <a:pt x="29" y="20"/>
                    </a:lnTo>
                    <a:lnTo>
                      <a:pt x="235" y="20"/>
                    </a:lnTo>
                    <a:lnTo>
                      <a:pt x="252" y="0"/>
                    </a:lnTo>
                    <a:lnTo>
                      <a:pt x="343" y="36"/>
                    </a:lnTo>
                    <a:lnTo>
                      <a:pt x="172" y="82"/>
                    </a:lnTo>
                    <a:lnTo>
                      <a:pt x="209" y="49"/>
                    </a:lnTo>
                    <a:lnTo>
                      <a:pt x="0" y="49"/>
                    </a:lnTo>
                    <a:lnTo>
                      <a:pt x="2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808743" y="4185739"/>
                <a:ext cx="230234" cy="55041"/>
              </a:xfrm>
              <a:custGeom>
                <a:avLst/>
                <a:gdLst>
                  <a:gd name="T0" fmla="*/ 313 w 343"/>
                  <a:gd name="T1" fmla="*/ 62 h 82"/>
                  <a:gd name="T2" fmla="*/ 313 w 343"/>
                  <a:gd name="T3" fmla="*/ 62 h 82"/>
                  <a:gd name="T4" fmla="*/ 110 w 343"/>
                  <a:gd name="T5" fmla="*/ 62 h 82"/>
                  <a:gd name="T6" fmla="*/ 88 w 343"/>
                  <a:gd name="T7" fmla="*/ 82 h 82"/>
                  <a:gd name="T8" fmla="*/ 0 w 343"/>
                  <a:gd name="T9" fmla="*/ 47 h 82"/>
                  <a:gd name="T10" fmla="*/ 168 w 343"/>
                  <a:gd name="T11" fmla="*/ 0 h 82"/>
                  <a:gd name="T12" fmla="*/ 133 w 343"/>
                  <a:gd name="T13" fmla="*/ 33 h 82"/>
                  <a:gd name="T14" fmla="*/ 343 w 343"/>
                  <a:gd name="T15" fmla="*/ 33 h 82"/>
                  <a:gd name="T16" fmla="*/ 313 w 343"/>
                  <a:gd name="T17" fmla="*/ 6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13" y="62"/>
                    </a:moveTo>
                    <a:lnTo>
                      <a:pt x="313" y="62"/>
                    </a:lnTo>
                    <a:lnTo>
                      <a:pt x="110" y="62"/>
                    </a:lnTo>
                    <a:lnTo>
                      <a:pt x="88" y="82"/>
                    </a:lnTo>
                    <a:lnTo>
                      <a:pt x="0" y="47"/>
                    </a:lnTo>
                    <a:lnTo>
                      <a:pt x="168" y="0"/>
                    </a:lnTo>
                    <a:lnTo>
                      <a:pt x="133" y="33"/>
                    </a:lnTo>
                    <a:lnTo>
                      <a:pt x="343" y="33"/>
                    </a:lnTo>
                    <a:lnTo>
                      <a:pt x="31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740277" y="4252192"/>
                <a:ext cx="230234" cy="55713"/>
              </a:xfrm>
              <a:custGeom>
                <a:avLst/>
                <a:gdLst>
                  <a:gd name="T0" fmla="*/ 315 w 343"/>
                  <a:gd name="T1" fmla="*/ 65 h 83"/>
                  <a:gd name="T2" fmla="*/ 315 w 343"/>
                  <a:gd name="T3" fmla="*/ 65 h 83"/>
                  <a:gd name="T4" fmla="*/ 110 w 343"/>
                  <a:gd name="T5" fmla="*/ 65 h 83"/>
                  <a:gd name="T6" fmla="*/ 90 w 343"/>
                  <a:gd name="T7" fmla="*/ 83 h 83"/>
                  <a:gd name="T8" fmla="*/ 0 w 343"/>
                  <a:gd name="T9" fmla="*/ 47 h 83"/>
                  <a:gd name="T10" fmla="*/ 170 w 343"/>
                  <a:gd name="T11" fmla="*/ 0 h 83"/>
                  <a:gd name="T12" fmla="*/ 135 w 343"/>
                  <a:gd name="T13" fmla="*/ 36 h 83"/>
                  <a:gd name="T14" fmla="*/ 343 w 343"/>
                  <a:gd name="T15" fmla="*/ 36 h 83"/>
                  <a:gd name="T16" fmla="*/ 315 w 343"/>
                  <a:gd name="T17" fmla="*/ 6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15" y="65"/>
                    </a:moveTo>
                    <a:lnTo>
                      <a:pt x="315" y="65"/>
                    </a:lnTo>
                    <a:lnTo>
                      <a:pt x="110" y="65"/>
                    </a:lnTo>
                    <a:lnTo>
                      <a:pt x="90" y="83"/>
                    </a:lnTo>
                    <a:lnTo>
                      <a:pt x="0" y="47"/>
                    </a:lnTo>
                    <a:lnTo>
                      <a:pt x="170" y="0"/>
                    </a:lnTo>
                    <a:lnTo>
                      <a:pt x="135" y="36"/>
                    </a:lnTo>
                    <a:lnTo>
                      <a:pt x="343" y="36"/>
                    </a:lnTo>
                    <a:lnTo>
                      <a:pt x="315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2049046" y="4165602"/>
                <a:ext cx="230234" cy="55713"/>
              </a:xfrm>
              <a:custGeom>
                <a:avLst/>
                <a:gdLst>
                  <a:gd name="T0" fmla="*/ 30 w 343"/>
                  <a:gd name="T1" fmla="*/ 18 h 83"/>
                  <a:gd name="T2" fmla="*/ 30 w 343"/>
                  <a:gd name="T3" fmla="*/ 18 h 83"/>
                  <a:gd name="T4" fmla="*/ 236 w 343"/>
                  <a:gd name="T5" fmla="*/ 18 h 83"/>
                  <a:gd name="T6" fmla="*/ 253 w 343"/>
                  <a:gd name="T7" fmla="*/ 0 h 83"/>
                  <a:gd name="T8" fmla="*/ 343 w 343"/>
                  <a:gd name="T9" fmla="*/ 36 h 83"/>
                  <a:gd name="T10" fmla="*/ 173 w 343"/>
                  <a:gd name="T11" fmla="*/ 83 h 83"/>
                  <a:gd name="T12" fmla="*/ 210 w 343"/>
                  <a:gd name="T13" fmla="*/ 47 h 83"/>
                  <a:gd name="T14" fmla="*/ 0 w 343"/>
                  <a:gd name="T15" fmla="*/ 47 h 83"/>
                  <a:gd name="T16" fmla="*/ 30 w 343"/>
                  <a:gd name="T17" fmla="*/ 1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3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6"/>
                    </a:lnTo>
                    <a:lnTo>
                      <a:pt x="173" y="83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1981923" y="4232726"/>
                <a:ext cx="230234" cy="55041"/>
              </a:xfrm>
              <a:custGeom>
                <a:avLst/>
                <a:gdLst>
                  <a:gd name="T0" fmla="*/ 30 w 343"/>
                  <a:gd name="T1" fmla="*/ 18 h 82"/>
                  <a:gd name="T2" fmla="*/ 30 w 343"/>
                  <a:gd name="T3" fmla="*/ 18 h 82"/>
                  <a:gd name="T4" fmla="*/ 236 w 343"/>
                  <a:gd name="T5" fmla="*/ 18 h 82"/>
                  <a:gd name="T6" fmla="*/ 253 w 343"/>
                  <a:gd name="T7" fmla="*/ 0 h 82"/>
                  <a:gd name="T8" fmla="*/ 343 w 343"/>
                  <a:gd name="T9" fmla="*/ 35 h 82"/>
                  <a:gd name="T10" fmla="*/ 173 w 343"/>
                  <a:gd name="T11" fmla="*/ 82 h 82"/>
                  <a:gd name="T12" fmla="*/ 210 w 343"/>
                  <a:gd name="T13" fmla="*/ 47 h 82"/>
                  <a:gd name="T14" fmla="*/ 0 w 343"/>
                  <a:gd name="T15" fmla="*/ 47 h 82"/>
                  <a:gd name="T16" fmla="*/ 30 w 343"/>
                  <a:gd name="T17" fmla="*/ 1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82">
                    <a:moveTo>
                      <a:pt x="30" y="18"/>
                    </a:moveTo>
                    <a:lnTo>
                      <a:pt x="30" y="18"/>
                    </a:lnTo>
                    <a:lnTo>
                      <a:pt x="236" y="18"/>
                    </a:lnTo>
                    <a:lnTo>
                      <a:pt x="253" y="0"/>
                    </a:lnTo>
                    <a:lnTo>
                      <a:pt x="343" y="35"/>
                    </a:lnTo>
                    <a:lnTo>
                      <a:pt x="173" y="82"/>
                    </a:lnTo>
                    <a:lnTo>
                      <a:pt x="210" y="47"/>
                    </a:lnTo>
                    <a:lnTo>
                      <a:pt x="0" y="47"/>
                    </a:ln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7" name="Picture 8" descr="计算机0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1981" y="3068576"/>
              <a:ext cx="662835" cy="634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2" name="直接连接符 21"/>
          <p:cNvCxnSpPr>
            <a:stCxn id="2" idx="3"/>
          </p:cNvCxnSpPr>
          <p:nvPr/>
        </p:nvCxnSpPr>
        <p:spPr>
          <a:xfrm flipV="1">
            <a:off x="4772675" y="1556793"/>
            <a:ext cx="1887557" cy="918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云形 24"/>
          <p:cNvSpPr/>
          <p:nvPr/>
        </p:nvSpPr>
        <p:spPr>
          <a:xfrm>
            <a:off x="6300192" y="764704"/>
            <a:ext cx="1626150" cy="864096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Internet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0011492">
            <a:off x="5240360" y="1718497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10M</a:t>
            </a:r>
            <a:r>
              <a:rPr lang="zh-CN" altLang="en-US" sz="1200" smtClean="0"/>
              <a:t>带宽</a:t>
            </a:r>
            <a:endParaRPr lang="zh-CN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1041633" y="15801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计算机给特定应用程序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发送的数据包添加标记</a:t>
            </a:r>
            <a:endParaRPr lang="zh-CN" altLang="en-US" sz="1200"/>
          </a:p>
        </p:txBody>
      </p:sp>
      <p:sp>
        <p:nvSpPr>
          <p:cNvPr id="28" name="TextBox 27"/>
          <p:cNvSpPr txBox="1"/>
          <p:nvPr/>
        </p:nvSpPr>
        <p:spPr>
          <a:xfrm>
            <a:off x="3707487" y="158174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配置路由器优先转发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添加标记的数据包</a:t>
            </a:r>
            <a:endParaRPr lang="zh-CN" alt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3712819" y="278092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mtClean="0"/>
              <a:t>配置路由器实现</a:t>
            </a:r>
            <a:r>
              <a:rPr lang="en-US" altLang="zh-CN" sz="1200" smtClean="0"/>
              <a:t>QoS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2195736" y="1574450"/>
            <a:ext cx="4162425" cy="736404"/>
          </a:xfrm>
          <a:custGeom>
            <a:avLst/>
            <a:gdLst>
              <a:gd name="connsiteX0" fmla="*/ 0 w 4162425"/>
              <a:gd name="connsiteY0" fmla="*/ 685800 h 736404"/>
              <a:gd name="connsiteX1" fmla="*/ 1809750 w 4162425"/>
              <a:gd name="connsiteY1" fmla="*/ 733425 h 736404"/>
              <a:gd name="connsiteX2" fmla="*/ 2933700 w 4162425"/>
              <a:gd name="connsiteY2" fmla="*/ 609600 h 736404"/>
              <a:gd name="connsiteX3" fmla="*/ 4162425 w 4162425"/>
              <a:gd name="connsiteY3" fmla="*/ 0 h 73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425" h="736404">
                <a:moveTo>
                  <a:pt x="0" y="685800"/>
                </a:moveTo>
                <a:cubicBezTo>
                  <a:pt x="660400" y="715962"/>
                  <a:pt x="1320800" y="746125"/>
                  <a:pt x="1809750" y="733425"/>
                </a:cubicBezTo>
                <a:cubicBezTo>
                  <a:pt x="2298700" y="720725"/>
                  <a:pt x="2541588" y="731838"/>
                  <a:pt x="2933700" y="609600"/>
                </a:cubicBezTo>
                <a:cubicBezTo>
                  <a:pt x="3325813" y="487362"/>
                  <a:pt x="3956050" y="101600"/>
                  <a:pt x="4162425" y="0"/>
                </a:cubicBezTo>
              </a:path>
            </a:pathLst>
          </a:custGeom>
          <a:noFill/>
          <a:ln w="12700">
            <a:solidFill>
              <a:schemeClr val="accent1"/>
            </a:solidFill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8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038596" y="4095002"/>
            <a:ext cx="3638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73027" y="3928533"/>
            <a:ext cx="678955" cy="293709"/>
            <a:chOff x="1603345" y="4117273"/>
            <a:chExt cx="788032" cy="35978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655" y="3797404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"/>
          <p:cNvCxnSpPr/>
          <p:nvPr/>
        </p:nvCxnSpPr>
        <p:spPr>
          <a:xfrm flipV="1">
            <a:off x="4296981" y="3916429"/>
            <a:ext cx="348429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6755" y="3916429"/>
            <a:ext cx="560715" cy="328330"/>
          </a:xfrm>
          <a:prstGeom prst="rect">
            <a:avLst/>
          </a:prstGeom>
          <a:noFill/>
        </p:spPr>
      </p:pic>
      <p:pic>
        <p:nvPicPr>
          <p:cNvPr id="3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8414" y="3765798"/>
            <a:ext cx="560715" cy="328330"/>
          </a:xfrm>
          <a:prstGeom prst="rect">
            <a:avLst/>
          </a:prstGeom>
          <a:noFill/>
        </p:spPr>
      </p:pic>
      <p:cxnSp>
        <p:nvCxnSpPr>
          <p:cNvPr id="33" name="直接连接符 32"/>
          <p:cNvCxnSpPr/>
          <p:nvPr/>
        </p:nvCxnSpPr>
        <p:spPr>
          <a:xfrm>
            <a:off x="4296981" y="3916429"/>
            <a:ext cx="380291" cy="178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571714" y="3739049"/>
            <a:ext cx="678955" cy="293709"/>
            <a:chOff x="1603345" y="4117273"/>
            <a:chExt cx="788032" cy="359783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3345" y="4117273"/>
              <a:ext cx="788032" cy="35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1632208" y="4146136"/>
              <a:ext cx="728963" cy="302057"/>
            </a:xfrm>
            <a:custGeom>
              <a:avLst/>
              <a:gdLst>
                <a:gd name="T0" fmla="*/ 0 w 1086"/>
                <a:gd name="T1" fmla="*/ 284 h 450"/>
                <a:gd name="T2" fmla="*/ 0 w 1086"/>
                <a:gd name="T3" fmla="*/ 450 h 450"/>
                <a:gd name="T4" fmla="*/ 802 w 1086"/>
                <a:gd name="T5" fmla="*/ 450 h 450"/>
                <a:gd name="T6" fmla="*/ 1086 w 1086"/>
                <a:gd name="T7" fmla="*/ 166 h 450"/>
                <a:gd name="T8" fmla="*/ 1086 w 1086"/>
                <a:gd name="T9" fmla="*/ 0 h 450"/>
                <a:gd name="T10" fmla="*/ 284 w 1086"/>
                <a:gd name="T11" fmla="*/ 0 h 450"/>
                <a:gd name="T12" fmla="*/ 0 w 1086"/>
                <a:gd name="T13" fmla="*/ 28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6" h="450">
                  <a:moveTo>
                    <a:pt x="0" y="284"/>
                  </a:moveTo>
                  <a:lnTo>
                    <a:pt x="0" y="450"/>
                  </a:lnTo>
                  <a:lnTo>
                    <a:pt x="802" y="450"/>
                  </a:lnTo>
                  <a:lnTo>
                    <a:pt x="1086" y="166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80A0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632208" y="4336767"/>
              <a:ext cx="538332" cy="111425"/>
            </a:xfrm>
            <a:prstGeom prst="rect">
              <a:avLst/>
            </a:pr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/>
            </p:cNvSpPr>
            <p:nvPr/>
          </p:nvSpPr>
          <p:spPr bwMode="auto">
            <a:xfrm>
              <a:off x="1632208" y="4146136"/>
              <a:ext cx="728963" cy="190631"/>
            </a:xfrm>
            <a:custGeom>
              <a:avLst/>
              <a:gdLst>
                <a:gd name="T0" fmla="*/ 0 w 1086"/>
                <a:gd name="T1" fmla="*/ 284 h 284"/>
                <a:gd name="T2" fmla="*/ 802 w 1086"/>
                <a:gd name="T3" fmla="*/ 284 h 284"/>
                <a:gd name="T4" fmla="*/ 1086 w 1086"/>
                <a:gd name="T5" fmla="*/ 0 h 284"/>
                <a:gd name="T6" fmla="*/ 284 w 1086"/>
                <a:gd name="T7" fmla="*/ 0 h 284"/>
                <a:gd name="T8" fmla="*/ 0 w 10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284">
                  <a:moveTo>
                    <a:pt x="0" y="284"/>
                  </a:moveTo>
                  <a:lnTo>
                    <a:pt x="802" y="284"/>
                  </a:lnTo>
                  <a:lnTo>
                    <a:pt x="1086" y="0"/>
                  </a:lnTo>
                  <a:lnTo>
                    <a:pt x="284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1803374" y="4180369"/>
              <a:ext cx="230234" cy="55041"/>
            </a:xfrm>
            <a:custGeom>
              <a:avLst/>
              <a:gdLst>
                <a:gd name="T0" fmla="*/ 313 w 343"/>
                <a:gd name="T1" fmla="*/ 64 h 82"/>
                <a:gd name="T2" fmla="*/ 313 w 343"/>
                <a:gd name="T3" fmla="*/ 64 h 82"/>
                <a:gd name="T4" fmla="*/ 110 w 343"/>
                <a:gd name="T5" fmla="*/ 64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5 w 343"/>
                <a:gd name="T13" fmla="*/ 35 h 82"/>
                <a:gd name="T14" fmla="*/ 343 w 343"/>
                <a:gd name="T15" fmla="*/ 35 h 82"/>
                <a:gd name="T16" fmla="*/ 313 w 343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4"/>
                  </a:moveTo>
                  <a:lnTo>
                    <a:pt x="313" y="64"/>
                  </a:lnTo>
                  <a:lnTo>
                    <a:pt x="110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5" y="35"/>
                  </a:lnTo>
                  <a:lnTo>
                    <a:pt x="343" y="35"/>
                  </a:lnTo>
                  <a:lnTo>
                    <a:pt x="31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736250" y="4247493"/>
              <a:ext cx="228892" cy="55041"/>
            </a:xfrm>
            <a:custGeom>
              <a:avLst/>
              <a:gdLst>
                <a:gd name="T0" fmla="*/ 314 w 341"/>
                <a:gd name="T1" fmla="*/ 64 h 82"/>
                <a:gd name="T2" fmla="*/ 314 w 341"/>
                <a:gd name="T3" fmla="*/ 64 h 82"/>
                <a:gd name="T4" fmla="*/ 108 w 341"/>
                <a:gd name="T5" fmla="*/ 64 h 82"/>
                <a:gd name="T6" fmla="*/ 88 w 341"/>
                <a:gd name="T7" fmla="*/ 82 h 82"/>
                <a:gd name="T8" fmla="*/ 0 w 341"/>
                <a:gd name="T9" fmla="*/ 47 h 82"/>
                <a:gd name="T10" fmla="*/ 169 w 341"/>
                <a:gd name="T11" fmla="*/ 0 h 82"/>
                <a:gd name="T12" fmla="*/ 133 w 341"/>
                <a:gd name="T13" fmla="*/ 35 h 82"/>
                <a:gd name="T14" fmla="*/ 341 w 341"/>
                <a:gd name="T15" fmla="*/ 35 h 82"/>
                <a:gd name="T16" fmla="*/ 314 w 341"/>
                <a:gd name="T17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82">
                  <a:moveTo>
                    <a:pt x="314" y="64"/>
                  </a:moveTo>
                  <a:lnTo>
                    <a:pt x="314" y="64"/>
                  </a:lnTo>
                  <a:lnTo>
                    <a:pt x="108" y="64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9" y="0"/>
                  </a:lnTo>
                  <a:lnTo>
                    <a:pt x="133" y="35"/>
                  </a:lnTo>
                  <a:lnTo>
                    <a:pt x="341" y="35"/>
                  </a:lnTo>
                  <a:lnTo>
                    <a:pt x="31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"/>
            <p:cNvSpPr>
              <a:spLocks/>
            </p:cNvSpPr>
            <p:nvPr/>
          </p:nvSpPr>
          <p:spPr bwMode="auto">
            <a:xfrm>
              <a:off x="2044348" y="4160903"/>
              <a:ext cx="230234" cy="55041"/>
            </a:xfrm>
            <a:custGeom>
              <a:avLst/>
              <a:gdLst>
                <a:gd name="T0" fmla="*/ 29 w 343"/>
                <a:gd name="T1" fmla="*/ 17 h 82"/>
                <a:gd name="T2" fmla="*/ 29 w 343"/>
                <a:gd name="T3" fmla="*/ 17 h 82"/>
                <a:gd name="T4" fmla="*/ 235 w 343"/>
                <a:gd name="T5" fmla="*/ 17 h 82"/>
                <a:gd name="T6" fmla="*/ 252 w 343"/>
                <a:gd name="T7" fmla="*/ 0 h 82"/>
                <a:gd name="T8" fmla="*/ 343 w 343"/>
                <a:gd name="T9" fmla="*/ 35 h 82"/>
                <a:gd name="T10" fmla="*/ 174 w 343"/>
                <a:gd name="T11" fmla="*/ 82 h 82"/>
                <a:gd name="T12" fmla="*/ 209 w 343"/>
                <a:gd name="T13" fmla="*/ 47 h 82"/>
                <a:gd name="T14" fmla="*/ 0 w 343"/>
                <a:gd name="T15" fmla="*/ 47 h 82"/>
                <a:gd name="T16" fmla="*/ 29 w 343"/>
                <a:gd name="T17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17"/>
                  </a:moveTo>
                  <a:lnTo>
                    <a:pt x="29" y="17"/>
                  </a:lnTo>
                  <a:lnTo>
                    <a:pt x="235" y="17"/>
                  </a:lnTo>
                  <a:lnTo>
                    <a:pt x="252" y="0"/>
                  </a:lnTo>
                  <a:lnTo>
                    <a:pt x="343" y="35"/>
                  </a:lnTo>
                  <a:lnTo>
                    <a:pt x="174" y="82"/>
                  </a:lnTo>
                  <a:lnTo>
                    <a:pt x="209" y="47"/>
                  </a:lnTo>
                  <a:lnTo>
                    <a:pt x="0" y="47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"/>
            <p:cNvSpPr>
              <a:spLocks/>
            </p:cNvSpPr>
            <p:nvPr/>
          </p:nvSpPr>
          <p:spPr bwMode="auto">
            <a:xfrm>
              <a:off x="1977224" y="4227356"/>
              <a:ext cx="230234" cy="55041"/>
            </a:xfrm>
            <a:custGeom>
              <a:avLst/>
              <a:gdLst>
                <a:gd name="T0" fmla="*/ 29 w 343"/>
                <a:gd name="T1" fmla="*/ 20 h 82"/>
                <a:gd name="T2" fmla="*/ 29 w 343"/>
                <a:gd name="T3" fmla="*/ 20 h 82"/>
                <a:gd name="T4" fmla="*/ 235 w 343"/>
                <a:gd name="T5" fmla="*/ 20 h 82"/>
                <a:gd name="T6" fmla="*/ 252 w 343"/>
                <a:gd name="T7" fmla="*/ 0 h 82"/>
                <a:gd name="T8" fmla="*/ 343 w 343"/>
                <a:gd name="T9" fmla="*/ 36 h 82"/>
                <a:gd name="T10" fmla="*/ 172 w 343"/>
                <a:gd name="T11" fmla="*/ 82 h 82"/>
                <a:gd name="T12" fmla="*/ 209 w 343"/>
                <a:gd name="T13" fmla="*/ 49 h 82"/>
                <a:gd name="T14" fmla="*/ 0 w 343"/>
                <a:gd name="T15" fmla="*/ 49 h 82"/>
                <a:gd name="T16" fmla="*/ 29 w 343"/>
                <a:gd name="T17" fmla="*/ 2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29" y="20"/>
                  </a:moveTo>
                  <a:lnTo>
                    <a:pt x="29" y="20"/>
                  </a:lnTo>
                  <a:lnTo>
                    <a:pt x="235" y="20"/>
                  </a:lnTo>
                  <a:lnTo>
                    <a:pt x="252" y="0"/>
                  </a:lnTo>
                  <a:lnTo>
                    <a:pt x="343" y="36"/>
                  </a:lnTo>
                  <a:lnTo>
                    <a:pt x="172" y="82"/>
                  </a:lnTo>
                  <a:lnTo>
                    <a:pt x="209" y="49"/>
                  </a:lnTo>
                  <a:lnTo>
                    <a:pt x="0" y="49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1808743" y="4185739"/>
              <a:ext cx="230234" cy="55041"/>
            </a:xfrm>
            <a:custGeom>
              <a:avLst/>
              <a:gdLst>
                <a:gd name="T0" fmla="*/ 313 w 343"/>
                <a:gd name="T1" fmla="*/ 62 h 82"/>
                <a:gd name="T2" fmla="*/ 313 w 343"/>
                <a:gd name="T3" fmla="*/ 62 h 82"/>
                <a:gd name="T4" fmla="*/ 110 w 343"/>
                <a:gd name="T5" fmla="*/ 62 h 82"/>
                <a:gd name="T6" fmla="*/ 88 w 343"/>
                <a:gd name="T7" fmla="*/ 82 h 82"/>
                <a:gd name="T8" fmla="*/ 0 w 343"/>
                <a:gd name="T9" fmla="*/ 47 h 82"/>
                <a:gd name="T10" fmla="*/ 168 w 343"/>
                <a:gd name="T11" fmla="*/ 0 h 82"/>
                <a:gd name="T12" fmla="*/ 133 w 343"/>
                <a:gd name="T13" fmla="*/ 33 h 82"/>
                <a:gd name="T14" fmla="*/ 343 w 343"/>
                <a:gd name="T15" fmla="*/ 33 h 82"/>
                <a:gd name="T16" fmla="*/ 313 w 343"/>
                <a:gd name="T17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13" y="62"/>
                  </a:moveTo>
                  <a:lnTo>
                    <a:pt x="313" y="62"/>
                  </a:lnTo>
                  <a:lnTo>
                    <a:pt x="110" y="62"/>
                  </a:lnTo>
                  <a:lnTo>
                    <a:pt x="88" y="82"/>
                  </a:lnTo>
                  <a:lnTo>
                    <a:pt x="0" y="47"/>
                  </a:lnTo>
                  <a:lnTo>
                    <a:pt x="168" y="0"/>
                  </a:lnTo>
                  <a:lnTo>
                    <a:pt x="133" y="33"/>
                  </a:lnTo>
                  <a:lnTo>
                    <a:pt x="343" y="33"/>
                  </a:lnTo>
                  <a:lnTo>
                    <a:pt x="31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1740277" y="4252192"/>
              <a:ext cx="230234" cy="55713"/>
            </a:xfrm>
            <a:custGeom>
              <a:avLst/>
              <a:gdLst>
                <a:gd name="T0" fmla="*/ 315 w 343"/>
                <a:gd name="T1" fmla="*/ 65 h 83"/>
                <a:gd name="T2" fmla="*/ 315 w 343"/>
                <a:gd name="T3" fmla="*/ 65 h 83"/>
                <a:gd name="T4" fmla="*/ 110 w 343"/>
                <a:gd name="T5" fmla="*/ 65 h 83"/>
                <a:gd name="T6" fmla="*/ 90 w 343"/>
                <a:gd name="T7" fmla="*/ 83 h 83"/>
                <a:gd name="T8" fmla="*/ 0 w 343"/>
                <a:gd name="T9" fmla="*/ 47 h 83"/>
                <a:gd name="T10" fmla="*/ 170 w 343"/>
                <a:gd name="T11" fmla="*/ 0 h 83"/>
                <a:gd name="T12" fmla="*/ 135 w 343"/>
                <a:gd name="T13" fmla="*/ 36 h 83"/>
                <a:gd name="T14" fmla="*/ 343 w 343"/>
                <a:gd name="T15" fmla="*/ 36 h 83"/>
                <a:gd name="T16" fmla="*/ 315 w 343"/>
                <a:gd name="T17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15" y="65"/>
                  </a:moveTo>
                  <a:lnTo>
                    <a:pt x="315" y="65"/>
                  </a:lnTo>
                  <a:lnTo>
                    <a:pt x="110" y="65"/>
                  </a:lnTo>
                  <a:lnTo>
                    <a:pt x="90" y="83"/>
                  </a:lnTo>
                  <a:lnTo>
                    <a:pt x="0" y="47"/>
                  </a:lnTo>
                  <a:lnTo>
                    <a:pt x="170" y="0"/>
                  </a:lnTo>
                  <a:lnTo>
                    <a:pt x="135" y="36"/>
                  </a:lnTo>
                  <a:lnTo>
                    <a:pt x="343" y="36"/>
                  </a:lnTo>
                  <a:lnTo>
                    <a:pt x="31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2049046" y="4165602"/>
              <a:ext cx="230234" cy="55713"/>
            </a:xfrm>
            <a:custGeom>
              <a:avLst/>
              <a:gdLst>
                <a:gd name="T0" fmla="*/ 30 w 343"/>
                <a:gd name="T1" fmla="*/ 18 h 83"/>
                <a:gd name="T2" fmla="*/ 30 w 343"/>
                <a:gd name="T3" fmla="*/ 18 h 83"/>
                <a:gd name="T4" fmla="*/ 236 w 343"/>
                <a:gd name="T5" fmla="*/ 18 h 83"/>
                <a:gd name="T6" fmla="*/ 253 w 343"/>
                <a:gd name="T7" fmla="*/ 0 h 83"/>
                <a:gd name="T8" fmla="*/ 343 w 343"/>
                <a:gd name="T9" fmla="*/ 36 h 83"/>
                <a:gd name="T10" fmla="*/ 173 w 343"/>
                <a:gd name="T11" fmla="*/ 83 h 83"/>
                <a:gd name="T12" fmla="*/ 210 w 343"/>
                <a:gd name="T13" fmla="*/ 47 h 83"/>
                <a:gd name="T14" fmla="*/ 0 w 343"/>
                <a:gd name="T15" fmla="*/ 47 h 83"/>
                <a:gd name="T16" fmla="*/ 30 w 343"/>
                <a:gd name="T17" fmla="*/ 1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3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6"/>
                  </a:lnTo>
                  <a:lnTo>
                    <a:pt x="173" y="83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1981923" y="4232726"/>
              <a:ext cx="230234" cy="55041"/>
            </a:xfrm>
            <a:custGeom>
              <a:avLst/>
              <a:gdLst>
                <a:gd name="T0" fmla="*/ 30 w 343"/>
                <a:gd name="T1" fmla="*/ 18 h 82"/>
                <a:gd name="T2" fmla="*/ 30 w 343"/>
                <a:gd name="T3" fmla="*/ 18 h 82"/>
                <a:gd name="T4" fmla="*/ 236 w 343"/>
                <a:gd name="T5" fmla="*/ 18 h 82"/>
                <a:gd name="T6" fmla="*/ 253 w 343"/>
                <a:gd name="T7" fmla="*/ 0 h 82"/>
                <a:gd name="T8" fmla="*/ 343 w 343"/>
                <a:gd name="T9" fmla="*/ 35 h 82"/>
                <a:gd name="T10" fmla="*/ 173 w 343"/>
                <a:gd name="T11" fmla="*/ 82 h 82"/>
                <a:gd name="T12" fmla="*/ 210 w 343"/>
                <a:gd name="T13" fmla="*/ 47 h 82"/>
                <a:gd name="T14" fmla="*/ 0 w 343"/>
                <a:gd name="T15" fmla="*/ 47 h 82"/>
                <a:gd name="T16" fmla="*/ 30 w 343"/>
                <a:gd name="T17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82">
                  <a:moveTo>
                    <a:pt x="30" y="18"/>
                  </a:moveTo>
                  <a:lnTo>
                    <a:pt x="30" y="18"/>
                  </a:lnTo>
                  <a:lnTo>
                    <a:pt x="236" y="18"/>
                  </a:lnTo>
                  <a:lnTo>
                    <a:pt x="253" y="0"/>
                  </a:lnTo>
                  <a:lnTo>
                    <a:pt x="343" y="35"/>
                  </a:lnTo>
                  <a:lnTo>
                    <a:pt x="173" y="82"/>
                  </a:lnTo>
                  <a:lnTo>
                    <a:pt x="210" y="47"/>
                  </a:lnTo>
                  <a:lnTo>
                    <a:pt x="0" y="47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7619" y="3642441"/>
            <a:ext cx="493273" cy="49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1573027" y="362411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4013278" y="353824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6520306" y="3420863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MTU=1500</a:t>
            </a:r>
            <a:endParaRPr lang="zh-CN" altLang="en-US" sz="1200"/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02177" y="2038624"/>
            <a:ext cx="48649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smtClean="0">
                <a:solidFill>
                  <a:srgbClr val="111111"/>
                </a:solidFill>
              </a:rPr>
              <a:t>IP</a:t>
            </a:r>
            <a:r>
              <a:rPr lang="zh-CN" altLang="en-US" sz="1100" smtClean="0">
                <a:solidFill>
                  <a:srgbClr val="111111"/>
                </a:solidFill>
              </a:rPr>
              <a:t>首部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69" name="Rectangle 75"/>
          <p:cNvSpPr>
            <a:spLocks noChangeArrowheads="1"/>
          </p:cNvSpPr>
          <p:nvPr/>
        </p:nvSpPr>
        <p:spPr bwMode="auto">
          <a:xfrm>
            <a:off x="1088669" y="2038623"/>
            <a:ext cx="159691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数据</a:t>
            </a:r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602177" y="1725238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685581" y="1677612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10226" y="1845537"/>
            <a:ext cx="47039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95786" y="155633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2960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581565" y="3047746"/>
            <a:ext cx="48649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smtClean="0">
                <a:solidFill>
                  <a:srgbClr val="111111"/>
                </a:solidFill>
              </a:rPr>
              <a:t>IP</a:t>
            </a:r>
            <a:r>
              <a:rPr lang="zh-CN" altLang="en-US" sz="1100" smtClean="0">
                <a:solidFill>
                  <a:srgbClr val="111111"/>
                </a:solidFill>
              </a:rPr>
              <a:t>首部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068057" y="3047745"/>
            <a:ext cx="798456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数据</a:t>
            </a:r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585034" y="2629127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1866513" y="2678008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85034" y="2822552"/>
            <a:ext cx="495586" cy="788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11456" y="249851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1480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sp>
        <p:nvSpPr>
          <p:cNvPr id="89" name="Rectangle 75"/>
          <p:cNvSpPr>
            <a:spLocks noChangeArrowheads="1"/>
          </p:cNvSpPr>
          <p:nvPr/>
        </p:nvSpPr>
        <p:spPr bwMode="auto">
          <a:xfrm>
            <a:off x="1983474" y="3055632"/>
            <a:ext cx="486492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smtClean="0">
                <a:solidFill>
                  <a:srgbClr val="111111"/>
                </a:solidFill>
              </a:rPr>
              <a:t>IP</a:t>
            </a:r>
            <a:r>
              <a:rPr lang="zh-CN" altLang="en-US" sz="1100" smtClean="0">
                <a:solidFill>
                  <a:srgbClr val="111111"/>
                </a:solidFill>
              </a:rPr>
              <a:t>首部</a:t>
            </a:r>
            <a:endParaRPr lang="zh-CN" altLang="en-US" sz="1100">
              <a:solidFill>
                <a:srgbClr val="111111"/>
              </a:solidFill>
            </a:endParaRPr>
          </a:p>
        </p:txBody>
      </p:sp>
      <p:sp>
        <p:nvSpPr>
          <p:cNvPr id="90" name="Rectangle 75"/>
          <p:cNvSpPr>
            <a:spLocks noChangeArrowheads="1"/>
          </p:cNvSpPr>
          <p:nvPr/>
        </p:nvSpPr>
        <p:spPr bwMode="auto">
          <a:xfrm>
            <a:off x="2469966" y="3055631"/>
            <a:ext cx="798456" cy="26633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smtClean="0">
                <a:solidFill>
                  <a:srgbClr val="111111"/>
                </a:solidFill>
              </a:rPr>
              <a:t>数据</a:t>
            </a:r>
            <a:endParaRPr lang="zh-CN" altLang="en-US" sz="1100">
              <a:solidFill>
                <a:srgbClr val="111111"/>
              </a:solidFill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1977418" y="2637013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3268422" y="2685894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510333" y="202795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网络层数据包</a:t>
            </a:r>
            <a:endParaRPr lang="zh-CN" altLang="en-US" sz="1200"/>
          </a:p>
        </p:txBody>
      </p:sp>
      <p:sp>
        <p:nvSpPr>
          <p:cNvPr id="96" name="TextBox 95"/>
          <p:cNvSpPr txBox="1"/>
          <p:nvPr/>
        </p:nvSpPr>
        <p:spPr>
          <a:xfrm>
            <a:off x="-818109" y="303568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分成两个数据包片</a:t>
            </a:r>
            <a:endParaRPr lang="zh-CN" altLang="en-US" sz="120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1088669" y="1856026"/>
            <a:ext cx="1596912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1088669" y="1726492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4242" y="155422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sp>
        <p:nvSpPr>
          <p:cNvPr id="107" name="TextBox 106"/>
          <p:cNvSpPr txBox="1"/>
          <p:nvPr/>
        </p:nvSpPr>
        <p:spPr>
          <a:xfrm>
            <a:off x="514292" y="249851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cxnSp>
        <p:nvCxnSpPr>
          <p:cNvPr id="109" name="直接连接符 108"/>
          <p:cNvCxnSpPr/>
          <p:nvPr/>
        </p:nvCxnSpPr>
        <p:spPr>
          <a:xfrm flipV="1">
            <a:off x="1069795" y="2685893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1072271" y="2829457"/>
            <a:ext cx="81485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993580" y="2827930"/>
            <a:ext cx="495586" cy="788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20002" y="250389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1480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1922838" y="2503891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20</a:t>
            </a:r>
            <a:r>
              <a:rPr lang="zh-CN" altLang="en-US" sz="1200" smtClean="0"/>
              <a:t>字节</a:t>
            </a:r>
            <a:endParaRPr lang="zh-CN" altLang="en-US" sz="1200"/>
          </a:p>
        </p:txBody>
      </p:sp>
      <p:cxnSp>
        <p:nvCxnSpPr>
          <p:cNvPr id="115" name="直接连接符 114"/>
          <p:cNvCxnSpPr/>
          <p:nvPr/>
        </p:nvCxnSpPr>
        <p:spPr>
          <a:xfrm flipV="1">
            <a:off x="2468816" y="2691271"/>
            <a:ext cx="0" cy="42855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480817" y="2834835"/>
            <a:ext cx="814854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7359" y="429309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118" name="TextBox 117"/>
          <p:cNvSpPr txBox="1"/>
          <p:nvPr/>
        </p:nvSpPr>
        <p:spPr>
          <a:xfrm>
            <a:off x="3124793" y="424475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R1</a:t>
            </a:r>
            <a:endParaRPr lang="zh-CN" altLang="en-US" sz="1200"/>
          </a:p>
        </p:txBody>
      </p:sp>
      <p:sp>
        <p:nvSpPr>
          <p:cNvPr id="119" name="TextBox 118"/>
          <p:cNvSpPr txBox="1"/>
          <p:nvPr/>
        </p:nvSpPr>
        <p:spPr>
          <a:xfrm>
            <a:off x="5568655" y="409334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R2</a:t>
            </a:r>
            <a:endParaRPr lang="zh-CN" altLang="en-US" sz="1200"/>
          </a:p>
        </p:txBody>
      </p:sp>
      <p:sp>
        <p:nvSpPr>
          <p:cNvPr id="120" name="TextBox 119"/>
          <p:cNvSpPr txBox="1"/>
          <p:nvPr/>
        </p:nvSpPr>
        <p:spPr>
          <a:xfrm>
            <a:off x="3352281" y="375852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S2/0</a:t>
            </a:r>
            <a:endParaRPr lang="zh-CN" altLang="en-US" sz="1200"/>
          </a:p>
        </p:txBody>
      </p:sp>
      <p:sp>
        <p:nvSpPr>
          <p:cNvPr id="121" name="TextBox 120"/>
          <p:cNvSpPr txBox="1"/>
          <p:nvPr/>
        </p:nvSpPr>
        <p:spPr>
          <a:xfrm>
            <a:off x="4990160" y="361415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S2/1</a:t>
            </a:r>
            <a:endParaRPr lang="zh-CN" altLang="en-US" sz="1200"/>
          </a:p>
        </p:txBody>
      </p:sp>
      <p:sp>
        <p:nvSpPr>
          <p:cNvPr id="122" name="TextBox 121"/>
          <p:cNvSpPr txBox="1"/>
          <p:nvPr/>
        </p:nvSpPr>
        <p:spPr>
          <a:xfrm>
            <a:off x="7769498" y="40837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123" name="TextBox 122"/>
          <p:cNvSpPr txBox="1"/>
          <p:nvPr/>
        </p:nvSpPr>
        <p:spPr>
          <a:xfrm>
            <a:off x="1524538" y="42318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以太网</a:t>
            </a:r>
            <a:endParaRPr lang="zh-CN" altLang="en-US" sz="1200"/>
          </a:p>
        </p:txBody>
      </p:sp>
      <p:sp>
        <p:nvSpPr>
          <p:cNvPr id="124" name="TextBox 123"/>
          <p:cNvSpPr txBox="1"/>
          <p:nvPr/>
        </p:nvSpPr>
        <p:spPr>
          <a:xfrm>
            <a:off x="4036053" y="413813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点到点链路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6588025" y="40569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以太网</a:t>
            </a:r>
          </a:p>
        </p:txBody>
      </p:sp>
    </p:spTree>
    <p:extLst>
      <p:ext uri="{BB962C8B-B14F-4D97-AF65-F5344CB8AC3E}">
        <p14:creationId xmlns:p14="http://schemas.microsoft.com/office/powerpoint/2010/main" val="18915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stealth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stealt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34396</TotalTime>
  <Words>1070</Words>
  <Application>Microsoft Office PowerPoint</Application>
  <PresentationFormat>全屏显示(4:3)</PresentationFormat>
  <Paragraphs>536</Paragraphs>
  <Slides>53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ligang 975han</cp:lastModifiedBy>
  <cp:revision>1425</cp:revision>
  <dcterms:created xsi:type="dcterms:W3CDTF">2010-12-10T07:47:22Z</dcterms:created>
  <dcterms:modified xsi:type="dcterms:W3CDTF">2017-02-20T15:21:57Z</dcterms:modified>
</cp:coreProperties>
</file>