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85" r:id="rId22"/>
    <p:sldId id="286" r:id="rId23"/>
    <p:sldId id="279" r:id="rId24"/>
    <p:sldId id="278" r:id="rId25"/>
    <p:sldId id="282" r:id="rId26"/>
    <p:sldId id="284" r:id="rId27"/>
    <p:sldId id="281" r:id="rId28"/>
    <p:sldId id="283" r:id="rId29"/>
    <p:sldId id="280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0" r:id="rId46"/>
    <p:sldId id="304" r:id="rId47"/>
    <p:sldId id="303" r:id="rId48"/>
    <p:sldId id="305" r:id="rId49"/>
    <p:sldId id="306" r:id="rId50"/>
    <p:sldId id="308" r:id="rId51"/>
    <p:sldId id="309" r:id="rId52"/>
    <p:sldId id="307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 autoAdjust="0"/>
    <p:restoredTop sz="99816" autoAdjust="0"/>
  </p:normalViewPr>
  <p:slideViewPr>
    <p:cSldViewPr>
      <p:cViewPr varScale="1">
        <p:scale>
          <a:sx n="73" d="100"/>
          <a:sy n="73" d="100"/>
        </p:scale>
        <p:origin x="1650" y="54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9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1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0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6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6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9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4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9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png"/><Relationship Id="rId7" Type="http://schemas.openxmlformats.org/officeDocument/2006/relationships/image" Target="../media/image21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png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09731" y="1496501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传输层协议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72" y="2783495"/>
            <a:ext cx="2048155" cy="316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2415490"/>
            <a:ext cx="2857148" cy="266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7" y="3060123"/>
            <a:ext cx="1271212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4461827"/>
            <a:ext cx="1238635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MSSQL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6020" y="30601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/>
              <a:t>TCP+80</a:t>
            </a:r>
            <a:endParaRPr lang="zh-CN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1694487" y="4461827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TCP+1433</a:t>
            </a:r>
            <a:endParaRPr lang="zh-CN" altLang="en-US" sz="16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38923" y="3645024"/>
            <a:ext cx="0" cy="57890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259632" y="3597340"/>
            <a:ext cx="0" cy="6265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222662" y="4311796"/>
            <a:ext cx="48000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2307853" y="3483662"/>
            <a:ext cx="1392456" cy="878807"/>
          </a:xfrm>
          <a:custGeom>
            <a:avLst/>
            <a:gdLst>
              <a:gd name="connsiteX0" fmla="*/ 1769423 w 1769423"/>
              <a:gd name="connsiteY0" fmla="*/ 855023 h 861610"/>
              <a:gd name="connsiteX1" fmla="*/ 961901 w 1769423"/>
              <a:gd name="connsiteY1" fmla="*/ 736270 h 861610"/>
              <a:gd name="connsiteX2" fmla="*/ 0 w 1769423"/>
              <a:gd name="connsiteY2" fmla="*/ 0 h 8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423" h="861610">
                <a:moveTo>
                  <a:pt x="1769423" y="855023"/>
                </a:moveTo>
                <a:cubicBezTo>
                  <a:pt x="1513114" y="866898"/>
                  <a:pt x="1256805" y="878774"/>
                  <a:pt x="961901" y="736270"/>
                </a:cubicBezTo>
                <a:cubicBezTo>
                  <a:pt x="666997" y="593766"/>
                  <a:pt x="158338" y="12271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842131" y="4709222"/>
            <a:ext cx="857615" cy="250789"/>
          </a:xfrm>
          <a:custGeom>
            <a:avLst/>
            <a:gdLst>
              <a:gd name="connsiteX0" fmla="*/ 1769423 w 1769423"/>
              <a:gd name="connsiteY0" fmla="*/ 855023 h 861610"/>
              <a:gd name="connsiteX1" fmla="*/ 961901 w 1769423"/>
              <a:gd name="connsiteY1" fmla="*/ 736270 h 861610"/>
              <a:gd name="connsiteX2" fmla="*/ 0 w 1769423"/>
              <a:gd name="connsiteY2" fmla="*/ 0 h 8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423" h="861610">
                <a:moveTo>
                  <a:pt x="1769423" y="855023"/>
                </a:moveTo>
                <a:cubicBezTo>
                  <a:pt x="1513114" y="866898"/>
                  <a:pt x="1256805" y="878774"/>
                  <a:pt x="961901" y="736270"/>
                </a:cubicBezTo>
                <a:cubicBezTo>
                  <a:pt x="666997" y="593766"/>
                  <a:pt x="158338" y="12271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3935114" y="4960011"/>
            <a:ext cx="50769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8174" y="1828358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 sz="2400" b="1"/>
              <a:t>服务器</a:t>
            </a:r>
            <a:endParaRPr lang="zh-CN" altLang="en-US" sz="2000" b="1"/>
          </a:p>
        </p:txBody>
      </p:sp>
      <p:sp>
        <p:nvSpPr>
          <p:cNvPr id="53" name="TextBox 52"/>
          <p:cNvSpPr txBox="1"/>
          <p:nvPr/>
        </p:nvSpPr>
        <p:spPr>
          <a:xfrm>
            <a:off x="6343985" y="452455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入侵数据库的流量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53301" y="387271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访问网站的流量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5562244" y="3291585"/>
            <a:ext cx="993080" cy="5684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1617" y="304905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TCP</a:t>
            </a:r>
            <a:r>
              <a:rPr lang="zh-CN" altLang="en-US" sz="1400"/>
              <a:t>和</a:t>
            </a:r>
            <a:r>
              <a:rPr lang="en-US" altLang="zh-CN" sz="1400"/>
              <a:t>UDP</a:t>
            </a:r>
            <a:r>
              <a:rPr lang="zh-CN" altLang="en-US" sz="1400"/>
              <a:t>的端口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0000" y="38531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插入记录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2286" y="38531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查询记录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24" y="2423740"/>
            <a:ext cx="8096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94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21" y="2855628"/>
            <a:ext cx="201999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2415490"/>
            <a:ext cx="2857148" cy="266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7" y="3060123"/>
            <a:ext cx="1271212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4461827"/>
            <a:ext cx="1238635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MSSQL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6020" y="30601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/>
              <a:t>TCP+80</a:t>
            </a:r>
            <a:endParaRPr lang="zh-CN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1694487" y="4461827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TCP+1433</a:t>
            </a:r>
            <a:endParaRPr lang="zh-CN" altLang="en-US" sz="16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38923" y="3645024"/>
            <a:ext cx="0" cy="57890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259632" y="3597340"/>
            <a:ext cx="0" cy="6265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084300" y="4511510"/>
            <a:ext cx="48000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2289840" y="3454752"/>
            <a:ext cx="1292823" cy="1077275"/>
          </a:xfrm>
          <a:custGeom>
            <a:avLst/>
            <a:gdLst>
              <a:gd name="connsiteX0" fmla="*/ 1769423 w 1769423"/>
              <a:gd name="connsiteY0" fmla="*/ 855023 h 861610"/>
              <a:gd name="connsiteX1" fmla="*/ 961901 w 1769423"/>
              <a:gd name="connsiteY1" fmla="*/ 736270 h 861610"/>
              <a:gd name="connsiteX2" fmla="*/ 0 w 1769423"/>
              <a:gd name="connsiteY2" fmla="*/ 0 h 8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423" h="861610">
                <a:moveTo>
                  <a:pt x="1769423" y="855023"/>
                </a:moveTo>
                <a:cubicBezTo>
                  <a:pt x="1513114" y="866898"/>
                  <a:pt x="1256805" y="878774"/>
                  <a:pt x="961901" y="736270"/>
                </a:cubicBezTo>
                <a:cubicBezTo>
                  <a:pt x="666997" y="593766"/>
                  <a:pt x="158338" y="12271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3876702" y="5139439"/>
            <a:ext cx="5045097" cy="2409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8174" y="1828358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 sz="2400" b="1"/>
              <a:t>服务器</a:t>
            </a:r>
            <a:endParaRPr lang="zh-CN" altLang="en-US" sz="2000" b="1"/>
          </a:p>
        </p:txBody>
      </p:sp>
      <p:sp>
        <p:nvSpPr>
          <p:cNvPr id="53" name="TextBox 52"/>
          <p:cNvSpPr txBox="1"/>
          <p:nvPr/>
        </p:nvSpPr>
        <p:spPr>
          <a:xfrm>
            <a:off x="6564474" y="475947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入侵数据库的流量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60232" y="414217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访问网站的流量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0000" y="38531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插入记录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15343" y="38531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查询记录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9463" y="59325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被拦截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900028" y="5251470"/>
            <a:ext cx="730151" cy="76901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75" y="2564904"/>
            <a:ext cx="8096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13" y="2930157"/>
            <a:ext cx="1699316" cy="275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494" y="4519375"/>
            <a:ext cx="4776464" cy="23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95" y="2103675"/>
            <a:ext cx="1543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5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64" y="1734671"/>
            <a:ext cx="4203016" cy="241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H="1">
            <a:off x="9700" y="5050284"/>
            <a:ext cx="11779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61850" y="3407385"/>
            <a:ext cx="4914206" cy="24488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470092"/>
            <a:ext cx="638938" cy="11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591925" y="4735930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9" descr="抽象图标33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0463" y="4830362"/>
            <a:ext cx="963624" cy="439844"/>
          </a:xfrm>
          <a:prstGeom prst="rect">
            <a:avLst/>
          </a:prstGeom>
          <a:noFill/>
        </p:spPr>
      </p:pic>
      <p:pic>
        <p:nvPicPr>
          <p:cNvPr id="6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958" y="1026135"/>
            <a:ext cx="427833" cy="76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90163" y="2037782"/>
            <a:ext cx="702317" cy="12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50288" y="3228692"/>
            <a:ext cx="610336" cy="357386"/>
          </a:xfrm>
          <a:prstGeom prst="rect">
            <a:avLst/>
          </a:prstGeom>
          <a:noFill/>
        </p:spPr>
      </p:pic>
      <p:pic>
        <p:nvPicPr>
          <p:cNvPr id="12" name="Picture 8" descr="计算机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591925" y="5821649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75386" y="5856217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stCxn id="5" idx="2"/>
            <a:endCxn id="15" idx="0"/>
          </p:cNvCxnSpPr>
          <p:nvPr/>
        </p:nvCxnSpPr>
        <p:spPr>
          <a:xfrm flipH="1">
            <a:off x="1552274" y="5270206"/>
            <a:ext cx="1" cy="58601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51"/>
          <p:cNvSpPr>
            <a:spLocks noChangeArrowheads="1"/>
          </p:cNvSpPr>
          <p:nvPr/>
        </p:nvSpPr>
        <p:spPr bwMode="auto">
          <a:xfrm>
            <a:off x="5825461" y="2532811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rgbClr val="000000"/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83801" y="3491158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Web</a:t>
            </a:r>
          </a:p>
          <a:p>
            <a:r>
              <a:rPr lang="zh-CN" altLang="en-US" sz="1600" b="1"/>
              <a:t>服务器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40109" y="1975341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DNS</a:t>
            </a:r>
          </a:p>
          <a:p>
            <a:r>
              <a:rPr lang="zh-CN" altLang="en-US" sz="1600" b="1"/>
              <a:t>服务器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68496" y="1100760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SMTP</a:t>
            </a:r>
          </a:p>
          <a:p>
            <a:r>
              <a:rPr lang="en-US" altLang="zh-CN" sz="1400" b="1"/>
              <a:t>POP3</a:t>
            </a:r>
          </a:p>
          <a:p>
            <a:r>
              <a:rPr lang="zh-CN" altLang="en-US" sz="1400" b="1"/>
              <a:t>服务器</a:t>
            </a:r>
          </a:p>
        </p:txBody>
      </p:sp>
      <p:sp>
        <p:nvSpPr>
          <p:cNvPr id="39" name="TextBox 38"/>
          <p:cNvSpPr txBox="1"/>
          <p:nvPr/>
        </p:nvSpPr>
        <p:spPr>
          <a:xfrm rot="20098922">
            <a:off x="1289921" y="413232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UDP+53</a:t>
            </a:r>
            <a:endParaRPr lang="zh-CN" altLang="en-US" sz="1600" b="1"/>
          </a:p>
        </p:txBody>
      </p:sp>
      <p:pic>
        <p:nvPicPr>
          <p:cNvPr id="4" name="Picture 152" descr="抽象图标56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5801" y="4312486"/>
            <a:ext cx="737842" cy="432048"/>
          </a:xfrm>
          <a:prstGeom prst="rect">
            <a:avLst/>
          </a:prstGeom>
          <a:noFill/>
        </p:spPr>
      </p:pic>
      <p:cxnSp>
        <p:nvCxnSpPr>
          <p:cNvPr id="36" name="直接箭头连接符 35"/>
          <p:cNvCxnSpPr/>
          <p:nvPr/>
        </p:nvCxnSpPr>
        <p:spPr>
          <a:xfrm flipV="1">
            <a:off x="1835696" y="4377810"/>
            <a:ext cx="1917990" cy="10249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098922">
            <a:off x="2338083" y="4881007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TCP+80</a:t>
            </a:r>
            <a:endParaRPr lang="zh-CN" altLang="en-US" sz="1600" b="1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1288212" y="3987082"/>
            <a:ext cx="1351437" cy="6883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3888536" y="3068960"/>
            <a:ext cx="4301627" cy="12623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3593805" y="2370421"/>
            <a:ext cx="1338235" cy="9575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1698947" y="3933056"/>
            <a:ext cx="1936949" cy="9893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0098922">
            <a:off x="1825979" y="4271264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TCP+25</a:t>
            </a:r>
            <a:endParaRPr lang="zh-CN" altLang="en-US" sz="1600" b="1"/>
          </a:p>
        </p:txBody>
      </p:sp>
      <p:sp>
        <p:nvSpPr>
          <p:cNvPr id="49" name="TextBox 48"/>
          <p:cNvSpPr txBox="1"/>
          <p:nvPr/>
        </p:nvSpPr>
        <p:spPr>
          <a:xfrm>
            <a:off x="459443" y="604754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内网</a:t>
            </a:r>
          </a:p>
        </p:txBody>
      </p:sp>
    </p:spTree>
    <p:extLst>
      <p:ext uri="{BB962C8B-B14F-4D97-AF65-F5344CB8AC3E}">
        <p14:creationId xmlns:p14="http://schemas.microsoft.com/office/powerpoint/2010/main" val="276610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023828" y="3617673"/>
            <a:ext cx="3744416" cy="288032"/>
          </a:xfrm>
          <a:prstGeom prst="rect">
            <a:avLst/>
          </a:prstGeom>
          <a:gradFill>
            <a:gsLst>
              <a:gs pos="0">
                <a:srgbClr val="5E9EFF"/>
              </a:gs>
              <a:gs pos="0">
                <a:srgbClr val="6498E8"/>
              </a:gs>
              <a:gs pos="100000">
                <a:schemeClr val="bg1"/>
              </a:gs>
              <a:gs pos="0">
                <a:schemeClr val="bg1">
                  <a:lumMod val="75000"/>
                </a:schemeClr>
              </a:gs>
              <a:gs pos="100000">
                <a:srgbClr val="82A1BF"/>
              </a:gs>
              <a:gs pos="0">
                <a:srgbClr val="85C2FF"/>
              </a:gs>
              <a:gs pos="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03949" y="2981095"/>
            <a:ext cx="2664296" cy="288032"/>
          </a:xfrm>
          <a:prstGeom prst="rect">
            <a:avLst/>
          </a:prstGeom>
          <a:gradFill>
            <a:gsLst>
              <a:gs pos="0">
                <a:srgbClr val="5E9EFF"/>
              </a:gs>
              <a:gs pos="0">
                <a:srgbClr val="6498E8"/>
              </a:gs>
              <a:gs pos="100000">
                <a:schemeClr val="bg1"/>
              </a:gs>
              <a:gs pos="0">
                <a:schemeClr val="bg1">
                  <a:lumMod val="75000"/>
                </a:schemeClr>
              </a:gs>
              <a:gs pos="100000">
                <a:srgbClr val="82A1BF"/>
              </a:gs>
              <a:gs pos="0">
                <a:srgbClr val="85C2FF"/>
              </a:gs>
              <a:gs pos="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3948" y="3269127"/>
            <a:ext cx="2664296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UDP</a:t>
            </a:r>
            <a:r>
              <a:rPr lang="zh-CN" altLang="en-US" sz="1600"/>
              <a:t>用户数据报的数据部分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3023828" y="3269127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UDP</a:t>
            </a:r>
            <a:r>
              <a:rPr lang="zh-CN" altLang="en-US" sz="1600"/>
              <a:t>首部</a:t>
            </a:r>
          </a:p>
        </p:txBody>
      </p:sp>
      <p:sp>
        <p:nvSpPr>
          <p:cNvPr id="7" name="矩形 6"/>
          <p:cNvSpPr/>
          <p:nvPr/>
        </p:nvSpPr>
        <p:spPr>
          <a:xfrm>
            <a:off x="4103948" y="2621055"/>
            <a:ext cx="2664296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应用层报文</a:t>
            </a:r>
          </a:p>
        </p:txBody>
      </p:sp>
      <p:sp>
        <p:nvSpPr>
          <p:cNvPr id="8" name="矩形 7"/>
          <p:cNvSpPr/>
          <p:nvPr/>
        </p:nvSpPr>
        <p:spPr>
          <a:xfrm>
            <a:off x="3023828" y="3917199"/>
            <a:ext cx="3711051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IP</a:t>
            </a:r>
            <a:r>
              <a:rPr lang="zh-CN" altLang="en-US" sz="1600"/>
              <a:t>数据报的数据部分</a:t>
            </a:r>
          </a:p>
        </p:txBody>
      </p:sp>
      <p:sp>
        <p:nvSpPr>
          <p:cNvPr id="9" name="矩形 8"/>
          <p:cNvSpPr/>
          <p:nvPr/>
        </p:nvSpPr>
        <p:spPr>
          <a:xfrm>
            <a:off x="2087724" y="3917199"/>
            <a:ext cx="936104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IP</a:t>
            </a:r>
            <a:r>
              <a:rPr lang="zh-CN" altLang="en-US" sz="1600"/>
              <a:t>首部</a:t>
            </a:r>
          </a:p>
        </p:txBody>
      </p:sp>
      <p:sp>
        <p:nvSpPr>
          <p:cNvPr id="10" name="下箭头 9"/>
          <p:cNvSpPr/>
          <p:nvPr/>
        </p:nvSpPr>
        <p:spPr>
          <a:xfrm>
            <a:off x="5220072" y="2981095"/>
            <a:ext cx="216024" cy="3600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608004" y="3629167"/>
            <a:ext cx="216024" cy="3600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5400000">
            <a:off x="1693921" y="3834558"/>
            <a:ext cx="252028" cy="504056"/>
          </a:xfrm>
          <a:prstGeom prst="downArrow">
            <a:avLst>
              <a:gd name="adj1" fmla="val 69687"/>
              <a:gd name="adj2" fmla="val 92955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56276" y="2611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应用层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941" y="3197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传输层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8940" y="3901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网络层</a:t>
            </a:r>
          </a:p>
        </p:txBody>
      </p:sp>
    </p:spTree>
    <p:extLst>
      <p:ext uri="{BB962C8B-B14F-4D97-AF65-F5344CB8AC3E}">
        <p14:creationId xmlns:p14="http://schemas.microsoft.com/office/powerpoint/2010/main" val="139793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6586"/>
            <a:ext cx="671512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 flipV="1">
            <a:off x="990446" y="3657086"/>
            <a:ext cx="826405" cy="3081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3" idx="3"/>
          </p:cNvCxnSpPr>
          <p:nvPr/>
        </p:nvCxnSpPr>
        <p:spPr>
          <a:xfrm flipH="1" flipV="1">
            <a:off x="1223144" y="3965249"/>
            <a:ext cx="593707" cy="1248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990446" y="4257092"/>
            <a:ext cx="773242" cy="283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990446" y="4446765"/>
            <a:ext cx="666917" cy="1440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33" y="34911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源端口</a:t>
            </a:r>
            <a:endParaRPr lang="en-US" altLang="zh-CN" sz="1400"/>
          </a:p>
        </p:txBody>
      </p:sp>
      <p:sp>
        <p:nvSpPr>
          <p:cNvPr id="13" name="TextBox 12"/>
          <p:cNvSpPr txBox="1"/>
          <p:nvPr/>
        </p:nvSpPr>
        <p:spPr>
          <a:xfrm>
            <a:off x="320333" y="38113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目标端口</a:t>
            </a:r>
            <a:endParaRPr lang="en-US" altLang="zh-CN" sz="1400"/>
          </a:p>
        </p:txBody>
      </p:sp>
      <p:sp>
        <p:nvSpPr>
          <p:cNvPr id="14" name="TextBox 13"/>
          <p:cNvSpPr txBox="1"/>
          <p:nvPr/>
        </p:nvSpPr>
        <p:spPr>
          <a:xfrm>
            <a:off x="320333" y="41315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长度</a:t>
            </a:r>
            <a:endParaRPr lang="en-US" altLang="zh-CN" sz="1400"/>
          </a:p>
        </p:txBody>
      </p:sp>
      <p:sp>
        <p:nvSpPr>
          <p:cNvPr id="15" name="TextBox 14"/>
          <p:cNvSpPr txBox="1"/>
          <p:nvPr/>
        </p:nvSpPr>
        <p:spPr>
          <a:xfrm>
            <a:off x="320333" y="44518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检验和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14833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662392" y="4788664"/>
            <a:ext cx="3744416" cy="288032"/>
          </a:xfrm>
          <a:prstGeom prst="rect">
            <a:avLst/>
          </a:prstGeom>
          <a:gradFill>
            <a:gsLst>
              <a:gs pos="0">
                <a:srgbClr val="5E9EFF"/>
              </a:gs>
              <a:gs pos="0">
                <a:srgbClr val="6498E8"/>
              </a:gs>
              <a:gs pos="100000">
                <a:schemeClr val="bg1"/>
              </a:gs>
              <a:gs pos="0">
                <a:schemeClr val="bg1">
                  <a:lumMod val="75000"/>
                </a:schemeClr>
              </a:gs>
              <a:gs pos="100000">
                <a:srgbClr val="82A1BF"/>
              </a:gs>
              <a:gs pos="0">
                <a:srgbClr val="85C2FF"/>
              </a:gs>
              <a:gs pos="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269170" y="3750033"/>
            <a:ext cx="5393771" cy="678592"/>
          </a:xfrm>
          <a:prstGeom prst="rect">
            <a:avLst/>
          </a:prstGeom>
          <a:gradFill>
            <a:gsLst>
              <a:gs pos="0">
                <a:srgbClr val="5E9EFF"/>
              </a:gs>
              <a:gs pos="0">
                <a:srgbClr val="6498E8"/>
              </a:gs>
              <a:gs pos="100000">
                <a:schemeClr val="bg1"/>
              </a:gs>
              <a:gs pos="0">
                <a:schemeClr val="bg1">
                  <a:lumMod val="75000"/>
                </a:schemeClr>
              </a:gs>
              <a:gs pos="100000">
                <a:srgbClr val="82A1BF"/>
              </a:gs>
              <a:gs pos="0">
                <a:srgbClr val="85C2FF"/>
              </a:gs>
              <a:gs pos="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4742512" y="3777725"/>
            <a:ext cx="4365992" cy="664475"/>
          </a:xfrm>
          <a:prstGeom prst="triangle">
            <a:avLst>
              <a:gd name="adj" fmla="val 66963"/>
            </a:avLst>
          </a:prstGeom>
          <a:solidFill>
            <a:schemeClr val="bg1"/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73848" y="2439705"/>
            <a:ext cx="5449033" cy="971515"/>
          </a:xfrm>
          <a:prstGeom prst="rect">
            <a:avLst/>
          </a:prstGeom>
          <a:gradFill>
            <a:gsLst>
              <a:gs pos="0">
                <a:srgbClr val="5E9EFF"/>
              </a:gs>
              <a:gs pos="0">
                <a:srgbClr val="6498E8"/>
              </a:gs>
              <a:gs pos="100000">
                <a:schemeClr val="bg1"/>
              </a:gs>
              <a:gs pos="0">
                <a:schemeClr val="bg1">
                  <a:lumMod val="75000"/>
                </a:schemeClr>
              </a:gs>
              <a:gs pos="100000">
                <a:srgbClr val="82A1BF"/>
              </a:gs>
              <a:gs pos="0">
                <a:srgbClr val="85C2FF"/>
              </a:gs>
              <a:gs pos="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42512" y="4428624"/>
            <a:ext cx="2664296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UDP</a:t>
            </a:r>
            <a:r>
              <a:rPr lang="zh-CN" altLang="en-US" sz="1600"/>
              <a:t>用户数据报的数据部分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3662392" y="4428624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UDP</a:t>
            </a:r>
            <a:r>
              <a:rPr lang="zh-CN" altLang="en-US" sz="1600"/>
              <a:t>首部</a:t>
            </a:r>
          </a:p>
        </p:txBody>
      </p:sp>
      <p:sp>
        <p:nvSpPr>
          <p:cNvPr id="7" name="矩形 6"/>
          <p:cNvSpPr/>
          <p:nvPr/>
        </p:nvSpPr>
        <p:spPr>
          <a:xfrm>
            <a:off x="3662392" y="5076696"/>
            <a:ext cx="3744416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IP</a:t>
            </a:r>
            <a:r>
              <a:rPr lang="zh-CN" altLang="en-US" sz="1600"/>
              <a:t>数据报的数据部分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2726288" y="5076696"/>
            <a:ext cx="936104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IP</a:t>
            </a:r>
            <a:r>
              <a:rPr lang="zh-CN" altLang="en-US" sz="1600"/>
              <a:t>首部</a:t>
            </a:r>
          </a:p>
        </p:txBody>
      </p:sp>
      <p:sp>
        <p:nvSpPr>
          <p:cNvPr id="10" name="下箭头 9"/>
          <p:cNvSpPr/>
          <p:nvPr/>
        </p:nvSpPr>
        <p:spPr>
          <a:xfrm>
            <a:off x="5246568" y="4788664"/>
            <a:ext cx="216024" cy="3600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5400000">
            <a:off x="2343118" y="4994055"/>
            <a:ext cx="252028" cy="504056"/>
          </a:xfrm>
          <a:prstGeom prst="downArrow">
            <a:avLst>
              <a:gd name="adj1" fmla="val 69687"/>
              <a:gd name="adj2" fmla="val 92955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0124" y="17030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字节</a:t>
            </a:r>
          </a:p>
        </p:txBody>
      </p:sp>
      <p:sp>
        <p:nvSpPr>
          <p:cNvPr id="15" name="矩形 14"/>
          <p:cNvSpPr/>
          <p:nvPr/>
        </p:nvSpPr>
        <p:spPr>
          <a:xfrm>
            <a:off x="3338356" y="3411220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源端口</a:t>
            </a:r>
          </a:p>
        </p:txBody>
      </p:sp>
      <p:sp>
        <p:nvSpPr>
          <p:cNvPr id="16" name="矩形 15"/>
          <p:cNvSpPr/>
          <p:nvPr/>
        </p:nvSpPr>
        <p:spPr>
          <a:xfrm>
            <a:off x="4416531" y="3411220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目标端口</a:t>
            </a:r>
          </a:p>
        </p:txBody>
      </p:sp>
      <p:sp>
        <p:nvSpPr>
          <p:cNvPr id="17" name="矩形 16"/>
          <p:cNvSpPr/>
          <p:nvPr/>
        </p:nvSpPr>
        <p:spPr>
          <a:xfrm>
            <a:off x="5496651" y="3411220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长度</a:t>
            </a:r>
          </a:p>
        </p:txBody>
      </p:sp>
      <p:sp>
        <p:nvSpPr>
          <p:cNvPr id="18" name="矩形 17"/>
          <p:cNvSpPr/>
          <p:nvPr/>
        </p:nvSpPr>
        <p:spPr>
          <a:xfrm>
            <a:off x="6582821" y="3411220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校验和</a:t>
            </a:r>
          </a:p>
        </p:txBody>
      </p:sp>
      <p:sp>
        <p:nvSpPr>
          <p:cNvPr id="19" name="矩形 18"/>
          <p:cNvSpPr/>
          <p:nvPr/>
        </p:nvSpPr>
        <p:spPr>
          <a:xfrm>
            <a:off x="2259779" y="3411220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伪首部</a:t>
            </a:r>
          </a:p>
        </p:txBody>
      </p:sp>
      <p:sp>
        <p:nvSpPr>
          <p:cNvPr id="20" name="矩形 19"/>
          <p:cNvSpPr/>
          <p:nvPr/>
        </p:nvSpPr>
        <p:spPr>
          <a:xfrm>
            <a:off x="1673848" y="2082088"/>
            <a:ext cx="182579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源</a:t>
            </a:r>
            <a:r>
              <a:rPr lang="en-US" altLang="zh-CN" sz="1600"/>
              <a:t>IP</a:t>
            </a:r>
            <a:r>
              <a:rPr lang="zh-CN" altLang="en-US" sz="1600"/>
              <a:t>地址</a:t>
            </a:r>
          </a:p>
        </p:txBody>
      </p:sp>
      <p:sp>
        <p:nvSpPr>
          <p:cNvPr id="21" name="矩形 20"/>
          <p:cNvSpPr/>
          <p:nvPr/>
        </p:nvSpPr>
        <p:spPr>
          <a:xfrm>
            <a:off x="3499638" y="2082088"/>
            <a:ext cx="1825790" cy="36004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目标</a:t>
            </a:r>
            <a:r>
              <a:rPr lang="en-US" altLang="zh-CN" sz="1600"/>
              <a:t>IP</a:t>
            </a:r>
            <a:r>
              <a:rPr lang="zh-CN" altLang="en-US" sz="1600"/>
              <a:t>地址</a:t>
            </a:r>
          </a:p>
        </p:txBody>
      </p:sp>
      <p:sp>
        <p:nvSpPr>
          <p:cNvPr id="22" name="矩形 21"/>
          <p:cNvSpPr/>
          <p:nvPr/>
        </p:nvSpPr>
        <p:spPr>
          <a:xfrm>
            <a:off x="5325428" y="2082088"/>
            <a:ext cx="433993" cy="36825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0</a:t>
            </a:r>
            <a:endParaRPr lang="zh-CN" altLang="en-US" sz="1600"/>
          </a:p>
        </p:txBody>
      </p:sp>
      <p:sp>
        <p:nvSpPr>
          <p:cNvPr id="23" name="矩形 22"/>
          <p:cNvSpPr/>
          <p:nvPr/>
        </p:nvSpPr>
        <p:spPr>
          <a:xfrm>
            <a:off x="5761844" y="2082088"/>
            <a:ext cx="393331" cy="36825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17</a:t>
            </a:r>
            <a:endParaRPr lang="zh-CN" altLang="en-US" sz="1600"/>
          </a:p>
        </p:txBody>
      </p:sp>
      <p:sp>
        <p:nvSpPr>
          <p:cNvPr id="24" name="矩形 23"/>
          <p:cNvSpPr/>
          <p:nvPr/>
        </p:nvSpPr>
        <p:spPr>
          <a:xfrm>
            <a:off x="6155465" y="2082088"/>
            <a:ext cx="1008331" cy="368250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UDP</a:t>
            </a:r>
            <a:r>
              <a:rPr lang="zh-CN" altLang="en-US" sz="1600"/>
              <a:t>长度</a:t>
            </a:r>
          </a:p>
        </p:txBody>
      </p:sp>
      <p:sp>
        <p:nvSpPr>
          <p:cNvPr id="43" name="等腰三角形 42"/>
          <p:cNvSpPr/>
          <p:nvPr/>
        </p:nvSpPr>
        <p:spPr>
          <a:xfrm>
            <a:off x="3339899" y="2431495"/>
            <a:ext cx="5232103" cy="969092"/>
          </a:xfrm>
          <a:prstGeom prst="triangle">
            <a:avLst>
              <a:gd name="adj" fmla="val 73973"/>
            </a:avLst>
          </a:prstGeom>
          <a:solidFill>
            <a:schemeClr val="bg1"/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-58849" y="2457161"/>
            <a:ext cx="2328019" cy="969092"/>
          </a:xfrm>
          <a:prstGeom prst="triangle">
            <a:avLst>
              <a:gd name="adj" fmla="val 74480"/>
            </a:avLst>
          </a:prstGeom>
          <a:solidFill>
            <a:schemeClr val="bg1"/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514540" y="3800613"/>
            <a:ext cx="3152554" cy="692812"/>
          </a:xfrm>
          <a:prstGeom prst="triangle">
            <a:avLst>
              <a:gd name="adj" fmla="val 54918"/>
            </a:avLst>
          </a:prstGeom>
          <a:solidFill>
            <a:schemeClr val="bg1"/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449290" y="17030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4189923" y="17030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5400398" y="17030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5812512" y="17030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517604" y="17030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3809960" y="3092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814565" y="3092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5871123" y="3092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6980855" y="3092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2649834" y="30521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12</a:t>
            </a:r>
            <a:endParaRPr lang="zh-CN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1673365" y="30539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72231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64" y="2327614"/>
            <a:ext cx="2790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大括号 1"/>
          <p:cNvSpPr/>
          <p:nvPr/>
        </p:nvSpPr>
        <p:spPr>
          <a:xfrm>
            <a:off x="1389114" y="2348880"/>
            <a:ext cx="108012" cy="792088"/>
          </a:xfrm>
          <a:prstGeom prst="leftBrace">
            <a:avLst>
              <a:gd name="adj1" fmla="val 4081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401912" y="3140968"/>
            <a:ext cx="95214" cy="504056"/>
          </a:xfrm>
          <a:prstGeom prst="leftBrace">
            <a:avLst>
              <a:gd name="adj1" fmla="val 4081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391280" y="3671408"/>
            <a:ext cx="95214" cy="504056"/>
          </a:xfrm>
          <a:prstGeom prst="leftBrace">
            <a:avLst>
              <a:gd name="adj1" fmla="val 4081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956" y="2591035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12</a:t>
            </a:r>
            <a:r>
              <a:rPr lang="zh-CN" altLang="en-US" sz="1400"/>
              <a:t>字节伪首部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66" y="323910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8</a:t>
            </a:r>
            <a:r>
              <a:rPr lang="zh-CN" altLang="en-US" sz="1400"/>
              <a:t>字节</a:t>
            </a:r>
            <a:r>
              <a:rPr lang="en-US" altLang="zh-CN" sz="1400"/>
              <a:t>UDP</a:t>
            </a:r>
            <a:r>
              <a:rPr lang="zh-CN" altLang="en-US" sz="1400"/>
              <a:t>首部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879" y="3769547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7</a:t>
            </a:r>
            <a:r>
              <a:rPr lang="zh-CN" altLang="en-US" sz="1400"/>
              <a:t>字节数据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5977" y="44864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填充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01320" y="4126700"/>
            <a:ext cx="438705" cy="35978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842919" y="5454748"/>
            <a:ext cx="2236510" cy="6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按二进制反码运算求和</a:t>
            </a:r>
          </a:p>
          <a:p>
            <a:pPr algn="r" eaLnBrk="1" hangingPunct="1">
              <a:lnSpc>
                <a:spcPct val="130000"/>
              </a:lnSpc>
            </a:pP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将得出的结果求反码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076056" y="1919810"/>
            <a:ext cx="4536504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10011001 00010011  →  153.19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00001000 01101000  →  8.104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10101011 00000011  →  171.3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00001110 00001011  →  14.11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00000000 00010001  →  0 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和 </a:t>
            </a:r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17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00000000 00001111  →  15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00000100 00111111  →  1087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00000000 00001101  →  13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00000000 00001111  →  15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00000000 00000000  →  0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（检验和）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01010100 01000101  →  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数据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01010011 01010100  →  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数据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01001001 01001110  →  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数据</a:t>
            </a: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01000111 00000000  →  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数据和 </a:t>
            </a:r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（填充）</a:t>
            </a:r>
          </a:p>
          <a:p>
            <a:pPr eaLnBrk="1" hangingPunct="1"/>
            <a:endParaRPr kumimoji="1" lang="zh-CN" altLang="en-US" sz="80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10010110 11101101  →  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求和得出的结果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01101001 00010010  →  </a:t>
            </a:r>
            <a:r>
              <a:rPr kumimoji="1" lang="zh-CN" altLang="en-US" sz="16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检验和 </a:t>
            </a: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5148064" y="5454748"/>
            <a:ext cx="3600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6751637" cy="844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1259632" y="2636912"/>
            <a:ext cx="870752" cy="10559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567" y="2472646"/>
            <a:ext cx="833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源端口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目标端口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序号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确认号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数据偏移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保留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紧急</a:t>
            </a:r>
            <a:r>
              <a:rPr lang="en-US" altLang="zh-CN" sz="1200"/>
              <a:t>URG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确认</a:t>
            </a:r>
            <a:r>
              <a:rPr lang="en-US" altLang="zh-CN" sz="1200"/>
              <a:t>ACK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推送</a:t>
            </a:r>
            <a:r>
              <a:rPr lang="en-US" altLang="zh-CN" sz="1200"/>
              <a:t>PSH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复位</a:t>
            </a:r>
            <a:r>
              <a:rPr lang="en-US" altLang="zh-CN" sz="1200"/>
              <a:t>RST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同步</a:t>
            </a:r>
            <a:r>
              <a:rPr lang="en-US" altLang="zh-CN" sz="1200"/>
              <a:t>SYN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终止</a:t>
            </a:r>
            <a:r>
              <a:rPr lang="en-US" altLang="zh-CN" sz="1200"/>
              <a:t>FIN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窗口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检验和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紧急指针</a:t>
            </a:r>
            <a:endParaRPr lang="en-US" altLang="zh-CN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/>
              <a:t>选项</a:t>
            </a:r>
            <a:endParaRPr lang="zh-CN" altLang="en-US" sz="1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392297" y="2911925"/>
            <a:ext cx="77616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51785" y="4354439"/>
            <a:ext cx="954879" cy="38036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03648" y="4642439"/>
            <a:ext cx="972408" cy="27073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403648" y="4913172"/>
            <a:ext cx="965014" cy="14049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403648" y="5168443"/>
            <a:ext cx="97240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403648" y="5352898"/>
            <a:ext cx="929730" cy="4616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349484" y="5514167"/>
            <a:ext cx="983894" cy="14708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259632" y="5661248"/>
            <a:ext cx="870752" cy="2880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267511" y="6093296"/>
            <a:ext cx="803509" cy="14401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403648" y="6525344"/>
            <a:ext cx="75346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100508" y="4066439"/>
            <a:ext cx="1240375" cy="29863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368662" y="4066439"/>
            <a:ext cx="4435586" cy="57600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1403648" y="3767806"/>
            <a:ext cx="75346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1267511" y="3212976"/>
            <a:ext cx="900948" cy="14401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267511" y="3501008"/>
            <a:ext cx="900948" cy="14401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9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3973770" y="1924062"/>
            <a:ext cx="17883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表示序号是</a:t>
            </a:r>
            <a:r>
              <a:rPr lang="en-US" altLang="zh-CN" sz="1200"/>
              <a:t>x</a:t>
            </a:r>
            <a:r>
              <a:rPr lang="zh-CN" altLang="en-US" sz="1200"/>
              <a:t>的数据字节</a:t>
            </a:r>
          </a:p>
        </p:txBody>
      </p:sp>
      <p:sp>
        <p:nvSpPr>
          <p:cNvPr id="127" name="TextBox 126"/>
          <p:cNvSpPr txBox="1"/>
          <p:nvPr/>
        </p:nvSpPr>
        <p:spPr>
          <a:xfrm rot="5400000">
            <a:off x="7349674" y="2807417"/>
            <a:ext cx="7300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字节流</a:t>
            </a: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110551" y="2683689"/>
            <a:ext cx="7300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字节流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648993" y="1990215"/>
            <a:ext cx="10711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应用进程</a:t>
            </a:r>
          </a:p>
        </p:txBody>
      </p:sp>
      <p:sp>
        <p:nvSpPr>
          <p:cNvPr id="2" name="矩形 1"/>
          <p:cNvSpPr/>
          <p:nvPr/>
        </p:nvSpPr>
        <p:spPr>
          <a:xfrm>
            <a:off x="1337083" y="1768623"/>
            <a:ext cx="734400" cy="695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49" name="矩形 48"/>
          <p:cNvSpPr/>
          <p:nvPr/>
        </p:nvSpPr>
        <p:spPr>
          <a:xfrm>
            <a:off x="8081118" y="1870987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02433" y="1870987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22753" y="1870987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下箭头 58"/>
          <p:cNvSpPr/>
          <p:nvPr/>
        </p:nvSpPr>
        <p:spPr>
          <a:xfrm flipV="1">
            <a:off x="7812753" y="2491768"/>
            <a:ext cx="139063" cy="732427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2120690" y="3688866"/>
            <a:ext cx="5049834" cy="20107"/>
          </a:xfrm>
          <a:prstGeom prst="line">
            <a:avLst/>
          </a:prstGeom>
          <a:ln w="38100">
            <a:solidFill>
              <a:srgbClr val="92D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5"/>
          <p:cNvGrpSpPr>
            <a:grpSpLocks noChangeAspect="1"/>
          </p:cNvGrpSpPr>
          <p:nvPr/>
        </p:nvGrpSpPr>
        <p:grpSpPr bwMode="auto">
          <a:xfrm>
            <a:off x="3805257" y="5774231"/>
            <a:ext cx="566738" cy="331873"/>
            <a:chOff x="4028" y="3053"/>
            <a:chExt cx="555" cy="325"/>
          </a:xfrm>
        </p:grpSpPr>
        <p:sp>
          <p:nvSpPr>
            <p:cNvPr id="74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102" y="5280876"/>
            <a:ext cx="560715" cy="328330"/>
          </a:xfrm>
          <a:prstGeom prst="rect">
            <a:avLst/>
          </a:prstGeom>
          <a:noFill/>
        </p:spPr>
      </p:pic>
      <p:cxnSp>
        <p:nvCxnSpPr>
          <p:cNvPr id="124" name="直接连接符 123"/>
          <p:cNvCxnSpPr/>
          <p:nvPr/>
        </p:nvCxnSpPr>
        <p:spPr>
          <a:xfrm>
            <a:off x="1645198" y="5445254"/>
            <a:ext cx="601442" cy="128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2751" y="3224200"/>
            <a:ext cx="1724993" cy="629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006881" y="3222036"/>
            <a:ext cx="1724993" cy="629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264353" y="1337634"/>
            <a:ext cx="114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发送方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7483110" y="1428060"/>
            <a:ext cx="10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接收方</a:t>
            </a:r>
          </a:p>
        </p:txBody>
      </p:sp>
      <p:cxnSp>
        <p:nvCxnSpPr>
          <p:cNvPr id="181" name="直接连接符 180"/>
          <p:cNvCxnSpPr/>
          <p:nvPr/>
        </p:nvCxnSpPr>
        <p:spPr>
          <a:xfrm flipH="1">
            <a:off x="2743212" y="4889348"/>
            <a:ext cx="1230558" cy="4992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1658074" y="3853467"/>
            <a:ext cx="1" cy="159029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2710552" y="5558147"/>
            <a:ext cx="1094705" cy="35802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5"/>
          <p:cNvGrpSpPr>
            <a:grpSpLocks noChangeAspect="1"/>
          </p:cNvGrpSpPr>
          <p:nvPr/>
        </p:nvGrpSpPr>
        <p:grpSpPr bwMode="auto">
          <a:xfrm>
            <a:off x="3904764" y="4710959"/>
            <a:ext cx="566738" cy="331873"/>
            <a:chOff x="4028" y="3053"/>
            <a:chExt cx="555" cy="325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42" name="直接连接符 241"/>
          <p:cNvCxnSpPr/>
          <p:nvPr/>
        </p:nvCxnSpPr>
        <p:spPr>
          <a:xfrm flipH="1">
            <a:off x="4327631" y="5949866"/>
            <a:ext cx="3175806" cy="107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V="1">
            <a:off x="7503437" y="3853467"/>
            <a:ext cx="0" cy="210712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4440108" y="4876895"/>
            <a:ext cx="1322054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5"/>
          <p:cNvGrpSpPr>
            <a:grpSpLocks noChangeAspect="1"/>
          </p:cNvGrpSpPr>
          <p:nvPr/>
        </p:nvGrpSpPr>
        <p:grpSpPr bwMode="auto">
          <a:xfrm>
            <a:off x="5522875" y="4764798"/>
            <a:ext cx="566738" cy="331873"/>
            <a:chOff x="4028" y="3053"/>
            <a:chExt cx="555" cy="325"/>
          </a:xfrm>
        </p:grpSpPr>
        <p:sp>
          <p:nvSpPr>
            <p:cNvPr id="259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80" name="直接连接符 279"/>
          <p:cNvCxnSpPr>
            <a:endCxn id="236" idx="7"/>
          </p:cNvCxnSpPr>
          <p:nvPr/>
        </p:nvCxnSpPr>
        <p:spPr>
          <a:xfrm>
            <a:off x="5870817" y="5042832"/>
            <a:ext cx="290344" cy="80185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3408470" y="874826"/>
            <a:ext cx="296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TCP</a:t>
            </a:r>
            <a:r>
              <a:rPr lang="zh-CN" altLang="en-US" sz="2400"/>
              <a:t>面向流的概念</a:t>
            </a:r>
          </a:p>
        </p:txBody>
      </p:sp>
      <p:grpSp>
        <p:nvGrpSpPr>
          <p:cNvPr id="228" name="Group 5"/>
          <p:cNvGrpSpPr>
            <a:grpSpLocks noChangeAspect="1"/>
          </p:cNvGrpSpPr>
          <p:nvPr/>
        </p:nvGrpSpPr>
        <p:grpSpPr bwMode="auto">
          <a:xfrm>
            <a:off x="6004926" y="5804864"/>
            <a:ext cx="566738" cy="331873"/>
            <a:chOff x="4028" y="3053"/>
            <a:chExt cx="555" cy="325"/>
          </a:xfrm>
        </p:grpSpPr>
        <p:sp>
          <p:nvSpPr>
            <p:cNvPr id="2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矩形 141"/>
          <p:cNvSpPr/>
          <p:nvPr/>
        </p:nvSpPr>
        <p:spPr>
          <a:xfrm>
            <a:off x="7412211" y="468640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412211" y="486433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412211" y="450640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76209" y="1819001"/>
            <a:ext cx="735518" cy="650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3" name="矩形 132"/>
          <p:cNvSpPr/>
          <p:nvPr/>
        </p:nvSpPr>
        <p:spPr>
          <a:xfrm>
            <a:off x="7992433" y="267798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992433" y="2855916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130181" y="359007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951496" y="359007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771816" y="359007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413730" y="4334631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089039" y="5874782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910354" y="587478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30674" y="587478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12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392971" y="4325628"/>
            <a:ext cx="538365" cy="180000"/>
            <a:chOff x="3137101" y="4801456"/>
            <a:chExt cx="538365" cy="180000"/>
          </a:xfrm>
        </p:grpSpPr>
        <p:sp>
          <p:nvSpPr>
            <p:cNvPr id="157" name="矩形 156"/>
            <p:cNvSpPr/>
            <p:nvPr/>
          </p:nvSpPr>
          <p:spPr>
            <a:xfrm>
              <a:off x="3495466" y="4801456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331678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13710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76" name="矩形 175"/>
          <p:cNvSpPr/>
          <p:nvPr/>
        </p:nvSpPr>
        <p:spPr>
          <a:xfrm>
            <a:off x="1891483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12798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533118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356231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177546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97866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79620" y="3210034"/>
            <a:ext cx="608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TCP</a:t>
            </a:r>
            <a:endParaRPr lang="zh-CN" altLang="en-US" sz="1400"/>
          </a:p>
        </p:txBody>
      </p:sp>
      <p:sp>
        <p:nvSpPr>
          <p:cNvPr id="201" name="TextBox 200"/>
          <p:cNvSpPr txBox="1"/>
          <p:nvPr/>
        </p:nvSpPr>
        <p:spPr>
          <a:xfrm>
            <a:off x="8267375" y="3231056"/>
            <a:ext cx="608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TCP</a:t>
            </a:r>
            <a:endParaRPr lang="zh-CN" altLang="en-US" sz="1400"/>
          </a:p>
        </p:txBody>
      </p:sp>
      <p:sp>
        <p:nvSpPr>
          <p:cNvPr id="202" name="矩形 201"/>
          <p:cNvSpPr/>
          <p:nvPr/>
        </p:nvSpPr>
        <p:spPr>
          <a:xfrm>
            <a:off x="1746102" y="2724660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1746102" y="290259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133739" y="3373736"/>
            <a:ext cx="1040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TCP</a:t>
            </a:r>
            <a:r>
              <a:rPr lang="zh-CN" altLang="en-US" sz="1400"/>
              <a:t>连接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186790" y="1908674"/>
            <a:ext cx="10711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应用进程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620668" y="1612726"/>
            <a:ext cx="2090608" cy="6852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3707904" y="1729001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710711" y="1977227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973770" y="1681317"/>
            <a:ext cx="15964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表示</a:t>
            </a:r>
            <a:r>
              <a:rPr lang="en-US" altLang="zh-CN" sz="1200"/>
              <a:t>TCP</a:t>
            </a:r>
            <a:r>
              <a:rPr lang="zh-CN" altLang="en-US" sz="1200"/>
              <a:t>报文段首部</a:t>
            </a:r>
          </a:p>
        </p:txBody>
      </p:sp>
      <p:sp>
        <p:nvSpPr>
          <p:cNvPr id="136" name="下箭头 135"/>
          <p:cNvSpPr/>
          <p:nvPr/>
        </p:nvSpPr>
        <p:spPr>
          <a:xfrm>
            <a:off x="1598462" y="4689029"/>
            <a:ext cx="126237" cy="130425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下箭头 142"/>
          <p:cNvSpPr/>
          <p:nvPr/>
        </p:nvSpPr>
        <p:spPr>
          <a:xfrm rot="16200000">
            <a:off x="5266062" y="5910265"/>
            <a:ext cx="132881" cy="126921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 flipV="1">
            <a:off x="7429440" y="4123235"/>
            <a:ext cx="145541" cy="203310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0" name="下箭头 139"/>
          <p:cNvSpPr/>
          <p:nvPr/>
        </p:nvSpPr>
        <p:spPr>
          <a:xfrm rot="15004023">
            <a:off x="3586859" y="4928657"/>
            <a:ext cx="121363" cy="16817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 rot="20361600">
            <a:off x="2914281" y="5082864"/>
            <a:ext cx="708512" cy="182712"/>
            <a:chOff x="2966954" y="4801456"/>
            <a:chExt cx="708512" cy="182712"/>
          </a:xfrm>
        </p:grpSpPr>
        <p:sp>
          <p:nvSpPr>
            <p:cNvPr id="162" name="矩形 161"/>
            <p:cNvSpPr/>
            <p:nvPr/>
          </p:nvSpPr>
          <p:spPr>
            <a:xfrm>
              <a:off x="3495466" y="4801456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331678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3710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2966954" y="4804168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15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标注 12"/>
          <p:cNvSpPr/>
          <p:nvPr/>
        </p:nvSpPr>
        <p:spPr>
          <a:xfrm>
            <a:off x="2460079" y="2670870"/>
            <a:ext cx="1207927" cy="494608"/>
          </a:xfrm>
          <a:prstGeom prst="wedgeRectCallout">
            <a:avLst>
              <a:gd name="adj1" fmla="val -86569"/>
              <a:gd name="adj2" fmla="val 102091"/>
            </a:avLst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把字节写入发送缓存</a:t>
            </a:r>
          </a:p>
        </p:txBody>
      </p:sp>
      <p:sp>
        <p:nvSpPr>
          <p:cNvPr id="148" name="矩形标注 147"/>
          <p:cNvSpPr/>
          <p:nvPr/>
        </p:nvSpPr>
        <p:spPr>
          <a:xfrm>
            <a:off x="2339877" y="4004051"/>
            <a:ext cx="1207927" cy="494608"/>
          </a:xfrm>
          <a:prstGeom prst="wedgeRectCallout">
            <a:avLst>
              <a:gd name="adj1" fmla="val -98892"/>
              <a:gd name="adj2" fmla="val 74145"/>
            </a:avLst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加上</a:t>
            </a:r>
            <a:r>
              <a:rPr lang="en-US" altLang="zh-CN" sz="1200"/>
              <a:t>TCP</a:t>
            </a:r>
            <a:r>
              <a:rPr lang="zh-CN" altLang="en-US" sz="1200"/>
              <a:t>首部</a:t>
            </a:r>
            <a:endParaRPr lang="en-US" altLang="zh-CN" sz="1200"/>
          </a:p>
          <a:p>
            <a:pPr algn="ctr"/>
            <a:r>
              <a:rPr lang="zh-CN" altLang="en-US" sz="1200"/>
              <a:t>构成</a:t>
            </a:r>
            <a:r>
              <a:rPr lang="en-US" altLang="zh-CN" sz="1200"/>
              <a:t>TCP</a:t>
            </a:r>
            <a:r>
              <a:rPr lang="zh-CN" altLang="en-US" sz="1200"/>
              <a:t>报文段</a:t>
            </a:r>
          </a:p>
        </p:txBody>
      </p:sp>
      <p:sp>
        <p:nvSpPr>
          <p:cNvPr id="149" name="矩形标注 148"/>
          <p:cNvSpPr/>
          <p:nvPr/>
        </p:nvSpPr>
        <p:spPr>
          <a:xfrm>
            <a:off x="5895155" y="2533129"/>
            <a:ext cx="970086" cy="494608"/>
          </a:xfrm>
          <a:prstGeom prst="wedgeRectCallout">
            <a:avLst>
              <a:gd name="adj1" fmla="val 87417"/>
              <a:gd name="adj2" fmla="val 117139"/>
            </a:avLst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从缓存读取收到的字节</a:t>
            </a:r>
          </a:p>
        </p:txBody>
      </p:sp>
      <p:sp>
        <p:nvSpPr>
          <p:cNvPr id="150" name="下箭头 149"/>
          <p:cNvSpPr/>
          <p:nvPr/>
        </p:nvSpPr>
        <p:spPr>
          <a:xfrm>
            <a:off x="1572154" y="2472377"/>
            <a:ext cx="152545" cy="737657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4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57225" y="5988050"/>
            <a:ext cx="635000" cy="252413"/>
          </a:xfrm>
          <a:prstGeom prst="leftArrow">
            <a:avLst>
              <a:gd name="adj1" fmla="val 50000"/>
              <a:gd name="adj2" fmla="val 6289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106"/>
          <p:cNvSpPr>
            <a:spLocks noChangeArrowheads="1"/>
          </p:cNvSpPr>
          <p:nvPr/>
        </p:nvSpPr>
        <p:spPr bwMode="auto">
          <a:xfrm>
            <a:off x="1258888" y="5862638"/>
            <a:ext cx="1225550" cy="504825"/>
          </a:xfrm>
          <a:prstGeom prst="rect">
            <a:avLst/>
          </a:prstGeom>
          <a:solidFill>
            <a:srgbClr val="CCFF99"/>
          </a:solidFill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Line 33"/>
          <p:cNvSpPr>
            <a:spLocks noChangeShapeType="1"/>
          </p:cNvSpPr>
          <p:nvPr/>
        </p:nvSpPr>
        <p:spPr bwMode="auto">
          <a:xfrm flipH="1">
            <a:off x="928688" y="1395413"/>
            <a:ext cx="15875" cy="275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638175" y="2465388"/>
            <a:ext cx="593112" cy="5329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TCP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首部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8453438" y="1389063"/>
            <a:ext cx="0" cy="231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7997348" y="2208213"/>
            <a:ext cx="1083631" cy="5329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20 </a:t>
            </a:r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字节的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固定首部</a:t>
            </a: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217613" y="1393825"/>
            <a:ext cx="6810375" cy="2763838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227138" y="4157663"/>
            <a:ext cx="6826250" cy="757237"/>
          </a:xfrm>
          <a:custGeom>
            <a:avLst/>
            <a:gdLst>
              <a:gd name="T0" fmla="*/ 0 w 4626"/>
              <a:gd name="T1" fmla="*/ 0 h 544"/>
              <a:gd name="T2" fmla="*/ 2147483647 w 4626"/>
              <a:gd name="T3" fmla="*/ 2147483647 h 544"/>
              <a:gd name="T4" fmla="*/ 2147483647 w 4626"/>
              <a:gd name="T5" fmla="*/ 2147483647 h 544"/>
              <a:gd name="T6" fmla="*/ 2147483647 w 4626"/>
              <a:gd name="T7" fmla="*/ 0 h 544"/>
              <a:gd name="T8" fmla="*/ 0 w 4626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6"/>
              <a:gd name="T16" fmla="*/ 0 h 544"/>
              <a:gd name="T17" fmla="*/ 4626 w 462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6" h="544">
                <a:moveTo>
                  <a:pt x="0" y="0"/>
                </a:moveTo>
                <a:lnTo>
                  <a:pt x="861" y="544"/>
                </a:lnTo>
                <a:lnTo>
                  <a:pt x="1814" y="544"/>
                </a:lnTo>
                <a:lnTo>
                  <a:pt x="4626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B2B28E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211263" y="1863725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223963" y="2328863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11263" y="2792413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211263" y="3255963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223963" y="3721100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624388" y="1398588"/>
            <a:ext cx="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688013" y="1484313"/>
            <a:ext cx="134972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目  的  端  口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354138" y="2733675"/>
            <a:ext cx="593112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数据</a:t>
            </a:r>
          </a:p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偏移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309813" y="3348038"/>
            <a:ext cx="11445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检   验   和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489200" y="3776663"/>
            <a:ext cx="283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选    项    （长  度  可  变）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411413" y="1484313"/>
            <a:ext cx="102912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源  端  口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230688" y="1943100"/>
            <a:ext cx="769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序   号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629150" y="2798763"/>
            <a:ext cx="0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545138" y="3348038"/>
            <a:ext cx="152285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紧   急   指   针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943600" y="2867025"/>
            <a:ext cx="7662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窗   口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013200" y="2427288"/>
            <a:ext cx="12969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    认    号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065338" y="2798763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773488" y="279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335338" y="2798763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552825" y="279876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4198938" y="279876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3986213" y="279876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4416425" y="279876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332038" y="2876550"/>
            <a:ext cx="7662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保   留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4389606" y="2811463"/>
            <a:ext cx="293351" cy="50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F</a:t>
            </a: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I</a:t>
            </a: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N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1228725" y="781050"/>
            <a:ext cx="6794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4292600" y="620713"/>
            <a:ext cx="734176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32 </a:t>
            </a:r>
            <a:r>
              <a:rPr kumimoji="1" lang="zh-CN" altLang="en-US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位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1214438" y="1289050"/>
            <a:ext cx="680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1214438" y="115570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1427163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1639888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1852613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065338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2278063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2489200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2701925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2914650" y="115570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3127375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3340100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3552825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3765550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3978275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4189413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4402138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4614863" y="115570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4827588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5040313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5253038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5465763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5678488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5889625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6102350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6315075" y="115570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6527800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6740525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953250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165975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7378700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7589838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7802563" y="1089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8015288" y="115570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1355725" y="1022350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3055938" y="1022350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756150" y="1022350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6456363" y="1022350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4189413" y="2811463"/>
            <a:ext cx="293351" cy="50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Y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N</a:t>
            </a:r>
          </a:p>
        </p:txBody>
      </p: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3978275" y="2811463"/>
            <a:ext cx="293351" cy="50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R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77" name="Rectangle 78"/>
          <p:cNvSpPr>
            <a:spLocks noChangeArrowheads="1"/>
          </p:cNvSpPr>
          <p:nvPr/>
        </p:nvSpPr>
        <p:spPr bwMode="auto">
          <a:xfrm>
            <a:off x="3751263" y="2811463"/>
            <a:ext cx="293351" cy="50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P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H</a:t>
            </a:r>
          </a:p>
        </p:txBody>
      </p:sp>
      <p:sp>
        <p:nvSpPr>
          <p:cNvPr id="78" name="Rectangle 79"/>
          <p:cNvSpPr>
            <a:spLocks noChangeArrowheads="1"/>
          </p:cNvSpPr>
          <p:nvPr/>
        </p:nvSpPr>
        <p:spPr bwMode="auto">
          <a:xfrm>
            <a:off x="3538538" y="2811463"/>
            <a:ext cx="293351" cy="50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A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C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K</a:t>
            </a:r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3306763" y="2811463"/>
            <a:ext cx="302969" cy="50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U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R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G</a:t>
            </a:r>
          </a:p>
        </p:txBody>
      </p:sp>
      <p:sp>
        <p:nvSpPr>
          <p:cNvPr id="80" name="Rectangle 81"/>
          <p:cNvSpPr>
            <a:spLocks noChangeArrowheads="1"/>
          </p:cNvSpPr>
          <p:nvPr/>
        </p:nvSpPr>
        <p:spPr bwMode="auto">
          <a:xfrm>
            <a:off x="885825" y="903288"/>
            <a:ext cx="735778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位  </a:t>
            </a:r>
            <a:r>
              <a:rPr kumimoji="1"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0                           8                           16                          24                       31</a:t>
            </a:r>
          </a:p>
        </p:txBody>
      </p:sp>
      <p:sp>
        <p:nvSpPr>
          <p:cNvPr id="81" name="Line 82"/>
          <p:cNvSpPr>
            <a:spLocks noChangeShapeType="1"/>
          </p:cNvSpPr>
          <p:nvPr/>
        </p:nvSpPr>
        <p:spPr bwMode="auto">
          <a:xfrm flipH="1">
            <a:off x="6313488" y="3732213"/>
            <a:ext cx="3175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" name="Rectangle 105"/>
          <p:cNvSpPr>
            <a:spLocks noChangeArrowheads="1"/>
          </p:cNvSpPr>
          <p:nvPr/>
        </p:nvSpPr>
        <p:spPr bwMode="auto">
          <a:xfrm>
            <a:off x="3924300" y="4940300"/>
            <a:ext cx="4305300" cy="493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6767513" y="3776663"/>
            <a:ext cx="822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填    充</a:t>
            </a: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5310188" y="4995863"/>
            <a:ext cx="1455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数据部分</a:t>
            </a: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497138" y="4914900"/>
            <a:ext cx="1406525" cy="5064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2497138" y="4914900"/>
            <a:ext cx="5757862" cy="5064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3606800" y="617855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2692400" y="5043488"/>
            <a:ext cx="7207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2700338" y="4995863"/>
            <a:ext cx="10493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首部</a:t>
            </a:r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1069975" y="5013325"/>
            <a:ext cx="16303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报文段</a:t>
            </a: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2484438" y="5862638"/>
            <a:ext cx="5770562" cy="504825"/>
          </a:xfrm>
          <a:prstGeom prst="rect">
            <a:avLst/>
          </a:prstGeom>
          <a:solidFill>
            <a:srgbClr val="FFCCFF"/>
          </a:solidFill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4505325" y="5921375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IP </a:t>
            </a:r>
            <a:r>
              <a:rPr kumimoji="1" lang="zh-CN" altLang="en-US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数据部分</a:t>
            </a: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1495425" y="5921375"/>
            <a:ext cx="917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IP </a:t>
            </a:r>
            <a:r>
              <a:rPr kumimoji="1" lang="zh-CN" altLang="en-US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首部</a:t>
            </a:r>
          </a:p>
        </p:txBody>
      </p:sp>
      <p:sp>
        <p:nvSpPr>
          <p:cNvPr id="94" name="AutoShape 98"/>
          <p:cNvSpPr>
            <a:spLocks noChangeArrowheads="1"/>
          </p:cNvSpPr>
          <p:nvPr/>
        </p:nvSpPr>
        <p:spPr bwMode="auto">
          <a:xfrm rot="16200000">
            <a:off x="2855119" y="5664994"/>
            <a:ext cx="758825" cy="268287"/>
          </a:xfrm>
          <a:prstGeom prst="leftArrow">
            <a:avLst>
              <a:gd name="adj1" fmla="val 50000"/>
              <a:gd name="adj2" fmla="val 70710"/>
            </a:avLst>
          </a:prstGeom>
          <a:solidFill>
            <a:schemeClr val="accent2">
              <a:alpha val="43137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5" name="AutoShape 99"/>
          <p:cNvSpPr>
            <a:spLocks noChangeArrowheads="1"/>
          </p:cNvSpPr>
          <p:nvPr/>
        </p:nvSpPr>
        <p:spPr bwMode="auto">
          <a:xfrm rot="16200000">
            <a:off x="5799137" y="5665788"/>
            <a:ext cx="758825" cy="266700"/>
          </a:xfrm>
          <a:prstGeom prst="leftArrow">
            <a:avLst>
              <a:gd name="adj1" fmla="val 50000"/>
              <a:gd name="adj2" fmla="val 71131"/>
            </a:avLst>
          </a:prstGeom>
          <a:solidFill>
            <a:schemeClr val="accent1">
              <a:alpha val="43137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" name="Line 100"/>
          <p:cNvSpPr>
            <a:spLocks noChangeShapeType="1"/>
          </p:cNvSpPr>
          <p:nvPr/>
        </p:nvSpPr>
        <p:spPr bwMode="auto">
          <a:xfrm>
            <a:off x="8121650" y="1377950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7" name="Line 101"/>
          <p:cNvSpPr>
            <a:spLocks noChangeShapeType="1"/>
          </p:cNvSpPr>
          <p:nvPr/>
        </p:nvSpPr>
        <p:spPr bwMode="auto">
          <a:xfrm>
            <a:off x="8121650" y="3714750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" name="Line 102"/>
          <p:cNvSpPr>
            <a:spLocks noChangeShapeType="1"/>
          </p:cNvSpPr>
          <p:nvPr/>
        </p:nvSpPr>
        <p:spPr bwMode="auto">
          <a:xfrm>
            <a:off x="690563" y="140335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>
            <a:off x="703263" y="41449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250825" y="5589588"/>
            <a:ext cx="11060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发送在前</a:t>
            </a:r>
          </a:p>
        </p:txBody>
      </p:sp>
    </p:spTree>
    <p:extLst>
      <p:ext uri="{BB962C8B-B14F-4D97-AF65-F5344CB8AC3E}">
        <p14:creationId xmlns:p14="http://schemas.microsoft.com/office/powerpoint/2010/main" val="373845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3315" y="2274001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HTTP     FTP     SMTP     POP3     DNS</a:t>
            </a:r>
            <a:r>
              <a:rPr lang="zh-CN" altLang="en-US" sz="2000" b="1">
                <a:solidFill>
                  <a:schemeClr val="tx1"/>
                </a:solidFill>
              </a:rPr>
              <a:t>等</a:t>
            </a:r>
          </a:p>
        </p:txBody>
      </p:sp>
      <p:sp>
        <p:nvSpPr>
          <p:cNvPr id="3" name="矩形 2"/>
          <p:cNvSpPr/>
          <p:nvPr/>
        </p:nvSpPr>
        <p:spPr>
          <a:xfrm>
            <a:off x="1838082" y="3009470"/>
            <a:ext cx="50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8082" y="3765554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</a:rPr>
              <a:t>                      IP </a:t>
            </a:r>
            <a:r>
              <a:rPr lang="zh-CN" altLang="en-US" sz="2000" b="1">
                <a:solidFill>
                  <a:schemeClr val="tx1"/>
                </a:solidFill>
              </a:rPr>
              <a:t>（</a:t>
            </a:r>
            <a:r>
              <a:rPr lang="en-US" altLang="zh-CN" sz="2000" b="1">
                <a:solidFill>
                  <a:schemeClr val="tx1"/>
                </a:solidFill>
              </a:rPr>
              <a:t>RIP  OSPF</a:t>
            </a:r>
            <a:r>
              <a:rPr lang="zh-CN" altLang="en-US" sz="2000" b="1">
                <a:solidFill>
                  <a:schemeClr val="tx1"/>
                </a:solidFill>
              </a:rPr>
              <a:t>）</a:t>
            </a:r>
            <a:r>
              <a:rPr lang="en-US" altLang="zh-CN" sz="2000" b="1">
                <a:solidFill>
                  <a:schemeClr val="tx1"/>
                </a:solidFill>
              </a:rPr>
              <a:t>  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8771" y="4593646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以太网      </a:t>
            </a:r>
            <a:r>
              <a:rPr lang="en-US" altLang="zh-CN" sz="2000" b="1">
                <a:solidFill>
                  <a:schemeClr val="tx1"/>
                </a:solidFill>
              </a:rPr>
              <a:t>PPP      </a:t>
            </a:r>
            <a:r>
              <a:rPr lang="zh-CN" altLang="en-US" sz="2000" b="1">
                <a:solidFill>
                  <a:schemeClr val="tx1"/>
                </a:solidFill>
              </a:rPr>
              <a:t>帧中继       </a:t>
            </a:r>
            <a:r>
              <a:rPr lang="en-US" altLang="zh-CN" sz="2000" b="1">
                <a:solidFill>
                  <a:schemeClr val="tx1"/>
                </a:solidFill>
              </a:rPr>
              <a:t>X.25</a:t>
            </a:r>
            <a:r>
              <a:rPr lang="zh-CN" altLang="en-US" sz="2000" b="1">
                <a:solidFill>
                  <a:schemeClr val="tx1"/>
                </a:solidFill>
              </a:rPr>
              <a:t>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707" y="1573632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TCP/IP</a:t>
            </a:r>
            <a:r>
              <a:rPr lang="zh-CN" altLang="en-US" sz="2800" b="1"/>
              <a:t>协议栈</a:t>
            </a:r>
          </a:p>
        </p:txBody>
      </p:sp>
      <p:sp>
        <p:nvSpPr>
          <p:cNvPr id="7" name="矩形 6"/>
          <p:cNvSpPr/>
          <p:nvPr/>
        </p:nvSpPr>
        <p:spPr>
          <a:xfrm>
            <a:off x="1848771" y="5277722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物理层</a:t>
            </a:r>
          </a:p>
        </p:txBody>
      </p:sp>
      <p:sp>
        <p:nvSpPr>
          <p:cNvPr id="8" name="矩形 7"/>
          <p:cNvSpPr/>
          <p:nvPr/>
        </p:nvSpPr>
        <p:spPr>
          <a:xfrm>
            <a:off x="1838083" y="4053554"/>
            <a:ext cx="122175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ARP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8144" y="3765554"/>
            <a:ext cx="1009938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IGMP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3765554"/>
            <a:ext cx="936104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ICMP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8211" y="3009470"/>
            <a:ext cx="252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TCP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3009926"/>
            <a:ext cx="2520000" cy="57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UDP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8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7" name="直接箭头连接符 3086"/>
          <p:cNvCxnSpPr>
            <a:stCxn id="41" idx="3"/>
          </p:cNvCxnSpPr>
          <p:nvPr/>
        </p:nvCxnSpPr>
        <p:spPr>
          <a:xfrm flipV="1">
            <a:off x="6648703" y="2076651"/>
            <a:ext cx="1083459" cy="28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428092" y="2395876"/>
            <a:ext cx="3256731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544" y="1603908"/>
            <a:ext cx="734400" cy="695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4408" y="2241988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1400"/>
              <a:t>100</a:t>
            </a:r>
            <a:r>
              <a:rPr lang="zh-CN" altLang="en-US" sz="1400"/>
              <a:t>个字节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5906" y="1310824"/>
            <a:ext cx="12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计算机</a:t>
            </a:r>
          </a:p>
        </p:txBody>
      </p:sp>
      <p:sp>
        <p:nvSpPr>
          <p:cNvPr id="10" name="矩形 9"/>
          <p:cNvSpPr/>
          <p:nvPr/>
        </p:nvSpPr>
        <p:spPr>
          <a:xfrm>
            <a:off x="7889006" y="1701765"/>
            <a:ext cx="735518" cy="650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850578" y="1957006"/>
            <a:ext cx="2000341" cy="24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684826" y="1957009"/>
            <a:ext cx="602415" cy="24371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28092" y="1957006"/>
            <a:ext cx="422487" cy="24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100</a:t>
            </a:r>
            <a:endParaRPr lang="zh-CN" altLang="en-US" sz="120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428092" y="2201931"/>
            <a:ext cx="0" cy="4704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684823" y="2173770"/>
            <a:ext cx="0" cy="4704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81963" y="1067135"/>
            <a:ext cx="101054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整个文件的</a:t>
            </a:r>
            <a:endParaRPr lang="en-US" altLang="zh-CN" sz="1400"/>
          </a:p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个字节</a:t>
            </a:r>
          </a:p>
        </p:txBody>
      </p:sp>
      <p:sp>
        <p:nvSpPr>
          <p:cNvPr id="3076" name="右大括号 3075"/>
          <p:cNvSpPr/>
          <p:nvPr/>
        </p:nvSpPr>
        <p:spPr>
          <a:xfrm rot="5400000">
            <a:off x="5556749" y="1362041"/>
            <a:ext cx="235234" cy="1926234"/>
          </a:xfrm>
          <a:prstGeom prst="rightBrace">
            <a:avLst>
              <a:gd name="adj1" fmla="val 36871"/>
              <a:gd name="adj2" fmla="val 4913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05114" y="2416514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1400"/>
              <a:t>TCP</a:t>
            </a:r>
            <a:r>
              <a:rPr lang="zh-CN" altLang="en-US" sz="1400"/>
              <a:t>首部</a:t>
            </a:r>
          </a:p>
        </p:txBody>
      </p:sp>
      <p:sp>
        <p:nvSpPr>
          <p:cNvPr id="40" name="矩形 39"/>
          <p:cNvSpPr/>
          <p:nvPr/>
        </p:nvSpPr>
        <p:spPr>
          <a:xfrm>
            <a:off x="5287241" y="1957009"/>
            <a:ext cx="461451" cy="24323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41" name="矩形 40"/>
          <p:cNvSpPr/>
          <p:nvPr/>
        </p:nvSpPr>
        <p:spPr>
          <a:xfrm>
            <a:off x="6210142" y="1957007"/>
            <a:ext cx="438561" cy="2449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65317" y="1047669"/>
            <a:ext cx="432049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1146269"/>
            <a:ext cx="113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计算机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640156" y="1641018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58858" y="1067135"/>
            <a:ext cx="1183442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整个文件的</a:t>
            </a:r>
            <a:endParaRPr lang="en-US" altLang="zh-CN" sz="1400"/>
          </a:p>
          <a:p>
            <a:r>
              <a:rPr lang="zh-CN" altLang="en-US" sz="1400"/>
              <a:t>第</a:t>
            </a:r>
            <a:r>
              <a:rPr lang="en-US" altLang="zh-CN" sz="1400"/>
              <a:t>100</a:t>
            </a:r>
            <a:r>
              <a:rPr lang="zh-CN" altLang="en-US" sz="1400"/>
              <a:t>个字节</a:t>
            </a:r>
          </a:p>
        </p:txBody>
      </p:sp>
      <p:sp>
        <p:nvSpPr>
          <p:cNvPr id="66" name="矩形 65"/>
          <p:cNvSpPr/>
          <p:nvPr/>
        </p:nvSpPr>
        <p:spPr>
          <a:xfrm>
            <a:off x="4266343" y="1957009"/>
            <a:ext cx="422487" cy="243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3843614" y="1957009"/>
            <a:ext cx="422487" cy="243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474481" y="1635852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382134" y="3876638"/>
            <a:ext cx="3256731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78450" y="3722750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1400"/>
              <a:t>100</a:t>
            </a:r>
            <a:r>
              <a:rPr lang="zh-CN" altLang="en-US" sz="1400"/>
              <a:t>个字节</a:t>
            </a:r>
          </a:p>
        </p:txBody>
      </p:sp>
      <p:sp>
        <p:nvSpPr>
          <p:cNvPr id="74" name="矩形 73"/>
          <p:cNvSpPr/>
          <p:nvPr/>
        </p:nvSpPr>
        <p:spPr>
          <a:xfrm>
            <a:off x="1804620" y="3432605"/>
            <a:ext cx="2000341" cy="246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5" name="矩形 74"/>
          <p:cNvSpPr/>
          <p:nvPr/>
        </p:nvSpPr>
        <p:spPr>
          <a:xfrm>
            <a:off x="4638868" y="3432604"/>
            <a:ext cx="602415" cy="25008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382134" y="3432605"/>
            <a:ext cx="422487" cy="246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200</a:t>
            </a:r>
            <a:endParaRPr lang="zh-CN" altLang="en-US" sz="1200"/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1382134" y="3682693"/>
            <a:ext cx="0" cy="4704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638865" y="3654532"/>
            <a:ext cx="0" cy="4704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220385" y="3432605"/>
            <a:ext cx="422487" cy="249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101</a:t>
            </a:r>
            <a:endParaRPr lang="zh-CN" altLang="en-US" sz="1200"/>
          </a:p>
        </p:txBody>
      </p:sp>
      <p:sp>
        <p:nvSpPr>
          <p:cNvPr id="84" name="矩形 83"/>
          <p:cNvSpPr/>
          <p:nvPr/>
        </p:nvSpPr>
        <p:spPr>
          <a:xfrm>
            <a:off x="3797656" y="3432605"/>
            <a:ext cx="422487" cy="249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3969210" y="1017470"/>
            <a:ext cx="101054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整个文件的</a:t>
            </a:r>
            <a:endParaRPr lang="en-US" altLang="zh-CN" sz="1400"/>
          </a:p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个字节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33406" y="2869596"/>
            <a:ext cx="101054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101</a:t>
            </a:r>
            <a:r>
              <a:rPr lang="zh-CN" altLang="en-US" sz="1400"/>
              <a:t>个字节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12899" y="2869596"/>
            <a:ext cx="118344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200</a:t>
            </a:r>
            <a:r>
              <a:rPr lang="zh-CN" altLang="en-US" sz="1400"/>
              <a:t>个字节</a:t>
            </a:r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4431628" y="3116614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593377" y="3116614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588186" y="1636328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762852" y="1764632"/>
            <a:ext cx="903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个数据包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6601620" y="3565359"/>
            <a:ext cx="1083458" cy="2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710745" y="3253342"/>
            <a:ext cx="903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200"/>
              <a:t>第</a:t>
            </a:r>
            <a:r>
              <a:rPr lang="en-US" altLang="zh-CN" sz="1200"/>
              <a:t>2</a:t>
            </a:r>
            <a:r>
              <a:rPr lang="zh-CN" altLang="en-US" sz="1200"/>
              <a:t>个数据包</a:t>
            </a:r>
          </a:p>
        </p:txBody>
      </p:sp>
      <p:sp>
        <p:nvSpPr>
          <p:cNvPr id="165" name="右大括号 164"/>
          <p:cNvSpPr/>
          <p:nvPr/>
        </p:nvSpPr>
        <p:spPr>
          <a:xfrm rot="5400000">
            <a:off x="4427402" y="3969432"/>
            <a:ext cx="240147" cy="2355345"/>
          </a:xfrm>
          <a:prstGeom prst="rightBrace">
            <a:avLst>
              <a:gd name="adj1" fmla="val 36871"/>
              <a:gd name="adj2" fmla="val 4913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4352787" y="5249403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1400"/>
              <a:t>TCP</a:t>
            </a:r>
            <a:r>
              <a:rPr lang="zh-CN" altLang="en-US" sz="1400"/>
              <a:t>首部</a:t>
            </a:r>
          </a:p>
        </p:txBody>
      </p:sp>
      <p:cxnSp>
        <p:nvCxnSpPr>
          <p:cNvPr id="176" name="直接箭头连接符 175"/>
          <p:cNvCxnSpPr/>
          <p:nvPr/>
        </p:nvCxnSpPr>
        <p:spPr>
          <a:xfrm flipH="1" flipV="1">
            <a:off x="2277823" y="4817054"/>
            <a:ext cx="1070829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4170451" y="4440265"/>
            <a:ext cx="0" cy="2386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954060" y="4132488"/>
            <a:ext cx="90067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确认号</a:t>
            </a:r>
          </a:p>
        </p:txBody>
      </p:sp>
      <p:sp>
        <p:nvSpPr>
          <p:cNvPr id="183" name="矩形 182"/>
          <p:cNvSpPr/>
          <p:nvPr/>
        </p:nvSpPr>
        <p:spPr>
          <a:xfrm>
            <a:off x="5748692" y="1951842"/>
            <a:ext cx="461451" cy="25008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5" name="矩形 184"/>
          <p:cNvSpPr/>
          <p:nvPr/>
        </p:nvSpPr>
        <p:spPr>
          <a:xfrm>
            <a:off x="5240700" y="3432129"/>
            <a:ext cx="461451" cy="24840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101</a:t>
            </a:r>
            <a:endParaRPr lang="zh-CN" altLang="en-US" sz="1200"/>
          </a:p>
        </p:txBody>
      </p:sp>
      <p:sp>
        <p:nvSpPr>
          <p:cNvPr id="186" name="矩形 185"/>
          <p:cNvSpPr/>
          <p:nvPr/>
        </p:nvSpPr>
        <p:spPr>
          <a:xfrm>
            <a:off x="6163601" y="3432604"/>
            <a:ext cx="438561" cy="24131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702151" y="3432129"/>
            <a:ext cx="461451" cy="24323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094" name="组合 3093"/>
          <p:cNvGrpSpPr/>
          <p:nvPr/>
        </p:nvGrpSpPr>
        <p:grpSpPr>
          <a:xfrm flipH="1">
            <a:off x="3369800" y="4678881"/>
            <a:ext cx="2350324" cy="230489"/>
            <a:chOff x="5042673" y="5716432"/>
            <a:chExt cx="1964706" cy="243235"/>
          </a:xfrm>
        </p:grpSpPr>
        <p:sp>
          <p:nvSpPr>
            <p:cNvPr id="188" name="矩形 187"/>
            <p:cNvSpPr/>
            <p:nvPr/>
          </p:nvSpPr>
          <p:spPr>
            <a:xfrm>
              <a:off x="5042673" y="5716907"/>
              <a:ext cx="602415" cy="242759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5645919" y="5716433"/>
              <a:ext cx="461451" cy="24323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 </a:t>
              </a:r>
              <a:endParaRPr lang="zh-CN" altLang="en-US" sz="12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568818" y="5716433"/>
              <a:ext cx="438561" cy="24323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107368" y="5716432"/>
              <a:ext cx="461451" cy="24323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201</a:t>
              </a:r>
              <a:endParaRPr lang="zh-CN" altLang="en-US" sz="1200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2416257" y="4517129"/>
            <a:ext cx="903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200"/>
              <a:t>确认数据包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352796" y="2889666"/>
            <a:ext cx="43505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5542490" y="3116613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1299647" y="6632157"/>
            <a:ext cx="3256731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495963" y="6478269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1400"/>
              <a:t>100</a:t>
            </a:r>
            <a:r>
              <a:rPr lang="zh-CN" altLang="en-US" sz="1400"/>
              <a:t>个字节</a:t>
            </a:r>
          </a:p>
        </p:txBody>
      </p:sp>
      <p:sp>
        <p:nvSpPr>
          <p:cNvPr id="221" name="矩形 220"/>
          <p:cNvSpPr/>
          <p:nvPr/>
        </p:nvSpPr>
        <p:spPr>
          <a:xfrm>
            <a:off x="1722133" y="6188124"/>
            <a:ext cx="2000341" cy="246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2" name="矩形 221"/>
          <p:cNvSpPr/>
          <p:nvPr/>
        </p:nvSpPr>
        <p:spPr>
          <a:xfrm>
            <a:off x="4556381" y="6188123"/>
            <a:ext cx="602415" cy="25008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299647" y="6188124"/>
            <a:ext cx="422487" cy="246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300</a:t>
            </a:r>
            <a:endParaRPr lang="zh-CN" altLang="en-US" sz="1200"/>
          </a:p>
        </p:txBody>
      </p:sp>
      <p:cxnSp>
        <p:nvCxnSpPr>
          <p:cNvPr id="224" name="直接连接符 223"/>
          <p:cNvCxnSpPr/>
          <p:nvPr/>
        </p:nvCxnSpPr>
        <p:spPr>
          <a:xfrm flipV="1">
            <a:off x="1299647" y="6438212"/>
            <a:ext cx="0" cy="4704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4556378" y="6410051"/>
            <a:ext cx="0" cy="4704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4137898" y="6188124"/>
            <a:ext cx="422487" cy="249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201</a:t>
            </a:r>
            <a:endParaRPr lang="zh-CN" altLang="en-US" sz="1200"/>
          </a:p>
        </p:txBody>
      </p:sp>
      <p:sp>
        <p:nvSpPr>
          <p:cNvPr id="227" name="矩形 226"/>
          <p:cNvSpPr/>
          <p:nvPr/>
        </p:nvSpPr>
        <p:spPr>
          <a:xfrm>
            <a:off x="3715169" y="6188124"/>
            <a:ext cx="422487" cy="249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8" name="TextBox 227"/>
          <p:cNvSpPr txBox="1"/>
          <p:nvPr/>
        </p:nvSpPr>
        <p:spPr>
          <a:xfrm>
            <a:off x="3850919" y="5625115"/>
            <a:ext cx="101054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201</a:t>
            </a:r>
            <a:r>
              <a:rPr lang="zh-CN" altLang="en-US" sz="1400"/>
              <a:t>个字节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130412" y="5625115"/>
            <a:ext cx="118344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300</a:t>
            </a:r>
            <a:r>
              <a:rPr lang="zh-CN" altLang="en-US" sz="1400"/>
              <a:t>个字节</a:t>
            </a:r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4349141" y="5872133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1510890" y="5872133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/>
        </p:nvCxnSpPr>
        <p:spPr>
          <a:xfrm flipV="1">
            <a:off x="6519133" y="6320878"/>
            <a:ext cx="1083458" cy="2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628258" y="6008861"/>
            <a:ext cx="903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个数据包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420428" y="6726630"/>
            <a:ext cx="432049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  <p:sp>
        <p:nvSpPr>
          <p:cNvPr id="235" name="矩形 234"/>
          <p:cNvSpPr/>
          <p:nvPr/>
        </p:nvSpPr>
        <p:spPr>
          <a:xfrm>
            <a:off x="5153190" y="6188124"/>
            <a:ext cx="461451" cy="25855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201</a:t>
            </a:r>
            <a:endParaRPr lang="zh-CN" altLang="en-US" sz="1200"/>
          </a:p>
        </p:txBody>
      </p:sp>
      <p:sp>
        <p:nvSpPr>
          <p:cNvPr id="236" name="矩形 235"/>
          <p:cNvSpPr/>
          <p:nvPr/>
        </p:nvSpPr>
        <p:spPr>
          <a:xfrm>
            <a:off x="6076091" y="6187647"/>
            <a:ext cx="438561" cy="26072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5614641" y="6187647"/>
            <a:ext cx="461451" cy="259033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8" name="TextBox 237"/>
          <p:cNvSpPr txBox="1"/>
          <p:nvPr/>
        </p:nvSpPr>
        <p:spPr>
          <a:xfrm>
            <a:off x="5270309" y="5645185"/>
            <a:ext cx="43505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  <p:cxnSp>
        <p:nvCxnSpPr>
          <p:cNvPr id="239" name="直接箭头连接符 238"/>
          <p:cNvCxnSpPr/>
          <p:nvPr/>
        </p:nvCxnSpPr>
        <p:spPr>
          <a:xfrm flipV="1">
            <a:off x="5460003" y="5872132"/>
            <a:ext cx="0" cy="3159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右大括号 239"/>
          <p:cNvSpPr/>
          <p:nvPr/>
        </p:nvSpPr>
        <p:spPr>
          <a:xfrm rot="5400000">
            <a:off x="5423216" y="5660833"/>
            <a:ext cx="235234" cy="1968904"/>
          </a:xfrm>
          <a:prstGeom prst="rightBrace">
            <a:avLst>
              <a:gd name="adj1" fmla="val 36871"/>
              <a:gd name="adj2" fmla="val 4913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5298398" y="3889766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1400"/>
              <a:t>TCP</a:t>
            </a:r>
            <a:r>
              <a:rPr lang="zh-CN" altLang="en-US" sz="1400"/>
              <a:t>首部</a:t>
            </a:r>
          </a:p>
        </p:txBody>
      </p:sp>
      <p:sp>
        <p:nvSpPr>
          <p:cNvPr id="79" name="右大括号 78"/>
          <p:cNvSpPr/>
          <p:nvPr/>
        </p:nvSpPr>
        <p:spPr>
          <a:xfrm rot="5400000">
            <a:off x="5509193" y="2825500"/>
            <a:ext cx="235234" cy="1949620"/>
          </a:xfrm>
          <a:prstGeom prst="rightBrace">
            <a:avLst>
              <a:gd name="adj1" fmla="val 36871"/>
              <a:gd name="adj2" fmla="val 4913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071216" y="1323322"/>
            <a:ext cx="432049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</p:spTree>
    <p:extLst>
      <p:ext uri="{BB962C8B-B14F-4D97-AF65-F5344CB8AC3E}">
        <p14:creationId xmlns:p14="http://schemas.microsoft.com/office/powerpoint/2010/main" val="88379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255713" y="1430338"/>
            <a:ext cx="0" cy="387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320686" y="5674691"/>
            <a:ext cx="152926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(a) </a:t>
            </a:r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无差错情况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255713" y="1660525"/>
            <a:ext cx="1508125" cy="481013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255713" y="2236788"/>
            <a:ext cx="1508125" cy="479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255713" y="2811463"/>
            <a:ext cx="1508125" cy="4794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255713" y="3386138"/>
            <a:ext cx="1508125" cy="479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255713" y="3960813"/>
            <a:ext cx="1508125" cy="48101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1255713" y="4535488"/>
            <a:ext cx="1508125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054600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60027" y="1449914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63838" y="1930400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605587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B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763838" y="1430338"/>
            <a:ext cx="0" cy="387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60027" y="2629426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60027" y="3810526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763838" y="3079750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763838" y="4229100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734050" y="1430338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734050" y="1660525"/>
            <a:ext cx="838200" cy="2889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5734050" y="2236788"/>
            <a:ext cx="1508125" cy="4794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sm" len="sm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5734050" y="3003550"/>
            <a:ext cx="1508125" cy="4794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5734050" y="3578225"/>
            <a:ext cx="1508125" cy="479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5734050" y="4152900"/>
            <a:ext cx="1508125" cy="481013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563100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499992" y="1325563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7079162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B</a:t>
            </a: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7242175" y="1430338"/>
            <a:ext cx="0" cy="387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124039" y="2811463"/>
            <a:ext cx="1309974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超时重传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644008" y="3846513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7242175" y="3335338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7435349" y="1871375"/>
            <a:ext cx="1210588" cy="584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丢弃有差错</a:t>
            </a:r>
          </a:p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的报文</a:t>
            </a:r>
            <a:endParaRPr lang="zh-CN" altLang="en-US" sz="1600" baseline="-25000">
              <a:solidFill>
                <a:srgbClr val="0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572250" y="1949450"/>
            <a:ext cx="677863" cy="214313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434013" y="1660525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5434013" y="3003550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5561013" y="1647825"/>
            <a:ext cx="0" cy="1343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5264149" y="1830382"/>
            <a:ext cx="505438" cy="633427"/>
            <a:chOff x="475" y="2386"/>
            <a:chExt cx="274" cy="300"/>
          </a:xfrm>
        </p:grpSpPr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543" y="2505"/>
              <a:ext cx="181" cy="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75" y="23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</a:t>
              </a:r>
            </a:p>
          </p:txBody>
        </p:sp>
      </p:grp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6605588" y="1854200"/>
            <a:ext cx="250825" cy="287338"/>
            <a:chOff x="3651" y="709"/>
            <a:chExt cx="136" cy="136"/>
          </a:xfrm>
        </p:grpSpPr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651" y="709"/>
              <a:ext cx="136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651" y="709"/>
              <a:ext cx="136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5974606" y="5661414"/>
            <a:ext cx="1333698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(b) </a:t>
            </a:r>
            <a:r>
              <a:rPr kumimoji="1"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超时重传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1227138" y="5045075"/>
            <a:ext cx="25648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2000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733675" y="5045075"/>
            <a:ext cx="254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2000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5683250" y="5045075"/>
            <a:ext cx="254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2000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7189788" y="5045075"/>
            <a:ext cx="254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2000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9979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349375" y="1406525"/>
            <a:ext cx="0" cy="338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1927225" y="2109788"/>
            <a:ext cx="723900" cy="25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349375" y="2781300"/>
            <a:ext cx="1301750" cy="419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349375" y="3282950"/>
            <a:ext cx="1301750" cy="4191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349375" y="3784600"/>
            <a:ext cx="1301750" cy="419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78425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84937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B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651125" y="1406525"/>
            <a:ext cx="0" cy="338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78066" y="2382838"/>
            <a:ext cx="8996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超时</a:t>
            </a:r>
          </a:p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重传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51520" y="3506788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49550" y="2908012"/>
            <a:ext cx="1515158" cy="584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丢弃重复的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重传确认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1323975" y="2376488"/>
            <a:ext cx="584200" cy="1889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089025" y="1608138"/>
            <a:ext cx="21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100">
              <a:solidFill>
                <a:srgbClr val="000000"/>
              </a:solidFill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089025" y="2781300"/>
            <a:ext cx="21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198563" y="1597025"/>
            <a:ext cx="0" cy="117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050925" y="1976438"/>
            <a:ext cx="288925" cy="333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900113" y="1793875"/>
            <a:ext cx="505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</a:t>
            </a:r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1881188" y="2193925"/>
            <a:ext cx="215900" cy="250825"/>
            <a:chOff x="3651" y="709"/>
            <a:chExt cx="136" cy="136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3651" y="709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651" y="709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323975" y="5157788"/>
            <a:ext cx="145552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>
                <a:solidFill>
                  <a:srgbClr val="000000"/>
                </a:solidFill>
                <a:latin typeface="Arial" charset="0"/>
                <a:ea typeface="黑体" pitchFamily="2" charset="-122"/>
              </a:rPr>
              <a:t>(a) </a:t>
            </a:r>
            <a:r>
              <a:rPr kumimoji="1" lang="zh-CN" altLang="en-US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确认丢失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344613" y="1622425"/>
            <a:ext cx="1301750" cy="419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676525" y="1887538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083300" y="1406525"/>
            <a:ext cx="0" cy="338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6083300" y="2781300"/>
            <a:ext cx="1301750" cy="419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6083300" y="3282950"/>
            <a:ext cx="1301750" cy="4191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083300" y="3784600"/>
            <a:ext cx="1301750" cy="419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5920287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859338" y="1301750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215687" y="98107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B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7385050" y="1406525"/>
            <a:ext cx="0" cy="338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4591960" y="2652296"/>
            <a:ext cx="1309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超时重传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145088" y="3506788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451725" y="2724150"/>
            <a:ext cx="1584325" cy="584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丢弃重复的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重传确认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5822950" y="1608138"/>
            <a:ext cx="21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100">
              <a:solidFill>
                <a:srgbClr val="000000"/>
              </a:solidFill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5822950" y="2781300"/>
            <a:ext cx="21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5934075" y="1597025"/>
            <a:ext cx="0" cy="117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5784850" y="1976438"/>
            <a:ext cx="288925" cy="333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5635625" y="1858963"/>
            <a:ext cx="505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</a:t>
            </a: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273152" y="5157788"/>
            <a:ext cx="145552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>
                <a:solidFill>
                  <a:srgbClr val="000000"/>
                </a:solidFill>
                <a:latin typeface="Arial" charset="0"/>
                <a:ea typeface="黑体" pitchFamily="2" charset="-122"/>
              </a:rPr>
              <a:t>(b) </a:t>
            </a:r>
            <a:r>
              <a:rPr kumimoji="1" lang="zh-CN" altLang="en-US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确认迟到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6078538" y="1622425"/>
            <a:ext cx="1301750" cy="419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7410450" y="1887538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确认 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46" name="Freeform 48"/>
          <p:cNvSpPr>
            <a:spLocks/>
          </p:cNvSpPr>
          <p:nvPr/>
        </p:nvSpPr>
        <p:spPr bwMode="auto">
          <a:xfrm>
            <a:off x="6102350" y="2109788"/>
            <a:ext cx="1271588" cy="2262187"/>
          </a:xfrm>
          <a:custGeom>
            <a:avLst/>
            <a:gdLst>
              <a:gd name="T0" fmla="*/ 2147483647 w 798"/>
              <a:gd name="T1" fmla="*/ 0 h 1134"/>
              <a:gd name="T2" fmla="*/ 2147483647 w 798"/>
              <a:gd name="T3" fmla="*/ 2147483647 h 1134"/>
              <a:gd name="T4" fmla="*/ 2147483647 w 798"/>
              <a:gd name="T5" fmla="*/ 2147483647 h 1134"/>
              <a:gd name="T6" fmla="*/ 2147483647 w 798"/>
              <a:gd name="T7" fmla="*/ 2147483647 h 1134"/>
              <a:gd name="T8" fmla="*/ 2147483647 w 798"/>
              <a:gd name="T9" fmla="*/ 2147483647 h 1134"/>
              <a:gd name="T10" fmla="*/ 2147483647 w 798"/>
              <a:gd name="T11" fmla="*/ 2147483647 h 1134"/>
              <a:gd name="T12" fmla="*/ 0 w 798"/>
              <a:gd name="T13" fmla="*/ 2147483647 h 11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8"/>
              <a:gd name="T22" fmla="*/ 0 h 1134"/>
              <a:gd name="T23" fmla="*/ 798 w 798"/>
              <a:gd name="T24" fmla="*/ 1134 h 11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8" h="1134">
                <a:moveTo>
                  <a:pt x="798" y="0"/>
                </a:moveTo>
                <a:cubicBezTo>
                  <a:pt x="763" y="12"/>
                  <a:pt x="644" y="34"/>
                  <a:pt x="589" y="70"/>
                </a:cubicBezTo>
                <a:cubicBezTo>
                  <a:pt x="534" y="106"/>
                  <a:pt x="494" y="166"/>
                  <a:pt x="466" y="217"/>
                </a:cubicBezTo>
                <a:cubicBezTo>
                  <a:pt x="438" y="268"/>
                  <a:pt x="431" y="302"/>
                  <a:pt x="418" y="376"/>
                </a:cubicBezTo>
                <a:cubicBezTo>
                  <a:pt x="405" y="450"/>
                  <a:pt x="403" y="554"/>
                  <a:pt x="385" y="661"/>
                </a:cubicBezTo>
                <a:cubicBezTo>
                  <a:pt x="367" y="768"/>
                  <a:pt x="374" y="939"/>
                  <a:pt x="310" y="1018"/>
                </a:cubicBezTo>
                <a:cubicBezTo>
                  <a:pt x="246" y="1097"/>
                  <a:pt x="65" y="1110"/>
                  <a:pt x="0" y="1134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4214842" y="4079587"/>
            <a:ext cx="1673416" cy="584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收下迟到的确认</a:t>
            </a:r>
          </a:p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但什么也不做</a:t>
            </a:r>
            <a:endParaRPr lang="zh-CN" altLang="en-US" sz="1600" baseline="-25000">
              <a:solidFill>
                <a:srgbClr val="0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1325563" y="4565650"/>
            <a:ext cx="250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2625725" y="4565650"/>
            <a:ext cx="250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6048375" y="4565650"/>
            <a:ext cx="250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7350125" y="4565650"/>
            <a:ext cx="250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i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52" name="矩形 51"/>
          <p:cNvSpPr/>
          <p:nvPr/>
        </p:nvSpPr>
        <p:spPr>
          <a:xfrm>
            <a:off x="70239" y="1408083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>
                <a:solidFill>
                  <a:srgbClr val="000000"/>
                </a:solidFill>
                <a:ea typeface="黑体" pitchFamily="2" charset="-122"/>
              </a:rPr>
              <a:t>发送 </a:t>
            </a:r>
            <a:r>
              <a:rPr lang="en-US" altLang="zh-CN" sz="1600">
                <a:solidFill>
                  <a:srgbClr val="000000"/>
                </a:solidFill>
                <a:ea typeface="黑体" pitchFamily="2" charset="-122"/>
              </a:rPr>
              <a:t>M</a:t>
            </a:r>
            <a:r>
              <a:rPr lang="en-US" altLang="zh-CN" sz="1600" baseline="-25000">
                <a:solidFill>
                  <a:srgbClr val="000000"/>
                </a:solidFill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556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2015.cnblogs.com/blog/469608/201510/469608-20151002101013511-6791537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4008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4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6888" y="112474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9488" y="93498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145054" y="2106209"/>
            <a:ext cx="720080" cy="25325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1          100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5865134" y="2106210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101      200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6587271" y="2106210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201      300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7307351" y="2100557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301      400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8027431" y="2106210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401      500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8747511" y="2105452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501      600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9468544" y="2105452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601      700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10194341" y="2105452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701      800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5145054" y="1940858"/>
            <a:ext cx="2162297" cy="57606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H="1">
            <a:off x="2915816" y="3573016"/>
            <a:ext cx="792088" cy="45887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100          1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 flipH="1">
            <a:off x="1473599" y="3569792"/>
            <a:ext cx="792088" cy="46504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300      201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 flipH="1">
            <a:off x="2195736" y="3569792"/>
            <a:ext cx="792088" cy="46504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200      101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4" idx="2"/>
          </p:cNvCxnSpPr>
          <p:nvPr/>
        </p:nvCxnSpPr>
        <p:spPr>
          <a:xfrm>
            <a:off x="5505094" y="2359466"/>
            <a:ext cx="1011122" cy="30857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4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1331" y="1917879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3775" y="3923129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7415" y="2507925"/>
            <a:ext cx="720080" cy="25325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1          100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1337495" y="2507926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101      200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59632" y="2507926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201      300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779712" y="2502273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301      400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3499792" y="2507926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401      500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4219872" y="2507168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501      600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4940905" y="2507168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601      700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5666702" y="2507168"/>
            <a:ext cx="720080" cy="25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701      800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617415" y="2342574"/>
            <a:ext cx="2162297" cy="57606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12360" y="3780892"/>
            <a:ext cx="1013578" cy="4928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1          100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5674994" y="4289382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101      200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4908884" y="4289382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201      300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4144956" y="4283729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301      400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3381029" y="4289382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401      500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2617101" y="4288624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501      600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1852163" y="4288624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601      700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1082170" y="4288624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701      800</a:t>
            </a:r>
            <a:endParaRPr lang="zh-CN" altLang="en-US" sz="12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818525" y="1759344"/>
            <a:ext cx="6607357" cy="15281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461462" y="1996544"/>
            <a:ext cx="5123350" cy="15247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483393" y="1759344"/>
            <a:ext cx="3635103" cy="15247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626977" y="1753691"/>
            <a:ext cx="2782843" cy="10052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1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/>
          <p:cNvSpPr/>
          <p:nvPr/>
        </p:nvSpPr>
        <p:spPr>
          <a:xfrm>
            <a:off x="4139952" y="-1461424"/>
            <a:ext cx="6840757" cy="8177865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5831025" y="1282064"/>
            <a:ext cx="707511" cy="1037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-1345232" y="-1467544"/>
            <a:ext cx="5270495" cy="817786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7883" y="-136546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7741" y="-136546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箭头连接符 3"/>
          <p:cNvCxnSpPr/>
          <p:nvPr/>
        </p:nvCxnSpPr>
        <p:spPr>
          <a:xfrm>
            <a:off x="-7457" y="1029315"/>
            <a:ext cx="0" cy="55888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587490" y="1029315"/>
            <a:ext cx="27137" cy="55888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36" idx="1"/>
          </p:cNvCxnSpPr>
          <p:nvPr/>
        </p:nvCxnSpPr>
        <p:spPr>
          <a:xfrm>
            <a:off x="-7457" y="1373832"/>
            <a:ext cx="2594947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-308018" y="6228107"/>
            <a:ext cx="725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t</a:t>
            </a:r>
            <a:endParaRPr lang="zh-CN" altLang="en-US" sz="2000"/>
          </a:p>
        </p:txBody>
      </p:sp>
      <p:sp>
        <p:nvSpPr>
          <p:cNvPr id="18" name="矩形 17"/>
          <p:cNvSpPr/>
          <p:nvPr/>
        </p:nvSpPr>
        <p:spPr>
          <a:xfrm>
            <a:off x="-776332" y="1249673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M1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-7457" y="1916415"/>
            <a:ext cx="2609428" cy="447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587490" y="1683640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M1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-799547" y="2288286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M2</a:t>
            </a:r>
            <a:endParaRPr lang="zh-CN" altLang="en-US" sz="1400"/>
          </a:p>
        </p:txBody>
      </p:sp>
      <p:sp>
        <p:nvSpPr>
          <p:cNvPr id="56" name="矩形 55"/>
          <p:cNvSpPr/>
          <p:nvPr/>
        </p:nvSpPr>
        <p:spPr>
          <a:xfrm>
            <a:off x="2587490" y="2781282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M2</a:t>
            </a:r>
            <a:endParaRPr lang="zh-CN" altLang="en-US" sz="1400"/>
          </a:p>
        </p:txBody>
      </p:sp>
      <p:sp>
        <p:nvSpPr>
          <p:cNvPr id="60" name="矩形 59"/>
          <p:cNvSpPr/>
          <p:nvPr/>
        </p:nvSpPr>
        <p:spPr>
          <a:xfrm>
            <a:off x="-776332" y="3331029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M3</a:t>
            </a:r>
            <a:endParaRPr lang="zh-CN" altLang="en-US" sz="1400"/>
          </a:p>
        </p:txBody>
      </p:sp>
      <p:sp>
        <p:nvSpPr>
          <p:cNvPr id="62" name="矩形 61"/>
          <p:cNvSpPr/>
          <p:nvPr/>
        </p:nvSpPr>
        <p:spPr>
          <a:xfrm>
            <a:off x="2587490" y="3890115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M3</a:t>
            </a:r>
            <a:endParaRPr lang="zh-CN" altLang="en-US" sz="1400"/>
          </a:p>
        </p:txBody>
      </p:sp>
      <p:sp>
        <p:nvSpPr>
          <p:cNvPr id="67" name="矩形 66"/>
          <p:cNvSpPr/>
          <p:nvPr/>
        </p:nvSpPr>
        <p:spPr>
          <a:xfrm>
            <a:off x="2614628" y="4957386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M4</a:t>
            </a:r>
            <a:endParaRPr lang="zh-CN" altLang="en-US" sz="1400"/>
          </a:p>
        </p:txBody>
      </p:sp>
      <p:sp>
        <p:nvSpPr>
          <p:cNvPr id="70" name="矩形 69"/>
          <p:cNvSpPr/>
          <p:nvPr/>
        </p:nvSpPr>
        <p:spPr>
          <a:xfrm>
            <a:off x="-799548" y="4371417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M4</a:t>
            </a:r>
            <a:endParaRPr lang="zh-CN" altLang="en-US" sz="140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-1826" y="2448000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-1826" y="2990583"/>
            <a:ext cx="2609428" cy="447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-1826" y="3524839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-1826" y="4067422"/>
            <a:ext cx="2609428" cy="447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840" y="4568692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1840" y="5111275"/>
            <a:ext cx="2609428" cy="447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-158505" y="-20645"/>
            <a:ext cx="725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85" name="矩形 84"/>
          <p:cNvSpPr/>
          <p:nvPr/>
        </p:nvSpPr>
        <p:spPr>
          <a:xfrm>
            <a:off x="2437921" y="-20645"/>
            <a:ext cx="725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86" name="矩形 85"/>
          <p:cNvSpPr/>
          <p:nvPr/>
        </p:nvSpPr>
        <p:spPr>
          <a:xfrm>
            <a:off x="2642389" y="6259223"/>
            <a:ext cx="725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t</a:t>
            </a:r>
            <a:endParaRPr lang="zh-CN" altLang="en-US" sz="2000"/>
          </a:p>
        </p:txBody>
      </p:sp>
      <p:pic>
        <p:nvPicPr>
          <p:cNvPr id="10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630" y="-136546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4" y="-136546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直接箭头连接符 107"/>
          <p:cNvCxnSpPr/>
          <p:nvPr/>
        </p:nvCxnSpPr>
        <p:spPr>
          <a:xfrm>
            <a:off x="7375056" y="1029315"/>
            <a:ext cx="5631" cy="56089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9984484" y="1029315"/>
            <a:ext cx="12656" cy="5609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375056" y="1388339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6983002" y="6218011"/>
            <a:ext cx="725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t</a:t>
            </a:r>
            <a:endParaRPr lang="zh-CN" altLang="en-US" sz="2000"/>
          </a:p>
        </p:txBody>
      </p:sp>
      <p:sp>
        <p:nvSpPr>
          <p:cNvPr id="112" name="矩形 111"/>
          <p:cNvSpPr/>
          <p:nvPr/>
        </p:nvSpPr>
        <p:spPr>
          <a:xfrm>
            <a:off x="6607848" y="1250532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M1</a:t>
            </a:r>
            <a:endParaRPr lang="zh-CN" altLang="en-US" sz="1400"/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7375056" y="2781282"/>
            <a:ext cx="2609428" cy="447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607848" y="1486298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M2</a:t>
            </a:r>
            <a:endParaRPr lang="zh-CN" altLang="en-US" sz="1400"/>
          </a:p>
        </p:txBody>
      </p:sp>
      <p:sp>
        <p:nvSpPr>
          <p:cNvPr id="116" name="矩形 115"/>
          <p:cNvSpPr/>
          <p:nvPr/>
        </p:nvSpPr>
        <p:spPr>
          <a:xfrm>
            <a:off x="9984484" y="2602345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M4</a:t>
            </a:r>
            <a:endParaRPr lang="zh-CN" altLang="en-US" sz="1400"/>
          </a:p>
        </p:txBody>
      </p:sp>
      <p:sp>
        <p:nvSpPr>
          <p:cNvPr id="117" name="矩形 116"/>
          <p:cNvSpPr/>
          <p:nvPr/>
        </p:nvSpPr>
        <p:spPr>
          <a:xfrm>
            <a:off x="6607848" y="1732893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M3</a:t>
            </a:r>
            <a:endParaRPr lang="zh-CN" altLang="en-US" sz="1400"/>
          </a:p>
        </p:txBody>
      </p:sp>
      <p:sp>
        <p:nvSpPr>
          <p:cNvPr id="119" name="矩形 118"/>
          <p:cNvSpPr/>
          <p:nvPr/>
        </p:nvSpPr>
        <p:spPr>
          <a:xfrm>
            <a:off x="9984484" y="4576065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M8</a:t>
            </a:r>
            <a:endParaRPr lang="zh-CN" altLang="en-US" sz="1400"/>
          </a:p>
        </p:txBody>
      </p:sp>
      <p:sp>
        <p:nvSpPr>
          <p:cNvPr id="120" name="矩形 119"/>
          <p:cNvSpPr/>
          <p:nvPr/>
        </p:nvSpPr>
        <p:spPr>
          <a:xfrm>
            <a:off x="6607848" y="1941683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M4</a:t>
            </a:r>
            <a:endParaRPr lang="zh-CN" altLang="en-US" sz="1400"/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7380687" y="1645213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7394356" y="1920830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7371696" y="2163812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7224008" y="-20645"/>
            <a:ext cx="725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128" name="矩形 127"/>
          <p:cNvSpPr/>
          <p:nvPr/>
        </p:nvSpPr>
        <p:spPr>
          <a:xfrm>
            <a:off x="9820434" y="-20645"/>
            <a:ext cx="725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129" name="矩形 128"/>
          <p:cNvSpPr/>
          <p:nvPr/>
        </p:nvSpPr>
        <p:spPr>
          <a:xfrm>
            <a:off x="10011327" y="6228107"/>
            <a:ext cx="725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t</a:t>
            </a:r>
            <a:endParaRPr lang="zh-CN" altLang="en-US" sz="2000"/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7378086" y="3361997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383717" y="3618871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83717" y="3894488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7374726" y="4137470"/>
            <a:ext cx="2622085" cy="46369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6602474" y="3228898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M5</a:t>
            </a:r>
            <a:endParaRPr lang="zh-CN" altLang="en-US" sz="1400"/>
          </a:p>
        </p:txBody>
      </p:sp>
      <p:sp>
        <p:nvSpPr>
          <p:cNvPr id="135" name="矩形 134"/>
          <p:cNvSpPr/>
          <p:nvPr/>
        </p:nvSpPr>
        <p:spPr>
          <a:xfrm>
            <a:off x="6602474" y="3478312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M6</a:t>
            </a:r>
            <a:endParaRPr lang="zh-CN" altLang="en-US" sz="1400"/>
          </a:p>
        </p:txBody>
      </p:sp>
      <p:sp>
        <p:nvSpPr>
          <p:cNvPr id="136" name="矩形 135"/>
          <p:cNvSpPr/>
          <p:nvPr/>
        </p:nvSpPr>
        <p:spPr>
          <a:xfrm>
            <a:off x="6602474" y="3724907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M7</a:t>
            </a:r>
            <a:endParaRPr lang="zh-CN" altLang="en-US" sz="1400"/>
          </a:p>
        </p:txBody>
      </p:sp>
      <p:sp>
        <p:nvSpPr>
          <p:cNvPr id="137" name="矩形 136"/>
          <p:cNvSpPr/>
          <p:nvPr/>
        </p:nvSpPr>
        <p:spPr>
          <a:xfrm>
            <a:off x="6602474" y="3933697"/>
            <a:ext cx="93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发送</a:t>
            </a:r>
            <a:r>
              <a:rPr lang="en-US" altLang="zh-CN" sz="1400"/>
              <a:t>M8</a:t>
            </a:r>
            <a:endParaRPr lang="zh-CN" altLang="en-US" sz="1400"/>
          </a:p>
        </p:txBody>
      </p:sp>
      <p:cxnSp>
        <p:nvCxnSpPr>
          <p:cNvPr id="138" name="直接箭头连接符 137"/>
          <p:cNvCxnSpPr/>
          <p:nvPr/>
        </p:nvCxnSpPr>
        <p:spPr>
          <a:xfrm flipH="1">
            <a:off x="7375056" y="4761873"/>
            <a:ext cx="2609428" cy="447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-655532" y="1186609"/>
            <a:ext cx="1102956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-655532" y="5665544"/>
            <a:ext cx="11108330" cy="81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24588" y="-1338396"/>
            <a:ext cx="2215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停止等待协议</a:t>
            </a:r>
          </a:p>
        </p:txBody>
      </p:sp>
      <p:sp>
        <p:nvSpPr>
          <p:cNvPr id="150" name="矩形 149"/>
          <p:cNvSpPr/>
          <p:nvPr/>
        </p:nvSpPr>
        <p:spPr>
          <a:xfrm>
            <a:off x="5808116" y="-1361438"/>
            <a:ext cx="4082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连续</a:t>
            </a:r>
            <a:r>
              <a:rPr lang="en-US" altLang="zh-CN" sz="2000" b="1"/>
              <a:t>ARQ</a:t>
            </a:r>
            <a:r>
              <a:rPr lang="zh-CN" altLang="en-US" sz="2000" b="1"/>
              <a:t>协议和滑动窗口协议</a:t>
            </a:r>
          </a:p>
        </p:txBody>
      </p:sp>
      <p:sp>
        <p:nvSpPr>
          <p:cNvPr id="151" name="矩形 150"/>
          <p:cNvSpPr/>
          <p:nvPr/>
        </p:nvSpPr>
        <p:spPr>
          <a:xfrm>
            <a:off x="-655532" y="-876731"/>
            <a:ext cx="4057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发送一个分组就停止发送等待确认</a:t>
            </a:r>
          </a:p>
        </p:txBody>
      </p:sp>
      <p:sp>
        <p:nvSpPr>
          <p:cNvPr id="152" name="矩形 151"/>
          <p:cNvSpPr/>
          <p:nvPr/>
        </p:nvSpPr>
        <p:spPr>
          <a:xfrm>
            <a:off x="4518028" y="-851846"/>
            <a:ext cx="63807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发送窗口中的分组连续发送，发送完后，停止等待确认</a:t>
            </a:r>
          </a:p>
        </p:txBody>
      </p:sp>
      <p:cxnSp>
        <p:nvCxnSpPr>
          <p:cNvPr id="167" name="直接箭头连接符 166"/>
          <p:cNvCxnSpPr/>
          <p:nvPr/>
        </p:nvCxnSpPr>
        <p:spPr>
          <a:xfrm flipH="1">
            <a:off x="6170426" y="926967"/>
            <a:ext cx="14354" cy="57113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956103" y="1335981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M1</a:t>
            </a:r>
            <a:endParaRPr lang="zh-CN" altLang="en-US" sz="1400"/>
          </a:p>
        </p:txBody>
      </p:sp>
      <p:sp>
        <p:nvSpPr>
          <p:cNvPr id="155" name="矩形 154"/>
          <p:cNvSpPr/>
          <p:nvPr/>
        </p:nvSpPr>
        <p:spPr>
          <a:xfrm>
            <a:off x="5956103" y="1572476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M2</a:t>
            </a:r>
            <a:endParaRPr lang="zh-CN" altLang="en-US" sz="1400"/>
          </a:p>
        </p:txBody>
      </p:sp>
      <p:sp>
        <p:nvSpPr>
          <p:cNvPr id="156" name="矩形 155"/>
          <p:cNvSpPr/>
          <p:nvPr/>
        </p:nvSpPr>
        <p:spPr>
          <a:xfrm>
            <a:off x="5956103" y="1807916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M3</a:t>
            </a:r>
            <a:endParaRPr lang="zh-CN" altLang="en-US" sz="1400"/>
          </a:p>
        </p:txBody>
      </p:sp>
      <p:sp>
        <p:nvSpPr>
          <p:cNvPr id="157" name="矩形 156"/>
          <p:cNvSpPr/>
          <p:nvPr/>
        </p:nvSpPr>
        <p:spPr>
          <a:xfrm>
            <a:off x="5956103" y="2026041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M4</a:t>
            </a:r>
            <a:endParaRPr lang="zh-CN" altLang="en-US" sz="1400"/>
          </a:p>
        </p:txBody>
      </p:sp>
      <p:sp>
        <p:nvSpPr>
          <p:cNvPr id="158" name="矩形 157"/>
          <p:cNvSpPr/>
          <p:nvPr/>
        </p:nvSpPr>
        <p:spPr>
          <a:xfrm>
            <a:off x="5954402" y="3308310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M5</a:t>
            </a:r>
            <a:endParaRPr lang="zh-CN" altLang="en-US" sz="1400"/>
          </a:p>
        </p:txBody>
      </p:sp>
      <p:sp>
        <p:nvSpPr>
          <p:cNvPr id="159" name="矩形 158"/>
          <p:cNvSpPr/>
          <p:nvPr/>
        </p:nvSpPr>
        <p:spPr>
          <a:xfrm>
            <a:off x="5954402" y="3544805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M6</a:t>
            </a:r>
            <a:endParaRPr lang="zh-CN" altLang="en-US" sz="1400"/>
          </a:p>
        </p:txBody>
      </p:sp>
      <p:sp>
        <p:nvSpPr>
          <p:cNvPr id="160" name="矩形 159"/>
          <p:cNvSpPr/>
          <p:nvPr/>
        </p:nvSpPr>
        <p:spPr>
          <a:xfrm>
            <a:off x="5954402" y="3780245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M7</a:t>
            </a:r>
            <a:endParaRPr lang="zh-CN" altLang="en-US" sz="1400"/>
          </a:p>
        </p:txBody>
      </p:sp>
      <p:sp>
        <p:nvSpPr>
          <p:cNvPr id="161" name="矩形 160"/>
          <p:cNvSpPr/>
          <p:nvPr/>
        </p:nvSpPr>
        <p:spPr>
          <a:xfrm>
            <a:off x="5954402" y="4014136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M8</a:t>
            </a:r>
            <a:endParaRPr lang="zh-CN" altLang="en-US" sz="1400"/>
          </a:p>
        </p:txBody>
      </p:sp>
      <p:sp>
        <p:nvSpPr>
          <p:cNvPr id="172" name="矩形 171"/>
          <p:cNvSpPr/>
          <p:nvPr/>
        </p:nvSpPr>
        <p:spPr>
          <a:xfrm>
            <a:off x="5954402" y="5437181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M9</a:t>
            </a:r>
            <a:endParaRPr lang="zh-CN" altLang="en-US" sz="1400"/>
          </a:p>
        </p:txBody>
      </p:sp>
      <p:sp>
        <p:nvSpPr>
          <p:cNvPr id="173" name="矩形 172"/>
          <p:cNvSpPr/>
          <p:nvPr/>
        </p:nvSpPr>
        <p:spPr>
          <a:xfrm>
            <a:off x="5954402" y="5673676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M10</a:t>
            </a:r>
            <a:endParaRPr lang="zh-CN" altLang="en-US" sz="1400"/>
          </a:p>
        </p:txBody>
      </p:sp>
      <p:sp>
        <p:nvSpPr>
          <p:cNvPr id="174" name="矩形 173"/>
          <p:cNvSpPr/>
          <p:nvPr/>
        </p:nvSpPr>
        <p:spPr>
          <a:xfrm>
            <a:off x="5954402" y="5909116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M11</a:t>
            </a:r>
            <a:endParaRPr lang="zh-CN" altLang="en-US" sz="1400"/>
          </a:p>
        </p:txBody>
      </p:sp>
      <p:sp>
        <p:nvSpPr>
          <p:cNvPr id="175" name="矩形 174"/>
          <p:cNvSpPr/>
          <p:nvPr/>
        </p:nvSpPr>
        <p:spPr>
          <a:xfrm>
            <a:off x="5954402" y="6143007"/>
            <a:ext cx="432048" cy="228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M12</a:t>
            </a:r>
            <a:endParaRPr lang="zh-CN" altLang="en-US" sz="1400"/>
          </a:p>
        </p:txBody>
      </p:sp>
      <p:sp>
        <p:nvSpPr>
          <p:cNvPr id="182" name="下箭头 181"/>
          <p:cNvSpPr/>
          <p:nvPr/>
        </p:nvSpPr>
        <p:spPr>
          <a:xfrm>
            <a:off x="6073401" y="2319817"/>
            <a:ext cx="217725" cy="22956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下箭头 183"/>
          <p:cNvSpPr/>
          <p:nvPr/>
        </p:nvSpPr>
        <p:spPr>
          <a:xfrm>
            <a:off x="6075917" y="4298206"/>
            <a:ext cx="217725" cy="22956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标注 195"/>
          <p:cNvSpPr/>
          <p:nvPr/>
        </p:nvSpPr>
        <p:spPr>
          <a:xfrm>
            <a:off x="4355976" y="1372179"/>
            <a:ext cx="1109027" cy="1307669"/>
          </a:xfrm>
          <a:prstGeom prst="wedgeRectCallout">
            <a:avLst>
              <a:gd name="adj1" fmla="val 77430"/>
              <a:gd name="adj2" fmla="val -31274"/>
            </a:avLst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zh-CN" altLang="en-US" sz="1600"/>
              <a:t>发送窗口中有</a:t>
            </a:r>
            <a:r>
              <a:rPr lang="en-US" altLang="zh-CN" sz="1600"/>
              <a:t>4</a:t>
            </a:r>
            <a:r>
              <a:rPr lang="zh-CN" altLang="en-US" sz="1600"/>
              <a:t>个分组，发送完后，停止发送，等待确认。</a:t>
            </a:r>
          </a:p>
        </p:txBody>
      </p:sp>
      <p:sp>
        <p:nvSpPr>
          <p:cNvPr id="197" name="矩形标注 196"/>
          <p:cNvSpPr/>
          <p:nvPr/>
        </p:nvSpPr>
        <p:spPr>
          <a:xfrm>
            <a:off x="4355976" y="3294135"/>
            <a:ext cx="1109027" cy="1971028"/>
          </a:xfrm>
          <a:prstGeom prst="wedgeRectCallout">
            <a:avLst>
              <a:gd name="adj1" fmla="val 77430"/>
              <a:gd name="adj2" fmla="val -31274"/>
            </a:avLst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zh-CN" altLang="en-US" sz="1600"/>
              <a:t>收到确认后窗口滑动到此，可以发送窗口中的这</a:t>
            </a:r>
            <a:r>
              <a:rPr lang="en-US" altLang="zh-CN" sz="1600"/>
              <a:t>4</a:t>
            </a:r>
            <a:r>
              <a:rPr lang="zh-CN" altLang="en-US" sz="1600"/>
              <a:t>个分组，发送完成后，停止发送，等待确认</a:t>
            </a:r>
          </a:p>
        </p:txBody>
      </p:sp>
      <p:sp>
        <p:nvSpPr>
          <p:cNvPr id="199" name="矩形标注 198"/>
          <p:cNvSpPr/>
          <p:nvPr/>
        </p:nvSpPr>
        <p:spPr>
          <a:xfrm>
            <a:off x="4850992" y="584438"/>
            <a:ext cx="957124" cy="311522"/>
          </a:xfrm>
          <a:prstGeom prst="wedgeRectCallout">
            <a:avLst>
              <a:gd name="adj1" fmla="val 59271"/>
              <a:gd name="adj2" fmla="val 225562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zh-CN" altLang="en-US" sz="1600"/>
              <a:t>发送窗口</a:t>
            </a:r>
          </a:p>
        </p:txBody>
      </p:sp>
      <p:sp>
        <p:nvSpPr>
          <p:cNvPr id="83" name="矩形 82"/>
          <p:cNvSpPr/>
          <p:nvPr/>
        </p:nvSpPr>
        <p:spPr>
          <a:xfrm>
            <a:off x="864454" y="6852315"/>
            <a:ext cx="851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979794" y="6872787"/>
            <a:ext cx="869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b</a:t>
            </a:r>
            <a:r>
              <a:rPr lang="zh-CN" altLang="en-US" sz="20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000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712" y="971919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550" y="943231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8685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717618" y="3713440"/>
            <a:ext cx="3510984" cy="219616"/>
            <a:chOff x="2717618" y="3713440"/>
            <a:chExt cx="3510984" cy="219616"/>
          </a:xfrm>
        </p:grpSpPr>
        <p:sp>
          <p:nvSpPr>
            <p:cNvPr id="14" name="矩形 13"/>
            <p:cNvSpPr/>
            <p:nvPr/>
          </p:nvSpPr>
          <p:spPr>
            <a:xfrm>
              <a:off x="4473110" y="371703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765692" y="371703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5</a:t>
              </a:r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58274" y="371703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4</a:t>
              </a:r>
              <a:endParaRPr lang="zh-CN" altLang="en-US" sz="12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50856" y="371703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3</a:t>
              </a:r>
              <a:endParaRPr lang="zh-CN" altLang="en-US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643438" y="371703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2</a:t>
              </a:r>
              <a:endParaRPr lang="zh-CN" altLang="en-US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936020" y="3716631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1</a:t>
              </a:r>
              <a:endParaRPr lang="zh-CN" altLang="en-US" sz="12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17618" y="3713842"/>
              <a:ext cx="292582" cy="21921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12</a:t>
              </a:r>
              <a:endParaRPr lang="zh-CN" altLang="en-US" sz="12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10200" y="3713842"/>
              <a:ext cx="292582" cy="21921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11</a:t>
              </a:r>
              <a:endParaRPr lang="zh-CN" altLang="en-US" sz="12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02782" y="3713842"/>
              <a:ext cx="292582" cy="21921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10</a:t>
              </a:r>
              <a:endParaRPr lang="zh-CN" altLang="en-US" sz="12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595364" y="3713842"/>
              <a:ext cx="292582" cy="21921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9</a:t>
              </a:r>
              <a:endParaRPr lang="zh-CN" altLang="en-US" sz="12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87946" y="3713842"/>
              <a:ext cx="292582" cy="21921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180528" y="3713440"/>
              <a:ext cx="292582" cy="21961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7</a:t>
              </a:r>
              <a:endParaRPr lang="zh-CN" altLang="en-US" sz="1200"/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3" y="2572891"/>
            <a:ext cx="86391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接箭头连接符 27"/>
          <p:cNvCxnSpPr>
            <a:stCxn id="19" idx="0"/>
          </p:cNvCxnSpPr>
          <p:nvPr/>
        </p:nvCxnSpPr>
        <p:spPr>
          <a:xfrm flipV="1">
            <a:off x="6082311" y="2922662"/>
            <a:ext cx="2378121" cy="7939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789729" y="2922662"/>
            <a:ext cx="2022631" cy="79077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492519" y="2922662"/>
            <a:ext cx="1527753" cy="7994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172143" y="2913943"/>
            <a:ext cx="1200057" cy="7994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0"/>
          </p:cNvCxnSpPr>
          <p:nvPr/>
        </p:nvCxnSpPr>
        <p:spPr>
          <a:xfrm flipV="1">
            <a:off x="4911983" y="2913943"/>
            <a:ext cx="731455" cy="8030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619401" y="2910351"/>
            <a:ext cx="365727" cy="8030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4180528" y="2910351"/>
            <a:ext cx="146291" cy="8154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4" idx="0"/>
          </p:cNvCxnSpPr>
          <p:nvPr/>
        </p:nvCxnSpPr>
        <p:spPr>
          <a:xfrm flipH="1" flipV="1">
            <a:off x="3595364" y="2910351"/>
            <a:ext cx="438873" cy="803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2717618" y="2910351"/>
            <a:ext cx="1024038" cy="8158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2123728" y="2910351"/>
            <a:ext cx="1325345" cy="8030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1475656" y="2910351"/>
            <a:ext cx="1688410" cy="8030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683568" y="2910351"/>
            <a:ext cx="2202137" cy="8030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7504" y="3719461"/>
            <a:ext cx="251299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/>
              <a:t>将上面分组进行编号简化表示</a:t>
            </a:r>
          </a:p>
        </p:txBody>
      </p:sp>
      <p:sp>
        <p:nvSpPr>
          <p:cNvPr id="58" name="矩形 57"/>
          <p:cNvSpPr/>
          <p:nvPr/>
        </p:nvSpPr>
        <p:spPr>
          <a:xfrm>
            <a:off x="4141372" y="1556792"/>
            <a:ext cx="1630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/>
              <a:t>每个分组</a:t>
            </a:r>
            <a:r>
              <a:rPr lang="en-US" altLang="zh-CN" sz="1400"/>
              <a:t>100</a:t>
            </a:r>
            <a:r>
              <a:rPr lang="zh-CN" altLang="en-US" sz="1400"/>
              <a:t>个字节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8748464" y="2164483"/>
            <a:ext cx="0" cy="4084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8028384" y="2164483"/>
            <a:ext cx="0" cy="4084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520784" y="1929279"/>
            <a:ext cx="4553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  <p:sp>
        <p:nvSpPr>
          <p:cNvPr id="39" name="矩形 38"/>
          <p:cNvSpPr/>
          <p:nvPr/>
        </p:nvSpPr>
        <p:spPr>
          <a:xfrm>
            <a:off x="7812360" y="1929279"/>
            <a:ext cx="4553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7376661" y="2164483"/>
            <a:ext cx="0" cy="4084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175177" y="1919399"/>
            <a:ext cx="4553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6638614" y="2180249"/>
            <a:ext cx="0" cy="4084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410934" y="1929279"/>
            <a:ext cx="4553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/>
              <a:t>序号</a:t>
            </a:r>
          </a:p>
        </p:txBody>
      </p:sp>
    </p:spTree>
    <p:extLst>
      <p:ext uri="{BB962C8B-B14F-4D97-AF65-F5344CB8AC3E}">
        <p14:creationId xmlns:p14="http://schemas.microsoft.com/office/powerpoint/2010/main" val="40737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 rot="1703934">
            <a:off x="3240914" y="381864"/>
            <a:ext cx="123434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sp>
        <p:nvSpPr>
          <p:cNvPr id="84" name="矩形 83"/>
          <p:cNvSpPr/>
          <p:nvPr/>
        </p:nvSpPr>
        <p:spPr>
          <a:xfrm>
            <a:off x="-34510" y="3057300"/>
            <a:ext cx="1174621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15" name="矩形 114"/>
          <p:cNvSpPr/>
          <p:nvPr/>
        </p:nvSpPr>
        <p:spPr>
          <a:xfrm>
            <a:off x="-1652275" y="-384892"/>
            <a:ext cx="4034723" cy="10696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1135532" y="-306032"/>
            <a:ext cx="1170328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550368" y="-16028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842950" y="-16028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1135532" y="-16028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38" name="矩形 37"/>
          <p:cNvSpPr/>
          <p:nvPr/>
        </p:nvSpPr>
        <p:spPr>
          <a:xfrm>
            <a:off x="1428114" y="-16028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1720696" y="-16028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0" name="矩形 39"/>
          <p:cNvSpPr/>
          <p:nvPr/>
        </p:nvSpPr>
        <p:spPr>
          <a:xfrm>
            <a:off x="2013278" y="-160683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41" name="矩形 40"/>
          <p:cNvSpPr/>
          <p:nvPr/>
        </p:nvSpPr>
        <p:spPr>
          <a:xfrm>
            <a:off x="-1205124" y="-163472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2" name="矩形 41"/>
          <p:cNvSpPr/>
          <p:nvPr/>
        </p:nvSpPr>
        <p:spPr>
          <a:xfrm>
            <a:off x="-912542" y="-163472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-619960" y="-163472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4" name="矩形 43"/>
          <p:cNvSpPr/>
          <p:nvPr/>
        </p:nvSpPr>
        <p:spPr>
          <a:xfrm>
            <a:off x="-327378" y="-163472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-34796" y="-163472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257786" y="-163874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554948" y="318435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847530" y="318435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74" name="矩形 73"/>
          <p:cNvSpPr/>
          <p:nvPr/>
        </p:nvSpPr>
        <p:spPr>
          <a:xfrm>
            <a:off x="1140112" y="318435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432694" y="318435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76" name="矩形 75"/>
          <p:cNvSpPr/>
          <p:nvPr/>
        </p:nvSpPr>
        <p:spPr>
          <a:xfrm>
            <a:off x="1725276" y="318435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77" name="矩形 76"/>
          <p:cNvSpPr/>
          <p:nvPr/>
        </p:nvSpPr>
        <p:spPr>
          <a:xfrm>
            <a:off x="2017858" y="3183958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78" name="矩形 77"/>
          <p:cNvSpPr/>
          <p:nvPr/>
        </p:nvSpPr>
        <p:spPr>
          <a:xfrm>
            <a:off x="-1200544" y="3181169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79" name="矩形 78"/>
          <p:cNvSpPr/>
          <p:nvPr/>
        </p:nvSpPr>
        <p:spPr>
          <a:xfrm>
            <a:off x="-907962" y="3181169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80" name="矩形 79"/>
          <p:cNvSpPr/>
          <p:nvPr/>
        </p:nvSpPr>
        <p:spPr>
          <a:xfrm>
            <a:off x="-615380" y="3181169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81" name="矩形 80"/>
          <p:cNvSpPr/>
          <p:nvPr/>
        </p:nvSpPr>
        <p:spPr>
          <a:xfrm>
            <a:off x="-322798" y="3181169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82" name="矩形 81"/>
          <p:cNvSpPr/>
          <p:nvPr/>
        </p:nvSpPr>
        <p:spPr>
          <a:xfrm>
            <a:off x="-30216" y="3181169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83" name="矩形 82"/>
          <p:cNvSpPr/>
          <p:nvPr/>
        </p:nvSpPr>
        <p:spPr>
          <a:xfrm>
            <a:off x="262366" y="3180767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-1908720" y="-1144144"/>
            <a:ext cx="0" cy="107435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下箭头 91"/>
          <p:cNvSpPr/>
          <p:nvPr/>
        </p:nvSpPr>
        <p:spPr>
          <a:xfrm rot="5400000">
            <a:off x="397230" y="2869479"/>
            <a:ext cx="219437" cy="3756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 flipH="1">
            <a:off x="2994010" y="2377091"/>
            <a:ext cx="1930979" cy="6802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-587396" y="-2358064"/>
            <a:ext cx="1228653" cy="939673"/>
            <a:chOff x="-180220" y="-1786456"/>
            <a:chExt cx="665539" cy="532355"/>
          </a:xfrm>
        </p:grpSpPr>
        <p:pic>
          <p:nvPicPr>
            <p:cNvPr id="131" name="Picture 8" descr="计算机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0220" y="-1786456"/>
              <a:ext cx="556400" cy="532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" name="矩形 133"/>
            <p:cNvSpPr/>
            <p:nvPr/>
          </p:nvSpPr>
          <p:spPr>
            <a:xfrm>
              <a:off x="27615" y="-1693852"/>
              <a:ext cx="4577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</p:grpSp>
      <p:sp>
        <p:nvSpPr>
          <p:cNvPr id="141" name="矩形 140"/>
          <p:cNvSpPr/>
          <p:nvPr/>
        </p:nvSpPr>
        <p:spPr>
          <a:xfrm>
            <a:off x="2764045" y="3482831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42" name="矩形 141"/>
          <p:cNvSpPr/>
          <p:nvPr/>
        </p:nvSpPr>
        <p:spPr>
          <a:xfrm>
            <a:off x="2764045" y="318276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47" name="矩形 146"/>
          <p:cNvSpPr/>
          <p:nvPr/>
        </p:nvSpPr>
        <p:spPr>
          <a:xfrm>
            <a:off x="2764045" y="3763323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96" name="矩形 95"/>
          <p:cNvSpPr/>
          <p:nvPr/>
        </p:nvSpPr>
        <p:spPr>
          <a:xfrm>
            <a:off x="2701428" y="67194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97" name="矩形 96"/>
          <p:cNvSpPr/>
          <p:nvPr/>
        </p:nvSpPr>
        <p:spPr>
          <a:xfrm>
            <a:off x="2701428" y="38136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98" name="矩形 97"/>
          <p:cNvSpPr/>
          <p:nvPr/>
        </p:nvSpPr>
        <p:spPr>
          <a:xfrm>
            <a:off x="2701428" y="90786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16" name="矩形 115"/>
          <p:cNvSpPr/>
          <p:nvPr/>
        </p:nvSpPr>
        <p:spPr>
          <a:xfrm>
            <a:off x="5167813" y="1927340"/>
            <a:ext cx="3928004" cy="10696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-1486772" y="257228"/>
            <a:ext cx="1105231" cy="312016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发送缓存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192176" y="2689175"/>
            <a:ext cx="143655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接收缓存</a:t>
            </a:r>
          </a:p>
        </p:txBody>
      </p:sp>
      <p:sp>
        <p:nvSpPr>
          <p:cNvPr id="148" name="矩形 147"/>
          <p:cNvSpPr/>
          <p:nvPr/>
        </p:nvSpPr>
        <p:spPr>
          <a:xfrm>
            <a:off x="-1652275" y="2911225"/>
            <a:ext cx="4034723" cy="10696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66" name="TextBox 165"/>
          <p:cNvSpPr txBox="1"/>
          <p:nvPr/>
        </p:nvSpPr>
        <p:spPr>
          <a:xfrm>
            <a:off x="-1544924" y="3639468"/>
            <a:ext cx="105324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发送缓存</a:t>
            </a:r>
          </a:p>
        </p:txBody>
      </p:sp>
      <p:sp>
        <p:nvSpPr>
          <p:cNvPr id="170" name="矩形 169"/>
          <p:cNvSpPr/>
          <p:nvPr/>
        </p:nvSpPr>
        <p:spPr>
          <a:xfrm>
            <a:off x="5167813" y="4889515"/>
            <a:ext cx="3928004" cy="10696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71" name="TextBox 170"/>
          <p:cNvSpPr txBox="1"/>
          <p:nvPr/>
        </p:nvSpPr>
        <p:spPr>
          <a:xfrm>
            <a:off x="5244544" y="5605791"/>
            <a:ext cx="143655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接收缓存</a:t>
            </a:r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3076426" y="3294300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3076426" y="4192358"/>
            <a:ext cx="1685735" cy="8920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 rot="1703934">
            <a:off x="3537868" y="3972089"/>
            <a:ext cx="59635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丢失</a:t>
            </a:r>
          </a:p>
        </p:txBody>
      </p:sp>
      <p:cxnSp>
        <p:nvCxnSpPr>
          <p:cNvPr id="207" name="直接箭头连接符 206"/>
          <p:cNvCxnSpPr/>
          <p:nvPr/>
        </p:nvCxnSpPr>
        <p:spPr>
          <a:xfrm flipH="1">
            <a:off x="3129366" y="5570688"/>
            <a:ext cx="1930979" cy="6802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512491" y="6180821"/>
            <a:ext cx="1170328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09" name="矩形 208"/>
          <p:cNvSpPr/>
          <p:nvPr/>
        </p:nvSpPr>
        <p:spPr>
          <a:xfrm>
            <a:off x="1681683" y="6303388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10" name="矩形 209"/>
          <p:cNvSpPr/>
          <p:nvPr/>
        </p:nvSpPr>
        <p:spPr>
          <a:xfrm>
            <a:off x="1974265" y="6303388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15" name="矩形 214"/>
          <p:cNvSpPr/>
          <p:nvPr/>
        </p:nvSpPr>
        <p:spPr>
          <a:xfrm>
            <a:off x="-73809" y="6300198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12</a:t>
            </a:r>
            <a:endParaRPr lang="zh-CN" altLang="en-US" sz="1200"/>
          </a:p>
        </p:txBody>
      </p:sp>
      <p:sp>
        <p:nvSpPr>
          <p:cNvPr id="216" name="矩形 215"/>
          <p:cNvSpPr/>
          <p:nvPr/>
        </p:nvSpPr>
        <p:spPr>
          <a:xfrm>
            <a:off x="218773" y="6300198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11</a:t>
            </a:r>
            <a:endParaRPr lang="zh-CN" altLang="en-US" sz="1200"/>
          </a:p>
        </p:txBody>
      </p:sp>
      <p:sp>
        <p:nvSpPr>
          <p:cNvPr id="217" name="矩形 216"/>
          <p:cNvSpPr/>
          <p:nvPr/>
        </p:nvSpPr>
        <p:spPr>
          <a:xfrm>
            <a:off x="511355" y="6300198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218" name="矩形 217"/>
          <p:cNvSpPr/>
          <p:nvPr/>
        </p:nvSpPr>
        <p:spPr>
          <a:xfrm>
            <a:off x="803937" y="6300198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219" name="矩形 218"/>
          <p:cNvSpPr/>
          <p:nvPr/>
        </p:nvSpPr>
        <p:spPr>
          <a:xfrm>
            <a:off x="1096519" y="6300198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220" name="矩形 219"/>
          <p:cNvSpPr/>
          <p:nvPr/>
        </p:nvSpPr>
        <p:spPr>
          <a:xfrm>
            <a:off x="1389101" y="6299796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221" name="下箭头 220"/>
          <p:cNvSpPr/>
          <p:nvPr/>
        </p:nvSpPr>
        <p:spPr>
          <a:xfrm rot="5400000">
            <a:off x="946271" y="5987534"/>
            <a:ext cx="219437" cy="3756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-1652275" y="6028375"/>
            <a:ext cx="4034723" cy="10696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23" name="TextBox 222"/>
          <p:cNvSpPr txBox="1"/>
          <p:nvPr/>
        </p:nvSpPr>
        <p:spPr>
          <a:xfrm>
            <a:off x="-1468706" y="6756618"/>
            <a:ext cx="95675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发送缓存</a:t>
            </a:r>
          </a:p>
        </p:txBody>
      </p:sp>
      <p:sp>
        <p:nvSpPr>
          <p:cNvPr id="230" name="TextBox 229"/>
          <p:cNvSpPr txBox="1"/>
          <p:nvPr/>
        </p:nvSpPr>
        <p:spPr>
          <a:xfrm rot="20407664">
            <a:off x="3293098" y="2417402"/>
            <a:ext cx="1575703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ACK=1</a:t>
            </a:r>
            <a:r>
              <a:rPr lang="zh-CN" altLang="en-US" sz="1400"/>
              <a:t>，</a:t>
            </a:r>
            <a:r>
              <a:rPr lang="en-US" altLang="zh-CN" sz="1400"/>
              <a:t>ack=401</a:t>
            </a:r>
            <a:endParaRPr lang="zh-CN" altLang="en-US" sz="140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026924" y="190557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 rot="1703934">
            <a:off x="3248126" y="718890"/>
            <a:ext cx="137649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Seq=101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cxnSp>
        <p:nvCxnSpPr>
          <p:cNvPr id="234" name="直接箭头连接符 233"/>
          <p:cNvCxnSpPr/>
          <p:nvPr/>
        </p:nvCxnSpPr>
        <p:spPr>
          <a:xfrm>
            <a:off x="3049175" y="513815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 rot="1703934">
            <a:off x="3233327" y="997866"/>
            <a:ext cx="13604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Seq=201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cxnSp>
        <p:nvCxnSpPr>
          <p:cNvPr id="236" name="直接箭头连接符 235"/>
          <p:cNvCxnSpPr/>
          <p:nvPr/>
        </p:nvCxnSpPr>
        <p:spPr>
          <a:xfrm>
            <a:off x="3042648" y="796612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 rot="1703934">
            <a:off x="3341062" y="3531746"/>
            <a:ext cx="137649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Seq=401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sp>
        <p:nvSpPr>
          <p:cNvPr id="238" name="TextBox 237"/>
          <p:cNvSpPr txBox="1"/>
          <p:nvPr/>
        </p:nvSpPr>
        <p:spPr>
          <a:xfrm rot="1703934">
            <a:off x="3341063" y="3859755"/>
            <a:ext cx="137649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Seq=501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cxnSp>
        <p:nvCxnSpPr>
          <p:cNvPr id="205" name="直接箭头连接符 204"/>
          <p:cNvCxnSpPr/>
          <p:nvPr/>
        </p:nvCxnSpPr>
        <p:spPr>
          <a:xfrm>
            <a:off x="3076426" y="3574963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 rot="1703934">
            <a:off x="3365211" y="4460070"/>
            <a:ext cx="137649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Seq=701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sp>
        <p:nvSpPr>
          <p:cNvPr id="242" name="TextBox 241"/>
          <p:cNvSpPr txBox="1"/>
          <p:nvPr/>
        </p:nvSpPr>
        <p:spPr>
          <a:xfrm rot="20407664">
            <a:off x="3265609" y="5628525"/>
            <a:ext cx="1575703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ACK=1</a:t>
            </a:r>
            <a:r>
              <a:rPr lang="zh-CN" altLang="en-US" sz="1400"/>
              <a:t>，</a:t>
            </a:r>
            <a:r>
              <a:rPr lang="en-US" altLang="zh-CN" sz="1400"/>
              <a:t>ack=601</a:t>
            </a:r>
            <a:endParaRPr lang="zh-CN" altLang="en-US" sz="1400"/>
          </a:p>
        </p:txBody>
      </p:sp>
      <p:sp>
        <p:nvSpPr>
          <p:cNvPr id="243" name="矩形 242"/>
          <p:cNvSpPr/>
          <p:nvPr/>
        </p:nvSpPr>
        <p:spPr>
          <a:xfrm>
            <a:off x="2804053" y="645516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244" name="矩形 243"/>
          <p:cNvSpPr/>
          <p:nvPr/>
        </p:nvSpPr>
        <p:spPr>
          <a:xfrm>
            <a:off x="2804053" y="6735661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245" name="矩形 244"/>
          <p:cNvSpPr/>
          <p:nvPr/>
        </p:nvSpPr>
        <p:spPr>
          <a:xfrm>
            <a:off x="2791121" y="7029400"/>
            <a:ext cx="292582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247" name="矩形 246"/>
          <p:cNvSpPr/>
          <p:nvPr/>
        </p:nvSpPr>
        <p:spPr>
          <a:xfrm>
            <a:off x="5167813" y="-420354"/>
            <a:ext cx="3928004" cy="113385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62" name="TextBox 261"/>
          <p:cNvSpPr txBox="1"/>
          <p:nvPr/>
        </p:nvSpPr>
        <p:spPr>
          <a:xfrm>
            <a:off x="5361985" y="385094"/>
            <a:ext cx="143655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接收缓存</a:t>
            </a:r>
          </a:p>
        </p:txBody>
      </p:sp>
      <p:sp>
        <p:nvSpPr>
          <p:cNvPr id="156" name="矩形标注 155"/>
          <p:cNvSpPr/>
          <p:nvPr/>
        </p:nvSpPr>
        <p:spPr>
          <a:xfrm>
            <a:off x="426844" y="306810"/>
            <a:ext cx="947009" cy="279635"/>
          </a:xfrm>
          <a:prstGeom prst="wedgeRectCallout">
            <a:avLst>
              <a:gd name="adj1" fmla="val 79416"/>
              <a:gd name="adj2" fmla="val -125340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发送窗口</a:t>
            </a:r>
          </a:p>
        </p:txBody>
      </p:sp>
      <p:sp>
        <p:nvSpPr>
          <p:cNvPr id="261" name="矩形标注 260"/>
          <p:cNvSpPr/>
          <p:nvPr/>
        </p:nvSpPr>
        <p:spPr>
          <a:xfrm>
            <a:off x="7500672" y="407681"/>
            <a:ext cx="883670" cy="225543"/>
          </a:xfrm>
          <a:prstGeom prst="wedgeRectCallout">
            <a:avLst>
              <a:gd name="adj1" fmla="val 76086"/>
              <a:gd name="adj2" fmla="val -192995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接收窗口</a:t>
            </a:r>
          </a:p>
        </p:txBody>
      </p:sp>
      <p:sp>
        <p:nvSpPr>
          <p:cNvPr id="266" name="矩形 265"/>
          <p:cNvSpPr/>
          <p:nvPr/>
        </p:nvSpPr>
        <p:spPr>
          <a:xfrm>
            <a:off x="2701428" y="96252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268" name="TextBox 267"/>
          <p:cNvSpPr txBox="1"/>
          <p:nvPr/>
        </p:nvSpPr>
        <p:spPr>
          <a:xfrm rot="1703934">
            <a:off x="3245280" y="1288384"/>
            <a:ext cx="13604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Seq=301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cxnSp>
        <p:nvCxnSpPr>
          <p:cNvPr id="269" name="直接箭头连接符 268"/>
          <p:cNvCxnSpPr/>
          <p:nvPr/>
        </p:nvCxnSpPr>
        <p:spPr>
          <a:xfrm>
            <a:off x="3055698" y="1082716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4793309" y="157873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271" name="矩形 270"/>
          <p:cNvSpPr/>
          <p:nvPr/>
        </p:nvSpPr>
        <p:spPr>
          <a:xfrm>
            <a:off x="4793309" y="128815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272" name="矩形 271"/>
          <p:cNvSpPr/>
          <p:nvPr/>
        </p:nvSpPr>
        <p:spPr>
          <a:xfrm>
            <a:off x="4793309" y="997576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273" name="矩形 272"/>
          <p:cNvSpPr/>
          <p:nvPr/>
        </p:nvSpPr>
        <p:spPr>
          <a:xfrm>
            <a:off x="4793309" y="186931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275" name="矩形 274"/>
          <p:cNvSpPr/>
          <p:nvPr/>
        </p:nvSpPr>
        <p:spPr>
          <a:xfrm>
            <a:off x="2764045" y="4066785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277" name="矩形 276"/>
          <p:cNvSpPr/>
          <p:nvPr/>
        </p:nvSpPr>
        <p:spPr>
          <a:xfrm>
            <a:off x="4793309" y="4368065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278" name="矩形 277"/>
          <p:cNvSpPr/>
          <p:nvPr/>
        </p:nvSpPr>
        <p:spPr>
          <a:xfrm>
            <a:off x="4793309" y="4067998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280" name="矩形 279"/>
          <p:cNvSpPr/>
          <p:nvPr/>
        </p:nvSpPr>
        <p:spPr>
          <a:xfrm>
            <a:off x="4793309" y="4952019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282" name="矩形标注 281"/>
          <p:cNvSpPr/>
          <p:nvPr/>
        </p:nvSpPr>
        <p:spPr>
          <a:xfrm>
            <a:off x="5468562" y="6085318"/>
            <a:ext cx="2061596" cy="576608"/>
          </a:xfrm>
          <a:prstGeom prst="wedgeRectCallout">
            <a:avLst>
              <a:gd name="adj1" fmla="val 27843"/>
              <a:gd name="adj2" fmla="val -157224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0" bIns="0" rtlCol="0" anchor="ctr"/>
          <a:lstStyle/>
          <a:p>
            <a:r>
              <a:rPr lang="zh-CN" altLang="en-US" sz="1200"/>
              <a:t>收到</a:t>
            </a:r>
            <a:r>
              <a:rPr lang="en-US" altLang="zh-CN" sz="1200"/>
              <a:t>5</a:t>
            </a:r>
            <a:r>
              <a:rPr lang="zh-CN" altLang="en-US" sz="1200"/>
              <a:t>、</a:t>
            </a:r>
            <a:r>
              <a:rPr lang="en-US" altLang="zh-CN" sz="1200"/>
              <a:t>6</a:t>
            </a:r>
            <a:r>
              <a:rPr lang="zh-CN" altLang="en-US" sz="1200"/>
              <a:t>个分组，接收窗口向前移动至丢失的分组，停止移动，发送确认。</a:t>
            </a:r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3076426" y="3884632"/>
            <a:ext cx="848269" cy="4406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468473" y="-311587"/>
            <a:ext cx="3496938" cy="452064"/>
            <a:chOff x="5884520" y="841919"/>
            <a:chExt cx="3496938" cy="452064"/>
          </a:xfrm>
        </p:grpSpPr>
        <p:sp>
          <p:nvSpPr>
            <p:cNvPr id="248" name="矩形 247"/>
            <p:cNvSpPr/>
            <p:nvPr/>
          </p:nvSpPr>
          <p:spPr>
            <a:xfrm>
              <a:off x="8208801" y="841919"/>
              <a:ext cx="1170328" cy="452064"/>
            </a:xfrm>
            <a:prstGeom prst="rect">
              <a:avLst/>
            </a:prstGeom>
            <a:solidFill>
              <a:schemeClr val="bg2">
                <a:alpha val="52000"/>
              </a:schemeClr>
            </a:solidFill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8505278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8794430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9088876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8212696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7341341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7629588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7920114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7048759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6177102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6461429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6756780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5884520" y="974973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8473" y="1996879"/>
            <a:ext cx="3522553" cy="452064"/>
            <a:chOff x="5710274" y="2697560"/>
            <a:chExt cx="3522553" cy="452064"/>
          </a:xfrm>
        </p:grpSpPr>
        <p:sp>
          <p:nvSpPr>
            <p:cNvPr id="51" name="矩形 50"/>
            <p:cNvSpPr/>
            <p:nvPr/>
          </p:nvSpPr>
          <p:spPr>
            <a:xfrm>
              <a:off x="8356647" y="282187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3</a:t>
              </a:r>
              <a:endParaRPr lang="zh-CN" altLang="en-US" sz="12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45799" y="282187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2</a:t>
              </a:r>
              <a:endParaRPr lang="zh-CN" altLang="en-US" sz="12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940245" y="282187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1</a:t>
              </a:r>
              <a:endParaRPr lang="zh-CN" altLang="en-US" sz="1200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6892182" y="2697560"/>
              <a:ext cx="1170328" cy="452064"/>
            </a:xfrm>
            <a:prstGeom prst="rect">
              <a:avLst/>
            </a:prstGeom>
            <a:solidFill>
              <a:schemeClr val="bg2">
                <a:alpha val="52000"/>
              </a:schemeClr>
            </a:solidFill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8064065" y="282187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4</a:t>
              </a:r>
              <a:endParaRPr lang="zh-CN" altLang="en-US" sz="1200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7177728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7477513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7771959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6885146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6002856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6298721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6593167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5710274" y="2819297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68473" y="4977588"/>
            <a:ext cx="3518729" cy="452064"/>
            <a:chOff x="5552385" y="6135301"/>
            <a:chExt cx="3518729" cy="452064"/>
          </a:xfrm>
        </p:grpSpPr>
        <p:sp>
          <p:nvSpPr>
            <p:cNvPr id="264" name="矩形 263"/>
            <p:cNvSpPr/>
            <p:nvPr/>
          </p:nvSpPr>
          <p:spPr>
            <a:xfrm>
              <a:off x="6139927" y="6135301"/>
              <a:ext cx="1170789" cy="452064"/>
            </a:xfrm>
            <a:prstGeom prst="rect">
              <a:avLst/>
            </a:prstGeom>
            <a:solidFill>
              <a:schemeClr val="bg2">
                <a:alpha val="52000"/>
              </a:schemeClr>
            </a:solidFill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8193368" y="6264155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8485950" y="6264155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8778532" y="6264155"/>
              <a:ext cx="292582" cy="215623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7608363" y="6264155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5</a:t>
              </a:r>
              <a:endParaRPr lang="zh-CN" altLang="en-US" sz="12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7900786" y="6264155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7315781" y="6264155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7019839" y="6266362"/>
              <a:ext cx="292582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727257" y="626636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5845055" y="6258294"/>
              <a:ext cx="292582" cy="22409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139927" y="626636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435278" y="6266362"/>
              <a:ext cx="29258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5552385" y="6258294"/>
              <a:ext cx="292582" cy="22409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14" name="椭圆 313"/>
          <p:cNvSpPr/>
          <p:nvPr/>
        </p:nvSpPr>
        <p:spPr>
          <a:xfrm>
            <a:off x="531863" y="2062382"/>
            <a:ext cx="1597826" cy="486940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/>
              <a:t>发送应用程序</a:t>
            </a:r>
          </a:p>
        </p:txBody>
      </p:sp>
      <p:sp>
        <p:nvSpPr>
          <p:cNvPr id="315" name="椭圆 314"/>
          <p:cNvSpPr/>
          <p:nvPr/>
        </p:nvSpPr>
        <p:spPr>
          <a:xfrm>
            <a:off x="5829820" y="1085849"/>
            <a:ext cx="1597826" cy="486940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/>
              <a:t>接收应用程序</a:t>
            </a:r>
          </a:p>
        </p:txBody>
      </p:sp>
      <p:sp>
        <p:nvSpPr>
          <p:cNvPr id="316" name="下箭头 315"/>
          <p:cNvSpPr/>
          <p:nvPr/>
        </p:nvSpPr>
        <p:spPr>
          <a:xfrm rot="5400000">
            <a:off x="7077904" y="1832993"/>
            <a:ext cx="219437" cy="3756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下箭头 316"/>
          <p:cNvSpPr/>
          <p:nvPr/>
        </p:nvSpPr>
        <p:spPr>
          <a:xfrm rot="5400000">
            <a:off x="6492096" y="4803042"/>
            <a:ext cx="219437" cy="3756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718860" y="2549984"/>
            <a:ext cx="1953350" cy="600502"/>
          </a:xfrm>
          <a:custGeom>
            <a:avLst/>
            <a:gdLst>
              <a:gd name="connsiteX0" fmla="*/ 1501254 w 1501254"/>
              <a:gd name="connsiteY0" fmla="*/ 0 h 600502"/>
              <a:gd name="connsiteX1" fmla="*/ 1187355 w 1501254"/>
              <a:gd name="connsiteY1" fmla="*/ 218365 h 600502"/>
              <a:gd name="connsiteX2" fmla="*/ 259307 w 1501254"/>
              <a:gd name="connsiteY2" fmla="*/ 300251 h 600502"/>
              <a:gd name="connsiteX3" fmla="*/ 0 w 1501254"/>
              <a:gd name="connsiteY3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254" h="600502">
                <a:moveTo>
                  <a:pt x="1501254" y="0"/>
                </a:moveTo>
                <a:cubicBezTo>
                  <a:pt x="1447800" y="84161"/>
                  <a:pt x="1394346" y="168323"/>
                  <a:pt x="1187355" y="218365"/>
                </a:cubicBezTo>
                <a:cubicBezTo>
                  <a:pt x="980364" y="268407"/>
                  <a:pt x="457199" y="236562"/>
                  <a:pt x="259307" y="300251"/>
                </a:cubicBezTo>
                <a:cubicBezTo>
                  <a:pt x="61415" y="363940"/>
                  <a:pt x="40943" y="550460"/>
                  <a:pt x="0" y="600502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任意多边形 317"/>
          <p:cNvSpPr/>
          <p:nvPr/>
        </p:nvSpPr>
        <p:spPr>
          <a:xfrm flipV="1">
            <a:off x="6650381" y="1545403"/>
            <a:ext cx="2362723" cy="566988"/>
          </a:xfrm>
          <a:custGeom>
            <a:avLst/>
            <a:gdLst>
              <a:gd name="connsiteX0" fmla="*/ 1501254 w 1501254"/>
              <a:gd name="connsiteY0" fmla="*/ 0 h 600502"/>
              <a:gd name="connsiteX1" fmla="*/ 1187355 w 1501254"/>
              <a:gd name="connsiteY1" fmla="*/ 218365 h 600502"/>
              <a:gd name="connsiteX2" fmla="*/ 259307 w 1501254"/>
              <a:gd name="connsiteY2" fmla="*/ 300251 h 600502"/>
              <a:gd name="connsiteX3" fmla="*/ 0 w 1501254"/>
              <a:gd name="connsiteY3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254" h="600502">
                <a:moveTo>
                  <a:pt x="1501254" y="0"/>
                </a:moveTo>
                <a:cubicBezTo>
                  <a:pt x="1447800" y="84161"/>
                  <a:pt x="1394346" y="168323"/>
                  <a:pt x="1187355" y="218365"/>
                </a:cubicBezTo>
                <a:cubicBezTo>
                  <a:pt x="980364" y="268407"/>
                  <a:pt x="457199" y="236562"/>
                  <a:pt x="259307" y="300251"/>
                </a:cubicBezTo>
                <a:cubicBezTo>
                  <a:pt x="61415" y="363940"/>
                  <a:pt x="40943" y="550460"/>
                  <a:pt x="0" y="600502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531863" y="-1288740"/>
            <a:ext cx="1597826" cy="486940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/>
              <a:t>发送应用程序</a:t>
            </a:r>
          </a:p>
        </p:txBody>
      </p:sp>
      <p:sp>
        <p:nvSpPr>
          <p:cNvPr id="320" name="任意多边形 319"/>
          <p:cNvSpPr/>
          <p:nvPr/>
        </p:nvSpPr>
        <p:spPr>
          <a:xfrm>
            <a:off x="-32149" y="-801801"/>
            <a:ext cx="1752845" cy="623267"/>
          </a:xfrm>
          <a:custGeom>
            <a:avLst/>
            <a:gdLst>
              <a:gd name="connsiteX0" fmla="*/ 1501254 w 1501254"/>
              <a:gd name="connsiteY0" fmla="*/ 0 h 600502"/>
              <a:gd name="connsiteX1" fmla="*/ 1187355 w 1501254"/>
              <a:gd name="connsiteY1" fmla="*/ 218365 h 600502"/>
              <a:gd name="connsiteX2" fmla="*/ 259307 w 1501254"/>
              <a:gd name="connsiteY2" fmla="*/ 300251 h 600502"/>
              <a:gd name="connsiteX3" fmla="*/ 0 w 1501254"/>
              <a:gd name="connsiteY3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254" h="600502">
                <a:moveTo>
                  <a:pt x="1501254" y="0"/>
                </a:moveTo>
                <a:cubicBezTo>
                  <a:pt x="1447800" y="84161"/>
                  <a:pt x="1394346" y="168323"/>
                  <a:pt x="1187355" y="218365"/>
                </a:cubicBezTo>
                <a:cubicBezTo>
                  <a:pt x="980364" y="268407"/>
                  <a:pt x="457199" y="236562"/>
                  <a:pt x="259307" y="300251"/>
                </a:cubicBezTo>
                <a:cubicBezTo>
                  <a:pt x="61415" y="363940"/>
                  <a:pt x="40943" y="550460"/>
                  <a:pt x="0" y="600502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标注 320"/>
          <p:cNvSpPr/>
          <p:nvPr/>
        </p:nvSpPr>
        <p:spPr>
          <a:xfrm>
            <a:off x="1330776" y="4407890"/>
            <a:ext cx="1579560" cy="425600"/>
          </a:xfrm>
          <a:prstGeom prst="wedgeRectCallout">
            <a:avLst>
              <a:gd name="adj1" fmla="val -21010"/>
              <a:gd name="adj2" fmla="val -209105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0" bIns="0" rtlCol="0" anchor="ctr"/>
          <a:lstStyle/>
          <a:p>
            <a:r>
              <a:rPr lang="zh-CN" altLang="en-US" sz="1200"/>
              <a:t>接收方确认已经收到</a:t>
            </a:r>
            <a:endParaRPr lang="en-US" altLang="zh-CN" sz="1200"/>
          </a:p>
          <a:p>
            <a:r>
              <a:rPr lang="zh-CN" altLang="en-US" sz="1200"/>
              <a:t>的分组从缓存删除</a:t>
            </a:r>
          </a:p>
        </p:txBody>
      </p:sp>
      <p:sp>
        <p:nvSpPr>
          <p:cNvPr id="19" name="左大括号 18"/>
          <p:cNvSpPr/>
          <p:nvPr/>
        </p:nvSpPr>
        <p:spPr>
          <a:xfrm rot="5400000" flipH="1">
            <a:off x="1648278" y="3036693"/>
            <a:ext cx="230972" cy="1093352"/>
          </a:xfrm>
          <a:prstGeom prst="leftBrace">
            <a:avLst>
              <a:gd name="adj1" fmla="val 1359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标注 321"/>
          <p:cNvSpPr/>
          <p:nvPr/>
        </p:nvSpPr>
        <p:spPr>
          <a:xfrm>
            <a:off x="-826645" y="4147361"/>
            <a:ext cx="1938136" cy="533322"/>
          </a:xfrm>
          <a:prstGeom prst="wedgeRectCallout">
            <a:avLst>
              <a:gd name="adj1" fmla="val 13400"/>
              <a:gd name="adj2" fmla="val -181198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还没得到接收方的确认，发送窗口中的分组，不能删除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-511953" y="2549984"/>
            <a:ext cx="1183915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向缓存中写入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466574" y="1586526"/>
            <a:ext cx="1653927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读取编号连续的分组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-70915" y="-780415"/>
            <a:ext cx="1183915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向缓存中写入</a:t>
            </a:r>
          </a:p>
        </p:txBody>
      </p:sp>
      <p:sp>
        <p:nvSpPr>
          <p:cNvPr id="326" name="椭圆 325"/>
          <p:cNvSpPr/>
          <p:nvPr/>
        </p:nvSpPr>
        <p:spPr>
          <a:xfrm>
            <a:off x="5829820" y="-1288741"/>
            <a:ext cx="1597826" cy="486940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/>
              <a:t>接收应用程序</a:t>
            </a:r>
          </a:p>
        </p:txBody>
      </p:sp>
      <p:sp>
        <p:nvSpPr>
          <p:cNvPr id="327" name="任意多边形 326"/>
          <p:cNvSpPr/>
          <p:nvPr/>
        </p:nvSpPr>
        <p:spPr>
          <a:xfrm flipV="1">
            <a:off x="6632712" y="-808710"/>
            <a:ext cx="2330370" cy="502678"/>
          </a:xfrm>
          <a:custGeom>
            <a:avLst/>
            <a:gdLst>
              <a:gd name="connsiteX0" fmla="*/ 1501254 w 1501254"/>
              <a:gd name="connsiteY0" fmla="*/ 0 h 600502"/>
              <a:gd name="connsiteX1" fmla="*/ 1187355 w 1501254"/>
              <a:gd name="connsiteY1" fmla="*/ 218365 h 600502"/>
              <a:gd name="connsiteX2" fmla="*/ 259307 w 1501254"/>
              <a:gd name="connsiteY2" fmla="*/ 300251 h 600502"/>
              <a:gd name="connsiteX3" fmla="*/ 0 w 1501254"/>
              <a:gd name="connsiteY3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254" h="600502">
                <a:moveTo>
                  <a:pt x="1501254" y="0"/>
                </a:moveTo>
                <a:cubicBezTo>
                  <a:pt x="1447800" y="84161"/>
                  <a:pt x="1394346" y="168323"/>
                  <a:pt x="1187355" y="218365"/>
                </a:cubicBezTo>
                <a:cubicBezTo>
                  <a:pt x="980364" y="268407"/>
                  <a:pt x="457199" y="236562"/>
                  <a:pt x="259307" y="300251"/>
                </a:cubicBezTo>
                <a:cubicBezTo>
                  <a:pt x="61415" y="363940"/>
                  <a:pt x="40943" y="550460"/>
                  <a:pt x="0" y="600502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7244856" y="-820977"/>
            <a:ext cx="1557544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准备从缓存读取</a:t>
            </a:r>
          </a:p>
        </p:txBody>
      </p:sp>
      <p:sp>
        <p:nvSpPr>
          <p:cNvPr id="329" name="椭圆 328"/>
          <p:cNvSpPr/>
          <p:nvPr/>
        </p:nvSpPr>
        <p:spPr>
          <a:xfrm>
            <a:off x="531863" y="5147042"/>
            <a:ext cx="1597826" cy="486940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/>
              <a:t>发送应用程序</a:t>
            </a:r>
          </a:p>
        </p:txBody>
      </p:sp>
      <p:sp>
        <p:nvSpPr>
          <p:cNvPr id="330" name="任意多边形 329"/>
          <p:cNvSpPr/>
          <p:nvPr/>
        </p:nvSpPr>
        <p:spPr>
          <a:xfrm>
            <a:off x="-123017" y="5634644"/>
            <a:ext cx="1357507" cy="650430"/>
          </a:xfrm>
          <a:custGeom>
            <a:avLst/>
            <a:gdLst>
              <a:gd name="connsiteX0" fmla="*/ 1501254 w 1501254"/>
              <a:gd name="connsiteY0" fmla="*/ 0 h 600502"/>
              <a:gd name="connsiteX1" fmla="*/ 1187355 w 1501254"/>
              <a:gd name="connsiteY1" fmla="*/ 218365 h 600502"/>
              <a:gd name="connsiteX2" fmla="*/ 259307 w 1501254"/>
              <a:gd name="connsiteY2" fmla="*/ 300251 h 600502"/>
              <a:gd name="connsiteX3" fmla="*/ 0 w 1501254"/>
              <a:gd name="connsiteY3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254" h="600502">
                <a:moveTo>
                  <a:pt x="1501254" y="0"/>
                </a:moveTo>
                <a:cubicBezTo>
                  <a:pt x="1447800" y="84161"/>
                  <a:pt x="1394346" y="168323"/>
                  <a:pt x="1187355" y="218365"/>
                </a:cubicBezTo>
                <a:cubicBezTo>
                  <a:pt x="980364" y="268407"/>
                  <a:pt x="457199" y="236562"/>
                  <a:pt x="259307" y="300251"/>
                </a:cubicBezTo>
                <a:cubicBezTo>
                  <a:pt x="61415" y="363940"/>
                  <a:pt x="40943" y="550460"/>
                  <a:pt x="0" y="600502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TextBox 330"/>
          <p:cNvSpPr txBox="1"/>
          <p:nvPr/>
        </p:nvSpPr>
        <p:spPr>
          <a:xfrm>
            <a:off x="-465615" y="5591052"/>
            <a:ext cx="1183915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向缓存中写入</a:t>
            </a:r>
          </a:p>
        </p:txBody>
      </p:sp>
      <p:sp>
        <p:nvSpPr>
          <p:cNvPr id="332" name="矩形 331"/>
          <p:cNvSpPr/>
          <p:nvPr/>
        </p:nvSpPr>
        <p:spPr>
          <a:xfrm>
            <a:off x="-1493126" y="3180667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33" name="矩形 332"/>
          <p:cNvSpPr/>
          <p:nvPr/>
        </p:nvSpPr>
        <p:spPr>
          <a:xfrm>
            <a:off x="-366391" y="6308520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34" name="矩形 333"/>
          <p:cNvSpPr/>
          <p:nvPr/>
        </p:nvSpPr>
        <p:spPr>
          <a:xfrm>
            <a:off x="-1496002" y="-164885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35" name="椭圆 334"/>
          <p:cNvSpPr/>
          <p:nvPr/>
        </p:nvSpPr>
        <p:spPr>
          <a:xfrm>
            <a:off x="5829820" y="3933056"/>
            <a:ext cx="1597826" cy="486940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/>
              <a:t>接收应用程序</a:t>
            </a:r>
          </a:p>
        </p:txBody>
      </p:sp>
      <p:sp>
        <p:nvSpPr>
          <p:cNvPr id="336" name="任意多边形 335"/>
          <p:cNvSpPr/>
          <p:nvPr/>
        </p:nvSpPr>
        <p:spPr>
          <a:xfrm flipV="1">
            <a:off x="6601815" y="4413863"/>
            <a:ext cx="1229928" cy="686715"/>
          </a:xfrm>
          <a:custGeom>
            <a:avLst/>
            <a:gdLst>
              <a:gd name="connsiteX0" fmla="*/ 1501254 w 1501254"/>
              <a:gd name="connsiteY0" fmla="*/ 0 h 600502"/>
              <a:gd name="connsiteX1" fmla="*/ 1187355 w 1501254"/>
              <a:gd name="connsiteY1" fmla="*/ 218365 h 600502"/>
              <a:gd name="connsiteX2" fmla="*/ 259307 w 1501254"/>
              <a:gd name="connsiteY2" fmla="*/ 300251 h 600502"/>
              <a:gd name="connsiteX3" fmla="*/ 0 w 1501254"/>
              <a:gd name="connsiteY3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254" h="600502">
                <a:moveTo>
                  <a:pt x="1501254" y="0"/>
                </a:moveTo>
                <a:cubicBezTo>
                  <a:pt x="1447800" y="84161"/>
                  <a:pt x="1394346" y="168323"/>
                  <a:pt x="1187355" y="218365"/>
                </a:cubicBezTo>
                <a:cubicBezTo>
                  <a:pt x="980364" y="268407"/>
                  <a:pt x="457199" y="236562"/>
                  <a:pt x="259307" y="300251"/>
                </a:cubicBezTo>
                <a:cubicBezTo>
                  <a:pt x="61415" y="363940"/>
                  <a:pt x="40943" y="550460"/>
                  <a:pt x="0" y="600502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TextBox 336"/>
          <p:cNvSpPr txBox="1"/>
          <p:nvPr/>
        </p:nvSpPr>
        <p:spPr>
          <a:xfrm>
            <a:off x="6800161" y="4465081"/>
            <a:ext cx="1653927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读取编号连续的分组</a:t>
            </a:r>
          </a:p>
        </p:txBody>
      </p:sp>
      <p:sp>
        <p:nvSpPr>
          <p:cNvPr id="338" name="TextBox 337"/>
          <p:cNvSpPr txBox="1"/>
          <p:nvPr/>
        </p:nvSpPr>
        <p:spPr>
          <a:xfrm rot="1703934">
            <a:off x="3381369" y="6820171"/>
            <a:ext cx="14239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Seq=801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cxnSp>
        <p:nvCxnSpPr>
          <p:cNvPr id="339" name="直接箭头连接符 338"/>
          <p:cNvCxnSpPr/>
          <p:nvPr/>
        </p:nvCxnSpPr>
        <p:spPr>
          <a:xfrm>
            <a:off x="3178789" y="6583771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 rot="1703934">
            <a:off x="3399991" y="7112104"/>
            <a:ext cx="137649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Seq=901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cxnSp>
        <p:nvCxnSpPr>
          <p:cNvPr id="341" name="直接箭头连接符 340"/>
          <p:cNvCxnSpPr/>
          <p:nvPr/>
        </p:nvCxnSpPr>
        <p:spPr>
          <a:xfrm>
            <a:off x="3201040" y="6907029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 rot="1703934">
            <a:off x="3385192" y="7391080"/>
            <a:ext cx="13604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Seq=601</a:t>
            </a:r>
            <a:r>
              <a:rPr lang="zh-CN" altLang="en-US" sz="1400"/>
              <a:t>，</a:t>
            </a:r>
            <a:r>
              <a:rPr lang="en-US" altLang="zh-CN" sz="1400"/>
              <a:t>DATA</a:t>
            </a:r>
            <a:endParaRPr lang="zh-CN" altLang="en-US" sz="1400"/>
          </a:p>
        </p:txBody>
      </p:sp>
      <p:cxnSp>
        <p:nvCxnSpPr>
          <p:cNvPr id="343" name="直接箭头连接符 342"/>
          <p:cNvCxnSpPr/>
          <p:nvPr/>
        </p:nvCxnSpPr>
        <p:spPr>
          <a:xfrm>
            <a:off x="3194513" y="7189826"/>
            <a:ext cx="1710835" cy="8822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4954724" y="7348175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347" name="矩形 346"/>
          <p:cNvSpPr/>
          <p:nvPr/>
        </p:nvSpPr>
        <p:spPr>
          <a:xfrm>
            <a:off x="4954724" y="7628667"/>
            <a:ext cx="292582" cy="219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348" name="矩形 347"/>
          <p:cNvSpPr/>
          <p:nvPr/>
        </p:nvSpPr>
        <p:spPr>
          <a:xfrm>
            <a:off x="4941792" y="797863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350" name="矩形 349"/>
          <p:cNvSpPr/>
          <p:nvPr/>
        </p:nvSpPr>
        <p:spPr>
          <a:xfrm>
            <a:off x="5372431" y="8403064"/>
            <a:ext cx="3771569" cy="10696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51" name="TextBox 350"/>
          <p:cNvSpPr txBox="1"/>
          <p:nvPr/>
        </p:nvSpPr>
        <p:spPr>
          <a:xfrm>
            <a:off x="5449162" y="9119340"/>
            <a:ext cx="143655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400"/>
              <a:t>接收缓存</a:t>
            </a:r>
          </a:p>
        </p:txBody>
      </p:sp>
      <p:sp>
        <p:nvSpPr>
          <p:cNvPr id="354" name="矩形 353"/>
          <p:cNvSpPr/>
          <p:nvPr/>
        </p:nvSpPr>
        <p:spPr>
          <a:xfrm>
            <a:off x="5748981" y="8504413"/>
            <a:ext cx="1170789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58" name="矩形 357"/>
          <p:cNvSpPr/>
          <p:nvPr/>
        </p:nvSpPr>
        <p:spPr>
          <a:xfrm>
            <a:off x="8390359" y="862243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59" name="矩形 358"/>
          <p:cNvSpPr/>
          <p:nvPr/>
        </p:nvSpPr>
        <p:spPr>
          <a:xfrm>
            <a:off x="8682782" y="862243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60" name="矩形 359"/>
          <p:cNvSpPr/>
          <p:nvPr/>
        </p:nvSpPr>
        <p:spPr>
          <a:xfrm>
            <a:off x="8097777" y="862243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62" name="矩形 361"/>
          <p:cNvSpPr/>
          <p:nvPr/>
        </p:nvSpPr>
        <p:spPr>
          <a:xfrm>
            <a:off x="7509253" y="862463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363" name="矩形 362"/>
          <p:cNvSpPr/>
          <p:nvPr/>
        </p:nvSpPr>
        <p:spPr>
          <a:xfrm>
            <a:off x="6627051" y="8616571"/>
            <a:ext cx="292582" cy="22409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64" name="矩形 363"/>
          <p:cNvSpPr/>
          <p:nvPr/>
        </p:nvSpPr>
        <p:spPr>
          <a:xfrm>
            <a:off x="6921923" y="862463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365" name="矩形 364"/>
          <p:cNvSpPr/>
          <p:nvPr/>
        </p:nvSpPr>
        <p:spPr>
          <a:xfrm>
            <a:off x="7217274" y="862463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366" name="矩形 365"/>
          <p:cNvSpPr/>
          <p:nvPr/>
        </p:nvSpPr>
        <p:spPr>
          <a:xfrm>
            <a:off x="6334381" y="8616571"/>
            <a:ext cx="292582" cy="22409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71" name="矩形 370"/>
          <p:cNvSpPr/>
          <p:nvPr/>
        </p:nvSpPr>
        <p:spPr>
          <a:xfrm>
            <a:off x="7802326" y="862243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367" name="下箭头 366"/>
          <p:cNvSpPr/>
          <p:nvPr/>
        </p:nvSpPr>
        <p:spPr>
          <a:xfrm rot="5400000">
            <a:off x="6429468" y="8316592"/>
            <a:ext cx="219437" cy="3756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6034438" y="7446605"/>
            <a:ext cx="1597826" cy="486940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/>
              <a:t>接收应用程序</a:t>
            </a:r>
          </a:p>
        </p:txBody>
      </p:sp>
      <p:sp>
        <p:nvSpPr>
          <p:cNvPr id="369" name="任意多边形 368"/>
          <p:cNvSpPr/>
          <p:nvPr/>
        </p:nvSpPr>
        <p:spPr>
          <a:xfrm flipV="1">
            <a:off x="6806433" y="7927412"/>
            <a:ext cx="1229928" cy="686715"/>
          </a:xfrm>
          <a:custGeom>
            <a:avLst/>
            <a:gdLst>
              <a:gd name="connsiteX0" fmla="*/ 1501254 w 1501254"/>
              <a:gd name="connsiteY0" fmla="*/ 0 h 600502"/>
              <a:gd name="connsiteX1" fmla="*/ 1187355 w 1501254"/>
              <a:gd name="connsiteY1" fmla="*/ 218365 h 600502"/>
              <a:gd name="connsiteX2" fmla="*/ 259307 w 1501254"/>
              <a:gd name="connsiteY2" fmla="*/ 300251 h 600502"/>
              <a:gd name="connsiteX3" fmla="*/ 0 w 1501254"/>
              <a:gd name="connsiteY3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254" h="600502">
                <a:moveTo>
                  <a:pt x="1501254" y="0"/>
                </a:moveTo>
                <a:cubicBezTo>
                  <a:pt x="1447800" y="84161"/>
                  <a:pt x="1394346" y="168323"/>
                  <a:pt x="1187355" y="218365"/>
                </a:cubicBezTo>
                <a:cubicBezTo>
                  <a:pt x="980364" y="268407"/>
                  <a:pt x="457199" y="236562"/>
                  <a:pt x="259307" y="300251"/>
                </a:cubicBezTo>
                <a:cubicBezTo>
                  <a:pt x="61415" y="363940"/>
                  <a:pt x="40943" y="550460"/>
                  <a:pt x="0" y="600502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TextBox 369"/>
          <p:cNvSpPr txBox="1"/>
          <p:nvPr/>
        </p:nvSpPr>
        <p:spPr>
          <a:xfrm>
            <a:off x="7004779" y="7978630"/>
            <a:ext cx="1653927" cy="215444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读取编号连续的分组</a:t>
            </a:r>
          </a:p>
        </p:txBody>
      </p:sp>
      <p:sp>
        <p:nvSpPr>
          <p:cNvPr id="372" name="矩形标注 371"/>
          <p:cNvSpPr/>
          <p:nvPr/>
        </p:nvSpPr>
        <p:spPr>
          <a:xfrm>
            <a:off x="7650358" y="6103998"/>
            <a:ext cx="1362746" cy="500107"/>
          </a:xfrm>
          <a:prstGeom prst="wedgeRectCallout">
            <a:avLst>
              <a:gd name="adj1" fmla="val 3274"/>
              <a:gd name="adj2" fmla="val -157082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已经读取的报文段从缓存中删除</a:t>
            </a:r>
          </a:p>
        </p:txBody>
      </p:sp>
      <p:sp>
        <p:nvSpPr>
          <p:cNvPr id="373" name="左大括号 372"/>
          <p:cNvSpPr/>
          <p:nvPr/>
        </p:nvSpPr>
        <p:spPr>
          <a:xfrm rot="5400000" flipH="1">
            <a:off x="8315781" y="4912876"/>
            <a:ext cx="172514" cy="1093352"/>
          </a:xfrm>
          <a:prstGeom prst="leftBrace">
            <a:avLst>
              <a:gd name="adj1" fmla="val 1359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6049214" y="862554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79" name="矩形 378"/>
          <p:cNvSpPr/>
          <p:nvPr/>
        </p:nvSpPr>
        <p:spPr>
          <a:xfrm>
            <a:off x="5768566" y="862243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cxnSp>
        <p:nvCxnSpPr>
          <p:cNvPr id="380" name="直接箭头连接符 379"/>
          <p:cNvCxnSpPr/>
          <p:nvPr/>
        </p:nvCxnSpPr>
        <p:spPr>
          <a:xfrm flipH="1">
            <a:off x="3129366" y="8829098"/>
            <a:ext cx="1930979" cy="6802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 rot="20407664">
            <a:off x="3265770" y="8886963"/>
            <a:ext cx="1575382" cy="21633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/>
              <a:t>ACK=1</a:t>
            </a:r>
            <a:r>
              <a:rPr lang="zh-CN" altLang="en-US" sz="1400"/>
              <a:t>，</a:t>
            </a:r>
            <a:r>
              <a:rPr lang="en-US" altLang="zh-CN" sz="1400"/>
              <a:t>ack=1001</a:t>
            </a:r>
            <a:endParaRPr lang="zh-CN" altLang="en-US" sz="1400"/>
          </a:p>
        </p:txBody>
      </p:sp>
      <p:cxnSp>
        <p:nvCxnSpPr>
          <p:cNvPr id="384" name="直接箭头连接符 383"/>
          <p:cNvCxnSpPr/>
          <p:nvPr/>
        </p:nvCxnSpPr>
        <p:spPr>
          <a:xfrm>
            <a:off x="9396536" y="-982200"/>
            <a:ext cx="0" cy="107435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-1998730" y="48401"/>
            <a:ext cx="180020" cy="184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9306526" y="-56691"/>
            <a:ext cx="180020" cy="184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9306526" y="2356867"/>
            <a:ext cx="180020" cy="184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-1998730" y="3377771"/>
            <a:ext cx="180020" cy="184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9306526" y="5274869"/>
            <a:ext cx="180020" cy="184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-1998730" y="6569850"/>
            <a:ext cx="180020" cy="184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9306526" y="8760387"/>
            <a:ext cx="180020" cy="1841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TextBox 391"/>
          <p:cNvSpPr txBox="1"/>
          <p:nvPr/>
        </p:nvSpPr>
        <p:spPr>
          <a:xfrm>
            <a:off x="-2340768" y="35385"/>
            <a:ext cx="295978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/>
              <a:t>t1</a:t>
            </a:r>
            <a:endParaRPr lang="zh-CN" altLang="en-US" sz="1600"/>
          </a:p>
        </p:txBody>
      </p:sp>
      <p:sp>
        <p:nvSpPr>
          <p:cNvPr id="393" name="TextBox 392"/>
          <p:cNvSpPr txBox="1"/>
          <p:nvPr/>
        </p:nvSpPr>
        <p:spPr>
          <a:xfrm>
            <a:off x="9535647" y="2325832"/>
            <a:ext cx="295978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/>
              <a:t>t2</a:t>
            </a:r>
            <a:endParaRPr lang="zh-CN" altLang="en-US" sz="1600"/>
          </a:p>
        </p:txBody>
      </p:sp>
      <p:sp>
        <p:nvSpPr>
          <p:cNvPr id="394" name="TextBox 393"/>
          <p:cNvSpPr txBox="1"/>
          <p:nvPr/>
        </p:nvSpPr>
        <p:spPr>
          <a:xfrm>
            <a:off x="9535647" y="-74710"/>
            <a:ext cx="295978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/>
              <a:t>t1</a:t>
            </a:r>
            <a:endParaRPr lang="zh-CN" altLang="en-US" sz="1600"/>
          </a:p>
        </p:txBody>
      </p:sp>
      <p:sp>
        <p:nvSpPr>
          <p:cNvPr id="395" name="TextBox 394"/>
          <p:cNvSpPr txBox="1"/>
          <p:nvPr/>
        </p:nvSpPr>
        <p:spPr>
          <a:xfrm>
            <a:off x="-2340767" y="3346737"/>
            <a:ext cx="295977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/>
              <a:t>t3</a:t>
            </a:r>
            <a:endParaRPr lang="zh-CN" altLang="en-US" sz="1600"/>
          </a:p>
        </p:txBody>
      </p:sp>
      <p:sp>
        <p:nvSpPr>
          <p:cNvPr id="396" name="TextBox 395"/>
          <p:cNvSpPr txBox="1"/>
          <p:nvPr/>
        </p:nvSpPr>
        <p:spPr>
          <a:xfrm>
            <a:off x="9556319" y="5267401"/>
            <a:ext cx="275306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/>
              <a:t>t4</a:t>
            </a:r>
            <a:endParaRPr lang="zh-CN" altLang="en-US" sz="1600"/>
          </a:p>
        </p:txBody>
      </p:sp>
      <p:sp>
        <p:nvSpPr>
          <p:cNvPr id="397" name="TextBox 396"/>
          <p:cNvSpPr txBox="1"/>
          <p:nvPr/>
        </p:nvSpPr>
        <p:spPr>
          <a:xfrm>
            <a:off x="-2340767" y="6563181"/>
            <a:ext cx="295977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/>
              <a:t>t5</a:t>
            </a:r>
            <a:endParaRPr lang="zh-CN" altLang="en-US" sz="1600"/>
          </a:p>
        </p:txBody>
      </p:sp>
      <p:sp>
        <p:nvSpPr>
          <p:cNvPr id="398" name="TextBox 397"/>
          <p:cNvSpPr txBox="1"/>
          <p:nvPr/>
        </p:nvSpPr>
        <p:spPr>
          <a:xfrm>
            <a:off x="9556319" y="8738052"/>
            <a:ext cx="275306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/>
              <a:t>t6</a:t>
            </a:r>
            <a:endParaRPr lang="zh-CN" altLang="en-US" sz="1600"/>
          </a:p>
        </p:txBody>
      </p:sp>
      <p:sp>
        <p:nvSpPr>
          <p:cNvPr id="399" name="TextBox 398"/>
          <p:cNvSpPr txBox="1"/>
          <p:nvPr/>
        </p:nvSpPr>
        <p:spPr>
          <a:xfrm>
            <a:off x="-2173722" y="9317372"/>
            <a:ext cx="128932" cy="282577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400" name="TextBox 399"/>
          <p:cNvSpPr txBox="1"/>
          <p:nvPr/>
        </p:nvSpPr>
        <p:spPr>
          <a:xfrm>
            <a:off x="8991568" y="9599949"/>
            <a:ext cx="257865" cy="276999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401" name="矩形 400"/>
          <p:cNvSpPr/>
          <p:nvPr/>
        </p:nvSpPr>
        <p:spPr>
          <a:xfrm>
            <a:off x="-950826" y="630495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02" name="矩形 401"/>
          <p:cNvSpPr/>
          <p:nvPr/>
        </p:nvSpPr>
        <p:spPr>
          <a:xfrm>
            <a:off x="-658244" y="630495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03" name="矩形 402"/>
          <p:cNvSpPr/>
          <p:nvPr/>
        </p:nvSpPr>
        <p:spPr>
          <a:xfrm>
            <a:off x="-1236970" y="6300840"/>
            <a:ext cx="286144" cy="22689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04" name="矩形 403"/>
          <p:cNvSpPr/>
          <p:nvPr/>
        </p:nvSpPr>
        <p:spPr>
          <a:xfrm>
            <a:off x="-1513392" y="6304957"/>
            <a:ext cx="286144" cy="21703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406" name="TextBox 405"/>
          <p:cNvSpPr txBox="1"/>
          <p:nvPr/>
        </p:nvSpPr>
        <p:spPr>
          <a:xfrm>
            <a:off x="2525067" y="-1528765"/>
            <a:ext cx="2709307" cy="64633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/>
              <a:t>建立</a:t>
            </a:r>
            <a:r>
              <a:rPr lang="en-US" altLang="zh-CN" sz="1400"/>
              <a:t>TCP</a:t>
            </a:r>
            <a:r>
              <a:rPr lang="zh-CN" altLang="en-US" sz="1400"/>
              <a:t>连接时</a:t>
            </a:r>
            <a:r>
              <a:rPr lang="en-US" altLang="zh-CN" sz="1400"/>
              <a:t>B</a:t>
            </a:r>
            <a:r>
              <a:rPr lang="zh-CN" altLang="en-US" sz="1400"/>
              <a:t>告诉</a:t>
            </a:r>
            <a:r>
              <a:rPr lang="en-US" altLang="zh-CN" sz="1400"/>
              <a:t>A</a:t>
            </a:r>
            <a:r>
              <a:rPr lang="zh-CN" altLang="en-US" sz="1400"/>
              <a:t>字节的接收窗口为</a:t>
            </a:r>
            <a:r>
              <a:rPr lang="en-US" altLang="zh-CN" sz="1400"/>
              <a:t>400</a:t>
            </a:r>
            <a:r>
              <a:rPr lang="zh-CN" altLang="en-US" sz="1400"/>
              <a:t>字节，</a:t>
            </a:r>
            <a:r>
              <a:rPr lang="en-US" altLang="zh-CN" sz="1400"/>
              <a:t>A</a:t>
            </a:r>
            <a:r>
              <a:rPr lang="zh-CN" altLang="en-US" sz="1400"/>
              <a:t>就设置发送窗口为</a:t>
            </a:r>
            <a:r>
              <a:rPr lang="en-US" altLang="zh-CN" sz="1400"/>
              <a:t>400</a:t>
            </a:r>
            <a:r>
              <a:rPr lang="zh-CN" altLang="en-US" sz="1400"/>
              <a:t>字节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1974265" y="-804060"/>
            <a:ext cx="5971556" cy="551812"/>
          </a:xfrm>
          <a:custGeom>
            <a:avLst/>
            <a:gdLst>
              <a:gd name="connsiteX0" fmla="*/ 6148552 w 6148552"/>
              <a:gd name="connsiteY0" fmla="*/ 536046 h 551812"/>
              <a:gd name="connsiteX1" fmla="*/ 1545021 w 6148552"/>
              <a:gd name="connsiteY1" fmla="*/ 19 h 551812"/>
              <a:gd name="connsiteX2" fmla="*/ 0 w 6148552"/>
              <a:gd name="connsiteY2" fmla="*/ 551812 h 55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8552" h="551812">
                <a:moveTo>
                  <a:pt x="6148552" y="536046"/>
                </a:moveTo>
                <a:cubicBezTo>
                  <a:pt x="4359166" y="266718"/>
                  <a:pt x="2569780" y="-2609"/>
                  <a:pt x="1545021" y="19"/>
                </a:cubicBezTo>
                <a:cubicBezTo>
                  <a:pt x="520262" y="2647"/>
                  <a:pt x="257503" y="459847"/>
                  <a:pt x="0" y="551812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7" name="组合 226"/>
          <p:cNvGrpSpPr/>
          <p:nvPr/>
        </p:nvGrpSpPr>
        <p:grpSpPr>
          <a:xfrm>
            <a:off x="7338922" y="-2358064"/>
            <a:ext cx="1228653" cy="939673"/>
            <a:chOff x="-180220" y="-1786456"/>
            <a:chExt cx="665539" cy="532355"/>
          </a:xfrm>
        </p:grpSpPr>
        <p:pic>
          <p:nvPicPr>
            <p:cNvPr id="228" name="Picture 8" descr="计算机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0220" y="-1786456"/>
              <a:ext cx="556400" cy="532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9" name="矩形 228"/>
            <p:cNvSpPr/>
            <p:nvPr/>
          </p:nvSpPr>
          <p:spPr>
            <a:xfrm>
              <a:off x="27615" y="-1693852"/>
              <a:ext cx="457704" cy="209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</p:grpSp>
      <p:sp>
        <p:nvSpPr>
          <p:cNvPr id="231" name="矩形标注 230"/>
          <p:cNvSpPr/>
          <p:nvPr/>
        </p:nvSpPr>
        <p:spPr>
          <a:xfrm>
            <a:off x="-1715446" y="7321916"/>
            <a:ext cx="2871023" cy="996841"/>
          </a:xfrm>
          <a:prstGeom prst="wedgeRectCallout">
            <a:avLst>
              <a:gd name="adj1" fmla="val 68631"/>
              <a:gd name="adj2" fmla="val -123599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r>
              <a:rPr lang="zh-CN" altLang="en-US" sz="1200"/>
              <a:t>收到确认后，滑动窗口向前移，直到滑动窗口右侧移动到确认号</a:t>
            </a:r>
            <a:r>
              <a:rPr lang="en-US" altLang="zh-CN" sz="1200"/>
              <a:t>601</a:t>
            </a:r>
            <a:r>
              <a:rPr lang="zh-CN" altLang="en-US" sz="1200"/>
              <a:t>位置，第</a:t>
            </a:r>
            <a:r>
              <a:rPr lang="en-US" altLang="zh-CN" sz="1200"/>
              <a:t>9</a:t>
            </a:r>
            <a:r>
              <a:rPr lang="zh-CN" altLang="en-US" sz="1200"/>
              <a:t>、</a:t>
            </a:r>
            <a:r>
              <a:rPr lang="en-US" altLang="zh-CN" sz="1200"/>
              <a:t>10</a:t>
            </a:r>
            <a:r>
              <a:rPr lang="zh-CN" altLang="en-US" sz="1200"/>
              <a:t>个分组进入发送窗口，发送</a:t>
            </a:r>
            <a:r>
              <a:rPr lang="en-US" altLang="zh-CN" sz="1200"/>
              <a:t>9</a:t>
            </a:r>
            <a:r>
              <a:rPr lang="zh-CN" altLang="en-US" sz="1200"/>
              <a:t>、</a:t>
            </a:r>
            <a:r>
              <a:rPr lang="en-US" altLang="zh-CN" sz="1200"/>
              <a:t>10</a:t>
            </a:r>
            <a:r>
              <a:rPr lang="zh-CN" altLang="en-US" sz="1200"/>
              <a:t>这两个分组后，停止发送，发送窗口不在向前滑动，等待确认。</a:t>
            </a:r>
          </a:p>
        </p:txBody>
      </p:sp>
      <p:sp>
        <p:nvSpPr>
          <p:cNvPr id="232" name="矩形 231"/>
          <p:cNvSpPr/>
          <p:nvPr/>
        </p:nvSpPr>
        <p:spPr>
          <a:xfrm>
            <a:off x="5468561" y="862243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26" name="矩形标注 225"/>
          <p:cNvSpPr/>
          <p:nvPr/>
        </p:nvSpPr>
        <p:spPr>
          <a:xfrm>
            <a:off x="-149109" y="8456327"/>
            <a:ext cx="2871023" cy="663014"/>
          </a:xfrm>
          <a:prstGeom prst="wedgeRectCallout">
            <a:avLst>
              <a:gd name="adj1" fmla="val 54354"/>
              <a:gd name="adj2" fmla="val -218614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r>
              <a:rPr lang="zh-CN" altLang="en-US" sz="1200"/>
              <a:t>如果收到的是选择确认，只重新发第</a:t>
            </a:r>
            <a:r>
              <a:rPr lang="en-US" altLang="zh-CN" sz="1200"/>
              <a:t>7</a:t>
            </a:r>
            <a:r>
              <a:rPr lang="zh-CN" altLang="en-US" sz="1200"/>
              <a:t>个分组。如果不是选择确认，重新发送第</a:t>
            </a:r>
            <a:r>
              <a:rPr lang="en-US" altLang="zh-CN" sz="1200"/>
              <a:t>7</a:t>
            </a:r>
            <a:r>
              <a:rPr lang="zh-CN" altLang="en-US" sz="1200"/>
              <a:t>、</a:t>
            </a:r>
            <a:r>
              <a:rPr lang="en-US" altLang="zh-CN" sz="1200"/>
              <a:t>8</a:t>
            </a:r>
            <a:r>
              <a:rPr lang="zh-CN" altLang="en-US" sz="1200"/>
              <a:t>个分组。</a:t>
            </a:r>
            <a:endParaRPr lang="en-US" altLang="zh-CN" sz="1200"/>
          </a:p>
        </p:txBody>
      </p:sp>
      <p:sp>
        <p:nvSpPr>
          <p:cNvPr id="225" name="矩形标注 224"/>
          <p:cNvSpPr/>
          <p:nvPr/>
        </p:nvSpPr>
        <p:spPr>
          <a:xfrm>
            <a:off x="2315634" y="5084397"/>
            <a:ext cx="1855894" cy="429226"/>
          </a:xfrm>
          <a:prstGeom prst="wedgeRectCallout">
            <a:avLst>
              <a:gd name="adj1" fmla="val -1669"/>
              <a:gd name="adj2" fmla="val 135456"/>
            </a:avLst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r>
              <a:rPr lang="zh-CN" altLang="en-US" sz="1200"/>
              <a:t>选择确认，包含序号</a:t>
            </a:r>
            <a:r>
              <a:rPr lang="en-US" altLang="zh-CN" sz="1200"/>
              <a:t>601</a:t>
            </a:r>
            <a:r>
              <a:rPr lang="zh-CN" altLang="en-US" sz="1200"/>
              <a:t>和已经收到的第</a:t>
            </a:r>
            <a:r>
              <a:rPr lang="en-US" altLang="zh-CN" sz="1200"/>
              <a:t>8</a:t>
            </a:r>
            <a:r>
              <a:rPr lang="zh-CN" altLang="en-US" sz="1200"/>
              <a:t>个分组边界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618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7083" y="1960017"/>
            <a:ext cx="734400" cy="695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540569" y="2083143"/>
            <a:ext cx="960753" cy="1566256"/>
            <a:chOff x="2305841" y="1084061"/>
            <a:chExt cx="1080000" cy="1566256"/>
          </a:xfrm>
        </p:grpSpPr>
        <p:sp>
          <p:nvSpPr>
            <p:cNvPr id="11" name="矩形 10"/>
            <p:cNvSpPr/>
            <p:nvPr/>
          </p:nvSpPr>
          <p:spPr>
            <a:xfrm>
              <a:off x="2305841" y="1084061"/>
              <a:ext cx="1080000" cy="81585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应用层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305841" y="2269175"/>
              <a:ext cx="1080000" cy="38114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传输层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8081118" y="221795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02433" y="221795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22753" y="221795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586554" y="2655887"/>
            <a:ext cx="117729" cy="531246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 flipV="1">
            <a:off x="7992433" y="2848005"/>
            <a:ext cx="115967" cy="362673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2189811" y="3678813"/>
            <a:ext cx="5049834" cy="20107"/>
          </a:xfrm>
          <a:prstGeom prst="line">
            <a:avLst/>
          </a:prstGeom>
          <a:ln w="38100">
            <a:solidFill>
              <a:srgbClr val="92D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5"/>
          <p:cNvGrpSpPr>
            <a:grpSpLocks noChangeAspect="1"/>
          </p:cNvGrpSpPr>
          <p:nvPr/>
        </p:nvGrpSpPr>
        <p:grpSpPr bwMode="auto">
          <a:xfrm>
            <a:off x="3805257" y="5774231"/>
            <a:ext cx="566738" cy="331873"/>
            <a:chOff x="4028" y="3053"/>
            <a:chExt cx="555" cy="325"/>
          </a:xfrm>
        </p:grpSpPr>
        <p:sp>
          <p:nvSpPr>
            <p:cNvPr id="74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102" y="5280876"/>
            <a:ext cx="560715" cy="328330"/>
          </a:xfrm>
          <a:prstGeom prst="rect">
            <a:avLst/>
          </a:prstGeom>
          <a:noFill/>
        </p:spPr>
      </p:pic>
      <p:sp>
        <p:nvSpPr>
          <p:cNvPr id="121" name="矩形 120"/>
          <p:cNvSpPr/>
          <p:nvPr/>
        </p:nvSpPr>
        <p:spPr>
          <a:xfrm>
            <a:off x="6770768" y="1788166"/>
            <a:ext cx="3381440" cy="2945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1645198" y="5445254"/>
            <a:ext cx="601442" cy="128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784101" y="1834528"/>
            <a:ext cx="3130105" cy="288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8833095" y="2180347"/>
            <a:ext cx="851474" cy="1487987"/>
            <a:chOff x="2272926" y="1075051"/>
            <a:chExt cx="1112915" cy="1487987"/>
          </a:xfrm>
        </p:grpSpPr>
        <p:sp>
          <p:nvSpPr>
            <p:cNvPr id="134" name="矩形 133"/>
            <p:cNvSpPr/>
            <p:nvPr/>
          </p:nvSpPr>
          <p:spPr>
            <a:xfrm>
              <a:off x="2272926" y="1075051"/>
              <a:ext cx="1080000" cy="81585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应用层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305841" y="2181896"/>
              <a:ext cx="1080000" cy="38114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传输层</a:t>
              </a: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3585466" y="2438622"/>
            <a:ext cx="125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建立连接</a:t>
            </a:r>
            <a:endParaRPr lang="en-US" altLang="zh-CN"/>
          </a:p>
          <a:p>
            <a:r>
              <a:rPr lang="zh-CN" altLang="en-US"/>
              <a:t>可靠传输</a:t>
            </a:r>
            <a:endParaRPr lang="en-US" altLang="zh-CN"/>
          </a:p>
          <a:p>
            <a:r>
              <a:rPr lang="zh-CN" altLang="en-US"/>
              <a:t>流量控制</a:t>
            </a:r>
            <a:endParaRPr lang="en-US" altLang="zh-CN"/>
          </a:p>
          <a:p>
            <a:r>
              <a:rPr lang="zh-CN" altLang="en-US"/>
              <a:t>拥塞避免</a:t>
            </a:r>
          </a:p>
        </p:txBody>
      </p:sp>
      <p:sp>
        <p:nvSpPr>
          <p:cNvPr id="9" name="矩形 8"/>
          <p:cNvSpPr/>
          <p:nvPr/>
        </p:nvSpPr>
        <p:spPr>
          <a:xfrm>
            <a:off x="542751" y="3224200"/>
            <a:ext cx="1724993" cy="629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缓存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006881" y="3222036"/>
            <a:ext cx="1724993" cy="629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缓存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 flipV="1">
            <a:off x="7430667" y="3851301"/>
            <a:ext cx="145541" cy="880080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1586554" y="3778745"/>
            <a:ext cx="143039" cy="986053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343854" y="1390723"/>
            <a:ext cx="114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发送方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7922408" y="1344362"/>
            <a:ext cx="114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接收方</a:t>
            </a:r>
          </a:p>
        </p:txBody>
      </p:sp>
      <p:cxnSp>
        <p:nvCxnSpPr>
          <p:cNvPr id="181" name="直接连接符 180"/>
          <p:cNvCxnSpPr/>
          <p:nvPr/>
        </p:nvCxnSpPr>
        <p:spPr>
          <a:xfrm flipH="1">
            <a:off x="2743212" y="4889348"/>
            <a:ext cx="1230558" cy="4992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53" idx="2"/>
          </p:cNvCxnSpPr>
          <p:nvPr/>
        </p:nvCxnSpPr>
        <p:spPr>
          <a:xfrm>
            <a:off x="1658074" y="4764798"/>
            <a:ext cx="0" cy="67896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2710552" y="5558147"/>
            <a:ext cx="1094705" cy="35802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5"/>
          <p:cNvGrpSpPr>
            <a:grpSpLocks noChangeAspect="1"/>
          </p:cNvGrpSpPr>
          <p:nvPr/>
        </p:nvGrpSpPr>
        <p:grpSpPr bwMode="auto">
          <a:xfrm>
            <a:off x="3904764" y="4710959"/>
            <a:ext cx="566738" cy="331873"/>
            <a:chOff x="4028" y="3053"/>
            <a:chExt cx="555" cy="325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42" name="直接连接符 241"/>
          <p:cNvCxnSpPr/>
          <p:nvPr/>
        </p:nvCxnSpPr>
        <p:spPr>
          <a:xfrm flipH="1">
            <a:off x="4327631" y="5949866"/>
            <a:ext cx="3175806" cy="107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V="1">
            <a:off x="7503437" y="4744376"/>
            <a:ext cx="0" cy="121621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4440108" y="4876895"/>
            <a:ext cx="1322054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5"/>
          <p:cNvGrpSpPr>
            <a:grpSpLocks noChangeAspect="1"/>
          </p:cNvGrpSpPr>
          <p:nvPr/>
        </p:nvGrpSpPr>
        <p:grpSpPr bwMode="auto">
          <a:xfrm>
            <a:off x="5522875" y="4764798"/>
            <a:ext cx="566738" cy="331873"/>
            <a:chOff x="4028" y="3053"/>
            <a:chExt cx="555" cy="325"/>
          </a:xfrm>
        </p:grpSpPr>
        <p:sp>
          <p:nvSpPr>
            <p:cNvPr id="259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80" name="直接连接符 279"/>
          <p:cNvCxnSpPr>
            <a:endCxn id="236" idx="7"/>
          </p:cNvCxnSpPr>
          <p:nvPr/>
        </p:nvCxnSpPr>
        <p:spPr>
          <a:xfrm>
            <a:off x="5870817" y="5042832"/>
            <a:ext cx="290344" cy="80185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3408471" y="874826"/>
            <a:ext cx="240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TCP</a:t>
            </a:r>
            <a:r>
              <a:rPr lang="zh-CN" altLang="en-US" sz="2400"/>
              <a:t>协议示意图</a:t>
            </a:r>
          </a:p>
        </p:txBody>
      </p:sp>
      <p:sp>
        <p:nvSpPr>
          <p:cNvPr id="33" name="椭圆 32"/>
          <p:cNvSpPr/>
          <p:nvPr/>
        </p:nvSpPr>
        <p:spPr>
          <a:xfrm>
            <a:off x="2062119" y="4521361"/>
            <a:ext cx="4886145" cy="1862146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8" name="Group 5"/>
          <p:cNvGrpSpPr>
            <a:grpSpLocks noChangeAspect="1"/>
          </p:cNvGrpSpPr>
          <p:nvPr/>
        </p:nvGrpSpPr>
        <p:grpSpPr bwMode="auto">
          <a:xfrm>
            <a:off x="6004926" y="5804864"/>
            <a:ext cx="566738" cy="331873"/>
            <a:chOff x="4028" y="3053"/>
            <a:chExt cx="555" cy="325"/>
          </a:xfrm>
        </p:grpSpPr>
        <p:sp>
          <p:nvSpPr>
            <p:cNvPr id="2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任意多边形 35"/>
          <p:cNvSpPr/>
          <p:nvPr/>
        </p:nvSpPr>
        <p:spPr>
          <a:xfrm>
            <a:off x="4623200" y="3408295"/>
            <a:ext cx="366910" cy="1695063"/>
          </a:xfrm>
          <a:custGeom>
            <a:avLst/>
            <a:gdLst>
              <a:gd name="connsiteX0" fmla="*/ 11876 w 463150"/>
              <a:gd name="connsiteY0" fmla="*/ 1781299 h 1781299"/>
              <a:gd name="connsiteX1" fmla="*/ 463138 w 463150"/>
              <a:gd name="connsiteY1" fmla="*/ 427512 h 1781299"/>
              <a:gd name="connsiteX2" fmla="*/ 0 w 463150"/>
              <a:gd name="connsiteY2" fmla="*/ 0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50" h="1781299">
                <a:moveTo>
                  <a:pt x="11876" y="1781299"/>
                </a:moveTo>
                <a:cubicBezTo>
                  <a:pt x="238496" y="1252847"/>
                  <a:pt x="465117" y="724395"/>
                  <a:pt x="463138" y="427512"/>
                </a:cubicBezTo>
                <a:cubicBezTo>
                  <a:pt x="461159" y="130629"/>
                  <a:pt x="230579" y="6531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2387192" y="3140968"/>
            <a:ext cx="1205345" cy="209210"/>
          </a:xfrm>
          <a:custGeom>
            <a:avLst/>
            <a:gdLst>
              <a:gd name="connsiteX0" fmla="*/ 1484416 w 1484416"/>
              <a:gd name="connsiteY0" fmla="*/ 0 h 320634"/>
              <a:gd name="connsiteX1" fmla="*/ 1056904 w 1484416"/>
              <a:gd name="connsiteY1" fmla="*/ 213756 h 320634"/>
              <a:gd name="connsiteX2" fmla="*/ 0 w 1484416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416" h="320634">
                <a:moveTo>
                  <a:pt x="1484416" y="0"/>
                </a:moveTo>
                <a:cubicBezTo>
                  <a:pt x="1394361" y="80158"/>
                  <a:pt x="1304307" y="160317"/>
                  <a:pt x="1056904" y="213756"/>
                </a:cubicBezTo>
                <a:cubicBezTo>
                  <a:pt x="809501" y="267195"/>
                  <a:pt x="174171" y="302821"/>
                  <a:pt x="0" y="32063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3067545" y="3284032"/>
            <a:ext cx="581891" cy="99561"/>
          </a:xfrm>
          <a:custGeom>
            <a:avLst/>
            <a:gdLst>
              <a:gd name="connsiteX0" fmla="*/ 581891 w 581891"/>
              <a:gd name="connsiteY0" fmla="*/ 99561 h 99561"/>
              <a:gd name="connsiteX1" fmla="*/ 415637 w 581891"/>
              <a:gd name="connsiteY1" fmla="*/ 4558 h 99561"/>
              <a:gd name="connsiteX2" fmla="*/ 0 w 581891"/>
              <a:gd name="connsiteY2" fmla="*/ 16434 h 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99561">
                <a:moveTo>
                  <a:pt x="581891" y="99561"/>
                </a:moveTo>
                <a:cubicBezTo>
                  <a:pt x="547255" y="58986"/>
                  <a:pt x="512619" y="18412"/>
                  <a:pt x="415637" y="4558"/>
                </a:cubicBezTo>
                <a:cubicBezTo>
                  <a:pt x="318655" y="-9296"/>
                  <a:pt x="67293" y="12475"/>
                  <a:pt x="0" y="1643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TextBox 295"/>
          <p:cNvSpPr txBox="1"/>
          <p:nvPr/>
        </p:nvSpPr>
        <p:spPr>
          <a:xfrm>
            <a:off x="2294982" y="3345687"/>
            <a:ext cx="154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调整发送速度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4646562" y="2872124"/>
            <a:ext cx="27232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/>
              <a:t>接收方设置发送方发送速度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3437044" y="5257210"/>
            <a:ext cx="255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发送方检测网络是否拥塞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4610087" y="3210034"/>
            <a:ext cx="2526705" cy="392659"/>
          </a:xfrm>
          <a:custGeom>
            <a:avLst/>
            <a:gdLst>
              <a:gd name="connsiteX0" fmla="*/ 3241963 w 3241963"/>
              <a:gd name="connsiteY0" fmla="*/ 712519 h 712519"/>
              <a:gd name="connsiteX1" fmla="*/ 2541319 w 3241963"/>
              <a:gd name="connsiteY1" fmla="*/ 178130 h 712519"/>
              <a:gd name="connsiteX2" fmla="*/ 0 w 3241963"/>
              <a:gd name="connsiteY2" fmla="*/ 0 h 71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1963" h="712519">
                <a:moveTo>
                  <a:pt x="3241963" y="712519"/>
                </a:moveTo>
                <a:cubicBezTo>
                  <a:pt x="3161804" y="504701"/>
                  <a:pt x="3081646" y="296883"/>
                  <a:pt x="2541319" y="178130"/>
                </a:cubicBezTo>
                <a:cubicBezTo>
                  <a:pt x="2000992" y="59377"/>
                  <a:pt x="423553" y="2968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7631234" y="434048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31234" y="451841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631234" y="4160482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76209" y="2165966"/>
            <a:ext cx="735518" cy="650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3" name="矩形 132"/>
          <p:cNvSpPr/>
          <p:nvPr/>
        </p:nvSpPr>
        <p:spPr>
          <a:xfrm>
            <a:off x="8190999" y="2911507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190999" y="3089439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130181" y="359007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951496" y="359007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771816" y="359007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32753" y="3988711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089039" y="5704654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910354" y="570465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30674" y="5704654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12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556424" y="4273037"/>
            <a:ext cx="538365" cy="180000"/>
            <a:chOff x="3137101" y="4801456"/>
            <a:chExt cx="538365" cy="180000"/>
          </a:xfrm>
        </p:grpSpPr>
        <p:sp>
          <p:nvSpPr>
            <p:cNvPr id="157" name="矩形 156"/>
            <p:cNvSpPr/>
            <p:nvPr/>
          </p:nvSpPr>
          <p:spPr>
            <a:xfrm>
              <a:off x="3495466" y="4801456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331678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13710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 rot="20361600">
            <a:off x="2903648" y="4902103"/>
            <a:ext cx="708512" cy="182712"/>
            <a:chOff x="2966954" y="4801456"/>
            <a:chExt cx="708512" cy="182712"/>
          </a:xfrm>
        </p:grpSpPr>
        <p:sp>
          <p:nvSpPr>
            <p:cNvPr id="162" name="矩形 161"/>
            <p:cNvSpPr/>
            <p:nvPr/>
          </p:nvSpPr>
          <p:spPr>
            <a:xfrm>
              <a:off x="3495466" y="4801456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331678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37101" y="4801456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2966954" y="4804168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15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76" name="矩形 175"/>
          <p:cNvSpPr/>
          <p:nvPr/>
        </p:nvSpPr>
        <p:spPr>
          <a:xfrm>
            <a:off x="1891483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12798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533118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356231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177546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97866" y="35489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79620" y="3210034"/>
            <a:ext cx="608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TCP</a:t>
            </a:r>
            <a:endParaRPr lang="zh-CN" altLang="en-US" sz="1400"/>
          </a:p>
        </p:txBody>
      </p:sp>
      <p:sp>
        <p:nvSpPr>
          <p:cNvPr id="201" name="TextBox 200"/>
          <p:cNvSpPr txBox="1"/>
          <p:nvPr/>
        </p:nvSpPr>
        <p:spPr>
          <a:xfrm>
            <a:off x="7006881" y="3222036"/>
            <a:ext cx="608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TCP</a:t>
            </a:r>
            <a:endParaRPr lang="zh-CN" altLang="en-US" sz="1400"/>
          </a:p>
        </p:txBody>
      </p:sp>
      <p:sp>
        <p:nvSpPr>
          <p:cNvPr id="202" name="矩形 201"/>
          <p:cNvSpPr/>
          <p:nvPr/>
        </p:nvSpPr>
        <p:spPr>
          <a:xfrm>
            <a:off x="1764155" y="2743578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1764155" y="2921510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690227" y="3728951"/>
            <a:ext cx="1220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TCP</a:t>
            </a:r>
            <a:r>
              <a:rPr lang="zh-CN" altLang="en-US" sz="140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3551131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4907539" y="5413951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接收窗口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12" y="-1899592"/>
            <a:ext cx="73247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endCxn id="6" idx="3"/>
          </p:cNvCxnSpPr>
          <p:nvPr/>
        </p:nvCxnSpPr>
        <p:spPr>
          <a:xfrm flipH="1">
            <a:off x="1333257" y="-27384"/>
            <a:ext cx="597454" cy="587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4334" y="-994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首部长度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240691" y="332656"/>
            <a:ext cx="6900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1114" y="2223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接收窗口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240691" y="1065947"/>
            <a:ext cx="549530" cy="32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114" y="935142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TCP</a:t>
            </a:r>
            <a:r>
              <a:rPr lang="zh-CN" altLang="en-US" sz="1100"/>
              <a:t>选项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1442323" y="1551242"/>
            <a:ext cx="514987" cy="1226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522" y="1412261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指明是</a:t>
            </a:r>
            <a:r>
              <a:rPr lang="en-US" altLang="zh-CN" sz="1100"/>
              <a:t>SACK</a:t>
            </a:r>
            <a:endParaRPr lang="zh-CN" altLang="en-US" sz="110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240691" y="1988840"/>
            <a:ext cx="10990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615" y="187798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左边界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240691" y="2116430"/>
            <a:ext cx="1098621" cy="1218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502" y="21395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右边界</a:t>
            </a:r>
          </a:p>
        </p:txBody>
      </p:sp>
      <p:sp>
        <p:nvSpPr>
          <p:cNvPr id="22" name="矩形 21"/>
          <p:cNvSpPr/>
          <p:nvPr/>
        </p:nvSpPr>
        <p:spPr>
          <a:xfrm>
            <a:off x="1930711" y="2564904"/>
            <a:ext cx="5953657" cy="50405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确认数据包没有数据部分 只有</a:t>
            </a:r>
            <a:r>
              <a:rPr lang="en-US" altLang="zh-CN"/>
              <a:t>TCP</a:t>
            </a:r>
            <a:r>
              <a:rPr lang="zh-CN" altLang="en-US"/>
              <a:t>首部（包括选项）</a:t>
            </a:r>
          </a:p>
        </p:txBody>
      </p:sp>
      <p:cxnSp>
        <p:nvCxnSpPr>
          <p:cNvPr id="24" name="直接箭头连接符 23"/>
          <p:cNvCxnSpPr>
            <a:endCxn id="25" idx="3"/>
          </p:cNvCxnSpPr>
          <p:nvPr/>
        </p:nvCxnSpPr>
        <p:spPr>
          <a:xfrm flipH="1" flipV="1">
            <a:off x="1243911" y="-300151"/>
            <a:ext cx="688403" cy="1214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6052" y="-4309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确认号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9552" y="162880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该选项长度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374491" y="1747808"/>
            <a:ext cx="964821" cy="613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644008" y="1964359"/>
            <a:ext cx="360040" cy="32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056" y="1821417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4</a:t>
            </a:r>
            <a:r>
              <a:rPr lang="zh-CN" altLang="en-US" sz="1100"/>
              <a:t>个字节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644008" y="2168242"/>
            <a:ext cx="360040" cy="32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6056" y="202530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4</a:t>
            </a:r>
            <a:r>
              <a:rPr lang="zh-CN" altLang="en-US" sz="1100"/>
              <a:t>个字节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499449" y="1646216"/>
            <a:ext cx="360040" cy="32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31497" y="150327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</a:t>
            </a:r>
            <a:r>
              <a:rPr lang="zh-CN" altLang="en-US" sz="1100"/>
              <a:t>个字节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499449" y="1850099"/>
            <a:ext cx="360040" cy="32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31497" y="1707157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</a:t>
            </a:r>
            <a:r>
              <a:rPr lang="zh-CN" altLang="en-US" sz="1100"/>
              <a:t>个字节</a:t>
            </a:r>
          </a:p>
        </p:txBody>
      </p:sp>
      <p:sp>
        <p:nvSpPr>
          <p:cNvPr id="45" name="矩形 44"/>
          <p:cNvSpPr/>
          <p:nvPr/>
        </p:nvSpPr>
        <p:spPr>
          <a:xfrm>
            <a:off x="37288" y="5655894"/>
            <a:ext cx="2067663" cy="2597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r>
              <a:rPr lang="en-US" altLang="zh-CN" sz="1200"/>
              <a:t>     1                                 …. 49640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2104951" y="5646912"/>
            <a:ext cx="1630231" cy="2686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49641                               </a:t>
            </a:r>
            <a:r>
              <a:rPr lang="en-US" altLang="zh-CN" sz="1200">
                <a:solidFill>
                  <a:schemeClr val="bg1"/>
                </a:solidFill>
              </a:rPr>
              <a:t>1</a:t>
            </a:r>
            <a:r>
              <a:rPr lang="en-US" altLang="zh-CN" sz="1200"/>
              <a:t>                     </a:t>
            </a:r>
            <a:endParaRPr lang="zh-CN" altLang="en-US" sz="1200"/>
          </a:p>
        </p:txBody>
      </p:sp>
      <p:sp>
        <p:nvSpPr>
          <p:cNvPr id="47" name="矩形 46"/>
          <p:cNvSpPr/>
          <p:nvPr/>
        </p:nvSpPr>
        <p:spPr>
          <a:xfrm>
            <a:off x="3730751" y="5646520"/>
            <a:ext cx="2444268" cy="2703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51101                                           51453</a:t>
            </a:r>
            <a:endParaRPr lang="zh-CN" altLang="en-US" sz="1200"/>
          </a:p>
        </p:txBody>
      </p:sp>
      <p:sp>
        <p:nvSpPr>
          <p:cNvPr id="48" name="矩形 47"/>
          <p:cNvSpPr/>
          <p:nvPr/>
        </p:nvSpPr>
        <p:spPr>
          <a:xfrm>
            <a:off x="6175019" y="5646913"/>
            <a:ext cx="2520280" cy="26940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51454                                                       </a:t>
            </a:r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913" y="470163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接收窗口</a:t>
            </a:r>
            <a:r>
              <a:rPr lang="en-US" altLang="zh-CN" sz="1100"/>
              <a:t>16425</a:t>
            </a:r>
            <a:r>
              <a:rPr lang="zh-CN" altLang="en-US" sz="1100"/>
              <a:t>字节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01429" y="491746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确认号</a:t>
            </a:r>
            <a:r>
              <a:rPr lang="en-US" altLang="zh-CN" sz="1100"/>
              <a:t>49641</a:t>
            </a:r>
            <a:endParaRPr lang="zh-CN" altLang="en-US" sz="1100"/>
          </a:p>
        </p:txBody>
      </p:sp>
      <p:sp>
        <p:nvSpPr>
          <p:cNvPr id="53" name="矩形 52"/>
          <p:cNvSpPr/>
          <p:nvPr/>
        </p:nvSpPr>
        <p:spPr>
          <a:xfrm>
            <a:off x="2115454" y="5458861"/>
            <a:ext cx="6590348" cy="644787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3595117" y="4917462"/>
            <a:ext cx="1253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左边界</a:t>
            </a:r>
            <a:r>
              <a:rPr lang="en-US" altLang="zh-CN" sz="1100"/>
              <a:t>=51101</a:t>
            </a:r>
            <a:endParaRPr lang="zh-CN" altLang="en-US" sz="110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361224" y="5126240"/>
            <a:ext cx="0" cy="5202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12160" y="489027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右边界</a:t>
            </a:r>
            <a:r>
              <a:rPr lang="en-US" altLang="zh-CN" sz="1100"/>
              <a:t>=51454</a:t>
            </a:r>
            <a:endParaRPr lang="zh-CN" altLang="en-US" sz="1100"/>
          </a:p>
        </p:txBody>
      </p:sp>
      <p:cxnSp>
        <p:nvCxnSpPr>
          <p:cNvPr id="58" name="直接箭头连接符 57"/>
          <p:cNvCxnSpPr>
            <a:endCxn id="106" idx="0"/>
          </p:cNvCxnSpPr>
          <p:nvPr/>
        </p:nvCxnSpPr>
        <p:spPr>
          <a:xfrm>
            <a:off x="4957399" y="5946637"/>
            <a:ext cx="0" cy="5331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7288" y="5915599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104951" y="5915598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37289" y="6182431"/>
            <a:ext cx="206766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5592" y="6051626"/>
            <a:ext cx="10310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连续的字节流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990600" y="5820813"/>
            <a:ext cx="0" cy="6589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83518" y="6479758"/>
            <a:ext cx="117211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未收到的字节块</a:t>
            </a: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251520" y="-300151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39357" y="-300151"/>
            <a:ext cx="0" cy="512316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239357" y="4823018"/>
            <a:ext cx="204110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51" idx="0"/>
          </p:cNvCxnSpPr>
          <p:nvPr/>
        </p:nvCxnSpPr>
        <p:spPr>
          <a:xfrm>
            <a:off x="2301726" y="4823018"/>
            <a:ext cx="1" cy="944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00977" y="357138"/>
            <a:ext cx="0" cy="42042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400977" y="353164"/>
            <a:ext cx="201403" cy="39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406170" y="4561408"/>
            <a:ext cx="27503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156503" y="4561408"/>
            <a:ext cx="1" cy="17595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00809" y="6479758"/>
            <a:ext cx="13131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已经收到的字节块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573874" y="1998157"/>
            <a:ext cx="0" cy="240705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582086" y="4419182"/>
            <a:ext cx="340286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3984950" y="4419182"/>
            <a:ext cx="0" cy="54089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740308" y="2289093"/>
            <a:ext cx="0" cy="200400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740308" y="4293096"/>
            <a:ext cx="562091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369597" y="4293096"/>
            <a:ext cx="0" cy="54089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6" idx="1"/>
          </p:cNvCxnSpPr>
          <p:nvPr/>
        </p:nvCxnSpPr>
        <p:spPr>
          <a:xfrm flipH="1" flipV="1">
            <a:off x="581799" y="2003640"/>
            <a:ext cx="98816" cy="51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3984950" y="5153811"/>
            <a:ext cx="0" cy="5202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3156503" y="5002558"/>
            <a:ext cx="0" cy="4113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2301727" y="5126239"/>
            <a:ext cx="0" cy="5202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20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7288" y="4617871"/>
            <a:ext cx="2067663" cy="2597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r>
              <a:rPr lang="en-US" altLang="zh-CN" sz="1200"/>
              <a:t>     1                                 …. 49640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2104951" y="4608889"/>
            <a:ext cx="1630231" cy="2686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49641                              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1</a:t>
            </a:r>
            <a:r>
              <a:rPr lang="en-US" altLang="zh-CN" sz="1200"/>
              <a:t>                     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726954" y="4608499"/>
            <a:ext cx="2396147" cy="2697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51101                      51453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6123101" y="4608498"/>
            <a:ext cx="2520280" cy="26979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51454                                                       </a:t>
            </a:r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301726" y="4104441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02409" y="5363263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接收窗口</a:t>
            </a:r>
            <a:r>
              <a:rPr lang="en-US" altLang="zh-CN" sz="1400"/>
              <a:t>16425</a:t>
            </a:r>
            <a:r>
              <a:rPr lang="zh-CN" altLang="en-US" sz="1400"/>
              <a:t>字节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01429" y="3879439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确认号</a:t>
            </a:r>
            <a:r>
              <a:rPr lang="en-US" altLang="zh-CN" sz="1100"/>
              <a:t>49641</a:t>
            </a:r>
            <a:endParaRPr lang="zh-CN" altLang="en-US" sz="110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027667" y="4113865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04951" y="4484816"/>
            <a:ext cx="6538430" cy="5287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3703850" y="3879439"/>
            <a:ext cx="795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左边界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361224" y="4151321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09364" y="3890317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右边界</a:t>
            </a:r>
            <a:r>
              <a:rPr lang="en-US" altLang="zh-CN" sz="1100"/>
              <a:t>=401</a:t>
            </a:r>
            <a:endParaRPr lang="zh-CN" altLang="en-US" sz="110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5173624" y="4934775"/>
            <a:ext cx="1" cy="4468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957399" y="4159065"/>
            <a:ext cx="0" cy="5402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288" y="4877576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104951" y="4877575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7289" y="5144408"/>
            <a:ext cx="206766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5592" y="5013603"/>
            <a:ext cx="10310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连续的字节流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99289" y="3911769"/>
            <a:ext cx="13131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已经收到的字节块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059129" y="3879439"/>
            <a:ext cx="0" cy="7290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94766" y="3523385"/>
            <a:ext cx="117211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未收到的字节块</a:t>
            </a:r>
          </a:p>
        </p:txBody>
      </p:sp>
    </p:spTree>
    <p:extLst>
      <p:ext uri="{BB962C8B-B14F-4D97-AF65-F5344CB8AC3E}">
        <p14:creationId xmlns:p14="http://schemas.microsoft.com/office/powerpoint/2010/main" val="267936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55256" y="2780543"/>
            <a:ext cx="763927" cy="256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101       200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2321678" y="2780928"/>
            <a:ext cx="763927" cy="256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201     300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085605" y="2780542"/>
            <a:ext cx="763927" cy="256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301      400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3860165" y="2780541"/>
            <a:ext cx="763927" cy="256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401      500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624092" y="2780540"/>
            <a:ext cx="763927" cy="256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501      600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5398652" y="2783583"/>
            <a:ext cx="763927" cy="256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601      700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6162579" y="2783583"/>
            <a:ext cx="763927" cy="256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701      800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791993" y="2780928"/>
            <a:ext cx="763927" cy="256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1          100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6937139" y="2783583"/>
            <a:ext cx="763927" cy="256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801      900</a:t>
            </a:r>
            <a:endParaRPr lang="zh-CN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7701066" y="2783583"/>
            <a:ext cx="763927" cy="256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901     1000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8468549" y="2779578"/>
            <a:ext cx="763927" cy="2566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431194" y="2276481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50078" y="1567825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接收窗口</a:t>
            </a:r>
            <a:r>
              <a:rPr lang="en-US" altLang="zh-CN" sz="1200"/>
              <a:t>1000</a:t>
            </a:r>
            <a:r>
              <a:rPr lang="zh-CN" altLang="en-US" sz="1200"/>
              <a:t>字节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18156" y="2051478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确认号</a:t>
            </a:r>
            <a:r>
              <a:rPr lang="en-US" altLang="zh-CN" sz="1100"/>
              <a:t>201</a:t>
            </a:r>
            <a:endParaRPr lang="zh-CN" altLang="en-US" sz="110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203848" y="2276483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321677" y="2622945"/>
            <a:ext cx="6822323" cy="6030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2915816" y="205147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L1=301</a:t>
            </a:r>
            <a:endParaRPr lang="zh-CN" altLang="en-US" sz="110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993001" y="2276482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6806" y="2051478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R1=401</a:t>
            </a:r>
            <a:endParaRPr lang="zh-CN" altLang="en-US" sz="11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787530" y="2276483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9498" y="205147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L2=501</a:t>
            </a:r>
            <a:endParaRPr lang="zh-CN" altLang="en-US" sz="110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5576683" y="2276482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30488" y="2051478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R2=601</a:t>
            </a:r>
            <a:endParaRPr lang="zh-CN" altLang="en-US" sz="11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6290029" y="2276483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01997" y="205147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L3=701</a:t>
            </a:r>
            <a:endParaRPr lang="zh-CN" altLang="en-US" sz="11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079182" y="2276482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2987" y="2051478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R3=401</a:t>
            </a:r>
            <a:endParaRPr lang="zh-CN" altLang="en-US" sz="110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801450" y="2285853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13418" y="205147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L4=901</a:t>
            </a:r>
            <a:endParaRPr lang="zh-CN" altLang="en-US" sz="1100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8579466" y="2276480"/>
            <a:ext cx="0" cy="5040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44408" y="2051478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R4=1001</a:t>
            </a:r>
            <a:endParaRPr lang="zh-CN" altLang="en-US" sz="110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5158653" y="1844824"/>
            <a:ext cx="0" cy="7854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467568" y="3037205"/>
            <a:ext cx="0" cy="550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986144" y="3037204"/>
            <a:ext cx="0" cy="550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554649" y="3045768"/>
            <a:ext cx="0" cy="550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098655" y="3037203"/>
            <a:ext cx="0" cy="550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1704" y="3617981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已接收第</a:t>
            </a:r>
            <a:r>
              <a:rPr lang="en-US" altLang="zh-CN" sz="1100"/>
              <a:t>1</a:t>
            </a:r>
            <a:r>
              <a:rPr lang="zh-CN" altLang="en-US" sz="1100"/>
              <a:t>个字节块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21787" y="362477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已接收第</a:t>
            </a:r>
            <a:r>
              <a:rPr lang="en-US" altLang="zh-CN" sz="1100"/>
              <a:t>2</a:t>
            </a:r>
            <a:r>
              <a:rPr lang="zh-CN" altLang="en-US" sz="1100"/>
              <a:t>个字节块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01997" y="362477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已接收第</a:t>
            </a:r>
            <a:r>
              <a:rPr lang="en-US" altLang="zh-CN" sz="1100"/>
              <a:t>3</a:t>
            </a:r>
            <a:r>
              <a:rPr lang="zh-CN" altLang="en-US" sz="1100"/>
              <a:t>个字节块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13418" y="358778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已接收第</a:t>
            </a:r>
            <a:r>
              <a:rPr lang="en-US" altLang="zh-CN" sz="1100"/>
              <a:t>4</a:t>
            </a:r>
            <a:r>
              <a:rPr lang="zh-CN" altLang="en-US" sz="1100"/>
              <a:t>个字节块</a:t>
            </a:r>
          </a:p>
        </p:txBody>
      </p:sp>
    </p:spTree>
    <p:extLst>
      <p:ext uri="{BB962C8B-B14F-4D97-AF65-F5344CB8AC3E}">
        <p14:creationId xmlns:p14="http://schemas.microsoft.com/office/powerpoint/2010/main" val="250269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350"/>
            <a:ext cx="7248525" cy="696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>
            <a:off x="1313898" y="19168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886" y="1786027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建立</a:t>
            </a:r>
            <a:r>
              <a:rPr lang="en-US" altLang="zh-CN" sz="1100"/>
              <a:t>TCP</a:t>
            </a:r>
            <a:r>
              <a:rPr lang="zh-CN" altLang="en-US" sz="1100"/>
              <a:t>连接请求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313898" y="208250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886" y="1951701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建立</a:t>
            </a:r>
            <a:r>
              <a:rPr lang="en-US" altLang="zh-CN" sz="1100"/>
              <a:t>TCP</a:t>
            </a:r>
            <a:r>
              <a:rPr lang="zh-CN" altLang="en-US" sz="1100"/>
              <a:t>连接响应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313898" y="5652762"/>
            <a:ext cx="5938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235" y="552561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计算出的</a:t>
            </a:r>
            <a:r>
              <a:rPr lang="en-US" altLang="zh-CN" sz="1100"/>
              <a:t>RTT</a:t>
            </a:r>
            <a:endParaRPr lang="zh-CN" altLang="en-US" sz="11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308549" y="5479425"/>
            <a:ext cx="5938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6235" y="5348620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第</a:t>
            </a:r>
            <a:r>
              <a:rPr lang="en-US" altLang="zh-CN" sz="1100"/>
              <a:t>5</a:t>
            </a:r>
            <a:r>
              <a:rPr lang="zh-CN" altLang="en-US" sz="1100"/>
              <a:t>个包的确认</a:t>
            </a:r>
          </a:p>
        </p:txBody>
      </p:sp>
      <p:cxnSp>
        <p:nvCxnSpPr>
          <p:cNvPr id="13" name="直接箭头连接符 12"/>
          <p:cNvCxnSpPr>
            <a:endCxn id="18" idx="3"/>
          </p:cNvCxnSpPr>
          <p:nvPr/>
        </p:nvCxnSpPr>
        <p:spPr>
          <a:xfrm flipH="1">
            <a:off x="799973" y="1556792"/>
            <a:ext cx="12424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072986" y="1228651"/>
            <a:ext cx="936104" cy="110959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0" y="142598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抓包计时</a:t>
            </a:r>
          </a:p>
        </p:txBody>
      </p:sp>
    </p:spTree>
    <p:extLst>
      <p:ext uri="{BB962C8B-B14F-4D97-AF65-F5344CB8AC3E}">
        <p14:creationId xmlns:p14="http://schemas.microsoft.com/office/powerpoint/2010/main" val="1307679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1001442" y="2304808"/>
            <a:ext cx="6378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0448" y="180489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166672" y="18007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50448" y="2060848"/>
            <a:ext cx="2016224" cy="0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139815" y="2308952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162422" y="2308952"/>
            <a:ext cx="0" cy="36004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119000" y="2308952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39237" y="1803906"/>
            <a:ext cx="0" cy="5050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62422" y="2553723"/>
            <a:ext cx="2956578" cy="0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150448" y="2852936"/>
            <a:ext cx="4968552" cy="0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67089" y="2722131"/>
            <a:ext cx="11657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往返时间</a:t>
            </a:r>
            <a:r>
              <a:rPr lang="en-US" altLang="zh-CN" sz="1100"/>
              <a:t>RTT</a:t>
            </a:r>
            <a:r>
              <a:rPr lang="zh-CN" altLang="en-US" sz="1100"/>
              <a:t>？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68145" y="2407382"/>
            <a:ext cx="11657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往返时间</a:t>
            </a:r>
            <a:r>
              <a:rPr lang="en-US" altLang="zh-CN" sz="1100"/>
              <a:t>RTT</a:t>
            </a:r>
            <a:r>
              <a:rPr lang="zh-CN" altLang="en-US" sz="1100"/>
              <a:t>？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4098" y="1921975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超时重传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454" y="1544972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发送报文段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428" y="1414167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重传报文段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58303" y="1316807"/>
            <a:ext cx="103105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对哪一个报文</a:t>
            </a:r>
            <a:endParaRPr lang="en-US" altLang="zh-CN" sz="1100"/>
          </a:p>
          <a:p>
            <a:r>
              <a:rPr lang="zh-CN" altLang="en-US" sz="1100"/>
              <a:t>段的确认？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9354" y="1669947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收到确认</a:t>
            </a:r>
          </a:p>
        </p:txBody>
      </p:sp>
      <p:sp>
        <p:nvSpPr>
          <p:cNvPr id="42" name="任意多边形 41"/>
          <p:cNvSpPr/>
          <p:nvPr/>
        </p:nvSpPr>
        <p:spPr>
          <a:xfrm>
            <a:off x="3166672" y="1432023"/>
            <a:ext cx="2925784" cy="628825"/>
          </a:xfrm>
          <a:custGeom>
            <a:avLst/>
            <a:gdLst>
              <a:gd name="connsiteX0" fmla="*/ 2328530 w 2328530"/>
              <a:gd name="connsiteY0" fmla="*/ 439307 h 439307"/>
              <a:gd name="connsiteX1" fmla="*/ 669851 w 2328530"/>
              <a:gd name="connsiteY1" fmla="*/ 3372 h 439307"/>
              <a:gd name="connsiteX2" fmla="*/ 0 w 2328530"/>
              <a:gd name="connsiteY2" fmla="*/ 237289 h 4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8530" h="439307">
                <a:moveTo>
                  <a:pt x="2328530" y="439307"/>
                </a:moveTo>
                <a:cubicBezTo>
                  <a:pt x="1693234" y="238174"/>
                  <a:pt x="1057939" y="37042"/>
                  <a:pt x="669851" y="3372"/>
                </a:cubicBezTo>
                <a:cubicBezTo>
                  <a:pt x="281763" y="-30298"/>
                  <a:pt x="109870" y="198303"/>
                  <a:pt x="0" y="23728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1212112" y="1044316"/>
            <a:ext cx="4901609" cy="975870"/>
          </a:xfrm>
          <a:custGeom>
            <a:avLst/>
            <a:gdLst>
              <a:gd name="connsiteX0" fmla="*/ 4901609 w 4901609"/>
              <a:gd name="connsiteY0" fmla="*/ 975870 h 975870"/>
              <a:gd name="connsiteX1" fmla="*/ 1382232 w 4901609"/>
              <a:gd name="connsiteY1" fmla="*/ 8307 h 975870"/>
              <a:gd name="connsiteX2" fmla="*/ 0 w 4901609"/>
              <a:gd name="connsiteY2" fmla="*/ 508037 h 9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609" h="975870">
                <a:moveTo>
                  <a:pt x="4901609" y="975870"/>
                </a:moveTo>
                <a:cubicBezTo>
                  <a:pt x="3550388" y="531074"/>
                  <a:pt x="2199167" y="86279"/>
                  <a:pt x="1382232" y="8307"/>
                </a:cubicBezTo>
                <a:cubicBezTo>
                  <a:pt x="565297" y="-69665"/>
                  <a:pt x="230372" y="424749"/>
                  <a:pt x="0" y="50803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38277" y="2358167"/>
            <a:ext cx="4667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218052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48" y="102002"/>
            <a:ext cx="10496550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9102604" y="3389050"/>
            <a:ext cx="441533" cy="1657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102604" y="4005064"/>
            <a:ext cx="3490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9144000" y="4346993"/>
            <a:ext cx="359689" cy="3781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034778" y="2832971"/>
            <a:ext cx="721798" cy="6389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44138" y="3540248"/>
            <a:ext cx="88998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/>
              <a:t>确认数据包中</a:t>
            </a:r>
            <a:r>
              <a:rPr lang="en-US" altLang="zh-CN" sz="1100"/>
              <a:t>Win</a:t>
            </a:r>
            <a:r>
              <a:rPr lang="zh-CN" altLang="en-US" sz="1100"/>
              <a:t>用来调整发送端窗口大小</a:t>
            </a:r>
            <a:endParaRPr lang="en-US" altLang="zh-CN" sz="11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9034778" y="4346993"/>
            <a:ext cx="865814" cy="10262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668344" y="1772816"/>
            <a:ext cx="1752723" cy="5040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44137" y="2024844"/>
            <a:ext cx="889987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/>
              <a:t>客户端建立</a:t>
            </a:r>
            <a:endParaRPr lang="en-US" altLang="zh-CN" sz="1100"/>
          </a:p>
          <a:p>
            <a:r>
              <a:rPr lang="en-US" altLang="zh-CN" sz="1100"/>
              <a:t>TCP</a:t>
            </a:r>
            <a:r>
              <a:rPr lang="zh-CN" altLang="en-US" sz="1100"/>
              <a:t>连接</a:t>
            </a:r>
            <a:endParaRPr lang="en-US" altLang="zh-CN" sz="1100"/>
          </a:p>
          <a:p>
            <a:r>
              <a:rPr lang="zh-CN" altLang="en-US" sz="1100"/>
              <a:t>告诉发送方</a:t>
            </a:r>
            <a:endParaRPr lang="en-US" altLang="zh-CN" sz="1100"/>
          </a:p>
          <a:p>
            <a:r>
              <a:rPr lang="zh-CN" altLang="en-US" sz="1100"/>
              <a:t>接收窗口</a:t>
            </a:r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3730722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4064" y="918934"/>
            <a:ext cx="1170328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1958900" y="106468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2251482" y="106468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544064" y="106468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836646" y="106468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3129228" y="1064684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3421810" y="1064283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20878" y="1066718"/>
            <a:ext cx="290878" cy="2139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97694" y="1066684"/>
            <a:ext cx="290878" cy="21261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1375440" y="1066718"/>
            <a:ext cx="290878" cy="2139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1666318" y="1066718"/>
            <a:ext cx="292582" cy="21398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-71704" y="1066717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81330" y="1066718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1073912" y="1066718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3788886" y="1494998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3788886" y="178060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3788886" y="2072776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27" name="直接箭头连接符 26"/>
          <p:cNvCxnSpPr/>
          <p:nvPr/>
        </p:nvCxnSpPr>
        <p:spPr>
          <a:xfrm rot="20768093">
            <a:off x="4167770" y="1399813"/>
            <a:ext cx="1940778" cy="8955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20768093">
            <a:off x="4167770" y="1685422"/>
            <a:ext cx="1940778" cy="9194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670739">
            <a:off x="4575562" y="1600699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Seq=1</a:t>
            </a:r>
            <a:r>
              <a:rPr lang="zh-CN" altLang="en-US" sz="1100"/>
              <a:t>，</a:t>
            </a:r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36" name="TextBox 35"/>
          <p:cNvSpPr txBox="1"/>
          <p:nvPr/>
        </p:nvSpPr>
        <p:spPr>
          <a:xfrm rot="713784">
            <a:off x="4560060" y="192284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Seq=101</a:t>
            </a:r>
            <a:r>
              <a:rPr lang="zh-CN" altLang="en-US" sz="1100"/>
              <a:t>，</a:t>
            </a:r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37" name="TextBox 36"/>
          <p:cNvSpPr txBox="1"/>
          <p:nvPr/>
        </p:nvSpPr>
        <p:spPr>
          <a:xfrm rot="742946">
            <a:off x="4574032" y="2167940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Seq=201</a:t>
            </a:r>
            <a:r>
              <a:rPr lang="zh-CN" altLang="en-US" sz="1100"/>
              <a:t>，</a:t>
            </a:r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38" name="矩形 37"/>
          <p:cNvSpPr/>
          <p:nvPr/>
        </p:nvSpPr>
        <p:spPr>
          <a:xfrm>
            <a:off x="6181947" y="197630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6181947" y="2285756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080191" y="2999908"/>
            <a:ext cx="1908666" cy="4479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834331">
            <a:off x="3972793" y="2964120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ACK=1</a:t>
            </a:r>
            <a:r>
              <a:rPr lang="zh-CN" altLang="en-US" sz="1100"/>
              <a:t>，</a:t>
            </a:r>
            <a:r>
              <a:rPr lang="en-US" altLang="zh-CN" sz="1100"/>
              <a:t>ack=201</a:t>
            </a:r>
            <a:r>
              <a:rPr lang="zh-CN" altLang="en-US" sz="1100"/>
              <a:t>，</a:t>
            </a:r>
            <a:r>
              <a:rPr lang="en-US" altLang="zh-CN" sz="1100"/>
              <a:t>rwnd=300</a:t>
            </a:r>
            <a:endParaRPr lang="zh-CN" altLang="en-US" sz="1100"/>
          </a:p>
        </p:txBody>
      </p:sp>
      <p:cxnSp>
        <p:nvCxnSpPr>
          <p:cNvPr id="53" name="直接箭头连接符 52"/>
          <p:cNvCxnSpPr/>
          <p:nvPr/>
        </p:nvCxnSpPr>
        <p:spPr>
          <a:xfrm rot="20768093">
            <a:off x="4124895" y="2098673"/>
            <a:ext cx="879661" cy="4117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 rot="792441">
            <a:off x="5161002" y="2418704"/>
            <a:ext cx="532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/>
              <a:t>丢失</a:t>
            </a:r>
          </a:p>
        </p:txBody>
      </p:sp>
      <p:cxnSp>
        <p:nvCxnSpPr>
          <p:cNvPr id="59" name="直接连接符 58"/>
          <p:cNvCxnSpPr/>
          <p:nvPr/>
        </p:nvCxnSpPr>
        <p:spPr>
          <a:xfrm rot="20768093" flipH="1">
            <a:off x="5040939" y="2448117"/>
            <a:ext cx="130393" cy="5400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20768093">
            <a:off x="5061614" y="2371921"/>
            <a:ext cx="109718" cy="17511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2239406" y="3319428"/>
            <a:ext cx="877746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81" name="矩形 80"/>
          <p:cNvSpPr/>
          <p:nvPr/>
        </p:nvSpPr>
        <p:spPr>
          <a:xfrm>
            <a:off x="1946824" y="343435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82" name="矩形 81"/>
          <p:cNvSpPr/>
          <p:nvPr/>
        </p:nvSpPr>
        <p:spPr>
          <a:xfrm>
            <a:off x="2239406" y="343435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83" name="矩形 82"/>
          <p:cNvSpPr/>
          <p:nvPr/>
        </p:nvSpPr>
        <p:spPr>
          <a:xfrm>
            <a:off x="2531988" y="343435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84" name="矩形 83"/>
          <p:cNvSpPr/>
          <p:nvPr/>
        </p:nvSpPr>
        <p:spPr>
          <a:xfrm>
            <a:off x="2824570" y="343435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85" name="矩形 84"/>
          <p:cNvSpPr/>
          <p:nvPr/>
        </p:nvSpPr>
        <p:spPr>
          <a:xfrm>
            <a:off x="3117152" y="3434352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86" name="矩形 85"/>
          <p:cNvSpPr/>
          <p:nvPr/>
        </p:nvSpPr>
        <p:spPr>
          <a:xfrm>
            <a:off x="3409734" y="3433951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87" name="矩形 86"/>
          <p:cNvSpPr/>
          <p:nvPr/>
        </p:nvSpPr>
        <p:spPr>
          <a:xfrm>
            <a:off x="175566" y="3437072"/>
            <a:ext cx="292582" cy="21330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88" name="矩形 87"/>
          <p:cNvSpPr/>
          <p:nvPr/>
        </p:nvSpPr>
        <p:spPr>
          <a:xfrm>
            <a:off x="468148" y="3437034"/>
            <a:ext cx="292582" cy="21333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89" name="矩形 88"/>
          <p:cNvSpPr/>
          <p:nvPr/>
        </p:nvSpPr>
        <p:spPr>
          <a:xfrm>
            <a:off x="1361660" y="3437072"/>
            <a:ext cx="292582" cy="21330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1654242" y="3436386"/>
            <a:ext cx="292582" cy="21398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91" name="矩形 90"/>
          <p:cNvSpPr/>
          <p:nvPr/>
        </p:nvSpPr>
        <p:spPr>
          <a:xfrm>
            <a:off x="-115312" y="3436385"/>
            <a:ext cx="292582" cy="2139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764121" y="3436386"/>
            <a:ext cx="292582" cy="2139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93" name="矩形 92"/>
          <p:cNvSpPr/>
          <p:nvPr/>
        </p:nvSpPr>
        <p:spPr>
          <a:xfrm>
            <a:off x="1056703" y="3436386"/>
            <a:ext cx="292582" cy="2139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95" name="矩形 94"/>
          <p:cNvSpPr/>
          <p:nvPr/>
        </p:nvSpPr>
        <p:spPr>
          <a:xfrm>
            <a:off x="3788886" y="414781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96" name="矩形 95"/>
          <p:cNvSpPr/>
          <p:nvPr/>
        </p:nvSpPr>
        <p:spPr>
          <a:xfrm>
            <a:off x="3788886" y="3847263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99" name="矩形 98"/>
          <p:cNvSpPr/>
          <p:nvPr/>
        </p:nvSpPr>
        <p:spPr>
          <a:xfrm>
            <a:off x="3788886" y="443584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00" name="TextBox 99"/>
          <p:cNvSpPr txBox="1"/>
          <p:nvPr/>
        </p:nvSpPr>
        <p:spPr>
          <a:xfrm>
            <a:off x="2636945" y="65732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发送窗口</a:t>
            </a:r>
            <a:r>
              <a:rPr lang="en-US" altLang="zh-CN" sz="1100"/>
              <a:t>400</a:t>
            </a:r>
            <a:endParaRPr lang="zh-CN" altLang="en-US" sz="1100"/>
          </a:p>
        </p:txBody>
      </p:sp>
      <p:sp>
        <p:nvSpPr>
          <p:cNvPr id="101" name="TextBox 100"/>
          <p:cNvSpPr txBox="1"/>
          <p:nvPr/>
        </p:nvSpPr>
        <p:spPr>
          <a:xfrm>
            <a:off x="2198072" y="303632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发送窗口</a:t>
            </a:r>
            <a:r>
              <a:rPr lang="en-US" altLang="zh-CN" sz="1100"/>
              <a:t>300</a:t>
            </a:r>
            <a:endParaRPr lang="zh-CN" altLang="en-US" sz="1100"/>
          </a:p>
        </p:txBody>
      </p:sp>
      <p:cxnSp>
        <p:nvCxnSpPr>
          <p:cNvPr id="102" name="直接箭头连接符 101"/>
          <p:cNvCxnSpPr/>
          <p:nvPr/>
        </p:nvCxnSpPr>
        <p:spPr>
          <a:xfrm rot="20602536">
            <a:off x="4182854" y="3692858"/>
            <a:ext cx="1940778" cy="8955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5" idx="3"/>
          </p:cNvCxnSpPr>
          <p:nvPr/>
        </p:nvCxnSpPr>
        <p:spPr>
          <a:xfrm>
            <a:off x="4081468" y="4255829"/>
            <a:ext cx="2109176" cy="343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181947" y="4486215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06" name="矩形 105"/>
          <p:cNvSpPr/>
          <p:nvPr/>
        </p:nvSpPr>
        <p:spPr>
          <a:xfrm>
            <a:off x="6181947" y="4185661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07" name="矩形 106"/>
          <p:cNvSpPr/>
          <p:nvPr/>
        </p:nvSpPr>
        <p:spPr>
          <a:xfrm>
            <a:off x="6181947" y="477424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08" name="直接箭头连接符 107"/>
          <p:cNvCxnSpPr/>
          <p:nvPr/>
        </p:nvCxnSpPr>
        <p:spPr>
          <a:xfrm rot="20602536">
            <a:off x="4168898" y="4275925"/>
            <a:ext cx="1940778" cy="9194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05182">
            <a:off x="4588638" y="3914948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Seq=301</a:t>
            </a:r>
            <a:r>
              <a:rPr lang="zh-CN" altLang="en-US" sz="1100"/>
              <a:t>，</a:t>
            </a:r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110" name="TextBox 109"/>
          <p:cNvSpPr txBox="1"/>
          <p:nvPr/>
        </p:nvSpPr>
        <p:spPr>
          <a:xfrm rot="548227">
            <a:off x="4589039" y="4205079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Seq=401</a:t>
            </a:r>
            <a:r>
              <a:rPr lang="zh-CN" altLang="en-US" sz="1100"/>
              <a:t>，</a:t>
            </a:r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111" name="TextBox 110"/>
          <p:cNvSpPr txBox="1"/>
          <p:nvPr/>
        </p:nvSpPr>
        <p:spPr>
          <a:xfrm rot="577389">
            <a:off x="4581524" y="450625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Seq=201</a:t>
            </a:r>
            <a:r>
              <a:rPr lang="zh-CN" altLang="en-US" sz="1100"/>
              <a:t>，</a:t>
            </a:r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171" name="矩形 170"/>
          <p:cNvSpPr/>
          <p:nvPr/>
        </p:nvSpPr>
        <p:spPr>
          <a:xfrm>
            <a:off x="1905490" y="5401616"/>
            <a:ext cx="292582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72" name="矩形 171"/>
          <p:cNvSpPr/>
          <p:nvPr/>
        </p:nvSpPr>
        <p:spPr>
          <a:xfrm>
            <a:off x="1905490" y="551654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73" name="矩形 172"/>
          <p:cNvSpPr/>
          <p:nvPr/>
        </p:nvSpPr>
        <p:spPr>
          <a:xfrm>
            <a:off x="2198072" y="551654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74" name="矩形 173"/>
          <p:cNvSpPr/>
          <p:nvPr/>
        </p:nvSpPr>
        <p:spPr>
          <a:xfrm>
            <a:off x="2490654" y="551654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75" name="矩形 174"/>
          <p:cNvSpPr/>
          <p:nvPr/>
        </p:nvSpPr>
        <p:spPr>
          <a:xfrm>
            <a:off x="2783236" y="551654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76" name="矩形 175"/>
          <p:cNvSpPr/>
          <p:nvPr/>
        </p:nvSpPr>
        <p:spPr>
          <a:xfrm>
            <a:off x="3075818" y="5516540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77" name="矩形 176"/>
          <p:cNvSpPr/>
          <p:nvPr/>
        </p:nvSpPr>
        <p:spPr>
          <a:xfrm>
            <a:off x="3368400" y="5516139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78" name="矩形 177"/>
          <p:cNvSpPr/>
          <p:nvPr/>
        </p:nvSpPr>
        <p:spPr>
          <a:xfrm>
            <a:off x="136349" y="5518608"/>
            <a:ext cx="295973" cy="21395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79" name="矩形 178"/>
          <p:cNvSpPr/>
          <p:nvPr/>
        </p:nvSpPr>
        <p:spPr>
          <a:xfrm>
            <a:off x="442579" y="5518574"/>
            <a:ext cx="295973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80" name="矩形 179"/>
          <p:cNvSpPr/>
          <p:nvPr/>
        </p:nvSpPr>
        <p:spPr>
          <a:xfrm>
            <a:off x="1320326" y="5513350"/>
            <a:ext cx="292582" cy="21921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181" name="矩形 180"/>
          <p:cNvSpPr/>
          <p:nvPr/>
        </p:nvSpPr>
        <p:spPr>
          <a:xfrm>
            <a:off x="1612908" y="5518574"/>
            <a:ext cx="292582" cy="21398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182" name="矩形 181"/>
          <p:cNvSpPr/>
          <p:nvPr/>
        </p:nvSpPr>
        <p:spPr>
          <a:xfrm>
            <a:off x="-154528" y="5518573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83" name="矩形 182"/>
          <p:cNvSpPr/>
          <p:nvPr/>
        </p:nvSpPr>
        <p:spPr>
          <a:xfrm>
            <a:off x="738553" y="5518574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184" name="矩形 183"/>
          <p:cNvSpPr/>
          <p:nvPr/>
        </p:nvSpPr>
        <p:spPr>
          <a:xfrm>
            <a:off x="1031135" y="5518574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185" name="TextBox 184"/>
          <p:cNvSpPr txBox="1"/>
          <p:nvPr/>
        </p:nvSpPr>
        <p:spPr>
          <a:xfrm>
            <a:off x="1612908" y="5080705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发送窗口</a:t>
            </a:r>
            <a:r>
              <a:rPr lang="en-US" altLang="zh-CN" sz="1100"/>
              <a:t>100</a:t>
            </a:r>
            <a:endParaRPr lang="zh-CN" altLang="en-US" sz="1100"/>
          </a:p>
        </p:txBody>
      </p:sp>
      <p:cxnSp>
        <p:nvCxnSpPr>
          <p:cNvPr id="186" name="直接箭头连接符 185"/>
          <p:cNvCxnSpPr/>
          <p:nvPr/>
        </p:nvCxnSpPr>
        <p:spPr>
          <a:xfrm flipH="1">
            <a:off x="4183956" y="5212029"/>
            <a:ext cx="1908666" cy="4479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 rot="20834331">
            <a:off x="4076558" y="5176241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ACK=1</a:t>
            </a:r>
            <a:r>
              <a:rPr lang="zh-CN" altLang="en-US" sz="1100"/>
              <a:t>，</a:t>
            </a:r>
            <a:r>
              <a:rPr lang="en-US" altLang="zh-CN" sz="1100"/>
              <a:t>ack=501</a:t>
            </a:r>
            <a:r>
              <a:rPr lang="zh-CN" altLang="en-US" sz="1100"/>
              <a:t>，</a:t>
            </a:r>
            <a:r>
              <a:rPr lang="en-US" altLang="zh-CN" sz="1100"/>
              <a:t>rwnd=100</a:t>
            </a:r>
            <a:endParaRPr lang="zh-CN" altLang="en-US" sz="1100"/>
          </a:p>
        </p:txBody>
      </p:sp>
      <p:sp>
        <p:nvSpPr>
          <p:cNvPr id="188" name="矩形 187"/>
          <p:cNvSpPr/>
          <p:nvPr/>
        </p:nvSpPr>
        <p:spPr>
          <a:xfrm>
            <a:off x="3788886" y="5794553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4093239" y="5930841"/>
            <a:ext cx="2031916" cy="5560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 rot="1002195">
            <a:off x="4472645" y="5927051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Seq=501</a:t>
            </a:r>
            <a:r>
              <a:rPr lang="zh-CN" altLang="en-US" sz="1100"/>
              <a:t>，</a:t>
            </a:r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201" name="矩形 200"/>
          <p:cNvSpPr/>
          <p:nvPr/>
        </p:nvSpPr>
        <p:spPr>
          <a:xfrm>
            <a:off x="6181947" y="639172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cxnSp>
        <p:nvCxnSpPr>
          <p:cNvPr id="202" name="直接箭头连接符 201"/>
          <p:cNvCxnSpPr/>
          <p:nvPr/>
        </p:nvCxnSpPr>
        <p:spPr>
          <a:xfrm flipH="1">
            <a:off x="4142437" y="6749117"/>
            <a:ext cx="1908666" cy="4479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 rot="20834331">
            <a:off x="4113586" y="6713329"/>
            <a:ext cx="1922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ACK=1</a:t>
            </a:r>
            <a:r>
              <a:rPr lang="zh-CN" altLang="en-US" sz="1100"/>
              <a:t>，</a:t>
            </a:r>
            <a:r>
              <a:rPr lang="en-US" altLang="zh-CN" sz="1100"/>
              <a:t>ack=601</a:t>
            </a:r>
            <a:r>
              <a:rPr lang="zh-CN" altLang="en-US" sz="1100"/>
              <a:t>，</a:t>
            </a:r>
            <a:r>
              <a:rPr lang="en-US" altLang="zh-CN" sz="1100"/>
              <a:t>rwnd=0</a:t>
            </a:r>
            <a:endParaRPr lang="zh-CN" altLang="en-US" sz="1100"/>
          </a:p>
        </p:txBody>
      </p:sp>
      <p:sp>
        <p:nvSpPr>
          <p:cNvPr id="204" name="矩形 203"/>
          <p:cNvSpPr/>
          <p:nvPr/>
        </p:nvSpPr>
        <p:spPr>
          <a:xfrm>
            <a:off x="1941639" y="6939223"/>
            <a:ext cx="45719" cy="452064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05" name="矩形 204"/>
          <p:cNvSpPr/>
          <p:nvPr/>
        </p:nvSpPr>
        <p:spPr>
          <a:xfrm>
            <a:off x="1941639" y="705414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206" name="矩形 205"/>
          <p:cNvSpPr/>
          <p:nvPr/>
        </p:nvSpPr>
        <p:spPr>
          <a:xfrm>
            <a:off x="2234221" y="705414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207" name="矩形 206"/>
          <p:cNvSpPr/>
          <p:nvPr/>
        </p:nvSpPr>
        <p:spPr>
          <a:xfrm>
            <a:off x="2526803" y="705414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208" name="矩形 207"/>
          <p:cNvSpPr/>
          <p:nvPr/>
        </p:nvSpPr>
        <p:spPr>
          <a:xfrm>
            <a:off x="2819385" y="705414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209" name="矩形 208"/>
          <p:cNvSpPr/>
          <p:nvPr/>
        </p:nvSpPr>
        <p:spPr>
          <a:xfrm>
            <a:off x="3111967" y="7054147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210" name="矩形 209"/>
          <p:cNvSpPr/>
          <p:nvPr/>
        </p:nvSpPr>
        <p:spPr>
          <a:xfrm>
            <a:off x="3404549" y="7053746"/>
            <a:ext cx="292582" cy="2160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211" name="矩形 210"/>
          <p:cNvSpPr/>
          <p:nvPr/>
        </p:nvSpPr>
        <p:spPr>
          <a:xfrm>
            <a:off x="186147" y="7056181"/>
            <a:ext cx="292582" cy="2139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12" name="矩形 211"/>
          <p:cNvSpPr/>
          <p:nvPr/>
        </p:nvSpPr>
        <p:spPr>
          <a:xfrm>
            <a:off x="478729" y="7056147"/>
            <a:ext cx="292582" cy="21261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13" name="矩形 212"/>
          <p:cNvSpPr/>
          <p:nvPr/>
        </p:nvSpPr>
        <p:spPr>
          <a:xfrm>
            <a:off x="1356475" y="7056181"/>
            <a:ext cx="292582" cy="2139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214" name="矩形 213"/>
          <p:cNvSpPr/>
          <p:nvPr/>
        </p:nvSpPr>
        <p:spPr>
          <a:xfrm>
            <a:off x="1649057" y="7056181"/>
            <a:ext cx="292582" cy="213989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215" name="矩形 214"/>
          <p:cNvSpPr/>
          <p:nvPr/>
        </p:nvSpPr>
        <p:spPr>
          <a:xfrm>
            <a:off x="-104731" y="7056180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216" name="矩形 215"/>
          <p:cNvSpPr/>
          <p:nvPr/>
        </p:nvSpPr>
        <p:spPr>
          <a:xfrm>
            <a:off x="774702" y="7056181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217" name="矩形 216"/>
          <p:cNvSpPr/>
          <p:nvPr/>
        </p:nvSpPr>
        <p:spPr>
          <a:xfrm>
            <a:off x="1067284" y="7056181"/>
            <a:ext cx="292582" cy="21257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1649057" y="6618312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发送窗口</a:t>
            </a:r>
            <a:r>
              <a:rPr lang="en-US" altLang="zh-CN" sz="1100"/>
              <a:t>0</a:t>
            </a:r>
            <a:endParaRPr lang="zh-CN" altLang="en-US" sz="1100"/>
          </a:p>
        </p:txBody>
      </p:sp>
      <p:cxnSp>
        <p:nvCxnSpPr>
          <p:cNvPr id="1051" name="直接连接符 1050"/>
          <p:cNvCxnSpPr/>
          <p:nvPr/>
        </p:nvCxnSpPr>
        <p:spPr>
          <a:xfrm>
            <a:off x="3756366" y="681460"/>
            <a:ext cx="0" cy="7788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505056" y="707632"/>
            <a:ext cx="0" cy="77619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586011" y="8207950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t</a:t>
            </a:r>
            <a:endParaRPr lang="zh-CN" altLang="en-US" sz="1100"/>
          </a:p>
        </p:txBody>
      </p:sp>
      <p:sp>
        <p:nvSpPr>
          <p:cNvPr id="226" name="TextBox 225"/>
          <p:cNvSpPr txBox="1"/>
          <p:nvPr/>
        </p:nvSpPr>
        <p:spPr>
          <a:xfrm>
            <a:off x="3610792" y="25721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</a:t>
            </a:r>
            <a:endParaRPr lang="zh-CN" altLang="en-US" sz="2000"/>
          </a:p>
        </p:txBody>
      </p:sp>
      <p:sp>
        <p:nvSpPr>
          <p:cNvPr id="227" name="TextBox 226"/>
          <p:cNvSpPr txBox="1"/>
          <p:nvPr/>
        </p:nvSpPr>
        <p:spPr>
          <a:xfrm>
            <a:off x="6341392" y="25721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B</a:t>
            </a:r>
            <a:endParaRPr lang="zh-CN" altLang="en-US" sz="2000"/>
          </a:p>
        </p:txBody>
      </p:sp>
      <p:cxnSp>
        <p:nvCxnSpPr>
          <p:cNvPr id="228" name="直接箭头连接符 227"/>
          <p:cNvCxnSpPr/>
          <p:nvPr/>
        </p:nvCxnSpPr>
        <p:spPr>
          <a:xfrm flipH="1">
            <a:off x="3824850" y="918934"/>
            <a:ext cx="2616073" cy="2260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 rot="21360539">
            <a:off x="4160207" y="719608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SYN=1</a:t>
            </a:r>
            <a:r>
              <a:rPr lang="zh-CN" altLang="en-US" sz="1100"/>
              <a:t>，</a:t>
            </a:r>
            <a:r>
              <a:rPr lang="en-US" altLang="zh-CN" sz="1100"/>
              <a:t>ACK=0,rwnd=400</a:t>
            </a:r>
            <a:endParaRPr lang="zh-CN" altLang="en-US" sz="1100"/>
          </a:p>
        </p:txBody>
      </p:sp>
      <p:sp>
        <p:nvSpPr>
          <p:cNvPr id="231" name="TextBox 230"/>
          <p:cNvSpPr txBox="1"/>
          <p:nvPr/>
        </p:nvSpPr>
        <p:spPr>
          <a:xfrm>
            <a:off x="6551193" y="757488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向</a:t>
            </a:r>
            <a:r>
              <a:rPr lang="en-US" altLang="zh-CN" sz="1400"/>
              <a:t>A</a:t>
            </a:r>
            <a:r>
              <a:rPr lang="zh-CN" altLang="en-US" sz="1400"/>
              <a:t>发起建立</a:t>
            </a:r>
            <a:r>
              <a:rPr lang="en-US" altLang="zh-CN" sz="1400"/>
              <a:t>TCP</a:t>
            </a:r>
            <a:r>
              <a:rPr lang="zh-CN" altLang="en-US" sz="1400"/>
              <a:t>连接的请求</a:t>
            </a:r>
            <a:endParaRPr lang="en-US" altLang="zh-CN" sz="1400"/>
          </a:p>
          <a:p>
            <a:r>
              <a:rPr lang="en-US" altLang="zh-CN" sz="1400"/>
              <a:t>win</a:t>
            </a:r>
            <a:r>
              <a:rPr lang="zh-CN" altLang="en-US" sz="1400"/>
              <a:t>指明窗口大小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73175" y="1449121"/>
            <a:ext cx="303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发送序号</a:t>
            </a:r>
            <a:r>
              <a:rPr lang="en-US" altLang="zh-CN" sz="1400"/>
              <a:t>1-100</a:t>
            </a:r>
            <a:r>
              <a:rPr lang="zh-CN" altLang="en-US" sz="1400"/>
              <a:t>，还能发送</a:t>
            </a:r>
            <a:r>
              <a:rPr lang="en-US" altLang="zh-CN" sz="1400"/>
              <a:t>300</a:t>
            </a:r>
            <a:r>
              <a:rPr lang="zh-CN" altLang="en-US" sz="1400"/>
              <a:t>字节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73175" y="1683260"/>
            <a:ext cx="323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发送序号</a:t>
            </a:r>
            <a:r>
              <a:rPr lang="en-US" altLang="zh-CN" sz="1400"/>
              <a:t>101-200</a:t>
            </a:r>
            <a:r>
              <a:rPr lang="zh-CN" altLang="en-US" sz="1400"/>
              <a:t>，还能发送</a:t>
            </a:r>
            <a:r>
              <a:rPr lang="en-US" altLang="zh-CN" sz="1400"/>
              <a:t>200</a:t>
            </a:r>
            <a:r>
              <a:rPr lang="zh-CN" altLang="en-US" sz="1400"/>
              <a:t>字节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73175" y="1960263"/>
            <a:ext cx="323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发送序号</a:t>
            </a:r>
            <a:r>
              <a:rPr lang="en-US" altLang="zh-CN" sz="1400"/>
              <a:t>201-300</a:t>
            </a:r>
            <a:r>
              <a:rPr lang="zh-CN" altLang="en-US" sz="1400"/>
              <a:t>，还能发送</a:t>
            </a:r>
            <a:r>
              <a:rPr lang="en-US" altLang="zh-CN" sz="1400"/>
              <a:t>100</a:t>
            </a:r>
            <a:r>
              <a:rPr lang="zh-CN" altLang="en-US" sz="1400"/>
              <a:t>字节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6551193" y="251696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个分组丢失，发送确认，</a:t>
            </a:r>
            <a:endParaRPr lang="en-US" altLang="zh-CN" sz="1400"/>
          </a:p>
          <a:p>
            <a:r>
              <a:rPr lang="zh-CN" altLang="en-US" sz="1400"/>
              <a:t>同时调整窗口大小为</a:t>
            </a:r>
            <a:r>
              <a:rPr lang="en-US" altLang="zh-CN" sz="1400"/>
              <a:t>300</a:t>
            </a:r>
            <a:endParaRPr lang="zh-CN" altLang="en-US" sz="1400"/>
          </a:p>
        </p:txBody>
      </p:sp>
      <p:sp>
        <p:nvSpPr>
          <p:cNvPr id="238" name="TextBox 237"/>
          <p:cNvSpPr txBox="1"/>
          <p:nvPr/>
        </p:nvSpPr>
        <p:spPr>
          <a:xfrm>
            <a:off x="6551193" y="481909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发送确认，</a:t>
            </a:r>
            <a:endParaRPr lang="en-US" altLang="zh-CN" sz="1400"/>
          </a:p>
          <a:p>
            <a:r>
              <a:rPr lang="zh-CN" altLang="en-US" sz="1400"/>
              <a:t>同时调整窗口大小为</a:t>
            </a:r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239" name="TextBox 238"/>
          <p:cNvSpPr txBox="1"/>
          <p:nvPr/>
        </p:nvSpPr>
        <p:spPr>
          <a:xfrm>
            <a:off x="187851" y="4036563"/>
            <a:ext cx="2576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发送序号</a:t>
            </a:r>
            <a:r>
              <a:rPr lang="en-US" altLang="zh-CN" sz="1400"/>
              <a:t>401-500</a:t>
            </a:r>
            <a:r>
              <a:rPr lang="zh-CN" altLang="en-US" sz="1400"/>
              <a:t>，停止发送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-489080" y="3771454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窗口前移，</a:t>
            </a:r>
            <a:r>
              <a:rPr lang="en-US" altLang="zh-CN" sz="1400"/>
              <a:t>A</a:t>
            </a:r>
            <a:r>
              <a:rPr lang="zh-CN" altLang="en-US" sz="1400"/>
              <a:t>发送序号</a:t>
            </a:r>
            <a:r>
              <a:rPr lang="en-US" altLang="zh-CN" sz="1400"/>
              <a:t>301-400</a:t>
            </a:r>
            <a:r>
              <a:rPr lang="zh-CN" altLang="en-US" sz="1400"/>
              <a:t>，还能发送</a:t>
            </a:r>
            <a:r>
              <a:rPr lang="en-US" altLang="zh-CN" sz="1400"/>
              <a:t>100</a:t>
            </a:r>
            <a:r>
              <a:rPr lang="zh-CN" altLang="en-US" sz="1400"/>
              <a:t>字节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36349" y="4329283"/>
            <a:ext cx="353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超时重传丢失的数据，不能发送新的数据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-287262" y="5853680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窗口前移，调整发送窗口大小，只能发送</a:t>
            </a:r>
            <a:r>
              <a:rPr lang="en-US" altLang="zh-CN" sz="1400"/>
              <a:t>100</a:t>
            </a:r>
            <a:r>
              <a:rPr lang="zh-CN" altLang="en-US" sz="1400"/>
              <a:t>字节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528456" y="6027197"/>
            <a:ext cx="17411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B</a:t>
            </a:r>
            <a:r>
              <a:rPr lang="zh-CN" altLang="en-US" sz="1400"/>
              <a:t>接收缓存满了，</a:t>
            </a:r>
            <a:endParaRPr lang="en-US" altLang="zh-CN" sz="1400"/>
          </a:p>
          <a:p>
            <a:r>
              <a:rPr lang="zh-CN" altLang="en-US" sz="1400"/>
              <a:t>打算让</a:t>
            </a:r>
            <a:r>
              <a:rPr lang="en-US" altLang="zh-CN" sz="1400"/>
              <a:t>A</a:t>
            </a:r>
            <a:r>
              <a:rPr lang="zh-CN" altLang="en-US" sz="1400"/>
              <a:t>停止发送，</a:t>
            </a:r>
            <a:endParaRPr lang="en-US" altLang="zh-CN" sz="1400"/>
          </a:p>
          <a:p>
            <a:r>
              <a:rPr lang="zh-CN" altLang="en-US" sz="1400"/>
              <a:t>发送确认，</a:t>
            </a:r>
            <a:endParaRPr lang="en-US" altLang="zh-CN" sz="1400"/>
          </a:p>
          <a:p>
            <a:r>
              <a:rPr lang="zh-CN" altLang="en-US" sz="1400"/>
              <a:t>设置窗口大小为</a:t>
            </a:r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45" name="TextBox 244"/>
          <p:cNvSpPr txBox="1"/>
          <p:nvPr/>
        </p:nvSpPr>
        <p:spPr>
          <a:xfrm>
            <a:off x="0" y="7386517"/>
            <a:ext cx="3336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窗口前移，调整发送窗口为</a:t>
            </a:r>
            <a:r>
              <a:rPr lang="en-US" altLang="zh-CN" sz="1400"/>
              <a:t>0</a:t>
            </a:r>
            <a:r>
              <a:rPr lang="zh-CN" altLang="en-US" sz="1400"/>
              <a:t>，停止发送</a:t>
            </a:r>
          </a:p>
        </p:txBody>
      </p:sp>
      <p:cxnSp>
        <p:nvCxnSpPr>
          <p:cNvPr id="246" name="直接箭头连接符 245"/>
          <p:cNvCxnSpPr/>
          <p:nvPr/>
        </p:nvCxnSpPr>
        <p:spPr>
          <a:xfrm flipH="1">
            <a:off x="4173825" y="7880215"/>
            <a:ext cx="1908666" cy="4479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 rot="20834331">
            <a:off x="4066427" y="7844427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ACK=1</a:t>
            </a:r>
            <a:r>
              <a:rPr lang="zh-CN" altLang="en-US" sz="1100"/>
              <a:t>，</a:t>
            </a:r>
            <a:r>
              <a:rPr lang="en-US" altLang="zh-CN" sz="1100"/>
              <a:t>ack=601</a:t>
            </a:r>
            <a:r>
              <a:rPr lang="zh-CN" altLang="en-US" sz="1100"/>
              <a:t>，</a:t>
            </a:r>
            <a:r>
              <a:rPr lang="en-US" altLang="zh-CN" sz="1100"/>
              <a:t>rwnd=400</a:t>
            </a:r>
            <a:endParaRPr lang="zh-CN" altLang="en-US" sz="1100"/>
          </a:p>
        </p:txBody>
      </p:sp>
      <p:sp>
        <p:nvSpPr>
          <p:cNvPr id="248" name="TextBox 247"/>
          <p:cNvSpPr txBox="1"/>
          <p:nvPr/>
        </p:nvSpPr>
        <p:spPr>
          <a:xfrm>
            <a:off x="6519486" y="7231533"/>
            <a:ext cx="17411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缓存有了空间，</a:t>
            </a:r>
            <a:endParaRPr lang="en-US" altLang="zh-CN" sz="1400"/>
          </a:p>
          <a:p>
            <a:r>
              <a:rPr lang="zh-CN" altLang="en-US" sz="1400"/>
              <a:t>打算让</a:t>
            </a:r>
            <a:r>
              <a:rPr lang="en-US" altLang="zh-CN" sz="1400"/>
              <a:t>A</a:t>
            </a:r>
            <a:r>
              <a:rPr lang="zh-CN" altLang="en-US" sz="1400"/>
              <a:t>继续发送，</a:t>
            </a:r>
            <a:endParaRPr lang="en-US" altLang="zh-CN" sz="1400"/>
          </a:p>
          <a:p>
            <a:r>
              <a:rPr lang="zh-CN" altLang="en-US" sz="1400"/>
              <a:t>发送确认，</a:t>
            </a:r>
            <a:endParaRPr lang="en-US" altLang="zh-CN" sz="1400"/>
          </a:p>
          <a:p>
            <a:r>
              <a:rPr lang="zh-CN" altLang="en-US" sz="1400"/>
              <a:t>调整窗口大小为</a:t>
            </a:r>
            <a:r>
              <a:rPr lang="en-US" altLang="zh-CN" sz="1400"/>
              <a:t>400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43837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880854" y="757667"/>
            <a:ext cx="5184473" cy="2047962"/>
          </a:xfrm>
          <a:prstGeom prst="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>
            <a:off x="785378" y="6161271"/>
            <a:ext cx="4736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349659" y="4718842"/>
            <a:ext cx="9501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033200" y="5479849"/>
            <a:ext cx="306000" cy="52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862333" y="4351536"/>
            <a:ext cx="572235" cy="290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111" y="5157350"/>
            <a:ext cx="676398" cy="64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782756" y="5238858"/>
            <a:ext cx="566738" cy="331873"/>
            <a:chOff x="4028" y="3053"/>
            <a:chExt cx="555" cy="325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5"/>
          <p:cNvGrpSpPr>
            <a:grpSpLocks noChangeAspect="1"/>
          </p:cNvGrpSpPr>
          <p:nvPr/>
        </p:nvGrpSpPr>
        <p:grpSpPr bwMode="auto">
          <a:xfrm>
            <a:off x="5650327" y="5210777"/>
            <a:ext cx="566738" cy="331873"/>
            <a:chOff x="4028" y="3053"/>
            <a:chExt cx="555" cy="325"/>
          </a:xfrm>
        </p:grpSpPr>
        <p:sp>
          <p:nvSpPr>
            <p:cNvPr id="16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4309982" y="5406054"/>
            <a:ext cx="13878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189494" y="4701303"/>
            <a:ext cx="2434101" cy="654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32464" y="5479849"/>
            <a:ext cx="2858770" cy="107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978" y="3705617"/>
            <a:ext cx="428494" cy="40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267" y="4019261"/>
            <a:ext cx="498958" cy="47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82" y="4395132"/>
            <a:ext cx="604964" cy="57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直接连接符 69"/>
          <p:cNvCxnSpPr>
            <a:endCxn id="5" idx="18"/>
          </p:cNvCxnSpPr>
          <p:nvPr/>
        </p:nvCxnSpPr>
        <p:spPr>
          <a:xfrm>
            <a:off x="2677944" y="4760377"/>
            <a:ext cx="1181398" cy="610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030" y="4844665"/>
            <a:ext cx="560715" cy="328330"/>
          </a:xfrm>
          <a:prstGeom prst="rect">
            <a:avLst/>
          </a:prstGeom>
          <a:noFill/>
        </p:spPr>
      </p:pic>
      <p:pic>
        <p:nvPicPr>
          <p:cNvPr id="66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4559" y="4559395"/>
            <a:ext cx="621792" cy="283816"/>
          </a:xfrm>
          <a:prstGeom prst="rect">
            <a:avLst/>
          </a:prstGeom>
          <a:noFill/>
        </p:spPr>
      </p:pic>
      <p:cxnSp>
        <p:nvCxnSpPr>
          <p:cNvPr id="77" name="直接连接符 76"/>
          <p:cNvCxnSpPr/>
          <p:nvPr/>
        </p:nvCxnSpPr>
        <p:spPr>
          <a:xfrm>
            <a:off x="2122661" y="4026385"/>
            <a:ext cx="379062" cy="58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4" idx="24"/>
          </p:cNvCxnSpPr>
          <p:nvPr/>
        </p:nvCxnSpPr>
        <p:spPr>
          <a:xfrm flipV="1">
            <a:off x="1464494" y="5479849"/>
            <a:ext cx="2345833" cy="668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2192" y="5602056"/>
            <a:ext cx="711650" cy="416711"/>
          </a:xfrm>
          <a:prstGeom prst="rect">
            <a:avLst/>
          </a:prstGeom>
          <a:noFill/>
        </p:spPr>
      </p:pic>
      <p:pic>
        <p:nvPicPr>
          <p:cNvPr id="67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445" y="5955007"/>
            <a:ext cx="903780" cy="412529"/>
          </a:xfrm>
          <a:prstGeom prst="rect">
            <a:avLst/>
          </a:prstGeom>
          <a:noFill/>
        </p:spPr>
      </p:pic>
      <p:cxnSp>
        <p:nvCxnSpPr>
          <p:cNvPr id="105" name="直接连接符 104"/>
          <p:cNvCxnSpPr/>
          <p:nvPr/>
        </p:nvCxnSpPr>
        <p:spPr>
          <a:xfrm flipV="1">
            <a:off x="375493" y="6352030"/>
            <a:ext cx="822055" cy="6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0810" y="5954341"/>
            <a:ext cx="903780" cy="412529"/>
          </a:xfrm>
          <a:prstGeom prst="rect">
            <a:avLst/>
          </a:prstGeom>
          <a:noFill/>
        </p:spPr>
      </p:pic>
      <p:pic>
        <p:nvPicPr>
          <p:cNvPr id="34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522" y="5601326"/>
            <a:ext cx="694012" cy="406383"/>
          </a:xfrm>
          <a:prstGeom prst="rect">
            <a:avLst/>
          </a:prstGeom>
          <a:noFill/>
        </p:spPr>
      </p:pic>
      <p:pic>
        <p:nvPicPr>
          <p:cNvPr id="114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0563" y="4809304"/>
            <a:ext cx="626428" cy="285932"/>
          </a:xfrm>
          <a:prstGeom prst="rect">
            <a:avLst/>
          </a:prstGeom>
          <a:noFill/>
        </p:spPr>
      </p:pic>
      <p:pic>
        <p:nvPicPr>
          <p:cNvPr id="11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3560" y="4051798"/>
            <a:ext cx="457812" cy="43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1528" y="4400277"/>
            <a:ext cx="474164" cy="45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3589" y="5516897"/>
            <a:ext cx="671530" cy="6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直接连接符 120"/>
          <p:cNvCxnSpPr/>
          <p:nvPr/>
        </p:nvCxnSpPr>
        <p:spPr>
          <a:xfrm flipH="1">
            <a:off x="7864254" y="4489826"/>
            <a:ext cx="402146" cy="326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7899212" y="5026884"/>
            <a:ext cx="734377" cy="130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8422895" y="6004875"/>
            <a:ext cx="291431" cy="109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 flipV="1">
            <a:off x="8100009" y="6312235"/>
            <a:ext cx="967436" cy="875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2" y="5642373"/>
            <a:ext cx="871744" cy="83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7354" y="6388193"/>
            <a:ext cx="892847" cy="8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233" y="4996305"/>
            <a:ext cx="560715" cy="328330"/>
          </a:xfrm>
          <a:prstGeom prst="rect">
            <a:avLst/>
          </a:prstGeom>
          <a:noFill/>
        </p:spPr>
      </p:pic>
      <p:pic>
        <p:nvPicPr>
          <p:cNvPr id="11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2115" y="4809304"/>
            <a:ext cx="574568" cy="5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9399" y="6084063"/>
            <a:ext cx="764288" cy="73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8282" y="6753008"/>
            <a:ext cx="908901" cy="86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" name="TextBox 194"/>
          <p:cNvSpPr txBox="1"/>
          <p:nvPr/>
        </p:nvSpPr>
        <p:spPr>
          <a:xfrm>
            <a:off x="4523235" y="513119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1000M</a:t>
            </a:r>
            <a:r>
              <a:rPr lang="zh-CN" altLang="en-US" sz="1400"/>
              <a:t>带宽</a:t>
            </a:r>
            <a:endParaRPr lang="zh-CN" altLang="en-US" sz="1200"/>
          </a:p>
        </p:txBody>
      </p:sp>
      <p:grpSp>
        <p:nvGrpSpPr>
          <p:cNvPr id="203" name="Group 40"/>
          <p:cNvGrpSpPr>
            <a:grpSpLocks/>
          </p:cNvGrpSpPr>
          <p:nvPr/>
        </p:nvGrpSpPr>
        <p:grpSpPr bwMode="auto">
          <a:xfrm rot="20806622">
            <a:off x="3223513" y="5486226"/>
            <a:ext cx="300037" cy="72000"/>
            <a:chOff x="2064" y="1776"/>
            <a:chExt cx="171" cy="66"/>
          </a:xfrm>
        </p:grpSpPr>
        <p:sp>
          <p:nvSpPr>
            <p:cNvPr id="204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05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" name="Group 40"/>
          <p:cNvGrpSpPr>
            <a:grpSpLocks/>
          </p:cNvGrpSpPr>
          <p:nvPr/>
        </p:nvGrpSpPr>
        <p:grpSpPr bwMode="auto">
          <a:xfrm>
            <a:off x="4382977" y="5463607"/>
            <a:ext cx="300037" cy="72000"/>
            <a:chOff x="2064" y="1776"/>
            <a:chExt cx="171" cy="66"/>
          </a:xfrm>
        </p:grpSpPr>
        <p:sp>
          <p:nvSpPr>
            <p:cNvPr id="207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08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9" name="Group 40"/>
          <p:cNvGrpSpPr>
            <a:grpSpLocks/>
          </p:cNvGrpSpPr>
          <p:nvPr/>
        </p:nvGrpSpPr>
        <p:grpSpPr bwMode="auto">
          <a:xfrm rot="1076081">
            <a:off x="7330618" y="6074702"/>
            <a:ext cx="300037" cy="72000"/>
            <a:chOff x="2064" y="1776"/>
            <a:chExt cx="171" cy="66"/>
          </a:xfrm>
        </p:grpSpPr>
        <p:sp>
          <p:nvSpPr>
            <p:cNvPr id="210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11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" name="Group 40"/>
          <p:cNvGrpSpPr>
            <a:grpSpLocks/>
          </p:cNvGrpSpPr>
          <p:nvPr/>
        </p:nvGrpSpPr>
        <p:grpSpPr bwMode="auto">
          <a:xfrm rot="20593853">
            <a:off x="1956833" y="5774300"/>
            <a:ext cx="300037" cy="72000"/>
            <a:chOff x="2064" y="1776"/>
            <a:chExt cx="171" cy="66"/>
          </a:xfrm>
        </p:grpSpPr>
        <p:sp>
          <p:nvSpPr>
            <p:cNvPr id="218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19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0" name="Group 40"/>
          <p:cNvGrpSpPr>
            <a:grpSpLocks/>
          </p:cNvGrpSpPr>
          <p:nvPr/>
        </p:nvGrpSpPr>
        <p:grpSpPr bwMode="auto">
          <a:xfrm rot="3592694">
            <a:off x="1232745" y="5722955"/>
            <a:ext cx="300037" cy="72000"/>
            <a:chOff x="2064" y="1776"/>
            <a:chExt cx="171" cy="66"/>
          </a:xfrm>
        </p:grpSpPr>
        <p:sp>
          <p:nvSpPr>
            <p:cNvPr id="221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22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0"/>
          <p:cNvGrpSpPr>
            <a:grpSpLocks/>
          </p:cNvGrpSpPr>
          <p:nvPr/>
        </p:nvGrpSpPr>
        <p:grpSpPr bwMode="auto">
          <a:xfrm rot="21340294">
            <a:off x="958568" y="5982649"/>
            <a:ext cx="300037" cy="72000"/>
            <a:chOff x="2064" y="1776"/>
            <a:chExt cx="171" cy="66"/>
          </a:xfrm>
        </p:grpSpPr>
        <p:sp>
          <p:nvSpPr>
            <p:cNvPr id="224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25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9" name="Group 40"/>
          <p:cNvGrpSpPr>
            <a:grpSpLocks/>
          </p:cNvGrpSpPr>
          <p:nvPr/>
        </p:nvGrpSpPr>
        <p:grpSpPr bwMode="auto">
          <a:xfrm rot="1386909">
            <a:off x="6281404" y="5652177"/>
            <a:ext cx="300037" cy="72000"/>
            <a:chOff x="2064" y="1776"/>
            <a:chExt cx="171" cy="66"/>
          </a:xfrm>
        </p:grpSpPr>
        <p:sp>
          <p:nvSpPr>
            <p:cNvPr id="230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31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" name="Group 40"/>
          <p:cNvGrpSpPr>
            <a:grpSpLocks/>
          </p:cNvGrpSpPr>
          <p:nvPr/>
        </p:nvGrpSpPr>
        <p:grpSpPr bwMode="auto">
          <a:xfrm rot="2090142">
            <a:off x="3532091" y="5108037"/>
            <a:ext cx="300037" cy="72000"/>
            <a:chOff x="2064" y="1776"/>
            <a:chExt cx="171" cy="66"/>
          </a:xfrm>
        </p:grpSpPr>
        <p:sp>
          <p:nvSpPr>
            <p:cNvPr id="239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40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5242194" y="5428698"/>
            <a:ext cx="300037" cy="72000"/>
            <a:chOff x="2064" y="1776"/>
            <a:chExt cx="171" cy="66"/>
          </a:xfrm>
        </p:grpSpPr>
        <p:sp>
          <p:nvSpPr>
            <p:cNvPr id="257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58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5" name="Group 40"/>
          <p:cNvGrpSpPr>
            <a:grpSpLocks/>
          </p:cNvGrpSpPr>
          <p:nvPr/>
        </p:nvGrpSpPr>
        <p:grpSpPr bwMode="auto">
          <a:xfrm rot="20411300">
            <a:off x="6321613" y="5111003"/>
            <a:ext cx="300037" cy="72000"/>
            <a:chOff x="2064" y="1776"/>
            <a:chExt cx="171" cy="66"/>
          </a:xfrm>
        </p:grpSpPr>
        <p:sp>
          <p:nvSpPr>
            <p:cNvPr id="266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67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8" name="Group 40"/>
          <p:cNvGrpSpPr>
            <a:grpSpLocks/>
          </p:cNvGrpSpPr>
          <p:nvPr/>
        </p:nvGrpSpPr>
        <p:grpSpPr bwMode="auto">
          <a:xfrm rot="18941829">
            <a:off x="7795736" y="4574205"/>
            <a:ext cx="300037" cy="72000"/>
            <a:chOff x="2064" y="1776"/>
            <a:chExt cx="171" cy="66"/>
          </a:xfrm>
        </p:grpSpPr>
        <p:sp>
          <p:nvSpPr>
            <p:cNvPr id="269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70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4" name="Group 40"/>
          <p:cNvGrpSpPr>
            <a:grpSpLocks/>
          </p:cNvGrpSpPr>
          <p:nvPr/>
        </p:nvGrpSpPr>
        <p:grpSpPr bwMode="auto">
          <a:xfrm rot="20222583">
            <a:off x="8450857" y="5827164"/>
            <a:ext cx="300037" cy="72000"/>
            <a:chOff x="2064" y="1776"/>
            <a:chExt cx="171" cy="66"/>
          </a:xfrm>
        </p:grpSpPr>
        <p:sp>
          <p:nvSpPr>
            <p:cNvPr id="275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76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" name="Group 40"/>
          <p:cNvGrpSpPr>
            <a:grpSpLocks/>
          </p:cNvGrpSpPr>
          <p:nvPr/>
        </p:nvGrpSpPr>
        <p:grpSpPr bwMode="auto">
          <a:xfrm rot="2099595">
            <a:off x="2630823" y="4918652"/>
            <a:ext cx="300037" cy="72000"/>
            <a:chOff x="2064" y="1776"/>
            <a:chExt cx="171" cy="66"/>
          </a:xfrm>
        </p:grpSpPr>
        <p:sp>
          <p:nvSpPr>
            <p:cNvPr id="278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79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" name="Group 40"/>
          <p:cNvGrpSpPr>
            <a:grpSpLocks/>
          </p:cNvGrpSpPr>
          <p:nvPr/>
        </p:nvGrpSpPr>
        <p:grpSpPr bwMode="auto">
          <a:xfrm rot="21226240">
            <a:off x="1868597" y="4749220"/>
            <a:ext cx="300037" cy="72000"/>
            <a:chOff x="2064" y="1776"/>
            <a:chExt cx="171" cy="66"/>
          </a:xfrm>
        </p:grpSpPr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88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9" name="Group 40"/>
          <p:cNvGrpSpPr>
            <a:grpSpLocks/>
          </p:cNvGrpSpPr>
          <p:nvPr/>
        </p:nvGrpSpPr>
        <p:grpSpPr bwMode="auto">
          <a:xfrm rot="19453857">
            <a:off x="744945" y="6639081"/>
            <a:ext cx="300037" cy="72000"/>
            <a:chOff x="2064" y="1776"/>
            <a:chExt cx="171" cy="66"/>
          </a:xfrm>
        </p:grpSpPr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91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1" name="Group 40"/>
          <p:cNvGrpSpPr>
            <a:grpSpLocks/>
          </p:cNvGrpSpPr>
          <p:nvPr/>
        </p:nvGrpSpPr>
        <p:grpSpPr bwMode="auto">
          <a:xfrm rot="3534610">
            <a:off x="2270469" y="4235774"/>
            <a:ext cx="300037" cy="72000"/>
            <a:chOff x="2064" y="1776"/>
            <a:chExt cx="171" cy="66"/>
          </a:xfrm>
        </p:grpSpPr>
        <p:sp>
          <p:nvSpPr>
            <p:cNvPr id="302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03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4" name="Group 40"/>
          <p:cNvGrpSpPr>
            <a:grpSpLocks/>
          </p:cNvGrpSpPr>
          <p:nvPr/>
        </p:nvGrpSpPr>
        <p:grpSpPr bwMode="auto">
          <a:xfrm rot="1793555">
            <a:off x="2051255" y="4408185"/>
            <a:ext cx="300037" cy="72000"/>
            <a:chOff x="2064" y="1776"/>
            <a:chExt cx="171" cy="66"/>
          </a:xfrm>
        </p:grpSpPr>
        <p:sp>
          <p:nvSpPr>
            <p:cNvPr id="305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06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" name="Group 40"/>
          <p:cNvGrpSpPr>
            <a:grpSpLocks/>
          </p:cNvGrpSpPr>
          <p:nvPr/>
        </p:nvGrpSpPr>
        <p:grpSpPr bwMode="auto">
          <a:xfrm>
            <a:off x="4793199" y="5442025"/>
            <a:ext cx="300037" cy="72000"/>
            <a:chOff x="2064" y="1776"/>
            <a:chExt cx="171" cy="66"/>
          </a:xfrm>
        </p:grpSpPr>
        <p:sp>
          <p:nvSpPr>
            <p:cNvPr id="308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09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" name="Group 40"/>
          <p:cNvGrpSpPr>
            <a:grpSpLocks/>
          </p:cNvGrpSpPr>
          <p:nvPr/>
        </p:nvGrpSpPr>
        <p:grpSpPr bwMode="auto">
          <a:xfrm rot="2511238">
            <a:off x="8453619" y="6827318"/>
            <a:ext cx="300037" cy="72000"/>
            <a:chOff x="2064" y="1776"/>
            <a:chExt cx="171" cy="66"/>
          </a:xfrm>
        </p:grpSpPr>
        <p:sp>
          <p:nvSpPr>
            <p:cNvPr id="311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12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6729233" y="472285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R5</a:t>
            </a:r>
            <a:endParaRPr lang="zh-CN" altLang="en-US" sz="1400"/>
          </a:p>
        </p:txBody>
      </p:sp>
      <p:sp>
        <p:nvSpPr>
          <p:cNvPr id="319" name="TextBox 318"/>
          <p:cNvSpPr txBox="1"/>
          <p:nvPr/>
        </p:nvSpPr>
        <p:spPr>
          <a:xfrm rot="20634580">
            <a:off x="3090362" y="5645351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600M/s</a:t>
            </a:r>
            <a:endParaRPr lang="zh-CN" altLang="en-US" sz="1200"/>
          </a:p>
        </p:txBody>
      </p:sp>
      <p:sp>
        <p:nvSpPr>
          <p:cNvPr id="320" name="TextBox 319"/>
          <p:cNvSpPr txBox="1"/>
          <p:nvPr/>
        </p:nvSpPr>
        <p:spPr>
          <a:xfrm rot="1543443">
            <a:off x="3288432" y="469311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700M/s</a:t>
            </a:r>
            <a:endParaRPr lang="zh-CN" altLang="en-US" sz="1200"/>
          </a:p>
        </p:txBody>
      </p:sp>
      <p:sp>
        <p:nvSpPr>
          <p:cNvPr id="323" name="TextBox 322"/>
          <p:cNvSpPr txBox="1"/>
          <p:nvPr/>
        </p:nvSpPr>
        <p:spPr>
          <a:xfrm>
            <a:off x="4537352" y="56470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该链路吞吐量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2974464" y="454617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R1</a:t>
            </a:r>
            <a:endParaRPr lang="zh-CN" altLang="en-US" sz="1400"/>
          </a:p>
        </p:txBody>
      </p:sp>
      <p:sp>
        <p:nvSpPr>
          <p:cNvPr id="326" name="TextBox 325"/>
          <p:cNvSpPr txBox="1"/>
          <p:nvPr/>
        </p:nvSpPr>
        <p:spPr>
          <a:xfrm>
            <a:off x="2506773" y="611099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R2</a:t>
            </a:r>
            <a:endParaRPr lang="zh-CN" altLang="en-US" sz="1400"/>
          </a:p>
        </p:txBody>
      </p:sp>
      <p:sp>
        <p:nvSpPr>
          <p:cNvPr id="327" name="TextBox 326"/>
          <p:cNvSpPr txBox="1"/>
          <p:nvPr/>
        </p:nvSpPr>
        <p:spPr>
          <a:xfrm>
            <a:off x="5684716" y="487299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R4</a:t>
            </a:r>
            <a:endParaRPr lang="zh-CN" altLang="en-US" sz="1400"/>
          </a:p>
        </p:txBody>
      </p:sp>
      <p:sp>
        <p:nvSpPr>
          <p:cNvPr id="328" name="TextBox 327"/>
          <p:cNvSpPr txBox="1"/>
          <p:nvPr/>
        </p:nvSpPr>
        <p:spPr>
          <a:xfrm>
            <a:off x="6921580" y="531915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R6</a:t>
            </a:r>
            <a:endParaRPr lang="zh-CN" altLang="en-US" sz="1400"/>
          </a:p>
        </p:txBody>
      </p:sp>
      <p:grpSp>
        <p:nvGrpSpPr>
          <p:cNvPr id="329" name="Group 40"/>
          <p:cNvGrpSpPr>
            <a:grpSpLocks/>
          </p:cNvGrpSpPr>
          <p:nvPr/>
        </p:nvGrpSpPr>
        <p:grpSpPr bwMode="auto">
          <a:xfrm rot="5174637">
            <a:off x="4123753" y="5727184"/>
            <a:ext cx="300037" cy="72000"/>
            <a:chOff x="2064" y="1776"/>
            <a:chExt cx="171" cy="66"/>
          </a:xfrm>
        </p:grpSpPr>
        <p:sp>
          <p:nvSpPr>
            <p:cNvPr id="330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31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34" name="直接连接符 333"/>
          <p:cNvCxnSpPr/>
          <p:nvPr/>
        </p:nvCxnSpPr>
        <p:spPr>
          <a:xfrm flipV="1">
            <a:off x="4106570" y="5897466"/>
            <a:ext cx="307316" cy="2137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 flipV="1">
            <a:off x="4201220" y="5897785"/>
            <a:ext cx="118302" cy="2459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3621237" y="621364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丢弃过载的数据包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476548" y="683775"/>
            <a:ext cx="6723587" cy="2778819"/>
            <a:chOff x="2062989" y="863616"/>
            <a:chExt cx="6037000" cy="2607899"/>
          </a:xfrm>
        </p:grpSpPr>
        <p:cxnSp>
          <p:nvCxnSpPr>
            <p:cNvPr id="196" name="直接连接符 195"/>
            <p:cNvCxnSpPr/>
            <p:nvPr/>
          </p:nvCxnSpPr>
          <p:spPr>
            <a:xfrm>
              <a:off x="5622851" y="2854959"/>
              <a:ext cx="0" cy="27064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316159" y="2854958"/>
              <a:ext cx="4720901" cy="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V="1">
              <a:off x="3323798" y="863616"/>
              <a:ext cx="0" cy="198682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7013022" y="2971718"/>
              <a:ext cx="1086967" cy="31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输入的负载</a:t>
              </a:r>
            </a:p>
          </p:txBody>
        </p:sp>
        <p:cxnSp>
          <p:nvCxnSpPr>
            <p:cNvPr id="200" name="直接连接符 199"/>
            <p:cNvCxnSpPr/>
            <p:nvPr/>
          </p:nvCxnSpPr>
          <p:spPr>
            <a:xfrm flipV="1">
              <a:off x="3316159" y="1582608"/>
              <a:ext cx="1527465" cy="12723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062989" y="932963"/>
              <a:ext cx="1086967" cy="31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链路吞吐量</a:t>
              </a:r>
            </a:p>
          </p:txBody>
        </p:sp>
        <p:cxnSp>
          <p:nvCxnSpPr>
            <p:cNvPr id="202" name="直接连接符 201"/>
            <p:cNvCxnSpPr/>
            <p:nvPr/>
          </p:nvCxnSpPr>
          <p:spPr>
            <a:xfrm flipH="1">
              <a:off x="3316160" y="1582608"/>
              <a:ext cx="172250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4839052" y="1582608"/>
              <a:ext cx="25726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492294" y="1432784"/>
              <a:ext cx="872511" cy="31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1000M/s</a:t>
              </a:r>
              <a:endParaRPr lang="zh-CN" altLang="en-US" sz="1400"/>
            </a:p>
          </p:txBody>
        </p:sp>
        <p:sp>
          <p:nvSpPr>
            <p:cNvPr id="214" name="任意多边形 213"/>
            <p:cNvSpPr/>
            <p:nvPr/>
          </p:nvSpPr>
          <p:spPr>
            <a:xfrm>
              <a:off x="3345564" y="2037157"/>
              <a:ext cx="2286000" cy="817802"/>
            </a:xfrm>
            <a:custGeom>
              <a:avLst/>
              <a:gdLst>
                <a:gd name="connsiteX0" fmla="*/ 0 w 2286000"/>
                <a:gd name="connsiteY0" fmla="*/ 808121 h 850652"/>
                <a:gd name="connsiteX1" fmla="*/ 1052623 w 2286000"/>
                <a:gd name="connsiteY1" fmla="*/ 180800 h 850652"/>
                <a:gd name="connsiteX2" fmla="*/ 1531088 w 2286000"/>
                <a:gd name="connsiteY2" fmla="*/ 47 h 850652"/>
                <a:gd name="connsiteX3" fmla="*/ 1967023 w 2286000"/>
                <a:gd name="connsiteY3" fmla="*/ 191433 h 850652"/>
                <a:gd name="connsiteX4" fmla="*/ 2286000 w 2286000"/>
                <a:gd name="connsiteY4" fmla="*/ 850652 h 85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0" h="850652">
                  <a:moveTo>
                    <a:pt x="0" y="808121"/>
                  </a:moveTo>
                  <a:cubicBezTo>
                    <a:pt x="398721" y="561800"/>
                    <a:pt x="797442" y="315479"/>
                    <a:pt x="1052623" y="180800"/>
                  </a:cubicBezTo>
                  <a:cubicBezTo>
                    <a:pt x="1307804" y="46121"/>
                    <a:pt x="1378688" y="-1725"/>
                    <a:pt x="1531088" y="47"/>
                  </a:cubicBezTo>
                  <a:cubicBezTo>
                    <a:pt x="1683488" y="1819"/>
                    <a:pt x="1841204" y="49665"/>
                    <a:pt x="1967023" y="191433"/>
                  </a:cubicBezTo>
                  <a:cubicBezTo>
                    <a:pt x="2092842" y="333201"/>
                    <a:pt x="2229293" y="733694"/>
                    <a:pt x="2286000" y="85065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215" name="直接连接符 214"/>
            <p:cNvCxnSpPr/>
            <p:nvPr/>
          </p:nvCxnSpPr>
          <p:spPr>
            <a:xfrm flipH="1">
              <a:off x="4244588" y="2037157"/>
              <a:ext cx="8337" cy="10884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4843624" y="2047263"/>
              <a:ext cx="12892" cy="11052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5217792" y="1219688"/>
              <a:ext cx="810619" cy="28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理想情况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581657" y="260040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死锁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607860" y="2206305"/>
              <a:ext cx="810619" cy="28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实际情况</a:t>
              </a:r>
            </a:p>
          </p:txBody>
        </p:sp>
        <p:cxnSp>
          <p:nvCxnSpPr>
            <p:cNvPr id="264" name="直接箭头连接符 263"/>
            <p:cNvCxnSpPr/>
            <p:nvPr/>
          </p:nvCxnSpPr>
          <p:spPr>
            <a:xfrm flipH="1">
              <a:off x="4228348" y="2993940"/>
              <a:ext cx="5938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/>
            <p:nvPr/>
          </p:nvCxnSpPr>
          <p:spPr>
            <a:xfrm flipH="1">
              <a:off x="4876902" y="2993940"/>
              <a:ext cx="745949" cy="938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4297688" y="300985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轻度</a:t>
              </a:r>
              <a:endParaRPr lang="en-US" altLang="zh-CN" sz="1200"/>
            </a:p>
            <a:p>
              <a:r>
                <a:rPr lang="zh-CN" altLang="en-US" sz="1200"/>
                <a:t>拥塞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003654" y="30308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拥塞</a:t>
              </a:r>
            </a:p>
          </p:txBody>
        </p:sp>
      </p:grpSp>
      <p:cxnSp>
        <p:nvCxnSpPr>
          <p:cNvPr id="281" name="直接箭头连接符 280"/>
          <p:cNvCxnSpPr/>
          <p:nvPr/>
        </p:nvCxnSpPr>
        <p:spPr>
          <a:xfrm flipV="1">
            <a:off x="3859342" y="3043775"/>
            <a:ext cx="3160042" cy="17935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 flipV="1">
            <a:off x="3538411" y="3240682"/>
            <a:ext cx="3480973" cy="22559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5237532" y="2278437"/>
            <a:ext cx="213444" cy="922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 flipV="1">
            <a:off x="2455394" y="1628800"/>
            <a:ext cx="18568" cy="17773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flipH="1" flipV="1">
            <a:off x="2464678" y="3417872"/>
            <a:ext cx="2407478" cy="17394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3939319" y="4921662"/>
            <a:ext cx="22923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/>
              <a:t>R3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51895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154542" y="4320400"/>
            <a:ext cx="6394122" cy="1602982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43" name="矩形 142"/>
          <p:cNvSpPr/>
          <p:nvPr/>
        </p:nvSpPr>
        <p:spPr>
          <a:xfrm>
            <a:off x="4165880" y="2399222"/>
            <a:ext cx="6238768" cy="847929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232" y="476671"/>
            <a:ext cx="892847" cy="8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5604" y="476672"/>
            <a:ext cx="892847" cy="8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2194" y="6086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384711" y="63056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8" name="任意多边形 7"/>
          <p:cNvSpPr/>
          <p:nvPr/>
        </p:nvSpPr>
        <p:spPr>
          <a:xfrm>
            <a:off x="4636094" y="848640"/>
            <a:ext cx="3359589" cy="134989"/>
          </a:xfrm>
          <a:custGeom>
            <a:avLst/>
            <a:gdLst>
              <a:gd name="connsiteX0" fmla="*/ 6646460 w 6646460"/>
              <a:gd name="connsiteY0" fmla="*/ 423169 h 423169"/>
              <a:gd name="connsiteX1" fmla="*/ 2374710 w 6646460"/>
              <a:gd name="connsiteY1" fmla="*/ 88 h 423169"/>
              <a:gd name="connsiteX2" fmla="*/ 0 w 6646460"/>
              <a:gd name="connsiteY2" fmla="*/ 382226 h 42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6460" h="423169">
                <a:moveTo>
                  <a:pt x="6646460" y="423169"/>
                </a:moveTo>
                <a:cubicBezTo>
                  <a:pt x="5064456" y="215040"/>
                  <a:pt x="3482453" y="6912"/>
                  <a:pt x="2374710" y="88"/>
                </a:cubicBezTo>
                <a:cubicBezTo>
                  <a:pt x="1266967" y="-6736"/>
                  <a:pt x="0" y="382226"/>
                  <a:pt x="0" y="382226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06683" y="47667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MSS=100</a:t>
            </a:r>
            <a:r>
              <a:rPr lang="zh-CN" altLang="en-US" sz="1400"/>
              <a:t>，</a:t>
            </a:r>
            <a:r>
              <a:rPr lang="en-US" altLang="zh-CN" sz="1400"/>
              <a:t>rwnd=3000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1295454" y="2236815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M6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1656276" y="2236815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M5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2030746" y="2236815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M4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2397478" y="2238212"/>
            <a:ext cx="366732" cy="21221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M3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764210" y="2231796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3130942" y="2236815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561866" y="2238849"/>
            <a:ext cx="364596" cy="21298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M8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934632" y="2238849"/>
            <a:ext cx="366732" cy="2129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M7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-168530" y="2238849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M10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192098" y="2238849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M9</a:t>
            </a: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3728138" y="2429878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1292417" y="3255610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M6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1653239" y="3255610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M5</a:t>
            </a:r>
            <a:endParaRPr lang="zh-CN" altLang="en-US" sz="1200"/>
          </a:p>
        </p:txBody>
      </p:sp>
      <p:sp>
        <p:nvSpPr>
          <p:cNvPr id="47" name="矩形 46"/>
          <p:cNvSpPr/>
          <p:nvPr/>
        </p:nvSpPr>
        <p:spPr>
          <a:xfrm>
            <a:off x="2027709" y="3255610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M4</a:t>
            </a:r>
            <a:endParaRPr lang="zh-CN" altLang="en-US" sz="1200"/>
          </a:p>
        </p:txBody>
      </p:sp>
      <p:sp>
        <p:nvSpPr>
          <p:cNvPr id="48" name="矩形 47"/>
          <p:cNvSpPr/>
          <p:nvPr/>
        </p:nvSpPr>
        <p:spPr>
          <a:xfrm>
            <a:off x="2380793" y="3257007"/>
            <a:ext cx="366732" cy="21221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M3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2747525" y="3250591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50" name="矩形 49"/>
          <p:cNvSpPr/>
          <p:nvPr/>
        </p:nvSpPr>
        <p:spPr>
          <a:xfrm>
            <a:off x="3114257" y="3255610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558829" y="3257644"/>
            <a:ext cx="364596" cy="21298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M8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931595" y="3257644"/>
            <a:ext cx="366732" cy="2129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M7</a:t>
            </a:r>
            <a:endParaRPr lang="zh-CN" altLang="en-US" sz="1200"/>
          </a:p>
        </p:txBody>
      </p:sp>
      <p:sp>
        <p:nvSpPr>
          <p:cNvPr id="53" name="矩形 52"/>
          <p:cNvSpPr/>
          <p:nvPr/>
        </p:nvSpPr>
        <p:spPr>
          <a:xfrm>
            <a:off x="-171567" y="3257644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M10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189061" y="3257644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M9</a:t>
            </a:r>
            <a:endParaRPr lang="zh-CN" altLang="en-US" sz="1200"/>
          </a:p>
        </p:txBody>
      </p:sp>
      <p:sp>
        <p:nvSpPr>
          <p:cNvPr id="55" name="矩形 54"/>
          <p:cNvSpPr/>
          <p:nvPr/>
        </p:nvSpPr>
        <p:spPr>
          <a:xfrm>
            <a:off x="2391327" y="3158260"/>
            <a:ext cx="722932" cy="42279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56" name="矩形 55"/>
          <p:cNvSpPr/>
          <p:nvPr/>
        </p:nvSpPr>
        <p:spPr>
          <a:xfrm>
            <a:off x="1295453" y="4300091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M6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1656275" y="4300091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M5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2030745" y="4300091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M4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2397477" y="4301488"/>
            <a:ext cx="366732" cy="21221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M3</a:t>
            </a:r>
            <a:endParaRPr lang="zh-CN" altLang="en-US" sz="1200"/>
          </a:p>
        </p:txBody>
      </p:sp>
      <p:sp>
        <p:nvSpPr>
          <p:cNvPr id="60" name="矩形 59"/>
          <p:cNvSpPr/>
          <p:nvPr/>
        </p:nvSpPr>
        <p:spPr>
          <a:xfrm>
            <a:off x="2764209" y="4295072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3130941" y="4300091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62" name="矩形 61"/>
          <p:cNvSpPr/>
          <p:nvPr/>
        </p:nvSpPr>
        <p:spPr>
          <a:xfrm>
            <a:off x="561865" y="4302125"/>
            <a:ext cx="364596" cy="21298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M8</a:t>
            </a:r>
            <a:endParaRPr lang="zh-CN" altLang="en-US" sz="1200"/>
          </a:p>
        </p:txBody>
      </p:sp>
      <p:sp>
        <p:nvSpPr>
          <p:cNvPr id="63" name="矩形 62"/>
          <p:cNvSpPr/>
          <p:nvPr/>
        </p:nvSpPr>
        <p:spPr>
          <a:xfrm>
            <a:off x="934631" y="4302125"/>
            <a:ext cx="366732" cy="2129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M7</a:t>
            </a:r>
            <a:endParaRPr lang="zh-CN" altLang="en-US" sz="1200"/>
          </a:p>
        </p:txBody>
      </p:sp>
      <p:sp>
        <p:nvSpPr>
          <p:cNvPr id="64" name="矩形 63"/>
          <p:cNvSpPr/>
          <p:nvPr/>
        </p:nvSpPr>
        <p:spPr>
          <a:xfrm>
            <a:off x="-168531" y="4302125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M10</a:t>
            </a:r>
            <a:endParaRPr lang="zh-CN" altLang="en-US" sz="1200"/>
          </a:p>
        </p:txBody>
      </p:sp>
      <p:sp>
        <p:nvSpPr>
          <p:cNvPr id="65" name="矩形 64"/>
          <p:cNvSpPr/>
          <p:nvPr/>
        </p:nvSpPr>
        <p:spPr>
          <a:xfrm>
            <a:off x="192097" y="4302125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M9</a:t>
            </a:r>
            <a:endParaRPr lang="zh-CN" altLang="en-US" sz="1200"/>
          </a:p>
        </p:txBody>
      </p:sp>
      <p:cxnSp>
        <p:nvCxnSpPr>
          <p:cNvPr id="67" name="直接连接符 66"/>
          <p:cNvCxnSpPr/>
          <p:nvPr/>
        </p:nvCxnSpPr>
        <p:spPr>
          <a:xfrm>
            <a:off x="4154542" y="1752328"/>
            <a:ext cx="0" cy="510567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8357321" y="1752328"/>
            <a:ext cx="0" cy="510567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4171173" y="2584825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171173" y="2965458"/>
            <a:ext cx="4158852" cy="282863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44781" y="184431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cwnd=100</a:t>
            </a:r>
            <a:endParaRPr lang="zh-CN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2244824" y="282318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cwnd=200</a:t>
            </a:r>
            <a:endParaRPr lang="zh-CN" alt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1208708" y="3882704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cwnd=400</a:t>
            </a:r>
            <a:endParaRPr lang="zh-CN" altLang="en-US" sz="1400"/>
          </a:p>
        </p:txBody>
      </p:sp>
      <p:sp>
        <p:nvSpPr>
          <p:cNvPr id="81" name="矩形 80"/>
          <p:cNvSpPr/>
          <p:nvPr/>
        </p:nvSpPr>
        <p:spPr>
          <a:xfrm>
            <a:off x="3728138" y="3510597"/>
            <a:ext cx="366732" cy="21221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M3</a:t>
            </a:r>
            <a:endParaRPr lang="zh-CN" altLang="en-US" sz="1200"/>
          </a:p>
        </p:txBody>
      </p:sp>
      <p:sp>
        <p:nvSpPr>
          <p:cNvPr id="82" name="矩形 81"/>
          <p:cNvSpPr/>
          <p:nvPr/>
        </p:nvSpPr>
        <p:spPr>
          <a:xfrm>
            <a:off x="3728138" y="3248322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85" name="矩形 84"/>
          <p:cNvSpPr/>
          <p:nvPr/>
        </p:nvSpPr>
        <p:spPr>
          <a:xfrm>
            <a:off x="934631" y="4190481"/>
            <a:ext cx="1462846" cy="42279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86" name="矩形 85"/>
          <p:cNvSpPr/>
          <p:nvPr/>
        </p:nvSpPr>
        <p:spPr>
          <a:xfrm>
            <a:off x="3130943" y="2127538"/>
            <a:ext cx="366732" cy="42279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/>
          <p:cNvSpPr/>
          <p:nvPr/>
        </p:nvSpPr>
        <p:spPr>
          <a:xfrm>
            <a:off x="3728138" y="4863849"/>
            <a:ext cx="366732" cy="21094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M6</a:t>
            </a:r>
            <a:endParaRPr lang="zh-CN" altLang="en-US" sz="1200"/>
          </a:p>
        </p:txBody>
      </p:sp>
      <p:sp>
        <p:nvSpPr>
          <p:cNvPr id="88" name="矩形 87"/>
          <p:cNvSpPr/>
          <p:nvPr/>
        </p:nvSpPr>
        <p:spPr>
          <a:xfrm>
            <a:off x="3728138" y="4581970"/>
            <a:ext cx="366732" cy="21094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M5</a:t>
            </a:r>
            <a:endParaRPr lang="zh-CN" altLang="en-US" sz="1200"/>
          </a:p>
        </p:txBody>
      </p:sp>
      <p:sp>
        <p:nvSpPr>
          <p:cNvPr id="89" name="矩形 88"/>
          <p:cNvSpPr/>
          <p:nvPr/>
        </p:nvSpPr>
        <p:spPr>
          <a:xfrm>
            <a:off x="3728138" y="4300091"/>
            <a:ext cx="366732" cy="21094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M4</a:t>
            </a:r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3728138" y="5145727"/>
            <a:ext cx="366732" cy="20895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M7</a:t>
            </a:r>
            <a:endParaRPr lang="zh-CN" altLang="en-US" sz="1200"/>
          </a:p>
        </p:txBody>
      </p:sp>
      <p:cxnSp>
        <p:nvCxnSpPr>
          <p:cNvPr id="100" name="直接连接符 99"/>
          <p:cNvCxnSpPr/>
          <p:nvPr/>
        </p:nvCxnSpPr>
        <p:spPr>
          <a:xfrm flipH="1" flipV="1">
            <a:off x="4171173" y="3338729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4171173" y="3719362"/>
            <a:ext cx="4158852" cy="282863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 flipV="1">
            <a:off x="4184821" y="3584807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4171173" y="3965440"/>
            <a:ext cx="4158852" cy="282863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4184821" y="4396676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4184821" y="4777309"/>
            <a:ext cx="4158852" cy="282863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 flipV="1">
            <a:off x="4184821" y="4694160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4184821" y="5074793"/>
            <a:ext cx="4158852" cy="282863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 flipV="1">
            <a:off x="4184821" y="4977023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4184821" y="5357656"/>
            <a:ext cx="4158852" cy="282863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 flipV="1">
            <a:off x="4184821" y="5259886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4184821" y="5640519"/>
            <a:ext cx="4158852" cy="282863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278769" y="6100674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M6</a:t>
            </a:r>
            <a:endParaRPr lang="zh-CN" altLang="en-US" sz="1200"/>
          </a:p>
        </p:txBody>
      </p:sp>
      <p:sp>
        <p:nvSpPr>
          <p:cNvPr id="113" name="矩形 112"/>
          <p:cNvSpPr/>
          <p:nvPr/>
        </p:nvSpPr>
        <p:spPr>
          <a:xfrm>
            <a:off x="1639591" y="6100674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M5</a:t>
            </a:r>
            <a:endParaRPr lang="zh-CN" altLang="en-US" sz="1200"/>
          </a:p>
        </p:txBody>
      </p:sp>
      <p:sp>
        <p:nvSpPr>
          <p:cNvPr id="114" name="矩形 113"/>
          <p:cNvSpPr/>
          <p:nvPr/>
        </p:nvSpPr>
        <p:spPr>
          <a:xfrm>
            <a:off x="2014061" y="6100674"/>
            <a:ext cx="366732" cy="215012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M4</a:t>
            </a:r>
            <a:endParaRPr lang="zh-CN" altLang="en-US" sz="1200"/>
          </a:p>
        </p:txBody>
      </p:sp>
      <p:sp>
        <p:nvSpPr>
          <p:cNvPr id="115" name="矩形 114"/>
          <p:cNvSpPr/>
          <p:nvPr/>
        </p:nvSpPr>
        <p:spPr>
          <a:xfrm>
            <a:off x="2380793" y="6102071"/>
            <a:ext cx="366732" cy="21221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M3</a:t>
            </a:r>
            <a:endParaRPr lang="zh-CN" altLang="en-US" sz="1200"/>
          </a:p>
        </p:txBody>
      </p:sp>
      <p:sp>
        <p:nvSpPr>
          <p:cNvPr id="116" name="矩形 115"/>
          <p:cNvSpPr/>
          <p:nvPr/>
        </p:nvSpPr>
        <p:spPr>
          <a:xfrm>
            <a:off x="2747525" y="6095655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3114257" y="6100674"/>
            <a:ext cx="366732" cy="2136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118" name="矩形 117"/>
          <p:cNvSpPr/>
          <p:nvPr/>
        </p:nvSpPr>
        <p:spPr>
          <a:xfrm>
            <a:off x="545181" y="6102708"/>
            <a:ext cx="364596" cy="21298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M8</a:t>
            </a:r>
            <a:endParaRPr lang="zh-CN" altLang="en-US" sz="1200"/>
          </a:p>
        </p:txBody>
      </p:sp>
      <p:sp>
        <p:nvSpPr>
          <p:cNvPr id="119" name="矩形 118"/>
          <p:cNvSpPr/>
          <p:nvPr/>
        </p:nvSpPr>
        <p:spPr>
          <a:xfrm>
            <a:off x="917947" y="6102708"/>
            <a:ext cx="366732" cy="21298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M7</a:t>
            </a:r>
            <a:endParaRPr lang="zh-CN" altLang="en-US" sz="1200"/>
          </a:p>
        </p:txBody>
      </p:sp>
      <p:sp>
        <p:nvSpPr>
          <p:cNvPr id="120" name="矩形 119"/>
          <p:cNvSpPr/>
          <p:nvPr/>
        </p:nvSpPr>
        <p:spPr>
          <a:xfrm>
            <a:off x="-185215" y="6102708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M10</a:t>
            </a:r>
            <a:endParaRPr lang="zh-CN" altLang="en-US" sz="1200"/>
          </a:p>
        </p:txBody>
      </p:sp>
      <p:sp>
        <p:nvSpPr>
          <p:cNvPr id="121" name="矩形 120"/>
          <p:cNvSpPr/>
          <p:nvPr/>
        </p:nvSpPr>
        <p:spPr>
          <a:xfrm>
            <a:off x="175413" y="6102708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M9</a:t>
            </a:r>
            <a:endParaRPr lang="zh-CN" altLang="en-US" sz="1200"/>
          </a:p>
        </p:txBody>
      </p:sp>
      <p:sp>
        <p:nvSpPr>
          <p:cNvPr id="122" name="矩形 121"/>
          <p:cNvSpPr/>
          <p:nvPr/>
        </p:nvSpPr>
        <p:spPr>
          <a:xfrm>
            <a:off x="-354933" y="5991063"/>
            <a:ext cx="1257510" cy="42279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/>
          </a:p>
        </p:txBody>
      </p:sp>
      <p:sp>
        <p:nvSpPr>
          <p:cNvPr id="123" name="TextBox 122"/>
          <p:cNvSpPr txBox="1"/>
          <p:nvPr/>
        </p:nvSpPr>
        <p:spPr>
          <a:xfrm>
            <a:off x="-246860" y="566555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cwnd=800</a:t>
            </a:r>
            <a:endParaRPr lang="zh-CN" altLang="en-US" sz="1400"/>
          </a:p>
        </p:txBody>
      </p:sp>
      <p:sp>
        <p:nvSpPr>
          <p:cNvPr id="145" name="TextBox 144"/>
          <p:cNvSpPr txBox="1"/>
          <p:nvPr/>
        </p:nvSpPr>
        <p:spPr>
          <a:xfrm>
            <a:off x="3802455" y="13774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发送方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95683" y="13774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接收方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396019" y="273482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M1</a:t>
            </a:r>
            <a:endParaRPr lang="zh-CN" altLang="en-US" sz="1400"/>
          </a:p>
        </p:txBody>
      </p:sp>
      <p:sp>
        <p:nvSpPr>
          <p:cNvPr id="148" name="TextBox 147"/>
          <p:cNvSpPr txBox="1"/>
          <p:nvPr/>
        </p:nvSpPr>
        <p:spPr>
          <a:xfrm>
            <a:off x="8396019" y="36219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M1~M3</a:t>
            </a:r>
            <a:endParaRPr lang="zh-CN" alt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8396019" y="49724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确认</a:t>
            </a:r>
            <a:r>
              <a:rPr lang="en-US" altLang="zh-CN" sz="1400"/>
              <a:t>M4~M7</a:t>
            </a:r>
            <a:endParaRPr lang="zh-CN" altLang="en-US" sz="1400"/>
          </a:p>
        </p:txBody>
      </p:sp>
      <p:sp>
        <p:nvSpPr>
          <p:cNvPr id="150" name="TextBox 149"/>
          <p:cNvSpPr txBox="1"/>
          <p:nvPr/>
        </p:nvSpPr>
        <p:spPr>
          <a:xfrm>
            <a:off x="9670886" y="263511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轮次</a:t>
            </a:r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51" name="TextBox 150"/>
          <p:cNvSpPr txBox="1"/>
          <p:nvPr/>
        </p:nvSpPr>
        <p:spPr>
          <a:xfrm>
            <a:off x="9670886" y="365876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轮次</a:t>
            </a: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52" name="TextBox 151"/>
          <p:cNvSpPr txBox="1"/>
          <p:nvPr/>
        </p:nvSpPr>
        <p:spPr>
          <a:xfrm>
            <a:off x="9670886" y="497702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轮次</a:t>
            </a:r>
            <a:r>
              <a:rPr lang="en-US" altLang="zh-CN" sz="1400"/>
              <a:t>3</a:t>
            </a:r>
            <a:endParaRPr lang="zh-CN" altLang="en-US" sz="1400"/>
          </a:p>
        </p:txBody>
      </p:sp>
      <p:cxnSp>
        <p:nvCxnSpPr>
          <p:cNvPr id="153" name="直接连接符 152"/>
          <p:cNvCxnSpPr/>
          <p:nvPr/>
        </p:nvCxnSpPr>
        <p:spPr>
          <a:xfrm flipH="1" flipV="1">
            <a:off x="4171172" y="6191516"/>
            <a:ext cx="4158067" cy="272052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3745924" y="6158245"/>
            <a:ext cx="364596" cy="212988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M8</a:t>
            </a:r>
            <a:endParaRPr lang="zh-CN" altLang="en-US" sz="1200"/>
          </a:p>
        </p:txBody>
      </p:sp>
      <p:sp>
        <p:nvSpPr>
          <p:cNvPr id="155" name="矩形 154"/>
          <p:cNvSpPr/>
          <p:nvPr/>
        </p:nvSpPr>
        <p:spPr>
          <a:xfrm>
            <a:off x="3745924" y="6452192"/>
            <a:ext cx="366732" cy="211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M9</a:t>
            </a:r>
            <a:endParaRPr lang="zh-CN" altLang="en-US" sz="1200"/>
          </a:p>
        </p:txBody>
      </p:sp>
      <p:sp>
        <p:nvSpPr>
          <p:cNvPr id="158" name="TextBox 157"/>
          <p:cNvSpPr txBox="1"/>
          <p:nvPr/>
        </p:nvSpPr>
        <p:spPr>
          <a:xfrm>
            <a:off x="4291370" y="655798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159" name="TextBox 158"/>
          <p:cNvSpPr txBox="1"/>
          <p:nvPr/>
        </p:nvSpPr>
        <p:spPr>
          <a:xfrm>
            <a:off x="8471273" y="6643534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160" name="TextBox 159"/>
          <p:cNvSpPr txBox="1"/>
          <p:nvPr/>
        </p:nvSpPr>
        <p:spPr>
          <a:xfrm>
            <a:off x="6129559" y="6413858"/>
            <a:ext cx="234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.</a:t>
            </a:r>
          </a:p>
          <a:p>
            <a:r>
              <a:rPr lang="en-US" altLang="zh-CN" sz="1400"/>
              <a:t>.</a:t>
            </a:r>
          </a:p>
          <a:p>
            <a:r>
              <a:rPr lang="en-US" altLang="zh-CN" sz="1400"/>
              <a:t>.</a:t>
            </a:r>
          </a:p>
          <a:p>
            <a:endParaRPr lang="en-US" altLang="zh-CN" sz="1400"/>
          </a:p>
        </p:txBody>
      </p:sp>
      <p:sp>
        <p:nvSpPr>
          <p:cNvPr id="141" name="任意多边形 140"/>
          <p:cNvSpPr/>
          <p:nvPr/>
        </p:nvSpPr>
        <p:spPr>
          <a:xfrm>
            <a:off x="-459441" y="5596543"/>
            <a:ext cx="471240" cy="998223"/>
          </a:xfrm>
          <a:custGeom>
            <a:avLst/>
            <a:gdLst>
              <a:gd name="connsiteX0" fmla="*/ 136478 w 355064"/>
              <a:gd name="connsiteY0" fmla="*/ 0 h 1487606"/>
              <a:gd name="connsiteX1" fmla="*/ 54591 w 355064"/>
              <a:gd name="connsiteY1" fmla="*/ 559559 h 1487606"/>
              <a:gd name="connsiteX2" fmla="*/ 354842 w 355064"/>
              <a:gd name="connsiteY2" fmla="*/ 1050878 h 1487606"/>
              <a:gd name="connsiteX3" fmla="*/ 0 w 355064"/>
              <a:gd name="connsiteY3" fmla="*/ 1487606 h 148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064" h="1487606">
                <a:moveTo>
                  <a:pt x="136478" y="0"/>
                </a:moveTo>
                <a:cubicBezTo>
                  <a:pt x="77337" y="192206"/>
                  <a:pt x="18197" y="384413"/>
                  <a:pt x="54591" y="559559"/>
                </a:cubicBezTo>
                <a:cubicBezTo>
                  <a:pt x="90985" y="734705"/>
                  <a:pt x="363941" y="896203"/>
                  <a:pt x="354842" y="1050878"/>
                </a:cubicBezTo>
                <a:cubicBezTo>
                  <a:pt x="345743" y="1205553"/>
                  <a:pt x="59140" y="1414818"/>
                  <a:pt x="0" y="1487606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标注 161"/>
          <p:cNvSpPr/>
          <p:nvPr/>
        </p:nvSpPr>
        <p:spPr>
          <a:xfrm>
            <a:off x="934632" y="1685203"/>
            <a:ext cx="1846263" cy="249397"/>
          </a:xfrm>
          <a:prstGeom prst="wedgeRectCallout">
            <a:avLst>
              <a:gd name="adj1" fmla="val 69765"/>
              <a:gd name="adj2" fmla="val 152150"/>
            </a:avLst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72000" rIns="36000" bIns="36000" rtlCol="0" anchor="ctr"/>
          <a:lstStyle/>
          <a:p>
            <a:pPr algn="ctr"/>
            <a:r>
              <a:rPr lang="zh-CN" altLang="en-US" sz="1400"/>
              <a:t>发送窗口</a:t>
            </a:r>
            <a:r>
              <a:rPr lang="en-US" altLang="zh-CN" sz="1400"/>
              <a:t>=</a:t>
            </a:r>
            <a:r>
              <a:rPr lang="zh-CN" altLang="en-US" sz="1400"/>
              <a:t>拥塞窗口</a:t>
            </a:r>
          </a:p>
        </p:txBody>
      </p:sp>
    </p:spTree>
    <p:extLst>
      <p:ext uri="{BB962C8B-B14F-4D97-AF65-F5344CB8AC3E}">
        <p14:creationId xmlns:p14="http://schemas.microsoft.com/office/powerpoint/2010/main" val="2094116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5"/>
          <p:cNvSpPr>
            <a:spLocks noChangeShapeType="1"/>
          </p:cNvSpPr>
          <p:nvPr/>
        </p:nvSpPr>
        <p:spPr bwMode="auto">
          <a:xfrm>
            <a:off x="1885950" y="2433637"/>
            <a:ext cx="0" cy="270351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295"/>
          <p:cNvSpPr txBox="1">
            <a:spLocks noChangeArrowheads="1"/>
          </p:cNvSpPr>
          <p:nvPr/>
        </p:nvSpPr>
        <p:spPr bwMode="auto">
          <a:xfrm>
            <a:off x="7450137" y="51593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22</a:t>
            </a:r>
          </a:p>
        </p:txBody>
      </p:sp>
      <p:sp>
        <p:nvSpPr>
          <p:cNvPr id="4" name="Text Box 301"/>
          <p:cNvSpPr txBox="1">
            <a:spLocks noChangeArrowheads="1"/>
          </p:cNvSpPr>
          <p:nvPr/>
        </p:nvSpPr>
        <p:spPr bwMode="auto">
          <a:xfrm>
            <a:off x="1306047" y="3421062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1600</a:t>
            </a:r>
          </a:p>
        </p:txBody>
      </p:sp>
      <p:sp>
        <p:nvSpPr>
          <p:cNvPr id="5" name="Line 248"/>
          <p:cNvSpPr>
            <a:spLocks noChangeShapeType="1"/>
          </p:cNvSpPr>
          <p:nvPr/>
        </p:nvSpPr>
        <p:spPr bwMode="auto">
          <a:xfrm>
            <a:off x="5753100" y="2828925"/>
            <a:ext cx="0" cy="11588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249"/>
          <p:cNvSpPr txBox="1">
            <a:spLocks noChangeArrowheads="1"/>
          </p:cNvSpPr>
          <p:nvPr/>
        </p:nvSpPr>
        <p:spPr bwMode="auto">
          <a:xfrm>
            <a:off x="5037137" y="3176587"/>
            <a:ext cx="137636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“乘法减小”</a:t>
            </a:r>
          </a:p>
        </p:txBody>
      </p:sp>
      <p:sp>
        <p:nvSpPr>
          <p:cNvPr id="7" name="Rectangle 250"/>
          <p:cNvSpPr>
            <a:spLocks noChangeArrowheads="1"/>
          </p:cNvSpPr>
          <p:nvPr/>
        </p:nvSpPr>
        <p:spPr bwMode="auto">
          <a:xfrm>
            <a:off x="6345237" y="2549525"/>
            <a:ext cx="1558925" cy="15192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251"/>
          <p:cNvSpPr>
            <a:spLocks noChangeArrowheads="1"/>
          </p:cNvSpPr>
          <p:nvPr/>
        </p:nvSpPr>
        <p:spPr bwMode="auto">
          <a:xfrm>
            <a:off x="2914650" y="2266950"/>
            <a:ext cx="2174875" cy="15176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52"/>
          <p:cNvSpPr>
            <a:spLocks noChangeArrowheads="1"/>
          </p:cNvSpPr>
          <p:nvPr/>
        </p:nvSpPr>
        <p:spPr bwMode="auto">
          <a:xfrm>
            <a:off x="5292725" y="3980656"/>
            <a:ext cx="1019175" cy="1156494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1911350" y="3588969"/>
            <a:ext cx="1000125" cy="1570406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254"/>
          <p:cNvSpPr>
            <a:spLocks noChangeShapeType="1"/>
          </p:cNvSpPr>
          <p:nvPr/>
        </p:nvSpPr>
        <p:spPr bwMode="auto">
          <a:xfrm>
            <a:off x="1885950" y="5137150"/>
            <a:ext cx="62214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56"/>
          <p:cNvSpPr>
            <a:spLocks noChangeShapeType="1"/>
          </p:cNvSpPr>
          <p:nvPr/>
        </p:nvSpPr>
        <p:spPr bwMode="auto">
          <a:xfrm>
            <a:off x="2149475" y="5059362"/>
            <a:ext cx="0" cy="7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57"/>
          <p:cNvSpPr>
            <a:spLocks noChangeShapeType="1"/>
          </p:cNvSpPr>
          <p:nvPr/>
        </p:nvSpPr>
        <p:spPr bwMode="auto">
          <a:xfrm>
            <a:off x="2411412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8"/>
          <p:cNvSpPr>
            <a:spLocks noChangeShapeType="1"/>
          </p:cNvSpPr>
          <p:nvPr/>
        </p:nvSpPr>
        <p:spPr bwMode="auto">
          <a:xfrm>
            <a:off x="2674937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59"/>
          <p:cNvSpPr>
            <a:spLocks noChangeShapeType="1"/>
          </p:cNvSpPr>
          <p:nvPr/>
        </p:nvSpPr>
        <p:spPr bwMode="auto">
          <a:xfrm>
            <a:off x="2936875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auto">
          <a:xfrm>
            <a:off x="3200400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1"/>
          <p:cNvSpPr>
            <a:spLocks noChangeShapeType="1"/>
          </p:cNvSpPr>
          <p:nvPr/>
        </p:nvSpPr>
        <p:spPr bwMode="auto">
          <a:xfrm>
            <a:off x="3463925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62"/>
          <p:cNvSpPr>
            <a:spLocks noChangeShapeType="1"/>
          </p:cNvSpPr>
          <p:nvPr/>
        </p:nvSpPr>
        <p:spPr bwMode="auto">
          <a:xfrm>
            <a:off x="3725862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3"/>
          <p:cNvSpPr>
            <a:spLocks noChangeShapeType="1"/>
          </p:cNvSpPr>
          <p:nvPr/>
        </p:nvSpPr>
        <p:spPr bwMode="auto">
          <a:xfrm>
            <a:off x="3989387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auto">
          <a:xfrm>
            <a:off x="4251325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65"/>
          <p:cNvSpPr>
            <a:spLocks noChangeShapeType="1"/>
          </p:cNvSpPr>
          <p:nvPr/>
        </p:nvSpPr>
        <p:spPr bwMode="auto">
          <a:xfrm>
            <a:off x="4514850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66"/>
          <p:cNvSpPr>
            <a:spLocks noChangeShapeType="1"/>
          </p:cNvSpPr>
          <p:nvPr/>
        </p:nvSpPr>
        <p:spPr bwMode="auto">
          <a:xfrm>
            <a:off x="4778375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67"/>
          <p:cNvSpPr>
            <a:spLocks noChangeShapeType="1"/>
          </p:cNvSpPr>
          <p:nvPr/>
        </p:nvSpPr>
        <p:spPr bwMode="auto">
          <a:xfrm>
            <a:off x="5040312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68"/>
          <p:cNvSpPr>
            <a:spLocks noChangeShapeType="1"/>
          </p:cNvSpPr>
          <p:nvPr/>
        </p:nvSpPr>
        <p:spPr bwMode="auto">
          <a:xfrm>
            <a:off x="5303837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69"/>
          <p:cNvSpPr>
            <a:spLocks noChangeShapeType="1"/>
          </p:cNvSpPr>
          <p:nvPr/>
        </p:nvSpPr>
        <p:spPr bwMode="auto">
          <a:xfrm>
            <a:off x="5565775" y="5059362"/>
            <a:ext cx="0" cy="7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70"/>
          <p:cNvSpPr>
            <a:spLocks noChangeShapeType="1"/>
          </p:cNvSpPr>
          <p:nvPr/>
        </p:nvSpPr>
        <p:spPr bwMode="auto">
          <a:xfrm>
            <a:off x="5829300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1"/>
          <p:cNvSpPr>
            <a:spLocks noChangeShapeType="1"/>
          </p:cNvSpPr>
          <p:nvPr/>
        </p:nvSpPr>
        <p:spPr bwMode="auto">
          <a:xfrm>
            <a:off x="6092825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2"/>
          <p:cNvSpPr>
            <a:spLocks noChangeShapeType="1"/>
          </p:cNvSpPr>
          <p:nvPr/>
        </p:nvSpPr>
        <p:spPr bwMode="auto">
          <a:xfrm>
            <a:off x="6354762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3"/>
          <p:cNvSpPr>
            <a:spLocks noChangeShapeType="1"/>
          </p:cNvSpPr>
          <p:nvPr/>
        </p:nvSpPr>
        <p:spPr bwMode="auto">
          <a:xfrm>
            <a:off x="6618287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74"/>
          <p:cNvSpPr>
            <a:spLocks noChangeShapeType="1"/>
          </p:cNvSpPr>
          <p:nvPr/>
        </p:nvSpPr>
        <p:spPr bwMode="auto">
          <a:xfrm>
            <a:off x="6880225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75"/>
          <p:cNvSpPr>
            <a:spLocks noChangeShapeType="1"/>
          </p:cNvSpPr>
          <p:nvPr/>
        </p:nvSpPr>
        <p:spPr bwMode="auto">
          <a:xfrm>
            <a:off x="7143750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76"/>
          <p:cNvSpPr>
            <a:spLocks noChangeShapeType="1"/>
          </p:cNvSpPr>
          <p:nvPr/>
        </p:nvSpPr>
        <p:spPr bwMode="auto">
          <a:xfrm>
            <a:off x="7407275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277"/>
          <p:cNvSpPr>
            <a:spLocks noChangeShapeType="1"/>
          </p:cNvSpPr>
          <p:nvPr/>
        </p:nvSpPr>
        <p:spPr bwMode="auto">
          <a:xfrm>
            <a:off x="7669212" y="4983162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79"/>
          <p:cNvSpPr>
            <a:spLocks noChangeShapeType="1"/>
          </p:cNvSpPr>
          <p:nvPr/>
        </p:nvSpPr>
        <p:spPr bwMode="auto">
          <a:xfrm>
            <a:off x="1885950" y="4751387"/>
            <a:ext cx="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80"/>
          <p:cNvSpPr>
            <a:spLocks noChangeShapeType="1"/>
          </p:cNvSpPr>
          <p:nvPr/>
        </p:nvSpPr>
        <p:spPr bwMode="auto">
          <a:xfrm>
            <a:off x="1885950" y="4364037"/>
            <a:ext cx="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281"/>
          <p:cNvSpPr>
            <a:spLocks noChangeShapeType="1"/>
          </p:cNvSpPr>
          <p:nvPr/>
        </p:nvSpPr>
        <p:spPr bwMode="auto">
          <a:xfrm>
            <a:off x="1885950" y="3978275"/>
            <a:ext cx="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82"/>
          <p:cNvSpPr>
            <a:spLocks noChangeShapeType="1"/>
          </p:cNvSpPr>
          <p:nvPr/>
        </p:nvSpPr>
        <p:spPr bwMode="auto">
          <a:xfrm>
            <a:off x="1885950" y="3592512"/>
            <a:ext cx="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83"/>
          <p:cNvSpPr>
            <a:spLocks noChangeShapeType="1"/>
          </p:cNvSpPr>
          <p:nvPr/>
        </p:nvSpPr>
        <p:spPr bwMode="auto">
          <a:xfrm>
            <a:off x="1885950" y="3206750"/>
            <a:ext cx="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84"/>
          <p:cNvSpPr>
            <a:spLocks noChangeShapeType="1"/>
          </p:cNvSpPr>
          <p:nvPr/>
        </p:nvSpPr>
        <p:spPr bwMode="auto">
          <a:xfrm>
            <a:off x="1885950" y="2819400"/>
            <a:ext cx="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85"/>
          <p:cNvSpPr txBox="1">
            <a:spLocks noChangeArrowheads="1"/>
          </p:cNvSpPr>
          <p:nvPr/>
        </p:nvSpPr>
        <p:spPr bwMode="auto">
          <a:xfrm>
            <a:off x="2236787" y="51593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41" name="Text Box 286"/>
          <p:cNvSpPr txBox="1">
            <a:spLocks noChangeArrowheads="1"/>
          </p:cNvSpPr>
          <p:nvPr/>
        </p:nvSpPr>
        <p:spPr bwMode="auto">
          <a:xfrm>
            <a:off x="2762250" y="5159375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4</a:t>
            </a:r>
          </a:p>
        </p:txBody>
      </p:sp>
      <p:sp>
        <p:nvSpPr>
          <p:cNvPr id="42" name="Text Box 287"/>
          <p:cNvSpPr txBox="1">
            <a:spLocks noChangeArrowheads="1"/>
          </p:cNvSpPr>
          <p:nvPr/>
        </p:nvSpPr>
        <p:spPr bwMode="auto">
          <a:xfrm>
            <a:off x="3287712" y="51593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6</a:t>
            </a:r>
          </a:p>
        </p:txBody>
      </p:sp>
      <p:sp>
        <p:nvSpPr>
          <p:cNvPr id="43" name="Text Box 288"/>
          <p:cNvSpPr txBox="1">
            <a:spLocks noChangeArrowheads="1"/>
          </p:cNvSpPr>
          <p:nvPr/>
        </p:nvSpPr>
        <p:spPr bwMode="auto">
          <a:xfrm>
            <a:off x="3829050" y="5159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8</a:t>
            </a:r>
          </a:p>
        </p:txBody>
      </p:sp>
      <p:sp>
        <p:nvSpPr>
          <p:cNvPr id="44" name="Text Box 289"/>
          <p:cNvSpPr txBox="1">
            <a:spLocks noChangeArrowheads="1"/>
          </p:cNvSpPr>
          <p:nvPr/>
        </p:nvSpPr>
        <p:spPr bwMode="auto">
          <a:xfrm>
            <a:off x="4267200" y="51593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10</a:t>
            </a:r>
          </a:p>
        </p:txBody>
      </p:sp>
      <p:sp>
        <p:nvSpPr>
          <p:cNvPr id="45" name="Text Box 290"/>
          <p:cNvSpPr txBox="1">
            <a:spLocks noChangeArrowheads="1"/>
          </p:cNvSpPr>
          <p:nvPr/>
        </p:nvSpPr>
        <p:spPr bwMode="auto">
          <a:xfrm>
            <a:off x="4835525" y="51593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12</a:t>
            </a:r>
          </a:p>
        </p:txBody>
      </p:sp>
      <p:sp>
        <p:nvSpPr>
          <p:cNvPr id="46" name="Text Box 291"/>
          <p:cNvSpPr txBox="1">
            <a:spLocks noChangeArrowheads="1"/>
          </p:cNvSpPr>
          <p:nvPr/>
        </p:nvSpPr>
        <p:spPr bwMode="auto">
          <a:xfrm>
            <a:off x="5332412" y="51593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14</a:t>
            </a:r>
          </a:p>
        </p:txBody>
      </p:sp>
      <p:sp>
        <p:nvSpPr>
          <p:cNvPr id="47" name="Text Box 292"/>
          <p:cNvSpPr txBox="1">
            <a:spLocks noChangeArrowheads="1"/>
          </p:cNvSpPr>
          <p:nvPr/>
        </p:nvSpPr>
        <p:spPr bwMode="auto">
          <a:xfrm>
            <a:off x="5857875" y="51593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16</a:t>
            </a:r>
          </a:p>
        </p:txBody>
      </p:sp>
      <p:sp>
        <p:nvSpPr>
          <p:cNvPr id="48" name="Text Box 293"/>
          <p:cNvSpPr txBox="1">
            <a:spLocks noChangeArrowheads="1"/>
          </p:cNvSpPr>
          <p:nvPr/>
        </p:nvSpPr>
        <p:spPr bwMode="auto">
          <a:xfrm>
            <a:off x="6413500" y="51593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18</a:t>
            </a:r>
          </a:p>
        </p:txBody>
      </p:sp>
      <p:sp>
        <p:nvSpPr>
          <p:cNvPr id="49" name="Text Box 294"/>
          <p:cNvSpPr txBox="1">
            <a:spLocks noChangeArrowheads="1"/>
          </p:cNvSpPr>
          <p:nvPr/>
        </p:nvSpPr>
        <p:spPr bwMode="auto">
          <a:xfrm>
            <a:off x="6938962" y="51593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20</a:t>
            </a:r>
          </a:p>
        </p:txBody>
      </p:sp>
      <p:sp>
        <p:nvSpPr>
          <p:cNvPr id="50" name="Text Box 296"/>
          <p:cNvSpPr txBox="1">
            <a:spLocks noChangeArrowheads="1"/>
          </p:cNvSpPr>
          <p:nvPr/>
        </p:nvSpPr>
        <p:spPr bwMode="auto">
          <a:xfrm>
            <a:off x="1749986" y="5237376"/>
            <a:ext cx="20796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51" name="Text Box 297"/>
          <p:cNvSpPr txBox="1">
            <a:spLocks noChangeArrowheads="1"/>
          </p:cNvSpPr>
          <p:nvPr/>
        </p:nvSpPr>
        <p:spPr bwMode="auto">
          <a:xfrm>
            <a:off x="1306047" y="4927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52" name="Text Box 298"/>
          <p:cNvSpPr txBox="1">
            <a:spLocks noChangeArrowheads="1"/>
          </p:cNvSpPr>
          <p:nvPr/>
        </p:nvSpPr>
        <p:spPr bwMode="auto">
          <a:xfrm>
            <a:off x="1306047" y="4528135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400</a:t>
            </a:r>
          </a:p>
        </p:txBody>
      </p:sp>
      <p:sp>
        <p:nvSpPr>
          <p:cNvPr id="53" name="Text Box 299"/>
          <p:cNvSpPr txBox="1">
            <a:spLocks noChangeArrowheads="1"/>
          </p:cNvSpPr>
          <p:nvPr/>
        </p:nvSpPr>
        <p:spPr bwMode="auto">
          <a:xfrm>
            <a:off x="1306047" y="4187975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800</a:t>
            </a:r>
          </a:p>
        </p:txBody>
      </p:sp>
      <p:sp>
        <p:nvSpPr>
          <p:cNvPr id="54" name="Text Box 300"/>
          <p:cNvSpPr txBox="1">
            <a:spLocks noChangeArrowheads="1"/>
          </p:cNvSpPr>
          <p:nvPr/>
        </p:nvSpPr>
        <p:spPr bwMode="auto">
          <a:xfrm>
            <a:off x="1306047" y="3795712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1200</a:t>
            </a:r>
          </a:p>
        </p:txBody>
      </p:sp>
      <p:sp>
        <p:nvSpPr>
          <p:cNvPr id="55" name="Text Box 302"/>
          <p:cNvSpPr txBox="1">
            <a:spLocks noChangeArrowheads="1"/>
          </p:cNvSpPr>
          <p:nvPr/>
        </p:nvSpPr>
        <p:spPr bwMode="auto">
          <a:xfrm>
            <a:off x="1326276" y="303530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2000</a:t>
            </a:r>
          </a:p>
        </p:txBody>
      </p:sp>
      <p:sp>
        <p:nvSpPr>
          <p:cNvPr id="56" name="Text Box 303"/>
          <p:cNvSpPr txBox="1">
            <a:spLocks noChangeArrowheads="1"/>
          </p:cNvSpPr>
          <p:nvPr/>
        </p:nvSpPr>
        <p:spPr bwMode="auto">
          <a:xfrm>
            <a:off x="1306047" y="2649537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2400</a:t>
            </a:r>
          </a:p>
        </p:txBody>
      </p:sp>
      <p:sp>
        <p:nvSpPr>
          <p:cNvPr id="57" name="Oval 304"/>
          <p:cNvSpPr>
            <a:spLocks noChangeArrowheads="1"/>
          </p:cNvSpPr>
          <p:nvPr/>
        </p:nvSpPr>
        <p:spPr bwMode="auto">
          <a:xfrm>
            <a:off x="2619375" y="4325937"/>
            <a:ext cx="103187" cy="904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305"/>
          <p:cNvSpPr>
            <a:spLocks noChangeArrowheads="1"/>
          </p:cNvSpPr>
          <p:nvPr/>
        </p:nvSpPr>
        <p:spPr bwMode="auto">
          <a:xfrm>
            <a:off x="2357437" y="4711700"/>
            <a:ext cx="101600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306"/>
          <p:cNvSpPr>
            <a:spLocks noChangeArrowheads="1"/>
          </p:cNvSpPr>
          <p:nvPr/>
        </p:nvSpPr>
        <p:spPr bwMode="auto">
          <a:xfrm>
            <a:off x="1851818" y="4962525"/>
            <a:ext cx="101600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Oval 307"/>
          <p:cNvSpPr>
            <a:spLocks noChangeArrowheads="1"/>
          </p:cNvSpPr>
          <p:nvPr/>
        </p:nvSpPr>
        <p:spPr bwMode="auto">
          <a:xfrm>
            <a:off x="2082800" y="4895850"/>
            <a:ext cx="103187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308"/>
          <p:cNvSpPr>
            <a:spLocks noChangeArrowheads="1"/>
          </p:cNvSpPr>
          <p:nvPr/>
        </p:nvSpPr>
        <p:spPr bwMode="auto">
          <a:xfrm>
            <a:off x="2882900" y="3549650"/>
            <a:ext cx="101600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309"/>
          <p:cNvSpPr>
            <a:spLocks noChangeArrowheads="1"/>
          </p:cNvSpPr>
          <p:nvPr/>
        </p:nvSpPr>
        <p:spPr bwMode="auto">
          <a:xfrm>
            <a:off x="3146425" y="3448050"/>
            <a:ext cx="101600" cy="88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310"/>
          <p:cNvSpPr>
            <a:spLocks noChangeArrowheads="1"/>
          </p:cNvSpPr>
          <p:nvPr/>
        </p:nvSpPr>
        <p:spPr bwMode="auto">
          <a:xfrm>
            <a:off x="3408362" y="3355975"/>
            <a:ext cx="103188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311"/>
          <p:cNvSpPr>
            <a:spLocks noChangeArrowheads="1"/>
          </p:cNvSpPr>
          <p:nvPr/>
        </p:nvSpPr>
        <p:spPr bwMode="auto">
          <a:xfrm>
            <a:off x="3940175" y="3162300"/>
            <a:ext cx="101600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312"/>
          <p:cNvSpPr>
            <a:spLocks noChangeArrowheads="1"/>
          </p:cNvSpPr>
          <p:nvPr/>
        </p:nvSpPr>
        <p:spPr bwMode="auto">
          <a:xfrm>
            <a:off x="3671887" y="3259137"/>
            <a:ext cx="101600" cy="904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313"/>
          <p:cNvSpPr>
            <a:spLocks noChangeArrowheads="1"/>
          </p:cNvSpPr>
          <p:nvPr/>
        </p:nvSpPr>
        <p:spPr bwMode="auto">
          <a:xfrm>
            <a:off x="4202112" y="3065462"/>
            <a:ext cx="103188" cy="904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314"/>
          <p:cNvSpPr>
            <a:spLocks noChangeArrowheads="1"/>
          </p:cNvSpPr>
          <p:nvPr/>
        </p:nvSpPr>
        <p:spPr bwMode="auto">
          <a:xfrm>
            <a:off x="4460875" y="2974975"/>
            <a:ext cx="101600" cy="88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315"/>
          <p:cNvSpPr>
            <a:spLocks noChangeArrowheads="1"/>
          </p:cNvSpPr>
          <p:nvPr/>
        </p:nvSpPr>
        <p:spPr bwMode="auto">
          <a:xfrm>
            <a:off x="4979987" y="2767012"/>
            <a:ext cx="103188" cy="904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316"/>
          <p:cNvSpPr>
            <a:spLocks noChangeArrowheads="1"/>
          </p:cNvSpPr>
          <p:nvPr/>
        </p:nvSpPr>
        <p:spPr bwMode="auto">
          <a:xfrm>
            <a:off x="4722812" y="2863850"/>
            <a:ext cx="103188" cy="88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Oval 318"/>
          <p:cNvSpPr>
            <a:spLocks noChangeArrowheads="1"/>
          </p:cNvSpPr>
          <p:nvPr/>
        </p:nvSpPr>
        <p:spPr bwMode="auto">
          <a:xfrm>
            <a:off x="6311900" y="3930650"/>
            <a:ext cx="101600" cy="88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319"/>
          <p:cNvSpPr>
            <a:spLocks noChangeArrowheads="1"/>
          </p:cNvSpPr>
          <p:nvPr/>
        </p:nvSpPr>
        <p:spPr bwMode="auto">
          <a:xfrm>
            <a:off x="5511800" y="4886325"/>
            <a:ext cx="101600" cy="88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320"/>
          <p:cNvSpPr>
            <a:spLocks noChangeArrowheads="1"/>
          </p:cNvSpPr>
          <p:nvPr/>
        </p:nvSpPr>
        <p:spPr bwMode="auto">
          <a:xfrm>
            <a:off x="5780087" y="4697412"/>
            <a:ext cx="101600" cy="904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321"/>
          <p:cNvSpPr>
            <a:spLocks noChangeArrowheads="1"/>
          </p:cNvSpPr>
          <p:nvPr/>
        </p:nvSpPr>
        <p:spPr bwMode="auto">
          <a:xfrm>
            <a:off x="5243512" y="4962525"/>
            <a:ext cx="101600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322"/>
          <p:cNvSpPr>
            <a:spLocks noChangeArrowheads="1"/>
          </p:cNvSpPr>
          <p:nvPr/>
        </p:nvSpPr>
        <p:spPr bwMode="auto">
          <a:xfrm>
            <a:off x="6032500" y="4316412"/>
            <a:ext cx="101600" cy="904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323"/>
          <p:cNvSpPr>
            <a:spLocks noChangeArrowheads="1"/>
          </p:cNvSpPr>
          <p:nvPr/>
        </p:nvSpPr>
        <p:spPr bwMode="auto">
          <a:xfrm>
            <a:off x="6569075" y="3829050"/>
            <a:ext cx="101600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Oval 324"/>
          <p:cNvSpPr>
            <a:spLocks noChangeArrowheads="1"/>
          </p:cNvSpPr>
          <p:nvPr/>
        </p:nvSpPr>
        <p:spPr bwMode="auto">
          <a:xfrm>
            <a:off x="7351712" y="3538537"/>
            <a:ext cx="101600" cy="904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Oval 325"/>
          <p:cNvSpPr>
            <a:spLocks noChangeArrowheads="1"/>
          </p:cNvSpPr>
          <p:nvPr/>
        </p:nvSpPr>
        <p:spPr bwMode="auto">
          <a:xfrm>
            <a:off x="6826250" y="3727450"/>
            <a:ext cx="101600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326"/>
          <p:cNvSpPr>
            <a:spLocks noChangeArrowheads="1"/>
          </p:cNvSpPr>
          <p:nvPr/>
        </p:nvSpPr>
        <p:spPr bwMode="auto">
          <a:xfrm>
            <a:off x="7088187" y="3635375"/>
            <a:ext cx="103188" cy="904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328"/>
          <p:cNvSpPr txBox="1">
            <a:spLocks noChangeArrowheads="1"/>
          </p:cNvSpPr>
          <p:nvPr/>
        </p:nvSpPr>
        <p:spPr bwMode="auto">
          <a:xfrm>
            <a:off x="827535" y="1900238"/>
            <a:ext cx="169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800">
                <a:latin typeface="Arial" charset="0"/>
                <a:ea typeface="黑体" pitchFamily="2" charset="-122"/>
              </a:rPr>
              <a:t>拥塞窗口 </a:t>
            </a:r>
            <a:r>
              <a:rPr kumimoji="1" lang="en-US" altLang="zh-CN" sz="1800">
                <a:latin typeface="Arial" charset="0"/>
                <a:ea typeface="黑体" pitchFamily="2" charset="-122"/>
              </a:rPr>
              <a:t>cwnd</a:t>
            </a:r>
          </a:p>
        </p:txBody>
      </p:sp>
      <p:sp>
        <p:nvSpPr>
          <p:cNvPr id="80" name="Text Box 329"/>
          <p:cNvSpPr txBox="1">
            <a:spLocks noChangeArrowheads="1"/>
          </p:cNvSpPr>
          <p:nvPr/>
        </p:nvSpPr>
        <p:spPr bwMode="auto">
          <a:xfrm>
            <a:off x="-366785" y="3744354"/>
            <a:ext cx="16914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新的 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ssthresh 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81" name="Text Box 330"/>
          <p:cNvSpPr txBox="1">
            <a:spLocks noChangeArrowheads="1"/>
          </p:cNvSpPr>
          <p:nvPr/>
        </p:nvSpPr>
        <p:spPr bwMode="auto">
          <a:xfrm>
            <a:off x="5408097" y="220137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网络拥塞</a:t>
            </a:r>
          </a:p>
        </p:txBody>
      </p:sp>
      <p:sp>
        <p:nvSpPr>
          <p:cNvPr id="82" name="Line 331"/>
          <p:cNvSpPr>
            <a:spLocks noChangeShapeType="1"/>
          </p:cNvSpPr>
          <p:nvPr/>
        </p:nvSpPr>
        <p:spPr bwMode="auto">
          <a:xfrm flipH="1">
            <a:off x="5130799" y="2419113"/>
            <a:ext cx="346075" cy="2921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 Box 332"/>
          <p:cNvSpPr txBox="1">
            <a:spLocks noChangeArrowheads="1"/>
          </p:cNvSpPr>
          <p:nvPr/>
        </p:nvSpPr>
        <p:spPr bwMode="auto">
          <a:xfrm>
            <a:off x="3113087" y="4492625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800">
                <a:latin typeface="Arial" charset="0"/>
                <a:ea typeface="黑体" pitchFamily="2" charset="-122"/>
              </a:rPr>
              <a:t>指数规律增长</a:t>
            </a:r>
          </a:p>
        </p:txBody>
      </p:sp>
      <p:sp>
        <p:nvSpPr>
          <p:cNvPr id="84" name="Line 333"/>
          <p:cNvSpPr>
            <a:spLocks noChangeShapeType="1"/>
          </p:cNvSpPr>
          <p:nvPr/>
        </p:nvSpPr>
        <p:spPr bwMode="auto">
          <a:xfrm flipH="1" flipV="1">
            <a:off x="2500312" y="4595812"/>
            <a:ext cx="700088" cy="777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335"/>
          <p:cNvSpPr>
            <a:spLocks noChangeShapeType="1"/>
          </p:cNvSpPr>
          <p:nvPr/>
        </p:nvSpPr>
        <p:spPr bwMode="auto">
          <a:xfrm>
            <a:off x="1973262" y="3592512"/>
            <a:ext cx="9636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340"/>
          <p:cNvSpPr txBox="1">
            <a:spLocks noChangeArrowheads="1"/>
          </p:cNvSpPr>
          <p:nvPr/>
        </p:nvSpPr>
        <p:spPr bwMode="auto">
          <a:xfrm>
            <a:off x="-361344" y="3140968"/>
            <a:ext cx="17812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Arial" charset="0"/>
                <a:ea typeface="黑体" pitchFamily="2" charset="-122"/>
              </a:rPr>
              <a:t>慢开始门限</a:t>
            </a:r>
            <a:endParaRPr kumimoji="1" lang="en-US" altLang="zh-CN" sz="1600">
              <a:latin typeface="Arial" charset="0"/>
              <a:ea typeface="黑体" pitchFamily="2" charset="-122"/>
            </a:endParaRPr>
          </a:p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ssthresh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的初始值</a:t>
            </a:r>
          </a:p>
        </p:txBody>
      </p:sp>
      <p:sp>
        <p:nvSpPr>
          <p:cNvPr id="90" name="Text Box 341"/>
          <p:cNvSpPr txBox="1">
            <a:spLocks noChangeArrowheads="1"/>
          </p:cNvSpPr>
          <p:nvPr/>
        </p:nvSpPr>
        <p:spPr bwMode="auto">
          <a:xfrm>
            <a:off x="374650" y="4625975"/>
            <a:ext cx="985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800">
                <a:latin typeface="Arial" charset="0"/>
                <a:ea typeface="黑体" pitchFamily="2" charset="-122"/>
              </a:rPr>
              <a:t>慢开始</a:t>
            </a:r>
          </a:p>
        </p:txBody>
      </p:sp>
      <p:sp>
        <p:nvSpPr>
          <p:cNvPr id="91" name="Line 342"/>
          <p:cNvSpPr>
            <a:spLocks noChangeShapeType="1"/>
          </p:cNvSpPr>
          <p:nvPr/>
        </p:nvSpPr>
        <p:spPr bwMode="auto">
          <a:xfrm>
            <a:off x="1228725" y="4846637"/>
            <a:ext cx="614362" cy="1555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Text Box 343"/>
          <p:cNvSpPr txBox="1">
            <a:spLocks noChangeArrowheads="1"/>
          </p:cNvSpPr>
          <p:nvPr/>
        </p:nvSpPr>
        <p:spPr bwMode="auto">
          <a:xfrm>
            <a:off x="1918493" y="4010321"/>
            <a:ext cx="985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慢开始</a:t>
            </a:r>
          </a:p>
        </p:txBody>
      </p:sp>
      <p:sp>
        <p:nvSpPr>
          <p:cNvPr id="94" name="Text Box 345"/>
          <p:cNvSpPr txBox="1">
            <a:spLocks noChangeArrowheads="1"/>
          </p:cNvSpPr>
          <p:nvPr/>
        </p:nvSpPr>
        <p:spPr bwMode="auto">
          <a:xfrm>
            <a:off x="3274953" y="2233612"/>
            <a:ext cx="16209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第一次拥塞避免</a:t>
            </a: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“加法增大”</a:t>
            </a:r>
            <a:endParaRPr kumimoji="1" lang="zh-CN" altLang="en-US" sz="1800">
              <a:latin typeface="Arial" charset="0"/>
              <a:ea typeface="黑体" pitchFamily="2" charset="-122"/>
            </a:endParaRPr>
          </a:p>
        </p:txBody>
      </p:sp>
      <p:sp>
        <p:nvSpPr>
          <p:cNvPr id="95" name="Text Box 346"/>
          <p:cNvSpPr txBox="1">
            <a:spLocks noChangeArrowheads="1"/>
          </p:cNvSpPr>
          <p:nvPr/>
        </p:nvSpPr>
        <p:spPr bwMode="auto">
          <a:xfrm>
            <a:off x="6314220" y="2624639"/>
            <a:ext cx="16209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第二次拥塞避免</a:t>
            </a: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“加法增大”</a:t>
            </a:r>
          </a:p>
        </p:txBody>
      </p:sp>
      <p:sp>
        <p:nvSpPr>
          <p:cNvPr id="96" name="Line 337"/>
          <p:cNvSpPr>
            <a:spLocks noChangeShapeType="1"/>
          </p:cNvSpPr>
          <p:nvPr/>
        </p:nvSpPr>
        <p:spPr bwMode="auto">
          <a:xfrm rot="10800000">
            <a:off x="1973262" y="3978275"/>
            <a:ext cx="464502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36"/>
          <p:cNvSpPr>
            <a:spLocks noChangeShapeType="1"/>
          </p:cNvSpPr>
          <p:nvPr/>
        </p:nvSpPr>
        <p:spPr bwMode="auto">
          <a:xfrm flipV="1">
            <a:off x="1973262" y="2817812"/>
            <a:ext cx="4194175" cy="15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Freeform 317"/>
          <p:cNvSpPr>
            <a:spLocks/>
          </p:cNvSpPr>
          <p:nvPr/>
        </p:nvSpPr>
        <p:spPr bwMode="auto">
          <a:xfrm>
            <a:off x="1798637" y="2819400"/>
            <a:ext cx="5772150" cy="2205037"/>
          </a:xfrm>
          <a:custGeom>
            <a:avLst/>
            <a:gdLst>
              <a:gd name="T0" fmla="*/ 2147483647 w 3162"/>
              <a:gd name="T1" fmla="*/ 2147483647 h 1370"/>
              <a:gd name="T2" fmla="*/ 2147483647 w 3162"/>
              <a:gd name="T3" fmla="*/ 2147483647 h 1370"/>
              <a:gd name="T4" fmla="*/ 2147483647 w 3162"/>
              <a:gd name="T5" fmla="*/ 2147483647 h 1370"/>
              <a:gd name="T6" fmla="*/ 2147483647 w 3162"/>
              <a:gd name="T7" fmla="*/ 2147483647 h 1370"/>
              <a:gd name="T8" fmla="*/ 2147483647 w 3162"/>
              <a:gd name="T9" fmla="*/ 2147483647 h 1370"/>
              <a:gd name="T10" fmla="*/ 2147483647 w 3162"/>
              <a:gd name="T11" fmla="*/ 2147483647 h 1370"/>
              <a:gd name="T12" fmla="*/ 2147483647 w 3162"/>
              <a:gd name="T13" fmla="*/ 2147483647 h 1370"/>
              <a:gd name="T14" fmla="*/ 2147483647 w 3162"/>
              <a:gd name="T15" fmla="*/ 0 h 1370"/>
              <a:gd name="T16" fmla="*/ 2147483647 w 3162"/>
              <a:gd name="T17" fmla="*/ 2147483647 h 1370"/>
              <a:gd name="T18" fmla="*/ 2147483647 w 3162"/>
              <a:gd name="T19" fmla="*/ 2147483647 h 1370"/>
              <a:gd name="T20" fmla="*/ 2147483647 w 3162"/>
              <a:gd name="T21" fmla="*/ 2147483647 h 1370"/>
              <a:gd name="T22" fmla="*/ 2147483647 w 3162"/>
              <a:gd name="T23" fmla="*/ 2147483647 h 1370"/>
              <a:gd name="T24" fmla="*/ 2147483647 w 3162"/>
              <a:gd name="T25" fmla="*/ 2147483647 h 137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62"/>
              <a:gd name="T40" fmla="*/ 0 h 1370"/>
              <a:gd name="T41" fmla="*/ 3162 w 3162"/>
              <a:gd name="T42" fmla="*/ 1370 h 137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62" h="1370">
                <a:moveTo>
                  <a:pt x="3162" y="438"/>
                </a:moveTo>
                <a:lnTo>
                  <a:pt x="2496" y="720"/>
                </a:lnTo>
                <a:lnTo>
                  <a:pt x="2352" y="954"/>
                </a:lnTo>
                <a:lnTo>
                  <a:pt x="2205" y="1200"/>
                </a:lnTo>
                <a:lnTo>
                  <a:pt x="2061" y="1320"/>
                </a:lnTo>
                <a:lnTo>
                  <a:pt x="1917" y="1368"/>
                </a:lnTo>
                <a:lnTo>
                  <a:pt x="1866" y="936"/>
                </a:lnTo>
                <a:lnTo>
                  <a:pt x="1773" y="0"/>
                </a:lnTo>
                <a:lnTo>
                  <a:pt x="618" y="487"/>
                </a:lnTo>
                <a:lnTo>
                  <a:pt x="480" y="961"/>
                </a:lnTo>
                <a:lnTo>
                  <a:pt x="331" y="1201"/>
                </a:lnTo>
                <a:lnTo>
                  <a:pt x="187" y="1321"/>
                </a:lnTo>
                <a:cubicBezTo>
                  <a:pt x="47" y="1370"/>
                  <a:pt x="0" y="1369"/>
                  <a:pt x="55" y="136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327"/>
          <p:cNvSpPr txBox="1">
            <a:spLocks noChangeArrowheads="1"/>
          </p:cNvSpPr>
          <p:nvPr/>
        </p:nvSpPr>
        <p:spPr bwMode="auto">
          <a:xfrm>
            <a:off x="7669212" y="476149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传输轮次</a:t>
            </a:r>
          </a:p>
        </p:txBody>
      </p:sp>
      <p:sp>
        <p:nvSpPr>
          <p:cNvPr id="100" name="Text Box 343"/>
          <p:cNvSpPr txBox="1">
            <a:spLocks noChangeArrowheads="1"/>
          </p:cNvSpPr>
          <p:nvPr/>
        </p:nvSpPr>
        <p:spPr bwMode="auto">
          <a:xfrm>
            <a:off x="5303837" y="4132145"/>
            <a:ext cx="985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慢开始</a:t>
            </a:r>
          </a:p>
        </p:txBody>
      </p:sp>
    </p:spTree>
    <p:extLst>
      <p:ext uri="{BB962C8B-B14F-4D97-AF65-F5344CB8AC3E}">
        <p14:creationId xmlns:p14="http://schemas.microsoft.com/office/powerpoint/2010/main" val="13428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箭头连接符 63"/>
          <p:cNvCxnSpPr/>
          <p:nvPr/>
        </p:nvCxnSpPr>
        <p:spPr>
          <a:xfrm flipH="1" flipV="1">
            <a:off x="1854470" y="4574761"/>
            <a:ext cx="6749978" cy="81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任意多边形 82"/>
          <p:cNvSpPr/>
          <p:nvPr/>
        </p:nvSpPr>
        <p:spPr>
          <a:xfrm flipV="1">
            <a:off x="1810013" y="4623467"/>
            <a:ext cx="7374576" cy="900160"/>
          </a:xfrm>
          <a:custGeom>
            <a:avLst/>
            <a:gdLst>
              <a:gd name="connsiteX0" fmla="*/ 7374576 w 7374576"/>
              <a:gd name="connsiteY0" fmla="*/ 0 h 1258784"/>
              <a:gd name="connsiteX1" fmla="*/ 6448301 w 7374576"/>
              <a:gd name="connsiteY1" fmla="*/ 748145 h 1258784"/>
              <a:gd name="connsiteX2" fmla="*/ 3170711 w 7374576"/>
              <a:gd name="connsiteY2" fmla="*/ 843148 h 1258784"/>
              <a:gd name="connsiteX3" fmla="*/ 736270 w 7374576"/>
              <a:gd name="connsiteY3" fmla="*/ 807522 h 1258784"/>
              <a:gd name="connsiteX4" fmla="*/ 0 w 7374576"/>
              <a:gd name="connsiteY4" fmla="*/ 1258784 h 125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576" h="1258784">
                <a:moveTo>
                  <a:pt x="7374576" y="0"/>
                </a:moveTo>
                <a:cubicBezTo>
                  <a:pt x="7261760" y="303810"/>
                  <a:pt x="7148945" y="607620"/>
                  <a:pt x="6448301" y="748145"/>
                </a:cubicBezTo>
                <a:cubicBezTo>
                  <a:pt x="5747657" y="888670"/>
                  <a:pt x="3170711" y="843148"/>
                  <a:pt x="3170711" y="843148"/>
                </a:cubicBezTo>
                <a:cubicBezTo>
                  <a:pt x="2218706" y="853044"/>
                  <a:pt x="1264722" y="738249"/>
                  <a:pt x="736270" y="807522"/>
                </a:cubicBezTo>
                <a:cubicBezTo>
                  <a:pt x="207818" y="876795"/>
                  <a:pt x="120732" y="1183574"/>
                  <a:pt x="0" y="1258784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1781299" y="3277590"/>
            <a:ext cx="7374576" cy="1258784"/>
          </a:xfrm>
          <a:custGeom>
            <a:avLst/>
            <a:gdLst>
              <a:gd name="connsiteX0" fmla="*/ 7374576 w 7374576"/>
              <a:gd name="connsiteY0" fmla="*/ 0 h 1258784"/>
              <a:gd name="connsiteX1" fmla="*/ 6448301 w 7374576"/>
              <a:gd name="connsiteY1" fmla="*/ 748145 h 1258784"/>
              <a:gd name="connsiteX2" fmla="*/ 3170711 w 7374576"/>
              <a:gd name="connsiteY2" fmla="*/ 843148 h 1258784"/>
              <a:gd name="connsiteX3" fmla="*/ 736270 w 7374576"/>
              <a:gd name="connsiteY3" fmla="*/ 807522 h 1258784"/>
              <a:gd name="connsiteX4" fmla="*/ 0 w 7374576"/>
              <a:gd name="connsiteY4" fmla="*/ 1258784 h 125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576" h="1258784">
                <a:moveTo>
                  <a:pt x="7374576" y="0"/>
                </a:moveTo>
                <a:cubicBezTo>
                  <a:pt x="7261760" y="303810"/>
                  <a:pt x="7148945" y="607620"/>
                  <a:pt x="6448301" y="748145"/>
                </a:cubicBezTo>
                <a:cubicBezTo>
                  <a:pt x="5747657" y="888670"/>
                  <a:pt x="3170711" y="843148"/>
                  <a:pt x="3170711" y="843148"/>
                </a:cubicBezTo>
                <a:cubicBezTo>
                  <a:pt x="2218706" y="853044"/>
                  <a:pt x="1264722" y="738249"/>
                  <a:pt x="736270" y="807522"/>
                </a:cubicBezTo>
                <a:cubicBezTo>
                  <a:pt x="207818" y="876795"/>
                  <a:pt x="120732" y="1183574"/>
                  <a:pt x="0" y="1258784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44" y="3552917"/>
            <a:ext cx="62293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44" y="960315"/>
            <a:ext cx="5724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椭圆 13"/>
          <p:cNvSpPr/>
          <p:nvPr/>
        </p:nvSpPr>
        <p:spPr>
          <a:xfrm>
            <a:off x="2186745" y="1402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80</a:t>
            </a:r>
            <a:endParaRPr lang="zh-CN" altLang="en-US" sz="1200"/>
          </a:p>
        </p:txBody>
      </p:sp>
      <p:sp>
        <p:nvSpPr>
          <p:cNvPr id="16" name="椭圆 15"/>
          <p:cNvSpPr/>
          <p:nvPr/>
        </p:nvSpPr>
        <p:spPr>
          <a:xfrm>
            <a:off x="2739059" y="1402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17" name="椭圆 16"/>
          <p:cNvSpPr/>
          <p:nvPr/>
        </p:nvSpPr>
        <p:spPr>
          <a:xfrm>
            <a:off x="3266865" y="1402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25</a:t>
            </a:r>
            <a:endParaRPr lang="zh-CN" altLang="en-US" sz="1200"/>
          </a:p>
        </p:txBody>
      </p:sp>
      <p:sp>
        <p:nvSpPr>
          <p:cNvPr id="18" name="椭圆 17"/>
          <p:cNvSpPr/>
          <p:nvPr/>
        </p:nvSpPr>
        <p:spPr>
          <a:xfrm>
            <a:off x="3735296" y="1402024"/>
            <a:ext cx="360040" cy="249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110</a:t>
            </a:r>
            <a:endParaRPr lang="zh-CN" altLang="en-US" sz="1200"/>
          </a:p>
        </p:txBody>
      </p:sp>
      <p:sp>
        <p:nvSpPr>
          <p:cNvPr id="19" name="椭圆 18"/>
          <p:cNvSpPr/>
          <p:nvPr/>
        </p:nvSpPr>
        <p:spPr>
          <a:xfrm>
            <a:off x="4418993" y="1402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23</a:t>
            </a:r>
            <a:endParaRPr lang="zh-CN" altLang="en-US" sz="1200"/>
          </a:p>
        </p:txBody>
      </p:sp>
      <p:sp>
        <p:nvSpPr>
          <p:cNvPr id="20" name="椭圆 19"/>
          <p:cNvSpPr/>
          <p:nvPr/>
        </p:nvSpPr>
        <p:spPr>
          <a:xfrm>
            <a:off x="4995057" y="1402024"/>
            <a:ext cx="581364" cy="26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3389</a:t>
            </a:r>
            <a:endParaRPr lang="zh-CN" altLang="en-US" sz="1200"/>
          </a:p>
        </p:txBody>
      </p:sp>
      <p:sp>
        <p:nvSpPr>
          <p:cNvPr id="22" name="椭圆 21"/>
          <p:cNvSpPr/>
          <p:nvPr/>
        </p:nvSpPr>
        <p:spPr>
          <a:xfrm>
            <a:off x="5787145" y="1402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53</a:t>
            </a:r>
            <a:endParaRPr lang="zh-CN" altLang="en-US" sz="1200"/>
          </a:p>
        </p:txBody>
      </p:sp>
      <p:sp>
        <p:nvSpPr>
          <p:cNvPr id="23" name="椭圆 22"/>
          <p:cNvSpPr/>
          <p:nvPr/>
        </p:nvSpPr>
        <p:spPr>
          <a:xfrm>
            <a:off x="6243701" y="1402024"/>
            <a:ext cx="360040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520</a:t>
            </a:r>
            <a:endParaRPr lang="zh-CN" altLang="en-US" sz="1200"/>
          </a:p>
        </p:txBody>
      </p:sp>
      <p:sp>
        <p:nvSpPr>
          <p:cNvPr id="24" name="椭圆 23"/>
          <p:cNvSpPr/>
          <p:nvPr/>
        </p:nvSpPr>
        <p:spPr>
          <a:xfrm>
            <a:off x="6807890" y="1402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69</a:t>
            </a:r>
            <a:endParaRPr lang="zh-CN" altLang="en-US" sz="1200"/>
          </a:p>
        </p:txBody>
      </p:sp>
      <p:sp>
        <p:nvSpPr>
          <p:cNvPr id="26" name="椭圆 25"/>
          <p:cNvSpPr/>
          <p:nvPr/>
        </p:nvSpPr>
        <p:spPr>
          <a:xfrm>
            <a:off x="7346813" y="1402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67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-726475" y="3216814"/>
            <a:ext cx="2346147" cy="266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338849" y="3543615"/>
            <a:ext cx="1119387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32" name="矩形 31"/>
          <p:cNvSpPr/>
          <p:nvPr/>
        </p:nvSpPr>
        <p:spPr>
          <a:xfrm>
            <a:off x="-380182" y="4371179"/>
            <a:ext cx="1160720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SMTP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33" name="矩形 32"/>
          <p:cNvSpPr/>
          <p:nvPr/>
        </p:nvSpPr>
        <p:spPr>
          <a:xfrm>
            <a:off x="-395426" y="5263151"/>
            <a:ext cx="1123610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POP3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34" name="矩形 33"/>
          <p:cNvSpPr/>
          <p:nvPr/>
        </p:nvSpPr>
        <p:spPr>
          <a:xfrm>
            <a:off x="8748464" y="2496876"/>
            <a:ext cx="950805" cy="765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748464" y="5474920"/>
            <a:ext cx="950805" cy="765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899592" y="3857796"/>
            <a:ext cx="836206" cy="69066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957655" y="4582948"/>
            <a:ext cx="72008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898127" y="4623467"/>
            <a:ext cx="837669" cy="63968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1173679" y="405911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67" name="椭圆 66"/>
          <p:cNvSpPr/>
          <p:nvPr/>
        </p:nvSpPr>
        <p:spPr>
          <a:xfrm>
            <a:off x="1172945" y="44389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70" name="椭圆 69"/>
          <p:cNvSpPr/>
          <p:nvPr/>
        </p:nvSpPr>
        <p:spPr>
          <a:xfrm>
            <a:off x="1172755" y="4815715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71" name="椭圆 70"/>
          <p:cNvSpPr/>
          <p:nvPr/>
        </p:nvSpPr>
        <p:spPr>
          <a:xfrm>
            <a:off x="6951906" y="39330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-737111" y="318358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</a:t>
            </a:r>
            <a:r>
              <a:rPr lang="zh-CN" altLang="en-US"/>
              <a:t>协议  </a:t>
            </a:r>
            <a:r>
              <a:rPr lang="en-US" altLang="zh-CN" sz="1600"/>
              <a:t>TCP+80</a:t>
            </a:r>
            <a:endParaRPr lang="zh-CN" altLang="en-US" sz="1600"/>
          </a:p>
        </p:txBody>
      </p:sp>
      <p:sp>
        <p:nvSpPr>
          <p:cNvPr id="73" name="TextBox 72"/>
          <p:cNvSpPr txBox="1"/>
          <p:nvPr/>
        </p:nvSpPr>
        <p:spPr>
          <a:xfrm>
            <a:off x="-726475" y="399776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smtp</a:t>
            </a:r>
            <a:r>
              <a:rPr lang="zh-CN" altLang="en-US"/>
              <a:t>协议</a:t>
            </a:r>
            <a:r>
              <a:rPr lang="en-US" altLang="zh-CN" sz="1600"/>
              <a:t>TCP+25</a:t>
            </a:r>
            <a:endParaRPr lang="zh-CN" altLang="en-US" sz="1600"/>
          </a:p>
        </p:txBody>
      </p:sp>
      <p:sp>
        <p:nvSpPr>
          <p:cNvPr id="74" name="TextBox 73"/>
          <p:cNvSpPr txBox="1"/>
          <p:nvPr/>
        </p:nvSpPr>
        <p:spPr>
          <a:xfrm>
            <a:off x="-786387" y="4869160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pop3</a:t>
            </a:r>
            <a:r>
              <a:rPr lang="zh-CN" altLang="en-US"/>
              <a:t>协议</a:t>
            </a:r>
            <a:r>
              <a:rPr lang="en-US" altLang="zh-CN" sz="1600"/>
              <a:t>TCP+110</a:t>
            </a:r>
            <a:endParaRPr lang="zh-CN" altLang="en-US" sz="1600"/>
          </a:p>
        </p:txBody>
      </p:sp>
      <p:sp>
        <p:nvSpPr>
          <p:cNvPr id="77" name="椭圆 76"/>
          <p:cNvSpPr/>
          <p:nvPr/>
        </p:nvSpPr>
        <p:spPr>
          <a:xfrm>
            <a:off x="6951906" y="43758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78" name="椭圆 77"/>
          <p:cNvSpPr/>
          <p:nvPr/>
        </p:nvSpPr>
        <p:spPr>
          <a:xfrm>
            <a:off x="6951906" y="486916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79" name="矩形 78"/>
          <p:cNvSpPr/>
          <p:nvPr/>
        </p:nvSpPr>
        <p:spPr>
          <a:xfrm>
            <a:off x="8748463" y="4081225"/>
            <a:ext cx="950805" cy="765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9036496" y="3352862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19.1.2.2</a:t>
            </a:r>
            <a:endParaRPr lang="zh-CN" altLang="en-US" sz="1600"/>
          </a:p>
        </p:txBody>
      </p:sp>
      <p:sp>
        <p:nvSpPr>
          <p:cNvPr id="97" name="TextBox 96"/>
          <p:cNvSpPr txBox="1"/>
          <p:nvPr/>
        </p:nvSpPr>
        <p:spPr>
          <a:xfrm>
            <a:off x="8772411" y="4818638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19.1.4.12</a:t>
            </a:r>
            <a:endParaRPr lang="zh-CN" altLang="en-US" sz="1600"/>
          </a:p>
        </p:txBody>
      </p:sp>
      <p:sp>
        <p:nvSpPr>
          <p:cNvPr id="98" name="TextBox 97"/>
          <p:cNvSpPr txBox="1"/>
          <p:nvPr/>
        </p:nvSpPr>
        <p:spPr>
          <a:xfrm>
            <a:off x="8793289" y="624686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19.1.6.8</a:t>
            </a:r>
            <a:endParaRPr lang="zh-CN" altLang="en-US" sz="1600"/>
          </a:p>
        </p:txBody>
      </p:sp>
      <p:sp>
        <p:nvSpPr>
          <p:cNvPr id="99" name="TextBox 98"/>
          <p:cNvSpPr txBox="1"/>
          <p:nvPr/>
        </p:nvSpPr>
        <p:spPr>
          <a:xfrm>
            <a:off x="8760436" y="271043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</a:t>
            </a:r>
            <a:r>
              <a:rPr lang="zh-CN" altLang="en-US" sz="1600"/>
              <a:t>计算机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760436" y="436709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</a:t>
            </a:r>
            <a:r>
              <a:rPr lang="zh-CN" altLang="en-US" sz="1600"/>
              <a:t>计算机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748463" y="568669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</a:t>
            </a:r>
            <a:r>
              <a:rPr lang="zh-CN" altLang="en-US" sz="1600"/>
              <a:t>计算机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-338849" y="602524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地址</a:t>
            </a:r>
            <a:r>
              <a:rPr lang="en-US" altLang="zh-CN" sz="1600"/>
              <a:t>131.107.8.2</a:t>
            </a:r>
            <a:endParaRPr lang="zh-CN" altLang="en-US" sz="1600"/>
          </a:p>
        </p:txBody>
      </p:sp>
      <p:sp>
        <p:nvSpPr>
          <p:cNvPr id="103" name="TextBox 102"/>
          <p:cNvSpPr txBox="1"/>
          <p:nvPr/>
        </p:nvSpPr>
        <p:spPr>
          <a:xfrm>
            <a:off x="-100451" y="27104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服务器</a:t>
            </a:r>
          </a:p>
        </p:txBody>
      </p:sp>
      <p:sp>
        <p:nvSpPr>
          <p:cNvPr id="2" name="矩形 1"/>
          <p:cNvSpPr/>
          <p:nvPr/>
        </p:nvSpPr>
        <p:spPr>
          <a:xfrm>
            <a:off x="7721424" y="3277590"/>
            <a:ext cx="1369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源端口</a:t>
            </a:r>
            <a:r>
              <a:rPr lang="en-US" altLang="zh-CN" sz="1600"/>
              <a:t>12928</a:t>
            </a:r>
            <a:endParaRPr lang="zh-CN" altLang="en-US" sz="1600"/>
          </a:p>
        </p:txBody>
      </p:sp>
      <p:sp>
        <p:nvSpPr>
          <p:cNvPr id="45" name="矩形 44"/>
          <p:cNvSpPr/>
          <p:nvPr/>
        </p:nvSpPr>
        <p:spPr>
          <a:xfrm>
            <a:off x="7479236" y="4177868"/>
            <a:ext cx="1369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源端口</a:t>
            </a:r>
            <a:r>
              <a:rPr lang="en-US" altLang="zh-CN" sz="1600"/>
              <a:t>12438</a:t>
            </a:r>
            <a:endParaRPr lang="zh-CN" altLang="en-US" sz="1600"/>
          </a:p>
        </p:txBody>
      </p:sp>
      <p:sp>
        <p:nvSpPr>
          <p:cNvPr id="46" name="矩形 45"/>
          <p:cNvSpPr/>
          <p:nvPr/>
        </p:nvSpPr>
        <p:spPr>
          <a:xfrm>
            <a:off x="7815303" y="5238492"/>
            <a:ext cx="1369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源端口</a:t>
            </a:r>
            <a:r>
              <a:rPr lang="en-US" altLang="zh-CN" sz="1600"/>
              <a:t>15940</a:t>
            </a:r>
            <a:endParaRPr lang="zh-CN" altLang="en-US" sz="160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7479236" y="2901758"/>
            <a:ext cx="739650" cy="38137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043534" y="266219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服务器端口</a:t>
            </a:r>
          </a:p>
        </p:txBody>
      </p:sp>
      <p:sp>
        <p:nvSpPr>
          <p:cNvPr id="52" name="矩形 51"/>
          <p:cNvSpPr/>
          <p:nvPr/>
        </p:nvSpPr>
        <p:spPr>
          <a:xfrm>
            <a:off x="6481563" y="257405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客户端端口</a:t>
            </a:r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 flipV="1">
            <a:off x="1178798" y="3000750"/>
            <a:ext cx="1007947" cy="36750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19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3"/>
          <p:cNvSpPr txBox="1">
            <a:spLocks noChangeArrowheads="1"/>
          </p:cNvSpPr>
          <p:nvPr/>
        </p:nvSpPr>
        <p:spPr bwMode="auto">
          <a:xfrm>
            <a:off x="3459163" y="1052513"/>
            <a:ext cx="8771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发送方</a:t>
            </a:r>
          </a:p>
        </p:txBody>
      </p:sp>
      <p:sp>
        <p:nvSpPr>
          <p:cNvPr id="3" name="Text Box 74"/>
          <p:cNvSpPr txBox="1">
            <a:spLocks noChangeArrowheads="1"/>
          </p:cNvSpPr>
          <p:nvPr/>
        </p:nvSpPr>
        <p:spPr bwMode="auto">
          <a:xfrm>
            <a:off x="6750050" y="1114425"/>
            <a:ext cx="8771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接收方</a:t>
            </a:r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3059832" y="1563736"/>
            <a:ext cx="8098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发送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5" name="Line 76"/>
          <p:cNvSpPr>
            <a:spLocks noChangeShapeType="1"/>
          </p:cNvSpPr>
          <p:nvPr/>
        </p:nvSpPr>
        <p:spPr bwMode="auto">
          <a:xfrm>
            <a:off x="3922713" y="1724025"/>
            <a:ext cx="340042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" name="Line 78"/>
          <p:cNvSpPr>
            <a:spLocks noChangeShapeType="1"/>
          </p:cNvSpPr>
          <p:nvPr/>
        </p:nvSpPr>
        <p:spPr bwMode="auto">
          <a:xfrm flipH="1">
            <a:off x="3922713" y="2160588"/>
            <a:ext cx="3400425" cy="314325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" name="Text Box 79"/>
          <p:cNvSpPr txBox="1">
            <a:spLocks noChangeArrowheads="1"/>
          </p:cNvSpPr>
          <p:nvPr/>
        </p:nvSpPr>
        <p:spPr bwMode="auto">
          <a:xfrm>
            <a:off x="7308304" y="1984375"/>
            <a:ext cx="85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Arial" charset="0"/>
                <a:ea typeface="黑体" pitchFamily="2" charset="-122"/>
              </a:rPr>
              <a:t> </a:t>
            </a:r>
            <a:r>
              <a:rPr lang="zh-CN" altLang="en-US" sz="1400">
                <a:latin typeface="Arial" charset="0"/>
                <a:ea typeface="黑体" pitchFamily="2" charset="-122"/>
              </a:rPr>
              <a:t>确认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1</a:t>
            </a:r>
            <a:endParaRPr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3929063" y="5603875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i="1">
                <a:latin typeface="Arial" charset="0"/>
                <a:ea typeface="黑体" pitchFamily="2" charset="-122"/>
              </a:rPr>
              <a:t>t</a:t>
            </a:r>
          </a:p>
        </p:txBody>
      </p: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3922713" y="1570038"/>
            <a:ext cx="3400425" cy="4346575"/>
            <a:chOff x="1607" y="677"/>
            <a:chExt cx="1640" cy="2728"/>
          </a:xfrm>
        </p:grpSpPr>
        <p:sp>
          <p:nvSpPr>
            <p:cNvPr id="10" name="Line 83"/>
            <p:cNvSpPr>
              <a:spLocks noChangeShapeType="1"/>
            </p:cNvSpPr>
            <p:nvPr/>
          </p:nvSpPr>
          <p:spPr bwMode="auto">
            <a:xfrm>
              <a:off x="1607" y="677"/>
              <a:ext cx="0" cy="2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1" name="Line 84"/>
            <p:cNvSpPr>
              <a:spLocks noChangeShapeType="1"/>
            </p:cNvSpPr>
            <p:nvPr/>
          </p:nvSpPr>
          <p:spPr bwMode="auto">
            <a:xfrm>
              <a:off x="3247" y="677"/>
              <a:ext cx="0" cy="2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7308304" y="2471738"/>
            <a:ext cx="1495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Arial" charset="0"/>
                <a:ea typeface="黑体" pitchFamily="2" charset="-122"/>
              </a:rPr>
              <a:t> </a:t>
            </a:r>
            <a:r>
              <a:rPr lang="zh-CN" altLang="en-US" sz="1400">
                <a:latin typeface="Arial" charset="0"/>
                <a:ea typeface="黑体" pitchFamily="2" charset="-122"/>
              </a:rPr>
              <a:t>确认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2 </a:t>
            </a:r>
            <a:endParaRPr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13" name="Line 87"/>
          <p:cNvSpPr>
            <a:spLocks noChangeShapeType="1"/>
          </p:cNvSpPr>
          <p:nvPr/>
        </p:nvSpPr>
        <p:spPr bwMode="auto">
          <a:xfrm flipH="1">
            <a:off x="3922713" y="2684463"/>
            <a:ext cx="3400425" cy="312737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4" name="Line 88"/>
          <p:cNvSpPr>
            <a:spLocks noChangeShapeType="1"/>
          </p:cNvSpPr>
          <p:nvPr/>
        </p:nvSpPr>
        <p:spPr bwMode="auto">
          <a:xfrm flipH="1">
            <a:off x="3922713" y="3729038"/>
            <a:ext cx="3400425" cy="31115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5" name="Line 89"/>
          <p:cNvSpPr>
            <a:spLocks noChangeShapeType="1"/>
          </p:cNvSpPr>
          <p:nvPr/>
        </p:nvSpPr>
        <p:spPr bwMode="auto">
          <a:xfrm flipH="1">
            <a:off x="3922713" y="4248150"/>
            <a:ext cx="3400425" cy="314325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6" name="Line 90"/>
          <p:cNvSpPr>
            <a:spLocks noChangeShapeType="1"/>
          </p:cNvSpPr>
          <p:nvPr/>
        </p:nvSpPr>
        <p:spPr bwMode="auto">
          <a:xfrm flipH="1">
            <a:off x="3922713" y="4767263"/>
            <a:ext cx="3400425" cy="315912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3059832" y="2066974"/>
            <a:ext cx="8098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发送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8" name="Text Box 92"/>
          <p:cNvSpPr txBox="1">
            <a:spLocks noChangeArrowheads="1"/>
          </p:cNvSpPr>
          <p:nvPr/>
        </p:nvSpPr>
        <p:spPr bwMode="auto">
          <a:xfrm>
            <a:off x="3059832" y="2576561"/>
            <a:ext cx="8098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发送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auto">
          <a:xfrm>
            <a:off x="3059832" y="3082974"/>
            <a:ext cx="8098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发送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4</a:t>
            </a:r>
          </a:p>
        </p:txBody>
      </p:sp>
      <p:sp>
        <p:nvSpPr>
          <p:cNvPr id="20" name="Line 94"/>
          <p:cNvSpPr>
            <a:spLocks noChangeShapeType="1"/>
          </p:cNvSpPr>
          <p:nvPr/>
        </p:nvSpPr>
        <p:spPr bwMode="auto">
          <a:xfrm>
            <a:off x="3922713" y="3308350"/>
            <a:ext cx="340042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22" name="Text Box 96"/>
          <p:cNvSpPr txBox="1">
            <a:spLocks noChangeArrowheads="1"/>
          </p:cNvSpPr>
          <p:nvPr/>
        </p:nvSpPr>
        <p:spPr bwMode="auto">
          <a:xfrm>
            <a:off x="3059832" y="3630661"/>
            <a:ext cx="8098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发送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5</a:t>
            </a:r>
          </a:p>
        </p:txBody>
      </p:sp>
      <p:sp>
        <p:nvSpPr>
          <p:cNvPr id="23" name="Text Box 97"/>
          <p:cNvSpPr txBox="1">
            <a:spLocks noChangeArrowheads="1"/>
          </p:cNvSpPr>
          <p:nvPr/>
        </p:nvSpPr>
        <p:spPr bwMode="auto">
          <a:xfrm>
            <a:off x="3059832" y="4151361"/>
            <a:ext cx="8098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发送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6</a:t>
            </a:r>
          </a:p>
        </p:txBody>
      </p:sp>
      <p:sp>
        <p:nvSpPr>
          <p:cNvPr id="24" name="Text Box 98"/>
          <p:cNvSpPr txBox="1">
            <a:spLocks noChangeArrowheads="1"/>
          </p:cNvSpPr>
          <p:nvPr/>
        </p:nvSpPr>
        <p:spPr bwMode="auto">
          <a:xfrm>
            <a:off x="7308304" y="3443288"/>
            <a:ext cx="1252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Arial" charset="0"/>
                <a:ea typeface="黑体" pitchFamily="2" charset="-122"/>
              </a:rPr>
              <a:t> </a:t>
            </a:r>
            <a:r>
              <a:rPr lang="zh-CN" altLang="en-US" sz="1400">
                <a:latin typeface="Arial" charset="0"/>
                <a:ea typeface="黑体" pitchFamily="2" charset="-122"/>
              </a:rPr>
              <a:t>重复确认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2 </a:t>
            </a:r>
            <a:endParaRPr lang="en-US" altLang="zh-CN" sz="1400">
              <a:latin typeface="Arial" charset="0"/>
              <a:ea typeface="黑体" pitchFamily="2" charset="-122"/>
            </a:endParaRPr>
          </a:p>
        </p:txBody>
      </p: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3922713" y="5110168"/>
            <a:ext cx="3400425" cy="496888"/>
            <a:chOff x="2471" y="3313"/>
            <a:chExt cx="2142" cy="313"/>
          </a:xfrm>
        </p:grpSpPr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2471" y="3427"/>
              <a:ext cx="2142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7" name="Text Box 99"/>
            <p:cNvSpPr txBox="1">
              <a:spLocks noChangeArrowheads="1"/>
            </p:cNvSpPr>
            <p:nvPr/>
          </p:nvSpPr>
          <p:spPr bwMode="auto">
            <a:xfrm rot="275181">
              <a:off x="3270" y="3313"/>
              <a:ext cx="8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Arial" charset="0"/>
                  <a:ea typeface="黑体" pitchFamily="2" charset="-122"/>
                </a:rPr>
                <a:t>立即重传 </a:t>
              </a:r>
              <a:r>
                <a:rPr lang="en-US" altLang="zh-CN" sz="1600">
                  <a:latin typeface="Arial" charset="0"/>
                  <a:ea typeface="黑体" pitchFamily="2" charset="-122"/>
                </a:rPr>
                <a:t>M</a:t>
              </a:r>
              <a:r>
                <a:rPr lang="en-US" altLang="zh-CN" sz="1600" baseline="-25000">
                  <a:latin typeface="Arial" charset="0"/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28" name="Text Box 100"/>
          <p:cNvSpPr txBox="1">
            <a:spLocks noChangeArrowheads="1"/>
          </p:cNvSpPr>
          <p:nvPr/>
        </p:nvSpPr>
        <p:spPr bwMode="auto">
          <a:xfrm>
            <a:off x="7308304" y="3997325"/>
            <a:ext cx="1252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Arial" charset="0"/>
                <a:ea typeface="黑体" pitchFamily="2" charset="-122"/>
              </a:rPr>
              <a:t> </a:t>
            </a:r>
            <a:r>
              <a:rPr lang="zh-CN" altLang="en-US" sz="1400">
                <a:latin typeface="Arial" charset="0"/>
                <a:ea typeface="黑体" pitchFamily="2" charset="-122"/>
              </a:rPr>
              <a:t>重复确认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2 </a:t>
            </a:r>
            <a:endParaRPr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29" name="Text Box 103"/>
          <p:cNvSpPr txBox="1">
            <a:spLocks noChangeArrowheads="1"/>
          </p:cNvSpPr>
          <p:nvPr/>
        </p:nvSpPr>
        <p:spPr bwMode="auto">
          <a:xfrm>
            <a:off x="7308304" y="4519613"/>
            <a:ext cx="1252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Arial" charset="0"/>
                <a:ea typeface="黑体" pitchFamily="2" charset="-122"/>
              </a:rPr>
              <a:t> </a:t>
            </a:r>
            <a:r>
              <a:rPr lang="zh-CN" altLang="en-US" sz="1400">
                <a:latin typeface="Arial" charset="0"/>
                <a:ea typeface="黑体" pitchFamily="2" charset="-122"/>
              </a:rPr>
              <a:t>重复确认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2 </a:t>
            </a:r>
            <a:endParaRPr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30" name="Text Box 104"/>
          <p:cNvSpPr txBox="1">
            <a:spLocks noChangeArrowheads="1"/>
          </p:cNvSpPr>
          <p:nvPr/>
        </p:nvSpPr>
        <p:spPr bwMode="auto">
          <a:xfrm>
            <a:off x="7313613" y="5603875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i="1"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31" name="Line 110"/>
          <p:cNvSpPr>
            <a:spLocks noChangeShapeType="1"/>
          </p:cNvSpPr>
          <p:nvPr/>
        </p:nvSpPr>
        <p:spPr bwMode="auto">
          <a:xfrm>
            <a:off x="3929063" y="487362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32" name="Text Box 111"/>
          <p:cNvSpPr txBox="1">
            <a:spLocks noChangeArrowheads="1"/>
          </p:cNvSpPr>
          <p:nvPr/>
        </p:nvSpPr>
        <p:spPr bwMode="auto">
          <a:xfrm>
            <a:off x="3059832" y="4705399"/>
            <a:ext cx="8098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发送 </a:t>
            </a:r>
            <a:r>
              <a:rPr lang="en-US" altLang="zh-CN" sz="1400">
                <a:latin typeface="Arial" charset="0"/>
                <a:ea typeface="黑体" pitchFamily="2" charset="-122"/>
              </a:rPr>
              <a:t>M</a:t>
            </a:r>
            <a:r>
              <a:rPr lang="en-US" altLang="zh-CN" sz="1400" baseline="-25000">
                <a:latin typeface="Arial" charset="0"/>
                <a:ea typeface="黑体" pitchFamily="2" charset="-122"/>
              </a:rPr>
              <a:t>7</a:t>
            </a:r>
          </a:p>
        </p:txBody>
      </p:sp>
      <p:grpSp>
        <p:nvGrpSpPr>
          <p:cNvPr id="33" name="Group 116"/>
          <p:cNvGrpSpPr>
            <a:grpSpLocks/>
          </p:cNvGrpSpPr>
          <p:nvPr/>
        </p:nvGrpSpPr>
        <p:grpSpPr bwMode="auto">
          <a:xfrm>
            <a:off x="539750" y="3832227"/>
            <a:ext cx="3355975" cy="1258888"/>
            <a:chOff x="340" y="2508"/>
            <a:chExt cx="2114" cy="793"/>
          </a:xfrm>
        </p:grpSpPr>
        <p:grpSp>
          <p:nvGrpSpPr>
            <p:cNvPr id="34" name="Group 105"/>
            <p:cNvGrpSpPr>
              <a:grpSpLocks/>
            </p:cNvGrpSpPr>
            <p:nvPr/>
          </p:nvGrpSpPr>
          <p:grpSpPr bwMode="auto">
            <a:xfrm>
              <a:off x="1729" y="2635"/>
              <a:ext cx="725" cy="666"/>
              <a:chOff x="1257" y="1749"/>
              <a:chExt cx="817" cy="460"/>
            </a:xfrm>
          </p:grpSpPr>
          <p:sp>
            <p:nvSpPr>
              <p:cNvPr id="36" name="Line 106"/>
              <p:cNvSpPr>
                <a:spLocks noChangeShapeType="1"/>
              </p:cNvSpPr>
              <p:nvPr/>
            </p:nvSpPr>
            <p:spPr bwMode="auto">
              <a:xfrm>
                <a:off x="1257" y="1749"/>
                <a:ext cx="8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7" name="Line 107"/>
              <p:cNvSpPr>
                <a:spLocks noChangeShapeType="1"/>
              </p:cNvSpPr>
              <p:nvPr/>
            </p:nvSpPr>
            <p:spPr bwMode="auto">
              <a:xfrm>
                <a:off x="1257" y="1979"/>
                <a:ext cx="8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8" name="Line 108"/>
              <p:cNvSpPr>
                <a:spLocks noChangeShapeType="1"/>
              </p:cNvSpPr>
              <p:nvPr/>
            </p:nvSpPr>
            <p:spPr bwMode="auto">
              <a:xfrm>
                <a:off x="1257" y="2209"/>
                <a:ext cx="8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35" name="Text Box 112"/>
            <p:cNvSpPr txBox="1">
              <a:spLocks noChangeArrowheads="1"/>
            </p:cNvSpPr>
            <p:nvPr/>
          </p:nvSpPr>
          <p:spPr bwMode="auto">
            <a:xfrm>
              <a:off x="340" y="2508"/>
              <a:ext cx="1389" cy="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lang="en-US" altLang="zh-CN" sz="700">
                <a:latin typeface="Arial" charset="0"/>
                <a:ea typeface="黑体" pitchFamily="2" charset="-122"/>
              </a:endParaRPr>
            </a:p>
            <a:p>
              <a:pPr algn="ctr" eaLnBrk="1" hangingPunct="1"/>
              <a:r>
                <a:rPr lang="zh-CN" altLang="en-US" sz="1600">
                  <a:latin typeface="Arial" charset="0"/>
                  <a:ea typeface="黑体" pitchFamily="2" charset="-122"/>
                </a:rPr>
                <a:t>收到三个连续的</a:t>
              </a:r>
            </a:p>
            <a:p>
              <a:pPr algn="ctr" eaLnBrk="1" hangingPunct="1"/>
              <a:r>
                <a:rPr lang="zh-CN" altLang="en-US" sz="1600">
                  <a:latin typeface="Arial" charset="0"/>
                  <a:ea typeface="黑体" pitchFamily="2" charset="-122"/>
                </a:rPr>
                <a:t>对 </a:t>
              </a:r>
              <a:r>
                <a:rPr lang="en-US" altLang="zh-CN" sz="1600">
                  <a:latin typeface="Arial" charset="0"/>
                  <a:ea typeface="黑体" pitchFamily="2" charset="-122"/>
                </a:rPr>
                <a:t>M</a:t>
              </a:r>
              <a:r>
                <a:rPr lang="en-US" altLang="zh-CN" sz="1600" baseline="-25000">
                  <a:latin typeface="Arial" charset="0"/>
                  <a:ea typeface="黑体" pitchFamily="2" charset="-122"/>
                </a:rPr>
                <a:t>2</a:t>
              </a:r>
              <a:r>
                <a:rPr lang="en-US" altLang="zh-CN" sz="1600">
                  <a:latin typeface="Arial" charset="0"/>
                  <a:ea typeface="黑体" pitchFamily="2" charset="-122"/>
                </a:rPr>
                <a:t> </a:t>
              </a:r>
              <a:r>
                <a:rPr lang="zh-CN" altLang="en-US" sz="1600">
                  <a:latin typeface="Arial" charset="0"/>
                  <a:ea typeface="黑体" pitchFamily="2" charset="-122"/>
                </a:rPr>
                <a:t>的重复确认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>
                  <a:latin typeface="Arial" charset="0"/>
                  <a:ea typeface="黑体" pitchFamily="2" charset="-122"/>
                </a:rPr>
                <a:t>立即重传 </a:t>
              </a:r>
              <a:r>
                <a:rPr lang="en-US" altLang="zh-CN" sz="1600">
                  <a:latin typeface="Arial" charset="0"/>
                  <a:ea typeface="黑体" pitchFamily="2" charset="-122"/>
                </a:rPr>
                <a:t>M</a:t>
              </a:r>
              <a:r>
                <a:rPr lang="en-US" altLang="zh-CN" sz="1600" baseline="-25000">
                  <a:latin typeface="Arial" charset="0"/>
                  <a:ea typeface="黑体" pitchFamily="2" charset="-122"/>
                </a:rPr>
                <a:t>3</a:t>
              </a:r>
            </a:p>
            <a:p>
              <a:pPr algn="ctr" eaLnBrk="1" hangingPunct="1"/>
              <a:endParaRPr lang="en-US" altLang="zh-CN" sz="7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39" name="AutoShape 113"/>
          <p:cNvSpPr>
            <a:spLocks noChangeArrowheads="1"/>
          </p:cNvSpPr>
          <p:nvPr/>
        </p:nvSpPr>
        <p:spPr bwMode="auto">
          <a:xfrm>
            <a:off x="5925454" y="2607028"/>
            <a:ext cx="691355" cy="890390"/>
          </a:xfrm>
          <a:prstGeom prst="irregularSeal1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0" name="Text Box 114"/>
          <p:cNvSpPr txBox="1">
            <a:spLocks noChangeArrowheads="1"/>
          </p:cNvSpPr>
          <p:nvPr/>
        </p:nvSpPr>
        <p:spPr bwMode="auto">
          <a:xfrm>
            <a:off x="5986854" y="2898334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丢失</a:t>
            </a:r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3922713" y="2268538"/>
            <a:ext cx="340042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2" name="Line 85"/>
          <p:cNvSpPr>
            <a:spLocks noChangeShapeType="1"/>
          </p:cNvSpPr>
          <p:nvPr/>
        </p:nvSpPr>
        <p:spPr bwMode="auto">
          <a:xfrm>
            <a:off x="3922713" y="2787650"/>
            <a:ext cx="2064141" cy="209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3" name="Line 101"/>
          <p:cNvSpPr>
            <a:spLocks noChangeShapeType="1"/>
          </p:cNvSpPr>
          <p:nvPr/>
        </p:nvSpPr>
        <p:spPr bwMode="auto">
          <a:xfrm>
            <a:off x="3929063" y="3829050"/>
            <a:ext cx="3398837" cy="315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4" name="Line 102"/>
          <p:cNvSpPr>
            <a:spLocks noChangeShapeType="1"/>
          </p:cNvSpPr>
          <p:nvPr/>
        </p:nvSpPr>
        <p:spPr bwMode="auto">
          <a:xfrm>
            <a:off x="3929063" y="4351338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565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5"/>
          <p:cNvSpPr>
            <a:spLocks noChangeArrowheads="1"/>
          </p:cNvSpPr>
          <p:nvPr/>
        </p:nvSpPr>
        <p:spPr bwMode="auto">
          <a:xfrm>
            <a:off x="3048000" y="3589338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" name="Oval 60"/>
          <p:cNvSpPr>
            <a:spLocks noChangeArrowheads="1"/>
          </p:cNvSpPr>
          <p:nvPr/>
        </p:nvSpPr>
        <p:spPr bwMode="auto">
          <a:xfrm>
            <a:off x="3527425" y="2598738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" name="Oval 61"/>
          <p:cNvSpPr>
            <a:spLocks noChangeArrowheads="1"/>
          </p:cNvSpPr>
          <p:nvPr/>
        </p:nvSpPr>
        <p:spPr bwMode="auto">
          <a:xfrm>
            <a:off x="3767138" y="2495550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4249738" y="2278063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6" name="Oval 63"/>
          <p:cNvSpPr>
            <a:spLocks noChangeArrowheads="1"/>
          </p:cNvSpPr>
          <p:nvPr/>
        </p:nvSpPr>
        <p:spPr bwMode="auto">
          <a:xfrm>
            <a:off x="4005263" y="2387600"/>
            <a:ext cx="93662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4489450" y="2168525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" name="Oval 65"/>
          <p:cNvSpPr>
            <a:spLocks noChangeArrowheads="1"/>
          </p:cNvSpPr>
          <p:nvPr/>
        </p:nvSpPr>
        <p:spPr bwMode="auto">
          <a:xfrm>
            <a:off x="4724400" y="2065338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4962525" y="1941513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0" name="Line 84"/>
          <p:cNvSpPr>
            <a:spLocks noChangeShapeType="1"/>
          </p:cNvSpPr>
          <p:nvPr/>
        </p:nvSpPr>
        <p:spPr bwMode="auto">
          <a:xfrm>
            <a:off x="2460625" y="276225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1" name="Oval 96"/>
          <p:cNvSpPr>
            <a:spLocks noChangeArrowheads="1"/>
          </p:cNvSpPr>
          <p:nvPr/>
        </p:nvSpPr>
        <p:spPr bwMode="auto">
          <a:xfrm>
            <a:off x="5443538" y="3143250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2" name="Oval 97"/>
          <p:cNvSpPr>
            <a:spLocks noChangeArrowheads="1"/>
          </p:cNvSpPr>
          <p:nvPr/>
        </p:nvSpPr>
        <p:spPr bwMode="auto">
          <a:xfrm>
            <a:off x="5689600" y="304165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3" name="Oval 98"/>
          <p:cNvSpPr>
            <a:spLocks noChangeArrowheads="1"/>
          </p:cNvSpPr>
          <p:nvPr/>
        </p:nvSpPr>
        <p:spPr bwMode="auto">
          <a:xfrm>
            <a:off x="5922963" y="2928938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4" name="Oval 99"/>
          <p:cNvSpPr>
            <a:spLocks noChangeArrowheads="1"/>
          </p:cNvSpPr>
          <p:nvPr/>
        </p:nvSpPr>
        <p:spPr bwMode="auto">
          <a:xfrm>
            <a:off x="6161088" y="2830513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5" name="Oval 100"/>
          <p:cNvSpPr>
            <a:spLocks noChangeArrowheads="1"/>
          </p:cNvSpPr>
          <p:nvPr/>
        </p:nvSpPr>
        <p:spPr bwMode="auto">
          <a:xfrm>
            <a:off x="6403975" y="2716213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6" name="Oval 101"/>
          <p:cNvSpPr>
            <a:spLocks noChangeArrowheads="1"/>
          </p:cNvSpPr>
          <p:nvPr/>
        </p:nvSpPr>
        <p:spPr bwMode="auto">
          <a:xfrm>
            <a:off x="6643688" y="2617788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7" name="Oval 102"/>
          <p:cNvSpPr>
            <a:spLocks noChangeArrowheads="1"/>
          </p:cNvSpPr>
          <p:nvPr/>
        </p:nvSpPr>
        <p:spPr bwMode="auto">
          <a:xfrm>
            <a:off x="6883400" y="2498725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8" name="Oval 103"/>
          <p:cNvSpPr>
            <a:spLocks noChangeArrowheads="1"/>
          </p:cNvSpPr>
          <p:nvPr/>
        </p:nvSpPr>
        <p:spPr bwMode="auto">
          <a:xfrm>
            <a:off x="7123113" y="2382838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9" name="Oval 104"/>
          <p:cNvSpPr>
            <a:spLocks noChangeArrowheads="1"/>
          </p:cNvSpPr>
          <p:nvPr/>
        </p:nvSpPr>
        <p:spPr bwMode="auto">
          <a:xfrm>
            <a:off x="7356475" y="2286000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0" name="Freeform 68"/>
          <p:cNvSpPr>
            <a:spLocks/>
          </p:cNvSpPr>
          <p:nvPr/>
        </p:nvSpPr>
        <p:spPr bwMode="auto">
          <a:xfrm>
            <a:off x="2300288" y="1892300"/>
            <a:ext cx="2947987" cy="2482850"/>
          </a:xfrm>
          <a:custGeom>
            <a:avLst/>
            <a:gdLst>
              <a:gd name="T0" fmla="*/ 2147483647 w 1773"/>
              <a:gd name="T1" fmla="*/ 0 h 1370"/>
              <a:gd name="T2" fmla="*/ 2147483647 w 1773"/>
              <a:gd name="T3" fmla="*/ 2147483647 h 1370"/>
              <a:gd name="T4" fmla="*/ 2147483647 w 1773"/>
              <a:gd name="T5" fmla="*/ 2147483647 h 1370"/>
              <a:gd name="T6" fmla="*/ 2147483647 w 1773"/>
              <a:gd name="T7" fmla="*/ 2147483647 h 1370"/>
              <a:gd name="T8" fmla="*/ 2147483647 w 1773"/>
              <a:gd name="T9" fmla="*/ 2147483647 h 1370"/>
              <a:gd name="T10" fmla="*/ 2147483647 w 1773"/>
              <a:gd name="T11" fmla="*/ 2147483647 h 13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3"/>
              <a:gd name="T19" fmla="*/ 0 h 1370"/>
              <a:gd name="T20" fmla="*/ 1773 w 1773"/>
              <a:gd name="T21" fmla="*/ 1370 h 13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3" h="1370">
                <a:moveTo>
                  <a:pt x="1773" y="0"/>
                </a:moveTo>
                <a:lnTo>
                  <a:pt x="618" y="487"/>
                </a:lnTo>
                <a:lnTo>
                  <a:pt x="480" y="961"/>
                </a:lnTo>
                <a:lnTo>
                  <a:pt x="331" y="1201"/>
                </a:lnTo>
                <a:lnTo>
                  <a:pt x="187" y="1321"/>
                </a:lnTo>
                <a:cubicBezTo>
                  <a:pt x="47" y="1370"/>
                  <a:pt x="0" y="1369"/>
                  <a:pt x="55" y="1369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Text Box 54"/>
          <p:cNvSpPr txBox="1">
            <a:spLocks noChangeArrowheads="1"/>
          </p:cNvSpPr>
          <p:nvPr/>
        </p:nvSpPr>
        <p:spPr bwMode="auto">
          <a:xfrm>
            <a:off x="1763688" y="167640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2400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2379663" y="4502150"/>
            <a:ext cx="566578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379663" y="1457325"/>
            <a:ext cx="0" cy="30448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619375" y="4414838"/>
            <a:ext cx="0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2859088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3098800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338513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3576638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3816350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4056063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4295775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4533900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4773613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5013325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5253038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5491163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5730875" y="4414838"/>
            <a:ext cx="0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5970588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6210300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>
            <a:off x="6450013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6688138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6927850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7167563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7407275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7645400" y="432911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2379663" y="406717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2379663" y="3632200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2379663" y="319722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2379663" y="2762250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2379663" y="232727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2379663" y="1892300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2698750" y="450373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178175" y="450373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4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657600" y="450373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6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148138" y="450373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8</a:t>
            </a:r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4548188" y="450373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10</a:t>
            </a:r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5065713" y="450373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12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5518150" y="450373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14</a:t>
            </a: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997575" y="450373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16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6502400" y="450373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18</a:t>
            </a:r>
          </a:p>
        </p:txBody>
      </p: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6981825" y="450373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20</a:t>
            </a: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7446963" y="450373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22</a:t>
            </a: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2260600" y="450373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64" name="Text Box 48"/>
          <p:cNvSpPr txBox="1">
            <a:spLocks noChangeArrowheads="1"/>
          </p:cNvSpPr>
          <p:nvPr/>
        </p:nvSpPr>
        <p:spPr bwMode="auto">
          <a:xfrm>
            <a:off x="1884338" y="424338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65" name="Text Box 49"/>
          <p:cNvSpPr txBox="1">
            <a:spLocks noChangeArrowheads="1"/>
          </p:cNvSpPr>
          <p:nvPr/>
        </p:nvSpPr>
        <p:spPr bwMode="auto">
          <a:xfrm>
            <a:off x="1884338" y="3808413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400</a:t>
            </a: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auto">
          <a:xfrm>
            <a:off x="1884338" y="3387725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800</a:t>
            </a: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1763688" y="2967038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1200</a:t>
            </a:r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1763688" y="254635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1600</a:t>
            </a:r>
          </a:p>
        </p:txBody>
      </p:sp>
      <p:sp>
        <p:nvSpPr>
          <p:cNvPr id="69" name="Text Box 53"/>
          <p:cNvSpPr txBox="1">
            <a:spLocks noChangeArrowheads="1"/>
          </p:cNvSpPr>
          <p:nvPr/>
        </p:nvSpPr>
        <p:spPr bwMode="auto">
          <a:xfrm>
            <a:off x="1763688" y="2111375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2000</a:t>
            </a:r>
          </a:p>
        </p:txBody>
      </p:sp>
      <p:sp>
        <p:nvSpPr>
          <p:cNvPr id="70" name="Oval 56"/>
          <p:cNvSpPr>
            <a:spLocks noChangeArrowheads="1"/>
          </p:cNvSpPr>
          <p:nvPr/>
        </p:nvSpPr>
        <p:spPr bwMode="auto">
          <a:xfrm>
            <a:off x="2809875" y="4024313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1" name="Oval 57"/>
          <p:cNvSpPr>
            <a:spLocks noChangeArrowheads="1"/>
          </p:cNvSpPr>
          <p:nvPr/>
        </p:nvSpPr>
        <p:spPr bwMode="auto">
          <a:xfrm>
            <a:off x="2339975" y="4306888"/>
            <a:ext cx="9366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2" name="Oval 58"/>
          <p:cNvSpPr>
            <a:spLocks noChangeArrowheads="1"/>
          </p:cNvSpPr>
          <p:nvPr/>
        </p:nvSpPr>
        <p:spPr bwMode="auto">
          <a:xfrm>
            <a:off x="2560638" y="4230688"/>
            <a:ext cx="92075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3" name="Oval 59"/>
          <p:cNvSpPr>
            <a:spLocks noChangeArrowheads="1"/>
          </p:cNvSpPr>
          <p:nvPr/>
        </p:nvSpPr>
        <p:spPr bwMode="auto">
          <a:xfrm>
            <a:off x="3287713" y="2714625"/>
            <a:ext cx="9366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4" name="Oval 66"/>
          <p:cNvSpPr>
            <a:spLocks noChangeArrowheads="1"/>
          </p:cNvSpPr>
          <p:nvPr/>
        </p:nvSpPr>
        <p:spPr bwMode="auto">
          <a:xfrm>
            <a:off x="5197475" y="1831975"/>
            <a:ext cx="93663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auto">
          <a:xfrm>
            <a:off x="6408738" y="3143250"/>
            <a:ext cx="93662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6" name="Oval 70"/>
          <p:cNvSpPr>
            <a:spLocks noChangeArrowheads="1"/>
          </p:cNvSpPr>
          <p:nvPr/>
        </p:nvSpPr>
        <p:spPr bwMode="auto">
          <a:xfrm>
            <a:off x="5681663" y="4219575"/>
            <a:ext cx="92075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7" name="Oval 71"/>
          <p:cNvSpPr>
            <a:spLocks noChangeArrowheads="1"/>
          </p:cNvSpPr>
          <p:nvPr/>
        </p:nvSpPr>
        <p:spPr bwMode="auto">
          <a:xfrm>
            <a:off x="5926138" y="4006850"/>
            <a:ext cx="92075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8" name="Oval 72"/>
          <p:cNvSpPr>
            <a:spLocks noChangeArrowheads="1"/>
          </p:cNvSpPr>
          <p:nvPr/>
        </p:nvSpPr>
        <p:spPr bwMode="auto">
          <a:xfrm>
            <a:off x="5437188" y="4306888"/>
            <a:ext cx="93662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9" name="Oval 73"/>
          <p:cNvSpPr>
            <a:spLocks noChangeArrowheads="1"/>
          </p:cNvSpPr>
          <p:nvPr/>
        </p:nvSpPr>
        <p:spPr bwMode="auto">
          <a:xfrm>
            <a:off x="6154738" y="3578225"/>
            <a:ext cx="93662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0" name="Oval 74"/>
          <p:cNvSpPr>
            <a:spLocks noChangeArrowheads="1"/>
          </p:cNvSpPr>
          <p:nvPr/>
        </p:nvSpPr>
        <p:spPr bwMode="auto">
          <a:xfrm>
            <a:off x="6643688" y="3028950"/>
            <a:ext cx="93662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1" name="Oval 75"/>
          <p:cNvSpPr>
            <a:spLocks noChangeArrowheads="1"/>
          </p:cNvSpPr>
          <p:nvPr/>
        </p:nvSpPr>
        <p:spPr bwMode="auto">
          <a:xfrm>
            <a:off x="7356475" y="2701925"/>
            <a:ext cx="93663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2" name="Oval 76"/>
          <p:cNvSpPr>
            <a:spLocks noChangeArrowheads="1"/>
          </p:cNvSpPr>
          <p:nvPr/>
        </p:nvSpPr>
        <p:spPr bwMode="auto">
          <a:xfrm>
            <a:off x="6878638" y="2914650"/>
            <a:ext cx="92075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3" name="Oval 77"/>
          <p:cNvSpPr>
            <a:spLocks noChangeArrowheads="1"/>
          </p:cNvSpPr>
          <p:nvPr/>
        </p:nvSpPr>
        <p:spPr bwMode="auto">
          <a:xfrm>
            <a:off x="7116763" y="2811463"/>
            <a:ext cx="93662" cy="101600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7645400" y="407035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传输轮次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1446213" y="1125538"/>
            <a:ext cx="154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拥塞窗口 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cwnd</a:t>
            </a:r>
          </a:p>
        </p:txBody>
      </p:sp>
      <p:sp>
        <p:nvSpPr>
          <p:cNvPr id="86" name="Text Box 80"/>
          <p:cNvSpPr txBox="1">
            <a:spLocks noChangeArrowheads="1"/>
          </p:cNvSpPr>
          <p:nvPr/>
        </p:nvSpPr>
        <p:spPr bwMode="auto">
          <a:xfrm>
            <a:off x="5655689" y="1206500"/>
            <a:ext cx="2055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收到 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3 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个重复的确认</a:t>
            </a: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执行快重传算法</a:t>
            </a:r>
          </a:p>
        </p:txBody>
      </p:sp>
      <p:sp>
        <p:nvSpPr>
          <p:cNvPr id="87" name="Line 81"/>
          <p:cNvSpPr>
            <a:spLocks noChangeShapeType="1"/>
          </p:cNvSpPr>
          <p:nvPr/>
        </p:nvSpPr>
        <p:spPr bwMode="auto">
          <a:xfrm flipH="1">
            <a:off x="5273675" y="1643063"/>
            <a:ext cx="508000" cy="238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8" name="Line 82"/>
          <p:cNvSpPr>
            <a:spLocks noChangeShapeType="1"/>
          </p:cNvSpPr>
          <p:nvPr/>
        </p:nvSpPr>
        <p:spPr bwMode="auto">
          <a:xfrm>
            <a:off x="3595688" y="2136775"/>
            <a:ext cx="601662" cy="2460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9" name="Rectangle 83"/>
          <p:cNvSpPr>
            <a:spLocks noChangeArrowheads="1"/>
          </p:cNvSpPr>
          <p:nvPr/>
        </p:nvSpPr>
        <p:spPr bwMode="auto">
          <a:xfrm>
            <a:off x="2460625" y="1804988"/>
            <a:ext cx="198438" cy="2320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 rot="10800000">
            <a:off x="2460625" y="3197225"/>
            <a:ext cx="3030538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1" name="Rectangle 87"/>
          <p:cNvSpPr>
            <a:spLocks noChangeArrowheads="1"/>
          </p:cNvSpPr>
          <p:nvPr/>
        </p:nvSpPr>
        <p:spPr bwMode="auto">
          <a:xfrm>
            <a:off x="2779713" y="4241800"/>
            <a:ext cx="2552700" cy="173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2" name="Rectangle 88"/>
          <p:cNvSpPr>
            <a:spLocks noChangeArrowheads="1"/>
          </p:cNvSpPr>
          <p:nvPr/>
        </p:nvSpPr>
        <p:spPr bwMode="auto">
          <a:xfrm>
            <a:off x="5891213" y="4241800"/>
            <a:ext cx="1835150" cy="173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>
            <a:off x="4813300" y="1903413"/>
            <a:ext cx="0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4" name="Text Box 90"/>
          <p:cNvSpPr txBox="1">
            <a:spLocks noChangeArrowheads="1"/>
          </p:cNvSpPr>
          <p:nvPr/>
        </p:nvSpPr>
        <p:spPr bwMode="auto">
          <a:xfrm>
            <a:off x="894116" y="3925888"/>
            <a:ext cx="898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慢开始</a:t>
            </a: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>
            <a:off x="1781175" y="4176713"/>
            <a:ext cx="55880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6" name="Text Box 92"/>
          <p:cNvSpPr txBox="1">
            <a:spLocks noChangeArrowheads="1"/>
          </p:cNvSpPr>
          <p:nvPr/>
        </p:nvSpPr>
        <p:spPr bwMode="auto">
          <a:xfrm>
            <a:off x="4210050" y="2409825"/>
            <a:ext cx="125571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“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乘法减小”</a:t>
            </a:r>
          </a:p>
        </p:txBody>
      </p:sp>
      <p:sp>
        <p:nvSpPr>
          <p:cNvPr id="97" name="Text Box 93"/>
          <p:cNvSpPr txBox="1">
            <a:spLocks noChangeArrowheads="1"/>
          </p:cNvSpPr>
          <p:nvPr/>
        </p:nvSpPr>
        <p:spPr bwMode="auto">
          <a:xfrm>
            <a:off x="5464314" y="2022475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拥塞避免</a:t>
            </a: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“加法增大”</a:t>
            </a:r>
          </a:p>
        </p:txBody>
      </p:sp>
      <p:sp>
        <p:nvSpPr>
          <p:cNvPr id="98" name="Freeform 94"/>
          <p:cNvSpPr>
            <a:spLocks/>
          </p:cNvSpPr>
          <p:nvPr/>
        </p:nvSpPr>
        <p:spPr bwMode="auto">
          <a:xfrm>
            <a:off x="5238750" y="1906588"/>
            <a:ext cx="2314575" cy="2457450"/>
          </a:xfrm>
          <a:custGeom>
            <a:avLst/>
            <a:gdLst>
              <a:gd name="T0" fmla="*/ 0 w 1392"/>
              <a:gd name="T1" fmla="*/ 0 h 1356"/>
              <a:gd name="T2" fmla="*/ 2147483647 w 1392"/>
              <a:gd name="T3" fmla="*/ 2147483647 h 1356"/>
              <a:gd name="T4" fmla="*/ 2147483647 w 1392"/>
              <a:gd name="T5" fmla="*/ 2147483647 h 1356"/>
              <a:gd name="T6" fmla="*/ 2147483647 w 1392"/>
              <a:gd name="T7" fmla="*/ 2147483647 h 1356"/>
              <a:gd name="T8" fmla="*/ 2147483647 w 1392"/>
              <a:gd name="T9" fmla="*/ 2147483647 h 1356"/>
              <a:gd name="T10" fmla="*/ 2147483647 w 1392"/>
              <a:gd name="T11" fmla="*/ 2147483647 h 1356"/>
              <a:gd name="T12" fmla="*/ 2147483647 w 1392"/>
              <a:gd name="T13" fmla="*/ 2147483647 h 13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1356"/>
              <a:gd name="T23" fmla="*/ 1392 w 1392"/>
              <a:gd name="T24" fmla="*/ 1356 h 13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1356">
                <a:moveTo>
                  <a:pt x="0" y="0"/>
                </a:moveTo>
                <a:lnTo>
                  <a:pt x="152" y="1356"/>
                </a:lnTo>
                <a:lnTo>
                  <a:pt x="300" y="1300"/>
                </a:lnTo>
                <a:lnTo>
                  <a:pt x="448" y="1188"/>
                </a:lnTo>
                <a:lnTo>
                  <a:pt x="576" y="952"/>
                </a:lnTo>
                <a:lnTo>
                  <a:pt x="728" y="708"/>
                </a:lnTo>
                <a:lnTo>
                  <a:pt x="1392" y="428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99" name="Text Box 105"/>
          <p:cNvSpPr txBox="1">
            <a:spLocks noChangeArrowheads="1"/>
          </p:cNvSpPr>
          <p:nvPr/>
        </p:nvSpPr>
        <p:spPr bwMode="auto">
          <a:xfrm>
            <a:off x="7626506" y="1938338"/>
            <a:ext cx="1136337" cy="5847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TCP Reno</a:t>
            </a: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版本</a:t>
            </a:r>
          </a:p>
        </p:txBody>
      </p:sp>
      <p:sp>
        <p:nvSpPr>
          <p:cNvPr id="100" name="Text Box 106"/>
          <p:cNvSpPr txBox="1">
            <a:spLocks noChangeArrowheads="1"/>
          </p:cNvSpPr>
          <p:nvPr/>
        </p:nvSpPr>
        <p:spPr bwMode="auto">
          <a:xfrm>
            <a:off x="6905998" y="3175000"/>
            <a:ext cx="1669303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45791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TCP Tahoe 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版本</a:t>
            </a:r>
          </a:p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已废弃不用）</a:t>
            </a:r>
          </a:p>
        </p:txBody>
      </p:sp>
      <p:sp>
        <p:nvSpPr>
          <p:cNvPr id="101" name="Text Box 107"/>
          <p:cNvSpPr txBox="1">
            <a:spLocks noChangeArrowheads="1"/>
          </p:cNvSpPr>
          <p:nvPr/>
        </p:nvSpPr>
        <p:spPr bwMode="auto">
          <a:xfrm>
            <a:off x="83378" y="2563813"/>
            <a:ext cx="1838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ssthresh 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的初始值</a:t>
            </a:r>
          </a:p>
        </p:txBody>
      </p:sp>
      <p:sp>
        <p:nvSpPr>
          <p:cNvPr id="102" name="Text Box 108"/>
          <p:cNvSpPr txBox="1">
            <a:spLocks noChangeArrowheads="1"/>
          </p:cNvSpPr>
          <p:nvPr/>
        </p:nvSpPr>
        <p:spPr bwMode="auto">
          <a:xfrm>
            <a:off x="2449652" y="1857375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拥塞避免</a:t>
            </a: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“加法增大”</a:t>
            </a:r>
          </a:p>
        </p:txBody>
      </p:sp>
      <p:sp>
        <p:nvSpPr>
          <p:cNvPr id="103" name="Text Box 109"/>
          <p:cNvSpPr txBox="1">
            <a:spLocks noChangeArrowheads="1"/>
          </p:cNvSpPr>
          <p:nvPr/>
        </p:nvSpPr>
        <p:spPr bwMode="auto">
          <a:xfrm>
            <a:off x="238871" y="2976563"/>
            <a:ext cx="16914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新的 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ssthresh 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104" name="Line 110"/>
          <p:cNvSpPr>
            <a:spLocks noChangeShapeType="1"/>
          </p:cNvSpPr>
          <p:nvPr/>
        </p:nvSpPr>
        <p:spPr bwMode="auto">
          <a:xfrm>
            <a:off x="6310313" y="3452813"/>
            <a:ext cx="60166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5" name="Line 111"/>
          <p:cNvSpPr>
            <a:spLocks noChangeShapeType="1"/>
          </p:cNvSpPr>
          <p:nvPr/>
        </p:nvSpPr>
        <p:spPr bwMode="auto">
          <a:xfrm>
            <a:off x="4845050" y="4183063"/>
            <a:ext cx="558800" cy="1746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06" name="Text Box 112"/>
          <p:cNvSpPr txBox="1">
            <a:spLocks noChangeArrowheads="1"/>
          </p:cNvSpPr>
          <p:nvPr/>
        </p:nvSpPr>
        <p:spPr bwMode="auto">
          <a:xfrm>
            <a:off x="3995738" y="3948113"/>
            <a:ext cx="10493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慢开始</a:t>
            </a:r>
          </a:p>
        </p:txBody>
      </p:sp>
      <p:sp>
        <p:nvSpPr>
          <p:cNvPr id="107" name="Text Box 113"/>
          <p:cNvSpPr txBox="1">
            <a:spLocks noChangeArrowheads="1"/>
          </p:cNvSpPr>
          <p:nvPr/>
        </p:nvSpPr>
        <p:spPr bwMode="auto">
          <a:xfrm>
            <a:off x="4122738" y="3233738"/>
            <a:ext cx="896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快恢复</a:t>
            </a:r>
          </a:p>
        </p:txBody>
      </p:sp>
      <p:sp>
        <p:nvSpPr>
          <p:cNvPr id="108" name="Line 114"/>
          <p:cNvSpPr>
            <a:spLocks noChangeShapeType="1"/>
          </p:cNvSpPr>
          <p:nvPr/>
        </p:nvSpPr>
        <p:spPr bwMode="auto">
          <a:xfrm flipV="1">
            <a:off x="4876800" y="3235325"/>
            <a:ext cx="585788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09" name="Freeform 95"/>
          <p:cNvSpPr>
            <a:spLocks/>
          </p:cNvSpPr>
          <p:nvPr/>
        </p:nvSpPr>
        <p:spPr bwMode="auto">
          <a:xfrm>
            <a:off x="5253038" y="1881188"/>
            <a:ext cx="2224087" cy="1327150"/>
          </a:xfrm>
          <a:custGeom>
            <a:avLst/>
            <a:gdLst>
              <a:gd name="T0" fmla="*/ 0 w 1338"/>
              <a:gd name="T1" fmla="*/ 0 h 732"/>
              <a:gd name="T2" fmla="*/ 2147483647 w 1338"/>
              <a:gd name="T3" fmla="*/ 2147483647 h 732"/>
              <a:gd name="T4" fmla="*/ 2147483647 w 1338"/>
              <a:gd name="T5" fmla="*/ 2147483647 h 732"/>
              <a:gd name="T6" fmla="*/ 0 60000 65536"/>
              <a:gd name="T7" fmla="*/ 0 60000 65536"/>
              <a:gd name="T8" fmla="*/ 0 60000 65536"/>
              <a:gd name="T9" fmla="*/ 0 w 1338"/>
              <a:gd name="T10" fmla="*/ 0 h 732"/>
              <a:gd name="T11" fmla="*/ 1338 w 1338"/>
              <a:gd name="T12" fmla="*/ 732 h 7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8" h="732">
                <a:moveTo>
                  <a:pt x="0" y="0"/>
                </a:moveTo>
                <a:lnTo>
                  <a:pt x="138" y="732"/>
                </a:lnTo>
                <a:lnTo>
                  <a:pt x="1338" y="234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10" name="Line 85"/>
          <p:cNvSpPr>
            <a:spLocks noChangeShapeType="1"/>
          </p:cNvSpPr>
          <p:nvPr/>
        </p:nvSpPr>
        <p:spPr bwMode="auto">
          <a:xfrm>
            <a:off x="2460625" y="1892300"/>
            <a:ext cx="4387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621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1000" fill="hold"/>
                                        <p:tgtEl>
                                          <p:spTgt spid="10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5" y="0"/>
            <a:ext cx="8115300" cy="1002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>
            <a:endCxn id="9" idx="3"/>
          </p:cNvCxnSpPr>
          <p:nvPr/>
        </p:nvCxnSpPr>
        <p:spPr>
          <a:xfrm flipH="1" flipV="1">
            <a:off x="179512" y="1472383"/>
            <a:ext cx="504056" cy="1692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-825891" y="1303106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请求连接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79514" y="1793576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9"/>
          <p:cNvSpPr txBox="1">
            <a:spLocks noChangeArrowheads="1"/>
          </p:cNvSpPr>
          <p:nvPr/>
        </p:nvSpPr>
        <p:spPr bwMode="auto">
          <a:xfrm>
            <a:off x="-825893" y="164558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确认连接</a:t>
            </a:r>
          </a:p>
        </p:txBody>
      </p:sp>
      <p:sp>
        <p:nvSpPr>
          <p:cNvPr id="14" name="Text Box 109"/>
          <p:cNvSpPr txBox="1">
            <a:spLocks noChangeArrowheads="1"/>
          </p:cNvSpPr>
          <p:nvPr/>
        </p:nvSpPr>
        <p:spPr bwMode="auto">
          <a:xfrm>
            <a:off x="-812243" y="1989361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确认的确认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82103" y="1984143"/>
            <a:ext cx="401465" cy="1797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31" idx="3"/>
          </p:cNvCxnSpPr>
          <p:nvPr/>
        </p:nvCxnSpPr>
        <p:spPr>
          <a:xfrm flipH="1" flipV="1">
            <a:off x="256455" y="3766280"/>
            <a:ext cx="469923" cy="1667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96216" y="4093687"/>
            <a:ext cx="4301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03132" y="5355566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03132" y="5782933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09"/>
          <p:cNvSpPr txBox="1">
            <a:spLocks noChangeArrowheads="1"/>
          </p:cNvSpPr>
          <p:nvPr/>
        </p:nvSpPr>
        <p:spPr bwMode="auto">
          <a:xfrm>
            <a:off x="-902837" y="3597003"/>
            <a:ext cx="1159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序号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-1050124" y="3935557"/>
            <a:ext cx="1353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确认号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ack=0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3" name="Text Box 109"/>
          <p:cNvSpPr txBox="1">
            <a:spLocks noChangeArrowheads="1"/>
          </p:cNvSpPr>
          <p:nvPr/>
        </p:nvSpPr>
        <p:spPr bwMode="auto">
          <a:xfrm>
            <a:off x="-515164" y="5186289"/>
            <a:ext cx="838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ACK=0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4" name="Text Box 109"/>
          <p:cNvSpPr txBox="1">
            <a:spLocks noChangeArrowheads="1"/>
          </p:cNvSpPr>
          <p:nvPr/>
        </p:nvSpPr>
        <p:spPr bwMode="auto">
          <a:xfrm>
            <a:off x="-565719" y="5608691"/>
            <a:ext cx="838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SYN=1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191708" y="7461448"/>
            <a:ext cx="61547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9"/>
          <p:cNvSpPr txBox="1">
            <a:spLocks noChangeArrowheads="1"/>
          </p:cNvSpPr>
          <p:nvPr/>
        </p:nvSpPr>
        <p:spPr bwMode="auto">
          <a:xfrm>
            <a:off x="-947721" y="7292171"/>
            <a:ext cx="120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MSS=1460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25840" y="8362219"/>
            <a:ext cx="58134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109"/>
          <p:cNvSpPr txBox="1">
            <a:spLocks noChangeArrowheads="1"/>
          </p:cNvSpPr>
          <p:nvPr/>
        </p:nvSpPr>
        <p:spPr bwMode="auto">
          <a:xfrm>
            <a:off x="-1159318" y="8160752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允许选择确认</a:t>
            </a:r>
          </a:p>
        </p:txBody>
      </p:sp>
      <p:sp>
        <p:nvSpPr>
          <p:cNvPr id="42" name="椭圆 41"/>
          <p:cNvSpPr/>
          <p:nvPr/>
        </p:nvSpPr>
        <p:spPr>
          <a:xfrm>
            <a:off x="-565719" y="4978097"/>
            <a:ext cx="847822" cy="1164748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 Box 109"/>
          <p:cNvSpPr txBox="1">
            <a:spLocks noChangeArrowheads="1"/>
          </p:cNvSpPr>
          <p:nvPr/>
        </p:nvSpPr>
        <p:spPr bwMode="auto">
          <a:xfrm>
            <a:off x="-1817646" y="526808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请求连接</a:t>
            </a:r>
            <a:endParaRPr kumimoji="1" lang="en-US" altLang="zh-CN" sz="1600">
              <a:latin typeface="Arial" charset="0"/>
              <a:ea typeface="黑体" pitchFamily="2" charset="-122"/>
            </a:endParaRP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的特征</a:t>
            </a:r>
          </a:p>
        </p:txBody>
      </p:sp>
      <p:cxnSp>
        <p:nvCxnSpPr>
          <p:cNvPr id="47" name="直接箭头连接符 46"/>
          <p:cNvCxnSpPr>
            <a:stCxn id="42" idx="2"/>
            <a:endCxn id="46" idx="3"/>
          </p:cNvCxnSpPr>
          <p:nvPr/>
        </p:nvCxnSpPr>
        <p:spPr>
          <a:xfrm flipH="1">
            <a:off x="-812243" y="5560471"/>
            <a:ext cx="2465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6378" y="7173416"/>
            <a:ext cx="7590038" cy="165618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 Box 109"/>
          <p:cNvSpPr txBox="1">
            <a:spLocks noChangeArrowheads="1"/>
          </p:cNvSpPr>
          <p:nvPr/>
        </p:nvSpPr>
        <p:spPr bwMode="auto">
          <a:xfrm>
            <a:off x="4438042" y="7991475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选项部分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2339752" y="3513252"/>
            <a:ext cx="1330402" cy="4198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109"/>
          <p:cNvSpPr txBox="1">
            <a:spLocks noChangeArrowheads="1"/>
          </p:cNvSpPr>
          <p:nvPr/>
        </p:nvSpPr>
        <p:spPr bwMode="auto">
          <a:xfrm>
            <a:off x="3670153" y="3343975"/>
            <a:ext cx="464742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这是客户端发给服务器的第一个数据包所以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967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7" y="-21464"/>
            <a:ext cx="8115300" cy="938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>
            <a:endCxn id="9" idx="3"/>
          </p:cNvCxnSpPr>
          <p:nvPr/>
        </p:nvCxnSpPr>
        <p:spPr>
          <a:xfrm flipH="1" flipV="1">
            <a:off x="248114" y="1486296"/>
            <a:ext cx="559072" cy="159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-902837" y="1317019"/>
            <a:ext cx="1150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请求连接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79514" y="1793576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9"/>
          <p:cNvSpPr txBox="1">
            <a:spLocks noChangeArrowheads="1"/>
          </p:cNvSpPr>
          <p:nvPr/>
        </p:nvSpPr>
        <p:spPr bwMode="auto">
          <a:xfrm>
            <a:off x="-825893" y="164558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确认连接</a:t>
            </a:r>
          </a:p>
        </p:txBody>
      </p:sp>
      <p:sp>
        <p:nvSpPr>
          <p:cNvPr id="14" name="Text Box 109"/>
          <p:cNvSpPr txBox="1">
            <a:spLocks noChangeArrowheads="1"/>
          </p:cNvSpPr>
          <p:nvPr/>
        </p:nvSpPr>
        <p:spPr bwMode="auto">
          <a:xfrm>
            <a:off x="-812243" y="1989361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确认的确认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82103" y="1984143"/>
            <a:ext cx="401465" cy="1797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411760" y="3513252"/>
            <a:ext cx="1258393" cy="4223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96216" y="4093687"/>
            <a:ext cx="4301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03132" y="5355566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03132" y="5782933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09"/>
          <p:cNvSpPr txBox="1">
            <a:spLocks noChangeArrowheads="1"/>
          </p:cNvSpPr>
          <p:nvPr/>
        </p:nvSpPr>
        <p:spPr bwMode="auto">
          <a:xfrm>
            <a:off x="-902837" y="3597003"/>
            <a:ext cx="1159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序号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-1050124" y="3935557"/>
            <a:ext cx="1353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确认号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ack=1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3" name="Text Box 109"/>
          <p:cNvSpPr txBox="1">
            <a:spLocks noChangeArrowheads="1"/>
          </p:cNvSpPr>
          <p:nvPr/>
        </p:nvSpPr>
        <p:spPr bwMode="auto">
          <a:xfrm>
            <a:off x="-515164" y="5186289"/>
            <a:ext cx="838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ACK=1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4" name="Text Box 109"/>
          <p:cNvSpPr txBox="1">
            <a:spLocks noChangeArrowheads="1"/>
          </p:cNvSpPr>
          <p:nvPr/>
        </p:nvSpPr>
        <p:spPr bwMode="auto">
          <a:xfrm>
            <a:off x="-519483" y="5608691"/>
            <a:ext cx="838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SYN=1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191708" y="7461448"/>
            <a:ext cx="61547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9"/>
          <p:cNvSpPr txBox="1">
            <a:spLocks noChangeArrowheads="1"/>
          </p:cNvSpPr>
          <p:nvPr/>
        </p:nvSpPr>
        <p:spPr bwMode="auto">
          <a:xfrm>
            <a:off x="-1314945" y="716906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服务器支持的</a:t>
            </a:r>
            <a:endParaRPr kumimoji="1" lang="en-US" altLang="zh-CN" sz="1600">
              <a:latin typeface="Arial" charset="0"/>
              <a:ea typeface="黑体" pitchFamily="2" charset="-122"/>
            </a:endParaRPr>
          </a:p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MSS=1460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65719" y="4978097"/>
            <a:ext cx="847822" cy="1164748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 Box 109"/>
          <p:cNvSpPr txBox="1">
            <a:spLocks noChangeArrowheads="1"/>
          </p:cNvSpPr>
          <p:nvPr/>
        </p:nvSpPr>
        <p:spPr bwMode="auto">
          <a:xfrm>
            <a:off x="-1817646" y="526808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确认连接</a:t>
            </a:r>
            <a:endParaRPr kumimoji="1" lang="en-US" altLang="zh-CN" sz="1600">
              <a:latin typeface="Arial" charset="0"/>
              <a:ea typeface="黑体" pitchFamily="2" charset="-122"/>
            </a:endParaRP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的特征</a:t>
            </a:r>
          </a:p>
        </p:txBody>
      </p:sp>
      <p:cxnSp>
        <p:nvCxnSpPr>
          <p:cNvPr id="47" name="直接箭头连接符 46"/>
          <p:cNvCxnSpPr>
            <a:stCxn id="42" idx="2"/>
            <a:endCxn id="46" idx="3"/>
          </p:cNvCxnSpPr>
          <p:nvPr/>
        </p:nvCxnSpPr>
        <p:spPr>
          <a:xfrm flipH="1">
            <a:off x="-812243" y="5560471"/>
            <a:ext cx="2465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6378" y="7210004"/>
            <a:ext cx="7560000" cy="93600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 Box 109"/>
          <p:cNvSpPr txBox="1">
            <a:spLocks noChangeArrowheads="1"/>
          </p:cNvSpPr>
          <p:nvPr/>
        </p:nvSpPr>
        <p:spPr bwMode="auto">
          <a:xfrm>
            <a:off x="4788024" y="7557185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选项部分</a:t>
            </a:r>
          </a:p>
        </p:txBody>
      </p:sp>
      <p:sp>
        <p:nvSpPr>
          <p:cNvPr id="35" name="Text Box 109"/>
          <p:cNvSpPr txBox="1">
            <a:spLocks noChangeArrowheads="1"/>
          </p:cNvSpPr>
          <p:nvPr/>
        </p:nvSpPr>
        <p:spPr bwMode="auto">
          <a:xfrm>
            <a:off x="3670153" y="3260587"/>
            <a:ext cx="464742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这是服务器发给客户机的第一个数据包所以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seq=0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6" name="Text Box 109"/>
          <p:cNvSpPr txBox="1">
            <a:spLocks noChangeArrowheads="1"/>
          </p:cNvSpPr>
          <p:nvPr/>
        </p:nvSpPr>
        <p:spPr bwMode="auto">
          <a:xfrm>
            <a:off x="5491336" y="3712688"/>
            <a:ext cx="2800767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服务器收到连接请求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seq=0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，</a:t>
            </a:r>
            <a:endParaRPr kumimoji="1" lang="en-US" altLang="zh-CN" sz="1600">
              <a:latin typeface="Arial" charset="0"/>
              <a:ea typeface="黑体" pitchFamily="2" charset="-122"/>
            </a:endParaRPr>
          </a:p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现发送确认号为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0+1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323530" y="3769781"/>
            <a:ext cx="402848" cy="828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788022" y="4052743"/>
            <a:ext cx="7033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41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9" y="9084"/>
            <a:ext cx="8115300" cy="819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>
            <a:endCxn id="9" idx="3"/>
          </p:cNvCxnSpPr>
          <p:nvPr/>
        </p:nvCxnSpPr>
        <p:spPr>
          <a:xfrm flipH="1" flipV="1">
            <a:off x="248114" y="1486296"/>
            <a:ext cx="559072" cy="159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-902837" y="1317019"/>
            <a:ext cx="1150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请求连接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79514" y="1793576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9"/>
          <p:cNvSpPr txBox="1">
            <a:spLocks noChangeArrowheads="1"/>
          </p:cNvSpPr>
          <p:nvPr/>
        </p:nvSpPr>
        <p:spPr bwMode="auto">
          <a:xfrm>
            <a:off x="-825893" y="164558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确认连接</a:t>
            </a:r>
          </a:p>
        </p:txBody>
      </p:sp>
      <p:sp>
        <p:nvSpPr>
          <p:cNvPr id="14" name="Text Box 109"/>
          <p:cNvSpPr txBox="1">
            <a:spLocks noChangeArrowheads="1"/>
          </p:cNvSpPr>
          <p:nvPr/>
        </p:nvSpPr>
        <p:spPr bwMode="auto">
          <a:xfrm>
            <a:off x="-812243" y="1989361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确认的确认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82103" y="1984143"/>
            <a:ext cx="401465" cy="1797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411760" y="3513252"/>
            <a:ext cx="1258393" cy="4223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96216" y="4093687"/>
            <a:ext cx="4301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03132" y="5355566"/>
            <a:ext cx="5040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09"/>
          <p:cNvSpPr txBox="1">
            <a:spLocks noChangeArrowheads="1"/>
          </p:cNvSpPr>
          <p:nvPr/>
        </p:nvSpPr>
        <p:spPr bwMode="auto">
          <a:xfrm>
            <a:off x="-902837" y="3597003"/>
            <a:ext cx="1159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序号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-1050124" y="3935557"/>
            <a:ext cx="1353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确认号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ack=1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3" name="Text Box 109"/>
          <p:cNvSpPr txBox="1">
            <a:spLocks noChangeArrowheads="1"/>
          </p:cNvSpPr>
          <p:nvPr/>
        </p:nvSpPr>
        <p:spPr bwMode="auto">
          <a:xfrm>
            <a:off x="-515164" y="5186289"/>
            <a:ext cx="838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ACK=1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65719" y="4978097"/>
            <a:ext cx="822174" cy="683151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109"/>
          <p:cNvSpPr txBox="1">
            <a:spLocks noChangeArrowheads="1"/>
          </p:cNvSpPr>
          <p:nvPr/>
        </p:nvSpPr>
        <p:spPr bwMode="auto">
          <a:xfrm>
            <a:off x="3783176" y="3260587"/>
            <a:ext cx="341632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这是客户机给确认的一个确认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36" name="Text Box 109"/>
          <p:cNvSpPr txBox="1">
            <a:spLocks noChangeArrowheads="1"/>
          </p:cNvSpPr>
          <p:nvPr/>
        </p:nvSpPr>
        <p:spPr bwMode="auto">
          <a:xfrm>
            <a:off x="5491336" y="3712688"/>
            <a:ext cx="2800767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客户机收到确认连接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seq=0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，</a:t>
            </a:r>
            <a:endParaRPr kumimoji="1" lang="en-US" altLang="zh-CN" sz="1600">
              <a:latin typeface="Arial" charset="0"/>
              <a:ea typeface="黑体" pitchFamily="2" charset="-122"/>
            </a:endParaRPr>
          </a:p>
          <a:p>
            <a:pPr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现发送确认号为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0+1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323530" y="3769781"/>
            <a:ext cx="402848" cy="828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788022" y="4052743"/>
            <a:ext cx="7033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81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3" y="1340766"/>
            <a:ext cx="892847" cy="8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7657" y="1323317"/>
            <a:ext cx="892847" cy="8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箭头连接符 26"/>
          <p:cNvCxnSpPr/>
          <p:nvPr/>
        </p:nvCxnSpPr>
        <p:spPr>
          <a:xfrm>
            <a:off x="2597697" y="2760508"/>
            <a:ext cx="4249960" cy="6542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19673" y="2830573"/>
            <a:ext cx="936103" cy="136541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SYN-</a:t>
            </a:r>
          </a:p>
          <a:p>
            <a:pPr algn="ctr"/>
            <a:r>
              <a:rPr lang="en-US" altLang="zh-CN"/>
              <a:t>SENT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76257" y="2901485"/>
            <a:ext cx="936103" cy="547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LISTEN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12360" y="265646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/>
              <a:t>服务启动</a:t>
            </a:r>
          </a:p>
        </p:txBody>
      </p:sp>
      <p:sp>
        <p:nvSpPr>
          <p:cNvPr id="36" name="矩形 35"/>
          <p:cNvSpPr/>
          <p:nvPr/>
        </p:nvSpPr>
        <p:spPr>
          <a:xfrm>
            <a:off x="1619673" y="2353058"/>
            <a:ext cx="936103" cy="40745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CLOSED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76257" y="2353058"/>
            <a:ext cx="936103" cy="4775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CLOSED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866429" y="2512383"/>
            <a:ext cx="77414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8640575" y="2512383"/>
            <a:ext cx="3" cy="4756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76257" y="3513278"/>
            <a:ext cx="936103" cy="14198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SYN-RCVD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19671" y="4284204"/>
            <a:ext cx="936103" cy="152106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ESTAB-</a:t>
            </a:r>
          </a:p>
          <a:p>
            <a:pPr algn="ctr"/>
            <a:r>
              <a:rPr lang="en-US" altLang="zh-CN"/>
              <a:t>LISHED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876257" y="5023008"/>
            <a:ext cx="936103" cy="78225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ESTAB-</a:t>
            </a:r>
          </a:p>
          <a:p>
            <a:pPr algn="ctr"/>
            <a:r>
              <a:rPr lang="en-US" altLang="zh-CN"/>
              <a:t>LISHED</a:t>
            </a:r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2597697" y="3513278"/>
            <a:ext cx="4156261" cy="6827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699792" y="4284204"/>
            <a:ext cx="4054166" cy="7388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 rot="506483">
            <a:off x="3408908" y="2747596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/>
              <a:t>SYN=1</a:t>
            </a:r>
            <a:r>
              <a:rPr lang="zh-CN" altLang="en-US" sz="1400"/>
              <a:t>，</a:t>
            </a:r>
            <a:r>
              <a:rPr lang="en-US" altLang="zh-CN" sz="1400"/>
              <a:t>ACK=0</a:t>
            </a:r>
            <a:r>
              <a:rPr lang="zh-CN" altLang="en-US" sz="1400"/>
              <a:t>，</a:t>
            </a:r>
            <a:r>
              <a:rPr lang="en-US" altLang="zh-CN" sz="1400"/>
              <a:t>seq=x</a:t>
            </a:r>
            <a:endParaRPr lang="zh-CN" altLang="en-US" sz="1400"/>
          </a:p>
        </p:txBody>
      </p:sp>
      <p:sp>
        <p:nvSpPr>
          <p:cNvPr id="68" name="矩形 67"/>
          <p:cNvSpPr/>
          <p:nvPr/>
        </p:nvSpPr>
        <p:spPr>
          <a:xfrm rot="21037708">
            <a:off x="2909510" y="3582254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/>
              <a:t>SYN=1</a:t>
            </a:r>
            <a:r>
              <a:rPr lang="zh-CN" altLang="en-US" sz="1400"/>
              <a:t>，</a:t>
            </a:r>
            <a:r>
              <a:rPr lang="en-US" altLang="zh-CN" sz="1400"/>
              <a:t>ACK=1</a:t>
            </a:r>
            <a:r>
              <a:rPr lang="zh-CN" altLang="en-US" sz="1400"/>
              <a:t>，</a:t>
            </a:r>
            <a:r>
              <a:rPr lang="en-US" altLang="zh-CN" sz="1400"/>
              <a:t>seq=y</a:t>
            </a:r>
            <a:r>
              <a:rPr lang="zh-CN" altLang="en-US" sz="1400"/>
              <a:t>，</a:t>
            </a:r>
            <a:r>
              <a:rPr lang="en-US" altLang="zh-CN" sz="1400"/>
              <a:t>ack=x+1</a:t>
            </a:r>
            <a:endParaRPr lang="zh-CN" altLang="en-US" sz="1400"/>
          </a:p>
        </p:txBody>
      </p:sp>
      <p:sp>
        <p:nvSpPr>
          <p:cNvPr id="69" name="矩形 68"/>
          <p:cNvSpPr/>
          <p:nvPr/>
        </p:nvSpPr>
        <p:spPr>
          <a:xfrm rot="606241">
            <a:off x="3678430" y="4312183"/>
            <a:ext cx="2480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/>
              <a:t>ACK=1</a:t>
            </a:r>
            <a:r>
              <a:rPr lang="zh-CN" altLang="en-US" sz="1400"/>
              <a:t>，</a:t>
            </a:r>
            <a:r>
              <a:rPr lang="en-US" altLang="zh-CN" sz="1400"/>
              <a:t>seq=x+1</a:t>
            </a:r>
            <a:r>
              <a:rPr lang="zh-CN" altLang="en-US" sz="1400"/>
              <a:t>，</a:t>
            </a:r>
            <a:r>
              <a:rPr lang="en-US" altLang="zh-CN" sz="1400"/>
              <a:t>ack=y+1</a:t>
            </a:r>
            <a:endParaRPr lang="zh-CN" altLang="en-US" sz="1400"/>
          </a:p>
        </p:txBody>
      </p:sp>
      <p:sp>
        <p:nvSpPr>
          <p:cNvPr id="1027" name="右箭头 1026"/>
          <p:cNvSpPr/>
          <p:nvPr/>
        </p:nvSpPr>
        <p:spPr>
          <a:xfrm>
            <a:off x="4675827" y="5414136"/>
            <a:ext cx="1247848" cy="247112"/>
          </a:xfrm>
          <a:prstGeom prst="rightArrow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 flipH="1">
            <a:off x="3619087" y="5414136"/>
            <a:ext cx="1056740" cy="247112"/>
          </a:xfrm>
          <a:prstGeom prst="rightArrow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4159911" y="5378132"/>
            <a:ext cx="1167304" cy="31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数据传输</a:t>
            </a:r>
          </a:p>
        </p:txBody>
      </p:sp>
      <p:sp>
        <p:nvSpPr>
          <p:cNvPr id="73" name="矩形 72"/>
          <p:cNvSpPr/>
          <p:nvPr/>
        </p:nvSpPr>
        <p:spPr>
          <a:xfrm>
            <a:off x="1705744" y="9188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客户机</a:t>
            </a:r>
          </a:p>
        </p:txBody>
      </p:sp>
      <p:sp>
        <p:nvSpPr>
          <p:cNvPr id="74" name="矩形 73"/>
          <p:cNvSpPr/>
          <p:nvPr/>
        </p:nvSpPr>
        <p:spPr>
          <a:xfrm>
            <a:off x="6876256" y="97143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服务器</a:t>
            </a:r>
          </a:p>
        </p:txBody>
      </p:sp>
      <p:sp>
        <p:nvSpPr>
          <p:cNvPr id="75" name="矩形 74"/>
          <p:cNvSpPr/>
          <p:nvPr/>
        </p:nvSpPr>
        <p:spPr>
          <a:xfrm>
            <a:off x="1912032" y="1434439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76" name="矩形 75"/>
          <p:cNvSpPr/>
          <p:nvPr/>
        </p:nvSpPr>
        <p:spPr>
          <a:xfrm>
            <a:off x="7118390" y="1434439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B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48631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3" y="1340766"/>
            <a:ext cx="892847" cy="8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7657" y="1323317"/>
            <a:ext cx="892847" cy="8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/>
          <p:nvPr/>
        </p:nvSpPr>
        <p:spPr>
          <a:xfrm>
            <a:off x="1619673" y="2830573"/>
            <a:ext cx="936103" cy="136541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SYN-</a:t>
            </a:r>
          </a:p>
          <a:p>
            <a:pPr algn="ctr"/>
            <a:r>
              <a:rPr lang="en-US" altLang="zh-CN"/>
              <a:t>SENT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76257" y="2901485"/>
            <a:ext cx="936103" cy="54758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LISTEN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12360" y="265646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/>
              <a:t>服务启动</a:t>
            </a:r>
          </a:p>
        </p:txBody>
      </p:sp>
      <p:sp>
        <p:nvSpPr>
          <p:cNvPr id="36" name="矩形 35"/>
          <p:cNvSpPr/>
          <p:nvPr/>
        </p:nvSpPr>
        <p:spPr>
          <a:xfrm>
            <a:off x="1619673" y="2353058"/>
            <a:ext cx="936103" cy="40745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CLOSED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76257" y="2353058"/>
            <a:ext cx="936103" cy="47751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CLOSED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876257" y="3513278"/>
            <a:ext cx="936103" cy="1419865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SYN-RCVD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19671" y="4284204"/>
            <a:ext cx="936103" cy="152106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ESTAB-</a:t>
            </a:r>
          </a:p>
          <a:p>
            <a:pPr algn="ctr"/>
            <a:r>
              <a:rPr lang="en-US" altLang="zh-CN"/>
              <a:t>LISHED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876257" y="5023008"/>
            <a:ext cx="936103" cy="78225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ESTAB-</a:t>
            </a:r>
          </a:p>
          <a:p>
            <a:pPr algn="ctr"/>
            <a:r>
              <a:rPr lang="en-US" altLang="zh-CN"/>
              <a:t>LISHED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506483">
            <a:off x="3408908" y="2747596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/>
              <a:t>SYN=1</a:t>
            </a:r>
            <a:r>
              <a:rPr lang="zh-CN" altLang="en-US" sz="1400"/>
              <a:t>，</a:t>
            </a:r>
            <a:r>
              <a:rPr lang="en-US" altLang="zh-CN" sz="1400"/>
              <a:t>ACK=0</a:t>
            </a:r>
            <a:r>
              <a:rPr lang="zh-CN" altLang="en-US" sz="1400"/>
              <a:t>，</a:t>
            </a:r>
            <a:r>
              <a:rPr lang="en-US" altLang="zh-CN" sz="1400"/>
              <a:t>seq=x</a:t>
            </a:r>
            <a:endParaRPr lang="zh-CN" altLang="en-US" sz="1400"/>
          </a:p>
        </p:txBody>
      </p:sp>
      <p:sp>
        <p:nvSpPr>
          <p:cNvPr id="68" name="矩形 67"/>
          <p:cNvSpPr/>
          <p:nvPr/>
        </p:nvSpPr>
        <p:spPr>
          <a:xfrm rot="21037708">
            <a:off x="2909510" y="3582254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/>
              <a:t>SYN=1</a:t>
            </a:r>
            <a:r>
              <a:rPr lang="zh-CN" altLang="en-US" sz="1400"/>
              <a:t>，</a:t>
            </a:r>
            <a:r>
              <a:rPr lang="en-US" altLang="zh-CN" sz="1400"/>
              <a:t>ACK=1</a:t>
            </a:r>
            <a:r>
              <a:rPr lang="zh-CN" altLang="en-US" sz="1400"/>
              <a:t>，</a:t>
            </a:r>
            <a:r>
              <a:rPr lang="en-US" altLang="zh-CN" sz="1400"/>
              <a:t>seq=y</a:t>
            </a:r>
            <a:r>
              <a:rPr lang="zh-CN" altLang="en-US" sz="1400"/>
              <a:t>，</a:t>
            </a:r>
            <a:r>
              <a:rPr lang="en-US" altLang="zh-CN" sz="1400"/>
              <a:t>ack=x+1</a:t>
            </a:r>
            <a:endParaRPr lang="zh-CN" altLang="en-US" sz="1400"/>
          </a:p>
        </p:txBody>
      </p:sp>
      <p:sp>
        <p:nvSpPr>
          <p:cNvPr id="69" name="矩形 68"/>
          <p:cNvSpPr/>
          <p:nvPr/>
        </p:nvSpPr>
        <p:spPr>
          <a:xfrm rot="606241">
            <a:off x="3626853" y="4423537"/>
            <a:ext cx="2480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/>
              <a:t>ACK=1</a:t>
            </a:r>
            <a:r>
              <a:rPr lang="zh-CN" altLang="en-US" sz="1400"/>
              <a:t>，</a:t>
            </a:r>
            <a:r>
              <a:rPr lang="en-US" altLang="zh-CN" sz="1400"/>
              <a:t>seq=x+1</a:t>
            </a:r>
            <a:r>
              <a:rPr lang="zh-CN" altLang="en-US" sz="1400"/>
              <a:t>，</a:t>
            </a:r>
            <a:r>
              <a:rPr lang="en-US" altLang="zh-CN" sz="1400"/>
              <a:t>ack=y+1</a:t>
            </a:r>
            <a:endParaRPr lang="zh-CN" altLang="en-US" sz="1400"/>
          </a:p>
        </p:txBody>
      </p:sp>
      <p:sp>
        <p:nvSpPr>
          <p:cNvPr id="1027" name="右箭头 1026"/>
          <p:cNvSpPr/>
          <p:nvPr/>
        </p:nvSpPr>
        <p:spPr>
          <a:xfrm>
            <a:off x="4675827" y="5414136"/>
            <a:ext cx="1247848" cy="247112"/>
          </a:xfrm>
          <a:prstGeom prst="rightArrow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 flipH="1">
            <a:off x="3619087" y="5414136"/>
            <a:ext cx="1056740" cy="247112"/>
          </a:xfrm>
          <a:prstGeom prst="rightArrow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4159911" y="5378132"/>
            <a:ext cx="1167304" cy="31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数据传输</a:t>
            </a:r>
          </a:p>
        </p:txBody>
      </p:sp>
      <p:sp>
        <p:nvSpPr>
          <p:cNvPr id="73" name="矩形 72"/>
          <p:cNvSpPr/>
          <p:nvPr/>
        </p:nvSpPr>
        <p:spPr>
          <a:xfrm>
            <a:off x="1705744" y="9188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客户机</a:t>
            </a:r>
          </a:p>
        </p:txBody>
      </p:sp>
      <p:sp>
        <p:nvSpPr>
          <p:cNvPr id="74" name="矩形 73"/>
          <p:cNvSpPr/>
          <p:nvPr/>
        </p:nvSpPr>
        <p:spPr>
          <a:xfrm>
            <a:off x="6876256" y="97143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服务器</a:t>
            </a:r>
          </a:p>
        </p:txBody>
      </p:sp>
      <p:sp>
        <p:nvSpPr>
          <p:cNvPr id="75" name="矩形 74"/>
          <p:cNvSpPr/>
          <p:nvPr/>
        </p:nvSpPr>
        <p:spPr>
          <a:xfrm>
            <a:off x="1912032" y="1434439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76" name="矩形 75"/>
          <p:cNvSpPr/>
          <p:nvPr/>
        </p:nvSpPr>
        <p:spPr>
          <a:xfrm>
            <a:off x="7118390" y="1434439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2749184" y="4411791"/>
            <a:ext cx="3840356" cy="691356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2699792" y="3500355"/>
            <a:ext cx="3805431" cy="7635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755649" y="2750231"/>
            <a:ext cx="3840356" cy="691356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Freeform 41"/>
          <p:cNvSpPr>
            <a:spLocks/>
          </p:cNvSpPr>
          <p:nvPr/>
        </p:nvSpPr>
        <p:spPr bwMode="auto">
          <a:xfrm>
            <a:off x="7812780" y="2539337"/>
            <a:ext cx="936556" cy="556572"/>
          </a:xfrm>
          <a:custGeom>
            <a:avLst/>
            <a:gdLst>
              <a:gd name="T0" fmla="*/ 0 w 868"/>
              <a:gd name="T1" fmla="*/ 0 h 1493"/>
              <a:gd name="T2" fmla="*/ 2147483647 w 868"/>
              <a:gd name="T3" fmla="*/ 2147483647 h 1493"/>
              <a:gd name="T4" fmla="*/ 2147483647 w 868"/>
              <a:gd name="T5" fmla="*/ 2147483647 h 1493"/>
              <a:gd name="T6" fmla="*/ 2147483647 w 868"/>
              <a:gd name="T7" fmla="*/ 2147483647 h 1493"/>
              <a:gd name="T8" fmla="*/ 0 60000 65536"/>
              <a:gd name="T9" fmla="*/ 0 60000 65536"/>
              <a:gd name="T10" fmla="*/ 0 60000 65536"/>
              <a:gd name="T11" fmla="*/ 0 60000 65536"/>
              <a:gd name="T12" fmla="*/ 0 w 868"/>
              <a:gd name="T13" fmla="*/ 0 h 1493"/>
              <a:gd name="T14" fmla="*/ 868 w 868"/>
              <a:gd name="T15" fmla="*/ 1493 h 1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8" h="1493">
                <a:moveTo>
                  <a:pt x="0" y="0"/>
                </a:moveTo>
                <a:lnTo>
                  <a:pt x="868" y="7"/>
                </a:lnTo>
                <a:lnTo>
                  <a:pt x="868" y="1493"/>
                </a:lnTo>
                <a:lnTo>
                  <a:pt x="124" y="1493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43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1606551" y="6140722"/>
            <a:ext cx="1093242" cy="5286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CLOSED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20948448">
            <a:off x="3786188" y="3822972"/>
            <a:ext cx="676275" cy="236538"/>
          </a:xfrm>
          <a:prstGeom prst="leftArrow">
            <a:avLst>
              <a:gd name="adj1" fmla="val 53620"/>
              <a:gd name="adj2" fmla="val 119816"/>
            </a:avLst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95675" y="1790972"/>
            <a:ext cx="2384425" cy="252413"/>
          </a:xfrm>
          <a:prstGeom prst="leftRightArrow">
            <a:avLst>
              <a:gd name="adj1" fmla="val 55880"/>
              <a:gd name="adj2" fmla="val 108285"/>
            </a:avLst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 rot="610931">
            <a:off x="3099817" y="4973197"/>
            <a:ext cx="338073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ACK = 1, seq = u + 1, ack = w </a:t>
            </a:r>
            <a:r>
              <a:rPr kumimoji="1" lang="en-US" altLang="zh-CN" sz="1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</a:t>
            </a:r>
            <a:r>
              <a: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1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870005" y="2283097"/>
            <a:ext cx="3826069" cy="768350"/>
            <a:chOff x="1614" y="1484"/>
            <a:chExt cx="2604" cy="48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 rot="597975">
              <a:off x="2491" y="1517"/>
              <a:ext cx="11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FIN = 1, seq = u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614" y="1484"/>
              <a:ext cx="2604" cy="4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699793" y="3094310"/>
            <a:ext cx="4010570" cy="769937"/>
            <a:chOff x="1623" y="1995"/>
            <a:chExt cx="2604" cy="485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 rot="20990024" flipH="1">
              <a:off x="1936" y="2021"/>
              <a:ext cx="181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ACK = 1, seq = v, ack= u </a:t>
              </a: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623" y="1995"/>
              <a:ext cx="2604" cy="48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70007" y="4987403"/>
            <a:ext cx="3840356" cy="691356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870006" y="4030935"/>
            <a:ext cx="3805431" cy="7635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 rot="20943314" flipH="1">
            <a:off x="2870200" y="4016647"/>
            <a:ext cx="3773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FIN = 1, ACK = 1, seq = w, ack= u </a:t>
            </a:r>
            <a:r>
              <a:rPr kumimoji="1" lang="en-US" altLang="zh-CN" sz="1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</a:t>
            </a:r>
            <a:r>
              <a: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1</a:t>
            </a:r>
            <a:endParaRPr kumimoji="1" lang="en-US" altLang="zh-CN" sz="18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06550" y="1538560"/>
            <a:ext cx="1093242" cy="673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ESTAB-</a:t>
            </a:r>
          </a:p>
          <a:p>
            <a:pPr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LISHED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606550" y="2295797"/>
            <a:ext cx="1093242" cy="15541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FIN-</a:t>
            </a:r>
          </a:p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WAIT-1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692900" y="1538560"/>
            <a:ext cx="1046957" cy="1479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ESTAB-</a:t>
            </a:r>
          </a:p>
          <a:p>
            <a:pPr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LISHED</a:t>
            </a: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508125" y="1456010"/>
            <a:ext cx="6278563" cy="82550"/>
            <a:chOff x="1020" y="481"/>
            <a:chExt cx="4037" cy="46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692900" y="3105422"/>
            <a:ext cx="1046957" cy="8778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CLOSE-</a:t>
            </a:r>
          </a:p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WAIT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1606550" y="3922985"/>
            <a:ext cx="1093242" cy="87153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FIN-</a:t>
            </a:r>
          </a:p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WAIT-2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692900" y="4062685"/>
            <a:ext cx="1046957" cy="1482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LAST-</a:t>
            </a:r>
          </a:p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ACK</a:t>
            </a: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354013" y="4804047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等待 </a:t>
            </a:r>
            <a:r>
              <a: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2MSL</a:t>
            </a:r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363538" y="4804047"/>
            <a:ext cx="1189038" cy="1268412"/>
          </a:xfrm>
          <a:custGeom>
            <a:avLst/>
            <a:gdLst>
              <a:gd name="T0" fmla="*/ 24007 w 635"/>
              <a:gd name="T1" fmla="*/ 0 h 499"/>
              <a:gd name="T2" fmla="*/ 0 w 635"/>
              <a:gd name="T3" fmla="*/ 0 h 499"/>
              <a:gd name="T4" fmla="*/ 0 w 635"/>
              <a:gd name="T5" fmla="*/ 15694004 h 499"/>
              <a:gd name="T6" fmla="*/ 24007 w 635"/>
              <a:gd name="T7" fmla="*/ 15694004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499"/>
              <a:gd name="T14" fmla="*/ 635 w 635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499">
                <a:moveTo>
                  <a:pt x="635" y="0"/>
                </a:moveTo>
                <a:lnTo>
                  <a:pt x="0" y="0"/>
                </a:lnTo>
                <a:lnTo>
                  <a:pt x="0" y="499"/>
                </a:lnTo>
                <a:lnTo>
                  <a:pt x="635" y="499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14375" y="5005659"/>
            <a:ext cx="59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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6692900" y="5635897"/>
            <a:ext cx="1046957" cy="5286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CLOSED</a:t>
            </a:r>
          </a:p>
        </p:txBody>
      </p: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498475" y="1184547"/>
            <a:ext cx="1403350" cy="1082675"/>
            <a:chOff x="314" y="792"/>
            <a:chExt cx="884" cy="682"/>
          </a:xfrm>
        </p:grpSpPr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9" y="792"/>
              <a:ext cx="849" cy="682"/>
            </a:xfrm>
            <a:custGeom>
              <a:avLst/>
              <a:gdLst>
                <a:gd name="T0" fmla="*/ 6785 w 769"/>
                <a:gd name="T1" fmla="*/ 0 h 584"/>
                <a:gd name="T2" fmla="*/ 0 w 769"/>
                <a:gd name="T3" fmla="*/ 302 h 584"/>
                <a:gd name="T4" fmla="*/ 0 w 769"/>
                <a:gd name="T5" fmla="*/ 17720 h 584"/>
                <a:gd name="T6" fmla="*/ 5311 w 769"/>
                <a:gd name="T7" fmla="*/ 17720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9"/>
                <a:gd name="T13" fmla="*/ 0 h 584"/>
                <a:gd name="T14" fmla="*/ 769 w 769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9" h="584">
                  <a:moveTo>
                    <a:pt x="769" y="0"/>
                  </a:moveTo>
                  <a:lnTo>
                    <a:pt x="0" y="9"/>
                  </a:lnTo>
                  <a:lnTo>
                    <a:pt x="0" y="584"/>
                  </a:lnTo>
                  <a:lnTo>
                    <a:pt x="603" y="58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314" y="1227"/>
              <a:ext cx="6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主动关闭</a:t>
              </a:r>
            </a:p>
          </p:txBody>
        </p:sp>
      </p:grpSp>
      <p:sp>
        <p:nvSpPr>
          <p:cNvPr id="40" name="Freeform 41"/>
          <p:cNvSpPr>
            <a:spLocks/>
          </p:cNvSpPr>
          <p:nvPr/>
        </p:nvSpPr>
        <p:spPr bwMode="auto">
          <a:xfrm>
            <a:off x="7523876" y="1117872"/>
            <a:ext cx="1408112" cy="2905125"/>
          </a:xfrm>
          <a:custGeom>
            <a:avLst/>
            <a:gdLst>
              <a:gd name="T0" fmla="*/ 0 w 868"/>
              <a:gd name="T1" fmla="*/ 0 h 1493"/>
              <a:gd name="T2" fmla="*/ 2147483647 w 868"/>
              <a:gd name="T3" fmla="*/ 2147483647 h 1493"/>
              <a:gd name="T4" fmla="*/ 2147483647 w 868"/>
              <a:gd name="T5" fmla="*/ 2147483647 h 1493"/>
              <a:gd name="T6" fmla="*/ 2147483647 w 868"/>
              <a:gd name="T7" fmla="*/ 2147483647 h 1493"/>
              <a:gd name="T8" fmla="*/ 0 60000 65536"/>
              <a:gd name="T9" fmla="*/ 0 60000 65536"/>
              <a:gd name="T10" fmla="*/ 0 60000 65536"/>
              <a:gd name="T11" fmla="*/ 0 60000 65536"/>
              <a:gd name="T12" fmla="*/ 0 w 868"/>
              <a:gd name="T13" fmla="*/ 0 h 1493"/>
              <a:gd name="T14" fmla="*/ 868 w 868"/>
              <a:gd name="T15" fmla="*/ 1493 h 1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8" h="1493">
                <a:moveTo>
                  <a:pt x="0" y="0"/>
                </a:moveTo>
                <a:lnTo>
                  <a:pt x="868" y="7"/>
                </a:lnTo>
                <a:lnTo>
                  <a:pt x="868" y="1493"/>
                </a:lnTo>
                <a:lnTo>
                  <a:pt x="124" y="1493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7707313" y="3588022"/>
            <a:ext cx="11060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被动关闭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4130675" y="1705247"/>
            <a:ext cx="1106073" cy="366767"/>
          </a:xfrm>
          <a:prstGeom prst="rect">
            <a:avLst/>
          </a:prstGeom>
          <a:solidFill>
            <a:schemeClr val="bg1"/>
          </a:solidFill>
          <a:ln w="19050" cmpd="sng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数据传送</a:t>
            </a:r>
          </a:p>
        </p:txBody>
      </p:sp>
      <p:grpSp>
        <p:nvGrpSpPr>
          <p:cNvPr id="43" name="Group 44"/>
          <p:cNvGrpSpPr>
            <a:grpSpLocks/>
          </p:cNvGrpSpPr>
          <p:nvPr/>
        </p:nvGrpSpPr>
        <p:grpSpPr bwMode="auto">
          <a:xfrm>
            <a:off x="7579344" y="1317104"/>
            <a:ext cx="1203325" cy="1789112"/>
            <a:chOff x="4695" y="867"/>
            <a:chExt cx="758" cy="1127"/>
          </a:xfrm>
        </p:grpSpPr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4695" y="867"/>
              <a:ext cx="361" cy="1127"/>
            </a:xfrm>
            <a:custGeom>
              <a:avLst/>
              <a:gdLst>
                <a:gd name="T0" fmla="*/ 2 w 451"/>
                <a:gd name="T1" fmla="*/ 29325 h 965"/>
                <a:gd name="T2" fmla="*/ 2 w 451"/>
                <a:gd name="T3" fmla="*/ 27164 h 965"/>
                <a:gd name="T4" fmla="*/ 3 w 451"/>
                <a:gd name="T5" fmla="*/ 21508 h 965"/>
                <a:gd name="T6" fmla="*/ 3 w 451"/>
                <a:gd name="T7" fmla="*/ 12685 h 965"/>
                <a:gd name="T8" fmla="*/ 3 w 451"/>
                <a:gd name="T9" fmla="*/ 6330 h 965"/>
                <a:gd name="T10" fmla="*/ 2 w 451"/>
                <a:gd name="T11" fmla="*/ 2161 h 965"/>
                <a:gd name="T12" fmla="*/ 0 w 451"/>
                <a:gd name="T13" fmla="*/ 0 h 9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65"/>
                <a:gd name="T23" fmla="*/ 451 w 451"/>
                <a:gd name="T24" fmla="*/ 965 h 9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047" y="1120"/>
              <a:ext cx="40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通知</a:t>
              </a:r>
            </a:p>
            <a:p>
              <a:pPr defTabSz="762000" eaLnBrk="0" hangingPunct="0"/>
              <a:r>
                <a:rPr kumimoji="1" lang="zh-CN" altLang="en-US" sz="1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应用</a:t>
              </a:r>
            </a:p>
            <a:p>
              <a:pPr defTabSz="762000" eaLnBrk="0" hangingPunct="0"/>
              <a:r>
                <a:rPr kumimoji="1" lang="zh-CN" altLang="en-US" sz="1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进程</a:t>
              </a:r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1657744" y="141936"/>
            <a:ext cx="87524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客户机</a:t>
            </a:r>
            <a:endParaRPr kumimoji="1" lang="zh-CN" altLang="en-US" sz="18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817548" y="141937"/>
            <a:ext cx="87524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服务器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 rot="20971112">
            <a:off x="4353926" y="3572120"/>
            <a:ext cx="1106073" cy="366767"/>
          </a:xfrm>
          <a:prstGeom prst="rect">
            <a:avLst/>
          </a:prstGeom>
          <a:solidFill>
            <a:schemeClr val="bg1"/>
          </a:solidFill>
          <a:ln w="19050" cmpd="sng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数据传送</a:t>
            </a:r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1593044" y="4868282"/>
            <a:ext cx="1093242" cy="119941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TIME-</a:t>
            </a:r>
          </a:p>
          <a:p>
            <a:pPr algn="ctr" defTabSz="762000"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WAIT</a:t>
            </a:r>
          </a:p>
        </p:txBody>
      </p:sp>
      <p:pic>
        <p:nvPicPr>
          <p:cNvPr id="5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72" y="545471"/>
            <a:ext cx="731988" cy="7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1888" y="603255"/>
            <a:ext cx="731988" cy="7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1920636" y="603255"/>
            <a:ext cx="3494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endParaRPr kumimoji="1" lang="zh-CN" altLang="en-US" sz="18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" name="Rectangle 53"/>
          <p:cNvSpPr>
            <a:spLocks noChangeArrowheads="1"/>
          </p:cNvSpPr>
          <p:nvPr/>
        </p:nvSpPr>
        <p:spPr bwMode="auto">
          <a:xfrm>
            <a:off x="7030856" y="691951"/>
            <a:ext cx="3494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endParaRPr kumimoji="1" lang="zh-CN" altLang="en-US" sz="18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157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5250"/>
            <a:ext cx="8067675" cy="676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6948264" y="3686894"/>
            <a:ext cx="50405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948264" y="4238667"/>
            <a:ext cx="50405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7657506" y="406939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1600"/>
              <a:t>时间等待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48264" y="4672610"/>
            <a:ext cx="50405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09"/>
          <p:cNvSpPr txBox="1">
            <a:spLocks noChangeArrowheads="1"/>
          </p:cNvSpPr>
          <p:nvPr/>
        </p:nvSpPr>
        <p:spPr bwMode="auto">
          <a:xfrm>
            <a:off x="7553733" y="347662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/>
              <a:t>已建立连接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914072" y="5085184"/>
            <a:ext cx="50405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09"/>
          <p:cNvSpPr txBox="1">
            <a:spLocks noChangeArrowheads="1"/>
          </p:cNvSpPr>
          <p:nvPr/>
        </p:nvSpPr>
        <p:spPr bwMode="auto">
          <a:xfrm>
            <a:off x="7693500" y="450333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/>
              <a:t>关闭等待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sp>
        <p:nvSpPr>
          <p:cNvPr id="16" name="Text Box 109"/>
          <p:cNvSpPr txBox="1">
            <a:spLocks noChangeArrowheads="1"/>
          </p:cNvSpPr>
          <p:nvPr/>
        </p:nvSpPr>
        <p:spPr bwMode="auto">
          <a:xfrm>
            <a:off x="7385723" y="491590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/>
              <a:t>发送了连接请求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41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188"/>
            <a:ext cx="938212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左大括号 2"/>
          <p:cNvSpPr/>
          <p:nvPr/>
        </p:nvSpPr>
        <p:spPr>
          <a:xfrm>
            <a:off x="-231125" y="2420888"/>
            <a:ext cx="288032" cy="572652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109"/>
          <p:cNvSpPr txBox="1">
            <a:spLocks noChangeArrowheads="1"/>
          </p:cNvSpPr>
          <p:nvPr/>
        </p:nvSpPr>
        <p:spPr bwMode="auto">
          <a:xfrm>
            <a:off x="-1555527" y="2420888"/>
            <a:ext cx="1324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释放连接</a:t>
            </a:r>
            <a:endParaRPr kumimoji="1" lang="en-US" altLang="zh-CN" sz="1600">
              <a:latin typeface="Arial" charset="0"/>
              <a:ea typeface="黑体" pitchFamily="2" charset="-122"/>
            </a:endParaRPr>
          </a:p>
          <a:p>
            <a:pPr algn="ctr" eaLnBrk="1" hangingPunct="1"/>
            <a:r>
              <a:rPr kumimoji="1" lang="zh-CN" altLang="en-US" sz="1600">
                <a:latin typeface="Arial" charset="0"/>
                <a:ea typeface="黑体" pitchFamily="2" charset="-122"/>
              </a:rPr>
              <a:t>的</a:t>
            </a:r>
            <a:r>
              <a:rPr kumimoji="1" lang="en-US" altLang="zh-CN" sz="1600">
                <a:latin typeface="Arial" charset="0"/>
                <a:ea typeface="黑体" pitchFamily="2" charset="-122"/>
              </a:rPr>
              <a:t>4</a:t>
            </a:r>
            <a:r>
              <a:rPr kumimoji="1" lang="zh-CN" altLang="en-US" sz="1600">
                <a:latin typeface="Arial" charset="0"/>
                <a:ea typeface="黑体" pitchFamily="2" charset="-122"/>
              </a:rPr>
              <a:t>个数据包</a:t>
            </a: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-1151236" y="4699884"/>
            <a:ext cx="7489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Arial" charset="0"/>
                <a:ea typeface="黑体" pitchFamily="2" charset="-122"/>
              </a:rPr>
              <a:t>FIN=1</a:t>
            </a:r>
            <a:endParaRPr kumimoji="1" lang="zh-CN" altLang="en-US" sz="1600">
              <a:latin typeface="Arial" charset="0"/>
              <a:ea typeface="黑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-231125" y="4869160"/>
            <a:ext cx="432048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34" y="4592220"/>
            <a:ext cx="1243259" cy="113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34" y="3295241"/>
            <a:ext cx="1250377" cy="114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直接箭头连接符 71"/>
          <p:cNvCxnSpPr/>
          <p:nvPr/>
        </p:nvCxnSpPr>
        <p:spPr>
          <a:xfrm>
            <a:off x="1490617" y="4292978"/>
            <a:ext cx="646575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-276044" y="4790932"/>
            <a:ext cx="84594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-1101562" y="1782264"/>
            <a:ext cx="1614888" cy="11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853813" y="2389063"/>
            <a:ext cx="1119387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809646" y="200508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79" name="矩形 78"/>
          <p:cNvSpPr/>
          <p:nvPr/>
        </p:nvSpPr>
        <p:spPr>
          <a:xfrm>
            <a:off x="8440707" y="3258094"/>
            <a:ext cx="1747917" cy="2520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704409" y="5778442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地址</a:t>
            </a:r>
            <a:r>
              <a:rPr lang="en-US" altLang="zh-CN" sz="1600"/>
              <a:t>19.1.4.12</a:t>
            </a:r>
            <a:endParaRPr lang="zh-CN" altLang="en-US" sz="1600"/>
          </a:p>
        </p:txBody>
      </p:sp>
      <p:sp>
        <p:nvSpPr>
          <p:cNvPr id="100" name="TextBox 99"/>
          <p:cNvSpPr txBox="1"/>
          <p:nvPr/>
        </p:nvSpPr>
        <p:spPr>
          <a:xfrm>
            <a:off x="8808604" y="277371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</a:t>
            </a:r>
            <a:r>
              <a:rPr lang="zh-CN" altLang="en-US" sz="1600"/>
              <a:t>计算机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-1345816" y="2956687"/>
            <a:ext cx="2103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地址</a:t>
            </a:r>
            <a:r>
              <a:rPr lang="en-US" altLang="zh-CN" sz="1600"/>
              <a:t>116.211.167.193</a:t>
            </a:r>
            <a:endParaRPr lang="zh-CN" altLang="en-US" sz="1600"/>
          </a:p>
        </p:txBody>
      </p:sp>
      <p:sp>
        <p:nvSpPr>
          <p:cNvPr id="103" name="TextBox 102"/>
          <p:cNvSpPr txBox="1"/>
          <p:nvPr/>
        </p:nvSpPr>
        <p:spPr>
          <a:xfrm>
            <a:off x="-909994" y="1411346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51CTO</a:t>
            </a:r>
            <a:r>
              <a:rPr lang="zh-CN" altLang="en-US" sz="1600"/>
              <a:t>学院</a:t>
            </a:r>
          </a:p>
        </p:txBody>
      </p:sp>
      <p:sp>
        <p:nvSpPr>
          <p:cNvPr id="44" name="矩形 43"/>
          <p:cNvSpPr/>
          <p:nvPr/>
        </p:nvSpPr>
        <p:spPr>
          <a:xfrm>
            <a:off x="1029636" y="1786546"/>
            <a:ext cx="1614888" cy="117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277385" y="2393345"/>
            <a:ext cx="1119387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21552" y="200936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5382" y="2960969"/>
            <a:ext cx="1891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地址</a:t>
            </a:r>
            <a:r>
              <a:rPr lang="en-US" altLang="zh-CN" sz="1600"/>
              <a:t>119.75.218.70</a:t>
            </a:r>
            <a:endParaRPr lang="zh-CN" alt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1221204" y="14156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百度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490617" y="3243032"/>
            <a:ext cx="0" cy="1049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1763688" y="464691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71" name="椭圆 70"/>
          <p:cNvSpPr/>
          <p:nvPr/>
        </p:nvSpPr>
        <p:spPr>
          <a:xfrm>
            <a:off x="1763688" y="414896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-261676" y="3299523"/>
            <a:ext cx="0" cy="14914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91075" y="4020973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端口</a:t>
            </a:r>
            <a:r>
              <a:rPr lang="en-US" altLang="zh-CN" sz="1600"/>
              <a:t>12928</a:t>
            </a:r>
            <a:endParaRPr lang="zh-CN" altLang="en-US" sz="1600"/>
          </a:p>
        </p:txBody>
      </p:sp>
      <p:sp>
        <p:nvSpPr>
          <p:cNvPr id="81" name="TextBox 80"/>
          <p:cNvSpPr txBox="1"/>
          <p:nvPr/>
        </p:nvSpPr>
        <p:spPr>
          <a:xfrm>
            <a:off x="8732614" y="4765671"/>
            <a:ext cx="11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端口</a:t>
            </a:r>
            <a:r>
              <a:rPr lang="en-US" altLang="zh-CN" sz="1600"/>
              <a:t>13456</a:t>
            </a:r>
            <a:endParaRPr lang="zh-CN" altLang="en-US" sz="1600"/>
          </a:p>
        </p:txBody>
      </p:sp>
      <p:sp>
        <p:nvSpPr>
          <p:cNvPr id="82" name="TextBox 81"/>
          <p:cNvSpPr txBox="1"/>
          <p:nvPr/>
        </p:nvSpPr>
        <p:spPr>
          <a:xfrm>
            <a:off x="6876256" y="307375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客户端端口</a:t>
            </a:r>
          </a:p>
        </p:txBody>
      </p:sp>
      <p:cxnSp>
        <p:nvCxnSpPr>
          <p:cNvPr id="84" name="直接箭头连接符 83"/>
          <p:cNvCxnSpPr/>
          <p:nvPr/>
        </p:nvCxnSpPr>
        <p:spPr>
          <a:xfrm flipH="1" flipV="1">
            <a:off x="7956376" y="3299524"/>
            <a:ext cx="852228" cy="7457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72" y="3789255"/>
            <a:ext cx="5642547" cy="114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直接箭头连接符 85"/>
          <p:cNvCxnSpPr/>
          <p:nvPr/>
        </p:nvCxnSpPr>
        <p:spPr>
          <a:xfrm flipH="1" flipV="1">
            <a:off x="7956376" y="3412309"/>
            <a:ext cx="852228" cy="13533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>
          <a:xfrm>
            <a:off x="8005437" y="4191968"/>
            <a:ext cx="424568" cy="259919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8005437" y="4635710"/>
            <a:ext cx="424568" cy="259919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6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96752"/>
            <a:ext cx="67437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457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128713"/>
            <a:ext cx="73247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571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5" y="836712"/>
            <a:ext cx="935355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06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14" y="836711"/>
            <a:ext cx="73152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4788024" y="3467218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059832" y="3467218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96138" y="42722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服务器端口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92" y="42722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客户端端口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9020" y="31286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建立</a:t>
            </a:r>
            <a:r>
              <a:rPr lang="en-US" altLang="zh-CN" sz="1400"/>
              <a:t>TCP</a:t>
            </a:r>
            <a:r>
              <a:rPr lang="zh-CN" altLang="en-US" sz="1400"/>
              <a:t>连接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259632" y="3201854"/>
            <a:ext cx="496855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59632" y="3378523"/>
            <a:ext cx="496855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4115" y="1350518"/>
            <a:ext cx="2857148" cy="266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7361" y="3060123"/>
            <a:ext cx="1119387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510561" y="4461827"/>
            <a:ext cx="1123610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MSSQL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7297" y="2740515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TCP</a:t>
            </a:r>
            <a:endParaRPr lang="zh-CN" alt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1694487" y="4461827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TCP+1433</a:t>
            </a:r>
            <a:endParaRPr lang="zh-CN" altLang="en-US" sz="16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65392" y="3606894"/>
            <a:ext cx="0" cy="6764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350481" y="3631804"/>
            <a:ext cx="0" cy="6265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06708" y="487461"/>
            <a:ext cx="1584176" cy="1806891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06320" y="1163980"/>
            <a:ext cx="448616" cy="453854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782929" y="1163980"/>
            <a:ext cx="1" cy="39447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2406320" y="1558459"/>
            <a:ext cx="37188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778203" y="1558459"/>
            <a:ext cx="76734" cy="5937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/>
          <p:cNvSpPr/>
          <p:nvPr/>
        </p:nvSpPr>
        <p:spPr>
          <a:xfrm rot="5400000">
            <a:off x="3142555" y="3987191"/>
            <a:ext cx="2878662" cy="125409"/>
          </a:xfrm>
          <a:prstGeom prst="parallelogram">
            <a:avLst>
              <a:gd name="adj" fmla="val 6467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平行四边形 80"/>
          <p:cNvSpPr/>
          <p:nvPr/>
        </p:nvSpPr>
        <p:spPr>
          <a:xfrm flipV="1">
            <a:off x="4507454" y="2599930"/>
            <a:ext cx="3947328" cy="78626"/>
          </a:xfrm>
          <a:prstGeom prst="parallelogram">
            <a:avLst>
              <a:gd name="adj" fmla="val 16774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747888" y="3081735"/>
            <a:ext cx="1603853" cy="420731"/>
            <a:chOff x="6196886" y="2091963"/>
            <a:chExt cx="1603853" cy="420731"/>
          </a:xfrm>
        </p:grpSpPr>
        <p:grpSp>
          <p:nvGrpSpPr>
            <p:cNvPr id="157" name="组合 156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158" name="平行四边形 157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平行四边形 158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176" name="平行四边形 175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平行四边形 176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182" name="平行四边形 181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平行四边形 182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4747888" y="3671937"/>
            <a:ext cx="1603853" cy="420731"/>
            <a:chOff x="6196886" y="2091963"/>
            <a:chExt cx="1603853" cy="420731"/>
          </a:xfrm>
        </p:grpSpPr>
        <p:grpSp>
          <p:nvGrpSpPr>
            <p:cNvPr id="242" name="组合 241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255" name="平行四边形 254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平行四边形 255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250" name="平行四边形 249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平行四边形 250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245" name="平行四边形 244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平行四边形 245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0" name="组合 259"/>
          <p:cNvGrpSpPr/>
          <p:nvPr/>
        </p:nvGrpSpPr>
        <p:grpSpPr>
          <a:xfrm>
            <a:off x="4747888" y="4262139"/>
            <a:ext cx="1603853" cy="420731"/>
            <a:chOff x="6196886" y="2091963"/>
            <a:chExt cx="1603853" cy="420731"/>
          </a:xfrm>
        </p:grpSpPr>
        <p:grpSp>
          <p:nvGrpSpPr>
            <p:cNvPr id="261" name="组合 260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274" name="平行四边形 273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平行四边形 274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269" name="平行四边形 268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平行四边形 269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264" name="平行四边形 263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平行四边形 264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9" name="组合 278"/>
          <p:cNvGrpSpPr/>
          <p:nvPr/>
        </p:nvGrpSpPr>
        <p:grpSpPr>
          <a:xfrm>
            <a:off x="4747888" y="4852342"/>
            <a:ext cx="1603853" cy="420731"/>
            <a:chOff x="6196886" y="2091963"/>
            <a:chExt cx="1603853" cy="420731"/>
          </a:xfrm>
        </p:grpSpPr>
        <p:grpSp>
          <p:nvGrpSpPr>
            <p:cNvPr id="280" name="组合 279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293" name="平行四边形 292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平行四边形 293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288" name="平行四边形 287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平行四边形 288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283" name="平行四边形 282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平行四边形 283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8" name="矩形 297"/>
          <p:cNvSpPr/>
          <p:nvPr/>
        </p:nvSpPr>
        <p:spPr>
          <a:xfrm>
            <a:off x="6549686" y="2686524"/>
            <a:ext cx="1905096" cy="2800035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9" name="组合 298"/>
          <p:cNvGrpSpPr/>
          <p:nvPr/>
        </p:nvGrpSpPr>
        <p:grpSpPr>
          <a:xfrm>
            <a:off x="6652984" y="3079069"/>
            <a:ext cx="1603853" cy="420731"/>
            <a:chOff x="6196886" y="2091963"/>
            <a:chExt cx="1603853" cy="420731"/>
          </a:xfrm>
        </p:grpSpPr>
        <p:grpSp>
          <p:nvGrpSpPr>
            <p:cNvPr id="300" name="组合 299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313" name="平行四边形 312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平行四边形 313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308" name="平行四边形 307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平行四边形 308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2" name="组合 301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303" name="平行四边形 302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平行四边形 303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8" name="组合 317"/>
          <p:cNvGrpSpPr/>
          <p:nvPr/>
        </p:nvGrpSpPr>
        <p:grpSpPr>
          <a:xfrm>
            <a:off x="6652984" y="3669271"/>
            <a:ext cx="1603853" cy="420731"/>
            <a:chOff x="6196886" y="2091963"/>
            <a:chExt cx="1603853" cy="420731"/>
          </a:xfrm>
        </p:grpSpPr>
        <p:grpSp>
          <p:nvGrpSpPr>
            <p:cNvPr id="319" name="组合 318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332" name="平行四边形 331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平行四边形 332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0" name="组合 319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327" name="平行四边形 326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平行四边形 327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1" name="组合 320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322" name="平行四边形 321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平行四边形 322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7" name="组合 336"/>
          <p:cNvGrpSpPr/>
          <p:nvPr/>
        </p:nvGrpSpPr>
        <p:grpSpPr>
          <a:xfrm>
            <a:off x="6652984" y="4259473"/>
            <a:ext cx="1603853" cy="420731"/>
            <a:chOff x="6196886" y="2091963"/>
            <a:chExt cx="1603853" cy="420731"/>
          </a:xfrm>
        </p:grpSpPr>
        <p:grpSp>
          <p:nvGrpSpPr>
            <p:cNvPr id="338" name="组合 337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351" name="平行四边形 350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平行四边形 351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346" name="平行四边形 345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平行四边形 346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0" name="组合 339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341" name="平行四边形 340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平行四边形 341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6" name="组合 355"/>
          <p:cNvGrpSpPr/>
          <p:nvPr/>
        </p:nvGrpSpPr>
        <p:grpSpPr>
          <a:xfrm>
            <a:off x="6652984" y="4849676"/>
            <a:ext cx="1603853" cy="420731"/>
            <a:chOff x="6196886" y="2091963"/>
            <a:chExt cx="1603853" cy="420731"/>
          </a:xfrm>
        </p:grpSpPr>
        <p:grpSp>
          <p:nvGrpSpPr>
            <p:cNvPr id="357" name="组合 356"/>
            <p:cNvGrpSpPr/>
            <p:nvPr/>
          </p:nvGrpSpPr>
          <p:grpSpPr>
            <a:xfrm>
              <a:off x="6196886" y="2091963"/>
              <a:ext cx="521753" cy="420731"/>
              <a:chOff x="6175177" y="2068851"/>
              <a:chExt cx="521753" cy="420731"/>
            </a:xfrm>
          </p:grpSpPr>
          <p:sp>
            <p:nvSpPr>
              <p:cNvPr id="370" name="平行四边形 369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平行四边形 370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8" name="组合 357"/>
            <p:cNvGrpSpPr/>
            <p:nvPr/>
          </p:nvGrpSpPr>
          <p:grpSpPr>
            <a:xfrm>
              <a:off x="6737936" y="2091963"/>
              <a:ext cx="521753" cy="420731"/>
              <a:chOff x="6175177" y="2068851"/>
              <a:chExt cx="521753" cy="420731"/>
            </a:xfrm>
          </p:grpSpPr>
          <p:sp>
            <p:nvSpPr>
              <p:cNvPr id="365" name="平行四边形 364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平行四边形 365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9" name="组合 358"/>
            <p:cNvGrpSpPr/>
            <p:nvPr/>
          </p:nvGrpSpPr>
          <p:grpSpPr>
            <a:xfrm>
              <a:off x="7278986" y="2091963"/>
              <a:ext cx="521753" cy="420731"/>
              <a:chOff x="6175177" y="2068851"/>
              <a:chExt cx="521753" cy="420731"/>
            </a:xfrm>
          </p:grpSpPr>
          <p:sp>
            <p:nvSpPr>
              <p:cNvPr id="360" name="平行四边形 359"/>
              <p:cNvSpPr/>
              <p:nvPr/>
            </p:nvSpPr>
            <p:spPr>
              <a:xfrm rot="5400000" flipH="1" flipV="1">
                <a:off x="6445119" y="2238823"/>
                <a:ext cx="360000" cy="108000"/>
              </a:xfrm>
              <a:prstGeom prst="parallelogram">
                <a:avLst>
                  <a:gd name="adj" fmla="val 64677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平行四边形 360"/>
              <p:cNvSpPr/>
              <p:nvPr/>
            </p:nvSpPr>
            <p:spPr>
              <a:xfrm flipH="1">
                <a:off x="6218152" y="2415491"/>
                <a:ext cx="460967" cy="64491"/>
              </a:xfrm>
              <a:prstGeom prst="parallelogram">
                <a:avLst>
                  <a:gd name="adj" fmla="val 167742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 flipH="1" flipV="1">
                <a:off x="6175177" y="2148723"/>
                <a:ext cx="136294" cy="3396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 flipH="1" flipV="1">
                <a:off x="6261135" y="2068851"/>
                <a:ext cx="435795" cy="11226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6312179" y="2181111"/>
                <a:ext cx="374118" cy="308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stealt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4644590" y="2689190"/>
            <a:ext cx="1905096" cy="2800035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5107605" y="1558459"/>
            <a:ext cx="448616" cy="453854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6" name="直接连接符 375"/>
          <p:cNvCxnSpPr/>
          <p:nvPr/>
        </p:nvCxnSpPr>
        <p:spPr>
          <a:xfrm flipH="1">
            <a:off x="5107605" y="1952938"/>
            <a:ext cx="37188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endCxn id="81" idx="3"/>
          </p:cNvCxnSpPr>
          <p:nvPr/>
        </p:nvCxnSpPr>
        <p:spPr>
          <a:xfrm flipH="1" flipV="1">
            <a:off x="6415174" y="2599930"/>
            <a:ext cx="134512" cy="86595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7194034" y="2720246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UDP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36688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4115" y="1350518"/>
            <a:ext cx="2857148" cy="266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7361" y="3060123"/>
            <a:ext cx="1119387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510561" y="4461827"/>
            <a:ext cx="1123610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MSSQL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6020" y="30601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/>
              <a:t>TCP+80</a:t>
            </a:r>
            <a:endParaRPr lang="zh-CN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1694487" y="4461827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TCP+1433</a:t>
            </a:r>
            <a:endParaRPr lang="zh-CN" altLang="en-US" sz="16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65392" y="3606894"/>
            <a:ext cx="0" cy="6764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350481" y="3631804"/>
            <a:ext cx="0" cy="6265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06708" y="487461"/>
            <a:ext cx="1584176" cy="1806891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06320" y="1163980"/>
            <a:ext cx="448616" cy="453854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782929" y="1163980"/>
            <a:ext cx="1" cy="39447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2406320" y="1558459"/>
            <a:ext cx="37188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778203" y="1558459"/>
            <a:ext cx="76734" cy="5937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/>
          <p:cNvSpPr/>
          <p:nvPr/>
        </p:nvSpPr>
        <p:spPr>
          <a:xfrm rot="5400000">
            <a:off x="3142555" y="3987191"/>
            <a:ext cx="2878662" cy="125409"/>
          </a:xfrm>
          <a:prstGeom prst="parallelogram">
            <a:avLst>
              <a:gd name="adj" fmla="val 6467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平行四边形 80"/>
          <p:cNvSpPr/>
          <p:nvPr/>
        </p:nvSpPr>
        <p:spPr>
          <a:xfrm flipV="1">
            <a:off x="4507454" y="2599930"/>
            <a:ext cx="3947328" cy="78626"/>
          </a:xfrm>
          <a:prstGeom prst="parallelogram">
            <a:avLst>
              <a:gd name="adj" fmla="val 16774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3" name="组合 242"/>
          <p:cNvGrpSpPr/>
          <p:nvPr/>
        </p:nvGrpSpPr>
        <p:grpSpPr>
          <a:xfrm>
            <a:off x="5288938" y="3661304"/>
            <a:ext cx="521753" cy="420731"/>
            <a:chOff x="6175177" y="2068851"/>
            <a:chExt cx="521753" cy="420731"/>
          </a:xfrm>
        </p:grpSpPr>
        <p:sp>
          <p:nvSpPr>
            <p:cNvPr id="250" name="平行四边形 249"/>
            <p:cNvSpPr/>
            <p:nvPr/>
          </p:nvSpPr>
          <p:spPr>
            <a:xfrm rot="5400000" flipH="1" flipV="1">
              <a:off x="6445119" y="2238823"/>
              <a:ext cx="360000" cy="108000"/>
            </a:xfrm>
            <a:prstGeom prst="parallelogram">
              <a:avLst>
                <a:gd name="adj" fmla="val 64677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平行四边形 250"/>
            <p:cNvSpPr/>
            <p:nvPr/>
          </p:nvSpPr>
          <p:spPr>
            <a:xfrm flipH="1">
              <a:off x="6218152" y="2415491"/>
              <a:ext cx="460967" cy="64491"/>
            </a:xfrm>
            <a:prstGeom prst="parallelogram">
              <a:avLst>
                <a:gd name="adj" fmla="val 167742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 flipH="1" flipV="1">
              <a:off x="6175177" y="2148723"/>
              <a:ext cx="136294" cy="339611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 flipH="1" flipV="1">
              <a:off x="6261135" y="2068851"/>
              <a:ext cx="435795" cy="112261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312179" y="2181111"/>
              <a:ext cx="374118" cy="30847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8" name="矩形 297"/>
          <p:cNvSpPr/>
          <p:nvPr/>
        </p:nvSpPr>
        <p:spPr>
          <a:xfrm>
            <a:off x="6549686" y="2686524"/>
            <a:ext cx="1905096" cy="2800035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644590" y="2689190"/>
            <a:ext cx="1905096" cy="2800035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5107605" y="1558459"/>
            <a:ext cx="448616" cy="453854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6" name="直接连接符 375"/>
          <p:cNvCxnSpPr/>
          <p:nvPr/>
        </p:nvCxnSpPr>
        <p:spPr>
          <a:xfrm flipH="1">
            <a:off x="5107605" y="1952938"/>
            <a:ext cx="37188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endCxn id="81" idx="3"/>
          </p:cNvCxnSpPr>
          <p:nvPr/>
        </p:nvCxnSpPr>
        <p:spPr>
          <a:xfrm flipH="1" flipV="1">
            <a:off x="6415174" y="2599930"/>
            <a:ext cx="134512" cy="86595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844390" y="3182337"/>
            <a:ext cx="1436012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162" name="矩形 161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矩形 186"/>
          <p:cNvSpPr/>
          <p:nvPr/>
        </p:nvSpPr>
        <p:spPr>
          <a:xfrm>
            <a:off x="4844390" y="3772337"/>
            <a:ext cx="374118" cy="30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5946784" y="3789534"/>
            <a:ext cx="374118" cy="30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4844390" y="4362337"/>
            <a:ext cx="1436012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192" name="矩形 191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844390" y="4952336"/>
            <a:ext cx="1436012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196" name="矩形 195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6784228" y="3166417"/>
            <a:ext cx="1436012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200" name="矩形 199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6784228" y="3763704"/>
            <a:ext cx="1436012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204" name="矩形 203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6784228" y="4360991"/>
            <a:ext cx="1436012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208" name="矩形 207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6784228" y="4958277"/>
            <a:ext cx="1436012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212" name="矩形 211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5317297" y="2740515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TCP</a:t>
            </a:r>
            <a:endParaRPr lang="zh-CN" altLang="en-US" sz="2000" b="1"/>
          </a:p>
        </p:txBody>
      </p:sp>
      <p:sp>
        <p:nvSpPr>
          <p:cNvPr id="216" name="TextBox 215"/>
          <p:cNvSpPr txBox="1"/>
          <p:nvPr/>
        </p:nvSpPr>
        <p:spPr>
          <a:xfrm>
            <a:off x="7194034" y="2720246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UDP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77462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4115" y="1350518"/>
            <a:ext cx="2857148" cy="266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7361" y="3060123"/>
            <a:ext cx="1119387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510561" y="4461827"/>
            <a:ext cx="1123610" cy="42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MSSQL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6020" y="30601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/>
              <a:t>TCP+80</a:t>
            </a:r>
            <a:endParaRPr lang="zh-CN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1694487" y="4461827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TCP+1433</a:t>
            </a:r>
            <a:endParaRPr lang="zh-CN" altLang="en-US" sz="16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65392" y="3606894"/>
            <a:ext cx="0" cy="6764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350481" y="3631804"/>
            <a:ext cx="0" cy="6265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06708" y="487461"/>
            <a:ext cx="1584176" cy="1806891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06320" y="1163980"/>
            <a:ext cx="448616" cy="453854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782929" y="1163980"/>
            <a:ext cx="1" cy="39447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2406320" y="1558459"/>
            <a:ext cx="37188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778203" y="1558459"/>
            <a:ext cx="76734" cy="5937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5107605" y="1558459"/>
            <a:ext cx="448616" cy="453854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6" name="直接连接符 375"/>
          <p:cNvCxnSpPr/>
          <p:nvPr/>
        </p:nvCxnSpPr>
        <p:spPr>
          <a:xfrm flipH="1">
            <a:off x="5107605" y="1952938"/>
            <a:ext cx="37188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/>
          <p:cNvSpPr/>
          <p:nvPr/>
        </p:nvSpPr>
        <p:spPr>
          <a:xfrm rot="16200000" flipH="1">
            <a:off x="6327883" y="3888715"/>
            <a:ext cx="2878662" cy="88801"/>
          </a:xfrm>
          <a:prstGeom prst="parallelogram">
            <a:avLst>
              <a:gd name="adj" fmla="val 6467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平行四边形 80"/>
          <p:cNvSpPr/>
          <p:nvPr/>
        </p:nvSpPr>
        <p:spPr>
          <a:xfrm flipH="1" flipV="1">
            <a:off x="5024859" y="2483150"/>
            <a:ext cx="2795059" cy="78626"/>
          </a:xfrm>
          <a:prstGeom prst="parallelogram">
            <a:avLst>
              <a:gd name="adj" fmla="val 16774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3" name="组合 242"/>
          <p:cNvGrpSpPr/>
          <p:nvPr/>
        </p:nvGrpSpPr>
        <p:grpSpPr>
          <a:xfrm flipH="1">
            <a:off x="7323742" y="3565790"/>
            <a:ext cx="369447" cy="420731"/>
            <a:chOff x="6175177" y="2068851"/>
            <a:chExt cx="521753" cy="420731"/>
          </a:xfrm>
        </p:grpSpPr>
        <p:sp>
          <p:nvSpPr>
            <p:cNvPr id="250" name="平行四边形 249"/>
            <p:cNvSpPr/>
            <p:nvPr/>
          </p:nvSpPr>
          <p:spPr>
            <a:xfrm rot="5400000" flipH="1" flipV="1">
              <a:off x="6445119" y="2238823"/>
              <a:ext cx="360000" cy="108000"/>
            </a:xfrm>
            <a:prstGeom prst="parallelogram">
              <a:avLst>
                <a:gd name="adj" fmla="val 64677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平行四边形 250"/>
            <p:cNvSpPr/>
            <p:nvPr/>
          </p:nvSpPr>
          <p:spPr>
            <a:xfrm flipH="1">
              <a:off x="6218152" y="2415491"/>
              <a:ext cx="460967" cy="64491"/>
            </a:xfrm>
            <a:prstGeom prst="parallelogram">
              <a:avLst>
                <a:gd name="adj" fmla="val 167742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 flipH="1" flipV="1">
              <a:off x="6175177" y="2148723"/>
              <a:ext cx="136294" cy="339611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 flipH="1" flipV="1">
              <a:off x="6261135" y="2068851"/>
              <a:ext cx="435795" cy="112261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312179" y="2181111"/>
              <a:ext cx="374118" cy="30847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8" name="矩形 297"/>
          <p:cNvSpPr/>
          <p:nvPr/>
        </p:nvSpPr>
        <p:spPr>
          <a:xfrm flipH="1">
            <a:off x="5024859" y="2569744"/>
            <a:ext cx="1348977" cy="2800035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flipH="1">
            <a:off x="6373836" y="2572410"/>
            <a:ext cx="1348977" cy="2800035"/>
          </a:xfrm>
          <a:prstGeom prst="rect">
            <a:avLst/>
          </a:prstGeom>
          <a:noFill/>
          <a:ln w="19050"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7" name="直接连接符 376"/>
          <p:cNvCxnSpPr>
            <a:endCxn id="81" idx="3"/>
          </p:cNvCxnSpPr>
          <p:nvPr/>
        </p:nvCxnSpPr>
        <p:spPr>
          <a:xfrm flipV="1">
            <a:off x="6373836" y="2483150"/>
            <a:ext cx="95246" cy="86595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flipH="1">
            <a:off x="6564513" y="3065557"/>
            <a:ext cx="1016824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162" name="矩形 161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矩形 186"/>
          <p:cNvSpPr/>
          <p:nvPr/>
        </p:nvSpPr>
        <p:spPr>
          <a:xfrm flipH="1">
            <a:off x="6915869" y="3681763"/>
            <a:ext cx="264909" cy="30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 flipH="1">
            <a:off x="6535836" y="3672754"/>
            <a:ext cx="264909" cy="30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 flipH="1">
            <a:off x="6564513" y="4245557"/>
            <a:ext cx="1016824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192" name="矩形 191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 flipH="1">
            <a:off x="6564513" y="4835556"/>
            <a:ext cx="1016824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196" name="矩形 195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 flipH="1">
            <a:off x="5190936" y="3049637"/>
            <a:ext cx="1016824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200" name="矩形 199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矩形 203"/>
          <p:cNvSpPr/>
          <p:nvPr/>
        </p:nvSpPr>
        <p:spPr>
          <a:xfrm flipH="1">
            <a:off x="5942851" y="3646924"/>
            <a:ext cx="264909" cy="30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 flipH="1">
            <a:off x="5190936" y="3646924"/>
            <a:ext cx="264909" cy="30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7" name="组合 206"/>
          <p:cNvGrpSpPr/>
          <p:nvPr/>
        </p:nvGrpSpPr>
        <p:grpSpPr>
          <a:xfrm flipH="1">
            <a:off x="5190936" y="4244211"/>
            <a:ext cx="1016824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208" name="矩形 207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 flipH="1">
            <a:off x="5190936" y="4841497"/>
            <a:ext cx="1016824" cy="308471"/>
            <a:chOff x="4884890" y="3182337"/>
            <a:chExt cx="1436012" cy="308471"/>
          </a:xfrm>
          <a:solidFill>
            <a:schemeClr val="bg1">
              <a:lumMod val="85000"/>
            </a:schemeClr>
          </a:solidFill>
        </p:grpSpPr>
        <p:sp>
          <p:nvSpPr>
            <p:cNvPr id="212" name="矩形 211"/>
            <p:cNvSpPr/>
            <p:nvPr/>
          </p:nvSpPr>
          <p:spPr>
            <a:xfrm>
              <a:off x="4884890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5415837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5946784" y="3182337"/>
              <a:ext cx="374118" cy="30847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6272057" y="1217724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TCP</a:t>
            </a:r>
            <a:endParaRPr lang="zh-CN" altLang="en-US" sz="2000" b="1"/>
          </a:p>
        </p:txBody>
      </p:sp>
      <p:sp>
        <p:nvSpPr>
          <p:cNvPr id="216" name="TextBox 215"/>
          <p:cNvSpPr txBox="1"/>
          <p:nvPr/>
        </p:nvSpPr>
        <p:spPr>
          <a:xfrm>
            <a:off x="7482080" y="142672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UDP</a:t>
            </a:r>
            <a:endParaRPr lang="zh-CN" altLang="en-US" sz="2000" b="1"/>
          </a:p>
        </p:txBody>
      </p:sp>
      <p:grpSp>
        <p:nvGrpSpPr>
          <p:cNvPr id="60" name="组合 59"/>
          <p:cNvGrpSpPr/>
          <p:nvPr/>
        </p:nvGrpSpPr>
        <p:grpSpPr>
          <a:xfrm flipH="1">
            <a:off x="5568863" y="3544524"/>
            <a:ext cx="369447" cy="420731"/>
            <a:chOff x="6175177" y="2068851"/>
            <a:chExt cx="521753" cy="420731"/>
          </a:xfrm>
        </p:grpSpPr>
        <p:sp>
          <p:nvSpPr>
            <p:cNvPr id="61" name="平行四边形 60"/>
            <p:cNvSpPr/>
            <p:nvPr/>
          </p:nvSpPr>
          <p:spPr>
            <a:xfrm rot="5400000" flipH="1" flipV="1">
              <a:off x="6445119" y="2238823"/>
              <a:ext cx="360000" cy="108000"/>
            </a:xfrm>
            <a:prstGeom prst="parallelogram">
              <a:avLst>
                <a:gd name="adj" fmla="val 64677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 flipH="1">
              <a:off x="6218152" y="2415491"/>
              <a:ext cx="460967" cy="64491"/>
            </a:xfrm>
            <a:prstGeom prst="parallelogram">
              <a:avLst>
                <a:gd name="adj" fmla="val 167742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flipH="1" flipV="1">
              <a:off x="6175177" y="2148723"/>
              <a:ext cx="136294" cy="339611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flipH="1" flipV="1">
              <a:off x="6261135" y="2068851"/>
              <a:ext cx="435795" cy="112261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312179" y="2181111"/>
              <a:ext cx="374118" cy="30847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666269" y="264952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TCP</a:t>
            </a:r>
            <a:endParaRPr lang="zh-CN" altLang="en-US" sz="2000" b="1"/>
          </a:p>
        </p:txBody>
      </p:sp>
      <p:sp>
        <p:nvSpPr>
          <p:cNvPr id="67" name="TextBox 66"/>
          <p:cNvSpPr txBox="1"/>
          <p:nvPr/>
        </p:nvSpPr>
        <p:spPr>
          <a:xfrm>
            <a:off x="5359111" y="2649527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UDP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58904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stealth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stealth" w="sm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40796</TotalTime>
  <Words>2553</Words>
  <Application>Microsoft Office PowerPoint</Application>
  <PresentationFormat>全屏显示(4:3)</PresentationFormat>
  <Paragraphs>1116</Paragraphs>
  <Slides>52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黑体</vt:lpstr>
      <vt:lpstr>宋体</vt:lpstr>
      <vt:lpstr>微软雅黑</vt:lpstr>
      <vt:lpstr>Arial</vt:lpstr>
      <vt:lpstr>Calibri</vt:lpstr>
      <vt:lpstr>Helvetica</vt:lpstr>
      <vt:lpstr>Symbol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1698</cp:revision>
  <dcterms:created xsi:type="dcterms:W3CDTF">2010-12-10T07:47:22Z</dcterms:created>
  <dcterms:modified xsi:type="dcterms:W3CDTF">2017-02-20T15:22:01Z</dcterms:modified>
</cp:coreProperties>
</file>