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35"/>
  </p:notesMasterIdLst>
  <p:sldIdLst>
    <p:sldId id="256" r:id="rId3"/>
    <p:sldId id="257" r:id="rId4"/>
    <p:sldId id="258" r:id="rId5"/>
    <p:sldId id="307" r:id="rId6"/>
    <p:sldId id="260" r:id="rId7"/>
    <p:sldId id="262" r:id="rId8"/>
    <p:sldId id="284" r:id="rId9"/>
    <p:sldId id="285" r:id="rId10"/>
    <p:sldId id="287" r:id="rId11"/>
    <p:sldId id="289" r:id="rId12"/>
    <p:sldId id="290" r:id="rId13"/>
    <p:sldId id="295" r:id="rId14"/>
    <p:sldId id="293" r:id="rId15"/>
    <p:sldId id="291" r:id="rId16"/>
    <p:sldId id="292" r:id="rId17"/>
    <p:sldId id="294" r:id="rId18"/>
    <p:sldId id="266" r:id="rId19"/>
    <p:sldId id="269" r:id="rId20"/>
    <p:sldId id="296" r:id="rId21"/>
    <p:sldId id="297" r:id="rId22"/>
    <p:sldId id="298" r:id="rId23"/>
    <p:sldId id="271" r:id="rId24"/>
    <p:sldId id="304" r:id="rId25"/>
    <p:sldId id="299" r:id="rId26"/>
    <p:sldId id="301" r:id="rId27"/>
    <p:sldId id="305" r:id="rId28"/>
    <p:sldId id="306" r:id="rId29"/>
    <p:sldId id="302" r:id="rId30"/>
    <p:sldId id="274" r:id="rId31"/>
    <p:sldId id="275" r:id="rId32"/>
    <p:sldId id="277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655" autoAdjust="0"/>
  </p:normalViewPr>
  <p:slideViewPr>
    <p:cSldViewPr snapToGrid="0" snapToObjects="1">
      <p:cViewPr varScale="1">
        <p:scale>
          <a:sx n="86" d="100"/>
          <a:sy n="86" d="100"/>
        </p:scale>
        <p:origin x="518" y="53"/>
      </p:cViewPr>
      <p:guideLst/>
    </p:cSldViewPr>
  </p:slideViewPr>
  <p:outlineViewPr>
    <p:cViewPr>
      <p:scale>
        <a:sx n="33" d="100"/>
        <a:sy n="33" d="100"/>
      </p:scale>
      <p:origin x="0" y="-1098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基于全卷积神经网络的图像分类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meijun</a:t>
            </a:r>
            <a:endParaRPr kumimoji="1" lang="zh-CN" altLang="en-US" dirty="0"/>
          </a:p>
          <a:p>
            <a:r>
              <a:rPr kumimoji="1" lang="zh-CN" altLang="en-US" dirty="0"/>
              <a:t>答辩人：姚美君</a:t>
            </a:r>
          </a:p>
          <a:p>
            <a:r>
              <a:rPr kumimoji="1" lang="zh-CN" altLang="en-US" dirty="0"/>
              <a:t>指导老师：喻玲娟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池化层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2180" y="1528364"/>
            <a:ext cx="6273869" cy="3044620"/>
            <a:chOff x="112180" y="1528364"/>
            <a:chExt cx="6273869" cy="3044620"/>
          </a:xfrm>
        </p:grpSpPr>
        <p:sp>
          <p:nvSpPr>
            <p:cNvPr id="41" name="文本框 40"/>
            <p:cNvSpPr txBox="1"/>
            <p:nvPr/>
          </p:nvSpPr>
          <p:spPr>
            <a:xfrm>
              <a:off x="112180" y="152836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最大池化：</a:t>
              </a: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358" y="2487379"/>
              <a:ext cx="5804691" cy="2085605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803878" y="1237321"/>
            <a:ext cx="4984562" cy="4226300"/>
            <a:chOff x="6803878" y="1237321"/>
            <a:chExt cx="4984562" cy="42263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4636" y="1237321"/>
              <a:ext cx="1219478" cy="118629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4635" y="2997052"/>
              <a:ext cx="1219479" cy="118629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622" y="4768296"/>
              <a:ext cx="752475" cy="69532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388265" y="1811045"/>
              <a:ext cx="140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Size:32x32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388265" y="3439012"/>
              <a:ext cx="140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Size:32x32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388263" y="4920658"/>
              <a:ext cx="140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Size:16x16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803878" y="2518967"/>
              <a:ext cx="275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conv: f=5*5 p=2 s=1 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307403" y="4285346"/>
              <a:ext cx="74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池化</a:t>
              </a:r>
            </a:p>
          </p:txBody>
        </p:sp>
        <p:sp>
          <p:nvSpPr>
            <p:cNvPr id="10" name="箭头: 下 9"/>
            <p:cNvSpPr/>
            <p:nvPr/>
          </p:nvSpPr>
          <p:spPr>
            <a:xfrm>
              <a:off x="9324374" y="2423615"/>
              <a:ext cx="50491" cy="560037"/>
            </a:xfrm>
            <a:prstGeom prst="downArrow">
              <a:avLst/>
            </a:prstGeom>
            <a:ln w="571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箭头: 下 41"/>
            <p:cNvSpPr/>
            <p:nvPr/>
          </p:nvSpPr>
          <p:spPr>
            <a:xfrm>
              <a:off x="9307403" y="4189994"/>
              <a:ext cx="50491" cy="560037"/>
            </a:xfrm>
            <a:prstGeom prst="downArrow">
              <a:avLst/>
            </a:prstGeom>
            <a:ln w="571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803878" y="4303611"/>
              <a:ext cx="275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pool: f=2*2 s=2 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75177" y="1461136"/>
              <a:ext cx="15123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 </a:t>
              </a:r>
              <a:r>
                <a:rPr lang="zh-CN" altLang="en-US" sz="1400" dirty="0"/>
                <a:t>过滤器大小</a:t>
              </a:r>
              <a:endParaRPr lang="en-US" altLang="zh-CN" sz="1400" dirty="0"/>
            </a:p>
            <a:p>
              <a:r>
                <a:rPr lang="en-US" altLang="zh-CN" sz="1400" dirty="0"/>
                <a:t>p</a:t>
              </a:r>
              <a:r>
                <a:rPr lang="zh-CN" altLang="en-US" sz="1400" dirty="0"/>
                <a:t>：补零</a:t>
              </a:r>
              <a:endParaRPr lang="en-US" altLang="zh-CN" sz="1400" dirty="0"/>
            </a:p>
            <a:p>
              <a:r>
                <a:rPr lang="en-US" altLang="zh-CN" sz="1400" dirty="0"/>
                <a:t>s</a:t>
              </a:r>
              <a:r>
                <a:rPr lang="zh-CN" altLang="en-US" sz="1400" dirty="0"/>
                <a:t>：步长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243343"/>
            <a:ext cx="807865" cy="586334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全连接层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0856" y="1794694"/>
            <a:ext cx="5811577" cy="3419146"/>
            <a:chOff x="280856" y="1794694"/>
            <a:chExt cx="5811577" cy="341914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629" y="2510266"/>
              <a:ext cx="4604274" cy="2703574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280856" y="1794694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最简单的全连接层：仅一层隐藏层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54096" y="4707813"/>
              <a:ext cx="72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特征</a:t>
              </a:r>
              <a:endParaRPr lang="en-US" altLang="zh-CN" sz="16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6174" y="420978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6174" y="317535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r>
                <a:rPr lang="en-US" altLang="zh-CN" baseline="-25000" dirty="0"/>
                <a:t>2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24477" y="3360024"/>
              <a:ext cx="236795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隐藏层输出：</a:t>
              </a:r>
              <a:r>
                <a:rPr lang="en-US" altLang="zh-CN" sz="1600" dirty="0"/>
                <a:t>f(W</a:t>
              </a:r>
              <a:r>
                <a:rPr lang="en-US" altLang="zh-CN" sz="1600" baseline="-25000" dirty="0"/>
                <a:t>1</a:t>
              </a:r>
              <a:r>
                <a:rPr lang="en-US" altLang="zh-CN" sz="1600" dirty="0"/>
                <a:t>X+b</a:t>
              </a:r>
              <a:r>
                <a:rPr lang="en-US" altLang="zh-CN" sz="1600" baseline="-25000" dirty="0"/>
                <a:t>1</a:t>
              </a:r>
              <a:r>
                <a:rPr lang="en-US" altLang="zh-CN" sz="1600" dirty="0"/>
                <a:t>)</a:t>
              </a:r>
            </a:p>
            <a:p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81706" y="2510266"/>
              <a:ext cx="2238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输出层输出</a:t>
              </a:r>
              <a:r>
                <a:rPr lang="en-US" altLang="zh-CN" sz="1600" dirty="0"/>
                <a:t>f(W</a:t>
              </a:r>
              <a:r>
                <a:rPr lang="en-US" altLang="zh-CN" sz="1600" baseline="-25000" dirty="0"/>
                <a:t>2</a:t>
              </a:r>
              <a:r>
                <a:rPr lang="en-US" altLang="zh-CN" sz="1600" dirty="0"/>
                <a:t>X</a:t>
              </a:r>
              <a:r>
                <a:rPr lang="en-US" altLang="zh-CN" sz="1600" baseline="-25000" dirty="0"/>
                <a:t>1</a:t>
              </a:r>
              <a:r>
                <a:rPr lang="en-US" altLang="zh-CN" sz="1600" dirty="0"/>
                <a:t>+b</a:t>
              </a:r>
              <a:r>
                <a:rPr lang="en-US" altLang="zh-CN" sz="1600" baseline="-25000" dirty="0"/>
                <a:t>2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504813" y="1269624"/>
            <a:ext cx="5586573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全连接层表达式：</a:t>
            </a:r>
            <a:r>
              <a:rPr lang="en-US" altLang="zh-CN" dirty="0"/>
              <a:t>f(x) = G(W</a:t>
            </a:r>
            <a:r>
              <a:rPr lang="en-US" altLang="zh-CN" baseline="-25000" dirty="0"/>
              <a:t>2 </a:t>
            </a:r>
            <a:r>
              <a:rPr lang="en-US" altLang="zh-CN" dirty="0"/>
              <a:t>* f(W</a:t>
            </a:r>
            <a:r>
              <a:rPr lang="en-US" altLang="zh-CN" baseline="-25000" dirty="0"/>
              <a:t>1</a:t>
            </a:r>
            <a:r>
              <a:rPr lang="en-US" altLang="zh-CN" dirty="0"/>
              <a:t>X + b</a:t>
            </a:r>
            <a:r>
              <a:rPr lang="en-US" altLang="zh-CN" baseline="-25000" dirty="0"/>
              <a:t>1 </a:t>
            </a:r>
            <a:r>
              <a:rPr lang="en-US" altLang="zh-CN" dirty="0"/>
              <a:t>) + b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为激活函数：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sigmoid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tanh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relu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；若为多分类任务，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通常为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softmax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9569" y="3175358"/>
            <a:ext cx="5586573" cy="2120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初始化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pPr marL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输入特征，通过如全连接层表达式的运算过程</a:t>
            </a:r>
            <a:r>
              <a:rPr lang="zh-CN" altLang="en-US"/>
              <a:t>，得到预测值</a:t>
            </a:r>
            <a:r>
              <a:rPr lang="en-US" altLang="zh-CN"/>
              <a:t>y</a:t>
            </a:r>
            <a:endParaRPr lang="en-US" altLang="zh-CN" dirty="0"/>
          </a:p>
          <a:p>
            <a:pPr marL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通过梯度下降</a:t>
            </a:r>
            <a:r>
              <a:rPr lang="en-US" altLang="zh-CN" dirty="0"/>
              <a:t>(</a:t>
            </a:r>
            <a:r>
              <a:rPr lang="zh-CN" altLang="en-US" dirty="0"/>
              <a:t>迭代过程</a:t>
            </a:r>
            <a:r>
              <a:rPr lang="en-US" altLang="zh-CN" dirty="0"/>
              <a:t>)</a:t>
            </a:r>
            <a:r>
              <a:rPr lang="zh-CN" altLang="en-US" dirty="0"/>
              <a:t>寻找使损失函数</a:t>
            </a:r>
            <a:r>
              <a:rPr lang="en-US" altLang="zh-CN" dirty="0"/>
              <a:t>J</a:t>
            </a:r>
            <a:r>
              <a:rPr lang="zh-CN" altLang="en-US" dirty="0"/>
              <a:t>最小的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243343"/>
            <a:ext cx="807865" cy="586334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常用激活函数示例</a:t>
            </a: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781594" y="2151823"/>
            <a:ext cx="2343150" cy="191516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3851" y="2009583"/>
            <a:ext cx="259905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3722" y="2151824"/>
            <a:ext cx="2791460" cy="1915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416002" y="1365224"/>
            <a:ext cx="1074333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Sigmoid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72161" y="145108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tanh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923538" y="145108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relu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/>
              </p:cNvPr>
              <p:cNvSpPr/>
              <p:nvPr/>
            </p:nvSpPr>
            <p:spPr>
              <a:xfrm>
                <a:off x="1230011" y="4289409"/>
                <a:ext cx="1260324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011" y="4289409"/>
                <a:ext cx="1260324" cy="870751"/>
              </a:xfrm>
              <a:prstGeom prst="rect">
                <a:avLst/>
              </a:prstGeom>
              <a:blipFill rotWithShape="1">
                <a:blip r:embed="rId5"/>
                <a:stretch>
                  <a:fillRect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/>
              </p:cNvPr>
              <p:cNvSpPr/>
              <p:nvPr/>
            </p:nvSpPr>
            <p:spPr>
              <a:xfrm>
                <a:off x="4614273" y="4289409"/>
                <a:ext cx="1751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73" y="4289409"/>
                <a:ext cx="1751016" cy="9233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/>
              </p:cNvPr>
              <p:cNvSpPr/>
              <p:nvPr/>
            </p:nvSpPr>
            <p:spPr>
              <a:xfrm>
                <a:off x="8084187" y="4066984"/>
                <a:ext cx="2107438" cy="1434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87" y="4066984"/>
                <a:ext cx="2107438" cy="14346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30755" y="97654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</a:t>
            </a:r>
            <a:r>
              <a:rPr lang="en-US" altLang="zh-CN" dirty="0"/>
              <a:t>(loss function)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92995" y="97746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凸函数：全局最优解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36847" y="976544"/>
            <a:ext cx="4572000" cy="369332"/>
            <a:chOff x="736847" y="976544"/>
            <a:chExt cx="4572000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736847" y="976544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优化器</a:t>
              </a:r>
              <a:r>
                <a:rPr lang="en-US" altLang="zh-CN" dirty="0"/>
                <a:t>(optimizer)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88435" y="9765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6730755" y="2069792"/>
                <a:ext cx="5477507" cy="3746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均方误差（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dirty="0"/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平均离差：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dirty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交叉熵：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……</a:t>
                </a:r>
                <a:br>
                  <a:rPr lang="pl-PL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55" y="2069792"/>
                <a:ext cx="5477507" cy="3746025"/>
              </a:xfrm>
              <a:prstGeom prst="rect">
                <a:avLst/>
              </a:prstGeom>
              <a:blipFill rotWithShape="1">
                <a:blip r:embed="rId2"/>
                <a:stretch>
                  <a:fillRect l="-890" t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349406" y="2069792"/>
            <a:ext cx="29209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SGD(</a:t>
            </a:r>
            <a:r>
              <a:rPr lang="zh-CN" altLang="en-US" dirty="0"/>
              <a:t>默认小批量梯度下降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RMSProp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Adagrad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Adam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Adamax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br>
              <a:rPr lang="zh-CN" altLang="en-US" dirty="0"/>
            </a:b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30755" y="97654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</a:t>
            </a:r>
            <a:r>
              <a:rPr lang="en-US" altLang="zh-CN" dirty="0"/>
              <a:t>(loss function)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92995" y="977461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均方误差（</a:t>
            </a:r>
            <a:r>
              <a:rPr lang="en-US" altLang="zh-CN" dirty="0"/>
              <a:t>MSE</a:t>
            </a:r>
            <a:r>
              <a:rPr lang="zh-CN" altLang="en-US" dirty="0"/>
              <a:t>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36847" y="976544"/>
            <a:ext cx="4952081" cy="369332"/>
            <a:chOff x="736847" y="976544"/>
            <a:chExt cx="4952081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736847" y="976544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梯度下降</a:t>
              </a:r>
              <a:r>
                <a:rPr lang="en-US" altLang="zh-CN" dirty="0"/>
                <a:t>(Gradient descent)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88435" y="97654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最快下降的方向</a:t>
              </a:r>
              <a:endParaRPr lang="en-US" altLang="zh-CN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9409" y="2285211"/>
            <a:ext cx="10490886" cy="2819391"/>
            <a:chOff x="1069292" y="2654543"/>
            <a:chExt cx="10490886" cy="2819391"/>
          </a:xfrm>
        </p:grpSpPr>
        <p:grpSp>
          <p:nvGrpSpPr>
            <p:cNvPr id="14" name="组合 13"/>
            <p:cNvGrpSpPr/>
            <p:nvPr/>
          </p:nvGrpSpPr>
          <p:grpSpPr>
            <a:xfrm>
              <a:off x="1069292" y="2654543"/>
              <a:ext cx="9973178" cy="2819391"/>
              <a:chOff x="637459" y="821900"/>
              <a:chExt cx="9973178" cy="28193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/>
                  </p:cNvPr>
                  <p:cNvSpPr txBox="1"/>
                  <p:nvPr/>
                </p:nvSpPr>
                <p:spPr>
                  <a:xfrm>
                    <a:off x="637459" y="821900"/>
                    <a:ext cx="4015843" cy="28023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/>
                      <a:t>Repeat 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box>
                              <m:box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𝑑𝐽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d>
                      </m:oMath>
                    </a14:m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/>
                      <a:t>Repeat 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box>
                              <m:box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𝑑𝐽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d>
                      </m:oMath>
                    </a14:m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dirty="0"/>
                      <a:t>𝛼学习率：决定梯度下降法中的步长；</a:t>
                    </a:r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59" y="821900"/>
                    <a:ext cx="4015843" cy="280230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366" r="-607" b="-2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grpSp>
            <p:nvGrpSpPr>
              <p:cNvPr id="13" name="组合 12"/>
              <p:cNvGrpSpPr/>
              <p:nvPr/>
            </p:nvGrpSpPr>
            <p:grpSpPr>
              <a:xfrm>
                <a:off x="6213670" y="876602"/>
                <a:ext cx="4396967" cy="2764689"/>
                <a:chOff x="6213670" y="876602"/>
                <a:chExt cx="4396967" cy="2764689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3670" y="1123640"/>
                  <a:ext cx="4396967" cy="2517651"/>
                </a:xfrm>
                <a:prstGeom prst="rect">
                  <a:avLst/>
                </a:prstGeom>
              </p:spPr>
            </p:pic>
            <p:sp>
              <p:nvSpPr>
                <p:cNvPr id="12" name="文本框 11"/>
                <p:cNvSpPr txBox="1"/>
                <p:nvPr/>
              </p:nvSpPr>
              <p:spPr>
                <a:xfrm>
                  <a:off x="6445188" y="876602"/>
                  <a:ext cx="657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J(w)</a:t>
                  </a:r>
                  <a:endParaRPr lang="zh-CN" altLang="en-US" dirty="0"/>
                </a:p>
              </p:txBody>
            </p:sp>
          </p:grpSp>
        </p:grpSp>
        <p:sp>
          <p:nvSpPr>
            <p:cNvPr id="21" name="椭圆 20"/>
            <p:cNvSpPr/>
            <p:nvPr/>
          </p:nvSpPr>
          <p:spPr>
            <a:xfrm>
              <a:off x="10489228" y="3358963"/>
              <a:ext cx="159792" cy="188645"/>
            </a:xfrm>
            <a:prstGeom prst="ellipse">
              <a:avLst/>
            </a:prstGeom>
            <a:solidFill>
              <a:srgbClr val="F23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ln>
                  <a:solidFill>
                    <a:schemeClr val="bg1"/>
                  </a:solidFill>
                </a:ln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0639798" y="2956286"/>
              <a:ext cx="920380" cy="1182644"/>
              <a:chOff x="11287244" y="4079720"/>
              <a:chExt cx="920380" cy="1182644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11738212" y="4086481"/>
                <a:ext cx="0" cy="5491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1287244" y="4653380"/>
                <a:ext cx="49862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弧形 18"/>
              <p:cNvSpPr/>
              <p:nvPr/>
            </p:nvSpPr>
            <p:spPr>
              <a:xfrm>
                <a:off x="11425562" y="4479155"/>
                <a:ext cx="80495" cy="369325"/>
              </a:xfrm>
              <a:prstGeom prst="arc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/>
                  </p:cNvPr>
                  <p:cNvSpPr txBox="1"/>
                  <p:nvPr/>
                </p:nvSpPr>
                <p:spPr>
                  <a:xfrm>
                    <a:off x="11364123" y="4642386"/>
                    <a:ext cx="843501" cy="6199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𝑑𝐽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4123" y="4642386"/>
                    <a:ext cx="843501" cy="61997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23" name="直接箭头连接符 22"/>
              <p:cNvCxnSpPr/>
              <p:nvPr/>
            </p:nvCxnSpPr>
            <p:spPr>
              <a:xfrm flipV="1">
                <a:off x="11302755" y="4079720"/>
                <a:ext cx="435457" cy="5491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30755" y="97654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</a:t>
            </a:r>
            <a:r>
              <a:rPr lang="en-US" altLang="zh-CN" dirty="0"/>
              <a:t>(loss function)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92995" y="977461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均方误差（</a:t>
            </a:r>
            <a:r>
              <a:rPr lang="en-US" altLang="zh-CN" dirty="0"/>
              <a:t>MSE</a:t>
            </a:r>
            <a:r>
              <a:rPr lang="zh-CN" altLang="en-US" dirty="0"/>
              <a:t>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36847" y="976544"/>
            <a:ext cx="4952081" cy="369332"/>
            <a:chOff x="736847" y="976544"/>
            <a:chExt cx="4952081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736847" y="976544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梯度下降</a:t>
              </a:r>
              <a:r>
                <a:rPr lang="en-US" altLang="zh-CN" dirty="0"/>
                <a:t>(Gradient descent)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88435" y="97654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最快下降的方向</a:t>
              </a:r>
              <a:endParaRPr lang="en-US" altLang="zh-C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1293004" y="1828626"/>
                <a:ext cx="4015843" cy="294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Repeat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box>
                          <m:box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Repeat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box>
                          <m:box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𝛼学习率：决定梯度下降法中的步长；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04" y="1828626"/>
                <a:ext cx="4015843" cy="2940805"/>
              </a:xfrm>
              <a:prstGeom prst="rect">
                <a:avLst/>
              </a:prstGeom>
              <a:blipFill rotWithShape="1">
                <a:blip r:embed="rId2"/>
                <a:stretch>
                  <a:fillRect l="-1214" r="-759" b="-2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653" y="2209291"/>
            <a:ext cx="5090231" cy="256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53431" y="3223277"/>
            <a:ext cx="532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Flatten: </a:t>
            </a:r>
            <a:r>
              <a:rPr lang="zh-CN" altLang="en-US" dirty="0"/>
              <a:t>将多维阵列展平成一维向量（全连接层前）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7662" y="1941082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Dropout: </a:t>
            </a:r>
            <a:r>
              <a:rPr lang="zh-CN" altLang="en-US" dirty="0"/>
              <a:t>训练过程中丢弃参数（防止过拟合）</a:t>
            </a:r>
          </a:p>
        </p:txBody>
      </p:sp>
      <p:sp>
        <p:nvSpPr>
          <p:cNvPr id="12" name="矩形 11"/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神经网络中常用操作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15991" y="4526757"/>
            <a:ext cx="679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:</a:t>
            </a:r>
            <a:r>
              <a:rPr lang="zh-CN" altLang="en-US" dirty="0"/>
              <a:t>多分类任务的全连接层的输出层常使用的激活函数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圆角右箭头 3"/>
          <p:cNvSpPr/>
          <p:nvPr/>
        </p:nvSpPr>
        <p:spPr>
          <a:xfrm rot="10800000">
            <a:off x="5092263" y="-1"/>
            <a:ext cx="1150882" cy="5139560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0800000">
            <a:off x="4803229" y="-1"/>
            <a:ext cx="1150882" cy="3058511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rot="10800000" flipH="1">
            <a:off x="6243144" y="0"/>
            <a:ext cx="1150882" cy="3720662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0800000" flipH="1">
            <a:off x="6532178" y="-1"/>
            <a:ext cx="1150882" cy="204951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595648" y="4319751"/>
            <a:ext cx="1072055" cy="1072055"/>
            <a:chOff x="4595648" y="4319751"/>
            <a:chExt cx="1072055" cy="1072055"/>
          </a:xfrm>
        </p:grpSpPr>
        <p:sp>
          <p:nvSpPr>
            <p:cNvPr id="5" name="椭圆 4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50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21214" y="2822028"/>
            <a:ext cx="1072055" cy="1072055"/>
            <a:chOff x="4595648" y="4319751"/>
            <a:chExt cx="1072055" cy="1072055"/>
          </a:xfrm>
        </p:grpSpPr>
        <p:sp>
          <p:nvSpPr>
            <p:cNvPr id="62" name="椭圆 6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6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 70"/>
          <p:cNvGrpSpPr/>
          <p:nvPr/>
        </p:nvGrpSpPr>
        <p:grpSpPr>
          <a:xfrm>
            <a:off x="7125174" y="1250948"/>
            <a:ext cx="1072055" cy="1072055"/>
            <a:chOff x="4595648" y="4319751"/>
            <a:chExt cx="1072055" cy="1072055"/>
          </a:xfrm>
        </p:grpSpPr>
        <p:sp>
          <p:nvSpPr>
            <p:cNvPr id="72" name="椭圆 7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7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4303986" y="2258319"/>
            <a:ext cx="1072055" cy="1072055"/>
            <a:chOff x="4595648" y="4319751"/>
            <a:chExt cx="1072055" cy="1072055"/>
          </a:xfrm>
        </p:grpSpPr>
        <p:sp>
          <p:nvSpPr>
            <p:cNvPr id="82" name="椭圆 8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8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8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2" name="矩形 91"/>
          <p:cNvSpPr/>
          <p:nvPr/>
        </p:nvSpPr>
        <p:spPr>
          <a:xfrm>
            <a:off x="8396736" y="1089087"/>
            <a:ext cx="2863284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notebook</a:t>
            </a:r>
          </a:p>
        </p:txBody>
      </p:sp>
      <p:sp>
        <p:nvSpPr>
          <p:cNvPr id="94" name="矩形 93"/>
          <p:cNvSpPr/>
          <p:nvPr/>
        </p:nvSpPr>
        <p:spPr>
          <a:xfrm>
            <a:off x="8092775" y="2955584"/>
            <a:ext cx="1925527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:CNN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FCN</a:t>
            </a:r>
          </a:p>
        </p:txBody>
      </p:sp>
      <p:sp>
        <p:nvSpPr>
          <p:cNvPr id="96" name="矩形 95"/>
          <p:cNvSpPr/>
          <p:nvPr/>
        </p:nvSpPr>
        <p:spPr>
          <a:xfrm>
            <a:off x="1994649" y="2096787"/>
            <a:ext cx="2117887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编程语言：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</p:txBody>
      </p:sp>
      <p:sp>
        <p:nvSpPr>
          <p:cNvPr id="98" name="矩形 97"/>
          <p:cNvSpPr/>
          <p:nvPr/>
        </p:nvSpPr>
        <p:spPr>
          <a:xfrm>
            <a:off x="2164389" y="4264948"/>
            <a:ext cx="2242922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深度学习框架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243343"/>
            <a:ext cx="807865" cy="586334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4" y="2710754"/>
            <a:ext cx="4027361" cy="2430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06" y="2710754"/>
            <a:ext cx="4027361" cy="243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401452" y="5770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数据集展示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54702" y="1988598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Mnist</a:t>
            </a:r>
            <a:r>
              <a:rPr lang="zh-CN" altLang="en-US" dirty="0"/>
              <a:t>：手写数字图像集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72078" y="1988598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Cifar-10</a:t>
            </a:r>
            <a:r>
              <a:rPr lang="zh-CN" altLang="en-US" dirty="0"/>
              <a:t>：飞机、鸟、猫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6711406" y="2603962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7698958" y="2728586"/>
            <a:ext cx="1868569" cy="337086"/>
          </a:xfrm>
        </p:spPr>
        <p:txBody>
          <a:bodyPr/>
          <a:lstStyle/>
          <a:p>
            <a:r>
              <a:rPr kumimoji="1" lang="zh-CN" altLang="en-US" sz="1800" dirty="0"/>
              <a:t>总结分析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>
          <a:xfrm>
            <a:off x="3029422" y="1275034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4016974" y="1399658"/>
            <a:ext cx="1868569" cy="337086"/>
          </a:xfrm>
        </p:spPr>
        <p:txBody>
          <a:bodyPr/>
          <a:lstStyle/>
          <a:p>
            <a:r>
              <a:rPr kumimoji="1" lang="zh-CN" altLang="en-US" sz="1800" dirty="0"/>
              <a:t>选题背景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6711406" y="1275034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7698958" y="1399658"/>
            <a:ext cx="1868569" cy="337086"/>
          </a:xfrm>
        </p:spPr>
        <p:txBody>
          <a:bodyPr/>
          <a:lstStyle/>
          <a:p>
            <a:r>
              <a:rPr kumimoji="1" lang="en-US" altLang="zh-CN" sz="1800" dirty="0"/>
              <a:t>CNN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FCN</a:t>
            </a:r>
            <a:r>
              <a:rPr kumimoji="1" lang="zh-CN" altLang="en-US" sz="1800" dirty="0"/>
              <a:t>原理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>
          <a:xfrm>
            <a:off x="3029422" y="2584797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>
          <a:xfrm>
            <a:off x="4016974" y="2709421"/>
            <a:ext cx="1868569" cy="337086"/>
          </a:xfrm>
        </p:spPr>
        <p:txBody>
          <a:bodyPr/>
          <a:lstStyle/>
          <a:p>
            <a:r>
              <a:rPr kumimoji="1" lang="zh-CN" altLang="en-US" sz="1800" dirty="0"/>
              <a:t>研究方法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17208" y="1200834"/>
          <a:ext cx="9653247" cy="445633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09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097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Mnist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数据集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Cifar</a:t>
                      </a:r>
                      <a:r>
                        <a:rPr lang="zh-CN" sz="1600" kern="100">
                          <a:effectLst/>
                        </a:rPr>
                        <a:t>数据集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68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Size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11.5MB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175.5MB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763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颜色格式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灰度图像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RGB</a:t>
                      </a:r>
                      <a:r>
                        <a:rPr lang="zh-CN" sz="1600" kern="100">
                          <a:effectLst/>
                        </a:rPr>
                        <a:t>图像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14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数据内容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手写数字图像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飞机、车等十类图像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763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总数据样本数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60000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60000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763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训练集样本数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50000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50000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763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测试集样本数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10000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10000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59289" y="64501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mnist</a:t>
            </a:r>
            <a:r>
              <a:rPr lang="zh-CN" altLang="en-US" dirty="0"/>
              <a:t>和</a:t>
            </a:r>
            <a:r>
              <a:rPr lang="en-US" altLang="zh-CN" dirty="0"/>
              <a:t>cifar-10</a:t>
            </a:r>
            <a:r>
              <a:rPr lang="zh-CN" altLang="en-US" dirty="0"/>
              <a:t>数据集对比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3093" y="275679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Mnist</a:t>
            </a:r>
            <a:r>
              <a:rPr lang="zh-CN" altLang="en-US" dirty="0"/>
              <a:t>数据集：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FCN</a:t>
            </a:r>
            <a:r>
              <a:rPr lang="zh-CN" altLang="en-US" dirty="0"/>
              <a:t>实验模型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65138" y="460345"/>
            <a:ext cx="2566535" cy="5875728"/>
            <a:chOff x="1265138" y="460345"/>
            <a:chExt cx="2566535" cy="5875728"/>
          </a:xfrm>
        </p:grpSpPr>
        <p:sp>
          <p:nvSpPr>
            <p:cNvPr id="5" name="矩形: 圆角 4"/>
            <p:cNvSpPr/>
            <p:nvPr/>
          </p:nvSpPr>
          <p:spPr>
            <a:xfrm>
              <a:off x="1411907" y="5849936"/>
              <a:ext cx="2272999" cy="4861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输入图像</a:t>
              </a: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1411907" y="5143881"/>
              <a:ext cx="2281204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lang="en-US" altLang="zh-CN" dirty="0"/>
                <a:t>16@3×3/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411907" y="4875812"/>
              <a:ext cx="2272999" cy="2680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1265138" y="1539112"/>
              <a:ext cx="2566535" cy="77356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全连接层</a:t>
              </a:r>
              <a:r>
                <a:rPr kumimoji="1" lang="en-US" altLang="zh-CN" dirty="0"/>
                <a:t>-10/</a:t>
              </a:r>
              <a:r>
                <a:rPr kumimoji="1" lang="en-US" altLang="zh-CN" dirty="0" err="1"/>
                <a:t>softmax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全连接层</a:t>
              </a:r>
              <a:r>
                <a:rPr kumimoji="1" lang="en-US" altLang="zh-CN" dirty="0"/>
                <a:t>-128</a:t>
              </a:r>
              <a:endParaRPr kumimoji="1" lang="zh-CN" altLang="en-US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411907" y="4176826"/>
              <a:ext cx="2272999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1411907" y="3908757"/>
              <a:ext cx="2272999" cy="2680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411907" y="3083278"/>
              <a:ext cx="2272999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1411907" y="2815209"/>
              <a:ext cx="2272999" cy="2680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11907" y="460345"/>
              <a:ext cx="2272999" cy="5762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分类输出</a:t>
              </a:r>
            </a:p>
          </p:txBody>
        </p:sp>
        <p:sp>
          <p:nvSpPr>
            <p:cNvPr id="23" name="箭头: 下 22"/>
            <p:cNvSpPr/>
            <p:nvPr/>
          </p:nvSpPr>
          <p:spPr>
            <a:xfrm rot="10800000">
              <a:off x="2428812" y="5472099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箭头: 下 23"/>
            <p:cNvSpPr/>
            <p:nvPr/>
          </p:nvSpPr>
          <p:spPr>
            <a:xfrm rot="10800000">
              <a:off x="2428811" y="449797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箭头: 下 24"/>
            <p:cNvSpPr/>
            <p:nvPr/>
          </p:nvSpPr>
          <p:spPr>
            <a:xfrm rot="10800000">
              <a:off x="2428810" y="346111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箭头: 下 26"/>
            <p:cNvSpPr/>
            <p:nvPr/>
          </p:nvSpPr>
          <p:spPr>
            <a:xfrm rot="10800000">
              <a:off x="2428812" y="239799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箭头: 下 27"/>
            <p:cNvSpPr/>
            <p:nvPr/>
          </p:nvSpPr>
          <p:spPr>
            <a:xfrm rot="10800000">
              <a:off x="2415751" y="109706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397441" y="460345"/>
            <a:ext cx="2758663" cy="5875728"/>
            <a:chOff x="8397441" y="460345"/>
            <a:chExt cx="2758663" cy="5875728"/>
          </a:xfrm>
        </p:grpSpPr>
        <p:sp>
          <p:nvSpPr>
            <p:cNvPr id="31" name="矩形: 圆角 30"/>
            <p:cNvSpPr/>
            <p:nvPr/>
          </p:nvSpPr>
          <p:spPr>
            <a:xfrm>
              <a:off x="8653862" y="5849936"/>
              <a:ext cx="2272999" cy="4861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输入图像</a:t>
              </a:r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8653862" y="5143881"/>
              <a:ext cx="2281204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lang="en-US" altLang="zh-CN" dirty="0"/>
                <a:t>16@3×3/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8653862" y="4176826"/>
              <a:ext cx="2272999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653862" y="3083278"/>
              <a:ext cx="2272999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8653862" y="460345"/>
              <a:ext cx="2272999" cy="5762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分类输出</a:t>
              </a:r>
            </a:p>
          </p:txBody>
        </p:sp>
        <p:sp>
          <p:nvSpPr>
            <p:cNvPr id="40" name="箭头: 下 39"/>
            <p:cNvSpPr/>
            <p:nvPr/>
          </p:nvSpPr>
          <p:spPr>
            <a:xfrm rot="10800000">
              <a:off x="9670767" y="5472099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箭头: 下 40"/>
            <p:cNvSpPr/>
            <p:nvPr/>
          </p:nvSpPr>
          <p:spPr>
            <a:xfrm rot="10800000">
              <a:off x="9670766" y="449797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箭头: 下 41"/>
            <p:cNvSpPr/>
            <p:nvPr/>
          </p:nvSpPr>
          <p:spPr>
            <a:xfrm rot="10800000">
              <a:off x="9670765" y="346111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箭头: 下 42"/>
            <p:cNvSpPr/>
            <p:nvPr/>
          </p:nvSpPr>
          <p:spPr>
            <a:xfrm rot="10800000">
              <a:off x="9670766" y="2234052"/>
              <a:ext cx="239183" cy="54177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箭头: 下 43"/>
            <p:cNvSpPr/>
            <p:nvPr/>
          </p:nvSpPr>
          <p:spPr>
            <a:xfrm rot="10800000">
              <a:off x="9670763" y="1086198"/>
              <a:ext cx="239182" cy="71842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: 圆角 74"/>
            <p:cNvSpPr/>
            <p:nvPr/>
          </p:nvSpPr>
          <p:spPr>
            <a:xfrm>
              <a:off x="8397442" y="1811983"/>
              <a:ext cx="2758662" cy="43538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10</a:t>
              </a:r>
              <a:r>
                <a:rPr lang="en-US" altLang="zh-CN" dirty="0"/>
                <a:t>@2×2/</a:t>
              </a:r>
              <a:r>
                <a:rPr lang="en-US" altLang="zh-CN" dirty="0" err="1"/>
                <a:t>softmanx</a:t>
              </a:r>
              <a:endParaRPr kumimoji="1" lang="zh-CN" altLang="en-US" dirty="0"/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8397441" y="4828326"/>
              <a:ext cx="2731498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16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  <p:sp>
          <p:nvSpPr>
            <p:cNvPr id="79" name="矩形: 圆角 78"/>
            <p:cNvSpPr/>
            <p:nvPr/>
          </p:nvSpPr>
          <p:spPr>
            <a:xfrm>
              <a:off x="8397441" y="3901685"/>
              <a:ext cx="2731498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  <p:sp>
          <p:nvSpPr>
            <p:cNvPr id="80" name="矩形: 圆角 79"/>
            <p:cNvSpPr/>
            <p:nvPr/>
          </p:nvSpPr>
          <p:spPr>
            <a:xfrm>
              <a:off x="8424605" y="2789756"/>
              <a:ext cx="2731498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3831673" y="3064808"/>
            <a:ext cx="14141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CNN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601637" y="3064809"/>
            <a:ext cx="13294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FCN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90" name="直接连接符 89"/>
          <p:cNvCxnSpPr>
            <a:stCxn id="4" idx="2"/>
          </p:cNvCxnSpPr>
          <p:nvPr/>
        </p:nvCxnSpPr>
        <p:spPr>
          <a:xfrm>
            <a:off x="5878842" y="645011"/>
            <a:ext cx="7053" cy="6212989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80" y="1999198"/>
            <a:ext cx="7275439" cy="304305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4" name="矩形 23"/>
          <p:cNvSpPr/>
          <p:nvPr/>
        </p:nvSpPr>
        <p:spPr>
          <a:xfrm>
            <a:off x="4619473" y="538703"/>
            <a:ext cx="29530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Mnist</a:t>
            </a:r>
            <a:r>
              <a:rPr lang="en-US" altLang="zh-CN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 </a:t>
            </a:r>
            <a:r>
              <a:rPr lang="zh-CN" altLang="en-US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预测结果展示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04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724" y="1784410"/>
            <a:ext cx="2630021" cy="26544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7" y="1784410"/>
            <a:ext cx="3095147" cy="2654424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490854" y="1784409"/>
            <a:ext cx="3095147" cy="3475874"/>
            <a:chOff x="1490854" y="1784409"/>
            <a:chExt cx="3095147" cy="347587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854" y="1784409"/>
              <a:ext cx="3095147" cy="265442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0" name="组合 19"/>
            <p:cNvGrpSpPr/>
            <p:nvPr/>
          </p:nvGrpSpPr>
          <p:grpSpPr>
            <a:xfrm>
              <a:off x="1770190" y="4332040"/>
              <a:ext cx="2630022" cy="928243"/>
              <a:chOff x="150430" y="3709153"/>
              <a:chExt cx="2630022" cy="928243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50430" y="3709153"/>
                <a:ext cx="2630022" cy="92824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文本框 21"/>
              <p:cNvSpPr txBox="1"/>
              <p:nvPr/>
            </p:nvSpPr>
            <p:spPr>
              <a:xfrm>
                <a:off x="150430" y="3709153"/>
                <a:ext cx="2630022" cy="92824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800" kern="1200" dirty="0"/>
                  <a:t>精确度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834232" y="4332040"/>
            <a:ext cx="2630022" cy="1035037"/>
            <a:chOff x="3628864" y="3602359"/>
            <a:chExt cx="2630022" cy="1035037"/>
          </a:xfrm>
        </p:grpSpPr>
        <p:sp>
          <p:nvSpPr>
            <p:cNvPr id="24" name="矩形 23"/>
            <p:cNvSpPr/>
            <p:nvPr/>
          </p:nvSpPr>
          <p:spPr>
            <a:xfrm>
              <a:off x="3628864" y="3709153"/>
              <a:ext cx="2630022" cy="92824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文本框 24"/>
            <p:cNvSpPr txBox="1"/>
            <p:nvPr/>
          </p:nvSpPr>
          <p:spPr>
            <a:xfrm>
              <a:off x="3628864" y="3602359"/>
              <a:ext cx="2630022" cy="928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anose="020B0502020202020204"/>
                  <a:ea typeface="微软雅黑" panose="020B0503020204020204" charset="-122"/>
                  <a:cs typeface="+mn-cs"/>
                </a:rPr>
                <a:t>损失函数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80989" y="2964879"/>
            <a:ext cx="5778412" cy="2295404"/>
            <a:chOff x="7107297" y="3709153"/>
            <a:chExt cx="5778412" cy="2295404"/>
          </a:xfrm>
        </p:grpSpPr>
        <p:sp>
          <p:nvSpPr>
            <p:cNvPr id="27" name="矩形 26"/>
            <p:cNvSpPr/>
            <p:nvPr/>
          </p:nvSpPr>
          <p:spPr>
            <a:xfrm>
              <a:off x="7107297" y="3709153"/>
              <a:ext cx="2630022" cy="92824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文本框 27"/>
            <p:cNvSpPr txBox="1"/>
            <p:nvPr/>
          </p:nvSpPr>
          <p:spPr>
            <a:xfrm>
              <a:off x="10255687" y="5076314"/>
              <a:ext cx="2630022" cy="928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混淆矩阵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1490853" y="1340528"/>
            <a:ext cx="3259031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03129" y="1340528"/>
            <a:ext cx="3204529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060903" y="1340528"/>
            <a:ext cx="3388914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845222" y="538703"/>
            <a:ext cx="45015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Mnist</a:t>
            </a:r>
            <a:r>
              <a:rPr lang="en-US" altLang="zh-CN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 / FCN </a:t>
            </a:r>
            <a:r>
              <a:rPr lang="zh-CN" alt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ea"/>
              </a:rPr>
              <a:t>精确度和混淆矩阵</a:t>
            </a:r>
            <a:endParaRPr lang="zh-CN" alt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51751" y="1372887"/>
          <a:ext cx="10088496" cy="444682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62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FCN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CNN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410s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490s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参数</a:t>
                      </a:r>
                      <a:r>
                        <a:rPr lang="en-US" sz="1600" kern="100" dirty="0">
                          <a:effectLst/>
                        </a:rPr>
                        <a:t>params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74362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98442 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损失函数</a:t>
                      </a:r>
                      <a:r>
                        <a:rPr lang="en-US" sz="1600" kern="100" dirty="0">
                          <a:effectLst/>
                        </a:rPr>
                        <a:t>loss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0.0317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0.0632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训练集精确度</a:t>
                      </a: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0.9901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0.9807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测试集损失函数</a:t>
                      </a:r>
                      <a:r>
                        <a:rPr lang="en-US" sz="1600" kern="100">
                          <a:effectLst/>
                        </a:rPr>
                        <a:t>val_loss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0.0230 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0.0229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测试集精确度</a:t>
                      </a:r>
                      <a:r>
                        <a:rPr lang="en-US" sz="1600" kern="100">
                          <a:effectLst/>
                        </a:rPr>
                        <a:t>val_acc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0.9925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0.9922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24762" y="523768"/>
            <a:ext cx="57424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 err="1">
                <a:solidFill>
                  <a:schemeClr val="accent4"/>
                </a:solidFill>
              </a:rPr>
              <a:t>Mnist</a:t>
            </a:r>
            <a:r>
              <a:rPr lang="zh-CN" altLang="en-US" sz="2400" b="1" dirty="0">
                <a:solidFill>
                  <a:schemeClr val="accent4"/>
                </a:solidFill>
              </a:rPr>
              <a:t>数据集：</a:t>
            </a:r>
            <a:r>
              <a:rPr lang="en-US" altLang="zh-CN" sz="2400" b="1" dirty="0">
                <a:solidFill>
                  <a:schemeClr val="accent4"/>
                </a:solidFill>
              </a:rPr>
              <a:t>CNN</a:t>
            </a:r>
            <a:r>
              <a:rPr lang="zh-CN" altLang="en-US" sz="2400" b="1" dirty="0">
                <a:solidFill>
                  <a:schemeClr val="accent4"/>
                </a:solidFill>
              </a:rPr>
              <a:t>和</a:t>
            </a:r>
            <a:r>
              <a:rPr lang="en-US" altLang="zh-CN" sz="2400" b="1" dirty="0">
                <a:solidFill>
                  <a:schemeClr val="accent4"/>
                </a:solidFill>
              </a:rPr>
              <a:t>FCN</a:t>
            </a:r>
            <a:r>
              <a:rPr lang="zh-CN" altLang="en-US" sz="2400" b="1" dirty="0">
                <a:solidFill>
                  <a:schemeClr val="accent4"/>
                </a:solidFill>
              </a:rPr>
              <a:t>实验结果对比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3093" y="275679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Cifar-10</a:t>
            </a:r>
            <a:r>
              <a:rPr lang="zh-CN" altLang="en-US" dirty="0"/>
              <a:t>数据集：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FCN</a:t>
            </a:r>
            <a:r>
              <a:rPr lang="zh-CN" altLang="en-US" dirty="0"/>
              <a:t>实验模型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65138" y="460345"/>
            <a:ext cx="2566535" cy="5875728"/>
            <a:chOff x="1265138" y="460345"/>
            <a:chExt cx="2566535" cy="5875728"/>
          </a:xfrm>
        </p:grpSpPr>
        <p:sp>
          <p:nvSpPr>
            <p:cNvPr id="5" name="矩形: 圆角 4"/>
            <p:cNvSpPr/>
            <p:nvPr/>
          </p:nvSpPr>
          <p:spPr>
            <a:xfrm>
              <a:off x="1411907" y="5849936"/>
              <a:ext cx="2272999" cy="4861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输入图像</a:t>
              </a: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1411907" y="5143881"/>
              <a:ext cx="2281204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lang="en-US" altLang="zh-CN" dirty="0"/>
                <a:t>16@3×3/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411907" y="4875812"/>
              <a:ext cx="2272999" cy="2680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1265138" y="1539112"/>
              <a:ext cx="2566535" cy="77356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全连接层</a:t>
              </a:r>
              <a:r>
                <a:rPr kumimoji="1" lang="en-US" altLang="zh-CN" dirty="0"/>
                <a:t>-10/</a:t>
              </a:r>
              <a:r>
                <a:rPr kumimoji="1" lang="en-US" altLang="zh-CN" dirty="0" err="1"/>
                <a:t>softmax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全连接层</a:t>
              </a:r>
              <a:r>
                <a:rPr kumimoji="1" lang="en-US" altLang="zh-CN" dirty="0"/>
                <a:t>-512</a:t>
              </a:r>
              <a:endParaRPr kumimoji="1" lang="zh-CN" altLang="en-US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411907" y="4176826"/>
              <a:ext cx="2272999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1411907" y="3908757"/>
              <a:ext cx="2272999" cy="2680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411907" y="3083278"/>
              <a:ext cx="2272999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1411907" y="2815209"/>
              <a:ext cx="2272999" cy="2680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11907" y="460345"/>
              <a:ext cx="2272999" cy="5762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分类输出</a:t>
              </a:r>
            </a:p>
          </p:txBody>
        </p:sp>
        <p:sp>
          <p:nvSpPr>
            <p:cNvPr id="23" name="箭头: 下 22"/>
            <p:cNvSpPr/>
            <p:nvPr/>
          </p:nvSpPr>
          <p:spPr>
            <a:xfrm rot="10800000">
              <a:off x="2428812" y="5472099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箭头: 下 23"/>
            <p:cNvSpPr/>
            <p:nvPr/>
          </p:nvSpPr>
          <p:spPr>
            <a:xfrm rot="10800000">
              <a:off x="2428811" y="449797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箭头: 下 24"/>
            <p:cNvSpPr/>
            <p:nvPr/>
          </p:nvSpPr>
          <p:spPr>
            <a:xfrm rot="10800000">
              <a:off x="2428810" y="346111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箭头: 下 26"/>
            <p:cNvSpPr/>
            <p:nvPr/>
          </p:nvSpPr>
          <p:spPr>
            <a:xfrm rot="10800000">
              <a:off x="2428812" y="239799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箭头: 下 27"/>
            <p:cNvSpPr/>
            <p:nvPr/>
          </p:nvSpPr>
          <p:spPr>
            <a:xfrm rot="10800000">
              <a:off x="2415751" y="109706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397441" y="460345"/>
            <a:ext cx="2758663" cy="5875728"/>
            <a:chOff x="8397441" y="460345"/>
            <a:chExt cx="2758663" cy="5875728"/>
          </a:xfrm>
        </p:grpSpPr>
        <p:sp>
          <p:nvSpPr>
            <p:cNvPr id="31" name="矩形: 圆角 30"/>
            <p:cNvSpPr/>
            <p:nvPr/>
          </p:nvSpPr>
          <p:spPr>
            <a:xfrm>
              <a:off x="8653862" y="5849936"/>
              <a:ext cx="2272999" cy="4861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输入图像</a:t>
              </a:r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8653862" y="5143881"/>
              <a:ext cx="2281204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lang="en-US" altLang="zh-CN" dirty="0"/>
                <a:t>16@3×3/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8653862" y="4176826"/>
              <a:ext cx="2272999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653862" y="3083278"/>
              <a:ext cx="2272999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8653862" y="460345"/>
              <a:ext cx="2272999" cy="57623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分类输出</a:t>
              </a:r>
            </a:p>
          </p:txBody>
        </p:sp>
        <p:sp>
          <p:nvSpPr>
            <p:cNvPr id="40" name="箭头: 下 39"/>
            <p:cNvSpPr/>
            <p:nvPr/>
          </p:nvSpPr>
          <p:spPr>
            <a:xfrm rot="10800000">
              <a:off x="9670767" y="5472099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箭头: 下 40"/>
            <p:cNvSpPr/>
            <p:nvPr/>
          </p:nvSpPr>
          <p:spPr>
            <a:xfrm rot="10800000">
              <a:off x="9670766" y="449797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箭头: 下 41"/>
            <p:cNvSpPr/>
            <p:nvPr/>
          </p:nvSpPr>
          <p:spPr>
            <a:xfrm rot="10800000">
              <a:off x="9670765" y="346111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箭头: 下 42"/>
            <p:cNvSpPr/>
            <p:nvPr/>
          </p:nvSpPr>
          <p:spPr>
            <a:xfrm rot="10800000">
              <a:off x="9670766" y="2234052"/>
              <a:ext cx="239183" cy="54177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箭头: 下 43"/>
            <p:cNvSpPr/>
            <p:nvPr/>
          </p:nvSpPr>
          <p:spPr>
            <a:xfrm rot="10800000">
              <a:off x="9670763" y="1086198"/>
              <a:ext cx="239182" cy="71842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: 圆角 74"/>
            <p:cNvSpPr/>
            <p:nvPr/>
          </p:nvSpPr>
          <p:spPr>
            <a:xfrm>
              <a:off x="8397442" y="1811983"/>
              <a:ext cx="2758662" cy="43538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10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softmanx</a:t>
              </a:r>
              <a:endParaRPr kumimoji="1" lang="zh-CN" altLang="en-US" dirty="0"/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8397441" y="4828326"/>
              <a:ext cx="2731498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16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  <p:sp>
          <p:nvSpPr>
            <p:cNvPr id="79" name="矩形: 圆角 78"/>
            <p:cNvSpPr/>
            <p:nvPr/>
          </p:nvSpPr>
          <p:spPr>
            <a:xfrm>
              <a:off x="8397441" y="3901685"/>
              <a:ext cx="2731498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  <p:sp>
          <p:nvSpPr>
            <p:cNvPr id="80" name="矩形: 圆角 79"/>
            <p:cNvSpPr/>
            <p:nvPr/>
          </p:nvSpPr>
          <p:spPr>
            <a:xfrm>
              <a:off x="8424605" y="2789756"/>
              <a:ext cx="2731498" cy="32821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3831673" y="3064808"/>
            <a:ext cx="14141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CNN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601637" y="3064809"/>
            <a:ext cx="13294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FCN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5728262" y="645011"/>
            <a:ext cx="7534" cy="6212989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22" y="1999198"/>
            <a:ext cx="7016154" cy="304305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4" name="矩形 23"/>
          <p:cNvSpPr/>
          <p:nvPr/>
        </p:nvSpPr>
        <p:spPr>
          <a:xfrm>
            <a:off x="4456802" y="538703"/>
            <a:ext cx="32783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ea"/>
              </a:rPr>
              <a:t>Cifar-10 </a:t>
            </a:r>
            <a:r>
              <a:rPr lang="zh-CN" altLang="en-US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预测结果展示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04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724" y="2022722"/>
            <a:ext cx="2630021" cy="2177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7" y="2025096"/>
            <a:ext cx="3095147" cy="217305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490854" y="1983728"/>
            <a:ext cx="3095147" cy="3276555"/>
            <a:chOff x="1490854" y="1983728"/>
            <a:chExt cx="3095147" cy="327655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854" y="1983728"/>
              <a:ext cx="3095147" cy="225578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0" name="组合 19"/>
            <p:cNvGrpSpPr/>
            <p:nvPr/>
          </p:nvGrpSpPr>
          <p:grpSpPr>
            <a:xfrm>
              <a:off x="1770190" y="4332040"/>
              <a:ext cx="2630022" cy="928243"/>
              <a:chOff x="150430" y="3709153"/>
              <a:chExt cx="2630022" cy="928243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50430" y="3709153"/>
                <a:ext cx="2630022" cy="92824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文本框 21"/>
              <p:cNvSpPr txBox="1"/>
              <p:nvPr/>
            </p:nvSpPr>
            <p:spPr>
              <a:xfrm>
                <a:off x="150430" y="3709153"/>
                <a:ext cx="2630022" cy="92824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800" kern="1200" dirty="0"/>
                  <a:t>精确度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834232" y="4332040"/>
            <a:ext cx="2630022" cy="1035037"/>
            <a:chOff x="3628864" y="3602359"/>
            <a:chExt cx="2630022" cy="1035037"/>
          </a:xfrm>
        </p:grpSpPr>
        <p:sp>
          <p:nvSpPr>
            <p:cNvPr id="24" name="矩形 23"/>
            <p:cNvSpPr/>
            <p:nvPr/>
          </p:nvSpPr>
          <p:spPr>
            <a:xfrm>
              <a:off x="3628864" y="3709153"/>
              <a:ext cx="2630022" cy="92824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文本框 24"/>
            <p:cNvSpPr txBox="1"/>
            <p:nvPr/>
          </p:nvSpPr>
          <p:spPr>
            <a:xfrm>
              <a:off x="3628864" y="3602359"/>
              <a:ext cx="2630022" cy="928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anose="020B0502020202020204"/>
                  <a:ea typeface="微软雅黑" panose="020B0503020204020204" charset="-122"/>
                  <a:cs typeface="+mn-cs"/>
                </a:rPr>
                <a:t>损失函数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80989" y="2964879"/>
            <a:ext cx="5778412" cy="2295404"/>
            <a:chOff x="7107297" y="3709153"/>
            <a:chExt cx="5778412" cy="2295404"/>
          </a:xfrm>
        </p:grpSpPr>
        <p:sp>
          <p:nvSpPr>
            <p:cNvPr id="27" name="矩形 26"/>
            <p:cNvSpPr/>
            <p:nvPr/>
          </p:nvSpPr>
          <p:spPr>
            <a:xfrm>
              <a:off x="7107297" y="3709153"/>
              <a:ext cx="2630022" cy="92824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文本框 27"/>
            <p:cNvSpPr txBox="1"/>
            <p:nvPr/>
          </p:nvSpPr>
          <p:spPr>
            <a:xfrm>
              <a:off x="10255687" y="5076314"/>
              <a:ext cx="2630022" cy="928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混淆矩阵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1496007" y="1340527"/>
            <a:ext cx="3259031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803131" y="1340526"/>
            <a:ext cx="3204529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055753" y="1340528"/>
            <a:ext cx="3388914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8240" y="538703"/>
            <a:ext cx="47355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Cifar-10 / FCN</a:t>
            </a:r>
            <a:r>
              <a:rPr lang="zh-CN" alt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ea"/>
              </a:rPr>
              <a:t>精确度和混淆矩阵</a:t>
            </a:r>
            <a:endParaRPr lang="zh-CN" alt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51751" y="1372887"/>
          <a:ext cx="10088496" cy="444682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62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FCN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CNN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8000s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10000s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参数</a:t>
                      </a:r>
                      <a:r>
                        <a:rPr lang="en-US" sz="1600" kern="100">
                          <a:effectLst/>
                        </a:rPr>
                        <a:t>params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79184 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553514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损失函数</a:t>
                      </a:r>
                      <a:r>
                        <a:rPr lang="en-US" sz="1600" kern="100" dirty="0">
                          <a:effectLst/>
                        </a:rPr>
                        <a:t>loss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0.7853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0.8370 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训练集精确度</a:t>
                      </a: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0.7219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0.7100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测试集损失函数</a:t>
                      </a:r>
                      <a:r>
                        <a:rPr lang="en-US" sz="1600" kern="100">
                          <a:effectLst/>
                        </a:rPr>
                        <a:t>val_loss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0.6935 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0.7375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测试集精确度</a:t>
                      </a:r>
                      <a:r>
                        <a:rPr lang="en-US" sz="1600" kern="100">
                          <a:effectLst/>
                        </a:rPr>
                        <a:t>val_acc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0.7632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0.7512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994337" y="523768"/>
            <a:ext cx="62033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</a:rPr>
              <a:t>Cifar-10</a:t>
            </a:r>
            <a:r>
              <a:rPr lang="zh-CN" altLang="en-US" sz="2400" b="1" dirty="0">
                <a:solidFill>
                  <a:schemeClr val="accent4"/>
                </a:solidFill>
              </a:rPr>
              <a:t>数据集：</a:t>
            </a:r>
            <a:r>
              <a:rPr lang="en-US" altLang="zh-CN" sz="2400" b="1" dirty="0">
                <a:solidFill>
                  <a:schemeClr val="accent4"/>
                </a:solidFill>
              </a:rPr>
              <a:t>CNN</a:t>
            </a:r>
            <a:r>
              <a:rPr lang="zh-CN" altLang="en-US" sz="2400" b="1" dirty="0">
                <a:solidFill>
                  <a:schemeClr val="accent4"/>
                </a:solidFill>
              </a:rPr>
              <a:t>和</a:t>
            </a:r>
            <a:r>
              <a:rPr lang="en-US" altLang="zh-CN" sz="2400" b="1" dirty="0">
                <a:solidFill>
                  <a:schemeClr val="accent4"/>
                </a:solidFill>
              </a:rPr>
              <a:t>FCN</a:t>
            </a:r>
            <a:r>
              <a:rPr lang="zh-CN" altLang="en-US" sz="2400" b="1" dirty="0">
                <a:solidFill>
                  <a:schemeClr val="accent4"/>
                </a:solidFill>
              </a:rPr>
              <a:t>实验结果对比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总结分析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</p:spPr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527" y="2248627"/>
            <a:ext cx="877163" cy="41646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精确度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660846" y="2743520"/>
            <a:ext cx="4830533" cy="174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Mnist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中的参数数量，没有很大的区别，在时间效率上并无较大的区别。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Cifar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中的参数参数相比于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有了一个数量级的增加，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的时间上的效率远远高于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卷积层参数是局部连接，全连接层中是全部连接，卷积可以使训练参数更少，从而时间效率更高。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660847" y="2251077"/>
            <a:ext cx="1107996" cy="41646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时间效率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1609" y="2944257"/>
            <a:ext cx="502180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Mnist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的精确度相差不大，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略高一点点。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914400"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Cifar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相比于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，模型精确度表现更优异。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8" name="矩形 17"/>
          <p:cNvSpPr/>
          <p:nvPr/>
        </p:nvSpPr>
        <p:spPr>
          <a:xfrm>
            <a:off x="8528436" y="3012539"/>
            <a:ext cx="1861407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FCN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28436" y="3601848"/>
            <a:ext cx="2523192" cy="4524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应用场景分析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5527" y="1817277"/>
            <a:ext cx="5770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）如果数据集比较小：</a:t>
            </a:r>
            <a:r>
              <a:rPr lang="en-US" altLang="zh-CN" dirty="0"/>
              <a:t>CNN</a:t>
            </a:r>
            <a:r>
              <a:rPr lang="zh-CN" altLang="zh-CN" dirty="0"/>
              <a:t>和</a:t>
            </a:r>
            <a:r>
              <a:rPr lang="en-US" altLang="zh-CN" dirty="0"/>
              <a:t>FCN</a:t>
            </a:r>
            <a:r>
              <a:rPr lang="zh-CN" altLang="zh-CN" dirty="0"/>
              <a:t>都能</a:t>
            </a:r>
            <a:r>
              <a:rPr lang="zh-CN" altLang="en-US" dirty="0"/>
              <a:t>表现的不错。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）若数据集较大，选择</a:t>
            </a:r>
            <a:r>
              <a:rPr lang="en-US" altLang="zh-CN" dirty="0"/>
              <a:t>FCN</a:t>
            </a:r>
            <a:r>
              <a:rPr lang="zh-CN" altLang="zh-CN" dirty="0"/>
              <a:t>能让你的模型在精确度</a:t>
            </a:r>
            <a:r>
              <a:rPr lang="en-US" altLang="zh-CN" dirty="0"/>
              <a:t>  </a:t>
            </a:r>
            <a:r>
              <a:rPr lang="zh-CN" altLang="zh-CN" dirty="0"/>
              <a:t>是时间效率上都更有优势。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基于全卷积神经网络的图像分类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meijun</a:t>
            </a:r>
            <a:endParaRPr kumimoji="1" lang="zh-CN" altLang="en-US" dirty="0"/>
          </a:p>
          <a:p>
            <a:r>
              <a:rPr kumimoji="1" lang="zh-CN" altLang="en-US" dirty="0"/>
              <a:t>答辩人：姚美君</a:t>
            </a:r>
          </a:p>
          <a:p>
            <a:r>
              <a:rPr kumimoji="1" lang="zh-CN" altLang="en-US" dirty="0"/>
              <a:t>指导老师：喻玲娟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60033" y="1007018"/>
            <a:ext cx="72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深度学习和神经网络的理念已经有几十年了，现在才流行起来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79" y="2062813"/>
            <a:ext cx="7929711" cy="37881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400" dirty="0"/>
              <a:t>选题背景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658314"/>
            <a:ext cx="6162242" cy="138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目前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，图像分类最常用的网络模型是卷积神经网络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CNN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。它由交替的卷积层和池化层，其次是少量的全连接层。大多数的优化方案也是基于此基础架构。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3053169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3038913"/>
            <a:ext cx="6162242" cy="110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研究发现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，用相同步长的卷积层替代池化层之后，精确度并无损失。以找到更简单的适用于图像分类的神经网络架构为目标，研究仅有卷积层组成的全卷积神经网络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FCN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。</a:t>
            </a:r>
          </a:p>
        </p:txBody>
      </p:sp>
      <p:grpSp>
        <p:nvGrpSpPr>
          <p:cNvPr id="25" name="组合 22"/>
          <p:cNvGrpSpPr/>
          <p:nvPr/>
        </p:nvGrpSpPr>
        <p:grpSpPr>
          <a:xfrm>
            <a:off x="2385626" y="4466133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3877870" y="4451877"/>
            <a:ext cx="6162242" cy="110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目标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，重新评估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CNN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中各个基本组件的必要性，从两者在不同大小的数据集上的表现，在时间效率和精确度两个方面，研究和分析基于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FCN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的图像分类。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9137906" y="377053"/>
            <a:ext cx="2338735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CNN</a:t>
            </a:r>
            <a:r>
              <a:rPr lang="zh-CN" altLang="en-US" sz="2000" dirty="0"/>
              <a:t>卷积神经网络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00" y="2467992"/>
            <a:ext cx="8724900" cy="294951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77662" y="1331065"/>
            <a:ext cx="2880028" cy="4000836"/>
            <a:chOff x="637237" y="1428582"/>
            <a:chExt cx="2880028" cy="4000836"/>
          </a:xfrm>
        </p:grpSpPr>
        <p:sp>
          <p:nvSpPr>
            <p:cNvPr id="7" name="矩形: 圆角 6"/>
            <p:cNvSpPr/>
            <p:nvPr/>
          </p:nvSpPr>
          <p:spPr>
            <a:xfrm>
              <a:off x="637237" y="2166151"/>
              <a:ext cx="1482571" cy="523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卷积层</a:t>
              </a: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637238" y="3210683"/>
              <a:ext cx="1482571" cy="523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池化层</a:t>
              </a: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637239" y="4287369"/>
              <a:ext cx="1482571" cy="523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zh-CN" altLang="en-US" dirty="0"/>
                <a:t>全连接层</a:t>
              </a:r>
            </a:p>
          </p:txBody>
        </p:sp>
        <p:cxnSp>
          <p:nvCxnSpPr>
            <p:cNvPr id="14" name="直接箭头连接符 13"/>
            <p:cNvCxnSpPr>
              <a:stCxn id="7" idx="2"/>
              <a:endCxn id="8" idx="0"/>
            </p:cNvCxnSpPr>
            <p:nvPr/>
          </p:nvCxnSpPr>
          <p:spPr>
            <a:xfrm>
              <a:off x="1378523" y="2689934"/>
              <a:ext cx="1" cy="5207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378521" y="3750543"/>
              <a:ext cx="1" cy="5207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378525" y="4811152"/>
              <a:ext cx="1" cy="5207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378524" y="1645402"/>
              <a:ext cx="1" cy="5207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544715" y="14285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输入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28644" y="50600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21" name="箭头: 右弧形 20"/>
            <p:cNvSpPr/>
            <p:nvPr/>
          </p:nvSpPr>
          <p:spPr>
            <a:xfrm>
              <a:off x="1864330" y="1881206"/>
              <a:ext cx="1098937" cy="2375637"/>
            </a:xfrm>
            <a:prstGeom prst="curvedLeftArrow">
              <a:avLst>
                <a:gd name="adj1" fmla="val 13625"/>
                <a:gd name="adj2" fmla="val 50000"/>
                <a:gd name="adj3" fmla="val 16490"/>
              </a:avLst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09269" y="28329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交替出现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FCN</a:t>
            </a:r>
            <a:r>
              <a:rPr lang="zh-CN" altLang="en-US" sz="2000" dirty="0"/>
              <a:t>全卷积神经网络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77662" y="1331065"/>
            <a:ext cx="2521278" cy="4000836"/>
            <a:chOff x="377662" y="1331065"/>
            <a:chExt cx="2521278" cy="4000836"/>
          </a:xfrm>
        </p:grpSpPr>
        <p:grpSp>
          <p:nvGrpSpPr>
            <p:cNvPr id="24" name="组合 23"/>
            <p:cNvGrpSpPr/>
            <p:nvPr/>
          </p:nvGrpSpPr>
          <p:grpSpPr>
            <a:xfrm>
              <a:off x="377662" y="1331065"/>
              <a:ext cx="1637738" cy="4000836"/>
              <a:chOff x="637237" y="1428582"/>
              <a:chExt cx="1637738" cy="4000836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637237" y="2166151"/>
                <a:ext cx="1482571" cy="523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zh-CN" altLang="en-US" dirty="0"/>
                  <a:t>卷积层</a:t>
                </a:r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637238" y="3210683"/>
                <a:ext cx="1482571" cy="523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zh-CN" altLang="en-US" dirty="0"/>
                  <a:t>卷积层</a:t>
                </a:r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637239" y="4287369"/>
                <a:ext cx="1482571" cy="523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zh-CN" altLang="en-US" dirty="0"/>
                  <a:t>卷积层</a:t>
                </a:r>
              </a:p>
            </p:txBody>
          </p:sp>
          <p:cxnSp>
            <p:nvCxnSpPr>
              <p:cNvPr id="14" name="直接箭头连接符 13"/>
              <p:cNvCxnSpPr>
                <a:stCxn id="7" idx="2"/>
                <a:endCxn id="8" idx="0"/>
              </p:cNvCxnSpPr>
              <p:nvPr/>
            </p:nvCxnSpPr>
            <p:spPr>
              <a:xfrm>
                <a:off x="1378523" y="2689934"/>
                <a:ext cx="1" cy="5207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1378521" y="3750543"/>
                <a:ext cx="1" cy="5207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378525" y="4811152"/>
                <a:ext cx="1" cy="5207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378524" y="1645402"/>
                <a:ext cx="1" cy="5207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1544715" y="142858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输入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628644" y="506008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输出</a:t>
                </a:r>
              </a:p>
            </p:txBody>
          </p:sp>
        </p:grpSp>
        <p:sp>
          <p:nvSpPr>
            <p:cNvPr id="5" name="箭头: 右 4"/>
            <p:cNvSpPr/>
            <p:nvPr/>
          </p:nvSpPr>
          <p:spPr>
            <a:xfrm>
              <a:off x="1931471" y="3429000"/>
              <a:ext cx="376723" cy="2079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箭头: 右 22"/>
            <p:cNvSpPr/>
            <p:nvPr/>
          </p:nvSpPr>
          <p:spPr>
            <a:xfrm>
              <a:off x="1931449" y="4189852"/>
              <a:ext cx="376723" cy="20794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68053" y="2747667"/>
              <a:ext cx="430887" cy="234936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600" dirty="0"/>
                <a:t>池化层和全连接层被替换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06758" y="2008709"/>
            <a:ext cx="8065081" cy="3153256"/>
            <a:chOff x="3351592" y="1918221"/>
            <a:chExt cx="8065081" cy="330448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1592" y="1918221"/>
              <a:ext cx="8065081" cy="328676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258755" y="4835657"/>
              <a:ext cx="1438183" cy="38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仅有卷积层</a:t>
              </a:r>
            </a:p>
          </p:txBody>
        </p:sp>
        <p:sp>
          <p:nvSpPr>
            <p:cNvPr id="28" name="箭头: 丁字 27"/>
            <p:cNvSpPr/>
            <p:nvPr/>
          </p:nvSpPr>
          <p:spPr>
            <a:xfrm rot="10800000">
              <a:off x="5397623" y="4575691"/>
              <a:ext cx="3160450" cy="248167"/>
            </a:xfrm>
            <a:prstGeom prst="leftRight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卷积层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81594" y="1939254"/>
            <a:ext cx="6054652" cy="3255333"/>
            <a:chOff x="777154" y="1597523"/>
            <a:chExt cx="6054652" cy="325533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154" y="1597523"/>
              <a:ext cx="3377595" cy="183147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154" y="3981725"/>
              <a:ext cx="946304" cy="87112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1774" y="3981726"/>
              <a:ext cx="951853" cy="871129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0193" y="1867472"/>
              <a:ext cx="1471613" cy="1495639"/>
            </a:xfrm>
            <a:prstGeom prst="rect">
              <a:avLst/>
            </a:prstGeom>
          </p:spPr>
        </p:pic>
        <p:sp>
          <p:nvSpPr>
            <p:cNvPr id="25" name="箭头: 右 24"/>
            <p:cNvSpPr/>
            <p:nvPr/>
          </p:nvSpPr>
          <p:spPr>
            <a:xfrm>
              <a:off x="4474347" y="2462560"/>
              <a:ext cx="727969" cy="30546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1681" y="3981727"/>
              <a:ext cx="1000125" cy="871129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7395690" y="1289168"/>
            <a:ext cx="4686300" cy="4015635"/>
            <a:chOff x="7395690" y="1289168"/>
            <a:chExt cx="4686300" cy="4015635"/>
          </a:xfrm>
        </p:grpSpPr>
        <p:grpSp>
          <p:nvGrpSpPr>
            <p:cNvPr id="37" name="组合 36"/>
            <p:cNvGrpSpPr/>
            <p:nvPr/>
          </p:nvGrpSpPr>
          <p:grpSpPr>
            <a:xfrm>
              <a:off x="7395690" y="1289168"/>
              <a:ext cx="4686300" cy="4015635"/>
              <a:chOff x="7395690" y="1289168"/>
              <a:chExt cx="4686300" cy="401563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4977" y="1289168"/>
                <a:ext cx="847725" cy="847725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2966" y="2688192"/>
                <a:ext cx="2571750" cy="809625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1953" y="4101272"/>
                <a:ext cx="3533775" cy="390525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5690" y="5095253"/>
                <a:ext cx="4686300" cy="209550"/>
              </a:xfrm>
              <a:prstGeom prst="rect">
                <a:avLst/>
              </a:prstGeom>
            </p:spPr>
          </p:pic>
        </p:grpSp>
        <p:sp>
          <p:nvSpPr>
            <p:cNvPr id="38" name="文本框 37"/>
            <p:cNvSpPr txBox="1"/>
            <p:nvPr/>
          </p:nvSpPr>
          <p:spPr>
            <a:xfrm>
              <a:off x="8158185" y="2183256"/>
              <a:ext cx="3480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Conv1:filter size 5x5x3, stride 1</a:t>
              </a:r>
              <a:br>
                <a:rPr lang="en-US" altLang="zh-CN" dirty="0"/>
              </a:b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30202" y="3638344"/>
              <a:ext cx="3480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Conv2:filter size 5x5x3, stride 1</a:t>
              </a:r>
              <a:br>
                <a:rPr lang="en-US" altLang="zh-CN" dirty="0"/>
              </a:b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095639" y="4631559"/>
              <a:ext cx="36086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Conv3:filter size 5x5x20, stride 1</a:t>
              </a:r>
              <a:br>
                <a:rPr lang="en-US" altLang="zh-CN" dirty="0"/>
              </a:br>
              <a:endParaRPr lang="zh-CN" altLang="en-US" dirty="0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12180" y="1411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边缘检测：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1279</Words>
  <Application>Microsoft Office PowerPoint</Application>
  <PresentationFormat>宽屏</PresentationFormat>
  <Paragraphs>312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楷体</vt:lpstr>
      <vt:lpstr>微软雅黑</vt:lpstr>
      <vt:lpstr>Arial</vt:lpstr>
      <vt:lpstr>Calibri</vt:lpstr>
      <vt:lpstr>Cambria Math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arfield G</cp:lastModifiedBy>
  <cp:revision>154</cp:revision>
  <dcterms:created xsi:type="dcterms:W3CDTF">2015-08-18T02:51:00Z</dcterms:created>
  <dcterms:modified xsi:type="dcterms:W3CDTF">2018-12-31T12:51:25Z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