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35"/>
  </p:notesMasterIdLst>
  <p:sldIdLst>
    <p:sldId id="256" r:id="rId3"/>
    <p:sldId id="257" r:id="rId4"/>
    <p:sldId id="258" r:id="rId5"/>
    <p:sldId id="307" r:id="rId6"/>
    <p:sldId id="260" r:id="rId7"/>
    <p:sldId id="262" r:id="rId8"/>
    <p:sldId id="284" r:id="rId9"/>
    <p:sldId id="285" r:id="rId10"/>
    <p:sldId id="287" r:id="rId11"/>
    <p:sldId id="289" r:id="rId12"/>
    <p:sldId id="290" r:id="rId13"/>
    <p:sldId id="295" r:id="rId14"/>
    <p:sldId id="293" r:id="rId15"/>
    <p:sldId id="291" r:id="rId16"/>
    <p:sldId id="292" r:id="rId17"/>
    <p:sldId id="294" r:id="rId18"/>
    <p:sldId id="266" r:id="rId19"/>
    <p:sldId id="269" r:id="rId20"/>
    <p:sldId id="296" r:id="rId21"/>
    <p:sldId id="297" r:id="rId22"/>
    <p:sldId id="298" r:id="rId23"/>
    <p:sldId id="271" r:id="rId24"/>
    <p:sldId id="304" r:id="rId25"/>
    <p:sldId id="299" r:id="rId26"/>
    <p:sldId id="301" r:id="rId27"/>
    <p:sldId id="305" r:id="rId28"/>
    <p:sldId id="306" r:id="rId29"/>
    <p:sldId id="302" r:id="rId30"/>
    <p:sldId id="274" r:id="rId31"/>
    <p:sldId id="275" r:id="rId32"/>
    <p:sldId id="277" r:id="rId33"/>
    <p:sldId id="283" r:id="rId3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3655" autoAdjust="0"/>
  </p:normalViewPr>
  <p:slideViewPr>
    <p:cSldViewPr snapToGrid="0" snapToObjects="1">
      <p:cViewPr varScale="1">
        <p:scale>
          <a:sx n="86" d="100"/>
          <a:sy n="86" d="100"/>
        </p:scale>
        <p:origin x="518" y="58"/>
      </p:cViewPr>
      <p:guideLst/>
    </p:cSldViewPr>
  </p:slideViewPr>
  <p:outlineViewPr>
    <p:cViewPr>
      <p:scale>
        <a:sx n="33" d="100"/>
        <a:sy n="33" d="100"/>
      </p:scale>
      <p:origin x="0" y="-1098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2018/6/2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10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496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7203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44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1002647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1990199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4631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5672183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8293462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9281014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2849735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3837287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6531719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7519271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5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32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4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1" y="5413248"/>
            <a:ext cx="12191999" cy="1444752"/>
            <a:chOff x="0" y="4443983"/>
            <a:chExt cx="12191999" cy="2414017"/>
          </a:xfrm>
        </p:grpSpPr>
        <p:sp>
          <p:nvSpPr>
            <p:cNvPr id="4" name="任意形状 3"/>
            <p:cNvSpPr/>
            <p:nvPr userDrawn="1"/>
          </p:nvSpPr>
          <p:spPr>
            <a:xfrm>
              <a:off x="0" y="4443983"/>
              <a:ext cx="12191999" cy="1079437"/>
            </a:xfrm>
            <a:custGeom>
              <a:avLst/>
              <a:gdLst>
                <a:gd name="connsiteX0" fmla="*/ 10439343 w 10873408"/>
                <a:gd name="connsiteY0" fmla="*/ 17 h 1822005"/>
                <a:gd name="connsiteX1" fmla="*/ 10823807 w 10873408"/>
                <a:gd name="connsiteY1" fmla="*/ 160670 h 1822005"/>
                <a:gd name="connsiteX2" fmla="*/ 10873408 w 10873408"/>
                <a:gd name="connsiteY2" fmla="*/ 184273 h 1822005"/>
                <a:gd name="connsiteX3" fmla="*/ 10873408 w 10873408"/>
                <a:gd name="connsiteY3" fmla="*/ 1327582 h 1822005"/>
                <a:gd name="connsiteX4" fmla="*/ 10843181 w 10873408"/>
                <a:gd name="connsiteY4" fmla="*/ 1332070 h 1822005"/>
                <a:gd name="connsiteX5" fmla="*/ 10732453 w 10873408"/>
                <a:gd name="connsiteY5" fmla="*/ 1325792 h 1822005"/>
                <a:gd name="connsiteX6" fmla="*/ 10399944 w 10873408"/>
                <a:gd name="connsiteY6" fmla="*/ 1090264 h 1822005"/>
                <a:gd name="connsiteX7" fmla="*/ 10247544 w 10873408"/>
                <a:gd name="connsiteY7" fmla="*/ 1298083 h 1822005"/>
                <a:gd name="connsiteX8" fmla="*/ 10039726 w 10873408"/>
                <a:gd name="connsiteY8" fmla="*/ 1256519 h 1822005"/>
                <a:gd name="connsiteX9" fmla="*/ 9471690 w 10873408"/>
                <a:gd name="connsiteY9" fmla="*/ 1353501 h 1822005"/>
                <a:gd name="connsiteX10" fmla="*/ 9139181 w 10873408"/>
                <a:gd name="connsiteY10" fmla="*/ 1145683 h 1822005"/>
                <a:gd name="connsiteX11" fmla="*/ 8751253 w 10873408"/>
                <a:gd name="connsiteY11" fmla="*/ 1187246 h 1822005"/>
                <a:gd name="connsiteX12" fmla="*/ 8501872 w 10873408"/>
                <a:gd name="connsiteY12" fmla="*/ 1381210 h 1822005"/>
                <a:gd name="connsiteX13" fmla="*/ 8127799 w 10873408"/>
                <a:gd name="connsiteY13" fmla="*/ 1547464 h 1822005"/>
                <a:gd name="connsiteX14" fmla="*/ 7753726 w 10873408"/>
                <a:gd name="connsiteY14" fmla="*/ 1450483 h 1822005"/>
                <a:gd name="connsiteX15" fmla="*/ 7268817 w 10873408"/>
                <a:gd name="connsiteY15" fmla="*/ 1422773 h 1822005"/>
                <a:gd name="connsiteX16" fmla="*/ 6853181 w 10873408"/>
                <a:gd name="connsiteY16" fmla="*/ 1505901 h 1822005"/>
                <a:gd name="connsiteX17" fmla="*/ 6437544 w 10873408"/>
                <a:gd name="connsiteY17" fmla="*/ 1381210 h 1822005"/>
                <a:gd name="connsiteX18" fmla="*/ 5689399 w 10873408"/>
                <a:gd name="connsiteY18" fmla="*/ 1395064 h 1822005"/>
                <a:gd name="connsiteX19" fmla="*/ 5135217 w 10873408"/>
                <a:gd name="connsiteY19" fmla="*/ 1242664 h 1822005"/>
                <a:gd name="connsiteX20" fmla="*/ 4608744 w 10873408"/>
                <a:gd name="connsiteY20" fmla="*/ 1173392 h 1822005"/>
                <a:gd name="connsiteX21" fmla="*/ 4220817 w 10873408"/>
                <a:gd name="connsiteY21" fmla="*/ 854737 h 1822005"/>
                <a:gd name="connsiteX22" fmla="*/ 3874453 w 10873408"/>
                <a:gd name="connsiteY22" fmla="*/ 1034846 h 1822005"/>
                <a:gd name="connsiteX23" fmla="*/ 3500381 w 10873408"/>
                <a:gd name="connsiteY23" fmla="*/ 1020992 h 1822005"/>
                <a:gd name="connsiteX24" fmla="*/ 3403399 w 10873408"/>
                <a:gd name="connsiteY24" fmla="*/ 1173392 h 1822005"/>
                <a:gd name="connsiteX25" fmla="*/ 3209435 w 10873408"/>
                <a:gd name="connsiteY25" fmla="*/ 1311937 h 1822005"/>
                <a:gd name="connsiteX26" fmla="*/ 3098599 w 10873408"/>
                <a:gd name="connsiteY26" fmla="*/ 1311937 h 1822005"/>
                <a:gd name="connsiteX27" fmla="*/ 2890781 w 10873408"/>
                <a:gd name="connsiteY27" fmla="*/ 1408919 h 1822005"/>
                <a:gd name="connsiteX28" fmla="*/ 2669108 w 10873408"/>
                <a:gd name="connsiteY28" fmla="*/ 1381210 h 1822005"/>
                <a:gd name="connsiteX29" fmla="*/ 2405872 w 10873408"/>
                <a:gd name="connsiteY29" fmla="*/ 1602883 h 1822005"/>
                <a:gd name="connsiteX30" fmla="*/ 2239617 w 10873408"/>
                <a:gd name="connsiteY30" fmla="*/ 1505901 h 1822005"/>
                <a:gd name="connsiteX31" fmla="*/ 1976381 w 10873408"/>
                <a:gd name="connsiteY31" fmla="*/ 1616737 h 1822005"/>
                <a:gd name="connsiteX32" fmla="*/ 1837835 w 10873408"/>
                <a:gd name="connsiteY32" fmla="*/ 1533610 h 1822005"/>
                <a:gd name="connsiteX33" fmla="*/ 1671581 w 10873408"/>
                <a:gd name="connsiteY33" fmla="*/ 1686010 h 1822005"/>
                <a:gd name="connsiteX34" fmla="*/ 1533035 w 10873408"/>
                <a:gd name="connsiteY34" fmla="*/ 1796846 h 1822005"/>
                <a:gd name="connsiteX35" fmla="*/ 1283653 w 10873408"/>
                <a:gd name="connsiteY35" fmla="*/ 1810701 h 1822005"/>
                <a:gd name="connsiteX36" fmla="*/ 1145108 w 10873408"/>
                <a:gd name="connsiteY36" fmla="*/ 1658301 h 1822005"/>
                <a:gd name="connsiteX37" fmla="*/ 881872 w 10873408"/>
                <a:gd name="connsiteY37" fmla="*/ 1561319 h 1822005"/>
                <a:gd name="connsiteX38" fmla="*/ 493944 w 10873408"/>
                <a:gd name="connsiteY38" fmla="*/ 1367355 h 1822005"/>
                <a:gd name="connsiteX39" fmla="*/ 216853 w 10873408"/>
                <a:gd name="connsiteY39" fmla="*/ 1311937 h 1822005"/>
                <a:gd name="connsiteX40" fmla="*/ 57661 w 10873408"/>
                <a:gd name="connsiteY40" fmla="*/ 1092632 h 1822005"/>
                <a:gd name="connsiteX41" fmla="*/ 0 w 10873408"/>
                <a:gd name="connsiteY41" fmla="*/ 999795 h 1822005"/>
                <a:gd name="connsiteX42" fmla="*/ 0 w 10873408"/>
                <a:gd name="connsiteY42" fmla="*/ 123606 h 1822005"/>
                <a:gd name="connsiteX43" fmla="*/ 36623 w 10873408"/>
                <a:gd name="connsiteY43" fmla="*/ 196714 h 1822005"/>
                <a:gd name="connsiteX44" fmla="*/ 286126 w 10873408"/>
                <a:gd name="connsiteY44" fmla="*/ 619210 h 1822005"/>
                <a:gd name="connsiteX45" fmla="*/ 798744 w 10873408"/>
                <a:gd name="connsiteY45" fmla="*/ 882446 h 1822005"/>
                <a:gd name="connsiteX46" fmla="*/ 978853 w 10873408"/>
                <a:gd name="connsiteY46" fmla="*/ 1020992 h 1822005"/>
                <a:gd name="connsiteX47" fmla="*/ 1283653 w 10873408"/>
                <a:gd name="connsiteY47" fmla="*/ 896301 h 1822005"/>
                <a:gd name="connsiteX48" fmla="*/ 1907108 w 10873408"/>
                <a:gd name="connsiteY48" fmla="*/ 536083 h 1822005"/>
                <a:gd name="connsiteX49" fmla="*/ 2488999 w 10873408"/>
                <a:gd name="connsiteY49" fmla="*/ 314410 h 1822005"/>
                <a:gd name="connsiteX50" fmla="*/ 3320272 w 10873408"/>
                <a:gd name="connsiteY50" fmla="*/ 466810 h 1822005"/>
                <a:gd name="connsiteX51" fmla="*/ 3916017 w 10873408"/>
                <a:gd name="connsiteY51" fmla="*/ 619210 h 1822005"/>
                <a:gd name="connsiteX52" fmla="*/ 4137690 w 10873408"/>
                <a:gd name="connsiteY52" fmla="*/ 702337 h 1822005"/>
                <a:gd name="connsiteX53" fmla="*/ 4442490 w 10873408"/>
                <a:gd name="connsiteY53" fmla="*/ 799319 h 1822005"/>
                <a:gd name="connsiteX54" fmla="*/ 4622599 w 10873408"/>
                <a:gd name="connsiteY54" fmla="*/ 979428 h 1822005"/>
                <a:gd name="connsiteX55" fmla="*/ 4955108 w 10873408"/>
                <a:gd name="connsiteY55" fmla="*/ 1062555 h 1822005"/>
                <a:gd name="connsiteX56" fmla="*/ 5287617 w 10873408"/>
                <a:gd name="connsiteY56" fmla="*/ 896301 h 1822005"/>
                <a:gd name="connsiteX57" fmla="*/ 5675544 w 10873408"/>
                <a:gd name="connsiteY57" fmla="*/ 993283 h 1822005"/>
                <a:gd name="connsiteX58" fmla="*/ 5938781 w 10873408"/>
                <a:gd name="connsiteY58" fmla="*/ 743901 h 1822005"/>
                <a:gd name="connsiteX59" fmla="*/ 6188162 w 10873408"/>
                <a:gd name="connsiteY59" fmla="*/ 702337 h 1822005"/>
                <a:gd name="connsiteX60" fmla="*/ 6645362 w 10873408"/>
                <a:gd name="connsiteY60" fmla="*/ 342119 h 1822005"/>
                <a:gd name="connsiteX61" fmla="*/ 6950162 w 10873408"/>
                <a:gd name="connsiteY61" fmla="*/ 605355 h 1822005"/>
                <a:gd name="connsiteX62" fmla="*/ 7227253 w 10873408"/>
                <a:gd name="connsiteY62" fmla="*/ 799319 h 1822005"/>
                <a:gd name="connsiteX63" fmla="*/ 7532053 w 10873408"/>
                <a:gd name="connsiteY63" fmla="*/ 1104119 h 1822005"/>
                <a:gd name="connsiteX64" fmla="*/ 8030817 w 10873408"/>
                <a:gd name="connsiteY64" fmla="*/ 882446 h 1822005"/>
                <a:gd name="connsiteX65" fmla="*/ 8557290 w 10873408"/>
                <a:gd name="connsiteY65" fmla="*/ 910155 h 1822005"/>
                <a:gd name="connsiteX66" fmla="*/ 8834381 w 10873408"/>
                <a:gd name="connsiteY66" fmla="*/ 1034846 h 1822005"/>
                <a:gd name="connsiteX67" fmla="*/ 9319290 w 10873408"/>
                <a:gd name="connsiteY67" fmla="*/ 577646 h 1822005"/>
                <a:gd name="connsiteX68" fmla="*/ 9804199 w 10873408"/>
                <a:gd name="connsiteY68" fmla="*/ 494519 h 1822005"/>
                <a:gd name="connsiteX69" fmla="*/ 10372235 w 10873408"/>
                <a:gd name="connsiteY69" fmla="*/ 9610 h 1822005"/>
                <a:gd name="connsiteX70" fmla="*/ 10439343 w 10873408"/>
                <a:gd name="connsiteY70" fmla="*/ 17 h 18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73408" h="1822005">
                  <a:moveTo>
                    <a:pt x="10439343" y="17"/>
                  </a:moveTo>
                  <a:cubicBezTo>
                    <a:pt x="10572693" y="-1471"/>
                    <a:pt x="10700848" y="95917"/>
                    <a:pt x="10823807" y="160670"/>
                  </a:cubicBezTo>
                  <a:lnTo>
                    <a:pt x="10873408" y="184273"/>
                  </a:lnTo>
                  <a:lnTo>
                    <a:pt x="10873408" y="1327582"/>
                  </a:lnTo>
                  <a:lnTo>
                    <a:pt x="10843181" y="1332070"/>
                  </a:lnTo>
                  <a:cubicBezTo>
                    <a:pt x="10803169" y="1335606"/>
                    <a:pt x="10765357" y="1335029"/>
                    <a:pt x="10732453" y="1325792"/>
                  </a:cubicBezTo>
                  <a:cubicBezTo>
                    <a:pt x="10600835" y="1288847"/>
                    <a:pt x="10480762" y="1094882"/>
                    <a:pt x="10399944" y="1090264"/>
                  </a:cubicBezTo>
                  <a:cubicBezTo>
                    <a:pt x="10319126" y="1085646"/>
                    <a:pt x="10307580" y="1270374"/>
                    <a:pt x="10247544" y="1298083"/>
                  </a:cubicBezTo>
                  <a:cubicBezTo>
                    <a:pt x="10187508" y="1325792"/>
                    <a:pt x="10169035" y="1247283"/>
                    <a:pt x="10039726" y="1256519"/>
                  </a:cubicBezTo>
                  <a:cubicBezTo>
                    <a:pt x="9910417" y="1265755"/>
                    <a:pt x="9621781" y="1371974"/>
                    <a:pt x="9471690" y="1353501"/>
                  </a:cubicBezTo>
                  <a:cubicBezTo>
                    <a:pt x="9321599" y="1335028"/>
                    <a:pt x="9259254" y="1173392"/>
                    <a:pt x="9139181" y="1145683"/>
                  </a:cubicBezTo>
                  <a:cubicBezTo>
                    <a:pt x="9019108" y="1117974"/>
                    <a:pt x="8857471" y="1147992"/>
                    <a:pt x="8751253" y="1187246"/>
                  </a:cubicBezTo>
                  <a:cubicBezTo>
                    <a:pt x="8645035" y="1226500"/>
                    <a:pt x="8605781" y="1321174"/>
                    <a:pt x="8501872" y="1381210"/>
                  </a:cubicBezTo>
                  <a:cubicBezTo>
                    <a:pt x="8397963" y="1441246"/>
                    <a:pt x="8252490" y="1535919"/>
                    <a:pt x="8127799" y="1547464"/>
                  </a:cubicBezTo>
                  <a:cubicBezTo>
                    <a:pt x="8003108" y="1559009"/>
                    <a:pt x="7896890" y="1471265"/>
                    <a:pt x="7753726" y="1450483"/>
                  </a:cubicBezTo>
                  <a:cubicBezTo>
                    <a:pt x="7610562" y="1429701"/>
                    <a:pt x="7418908" y="1413537"/>
                    <a:pt x="7268817" y="1422773"/>
                  </a:cubicBezTo>
                  <a:cubicBezTo>
                    <a:pt x="7118726" y="1432009"/>
                    <a:pt x="6991727" y="1512828"/>
                    <a:pt x="6853181" y="1505901"/>
                  </a:cubicBezTo>
                  <a:cubicBezTo>
                    <a:pt x="6714636" y="1498974"/>
                    <a:pt x="6631508" y="1399683"/>
                    <a:pt x="6437544" y="1381210"/>
                  </a:cubicBezTo>
                  <a:cubicBezTo>
                    <a:pt x="6243580" y="1362737"/>
                    <a:pt x="5906453" y="1418155"/>
                    <a:pt x="5689399" y="1395064"/>
                  </a:cubicBezTo>
                  <a:cubicBezTo>
                    <a:pt x="5472345" y="1371973"/>
                    <a:pt x="5315326" y="1279609"/>
                    <a:pt x="5135217" y="1242664"/>
                  </a:cubicBezTo>
                  <a:cubicBezTo>
                    <a:pt x="4955108" y="1205719"/>
                    <a:pt x="4761144" y="1238047"/>
                    <a:pt x="4608744" y="1173392"/>
                  </a:cubicBezTo>
                  <a:cubicBezTo>
                    <a:pt x="4456344" y="1108737"/>
                    <a:pt x="4343199" y="877828"/>
                    <a:pt x="4220817" y="854737"/>
                  </a:cubicBezTo>
                  <a:cubicBezTo>
                    <a:pt x="4098435" y="831646"/>
                    <a:pt x="3994526" y="1007137"/>
                    <a:pt x="3874453" y="1034846"/>
                  </a:cubicBezTo>
                  <a:cubicBezTo>
                    <a:pt x="3754380" y="1062555"/>
                    <a:pt x="3578890" y="997901"/>
                    <a:pt x="3500381" y="1020992"/>
                  </a:cubicBezTo>
                  <a:cubicBezTo>
                    <a:pt x="3421872" y="1044083"/>
                    <a:pt x="3451890" y="1124901"/>
                    <a:pt x="3403399" y="1173392"/>
                  </a:cubicBezTo>
                  <a:cubicBezTo>
                    <a:pt x="3354908" y="1221883"/>
                    <a:pt x="3260235" y="1288846"/>
                    <a:pt x="3209435" y="1311937"/>
                  </a:cubicBezTo>
                  <a:cubicBezTo>
                    <a:pt x="3158635" y="1335028"/>
                    <a:pt x="3151708" y="1295773"/>
                    <a:pt x="3098599" y="1311937"/>
                  </a:cubicBezTo>
                  <a:cubicBezTo>
                    <a:pt x="3045490" y="1328101"/>
                    <a:pt x="2962363" y="1397373"/>
                    <a:pt x="2890781" y="1408919"/>
                  </a:cubicBezTo>
                  <a:cubicBezTo>
                    <a:pt x="2819199" y="1420465"/>
                    <a:pt x="2749926" y="1348883"/>
                    <a:pt x="2669108" y="1381210"/>
                  </a:cubicBezTo>
                  <a:cubicBezTo>
                    <a:pt x="2588290" y="1413537"/>
                    <a:pt x="2477454" y="1582101"/>
                    <a:pt x="2405872" y="1602883"/>
                  </a:cubicBezTo>
                  <a:cubicBezTo>
                    <a:pt x="2334290" y="1623665"/>
                    <a:pt x="2311199" y="1503592"/>
                    <a:pt x="2239617" y="1505901"/>
                  </a:cubicBezTo>
                  <a:cubicBezTo>
                    <a:pt x="2168035" y="1508210"/>
                    <a:pt x="2043345" y="1612119"/>
                    <a:pt x="1976381" y="1616737"/>
                  </a:cubicBezTo>
                  <a:cubicBezTo>
                    <a:pt x="1909417" y="1621355"/>
                    <a:pt x="1888635" y="1522064"/>
                    <a:pt x="1837835" y="1533610"/>
                  </a:cubicBezTo>
                  <a:cubicBezTo>
                    <a:pt x="1787035" y="1545156"/>
                    <a:pt x="1722381" y="1642137"/>
                    <a:pt x="1671581" y="1686010"/>
                  </a:cubicBezTo>
                  <a:cubicBezTo>
                    <a:pt x="1620781" y="1729883"/>
                    <a:pt x="1597690" y="1776064"/>
                    <a:pt x="1533035" y="1796846"/>
                  </a:cubicBezTo>
                  <a:cubicBezTo>
                    <a:pt x="1468380" y="1817628"/>
                    <a:pt x="1348307" y="1833792"/>
                    <a:pt x="1283653" y="1810701"/>
                  </a:cubicBezTo>
                  <a:cubicBezTo>
                    <a:pt x="1218999" y="1787610"/>
                    <a:pt x="1212072" y="1699865"/>
                    <a:pt x="1145108" y="1658301"/>
                  </a:cubicBezTo>
                  <a:cubicBezTo>
                    <a:pt x="1078145" y="1616737"/>
                    <a:pt x="990399" y="1609810"/>
                    <a:pt x="881872" y="1561319"/>
                  </a:cubicBezTo>
                  <a:cubicBezTo>
                    <a:pt x="773345" y="1512828"/>
                    <a:pt x="604780" y="1408919"/>
                    <a:pt x="493944" y="1367355"/>
                  </a:cubicBezTo>
                  <a:cubicBezTo>
                    <a:pt x="383108" y="1325791"/>
                    <a:pt x="329998" y="1415846"/>
                    <a:pt x="216853" y="1311937"/>
                  </a:cubicBezTo>
                  <a:cubicBezTo>
                    <a:pt x="174424" y="1272971"/>
                    <a:pt x="116733" y="1186597"/>
                    <a:pt x="57661" y="1092632"/>
                  </a:cubicBezTo>
                  <a:lnTo>
                    <a:pt x="0" y="999795"/>
                  </a:lnTo>
                  <a:lnTo>
                    <a:pt x="0" y="123606"/>
                  </a:lnTo>
                  <a:lnTo>
                    <a:pt x="36623" y="196714"/>
                  </a:lnTo>
                  <a:cubicBezTo>
                    <a:pt x="126366" y="381626"/>
                    <a:pt x="215988" y="591501"/>
                    <a:pt x="286126" y="619210"/>
                  </a:cubicBezTo>
                  <a:cubicBezTo>
                    <a:pt x="473162" y="693101"/>
                    <a:pt x="683290" y="815482"/>
                    <a:pt x="798744" y="882446"/>
                  </a:cubicBezTo>
                  <a:cubicBezTo>
                    <a:pt x="914198" y="949410"/>
                    <a:pt x="898035" y="1018683"/>
                    <a:pt x="978853" y="1020992"/>
                  </a:cubicBezTo>
                  <a:cubicBezTo>
                    <a:pt x="1059671" y="1023301"/>
                    <a:pt x="1128944" y="977119"/>
                    <a:pt x="1283653" y="896301"/>
                  </a:cubicBezTo>
                  <a:cubicBezTo>
                    <a:pt x="1438362" y="815483"/>
                    <a:pt x="1706217" y="633065"/>
                    <a:pt x="1907108" y="536083"/>
                  </a:cubicBezTo>
                  <a:cubicBezTo>
                    <a:pt x="2107999" y="439101"/>
                    <a:pt x="2253472" y="325956"/>
                    <a:pt x="2488999" y="314410"/>
                  </a:cubicBezTo>
                  <a:cubicBezTo>
                    <a:pt x="2724526" y="302864"/>
                    <a:pt x="3082436" y="416010"/>
                    <a:pt x="3320272" y="466810"/>
                  </a:cubicBezTo>
                  <a:cubicBezTo>
                    <a:pt x="3558108" y="517610"/>
                    <a:pt x="3779781" y="579956"/>
                    <a:pt x="3916017" y="619210"/>
                  </a:cubicBezTo>
                  <a:cubicBezTo>
                    <a:pt x="4052253" y="658464"/>
                    <a:pt x="4049945" y="672319"/>
                    <a:pt x="4137690" y="702337"/>
                  </a:cubicBezTo>
                  <a:cubicBezTo>
                    <a:pt x="4225435" y="732355"/>
                    <a:pt x="4361672" y="753137"/>
                    <a:pt x="4442490" y="799319"/>
                  </a:cubicBezTo>
                  <a:cubicBezTo>
                    <a:pt x="4523308" y="845501"/>
                    <a:pt x="4537163" y="935555"/>
                    <a:pt x="4622599" y="979428"/>
                  </a:cubicBezTo>
                  <a:cubicBezTo>
                    <a:pt x="4708035" y="1023301"/>
                    <a:pt x="4844272" y="1076409"/>
                    <a:pt x="4955108" y="1062555"/>
                  </a:cubicBezTo>
                  <a:cubicBezTo>
                    <a:pt x="5065944" y="1048701"/>
                    <a:pt x="5167544" y="907846"/>
                    <a:pt x="5287617" y="896301"/>
                  </a:cubicBezTo>
                  <a:cubicBezTo>
                    <a:pt x="5407690" y="884756"/>
                    <a:pt x="5567017" y="1018683"/>
                    <a:pt x="5675544" y="993283"/>
                  </a:cubicBezTo>
                  <a:cubicBezTo>
                    <a:pt x="5784071" y="967883"/>
                    <a:pt x="5853345" y="792392"/>
                    <a:pt x="5938781" y="743901"/>
                  </a:cubicBezTo>
                  <a:cubicBezTo>
                    <a:pt x="6024217" y="695410"/>
                    <a:pt x="6070399" y="769301"/>
                    <a:pt x="6188162" y="702337"/>
                  </a:cubicBezTo>
                  <a:cubicBezTo>
                    <a:pt x="6305926" y="635373"/>
                    <a:pt x="6518362" y="358283"/>
                    <a:pt x="6645362" y="342119"/>
                  </a:cubicBezTo>
                  <a:cubicBezTo>
                    <a:pt x="6772362" y="325955"/>
                    <a:pt x="6853180" y="529155"/>
                    <a:pt x="6950162" y="605355"/>
                  </a:cubicBezTo>
                  <a:cubicBezTo>
                    <a:pt x="7047144" y="681555"/>
                    <a:pt x="7130271" y="716192"/>
                    <a:pt x="7227253" y="799319"/>
                  </a:cubicBezTo>
                  <a:cubicBezTo>
                    <a:pt x="7324235" y="882446"/>
                    <a:pt x="7398126" y="1090264"/>
                    <a:pt x="7532053" y="1104119"/>
                  </a:cubicBezTo>
                  <a:cubicBezTo>
                    <a:pt x="7665980" y="1117974"/>
                    <a:pt x="7859944" y="914773"/>
                    <a:pt x="8030817" y="882446"/>
                  </a:cubicBezTo>
                  <a:cubicBezTo>
                    <a:pt x="8201690" y="850119"/>
                    <a:pt x="8423363" y="884755"/>
                    <a:pt x="8557290" y="910155"/>
                  </a:cubicBezTo>
                  <a:cubicBezTo>
                    <a:pt x="8691217" y="935555"/>
                    <a:pt x="8707381" y="1090264"/>
                    <a:pt x="8834381" y="1034846"/>
                  </a:cubicBezTo>
                  <a:cubicBezTo>
                    <a:pt x="8961381" y="979428"/>
                    <a:pt x="9157654" y="667700"/>
                    <a:pt x="9319290" y="577646"/>
                  </a:cubicBezTo>
                  <a:cubicBezTo>
                    <a:pt x="9480926" y="487592"/>
                    <a:pt x="9628708" y="589192"/>
                    <a:pt x="9804199" y="494519"/>
                  </a:cubicBezTo>
                  <a:cubicBezTo>
                    <a:pt x="9979690" y="399846"/>
                    <a:pt x="10192126" y="60410"/>
                    <a:pt x="10372235" y="9610"/>
                  </a:cubicBezTo>
                  <a:cubicBezTo>
                    <a:pt x="10394749" y="3260"/>
                    <a:pt x="10417118" y="266"/>
                    <a:pt x="10439343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 userDrawn="1"/>
          </p:nvSpPr>
          <p:spPr>
            <a:xfrm>
              <a:off x="1" y="5278690"/>
              <a:ext cx="5743205" cy="788846"/>
            </a:xfrm>
            <a:custGeom>
              <a:avLst/>
              <a:gdLst>
                <a:gd name="connsiteX0" fmla="*/ 4276235 w 5122065"/>
                <a:gd name="connsiteY0" fmla="*/ 0 h 1331509"/>
                <a:gd name="connsiteX1" fmla="*/ 4622599 w 5122065"/>
                <a:gd name="connsiteY1" fmla="*/ 263236 h 1331509"/>
                <a:gd name="connsiteX2" fmla="*/ 4959438 w 5122065"/>
                <a:gd name="connsiteY2" fmla="*/ 365414 h 1331509"/>
                <a:gd name="connsiteX3" fmla="*/ 5122065 w 5122065"/>
                <a:gd name="connsiteY3" fmla="*/ 413482 h 1331509"/>
                <a:gd name="connsiteX4" fmla="*/ 5089500 w 5122065"/>
                <a:gd name="connsiteY4" fmla="*/ 440694 h 1331509"/>
                <a:gd name="connsiteX5" fmla="*/ 4844272 w 5122065"/>
                <a:gd name="connsiteY5" fmla="*/ 665018 h 1331509"/>
                <a:gd name="connsiteX6" fmla="*/ 4345508 w 5122065"/>
                <a:gd name="connsiteY6" fmla="*/ 886691 h 1331509"/>
                <a:gd name="connsiteX7" fmla="*/ 4151544 w 5122065"/>
                <a:gd name="connsiteY7" fmla="*/ 1080654 h 1331509"/>
                <a:gd name="connsiteX8" fmla="*/ 3971435 w 5122065"/>
                <a:gd name="connsiteY8" fmla="*/ 1080654 h 1331509"/>
                <a:gd name="connsiteX9" fmla="*/ 3486526 w 5122065"/>
                <a:gd name="connsiteY9" fmla="*/ 1108364 h 1331509"/>
                <a:gd name="connsiteX10" fmla="*/ 3223290 w 5122065"/>
                <a:gd name="connsiteY10" fmla="*/ 1108364 h 1331509"/>
                <a:gd name="connsiteX11" fmla="*/ 2530562 w 5122065"/>
                <a:gd name="connsiteY11" fmla="*/ 1149927 h 1331509"/>
                <a:gd name="connsiteX12" fmla="*/ 2142635 w 5122065"/>
                <a:gd name="connsiteY12" fmla="*/ 997527 h 1331509"/>
                <a:gd name="connsiteX13" fmla="*/ 2017944 w 5122065"/>
                <a:gd name="connsiteY13" fmla="*/ 1039091 h 1331509"/>
                <a:gd name="connsiteX14" fmla="*/ 1726999 w 5122065"/>
                <a:gd name="connsiteY14" fmla="*/ 928254 h 1331509"/>
                <a:gd name="connsiteX15" fmla="*/ 1131253 w 5122065"/>
                <a:gd name="connsiteY15" fmla="*/ 969818 h 1331509"/>
                <a:gd name="connsiteX16" fmla="*/ 895726 w 5122065"/>
                <a:gd name="connsiteY16" fmla="*/ 1108364 h 1331509"/>
                <a:gd name="connsiteX17" fmla="*/ 535508 w 5122065"/>
                <a:gd name="connsiteY17" fmla="*/ 1191491 h 1331509"/>
                <a:gd name="connsiteX18" fmla="*/ 189144 w 5122065"/>
                <a:gd name="connsiteY18" fmla="*/ 1330036 h 1331509"/>
                <a:gd name="connsiteX19" fmla="*/ 38476 w 5122065"/>
                <a:gd name="connsiteY19" fmla="*/ 1267149 h 1331509"/>
                <a:gd name="connsiteX20" fmla="*/ 0 w 5122065"/>
                <a:gd name="connsiteY20" fmla="*/ 1238995 h 1331509"/>
                <a:gd name="connsiteX21" fmla="*/ 0 w 5122065"/>
                <a:gd name="connsiteY21" fmla="*/ 121717 h 1331509"/>
                <a:gd name="connsiteX22" fmla="*/ 19548 w 5122065"/>
                <a:gd name="connsiteY22" fmla="*/ 121309 h 1331509"/>
                <a:gd name="connsiteX23" fmla="*/ 466235 w 5122065"/>
                <a:gd name="connsiteY23" fmla="*/ 193964 h 1331509"/>
                <a:gd name="connsiteX24" fmla="*/ 729472 w 5122065"/>
                <a:gd name="connsiteY24" fmla="*/ 512618 h 1331509"/>
                <a:gd name="connsiteX25" fmla="*/ 923435 w 5122065"/>
                <a:gd name="connsiteY25" fmla="*/ 484909 h 1331509"/>
                <a:gd name="connsiteX26" fmla="*/ 1477617 w 5122065"/>
                <a:gd name="connsiteY26" fmla="*/ 678873 h 1331509"/>
                <a:gd name="connsiteX27" fmla="*/ 2419726 w 5122065"/>
                <a:gd name="connsiteY27" fmla="*/ 512618 h 1331509"/>
                <a:gd name="connsiteX28" fmla="*/ 3389544 w 5122065"/>
                <a:gd name="connsiteY28" fmla="*/ 290945 h 1331509"/>
                <a:gd name="connsiteX29" fmla="*/ 3514235 w 5122065"/>
                <a:gd name="connsiteY29" fmla="*/ 415636 h 1331509"/>
                <a:gd name="connsiteX30" fmla="*/ 3929872 w 5122065"/>
                <a:gd name="connsiteY30" fmla="*/ 263236 h 1331509"/>
                <a:gd name="connsiteX31" fmla="*/ 4276235 w 5122065"/>
                <a:gd name="connsiteY31" fmla="*/ 0 h 13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22065" h="1331509">
                  <a:moveTo>
                    <a:pt x="4276235" y="0"/>
                  </a:moveTo>
                  <a:cubicBezTo>
                    <a:pt x="4391689" y="0"/>
                    <a:pt x="4449417" y="180109"/>
                    <a:pt x="4622599" y="263236"/>
                  </a:cubicBezTo>
                  <a:cubicBezTo>
                    <a:pt x="4709190" y="304800"/>
                    <a:pt x="4832726" y="332509"/>
                    <a:pt x="4959438" y="365414"/>
                  </a:cubicBezTo>
                  <a:lnTo>
                    <a:pt x="5122065" y="413482"/>
                  </a:lnTo>
                  <a:lnTo>
                    <a:pt x="5089500" y="440694"/>
                  </a:lnTo>
                  <a:cubicBezTo>
                    <a:pt x="5010238" y="513665"/>
                    <a:pt x="4938079" y="608734"/>
                    <a:pt x="4844272" y="665018"/>
                  </a:cubicBezTo>
                  <a:cubicBezTo>
                    <a:pt x="4694181" y="755072"/>
                    <a:pt x="4460963" y="817418"/>
                    <a:pt x="4345508" y="886691"/>
                  </a:cubicBezTo>
                  <a:cubicBezTo>
                    <a:pt x="4230053" y="955964"/>
                    <a:pt x="4213889" y="1048327"/>
                    <a:pt x="4151544" y="1080654"/>
                  </a:cubicBezTo>
                  <a:cubicBezTo>
                    <a:pt x="4089199" y="1112981"/>
                    <a:pt x="4082271" y="1076036"/>
                    <a:pt x="3971435" y="1080654"/>
                  </a:cubicBezTo>
                  <a:cubicBezTo>
                    <a:pt x="3860599" y="1085272"/>
                    <a:pt x="3611217" y="1103746"/>
                    <a:pt x="3486526" y="1108364"/>
                  </a:cubicBezTo>
                  <a:cubicBezTo>
                    <a:pt x="3361835" y="1112982"/>
                    <a:pt x="3382617" y="1101437"/>
                    <a:pt x="3223290" y="1108364"/>
                  </a:cubicBezTo>
                  <a:cubicBezTo>
                    <a:pt x="3063963" y="1115291"/>
                    <a:pt x="2710671" y="1168400"/>
                    <a:pt x="2530562" y="1149927"/>
                  </a:cubicBezTo>
                  <a:cubicBezTo>
                    <a:pt x="2350453" y="1131454"/>
                    <a:pt x="2228071" y="1016000"/>
                    <a:pt x="2142635" y="997527"/>
                  </a:cubicBezTo>
                  <a:cubicBezTo>
                    <a:pt x="2057199" y="979054"/>
                    <a:pt x="2087217" y="1050636"/>
                    <a:pt x="2017944" y="1039091"/>
                  </a:cubicBezTo>
                  <a:cubicBezTo>
                    <a:pt x="1948671" y="1027546"/>
                    <a:pt x="1874781" y="939800"/>
                    <a:pt x="1726999" y="928254"/>
                  </a:cubicBezTo>
                  <a:cubicBezTo>
                    <a:pt x="1579217" y="916708"/>
                    <a:pt x="1269798" y="939800"/>
                    <a:pt x="1131253" y="969818"/>
                  </a:cubicBezTo>
                  <a:cubicBezTo>
                    <a:pt x="992708" y="999836"/>
                    <a:pt x="995017" y="1071419"/>
                    <a:pt x="895726" y="1108364"/>
                  </a:cubicBezTo>
                  <a:cubicBezTo>
                    <a:pt x="796435" y="1145309"/>
                    <a:pt x="653272" y="1154546"/>
                    <a:pt x="535508" y="1191491"/>
                  </a:cubicBezTo>
                  <a:cubicBezTo>
                    <a:pt x="417744" y="1228436"/>
                    <a:pt x="350780" y="1295400"/>
                    <a:pt x="189144" y="1330036"/>
                  </a:cubicBezTo>
                  <a:cubicBezTo>
                    <a:pt x="148735" y="1338695"/>
                    <a:pt x="96203" y="1308100"/>
                    <a:pt x="38476" y="1267149"/>
                  </a:cubicBezTo>
                  <a:lnTo>
                    <a:pt x="0" y="1238995"/>
                  </a:lnTo>
                  <a:lnTo>
                    <a:pt x="0" y="121717"/>
                  </a:lnTo>
                  <a:lnTo>
                    <a:pt x="19548" y="121309"/>
                  </a:lnTo>
                  <a:cubicBezTo>
                    <a:pt x="177238" y="124331"/>
                    <a:pt x="369542" y="156442"/>
                    <a:pt x="466235" y="193964"/>
                  </a:cubicBezTo>
                  <a:cubicBezTo>
                    <a:pt x="620944" y="254000"/>
                    <a:pt x="653272" y="464127"/>
                    <a:pt x="729472" y="512618"/>
                  </a:cubicBezTo>
                  <a:cubicBezTo>
                    <a:pt x="805672" y="561109"/>
                    <a:pt x="798744" y="457200"/>
                    <a:pt x="923435" y="484909"/>
                  </a:cubicBezTo>
                  <a:cubicBezTo>
                    <a:pt x="1048126" y="512618"/>
                    <a:pt x="1228235" y="674255"/>
                    <a:pt x="1477617" y="678873"/>
                  </a:cubicBezTo>
                  <a:cubicBezTo>
                    <a:pt x="1726999" y="683491"/>
                    <a:pt x="2101072" y="577273"/>
                    <a:pt x="2419726" y="512618"/>
                  </a:cubicBezTo>
                  <a:cubicBezTo>
                    <a:pt x="2738380" y="447963"/>
                    <a:pt x="3207126" y="307109"/>
                    <a:pt x="3389544" y="290945"/>
                  </a:cubicBezTo>
                  <a:cubicBezTo>
                    <a:pt x="3571962" y="274781"/>
                    <a:pt x="3424180" y="420254"/>
                    <a:pt x="3514235" y="415636"/>
                  </a:cubicBezTo>
                  <a:cubicBezTo>
                    <a:pt x="3604290" y="411018"/>
                    <a:pt x="3802872" y="332509"/>
                    <a:pt x="3929872" y="263236"/>
                  </a:cubicBezTo>
                  <a:cubicBezTo>
                    <a:pt x="4056872" y="193963"/>
                    <a:pt x="4160781" y="0"/>
                    <a:pt x="4276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>
              <a:off x="5743205" y="5477571"/>
              <a:ext cx="3959039" cy="712575"/>
            </a:xfrm>
            <a:custGeom>
              <a:avLst/>
              <a:gdLst>
                <a:gd name="connsiteX0" fmla="*/ 239912 w 3530860"/>
                <a:gd name="connsiteY0" fmla="*/ 926 h 1202770"/>
                <a:gd name="connsiteX1" fmla="*/ 664316 w 3530860"/>
                <a:gd name="connsiteY1" fmla="*/ 93794 h 1202770"/>
                <a:gd name="connsiteX2" fmla="*/ 1606425 w 3530860"/>
                <a:gd name="connsiteY2" fmla="*/ 273903 h 1202770"/>
                <a:gd name="connsiteX3" fmla="*/ 2700934 w 3530860"/>
                <a:gd name="connsiteY3" fmla="*/ 412448 h 1202770"/>
                <a:gd name="connsiteX4" fmla="*/ 2784061 w 3530860"/>
                <a:gd name="connsiteY4" fmla="*/ 592557 h 1202770"/>
                <a:gd name="connsiteX5" fmla="*/ 3324388 w 3530860"/>
                <a:gd name="connsiteY5" fmla="*/ 564848 h 1202770"/>
                <a:gd name="connsiteX6" fmla="*/ 3483716 w 3530860"/>
                <a:gd name="connsiteY6" fmla="*/ 663562 h 1202770"/>
                <a:gd name="connsiteX7" fmla="*/ 3530860 w 3530860"/>
                <a:gd name="connsiteY7" fmla="*/ 705992 h 1202770"/>
                <a:gd name="connsiteX8" fmla="*/ 3474191 w 3530860"/>
                <a:gd name="connsiteY8" fmla="*/ 745823 h 1202770"/>
                <a:gd name="connsiteX9" fmla="*/ 3227407 w 3530860"/>
                <a:gd name="connsiteY9" fmla="*/ 897357 h 1202770"/>
                <a:gd name="connsiteX10" fmla="*/ 2700934 w 3530860"/>
                <a:gd name="connsiteY10" fmla="*/ 1008194 h 1202770"/>
                <a:gd name="connsiteX11" fmla="*/ 2174461 w 3530860"/>
                <a:gd name="connsiteY11" fmla="*/ 1202157 h 1202770"/>
                <a:gd name="connsiteX12" fmla="*/ 1537152 w 3530860"/>
                <a:gd name="connsiteY12" fmla="*/ 938921 h 1202770"/>
                <a:gd name="connsiteX13" fmla="*/ 692025 w 3530860"/>
                <a:gd name="connsiteY13" fmla="*/ 675685 h 1202770"/>
                <a:gd name="connsiteX14" fmla="*/ 193261 w 3530860"/>
                <a:gd name="connsiteY14" fmla="*/ 163067 h 1202770"/>
                <a:gd name="connsiteX15" fmla="*/ 25599 w 3530860"/>
                <a:gd name="connsiteY15" fmla="*/ 85351 h 1202770"/>
                <a:gd name="connsiteX16" fmla="*/ 0 w 3530860"/>
                <a:gd name="connsiteY16" fmla="*/ 77785 h 1202770"/>
                <a:gd name="connsiteX17" fmla="*/ 16074 w 3530860"/>
                <a:gd name="connsiteY17" fmla="*/ 64353 h 1202770"/>
                <a:gd name="connsiteX18" fmla="*/ 123988 w 3530860"/>
                <a:gd name="connsiteY18" fmla="*/ 10667 h 1202770"/>
                <a:gd name="connsiteX19" fmla="*/ 239912 w 3530860"/>
                <a:gd name="connsiteY19" fmla="*/ 926 h 120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0860" h="1202770">
                  <a:moveTo>
                    <a:pt x="239912" y="926"/>
                  </a:moveTo>
                  <a:cubicBezTo>
                    <a:pt x="356052" y="8502"/>
                    <a:pt x="479011" y="60889"/>
                    <a:pt x="664316" y="93794"/>
                  </a:cubicBezTo>
                  <a:cubicBezTo>
                    <a:pt x="911389" y="137667"/>
                    <a:pt x="1266989" y="220794"/>
                    <a:pt x="1606425" y="273903"/>
                  </a:cubicBezTo>
                  <a:cubicBezTo>
                    <a:pt x="1945861" y="327012"/>
                    <a:pt x="2504661" y="359339"/>
                    <a:pt x="2700934" y="412448"/>
                  </a:cubicBezTo>
                  <a:cubicBezTo>
                    <a:pt x="2897207" y="465557"/>
                    <a:pt x="2680152" y="567157"/>
                    <a:pt x="2784061" y="592557"/>
                  </a:cubicBezTo>
                  <a:cubicBezTo>
                    <a:pt x="2887970" y="617957"/>
                    <a:pt x="3181224" y="534830"/>
                    <a:pt x="3324388" y="564848"/>
                  </a:cubicBezTo>
                  <a:cubicBezTo>
                    <a:pt x="3395970" y="579857"/>
                    <a:pt x="3439843" y="620844"/>
                    <a:pt x="3483716" y="663562"/>
                  </a:cubicBezTo>
                  <a:lnTo>
                    <a:pt x="3530860" y="705992"/>
                  </a:lnTo>
                  <a:lnTo>
                    <a:pt x="3474191" y="745823"/>
                  </a:lnTo>
                  <a:cubicBezTo>
                    <a:pt x="3394238" y="803839"/>
                    <a:pt x="3310534" y="863875"/>
                    <a:pt x="3227407" y="897357"/>
                  </a:cubicBezTo>
                  <a:cubicBezTo>
                    <a:pt x="3061153" y="964321"/>
                    <a:pt x="2876425" y="957394"/>
                    <a:pt x="2700934" y="1008194"/>
                  </a:cubicBezTo>
                  <a:cubicBezTo>
                    <a:pt x="2525443" y="1058994"/>
                    <a:pt x="2368425" y="1213702"/>
                    <a:pt x="2174461" y="1202157"/>
                  </a:cubicBezTo>
                  <a:cubicBezTo>
                    <a:pt x="1980497" y="1190612"/>
                    <a:pt x="1784225" y="1026666"/>
                    <a:pt x="1537152" y="938921"/>
                  </a:cubicBezTo>
                  <a:cubicBezTo>
                    <a:pt x="1290079" y="851176"/>
                    <a:pt x="916007" y="804994"/>
                    <a:pt x="692025" y="675685"/>
                  </a:cubicBezTo>
                  <a:cubicBezTo>
                    <a:pt x="468043" y="546376"/>
                    <a:pt x="391843" y="287758"/>
                    <a:pt x="193261" y="163067"/>
                  </a:cubicBezTo>
                  <a:cubicBezTo>
                    <a:pt x="143616" y="131894"/>
                    <a:pt x="86321" y="106783"/>
                    <a:pt x="25599" y="85351"/>
                  </a:cubicBezTo>
                  <a:lnTo>
                    <a:pt x="0" y="77785"/>
                  </a:lnTo>
                  <a:lnTo>
                    <a:pt x="16074" y="64353"/>
                  </a:lnTo>
                  <a:cubicBezTo>
                    <a:pt x="49376" y="39675"/>
                    <a:pt x="84734" y="20481"/>
                    <a:pt x="123988" y="10667"/>
                  </a:cubicBezTo>
                  <a:cubicBezTo>
                    <a:pt x="163243" y="854"/>
                    <a:pt x="201198" y="-1600"/>
                    <a:pt x="239912" y="9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>
              <a:off x="9702245" y="5734152"/>
              <a:ext cx="1910118" cy="332679"/>
            </a:xfrm>
            <a:custGeom>
              <a:avLst/>
              <a:gdLst>
                <a:gd name="connsiteX0" fmla="*/ 1125297 w 1703535"/>
                <a:gd name="connsiteY0" fmla="*/ 143 h 561535"/>
                <a:gd name="connsiteX1" fmla="*/ 1262110 w 1703535"/>
                <a:gd name="connsiteY1" fmla="*/ 20925 h 561535"/>
                <a:gd name="connsiteX2" fmla="*/ 1456074 w 1703535"/>
                <a:gd name="connsiteY2" fmla="*/ 214889 h 561535"/>
                <a:gd name="connsiteX3" fmla="*/ 1691601 w 1703535"/>
                <a:gd name="connsiteY3" fmla="*/ 394998 h 561535"/>
                <a:gd name="connsiteX4" fmla="*/ 1703535 w 1703535"/>
                <a:gd name="connsiteY4" fmla="*/ 402494 h 561535"/>
                <a:gd name="connsiteX5" fmla="*/ 1629797 w 1703535"/>
                <a:gd name="connsiteY5" fmla="*/ 437536 h 561535"/>
                <a:gd name="connsiteX6" fmla="*/ 1414510 w 1703535"/>
                <a:gd name="connsiteY6" fmla="*/ 561252 h 561535"/>
                <a:gd name="connsiteX7" fmla="*/ 1054292 w 1703535"/>
                <a:gd name="connsiteY7" fmla="*/ 436561 h 561535"/>
                <a:gd name="connsiteX8" fmla="*/ 791056 w 1703535"/>
                <a:gd name="connsiteY8" fmla="*/ 505834 h 561535"/>
                <a:gd name="connsiteX9" fmla="*/ 652510 w 1703535"/>
                <a:gd name="connsiteY9" fmla="*/ 394998 h 561535"/>
                <a:gd name="connsiteX10" fmla="*/ 112183 w 1703535"/>
                <a:gd name="connsiteY10" fmla="*/ 339580 h 561535"/>
                <a:gd name="connsiteX11" fmla="*/ 22128 w 1703535"/>
                <a:gd name="connsiteY11" fmla="*/ 292821 h 561535"/>
                <a:gd name="connsiteX12" fmla="*/ 0 w 1703535"/>
                <a:gd name="connsiteY12" fmla="*/ 272905 h 561535"/>
                <a:gd name="connsiteX13" fmla="*/ 59904 w 1703535"/>
                <a:gd name="connsiteY13" fmla="*/ 230800 h 561535"/>
                <a:gd name="connsiteX14" fmla="*/ 167601 w 1703535"/>
                <a:gd name="connsiteY14" fmla="*/ 173325 h 561535"/>
                <a:gd name="connsiteX15" fmla="*/ 513965 w 1703535"/>
                <a:gd name="connsiteY15" fmla="*/ 159470 h 561535"/>
                <a:gd name="connsiteX16" fmla="*/ 957310 w 1703535"/>
                <a:gd name="connsiteY16" fmla="*/ 20925 h 561535"/>
                <a:gd name="connsiteX17" fmla="*/ 1125297 w 1703535"/>
                <a:gd name="connsiteY17" fmla="*/ 143 h 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3535" h="561535">
                  <a:moveTo>
                    <a:pt x="1125297" y="143"/>
                  </a:moveTo>
                  <a:cubicBezTo>
                    <a:pt x="1175519" y="-1011"/>
                    <a:pt x="1220546" y="4762"/>
                    <a:pt x="1262110" y="20925"/>
                  </a:cubicBezTo>
                  <a:cubicBezTo>
                    <a:pt x="1345237" y="53252"/>
                    <a:pt x="1384492" y="152544"/>
                    <a:pt x="1456074" y="214889"/>
                  </a:cubicBezTo>
                  <a:cubicBezTo>
                    <a:pt x="1527656" y="277234"/>
                    <a:pt x="1555365" y="309562"/>
                    <a:pt x="1691601" y="394998"/>
                  </a:cubicBezTo>
                  <a:lnTo>
                    <a:pt x="1703535" y="402494"/>
                  </a:lnTo>
                  <a:lnTo>
                    <a:pt x="1629797" y="437536"/>
                  </a:lnTo>
                  <a:cubicBezTo>
                    <a:pt x="1550891" y="488516"/>
                    <a:pt x="1497637" y="556057"/>
                    <a:pt x="1414510" y="561252"/>
                  </a:cubicBezTo>
                  <a:cubicBezTo>
                    <a:pt x="1303674" y="568179"/>
                    <a:pt x="1158201" y="445797"/>
                    <a:pt x="1054292" y="436561"/>
                  </a:cubicBezTo>
                  <a:cubicBezTo>
                    <a:pt x="950383" y="427325"/>
                    <a:pt x="858020" y="512761"/>
                    <a:pt x="791056" y="505834"/>
                  </a:cubicBezTo>
                  <a:cubicBezTo>
                    <a:pt x="724092" y="498907"/>
                    <a:pt x="765656" y="422707"/>
                    <a:pt x="652510" y="394998"/>
                  </a:cubicBezTo>
                  <a:cubicBezTo>
                    <a:pt x="539364" y="367289"/>
                    <a:pt x="255347" y="383453"/>
                    <a:pt x="112183" y="339580"/>
                  </a:cubicBezTo>
                  <a:cubicBezTo>
                    <a:pt x="76392" y="328612"/>
                    <a:pt x="47528" y="312015"/>
                    <a:pt x="22128" y="292821"/>
                  </a:cubicBezTo>
                  <a:lnTo>
                    <a:pt x="0" y="272905"/>
                  </a:lnTo>
                  <a:lnTo>
                    <a:pt x="59904" y="230800"/>
                  </a:lnTo>
                  <a:cubicBezTo>
                    <a:pt x="97462" y="206374"/>
                    <a:pt x="133542" y="186025"/>
                    <a:pt x="167601" y="173325"/>
                  </a:cubicBezTo>
                  <a:cubicBezTo>
                    <a:pt x="303837" y="122525"/>
                    <a:pt x="382347" y="184870"/>
                    <a:pt x="513965" y="159470"/>
                  </a:cubicBezTo>
                  <a:cubicBezTo>
                    <a:pt x="645583" y="134070"/>
                    <a:pt x="832619" y="44016"/>
                    <a:pt x="957310" y="20925"/>
                  </a:cubicBezTo>
                  <a:cubicBezTo>
                    <a:pt x="1019656" y="9380"/>
                    <a:pt x="1075074" y="1298"/>
                    <a:pt x="1125297" y="1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>
              <a:off x="11612362" y="5920949"/>
              <a:ext cx="579637" cy="228574"/>
            </a:xfrm>
            <a:custGeom>
              <a:avLst/>
              <a:gdLst>
                <a:gd name="connsiteX0" fmla="*/ 516948 w 516948"/>
                <a:gd name="connsiteY0" fmla="*/ 0 h 385814"/>
                <a:gd name="connsiteX1" fmla="*/ 516948 w 516948"/>
                <a:gd name="connsiteY1" fmla="*/ 385814 h 385814"/>
                <a:gd name="connsiteX2" fmla="*/ 415392 w 516948"/>
                <a:gd name="connsiteY2" fmla="*/ 335249 h 385814"/>
                <a:gd name="connsiteX3" fmla="*/ 44134 w 516948"/>
                <a:gd name="connsiteY3" fmla="*/ 114916 h 385814"/>
                <a:gd name="connsiteX4" fmla="*/ 0 w 516948"/>
                <a:gd name="connsiteY4" fmla="*/ 87194 h 385814"/>
                <a:gd name="connsiteX5" fmla="*/ 15775 w 516948"/>
                <a:gd name="connsiteY5" fmla="*/ 79698 h 385814"/>
                <a:gd name="connsiteX6" fmla="*/ 480132 w 516948"/>
                <a:gd name="connsiteY6" fmla="*/ 11033 h 385814"/>
                <a:gd name="connsiteX7" fmla="*/ 516948 w 516948"/>
                <a:gd name="connsiteY7" fmla="*/ 0 h 38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948" h="385814">
                  <a:moveTo>
                    <a:pt x="516948" y="0"/>
                  </a:moveTo>
                  <a:lnTo>
                    <a:pt x="516948" y="385814"/>
                  </a:lnTo>
                  <a:lnTo>
                    <a:pt x="415392" y="335249"/>
                  </a:lnTo>
                  <a:cubicBezTo>
                    <a:pt x="282619" y="263722"/>
                    <a:pt x="145336" y="178439"/>
                    <a:pt x="44134" y="114916"/>
                  </a:cubicBezTo>
                  <a:lnTo>
                    <a:pt x="0" y="87194"/>
                  </a:lnTo>
                  <a:lnTo>
                    <a:pt x="15775" y="79698"/>
                  </a:lnTo>
                  <a:cubicBezTo>
                    <a:pt x="134981" y="43330"/>
                    <a:pt x="353191" y="40551"/>
                    <a:pt x="480132" y="11033"/>
                  </a:cubicBezTo>
                  <a:lnTo>
                    <a:pt x="516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>
              <a:off x="0" y="4949130"/>
              <a:ext cx="12191999" cy="1023477"/>
            </a:xfrm>
            <a:custGeom>
              <a:avLst/>
              <a:gdLst>
                <a:gd name="connsiteX0" fmla="*/ 4175722 w 10873408"/>
                <a:gd name="connsiteY0" fmla="*/ 2061 h 1727548"/>
                <a:gd name="connsiteX1" fmla="*/ 4220817 w 10873408"/>
                <a:gd name="connsiteY1" fmla="*/ 2088 h 1727548"/>
                <a:gd name="connsiteX2" fmla="*/ 4608744 w 10873408"/>
                <a:gd name="connsiteY2" fmla="*/ 320743 h 1727548"/>
                <a:gd name="connsiteX3" fmla="*/ 5135217 w 10873408"/>
                <a:gd name="connsiteY3" fmla="*/ 390015 h 1727548"/>
                <a:gd name="connsiteX4" fmla="*/ 5689399 w 10873408"/>
                <a:gd name="connsiteY4" fmla="*/ 542415 h 1727548"/>
                <a:gd name="connsiteX5" fmla="*/ 6437544 w 10873408"/>
                <a:gd name="connsiteY5" fmla="*/ 528561 h 1727548"/>
                <a:gd name="connsiteX6" fmla="*/ 6853181 w 10873408"/>
                <a:gd name="connsiteY6" fmla="*/ 653252 h 1727548"/>
                <a:gd name="connsiteX7" fmla="*/ 7268817 w 10873408"/>
                <a:gd name="connsiteY7" fmla="*/ 570124 h 1727548"/>
                <a:gd name="connsiteX8" fmla="*/ 7753726 w 10873408"/>
                <a:gd name="connsiteY8" fmla="*/ 597834 h 1727548"/>
                <a:gd name="connsiteX9" fmla="*/ 8127799 w 10873408"/>
                <a:gd name="connsiteY9" fmla="*/ 694815 h 1727548"/>
                <a:gd name="connsiteX10" fmla="*/ 8501872 w 10873408"/>
                <a:gd name="connsiteY10" fmla="*/ 528561 h 1727548"/>
                <a:gd name="connsiteX11" fmla="*/ 8751253 w 10873408"/>
                <a:gd name="connsiteY11" fmla="*/ 334597 h 1727548"/>
                <a:gd name="connsiteX12" fmla="*/ 9139181 w 10873408"/>
                <a:gd name="connsiteY12" fmla="*/ 293034 h 1727548"/>
                <a:gd name="connsiteX13" fmla="*/ 9471690 w 10873408"/>
                <a:gd name="connsiteY13" fmla="*/ 500852 h 1727548"/>
                <a:gd name="connsiteX14" fmla="*/ 10039726 w 10873408"/>
                <a:gd name="connsiteY14" fmla="*/ 403870 h 1727548"/>
                <a:gd name="connsiteX15" fmla="*/ 10247544 w 10873408"/>
                <a:gd name="connsiteY15" fmla="*/ 445434 h 1727548"/>
                <a:gd name="connsiteX16" fmla="*/ 10399944 w 10873408"/>
                <a:gd name="connsiteY16" fmla="*/ 237615 h 1727548"/>
                <a:gd name="connsiteX17" fmla="*/ 10732453 w 10873408"/>
                <a:gd name="connsiteY17" fmla="*/ 473143 h 1727548"/>
                <a:gd name="connsiteX18" fmla="*/ 10843181 w 10873408"/>
                <a:gd name="connsiteY18" fmla="*/ 479421 h 1727548"/>
                <a:gd name="connsiteX19" fmla="*/ 10873408 w 10873408"/>
                <a:gd name="connsiteY19" fmla="*/ 474933 h 1727548"/>
                <a:gd name="connsiteX20" fmla="*/ 10873408 w 10873408"/>
                <a:gd name="connsiteY20" fmla="*/ 1640354 h 1727548"/>
                <a:gd name="connsiteX21" fmla="*/ 10836592 w 10873408"/>
                <a:gd name="connsiteY21" fmla="*/ 1651387 h 1727548"/>
                <a:gd name="connsiteX22" fmla="*/ 10372235 w 10873408"/>
                <a:gd name="connsiteY22" fmla="*/ 1720052 h 1727548"/>
                <a:gd name="connsiteX23" fmla="*/ 10356460 w 10873408"/>
                <a:gd name="connsiteY23" fmla="*/ 1727548 h 1727548"/>
                <a:gd name="connsiteX24" fmla="*/ 10344526 w 10873408"/>
                <a:gd name="connsiteY24" fmla="*/ 1720052 h 1727548"/>
                <a:gd name="connsiteX25" fmla="*/ 10108999 w 10873408"/>
                <a:gd name="connsiteY25" fmla="*/ 1539943 h 1727548"/>
                <a:gd name="connsiteX26" fmla="*/ 9915035 w 10873408"/>
                <a:gd name="connsiteY26" fmla="*/ 1345979 h 1727548"/>
                <a:gd name="connsiteX27" fmla="*/ 9610235 w 10873408"/>
                <a:gd name="connsiteY27" fmla="*/ 1345979 h 1727548"/>
                <a:gd name="connsiteX28" fmla="*/ 9166890 w 10873408"/>
                <a:gd name="connsiteY28" fmla="*/ 1484524 h 1727548"/>
                <a:gd name="connsiteX29" fmla="*/ 8820526 w 10873408"/>
                <a:gd name="connsiteY29" fmla="*/ 1498379 h 1727548"/>
                <a:gd name="connsiteX30" fmla="*/ 8712829 w 10873408"/>
                <a:gd name="connsiteY30" fmla="*/ 1555854 h 1727548"/>
                <a:gd name="connsiteX31" fmla="*/ 8652925 w 10873408"/>
                <a:gd name="connsiteY31" fmla="*/ 1597959 h 1727548"/>
                <a:gd name="connsiteX32" fmla="*/ 8605781 w 10873408"/>
                <a:gd name="connsiteY32" fmla="*/ 1555529 h 1727548"/>
                <a:gd name="connsiteX33" fmla="*/ 8446453 w 10873408"/>
                <a:gd name="connsiteY33" fmla="*/ 1456815 h 1727548"/>
                <a:gd name="connsiteX34" fmla="*/ 7906126 w 10873408"/>
                <a:gd name="connsiteY34" fmla="*/ 1484524 h 1727548"/>
                <a:gd name="connsiteX35" fmla="*/ 7822999 w 10873408"/>
                <a:gd name="connsiteY35" fmla="*/ 1304415 h 1727548"/>
                <a:gd name="connsiteX36" fmla="*/ 6728490 w 10873408"/>
                <a:gd name="connsiteY36" fmla="*/ 1165870 h 1727548"/>
                <a:gd name="connsiteX37" fmla="*/ 5786381 w 10873408"/>
                <a:gd name="connsiteY37" fmla="*/ 985761 h 1727548"/>
                <a:gd name="connsiteX38" fmla="*/ 5246053 w 10873408"/>
                <a:gd name="connsiteY38" fmla="*/ 902634 h 1727548"/>
                <a:gd name="connsiteX39" fmla="*/ 5138139 w 10873408"/>
                <a:gd name="connsiteY39" fmla="*/ 956320 h 1727548"/>
                <a:gd name="connsiteX40" fmla="*/ 5122065 w 10873408"/>
                <a:gd name="connsiteY40" fmla="*/ 969752 h 1727548"/>
                <a:gd name="connsiteX41" fmla="*/ 4959438 w 10873408"/>
                <a:gd name="connsiteY41" fmla="*/ 921684 h 1727548"/>
                <a:gd name="connsiteX42" fmla="*/ 4622599 w 10873408"/>
                <a:gd name="connsiteY42" fmla="*/ 819506 h 1727548"/>
                <a:gd name="connsiteX43" fmla="*/ 4276235 w 10873408"/>
                <a:gd name="connsiteY43" fmla="*/ 556270 h 1727548"/>
                <a:gd name="connsiteX44" fmla="*/ 3929872 w 10873408"/>
                <a:gd name="connsiteY44" fmla="*/ 819506 h 1727548"/>
                <a:gd name="connsiteX45" fmla="*/ 3514235 w 10873408"/>
                <a:gd name="connsiteY45" fmla="*/ 971906 h 1727548"/>
                <a:gd name="connsiteX46" fmla="*/ 3389544 w 10873408"/>
                <a:gd name="connsiteY46" fmla="*/ 847215 h 1727548"/>
                <a:gd name="connsiteX47" fmla="*/ 2419726 w 10873408"/>
                <a:gd name="connsiteY47" fmla="*/ 1068888 h 1727548"/>
                <a:gd name="connsiteX48" fmla="*/ 1477617 w 10873408"/>
                <a:gd name="connsiteY48" fmla="*/ 1235143 h 1727548"/>
                <a:gd name="connsiteX49" fmla="*/ 923435 w 10873408"/>
                <a:gd name="connsiteY49" fmla="*/ 1041179 h 1727548"/>
                <a:gd name="connsiteX50" fmla="*/ 729472 w 10873408"/>
                <a:gd name="connsiteY50" fmla="*/ 1068888 h 1727548"/>
                <a:gd name="connsiteX51" fmla="*/ 466235 w 10873408"/>
                <a:gd name="connsiteY51" fmla="*/ 750234 h 1727548"/>
                <a:gd name="connsiteX52" fmla="*/ 19548 w 10873408"/>
                <a:gd name="connsiteY52" fmla="*/ 677579 h 1727548"/>
                <a:gd name="connsiteX53" fmla="*/ 0 w 10873408"/>
                <a:gd name="connsiteY53" fmla="*/ 677987 h 1727548"/>
                <a:gd name="connsiteX54" fmla="*/ 0 w 10873408"/>
                <a:gd name="connsiteY54" fmla="*/ 147146 h 1727548"/>
                <a:gd name="connsiteX55" fmla="*/ 57661 w 10873408"/>
                <a:gd name="connsiteY55" fmla="*/ 239983 h 1727548"/>
                <a:gd name="connsiteX56" fmla="*/ 216853 w 10873408"/>
                <a:gd name="connsiteY56" fmla="*/ 459288 h 1727548"/>
                <a:gd name="connsiteX57" fmla="*/ 493944 w 10873408"/>
                <a:gd name="connsiteY57" fmla="*/ 514706 h 1727548"/>
                <a:gd name="connsiteX58" fmla="*/ 881872 w 10873408"/>
                <a:gd name="connsiteY58" fmla="*/ 708670 h 1727548"/>
                <a:gd name="connsiteX59" fmla="*/ 1145108 w 10873408"/>
                <a:gd name="connsiteY59" fmla="*/ 805652 h 1727548"/>
                <a:gd name="connsiteX60" fmla="*/ 1283653 w 10873408"/>
                <a:gd name="connsiteY60" fmla="*/ 958052 h 1727548"/>
                <a:gd name="connsiteX61" fmla="*/ 1533035 w 10873408"/>
                <a:gd name="connsiteY61" fmla="*/ 944197 h 1727548"/>
                <a:gd name="connsiteX62" fmla="*/ 1671581 w 10873408"/>
                <a:gd name="connsiteY62" fmla="*/ 833361 h 1727548"/>
                <a:gd name="connsiteX63" fmla="*/ 1837835 w 10873408"/>
                <a:gd name="connsiteY63" fmla="*/ 680961 h 1727548"/>
                <a:gd name="connsiteX64" fmla="*/ 1976381 w 10873408"/>
                <a:gd name="connsiteY64" fmla="*/ 764088 h 1727548"/>
                <a:gd name="connsiteX65" fmla="*/ 2239617 w 10873408"/>
                <a:gd name="connsiteY65" fmla="*/ 653252 h 1727548"/>
                <a:gd name="connsiteX66" fmla="*/ 2405872 w 10873408"/>
                <a:gd name="connsiteY66" fmla="*/ 750234 h 1727548"/>
                <a:gd name="connsiteX67" fmla="*/ 2669108 w 10873408"/>
                <a:gd name="connsiteY67" fmla="*/ 528561 h 1727548"/>
                <a:gd name="connsiteX68" fmla="*/ 2890781 w 10873408"/>
                <a:gd name="connsiteY68" fmla="*/ 556270 h 1727548"/>
                <a:gd name="connsiteX69" fmla="*/ 3098599 w 10873408"/>
                <a:gd name="connsiteY69" fmla="*/ 459288 h 1727548"/>
                <a:gd name="connsiteX70" fmla="*/ 3209435 w 10873408"/>
                <a:gd name="connsiteY70" fmla="*/ 459288 h 1727548"/>
                <a:gd name="connsiteX71" fmla="*/ 3403399 w 10873408"/>
                <a:gd name="connsiteY71" fmla="*/ 320743 h 1727548"/>
                <a:gd name="connsiteX72" fmla="*/ 3500381 w 10873408"/>
                <a:gd name="connsiteY72" fmla="*/ 168343 h 1727548"/>
                <a:gd name="connsiteX73" fmla="*/ 3874453 w 10873408"/>
                <a:gd name="connsiteY73" fmla="*/ 182197 h 1727548"/>
                <a:gd name="connsiteX74" fmla="*/ 4175722 w 10873408"/>
                <a:gd name="connsiteY74" fmla="*/ 2061 h 172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873408" h="1727548">
                  <a:moveTo>
                    <a:pt x="4175722" y="2061"/>
                  </a:moveTo>
                  <a:cubicBezTo>
                    <a:pt x="4190510" y="-582"/>
                    <a:pt x="4205519" y="-798"/>
                    <a:pt x="4220817" y="2088"/>
                  </a:cubicBezTo>
                  <a:cubicBezTo>
                    <a:pt x="4343199" y="25179"/>
                    <a:pt x="4456344" y="256088"/>
                    <a:pt x="4608744" y="320743"/>
                  </a:cubicBezTo>
                  <a:cubicBezTo>
                    <a:pt x="4761144" y="385398"/>
                    <a:pt x="4955108" y="353070"/>
                    <a:pt x="5135217" y="390015"/>
                  </a:cubicBezTo>
                  <a:cubicBezTo>
                    <a:pt x="5315326" y="426960"/>
                    <a:pt x="5472345" y="519324"/>
                    <a:pt x="5689399" y="542415"/>
                  </a:cubicBezTo>
                  <a:cubicBezTo>
                    <a:pt x="5906453" y="565506"/>
                    <a:pt x="6243580" y="510088"/>
                    <a:pt x="6437544" y="528561"/>
                  </a:cubicBezTo>
                  <a:cubicBezTo>
                    <a:pt x="6631508" y="547034"/>
                    <a:pt x="6714636" y="646325"/>
                    <a:pt x="6853181" y="653252"/>
                  </a:cubicBezTo>
                  <a:cubicBezTo>
                    <a:pt x="6991727" y="660179"/>
                    <a:pt x="7118726" y="579360"/>
                    <a:pt x="7268817" y="570124"/>
                  </a:cubicBezTo>
                  <a:cubicBezTo>
                    <a:pt x="7418908" y="560888"/>
                    <a:pt x="7610562" y="577052"/>
                    <a:pt x="7753726" y="597834"/>
                  </a:cubicBezTo>
                  <a:cubicBezTo>
                    <a:pt x="7896890" y="618616"/>
                    <a:pt x="8003108" y="706360"/>
                    <a:pt x="8127799" y="694815"/>
                  </a:cubicBezTo>
                  <a:cubicBezTo>
                    <a:pt x="8252490" y="683270"/>
                    <a:pt x="8397963" y="588597"/>
                    <a:pt x="8501872" y="528561"/>
                  </a:cubicBezTo>
                  <a:cubicBezTo>
                    <a:pt x="8605781" y="468525"/>
                    <a:pt x="8645035" y="373851"/>
                    <a:pt x="8751253" y="334597"/>
                  </a:cubicBezTo>
                  <a:cubicBezTo>
                    <a:pt x="8857471" y="295343"/>
                    <a:pt x="9019108" y="265325"/>
                    <a:pt x="9139181" y="293034"/>
                  </a:cubicBezTo>
                  <a:cubicBezTo>
                    <a:pt x="9259254" y="320743"/>
                    <a:pt x="9321599" y="482379"/>
                    <a:pt x="9471690" y="500852"/>
                  </a:cubicBezTo>
                  <a:cubicBezTo>
                    <a:pt x="9621781" y="519325"/>
                    <a:pt x="9910417" y="413106"/>
                    <a:pt x="10039726" y="403870"/>
                  </a:cubicBezTo>
                  <a:cubicBezTo>
                    <a:pt x="10169035" y="394634"/>
                    <a:pt x="10187508" y="473143"/>
                    <a:pt x="10247544" y="445434"/>
                  </a:cubicBezTo>
                  <a:cubicBezTo>
                    <a:pt x="10307580" y="417725"/>
                    <a:pt x="10319126" y="232997"/>
                    <a:pt x="10399944" y="237615"/>
                  </a:cubicBezTo>
                  <a:cubicBezTo>
                    <a:pt x="10480762" y="242233"/>
                    <a:pt x="10600835" y="436198"/>
                    <a:pt x="10732453" y="473143"/>
                  </a:cubicBezTo>
                  <a:cubicBezTo>
                    <a:pt x="10765357" y="482380"/>
                    <a:pt x="10803169" y="482957"/>
                    <a:pt x="10843181" y="479421"/>
                  </a:cubicBezTo>
                  <a:lnTo>
                    <a:pt x="10873408" y="474933"/>
                  </a:lnTo>
                  <a:lnTo>
                    <a:pt x="10873408" y="1640354"/>
                  </a:lnTo>
                  <a:lnTo>
                    <a:pt x="10836592" y="1651387"/>
                  </a:lnTo>
                  <a:cubicBezTo>
                    <a:pt x="10709651" y="1680905"/>
                    <a:pt x="10491441" y="1683684"/>
                    <a:pt x="10372235" y="1720052"/>
                  </a:cubicBezTo>
                  <a:lnTo>
                    <a:pt x="10356460" y="1727548"/>
                  </a:lnTo>
                  <a:lnTo>
                    <a:pt x="10344526" y="1720052"/>
                  </a:lnTo>
                  <a:cubicBezTo>
                    <a:pt x="10208290" y="1634616"/>
                    <a:pt x="10180581" y="1602288"/>
                    <a:pt x="10108999" y="1539943"/>
                  </a:cubicBezTo>
                  <a:cubicBezTo>
                    <a:pt x="10037417" y="1477598"/>
                    <a:pt x="9998162" y="1378306"/>
                    <a:pt x="9915035" y="1345979"/>
                  </a:cubicBezTo>
                  <a:cubicBezTo>
                    <a:pt x="9831908" y="1313652"/>
                    <a:pt x="9734926" y="1322888"/>
                    <a:pt x="9610235" y="1345979"/>
                  </a:cubicBezTo>
                  <a:cubicBezTo>
                    <a:pt x="9485544" y="1369070"/>
                    <a:pt x="9298508" y="1459124"/>
                    <a:pt x="9166890" y="1484524"/>
                  </a:cubicBezTo>
                  <a:cubicBezTo>
                    <a:pt x="9035272" y="1509924"/>
                    <a:pt x="8956762" y="1447579"/>
                    <a:pt x="8820526" y="1498379"/>
                  </a:cubicBezTo>
                  <a:cubicBezTo>
                    <a:pt x="8786467" y="1511079"/>
                    <a:pt x="8750387" y="1531428"/>
                    <a:pt x="8712829" y="1555854"/>
                  </a:cubicBezTo>
                  <a:lnTo>
                    <a:pt x="8652925" y="1597959"/>
                  </a:lnTo>
                  <a:lnTo>
                    <a:pt x="8605781" y="1555529"/>
                  </a:lnTo>
                  <a:cubicBezTo>
                    <a:pt x="8561908" y="1512811"/>
                    <a:pt x="8518035" y="1471824"/>
                    <a:pt x="8446453" y="1456815"/>
                  </a:cubicBezTo>
                  <a:cubicBezTo>
                    <a:pt x="8303289" y="1426797"/>
                    <a:pt x="8010035" y="1509924"/>
                    <a:pt x="7906126" y="1484524"/>
                  </a:cubicBezTo>
                  <a:cubicBezTo>
                    <a:pt x="7802217" y="1459124"/>
                    <a:pt x="8019272" y="1357524"/>
                    <a:pt x="7822999" y="1304415"/>
                  </a:cubicBezTo>
                  <a:cubicBezTo>
                    <a:pt x="7626726" y="1251306"/>
                    <a:pt x="7067926" y="1218979"/>
                    <a:pt x="6728490" y="1165870"/>
                  </a:cubicBezTo>
                  <a:cubicBezTo>
                    <a:pt x="6389054" y="1112761"/>
                    <a:pt x="6033454" y="1029634"/>
                    <a:pt x="5786381" y="985761"/>
                  </a:cubicBezTo>
                  <a:cubicBezTo>
                    <a:pt x="5539308" y="941888"/>
                    <a:pt x="5403071" y="863380"/>
                    <a:pt x="5246053" y="902634"/>
                  </a:cubicBezTo>
                  <a:cubicBezTo>
                    <a:pt x="5206799" y="912448"/>
                    <a:pt x="5171441" y="931642"/>
                    <a:pt x="5138139" y="956320"/>
                  </a:cubicBezTo>
                  <a:lnTo>
                    <a:pt x="5122065" y="969752"/>
                  </a:lnTo>
                  <a:lnTo>
                    <a:pt x="4959438" y="921684"/>
                  </a:lnTo>
                  <a:cubicBezTo>
                    <a:pt x="4832726" y="888779"/>
                    <a:pt x="4709190" y="861070"/>
                    <a:pt x="4622599" y="819506"/>
                  </a:cubicBezTo>
                  <a:cubicBezTo>
                    <a:pt x="4449417" y="736379"/>
                    <a:pt x="4391689" y="556270"/>
                    <a:pt x="4276235" y="556270"/>
                  </a:cubicBezTo>
                  <a:cubicBezTo>
                    <a:pt x="4160781" y="556270"/>
                    <a:pt x="4056872" y="750233"/>
                    <a:pt x="3929872" y="819506"/>
                  </a:cubicBezTo>
                  <a:cubicBezTo>
                    <a:pt x="3802872" y="888779"/>
                    <a:pt x="3604290" y="967288"/>
                    <a:pt x="3514235" y="971906"/>
                  </a:cubicBezTo>
                  <a:cubicBezTo>
                    <a:pt x="3424180" y="976524"/>
                    <a:pt x="3571962" y="831051"/>
                    <a:pt x="3389544" y="847215"/>
                  </a:cubicBezTo>
                  <a:cubicBezTo>
                    <a:pt x="3207126" y="863379"/>
                    <a:pt x="2738380" y="1004233"/>
                    <a:pt x="2419726" y="1068888"/>
                  </a:cubicBezTo>
                  <a:cubicBezTo>
                    <a:pt x="2101072" y="1133543"/>
                    <a:pt x="1726999" y="1239761"/>
                    <a:pt x="1477617" y="1235143"/>
                  </a:cubicBezTo>
                  <a:cubicBezTo>
                    <a:pt x="1228235" y="1230525"/>
                    <a:pt x="1048126" y="1068888"/>
                    <a:pt x="923435" y="1041179"/>
                  </a:cubicBezTo>
                  <a:cubicBezTo>
                    <a:pt x="798744" y="1013470"/>
                    <a:pt x="805672" y="1117379"/>
                    <a:pt x="729472" y="1068888"/>
                  </a:cubicBezTo>
                  <a:cubicBezTo>
                    <a:pt x="653272" y="1020397"/>
                    <a:pt x="620944" y="810270"/>
                    <a:pt x="466235" y="750234"/>
                  </a:cubicBezTo>
                  <a:cubicBezTo>
                    <a:pt x="369542" y="712712"/>
                    <a:pt x="177238" y="680601"/>
                    <a:pt x="19548" y="677579"/>
                  </a:cubicBezTo>
                  <a:lnTo>
                    <a:pt x="0" y="677987"/>
                  </a:lnTo>
                  <a:lnTo>
                    <a:pt x="0" y="147146"/>
                  </a:lnTo>
                  <a:lnTo>
                    <a:pt x="57661" y="239983"/>
                  </a:lnTo>
                  <a:cubicBezTo>
                    <a:pt x="116733" y="333948"/>
                    <a:pt x="174424" y="420322"/>
                    <a:pt x="216853" y="459288"/>
                  </a:cubicBezTo>
                  <a:cubicBezTo>
                    <a:pt x="329998" y="563197"/>
                    <a:pt x="383108" y="473142"/>
                    <a:pt x="493944" y="514706"/>
                  </a:cubicBezTo>
                  <a:cubicBezTo>
                    <a:pt x="604780" y="556270"/>
                    <a:pt x="773345" y="660179"/>
                    <a:pt x="881872" y="708670"/>
                  </a:cubicBezTo>
                  <a:cubicBezTo>
                    <a:pt x="990399" y="757161"/>
                    <a:pt x="1078145" y="764088"/>
                    <a:pt x="1145108" y="805652"/>
                  </a:cubicBezTo>
                  <a:cubicBezTo>
                    <a:pt x="1212072" y="847216"/>
                    <a:pt x="1218999" y="934961"/>
                    <a:pt x="1283653" y="958052"/>
                  </a:cubicBezTo>
                  <a:cubicBezTo>
                    <a:pt x="1348307" y="981143"/>
                    <a:pt x="1468380" y="964979"/>
                    <a:pt x="1533035" y="944197"/>
                  </a:cubicBezTo>
                  <a:cubicBezTo>
                    <a:pt x="1597690" y="923415"/>
                    <a:pt x="1620781" y="877234"/>
                    <a:pt x="1671581" y="833361"/>
                  </a:cubicBezTo>
                  <a:cubicBezTo>
                    <a:pt x="1722381" y="789488"/>
                    <a:pt x="1787035" y="692507"/>
                    <a:pt x="1837835" y="680961"/>
                  </a:cubicBezTo>
                  <a:cubicBezTo>
                    <a:pt x="1888635" y="669415"/>
                    <a:pt x="1909417" y="768706"/>
                    <a:pt x="1976381" y="764088"/>
                  </a:cubicBezTo>
                  <a:cubicBezTo>
                    <a:pt x="2043345" y="759470"/>
                    <a:pt x="2168035" y="655561"/>
                    <a:pt x="2239617" y="653252"/>
                  </a:cubicBezTo>
                  <a:cubicBezTo>
                    <a:pt x="2311199" y="650943"/>
                    <a:pt x="2334290" y="771016"/>
                    <a:pt x="2405872" y="750234"/>
                  </a:cubicBezTo>
                  <a:cubicBezTo>
                    <a:pt x="2477454" y="729452"/>
                    <a:pt x="2588290" y="560888"/>
                    <a:pt x="2669108" y="528561"/>
                  </a:cubicBezTo>
                  <a:cubicBezTo>
                    <a:pt x="2749926" y="496234"/>
                    <a:pt x="2819199" y="567816"/>
                    <a:pt x="2890781" y="556270"/>
                  </a:cubicBezTo>
                  <a:cubicBezTo>
                    <a:pt x="2962363" y="544724"/>
                    <a:pt x="3045490" y="475452"/>
                    <a:pt x="3098599" y="459288"/>
                  </a:cubicBezTo>
                  <a:cubicBezTo>
                    <a:pt x="3151708" y="443124"/>
                    <a:pt x="3158635" y="482379"/>
                    <a:pt x="3209435" y="459288"/>
                  </a:cubicBezTo>
                  <a:cubicBezTo>
                    <a:pt x="3260235" y="436197"/>
                    <a:pt x="3354908" y="369234"/>
                    <a:pt x="3403399" y="320743"/>
                  </a:cubicBezTo>
                  <a:cubicBezTo>
                    <a:pt x="3451890" y="272252"/>
                    <a:pt x="3421872" y="191434"/>
                    <a:pt x="3500381" y="168343"/>
                  </a:cubicBezTo>
                  <a:cubicBezTo>
                    <a:pt x="3578890" y="145252"/>
                    <a:pt x="3754380" y="209906"/>
                    <a:pt x="3874453" y="182197"/>
                  </a:cubicBezTo>
                  <a:cubicBezTo>
                    <a:pt x="3979517" y="157952"/>
                    <a:pt x="4072205" y="20561"/>
                    <a:pt x="4175722" y="20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>
              <a:off x="0" y="5523655"/>
              <a:ext cx="12191999" cy="1334345"/>
            </a:xfrm>
            <a:custGeom>
              <a:avLst/>
              <a:gdLst>
                <a:gd name="connsiteX0" fmla="*/ 2847466 w 12191999"/>
                <a:gd name="connsiteY0" fmla="*/ 1046402 h 1334345"/>
                <a:gd name="connsiteX1" fmla="*/ 2891951 w 12191999"/>
                <a:gd name="connsiteY1" fmla="*/ 1059437 h 1334345"/>
                <a:gd name="connsiteX2" fmla="*/ 2931128 w 12191999"/>
                <a:gd name="connsiteY2" fmla="*/ 1072321 h 1334345"/>
                <a:gd name="connsiteX3" fmla="*/ 2891953 w 12191999"/>
                <a:gd name="connsiteY3" fmla="*/ 1059438 h 1334345"/>
                <a:gd name="connsiteX4" fmla="*/ 2673480 w 12191999"/>
                <a:gd name="connsiteY4" fmla="*/ 1012610 h 1334345"/>
                <a:gd name="connsiteX5" fmla="*/ 2481271 w 12191999"/>
                <a:gd name="connsiteY5" fmla="*/ 1061188 h 1334345"/>
                <a:gd name="connsiteX6" fmla="*/ 2438898 w 12191999"/>
                <a:gd name="connsiteY6" fmla="*/ 1067709 h 1334345"/>
                <a:gd name="connsiteX7" fmla="*/ 2419283 w 12191999"/>
                <a:gd name="connsiteY7" fmla="*/ 1063157 h 1334345"/>
                <a:gd name="connsiteX8" fmla="*/ 2438897 w 12191999"/>
                <a:gd name="connsiteY8" fmla="*/ 1067709 h 1334345"/>
                <a:gd name="connsiteX9" fmla="*/ 2438898 w 12191999"/>
                <a:gd name="connsiteY9" fmla="*/ 1067709 h 1334345"/>
                <a:gd name="connsiteX10" fmla="*/ 2438898 w 12191999"/>
                <a:gd name="connsiteY10" fmla="*/ 1067709 h 1334345"/>
                <a:gd name="connsiteX11" fmla="*/ 2590271 w 12191999"/>
                <a:gd name="connsiteY11" fmla="*/ 1020751 h 1334345"/>
                <a:gd name="connsiteX12" fmla="*/ 2673481 w 12191999"/>
                <a:gd name="connsiteY12" fmla="*/ 1012610 h 1334345"/>
                <a:gd name="connsiteX13" fmla="*/ 2692964 w 12191999"/>
                <a:gd name="connsiteY13" fmla="*/ 1014492 h 1334345"/>
                <a:gd name="connsiteX14" fmla="*/ 2734057 w 12191999"/>
                <a:gd name="connsiteY14" fmla="*/ 1018461 h 1334345"/>
                <a:gd name="connsiteX15" fmla="*/ 2734056 w 12191999"/>
                <a:gd name="connsiteY15" fmla="*/ 1018461 h 1334345"/>
                <a:gd name="connsiteX16" fmla="*/ 2692964 w 12191999"/>
                <a:gd name="connsiteY16" fmla="*/ 1014492 h 1334345"/>
                <a:gd name="connsiteX17" fmla="*/ 2673482 w 12191999"/>
                <a:gd name="connsiteY17" fmla="*/ 1012610 h 1334345"/>
                <a:gd name="connsiteX18" fmla="*/ 2673481 w 12191999"/>
                <a:gd name="connsiteY18" fmla="*/ 1012610 h 1334345"/>
                <a:gd name="connsiteX19" fmla="*/ 344633 w 12191999"/>
                <a:gd name="connsiteY19" fmla="*/ 863663 h 1334345"/>
                <a:gd name="connsiteX20" fmla="*/ 419394 w 12191999"/>
                <a:gd name="connsiteY20" fmla="*/ 878925 h 1334345"/>
                <a:gd name="connsiteX21" fmla="*/ 714553 w 12191999"/>
                <a:gd name="connsiteY21" fmla="*/ 895341 h 1334345"/>
                <a:gd name="connsiteX22" fmla="*/ 739734 w 12191999"/>
                <a:gd name="connsiteY22" fmla="*/ 900282 h 1334345"/>
                <a:gd name="connsiteX23" fmla="*/ 777297 w 12191999"/>
                <a:gd name="connsiteY23" fmla="*/ 907653 h 1334345"/>
                <a:gd name="connsiteX24" fmla="*/ 788191 w 12191999"/>
                <a:gd name="connsiteY24" fmla="*/ 910703 h 1334345"/>
                <a:gd name="connsiteX25" fmla="*/ 777298 w 12191999"/>
                <a:gd name="connsiteY25" fmla="*/ 907653 h 1334345"/>
                <a:gd name="connsiteX26" fmla="*/ 739734 w 12191999"/>
                <a:gd name="connsiteY26" fmla="*/ 900282 h 1334345"/>
                <a:gd name="connsiteX27" fmla="*/ 714551 w 12191999"/>
                <a:gd name="connsiteY27" fmla="*/ 895340 h 1334345"/>
                <a:gd name="connsiteX28" fmla="*/ 419392 w 12191999"/>
                <a:gd name="connsiteY28" fmla="*/ 878924 h 1334345"/>
                <a:gd name="connsiteX29" fmla="*/ 1631096 w 12191999"/>
                <a:gd name="connsiteY29" fmla="*/ 788636 h 1334345"/>
                <a:gd name="connsiteX30" fmla="*/ 1289333 w 12191999"/>
                <a:gd name="connsiteY30" fmla="*/ 870716 h 1334345"/>
                <a:gd name="connsiteX31" fmla="*/ 1025245 w 12191999"/>
                <a:gd name="connsiteY31" fmla="*/ 895340 h 1334345"/>
                <a:gd name="connsiteX32" fmla="*/ 932036 w 12191999"/>
                <a:gd name="connsiteY32" fmla="*/ 944588 h 1334345"/>
                <a:gd name="connsiteX33" fmla="*/ 888223 w 12191999"/>
                <a:gd name="connsiteY33" fmla="*/ 938432 h 1334345"/>
                <a:gd name="connsiteX34" fmla="*/ 885869 w 12191999"/>
                <a:gd name="connsiteY34" fmla="*/ 937786 h 1334345"/>
                <a:gd name="connsiteX35" fmla="*/ 888224 w 12191999"/>
                <a:gd name="connsiteY35" fmla="*/ 938433 h 1334345"/>
                <a:gd name="connsiteX36" fmla="*/ 932037 w 12191999"/>
                <a:gd name="connsiteY36" fmla="*/ 944589 h 1334345"/>
                <a:gd name="connsiteX37" fmla="*/ 1025246 w 12191999"/>
                <a:gd name="connsiteY37" fmla="*/ 895341 h 1334345"/>
                <a:gd name="connsiteX38" fmla="*/ 1289335 w 12191999"/>
                <a:gd name="connsiteY38" fmla="*/ 870716 h 1334345"/>
                <a:gd name="connsiteX39" fmla="*/ 1541652 w 12191999"/>
                <a:gd name="connsiteY39" fmla="*/ 798383 h 1334345"/>
                <a:gd name="connsiteX40" fmla="*/ 1631097 w 12191999"/>
                <a:gd name="connsiteY40" fmla="*/ 788636 h 1334345"/>
                <a:gd name="connsiteX41" fmla="*/ 1676425 w 12191999"/>
                <a:gd name="connsiteY41" fmla="*/ 791618 h 1334345"/>
                <a:gd name="connsiteX42" fmla="*/ 1676426 w 12191999"/>
                <a:gd name="connsiteY42" fmla="*/ 791618 h 1334345"/>
                <a:gd name="connsiteX43" fmla="*/ 1631097 w 12191999"/>
                <a:gd name="connsiteY43" fmla="*/ 788636 h 1334345"/>
                <a:gd name="connsiteX44" fmla="*/ 1631097 w 12191999"/>
                <a:gd name="connsiteY44" fmla="*/ 788636 h 1334345"/>
                <a:gd name="connsiteX45" fmla="*/ 5743206 w 12191999"/>
                <a:gd name="connsiteY45" fmla="*/ 0 h 1334345"/>
                <a:gd name="connsiteX46" fmla="*/ 5771910 w 12191999"/>
                <a:gd name="connsiteY46" fmla="*/ 4482 h 1334345"/>
                <a:gd name="connsiteX47" fmla="*/ 5959903 w 12191999"/>
                <a:gd name="connsiteY47" fmla="*/ 50525 h 1334345"/>
                <a:gd name="connsiteX48" fmla="*/ 6519150 w 12191999"/>
                <a:gd name="connsiteY48" fmla="*/ 354223 h 1334345"/>
                <a:gd name="connsiteX49" fmla="*/ 7466764 w 12191999"/>
                <a:gd name="connsiteY49" fmla="*/ 510176 h 1334345"/>
                <a:gd name="connsiteX50" fmla="*/ 8181358 w 12191999"/>
                <a:gd name="connsiteY50" fmla="*/ 666129 h 1334345"/>
                <a:gd name="connsiteX51" fmla="*/ 8771675 w 12191999"/>
                <a:gd name="connsiteY51" fmla="*/ 551216 h 1334345"/>
                <a:gd name="connsiteX52" fmla="*/ 9361992 w 12191999"/>
                <a:gd name="connsiteY52" fmla="*/ 485551 h 1334345"/>
                <a:gd name="connsiteX53" fmla="*/ 9638702 w 12191999"/>
                <a:gd name="connsiteY53" fmla="*/ 395776 h 1334345"/>
                <a:gd name="connsiteX54" fmla="*/ 9702244 w 12191999"/>
                <a:gd name="connsiteY54" fmla="*/ 372178 h 1334345"/>
                <a:gd name="connsiteX55" fmla="*/ 9727055 w 12191999"/>
                <a:gd name="connsiteY55" fmla="*/ 383977 h 1334345"/>
                <a:gd name="connsiteX56" fmla="*/ 9828031 w 12191999"/>
                <a:gd name="connsiteY56" fmla="*/ 411680 h 1334345"/>
                <a:gd name="connsiteX57" fmla="*/ 10433882 w 12191999"/>
                <a:gd name="connsiteY57" fmla="*/ 444512 h 1334345"/>
                <a:gd name="connsiteX58" fmla="*/ 10589229 w 12191999"/>
                <a:gd name="connsiteY58" fmla="*/ 510176 h 1334345"/>
                <a:gd name="connsiteX59" fmla="*/ 10884387 w 12191999"/>
                <a:gd name="connsiteY59" fmla="*/ 469135 h 1334345"/>
                <a:gd name="connsiteX60" fmla="*/ 11288288 w 12191999"/>
                <a:gd name="connsiteY60" fmla="*/ 543008 h 1334345"/>
                <a:gd name="connsiteX61" fmla="*/ 11529682 w 12191999"/>
                <a:gd name="connsiteY61" fmla="*/ 469713 h 1334345"/>
                <a:gd name="connsiteX62" fmla="*/ 11612362 w 12191999"/>
                <a:gd name="connsiteY62" fmla="*/ 448952 h 1334345"/>
                <a:gd name="connsiteX63" fmla="*/ 11661848 w 12191999"/>
                <a:gd name="connsiteY63" fmla="*/ 465376 h 1334345"/>
                <a:gd name="connsiteX64" fmla="*/ 12078128 w 12191999"/>
                <a:gd name="connsiteY64" fmla="*/ 595911 h 1334345"/>
                <a:gd name="connsiteX65" fmla="*/ 12191999 w 12191999"/>
                <a:gd name="connsiteY65" fmla="*/ 625868 h 1334345"/>
                <a:gd name="connsiteX66" fmla="*/ 12191999 w 12191999"/>
                <a:gd name="connsiteY66" fmla="*/ 1072321 h 1334345"/>
                <a:gd name="connsiteX67" fmla="*/ 12191999 w 12191999"/>
                <a:gd name="connsiteY67" fmla="*/ 1334345 h 1334345"/>
                <a:gd name="connsiteX68" fmla="*/ 0 w 12191999"/>
                <a:gd name="connsiteY68" fmla="*/ 1334345 h 1334345"/>
                <a:gd name="connsiteX69" fmla="*/ 0 w 12191999"/>
                <a:gd name="connsiteY69" fmla="*/ 1072321 h 1334345"/>
                <a:gd name="connsiteX70" fmla="*/ 1 w 12191999"/>
                <a:gd name="connsiteY70" fmla="*/ 1072321 h 1334345"/>
                <a:gd name="connsiteX71" fmla="*/ 1 w 12191999"/>
                <a:gd name="connsiteY71" fmla="*/ 813658 h 1334345"/>
                <a:gd name="connsiteX72" fmla="*/ 20711 w 12191999"/>
                <a:gd name="connsiteY72" fmla="*/ 812426 h 1334345"/>
                <a:gd name="connsiteX73" fmla="*/ 22430 w 12191999"/>
                <a:gd name="connsiteY73" fmla="*/ 812443 h 1334345"/>
                <a:gd name="connsiteX74" fmla="*/ 108700 w 12191999"/>
                <a:gd name="connsiteY74" fmla="*/ 813260 h 1334345"/>
                <a:gd name="connsiteX75" fmla="*/ 170240 w 12191999"/>
                <a:gd name="connsiteY75" fmla="*/ 821105 h 1334345"/>
                <a:gd name="connsiteX76" fmla="*/ 192198 w 12191999"/>
                <a:gd name="connsiteY76" fmla="*/ 823904 h 1334345"/>
                <a:gd name="connsiteX77" fmla="*/ 192199 w 12191999"/>
                <a:gd name="connsiteY77" fmla="*/ 823904 h 1334345"/>
                <a:gd name="connsiteX78" fmla="*/ 170240 w 12191999"/>
                <a:gd name="connsiteY78" fmla="*/ 821105 h 1334345"/>
                <a:gd name="connsiteX79" fmla="*/ 108699 w 12191999"/>
                <a:gd name="connsiteY79" fmla="*/ 813259 h 1334345"/>
                <a:gd name="connsiteX80" fmla="*/ 22430 w 12191999"/>
                <a:gd name="connsiteY80" fmla="*/ 812443 h 1334345"/>
                <a:gd name="connsiteX81" fmla="*/ 20711 w 12191999"/>
                <a:gd name="connsiteY81" fmla="*/ 812426 h 1334345"/>
                <a:gd name="connsiteX82" fmla="*/ 20711 w 12191999"/>
                <a:gd name="connsiteY82" fmla="*/ 812426 h 1334345"/>
                <a:gd name="connsiteX83" fmla="*/ 20710 w 12191999"/>
                <a:gd name="connsiteY83" fmla="*/ 812426 h 1334345"/>
                <a:gd name="connsiteX84" fmla="*/ 0 w 12191999"/>
                <a:gd name="connsiteY84" fmla="*/ 813658 h 1334345"/>
                <a:gd name="connsiteX85" fmla="*/ 0 w 12191999"/>
                <a:gd name="connsiteY85" fmla="*/ 489071 h 1334345"/>
                <a:gd name="connsiteX86" fmla="*/ 43142 w 12191999"/>
                <a:gd name="connsiteY86" fmla="*/ 505751 h 1334345"/>
                <a:gd name="connsiteX87" fmla="*/ 212081 w 12191999"/>
                <a:gd name="connsiteY87" fmla="*/ 543008 h 1334345"/>
                <a:gd name="connsiteX88" fmla="*/ 600448 w 12191999"/>
                <a:gd name="connsiteY88" fmla="*/ 460927 h 1334345"/>
                <a:gd name="connsiteX89" fmla="*/ 1004349 w 12191999"/>
                <a:gd name="connsiteY89" fmla="*/ 411680 h 1334345"/>
                <a:gd name="connsiteX90" fmla="*/ 1268437 w 12191999"/>
                <a:gd name="connsiteY90" fmla="*/ 329598 h 1334345"/>
                <a:gd name="connsiteX91" fmla="*/ 1936428 w 12191999"/>
                <a:gd name="connsiteY91" fmla="*/ 304974 h 1334345"/>
                <a:gd name="connsiteX92" fmla="*/ 2262655 w 12191999"/>
                <a:gd name="connsiteY92" fmla="*/ 370639 h 1334345"/>
                <a:gd name="connsiteX93" fmla="*/ 2402467 w 12191999"/>
                <a:gd name="connsiteY93" fmla="*/ 346015 h 1334345"/>
                <a:gd name="connsiteX94" fmla="*/ 2837437 w 12191999"/>
                <a:gd name="connsiteY94" fmla="*/ 436303 h 1334345"/>
                <a:gd name="connsiteX95" fmla="*/ 3614171 w 12191999"/>
                <a:gd name="connsiteY95" fmla="*/ 411680 h 1334345"/>
                <a:gd name="connsiteX96" fmla="*/ 3909329 w 12191999"/>
                <a:gd name="connsiteY96" fmla="*/ 411680 h 1334345"/>
                <a:gd name="connsiteX97" fmla="*/ 4453042 w 12191999"/>
                <a:gd name="connsiteY97" fmla="*/ 395263 h 1334345"/>
                <a:gd name="connsiteX98" fmla="*/ 4654993 w 12191999"/>
                <a:gd name="connsiteY98" fmla="*/ 395263 h 1334345"/>
                <a:gd name="connsiteX99" fmla="*/ 4872478 w 12191999"/>
                <a:gd name="connsiteY99" fmla="*/ 280350 h 1334345"/>
                <a:gd name="connsiteX100" fmla="*/ 5431725 w 12191999"/>
                <a:gd name="connsiteY100" fmla="*/ 149021 h 1334345"/>
                <a:gd name="connsiteX101" fmla="*/ 5706691 w 12191999"/>
                <a:gd name="connsiteY101" fmla="*/ 16122 h 133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191999" h="1334345">
                  <a:moveTo>
                    <a:pt x="2847466" y="1046402"/>
                  </a:moveTo>
                  <a:lnTo>
                    <a:pt x="2891951" y="1059437"/>
                  </a:lnTo>
                  <a:lnTo>
                    <a:pt x="2931128" y="1072321"/>
                  </a:lnTo>
                  <a:lnTo>
                    <a:pt x="2891953" y="1059438"/>
                  </a:lnTo>
                  <a:close/>
                  <a:moveTo>
                    <a:pt x="2673480" y="1012610"/>
                  </a:moveTo>
                  <a:cubicBezTo>
                    <a:pt x="2576552" y="1010281"/>
                    <a:pt x="2524921" y="1045805"/>
                    <a:pt x="2481271" y="1061188"/>
                  </a:cubicBezTo>
                  <a:lnTo>
                    <a:pt x="2438898" y="1067709"/>
                  </a:lnTo>
                  <a:lnTo>
                    <a:pt x="2419283" y="1063157"/>
                  </a:lnTo>
                  <a:lnTo>
                    <a:pt x="2438897" y="1067709"/>
                  </a:lnTo>
                  <a:lnTo>
                    <a:pt x="2438898" y="1067709"/>
                  </a:lnTo>
                  <a:lnTo>
                    <a:pt x="2438898" y="1067709"/>
                  </a:lnTo>
                  <a:cubicBezTo>
                    <a:pt x="2481376" y="1072198"/>
                    <a:pt x="2519394" y="1037214"/>
                    <a:pt x="2590271" y="1020751"/>
                  </a:cubicBezTo>
                  <a:lnTo>
                    <a:pt x="2673481" y="1012610"/>
                  </a:lnTo>
                  <a:lnTo>
                    <a:pt x="2692964" y="1014492"/>
                  </a:lnTo>
                  <a:lnTo>
                    <a:pt x="2734057" y="1018461"/>
                  </a:lnTo>
                  <a:lnTo>
                    <a:pt x="2734056" y="1018461"/>
                  </a:lnTo>
                  <a:lnTo>
                    <a:pt x="2692964" y="1014492"/>
                  </a:lnTo>
                  <a:lnTo>
                    <a:pt x="2673482" y="1012610"/>
                  </a:lnTo>
                  <a:lnTo>
                    <a:pt x="2673481" y="1012610"/>
                  </a:lnTo>
                  <a:close/>
                  <a:moveTo>
                    <a:pt x="344633" y="863663"/>
                  </a:moveTo>
                  <a:cubicBezTo>
                    <a:pt x="369391" y="870033"/>
                    <a:pt x="394150" y="875504"/>
                    <a:pt x="419394" y="878925"/>
                  </a:cubicBezTo>
                  <a:cubicBezTo>
                    <a:pt x="520369" y="892605"/>
                    <a:pt x="629112" y="884396"/>
                    <a:pt x="714553" y="895341"/>
                  </a:cubicBezTo>
                  <a:lnTo>
                    <a:pt x="739734" y="900282"/>
                  </a:lnTo>
                  <a:lnTo>
                    <a:pt x="777297" y="907653"/>
                  </a:lnTo>
                  <a:lnTo>
                    <a:pt x="788191" y="910703"/>
                  </a:lnTo>
                  <a:lnTo>
                    <a:pt x="777298" y="907653"/>
                  </a:lnTo>
                  <a:lnTo>
                    <a:pt x="739734" y="900282"/>
                  </a:lnTo>
                  <a:lnTo>
                    <a:pt x="714551" y="895340"/>
                  </a:lnTo>
                  <a:cubicBezTo>
                    <a:pt x="629111" y="884396"/>
                    <a:pt x="520368" y="892604"/>
                    <a:pt x="419392" y="878924"/>
                  </a:cubicBezTo>
                  <a:close/>
                  <a:moveTo>
                    <a:pt x="1631096" y="788636"/>
                  </a:moveTo>
                  <a:cubicBezTo>
                    <a:pt x="1511997" y="787268"/>
                    <a:pt x="1390309" y="852932"/>
                    <a:pt x="1289333" y="870716"/>
                  </a:cubicBezTo>
                  <a:cubicBezTo>
                    <a:pt x="1188359" y="888500"/>
                    <a:pt x="1084794" y="883028"/>
                    <a:pt x="1025245" y="895340"/>
                  </a:cubicBezTo>
                  <a:cubicBezTo>
                    <a:pt x="965695" y="907653"/>
                    <a:pt x="983818" y="944588"/>
                    <a:pt x="932036" y="944588"/>
                  </a:cubicBezTo>
                  <a:cubicBezTo>
                    <a:pt x="919090" y="944588"/>
                    <a:pt x="904365" y="942194"/>
                    <a:pt x="888223" y="938432"/>
                  </a:cubicBezTo>
                  <a:lnTo>
                    <a:pt x="885869" y="937786"/>
                  </a:lnTo>
                  <a:lnTo>
                    <a:pt x="888224" y="938433"/>
                  </a:lnTo>
                  <a:cubicBezTo>
                    <a:pt x="904366" y="942195"/>
                    <a:pt x="919091" y="944589"/>
                    <a:pt x="932037" y="944589"/>
                  </a:cubicBezTo>
                  <a:cubicBezTo>
                    <a:pt x="983819" y="944589"/>
                    <a:pt x="965696" y="907653"/>
                    <a:pt x="1025246" y="895341"/>
                  </a:cubicBezTo>
                  <a:cubicBezTo>
                    <a:pt x="1084795" y="883028"/>
                    <a:pt x="1188360" y="888500"/>
                    <a:pt x="1289335" y="870716"/>
                  </a:cubicBezTo>
                  <a:cubicBezTo>
                    <a:pt x="1365066" y="857378"/>
                    <a:pt x="1452449" y="817107"/>
                    <a:pt x="1541652" y="798383"/>
                  </a:cubicBezTo>
                  <a:lnTo>
                    <a:pt x="1631097" y="788636"/>
                  </a:lnTo>
                  <a:lnTo>
                    <a:pt x="1676425" y="791618"/>
                  </a:lnTo>
                  <a:lnTo>
                    <a:pt x="1676426" y="791618"/>
                  </a:lnTo>
                  <a:lnTo>
                    <a:pt x="1631097" y="788636"/>
                  </a:lnTo>
                  <a:lnTo>
                    <a:pt x="1631097" y="788636"/>
                  </a:lnTo>
                  <a:close/>
                  <a:moveTo>
                    <a:pt x="5743206" y="0"/>
                  </a:moveTo>
                  <a:lnTo>
                    <a:pt x="5771910" y="4482"/>
                  </a:lnTo>
                  <a:cubicBezTo>
                    <a:pt x="5839996" y="17180"/>
                    <a:pt x="5904237" y="32057"/>
                    <a:pt x="5959903" y="50525"/>
                  </a:cubicBezTo>
                  <a:cubicBezTo>
                    <a:pt x="6182566" y="124398"/>
                    <a:pt x="6268008" y="277615"/>
                    <a:pt x="6519150" y="354223"/>
                  </a:cubicBezTo>
                  <a:cubicBezTo>
                    <a:pt x="6770294" y="430831"/>
                    <a:pt x="7189729" y="458192"/>
                    <a:pt x="7466764" y="510176"/>
                  </a:cubicBezTo>
                  <a:cubicBezTo>
                    <a:pt x="7743799" y="562160"/>
                    <a:pt x="7963872" y="659289"/>
                    <a:pt x="8181358" y="666129"/>
                  </a:cubicBezTo>
                  <a:cubicBezTo>
                    <a:pt x="8398843" y="672968"/>
                    <a:pt x="8574902" y="581312"/>
                    <a:pt x="8771675" y="551216"/>
                  </a:cubicBezTo>
                  <a:cubicBezTo>
                    <a:pt x="8968447" y="521120"/>
                    <a:pt x="9175576" y="525224"/>
                    <a:pt x="9361992" y="485551"/>
                  </a:cubicBezTo>
                  <a:cubicBezTo>
                    <a:pt x="9455199" y="465715"/>
                    <a:pt x="9549054" y="430147"/>
                    <a:pt x="9638702" y="395776"/>
                  </a:cubicBezTo>
                  <a:lnTo>
                    <a:pt x="9702244" y="372178"/>
                  </a:lnTo>
                  <a:lnTo>
                    <a:pt x="9727055" y="383977"/>
                  </a:lnTo>
                  <a:cubicBezTo>
                    <a:pt x="9755535" y="395349"/>
                    <a:pt x="9787899" y="405181"/>
                    <a:pt x="9828031" y="411680"/>
                  </a:cubicBezTo>
                  <a:cubicBezTo>
                    <a:pt x="9988556" y="437672"/>
                    <a:pt x="10307015" y="428096"/>
                    <a:pt x="10433882" y="444512"/>
                  </a:cubicBezTo>
                  <a:cubicBezTo>
                    <a:pt x="10560749" y="460927"/>
                    <a:pt x="10514144" y="506072"/>
                    <a:pt x="10589229" y="510176"/>
                  </a:cubicBezTo>
                  <a:cubicBezTo>
                    <a:pt x="10664314" y="514280"/>
                    <a:pt x="10767877" y="463663"/>
                    <a:pt x="10884387" y="469135"/>
                  </a:cubicBezTo>
                  <a:cubicBezTo>
                    <a:pt x="11000897" y="474607"/>
                    <a:pt x="11164011" y="547112"/>
                    <a:pt x="11288288" y="543008"/>
                  </a:cubicBezTo>
                  <a:cubicBezTo>
                    <a:pt x="11381495" y="539930"/>
                    <a:pt x="11441207" y="499916"/>
                    <a:pt x="11529682" y="469713"/>
                  </a:cubicBezTo>
                  <a:lnTo>
                    <a:pt x="11612362" y="448952"/>
                  </a:lnTo>
                  <a:lnTo>
                    <a:pt x="11661848" y="465376"/>
                  </a:lnTo>
                  <a:cubicBezTo>
                    <a:pt x="11775323" y="503010"/>
                    <a:pt x="11929254" y="553535"/>
                    <a:pt x="12078128" y="595911"/>
                  </a:cubicBezTo>
                  <a:lnTo>
                    <a:pt x="12191999" y="625868"/>
                  </a:lnTo>
                  <a:lnTo>
                    <a:pt x="12191999" y="1072321"/>
                  </a:lnTo>
                  <a:lnTo>
                    <a:pt x="12191999" y="1334345"/>
                  </a:lnTo>
                  <a:lnTo>
                    <a:pt x="0" y="1334345"/>
                  </a:lnTo>
                  <a:lnTo>
                    <a:pt x="0" y="1072321"/>
                  </a:lnTo>
                  <a:lnTo>
                    <a:pt x="1" y="1072321"/>
                  </a:lnTo>
                  <a:lnTo>
                    <a:pt x="1" y="813658"/>
                  </a:lnTo>
                  <a:lnTo>
                    <a:pt x="20711" y="812426"/>
                  </a:lnTo>
                  <a:lnTo>
                    <a:pt x="22430" y="812443"/>
                  </a:lnTo>
                  <a:lnTo>
                    <a:pt x="108700" y="813260"/>
                  </a:lnTo>
                  <a:lnTo>
                    <a:pt x="170240" y="821105"/>
                  </a:lnTo>
                  <a:lnTo>
                    <a:pt x="192198" y="823904"/>
                  </a:lnTo>
                  <a:lnTo>
                    <a:pt x="192199" y="823904"/>
                  </a:lnTo>
                  <a:lnTo>
                    <a:pt x="170240" y="821105"/>
                  </a:lnTo>
                  <a:lnTo>
                    <a:pt x="108699" y="813259"/>
                  </a:lnTo>
                  <a:lnTo>
                    <a:pt x="22430" y="812443"/>
                  </a:lnTo>
                  <a:lnTo>
                    <a:pt x="20711" y="812426"/>
                  </a:lnTo>
                  <a:lnTo>
                    <a:pt x="20711" y="812426"/>
                  </a:lnTo>
                  <a:lnTo>
                    <a:pt x="20710" y="812426"/>
                  </a:lnTo>
                  <a:lnTo>
                    <a:pt x="0" y="813658"/>
                  </a:lnTo>
                  <a:lnTo>
                    <a:pt x="0" y="489071"/>
                  </a:lnTo>
                  <a:lnTo>
                    <a:pt x="43142" y="505751"/>
                  </a:lnTo>
                  <a:cubicBezTo>
                    <a:pt x="107870" y="530012"/>
                    <a:pt x="166772" y="548138"/>
                    <a:pt x="212081" y="543008"/>
                  </a:cubicBezTo>
                  <a:cubicBezTo>
                    <a:pt x="393318" y="522488"/>
                    <a:pt x="468403" y="482815"/>
                    <a:pt x="600448" y="460927"/>
                  </a:cubicBezTo>
                  <a:cubicBezTo>
                    <a:pt x="732493" y="439040"/>
                    <a:pt x="893017" y="433567"/>
                    <a:pt x="1004349" y="411680"/>
                  </a:cubicBezTo>
                  <a:cubicBezTo>
                    <a:pt x="1115680" y="389791"/>
                    <a:pt x="1113092" y="347383"/>
                    <a:pt x="1268437" y="329598"/>
                  </a:cubicBezTo>
                  <a:cubicBezTo>
                    <a:pt x="1423783" y="311814"/>
                    <a:pt x="1770725" y="298134"/>
                    <a:pt x="1936428" y="304974"/>
                  </a:cubicBezTo>
                  <a:cubicBezTo>
                    <a:pt x="2102131" y="311814"/>
                    <a:pt x="2184982" y="363799"/>
                    <a:pt x="2262655" y="370639"/>
                  </a:cubicBezTo>
                  <a:cubicBezTo>
                    <a:pt x="2340329" y="377479"/>
                    <a:pt x="2306671" y="335070"/>
                    <a:pt x="2402467" y="346015"/>
                  </a:cubicBezTo>
                  <a:cubicBezTo>
                    <a:pt x="2498264" y="356959"/>
                    <a:pt x="2635487" y="425359"/>
                    <a:pt x="2837437" y="436303"/>
                  </a:cubicBezTo>
                  <a:cubicBezTo>
                    <a:pt x="3039388" y="447247"/>
                    <a:pt x="3435523" y="415783"/>
                    <a:pt x="3614171" y="411680"/>
                  </a:cubicBezTo>
                  <a:cubicBezTo>
                    <a:pt x="3792819" y="407575"/>
                    <a:pt x="3769517" y="414416"/>
                    <a:pt x="3909329" y="411680"/>
                  </a:cubicBezTo>
                  <a:cubicBezTo>
                    <a:pt x="4049141" y="408943"/>
                    <a:pt x="4328764" y="397999"/>
                    <a:pt x="4453042" y="395263"/>
                  </a:cubicBezTo>
                  <a:cubicBezTo>
                    <a:pt x="4577318" y="392527"/>
                    <a:pt x="4585086" y="414414"/>
                    <a:pt x="4654993" y="395263"/>
                  </a:cubicBezTo>
                  <a:cubicBezTo>
                    <a:pt x="4724898" y="376111"/>
                    <a:pt x="4743022" y="321391"/>
                    <a:pt x="4872478" y="280350"/>
                  </a:cubicBezTo>
                  <a:cubicBezTo>
                    <a:pt x="5001933" y="239310"/>
                    <a:pt x="5263433" y="202374"/>
                    <a:pt x="5431725" y="149021"/>
                  </a:cubicBezTo>
                  <a:cubicBezTo>
                    <a:pt x="5536908" y="115676"/>
                    <a:pt x="5617817" y="59353"/>
                    <a:pt x="5706691" y="16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2" r:id="rId2"/>
    <p:sldLayoutId id="2147483687" r:id="rId3"/>
    <p:sldLayoutId id="2147483688" r:id="rId4"/>
    <p:sldLayoutId id="2147483689" r:id="rId5"/>
    <p:sldLayoutId id="2147483684" r:id="rId6"/>
    <p:sldLayoutId id="2147483662" r:id="rId7"/>
    <p:sldLayoutId id="214748369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基于全卷积神经网络的图像分类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01095" y="3538762"/>
            <a:ext cx="7589808" cy="1380709"/>
          </a:xfrm>
        </p:spPr>
        <p:txBody>
          <a:bodyPr/>
          <a:lstStyle/>
          <a:p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meijun</a:t>
            </a:r>
            <a:endParaRPr kumimoji="1" lang="zh-CN" altLang="en-US" dirty="0"/>
          </a:p>
          <a:p>
            <a:r>
              <a:rPr kumimoji="1" lang="zh-CN" altLang="en-US" dirty="0"/>
              <a:t>答辩人：姚美君</a:t>
            </a:r>
          </a:p>
          <a:p>
            <a:r>
              <a:rPr kumimoji="1" lang="zh-CN" altLang="en-US" dirty="0"/>
              <a:t>指导老师：喻玲娟</a:t>
            </a:r>
          </a:p>
        </p:txBody>
      </p:sp>
    </p:spTree>
    <p:extLst>
      <p:ext uri="{BB962C8B-B14F-4D97-AF65-F5344CB8AC3E}">
        <p14:creationId xmlns:p14="http://schemas.microsoft.com/office/powerpoint/2010/main" val="6710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B5DABE-AEE3-4875-92EC-152876C8F50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4F1E3-39FB-4F7C-BE38-D37CBB0B26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FCN</a:t>
            </a:r>
            <a:r>
              <a:rPr kumimoji="1" lang="zh-CN" altLang="en-US" dirty="0"/>
              <a:t>原理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171ABB-6E0E-43F8-A1B3-B6E37D2C7DF9}"/>
              </a:ext>
            </a:extLst>
          </p:cNvPr>
          <p:cNvSpPr/>
          <p:nvPr/>
        </p:nvSpPr>
        <p:spPr>
          <a:xfrm>
            <a:off x="9137906" y="377053"/>
            <a:ext cx="2500719" cy="4526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池化层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FB6A10D-16D9-491E-BBD4-F13AB4FE1049}"/>
              </a:ext>
            </a:extLst>
          </p:cNvPr>
          <p:cNvGrpSpPr/>
          <p:nvPr/>
        </p:nvGrpSpPr>
        <p:grpSpPr>
          <a:xfrm>
            <a:off x="112180" y="1528364"/>
            <a:ext cx="6273869" cy="3044620"/>
            <a:chOff x="112180" y="1528364"/>
            <a:chExt cx="6273869" cy="3044620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955DB26-3535-4BD4-A19E-DBBBFD3176B1}"/>
                </a:ext>
              </a:extLst>
            </p:cNvPr>
            <p:cNvSpPr txBox="1"/>
            <p:nvPr/>
          </p:nvSpPr>
          <p:spPr>
            <a:xfrm>
              <a:off x="112180" y="152836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最大池化：</a:t>
              </a: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703FDDF3-9026-4077-B1E1-05FD8B919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358" y="2487379"/>
              <a:ext cx="5804691" cy="2085605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427A932-D2DE-4874-B368-945F55F0707D}"/>
              </a:ext>
            </a:extLst>
          </p:cNvPr>
          <p:cNvGrpSpPr/>
          <p:nvPr/>
        </p:nvGrpSpPr>
        <p:grpSpPr>
          <a:xfrm>
            <a:off x="6803878" y="1237321"/>
            <a:ext cx="4984562" cy="4226300"/>
            <a:chOff x="6803878" y="1237321"/>
            <a:chExt cx="4984562" cy="42263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8317CC8-1810-425E-A524-5009CC717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4636" y="1237321"/>
              <a:ext cx="1219478" cy="118629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F49D54F-F9A4-49ED-9116-C9EE261BE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4635" y="2997052"/>
              <a:ext cx="1219479" cy="118629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E82CC01-E3AE-41CF-BD7E-4D36FDAD0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95622" y="4768296"/>
              <a:ext cx="752475" cy="695325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77C8D16-F082-4690-A9D3-CD5B80BD3091}"/>
                </a:ext>
              </a:extLst>
            </p:cNvPr>
            <p:cNvSpPr txBox="1"/>
            <p:nvPr/>
          </p:nvSpPr>
          <p:spPr>
            <a:xfrm>
              <a:off x="10388265" y="1811045"/>
              <a:ext cx="1400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Size:32x32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C130014-9EC2-4495-A7BA-E744049B22E3}"/>
                </a:ext>
              </a:extLst>
            </p:cNvPr>
            <p:cNvSpPr txBox="1"/>
            <p:nvPr/>
          </p:nvSpPr>
          <p:spPr>
            <a:xfrm>
              <a:off x="10388265" y="3439012"/>
              <a:ext cx="1400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Size:32x32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F5A46A0-D4A2-41B1-9FCB-A5D7CC84A46F}"/>
                </a:ext>
              </a:extLst>
            </p:cNvPr>
            <p:cNvSpPr txBox="1"/>
            <p:nvPr/>
          </p:nvSpPr>
          <p:spPr>
            <a:xfrm>
              <a:off x="10388263" y="4920658"/>
              <a:ext cx="1400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Size:16x16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3B0CDE0-CD11-4E4A-B722-90968533A8D6}"/>
                </a:ext>
              </a:extLst>
            </p:cNvPr>
            <p:cNvSpPr txBox="1"/>
            <p:nvPr/>
          </p:nvSpPr>
          <p:spPr>
            <a:xfrm>
              <a:off x="6803878" y="2518967"/>
              <a:ext cx="2757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conv: f=5*5 p=2 s=1 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80ADA27-6C38-416A-9552-2111D591ACB2}"/>
                </a:ext>
              </a:extLst>
            </p:cNvPr>
            <p:cNvSpPr txBox="1"/>
            <p:nvPr/>
          </p:nvSpPr>
          <p:spPr>
            <a:xfrm>
              <a:off x="9307403" y="4285346"/>
              <a:ext cx="746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池化</a:t>
              </a:r>
            </a:p>
          </p:txBody>
        </p:sp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99542950-121C-4441-A718-2E82983CB731}"/>
                </a:ext>
              </a:extLst>
            </p:cNvPr>
            <p:cNvSpPr/>
            <p:nvPr/>
          </p:nvSpPr>
          <p:spPr>
            <a:xfrm>
              <a:off x="9324374" y="2423615"/>
              <a:ext cx="50491" cy="560037"/>
            </a:xfrm>
            <a:prstGeom prst="downArrow">
              <a:avLst/>
            </a:prstGeom>
            <a:ln w="571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箭头: 下 41">
              <a:extLst>
                <a:ext uri="{FF2B5EF4-FFF2-40B4-BE49-F238E27FC236}">
                  <a16:creationId xmlns:a16="http://schemas.microsoft.com/office/drawing/2014/main" id="{F7A1DCB9-653B-45A0-9823-1D8ABDFD8E95}"/>
                </a:ext>
              </a:extLst>
            </p:cNvPr>
            <p:cNvSpPr/>
            <p:nvPr/>
          </p:nvSpPr>
          <p:spPr>
            <a:xfrm>
              <a:off x="9307403" y="4189994"/>
              <a:ext cx="50491" cy="560037"/>
            </a:xfrm>
            <a:prstGeom prst="downArrow">
              <a:avLst/>
            </a:prstGeom>
            <a:ln w="5715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ACBCE3C-0F42-4B23-A255-CB4356B525C1}"/>
                </a:ext>
              </a:extLst>
            </p:cNvPr>
            <p:cNvSpPr txBox="1"/>
            <p:nvPr/>
          </p:nvSpPr>
          <p:spPr>
            <a:xfrm>
              <a:off x="6803878" y="4303611"/>
              <a:ext cx="2757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pool: f=2*2 s=2 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5007C29-147D-44F2-BFDE-8CCE19DA0529}"/>
                </a:ext>
              </a:extLst>
            </p:cNvPr>
            <p:cNvSpPr txBox="1"/>
            <p:nvPr/>
          </p:nvSpPr>
          <p:spPr>
            <a:xfrm>
              <a:off x="6975177" y="1461136"/>
              <a:ext cx="15123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f</a:t>
              </a:r>
              <a:r>
                <a:rPr lang="zh-CN" altLang="en-US" sz="1400" dirty="0"/>
                <a:t>：</a:t>
              </a:r>
              <a:r>
                <a:rPr lang="en-US" altLang="zh-CN" sz="1400" dirty="0"/>
                <a:t> </a:t>
              </a:r>
              <a:r>
                <a:rPr lang="zh-CN" altLang="en-US" sz="1400" dirty="0"/>
                <a:t>过滤器大小</a:t>
              </a:r>
              <a:endParaRPr lang="en-US" altLang="zh-CN" sz="1400" dirty="0"/>
            </a:p>
            <a:p>
              <a:r>
                <a:rPr lang="en-US" altLang="zh-CN" sz="1400" dirty="0"/>
                <a:t>p</a:t>
              </a:r>
              <a:r>
                <a:rPr lang="zh-CN" altLang="en-US" sz="1400" dirty="0"/>
                <a:t>：补零</a:t>
              </a:r>
              <a:endParaRPr lang="en-US" altLang="zh-CN" sz="1400" dirty="0"/>
            </a:p>
            <a:p>
              <a:r>
                <a:rPr lang="en-US" altLang="zh-CN" sz="1400" dirty="0"/>
                <a:t>s</a:t>
              </a:r>
              <a:r>
                <a:rPr lang="zh-CN" altLang="en-US" sz="1400" dirty="0"/>
                <a:t>：步长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047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B5DABE-AEE3-4875-92EC-152876C8F50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7662" y="243343"/>
            <a:ext cx="807865" cy="586334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4F1E3-39FB-4F7C-BE38-D37CBB0B26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FCN</a:t>
            </a:r>
            <a:r>
              <a:rPr kumimoji="1" lang="zh-CN" altLang="en-US" dirty="0"/>
              <a:t>原理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171ABB-6E0E-43F8-A1B3-B6E37D2C7DF9}"/>
              </a:ext>
            </a:extLst>
          </p:cNvPr>
          <p:cNvSpPr/>
          <p:nvPr/>
        </p:nvSpPr>
        <p:spPr>
          <a:xfrm>
            <a:off x="9137906" y="377053"/>
            <a:ext cx="2500719" cy="4526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全连接层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1397D90-8E54-4E2C-AFFB-B0622DCAE69E}"/>
              </a:ext>
            </a:extLst>
          </p:cNvPr>
          <p:cNvGrpSpPr/>
          <p:nvPr/>
        </p:nvGrpSpPr>
        <p:grpSpPr>
          <a:xfrm>
            <a:off x="280856" y="1794694"/>
            <a:ext cx="5811577" cy="3419146"/>
            <a:chOff x="280856" y="1794694"/>
            <a:chExt cx="5811577" cy="3419146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8AE61AB-27F3-4144-9D82-4DA492D12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629" y="2510266"/>
              <a:ext cx="4604274" cy="2703574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48544A0-7D2E-4EF3-AEBD-6E0727905CB6}"/>
                </a:ext>
              </a:extLst>
            </p:cNvPr>
            <p:cNvSpPr txBox="1"/>
            <p:nvPr/>
          </p:nvSpPr>
          <p:spPr>
            <a:xfrm>
              <a:off x="280856" y="1794694"/>
              <a:ext cx="3647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最简单的全连接层：仅一层隐藏层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AA782C9-A4E8-43D1-ACDE-39BBC77E55DB}"/>
                </a:ext>
              </a:extLst>
            </p:cNvPr>
            <p:cNvSpPr txBox="1"/>
            <p:nvPr/>
          </p:nvSpPr>
          <p:spPr>
            <a:xfrm>
              <a:off x="3054096" y="4707813"/>
              <a:ext cx="7276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特征</a:t>
              </a:r>
              <a:endParaRPr lang="en-US" altLang="zh-CN" sz="16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6E0F3A6-B52D-4637-85DA-F89D0F466442}"/>
                </a:ext>
              </a:extLst>
            </p:cNvPr>
            <p:cNvSpPr txBox="1"/>
            <p:nvPr/>
          </p:nvSpPr>
          <p:spPr>
            <a:xfrm>
              <a:off x="536174" y="4209781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</a:t>
              </a:r>
              <a:r>
                <a:rPr lang="en-US" altLang="zh-CN" baseline="-25000" dirty="0"/>
                <a:t>1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5639A43-CBB2-4B72-8C55-D7D1589317E7}"/>
                </a:ext>
              </a:extLst>
            </p:cNvPr>
            <p:cNvSpPr txBox="1"/>
            <p:nvPr/>
          </p:nvSpPr>
          <p:spPr>
            <a:xfrm>
              <a:off x="536174" y="317535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W</a:t>
              </a:r>
              <a:r>
                <a:rPr lang="en-US" altLang="zh-CN" baseline="-25000" dirty="0"/>
                <a:t>2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7A91B9B-1671-4CE7-BCFE-09655BBB3288}"/>
                </a:ext>
              </a:extLst>
            </p:cNvPr>
            <p:cNvSpPr txBox="1"/>
            <p:nvPr/>
          </p:nvSpPr>
          <p:spPr>
            <a:xfrm>
              <a:off x="3724477" y="3360024"/>
              <a:ext cx="236795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隐藏层输出：</a:t>
              </a:r>
              <a:r>
                <a:rPr lang="en-US" altLang="zh-CN" sz="1600" dirty="0"/>
                <a:t>f(W</a:t>
              </a:r>
              <a:r>
                <a:rPr lang="en-US" altLang="zh-CN" sz="1600" baseline="-25000" dirty="0"/>
                <a:t>1</a:t>
              </a:r>
              <a:r>
                <a:rPr lang="en-US" altLang="zh-CN" sz="1600" dirty="0"/>
                <a:t>X+b</a:t>
              </a:r>
              <a:r>
                <a:rPr lang="en-US" altLang="zh-CN" sz="1600" baseline="-25000" dirty="0"/>
                <a:t>1</a:t>
              </a:r>
              <a:r>
                <a:rPr lang="en-US" altLang="zh-CN" sz="1600" dirty="0"/>
                <a:t>)</a:t>
              </a:r>
            </a:p>
            <a:p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5A3774C-3D07-4B53-8641-353C9384C6D2}"/>
                </a:ext>
              </a:extLst>
            </p:cNvPr>
            <p:cNvSpPr txBox="1"/>
            <p:nvPr/>
          </p:nvSpPr>
          <p:spPr>
            <a:xfrm>
              <a:off x="3781706" y="2510266"/>
              <a:ext cx="2238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输出层输出</a:t>
              </a:r>
              <a:r>
                <a:rPr lang="en-US" altLang="zh-CN" sz="1600" dirty="0"/>
                <a:t>f(W</a:t>
              </a:r>
              <a:r>
                <a:rPr lang="en-US" altLang="zh-CN" sz="1600" baseline="-25000" dirty="0"/>
                <a:t>2</a:t>
              </a:r>
              <a:r>
                <a:rPr lang="en-US" altLang="zh-CN" sz="1600" dirty="0"/>
                <a:t>X</a:t>
              </a:r>
              <a:r>
                <a:rPr lang="en-US" altLang="zh-CN" sz="1600" baseline="-25000" dirty="0"/>
                <a:t>1</a:t>
              </a:r>
              <a:r>
                <a:rPr lang="en-US" altLang="zh-CN" sz="1600" dirty="0"/>
                <a:t>+b</a:t>
              </a:r>
              <a:r>
                <a:rPr lang="en-US" altLang="zh-CN" sz="1600" baseline="-25000" dirty="0"/>
                <a:t>2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68896E9-AACC-43B9-919C-7FC59A784965}"/>
              </a:ext>
            </a:extLst>
          </p:cNvPr>
          <p:cNvSpPr txBox="1"/>
          <p:nvPr/>
        </p:nvSpPr>
        <p:spPr>
          <a:xfrm>
            <a:off x="6504813" y="1269624"/>
            <a:ext cx="5586573" cy="1465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全连接层表达式：</a:t>
            </a:r>
            <a:r>
              <a:rPr lang="en-US" altLang="zh-CN" dirty="0"/>
              <a:t>f(x) = G(W</a:t>
            </a:r>
            <a:r>
              <a:rPr lang="en-US" altLang="zh-CN" baseline="-25000" dirty="0"/>
              <a:t>2 </a:t>
            </a:r>
            <a:r>
              <a:rPr lang="en-US" altLang="zh-CN" dirty="0"/>
              <a:t>* f(W</a:t>
            </a:r>
            <a:r>
              <a:rPr lang="en-US" altLang="zh-CN" baseline="-25000" dirty="0"/>
              <a:t>1</a:t>
            </a:r>
            <a:r>
              <a:rPr lang="en-US" altLang="zh-CN" dirty="0"/>
              <a:t>X + b</a:t>
            </a:r>
            <a:r>
              <a:rPr lang="en-US" altLang="zh-CN" baseline="-25000" dirty="0"/>
              <a:t>1 </a:t>
            </a:r>
            <a:r>
              <a:rPr lang="en-US" altLang="zh-CN" dirty="0"/>
              <a:t>) + b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为激活函数：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sigmoid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tanh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relu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；若为多分类任务，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通常为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softmax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6FD95D-5E44-48EC-8A5E-D491FBAB729F}"/>
              </a:ext>
            </a:extLst>
          </p:cNvPr>
          <p:cNvSpPr txBox="1"/>
          <p:nvPr/>
        </p:nvSpPr>
        <p:spPr>
          <a:xfrm>
            <a:off x="6099569" y="3175358"/>
            <a:ext cx="5586573" cy="2120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初始化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</a:p>
          <a:p>
            <a:pPr marL="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输入特征，通过如全连接层表达式的运算过程</a:t>
            </a:r>
            <a:r>
              <a:rPr lang="zh-CN" altLang="en-US"/>
              <a:t>，得到预测值</a:t>
            </a:r>
            <a:r>
              <a:rPr lang="en-US" altLang="zh-CN"/>
              <a:t>y</a:t>
            </a:r>
            <a:endParaRPr lang="en-US" altLang="zh-CN" dirty="0"/>
          </a:p>
          <a:p>
            <a:pPr marL="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通过梯度下降</a:t>
            </a:r>
            <a:r>
              <a:rPr lang="en-US" altLang="zh-CN" dirty="0"/>
              <a:t>(</a:t>
            </a:r>
            <a:r>
              <a:rPr lang="zh-CN" altLang="en-US" dirty="0"/>
              <a:t>迭代过程</a:t>
            </a:r>
            <a:r>
              <a:rPr lang="en-US" altLang="zh-CN" dirty="0"/>
              <a:t>)</a:t>
            </a:r>
            <a:r>
              <a:rPr lang="zh-CN" altLang="en-US" dirty="0"/>
              <a:t>寻找使损失函数</a:t>
            </a:r>
            <a:r>
              <a:rPr lang="en-US" altLang="zh-CN" dirty="0"/>
              <a:t>J</a:t>
            </a:r>
            <a:r>
              <a:rPr lang="zh-CN" altLang="en-US" dirty="0"/>
              <a:t>最小的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49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B5DABE-AEE3-4875-92EC-152876C8F50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7662" y="243343"/>
            <a:ext cx="807865" cy="586334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4F1E3-39FB-4F7C-BE38-D37CBB0B26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FCN</a:t>
            </a:r>
            <a:r>
              <a:rPr kumimoji="1" lang="zh-CN" altLang="en-US" dirty="0"/>
              <a:t>原理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171ABB-6E0E-43F8-A1B3-B6E37D2C7DF9}"/>
              </a:ext>
            </a:extLst>
          </p:cNvPr>
          <p:cNvSpPr/>
          <p:nvPr/>
        </p:nvSpPr>
        <p:spPr>
          <a:xfrm>
            <a:off x="9137906" y="377053"/>
            <a:ext cx="2500719" cy="4526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常用激活函数示例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3E39C27-0B81-4FDB-8FE9-A7835A3736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1594" y="2151823"/>
            <a:ext cx="2343150" cy="19151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104EDC5-39C1-4C79-8F63-3D12CFDA81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23851" y="2009583"/>
            <a:ext cx="259905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4197A4F-DB12-45AC-B1CE-9BDEA6F439C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3722" y="2151824"/>
            <a:ext cx="2791460" cy="19151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15AFDC-0AA1-40F3-B7CE-0ECFAD37A27B}"/>
              </a:ext>
            </a:extLst>
          </p:cNvPr>
          <p:cNvSpPr txBox="1"/>
          <p:nvPr/>
        </p:nvSpPr>
        <p:spPr>
          <a:xfrm>
            <a:off x="1416002" y="1365224"/>
            <a:ext cx="1074333" cy="455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Sigmoid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DD56604-ACC4-4324-9B32-54B9E4EC82E9}"/>
              </a:ext>
            </a:extLst>
          </p:cNvPr>
          <p:cNvSpPr txBox="1"/>
          <p:nvPr/>
        </p:nvSpPr>
        <p:spPr>
          <a:xfrm>
            <a:off x="5172161" y="145108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tanh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B96FE2C-0AE7-47EA-B117-7DB486F698F8}"/>
              </a:ext>
            </a:extLst>
          </p:cNvPr>
          <p:cNvSpPr txBox="1"/>
          <p:nvPr/>
        </p:nvSpPr>
        <p:spPr>
          <a:xfrm>
            <a:off x="8923538" y="145108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relu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4346144-72AD-44EA-9E0B-EAF76A11B361}"/>
                  </a:ext>
                </a:extLst>
              </p:cNvPr>
              <p:cNvSpPr/>
              <p:nvPr/>
            </p:nvSpPr>
            <p:spPr>
              <a:xfrm>
                <a:off x="1230011" y="4289409"/>
                <a:ext cx="1260324" cy="870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4346144-72AD-44EA-9E0B-EAF76A11B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011" y="4289409"/>
                <a:ext cx="1260324" cy="870751"/>
              </a:xfrm>
              <a:prstGeom prst="rect">
                <a:avLst/>
              </a:prstGeom>
              <a:blipFill>
                <a:blip r:embed="rId5"/>
                <a:stretch>
                  <a:fillRect b="-3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EE2E118-9E6D-4233-81D3-6C17921B0F3C}"/>
                  </a:ext>
                </a:extLst>
              </p:cNvPr>
              <p:cNvSpPr/>
              <p:nvPr/>
            </p:nvSpPr>
            <p:spPr>
              <a:xfrm>
                <a:off x="4614273" y="4289409"/>
                <a:ext cx="175101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EE2E118-9E6D-4233-81D3-6C17921B0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73" y="4289409"/>
                <a:ext cx="1751016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595EA0B-08A1-49DD-AC35-C801A72E8C64}"/>
                  </a:ext>
                </a:extLst>
              </p:cNvPr>
              <p:cNvSpPr/>
              <p:nvPr/>
            </p:nvSpPr>
            <p:spPr>
              <a:xfrm>
                <a:off x="8084187" y="4066984"/>
                <a:ext cx="2107438" cy="1434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595EA0B-08A1-49DD-AC35-C801A72E8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187" y="4066984"/>
                <a:ext cx="2107438" cy="14346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4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CA5FBB2-EF94-4918-952E-230F8E03BF8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DAA7EC-CB08-429D-A7B8-40AC71E98C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FCN</a:t>
            </a:r>
            <a:r>
              <a:rPr kumimoji="1" lang="zh-CN" altLang="en-US" dirty="0"/>
              <a:t>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327E4D-DD6E-4B15-86EA-55BAAFBA33FF}"/>
              </a:ext>
            </a:extLst>
          </p:cNvPr>
          <p:cNvSpPr txBox="1"/>
          <p:nvPr/>
        </p:nvSpPr>
        <p:spPr>
          <a:xfrm>
            <a:off x="6730755" y="97654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损失函数</a:t>
            </a:r>
            <a:r>
              <a:rPr lang="en-US" altLang="zh-CN" dirty="0"/>
              <a:t>(loss function)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05875F-DE9A-4DBB-BD5F-72B6880CA5FA}"/>
              </a:ext>
            </a:extLst>
          </p:cNvPr>
          <p:cNvSpPr txBox="1"/>
          <p:nvPr/>
        </p:nvSpPr>
        <p:spPr>
          <a:xfrm>
            <a:off x="9192995" y="977461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凸函数：全局最优解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AF58C19-18BD-479D-89FA-9C84D45C6AC6}"/>
              </a:ext>
            </a:extLst>
          </p:cNvPr>
          <p:cNvGrpSpPr/>
          <p:nvPr/>
        </p:nvGrpSpPr>
        <p:grpSpPr>
          <a:xfrm>
            <a:off x="736847" y="976544"/>
            <a:ext cx="4572000" cy="369332"/>
            <a:chOff x="736847" y="976544"/>
            <a:chExt cx="4572000" cy="36933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FB6B9CC-DD4C-436C-ABE1-65E34D5C4620}"/>
                </a:ext>
              </a:extLst>
            </p:cNvPr>
            <p:cNvSpPr txBox="1"/>
            <p:nvPr/>
          </p:nvSpPr>
          <p:spPr>
            <a:xfrm>
              <a:off x="736847" y="976544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优化器</a:t>
              </a:r>
              <a:r>
                <a:rPr lang="en-US" altLang="zh-CN" dirty="0"/>
                <a:t>(optimizer)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8C58EDA-5E42-4026-B65D-975ECAFEA7F7}"/>
                </a:ext>
              </a:extLst>
            </p:cNvPr>
            <p:cNvSpPr txBox="1"/>
            <p:nvPr/>
          </p:nvSpPr>
          <p:spPr>
            <a:xfrm>
              <a:off x="3888435" y="9765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zh-CN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A83B5BC-2E8A-4309-9071-929C81453C09}"/>
                  </a:ext>
                </a:extLst>
              </p:cNvPr>
              <p:cNvSpPr txBox="1"/>
              <p:nvPr/>
            </p:nvSpPr>
            <p:spPr>
              <a:xfrm>
                <a:off x="6730755" y="2069792"/>
                <a:ext cx="5477507" cy="3746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均方误差（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zh-CN" dirty="0"/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dirty="0" smtClean="0"/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dirty="0"/>
                                <m:t>)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平均离差：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dirty="0"/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交叉熵：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𝑝𝑟𝑒𝑑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algn="ctr"/>
                <a:r>
                  <a:rPr lang="en-US" altLang="zh-CN" dirty="0"/>
                  <a:t>……</a:t>
                </a:r>
                <a:br>
                  <a:rPr lang="pl-PL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A83B5BC-2E8A-4309-9071-929C81453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755" y="2069792"/>
                <a:ext cx="5477507" cy="3746025"/>
              </a:xfrm>
              <a:prstGeom prst="rect">
                <a:avLst/>
              </a:prstGeom>
              <a:blipFill>
                <a:blip r:embed="rId2"/>
                <a:stretch>
                  <a:fillRect l="-890" t="-1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965F283C-EAFC-412D-968D-F52AD243EACD}"/>
              </a:ext>
            </a:extLst>
          </p:cNvPr>
          <p:cNvSpPr txBox="1"/>
          <p:nvPr/>
        </p:nvSpPr>
        <p:spPr>
          <a:xfrm>
            <a:off x="1349406" y="2069792"/>
            <a:ext cx="292099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SGD(</a:t>
            </a:r>
            <a:r>
              <a:rPr lang="zh-CN" altLang="en-US" dirty="0"/>
              <a:t>默认小批量梯度下降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RMSProp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Adagrad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Adam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Adamax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br>
              <a:rPr lang="zh-CN" altLang="en-US" dirty="0"/>
            </a:b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05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CA5FBB2-EF94-4918-952E-230F8E03BF8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DAA7EC-CB08-429D-A7B8-40AC71E98C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FCN</a:t>
            </a:r>
            <a:r>
              <a:rPr kumimoji="1" lang="zh-CN" altLang="en-US" dirty="0"/>
              <a:t>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327E4D-DD6E-4B15-86EA-55BAAFBA33FF}"/>
              </a:ext>
            </a:extLst>
          </p:cNvPr>
          <p:cNvSpPr txBox="1"/>
          <p:nvPr/>
        </p:nvSpPr>
        <p:spPr>
          <a:xfrm>
            <a:off x="6730755" y="97654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损失函数</a:t>
            </a:r>
            <a:r>
              <a:rPr lang="en-US" altLang="zh-CN" dirty="0"/>
              <a:t>(loss function)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05875F-DE9A-4DBB-BD5F-72B6880CA5FA}"/>
              </a:ext>
            </a:extLst>
          </p:cNvPr>
          <p:cNvSpPr txBox="1"/>
          <p:nvPr/>
        </p:nvSpPr>
        <p:spPr>
          <a:xfrm>
            <a:off x="9192995" y="977461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均方误差（</a:t>
            </a:r>
            <a:r>
              <a:rPr lang="en-US" altLang="zh-CN" dirty="0"/>
              <a:t>MSE</a:t>
            </a:r>
            <a:r>
              <a:rPr lang="zh-CN" altLang="en-US" dirty="0"/>
              <a:t>）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AF58C19-18BD-479D-89FA-9C84D45C6AC6}"/>
              </a:ext>
            </a:extLst>
          </p:cNvPr>
          <p:cNvGrpSpPr/>
          <p:nvPr/>
        </p:nvGrpSpPr>
        <p:grpSpPr>
          <a:xfrm>
            <a:off x="736847" y="976544"/>
            <a:ext cx="4952081" cy="369332"/>
            <a:chOff x="736847" y="976544"/>
            <a:chExt cx="4952081" cy="36933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FB6B9CC-DD4C-436C-ABE1-65E34D5C4620}"/>
                </a:ext>
              </a:extLst>
            </p:cNvPr>
            <p:cNvSpPr txBox="1"/>
            <p:nvPr/>
          </p:nvSpPr>
          <p:spPr>
            <a:xfrm>
              <a:off x="736847" y="976544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梯度下降</a:t>
              </a:r>
              <a:r>
                <a:rPr lang="en-US" altLang="zh-CN" dirty="0"/>
                <a:t>(Gradient descent)</a:t>
              </a:r>
              <a:r>
                <a:rPr lang="zh-CN" altLang="en-US" dirty="0"/>
                <a:t>：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8C58EDA-5E42-4026-B65D-975ECAFEA7F7}"/>
                </a:ext>
              </a:extLst>
            </p:cNvPr>
            <p:cNvSpPr txBox="1"/>
            <p:nvPr/>
          </p:nvSpPr>
          <p:spPr>
            <a:xfrm>
              <a:off x="3888435" y="97654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最快下降的方向</a:t>
              </a:r>
              <a:endParaRPr lang="en-US" altLang="zh-CN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2759488-29EF-4A30-83F3-A83B6E33DAB9}"/>
              </a:ext>
            </a:extLst>
          </p:cNvPr>
          <p:cNvGrpSpPr/>
          <p:nvPr/>
        </p:nvGrpSpPr>
        <p:grpSpPr>
          <a:xfrm>
            <a:off x="1109409" y="2285211"/>
            <a:ext cx="10490886" cy="2819391"/>
            <a:chOff x="1069292" y="2654543"/>
            <a:chExt cx="10490886" cy="2819391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156489B-1FA6-4DB1-8B28-CAC190AD045A}"/>
                </a:ext>
              </a:extLst>
            </p:cNvPr>
            <p:cNvGrpSpPr/>
            <p:nvPr/>
          </p:nvGrpSpPr>
          <p:grpSpPr>
            <a:xfrm>
              <a:off x="1069292" y="2654543"/>
              <a:ext cx="9973178" cy="2819391"/>
              <a:chOff x="637459" y="821900"/>
              <a:chExt cx="9973178" cy="28193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E17FFCC0-96B5-4B8D-9DFC-F10C29F53477}"/>
                      </a:ext>
                    </a:extLst>
                  </p:cNvPr>
                  <p:cNvSpPr txBox="1"/>
                  <p:nvPr/>
                </p:nvSpPr>
                <p:spPr>
                  <a:xfrm>
                    <a:off x="637459" y="821900"/>
                    <a:ext cx="4015843" cy="28023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altLang="zh-CN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dirty="0"/>
                      <a:t>Repeat  </a:t>
                    </a:r>
                    <a14:m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box>
                              <m:box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</m:e>
                            </m:box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𝑑𝐽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𝑑𝑤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zh-CN" altLang="en-US" dirty="0"/>
                              <m:t> </m:t>
                            </m:r>
                          </m:e>
                        </m:d>
                      </m:oMath>
                    </a14:m>
                    <a:endParaRPr lang="en-US" altLang="zh-CN" dirty="0"/>
                  </a:p>
                  <a:p>
                    <a:pPr>
                      <a:lnSpc>
                        <a:spcPct val="150000"/>
                      </a:lnSpc>
                    </a:pPr>
                    <a:endParaRPr lang="en-US" altLang="zh-CN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dirty="0"/>
                      <a:t>Repeat  </a:t>
                    </a:r>
                    <a14:m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box>
                              <m:box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</m:e>
                            </m:box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𝑑𝐽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zh-CN" altLang="en-US" dirty="0"/>
                              <m:t> </m:t>
                            </m:r>
                          </m:e>
                        </m:d>
                      </m:oMath>
                    </a14:m>
                    <a:endParaRPr lang="en-US" altLang="zh-CN" dirty="0"/>
                  </a:p>
                  <a:p>
                    <a:pPr>
                      <a:lnSpc>
                        <a:spcPct val="150000"/>
                      </a:lnSpc>
                    </a:pPr>
                    <a:endParaRPr lang="en-US" altLang="zh-CN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dirty="0"/>
                      <a:t>𝛼学习率：决定梯度下降法中的步长；</a:t>
                    </a:r>
                    <a:endParaRPr lang="en-US" altLang="zh-CN" dirty="0"/>
                  </a:p>
                </p:txBody>
              </p:sp>
            </mc:Choice>
            <mc:Fallback xmlns="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E17FFCC0-96B5-4B8D-9DFC-F10C29F534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459" y="821900"/>
                    <a:ext cx="4015843" cy="280230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66" r="-607" b="-2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4926A205-228A-4B67-B9B6-377B364D15A2}"/>
                  </a:ext>
                </a:extLst>
              </p:cNvPr>
              <p:cNvGrpSpPr/>
              <p:nvPr/>
            </p:nvGrpSpPr>
            <p:grpSpPr>
              <a:xfrm>
                <a:off x="6213670" y="876602"/>
                <a:ext cx="4396967" cy="2764689"/>
                <a:chOff x="6213670" y="876602"/>
                <a:chExt cx="4396967" cy="2764689"/>
              </a:xfrm>
            </p:grpSpPr>
            <p:pic>
              <p:nvPicPr>
                <p:cNvPr id="8" name="图片 7">
                  <a:extLst>
                    <a:ext uri="{FF2B5EF4-FFF2-40B4-BE49-F238E27FC236}">
                      <a16:creationId xmlns:a16="http://schemas.microsoft.com/office/drawing/2014/main" id="{5D7C6CF0-B1A5-4A2E-A5E2-B016A9554E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13670" y="1123640"/>
                  <a:ext cx="4396967" cy="2517651"/>
                </a:xfrm>
                <a:prstGeom prst="rect">
                  <a:avLst/>
                </a:prstGeom>
              </p:spPr>
            </p:pic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3DB0477-0F16-4843-8024-86046FFA9A19}"/>
                    </a:ext>
                  </a:extLst>
                </p:cNvPr>
                <p:cNvSpPr txBox="1"/>
                <p:nvPr/>
              </p:nvSpPr>
              <p:spPr>
                <a:xfrm>
                  <a:off x="6445188" y="876602"/>
                  <a:ext cx="657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J(w)</a:t>
                  </a:r>
                  <a:endParaRPr lang="zh-CN" altLang="en-US" dirty="0"/>
                </a:p>
              </p:txBody>
            </p:sp>
          </p:grpSp>
        </p:grp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9EE4305-B6AE-4517-A6A1-7C7596913148}"/>
                </a:ext>
              </a:extLst>
            </p:cNvPr>
            <p:cNvSpPr/>
            <p:nvPr/>
          </p:nvSpPr>
          <p:spPr>
            <a:xfrm>
              <a:off x="10489228" y="3358963"/>
              <a:ext cx="159792" cy="188645"/>
            </a:xfrm>
            <a:prstGeom prst="ellipse">
              <a:avLst/>
            </a:prstGeom>
            <a:solidFill>
              <a:srgbClr val="F23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ln>
                  <a:solidFill>
                    <a:schemeClr val="bg1"/>
                  </a:solidFill>
                </a:ln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B000C58-1B16-4925-8C61-2719059BAF91}"/>
                </a:ext>
              </a:extLst>
            </p:cNvPr>
            <p:cNvGrpSpPr/>
            <p:nvPr/>
          </p:nvGrpSpPr>
          <p:grpSpPr>
            <a:xfrm>
              <a:off x="10639798" y="2956286"/>
              <a:ext cx="920380" cy="1182644"/>
              <a:chOff x="11287244" y="4079720"/>
              <a:chExt cx="920380" cy="1182644"/>
            </a:xfrm>
          </p:grpSpPr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1E45B024-8DA0-4897-9EAB-627B2354C4A7}"/>
                  </a:ext>
                </a:extLst>
              </p:cNvPr>
              <p:cNvCxnSpPr/>
              <p:nvPr/>
            </p:nvCxnSpPr>
            <p:spPr>
              <a:xfrm>
                <a:off x="11738212" y="4086481"/>
                <a:ext cx="0" cy="54914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3EB5B0EC-17A4-471E-AE13-D9D2EBBB8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87244" y="4653380"/>
                <a:ext cx="49862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弧形 18">
                <a:extLst>
                  <a:ext uri="{FF2B5EF4-FFF2-40B4-BE49-F238E27FC236}">
                    <a16:creationId xmlns:a16="http://schemas.microsoft.com/office/drawing/2014/main" id="{8CAF212A-1BC5-466E-9495-13DD5DB14F67}"/>
                  </a:ext>
                </a:extLst>
              </p:cNvPr>
              <p:cNvSpPr/>
              <p:nvPr/>
            </p:nvSpPr>
            <p:spPr>
              <a:xfrm>
                <a:off x="11425562" y="4479155"/>
                <a:ext cx="80495" cy="369325"/>
              </a:xfrm>
              <a:prstGeom prst="arc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E7795A8D-96C3-4B0A-8FA7-9EABFA184825}"/>
                      </a:ext>
                    </a:extLst>
                  </p:cNvPr>
                  <p:cNvSpPr txBox="1"/>
                  <p:nvPr/>
                </p:nvSpPr>
                <p:spPr>
                  <a:xfrm>
                    <a:off x="11364123" y="4642386"/>
                    <a:ext cx="843501" cy="6199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𝑑𝐽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E7795A8D-96C3-4B0A-8FA7-9EABFA1848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4123" y="4642386"/>
                    <a:ext cx="843501" cy="61997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43BFE888-EB5C-48A4-9A48-6D502FD242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02755" y="4079720"/>
                <a:ext cx="435457" cy="54914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333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CA5FBB2-EF94-4918-952E-230F8E03BF8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DAA7EC-CB08-429D-A7B8-40AC71E98C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FCN</a:t>
            </a:r>
            <a:r>
              <a:rPr kumimoji="1" lang="zh-CN" altLang="en-US" dirty="0"/>
              <a:t>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327E4D-DD6E-4B15-86EA-55BAAFBA33FF}"/>
              </a:ext>
            </a:extLst>
          </p:cNvPr>
          <p:cNvSpPr txBox="1"/>
          <p:nvPr/>
        </p:nvSpPr>
        <p:spPr>
          <a:xfrm>
            <a:off x="6730755" y="97654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损失函数</a:t>
            </a:r>
            <a:r>
              <a:rPr lang="en-US" altLang="zh-CN" dirty="0"/>
              <a:t>(loss function)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05875F-DE9A-4DBB-BD5F-72B6880CA5FA}"/>
              </a:ext>
            </a:extLst>
          </p:cNvPr>
          <p:cNvSpPr txBox="1"/>
          <p:nvPr/>
        </p:nvSpPr>
        <p:spPr>
          <a:xfrm>
            <a:off x="9192995" y="977461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均方误差（</a:t>
            </a:r>
            <a:r>
              <a:rPr lang="en-US" altLang="zh-CN" dirty="0"/>
              <a:t>MSE</a:t>
            </a:r>
            <a:r>
              <a:rPr lang="zh-CN" altLang="en-US" dirty="0"/>
              <a:t>）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AF58C19-18BD-479D-89FA-9C84D45C6AC6}"/>
              </a:ext>
            </a:extLst>
          </p:cNvPr>
          <p:cNvGrpSpPr/>
          <p:nvPr/>
        </p:nvGrpSpPr>
        <p:grpSpPr>
          <a:xfrm>
            <a:off x="736847" y="976544"/>
            <a:ext cx="4952081" cy="369332"/>
            <a:chOff x="736847" y="976544"/>
            <a:chExt cx="4952081" cy="36933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FB6B9CC-DD4C-436C-ABE1-65E34D5C4620}"/>
                </a:ext>
              </a:extLst>
            </p:cNvPr>
            <p:cNvSpPr txBox="1"/>
            <p:nvPr/>
          </p:nvSpPr>
          <p:spPr>
            <a:xfrm>
              <a:off x="736847" y="976544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梯度下降</a:t>
              </a:r>
              <a:r>
                <a:rPr lang="en-US" altLang="zh-CN" dirty="0"/>
                <a:t>(Gradient descent)</a:t>
              </a:r>
              <a:r>
                <a:rPr lang="zh-CN" altLang="en-US" dirty="0"/>
                <a:t>：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8C58EDA-5E42-4026-B65D-975ECAFEA7F7}"/>
                </a:ext>
              </a:extLst>
            </p:cNvPr>
            <p:cNvSpPr txBox="1"/>
            <p:nvPr/>
          </p:nvSpPr>
          <p:spPr>
            <a:xfrm>
              <a:off x="3888435" y="97654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最快下降的方向</a:t>
              </a:r>
              <a:endParaRPr lang="en-US" altLang="zh-CN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17FFCC0-96B5-4B8D-9DFC-F10C29F53477}"/>
                  </a:ext>
                </a:extLst>
              </p:cNvPr>
              <p:cNvSpPr txBox="1"/>
              <p:nvPr/>
            </p:nvSpPr>
            <p:spPr>
              <a:xfrm>
                <a:off x="1293004" y="1828626"/>
                <a:ext cx="4015843" cy="294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Repeat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  <m:box>
                          <m:box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Repeat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box>
                          <m:box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𝛼学习率：决定梯度下降法中的步长；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17FFCC0-96B5-4B8D-9DFC-F10C29F53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004" y="1828626"/>
                <a:ext cx="4015843" cy="2940805"/>
              </a:xfrm>
              <a:prstGeom prst="rect">
                <a:avLst/>
              </a:prstGeom>
              <a:blipFill>
                <a:blip r:embed="rId2"/>
                <a:stretch>
                  <a:fillRect l="-1214" r="-759" b="-2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367EC573-7334-4ED2-A5E4-B6B230837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653" y="2209291"/>
            <a:ext cx="5090231" cy="256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8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CA5FBB2-EF94-4918-952E-230F8E03BF8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DAA7EC-CB08-429D-A7B8-40AC71E98C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FCN</a:t>
            </a:r>
            <a:r>
              <a:rPr kumimoji="1" lang="zh-CN" altLang="en-US" dirty="0"/>
              <a:t>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327E4D-DD6E-4B15-86EA-55BAAFBA33FF}"/>
              </a:ext>
            </a:extLst>
          </p:cNvPr>
          <p:cNvSpPr txBox="1"/>
          <p:nvPr/>
        </p:nvSpPr>
        <p:spPr>
          <a:xfrm>
            <a:off x="2553431" y="3223277"/>
            <a:ext cx="532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Flatten: </a:t>
            </a:r>
            <a:r>
              <a:rPr lang="zh-CN" altLang="en-US" dirty="0"/>
              <a:t>将多维阵列展平成一维向量（全连接层前）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B6B9CC-DD4C-436C-ABE1-65E34D5C4620}"/>
              </a:ext>
            </a:extLst>
          </p:cNvPr>
          <p:cNvSpPr txBox="1"/>
          <p:nvPr/>
        </p:nvSpPr>
        <p:spPr>
          <a:xfrm>
            <a:off x="377662" y="1941082"/>
            <a:ext cx="48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Dropout: </a:t>
            </a:r>
            <a:r>
              <a:rPr lang="zh-CN" altLang="en-US" dirty="0"/>
              <a:t>训练过程中丢弃参数（防止过拟合）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F52E80-8D3E-4700-8DD5-3E8EC71B1E32}"/>
              </a:ext>
            </a:extLst>
          </p:cNvPr>
          <p:cNvSpPr/>
          <p:nvPr/>
        </p:nvSpPr>
        <p:spPr>
          <a:xfrm>
            <a:off x="9137906" y="377053"/>
            <a:ext cx="2500719" cy="4526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神经网络中常用操作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94AF1C-E3D4-4FD8-ADCA-C56656B038BE}"/>
              </a:ext>
            </a:extLst>
          </p:cNvPr>
          <p:cNvSpPr txBox="1"/>
          <p:nvPr/>
        </p:nvSpPr>
        <p:spPr>
          <a:xfrm>
            <a:off x="5215991" y="4526757"/>
            <a:ext cx="679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:</a:t>
            </a:r>
            <a:r>
              <a:rPr lang="zh-CN" altLang="en-US" dirty="0"/>
              <a:t>多分类任务的全连接层的输出层常使用的激活函数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59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</p:spTree>
    <p:extLst>
      <p:ext uri="{BB962C8B-B14F-4D97-AF65-F5344CB8AC3E}">
        <p14:creationId xmlns:p14="http://schemas.microsoft.com/office/powerpoint/2010/main" val="854155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4" name="圆角右箭头 3"/>
          <p:cNvSpPr/>
          <p:nvPr/>
        </p:nvSpPr>
        <p:spPr>
          <a:xfrm rot="10800000">
            <a:off x="5092263" y="-1"/>
            <a:ext cx="1150882" cy="5139560"/>
          </a:xfrm>
          <a:prstGeom prst="ben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圆角右箭头 40"/>
          <p:cNvSpPr/>
          <p:nvPr/>
        </p:nvSpPr>
        <p:spPr>
          <a:xfrm rot="10800000">
            <a:off x="4803229" y="-1"/>
            <a:ext cx="1150882" cy="3058511"/>
          </a:xfrm>
          <a:prstGeom prst="ben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圆角右箭头 41"/>
          <p:cNvSpPr/>
          <p:nvPr/>
        </p:nvSpPr>
        <p:spPr>
          <a:xfrm rot="10800000" flipH="1">
            <a:off x="6243144" y="0"/>
            <a:ext cx="1150882" cy="3720662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圆角右箭头 42"/>
          <p:cNvSpPr/>
          <p:nvPr/>
        </p:nvSpPr>
        <p:spPr>
          <a:xfrm rot="10800000" flipH="1">
            <a:off x="6532178" y="-1"/>
            <a:ext cx="1150882" cy="2049517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4595648" y="4319751"/>
            <a:ext cx="1072055" cy="1072055"/>
            <a:chOff x="4595648" y="4319751"/>
            <a:chExt cx="1072055" cy="1072055"/>
          </a:xfrm>
        </p:grpSpPr>
        <p:sp>
          <p:nvSpPr>
            <p:cNvPr id="5" name="椭圆 4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50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1" name="组 60"/>
          <p:cNvGrpSpPr/>
          <p:nvPr/>
        </p:nvGrpSpPr>
        <p:grpSpPr>
          <a:xfrm>
            <a:off x="6821214" y="2822028"/>
            <a:ext cx="1072055" cy="1072055"/>
            <a:chOff x="4595648" y="4319751"/>
            <a:chExt cx="1072055" cy="1072055"/>
          </a:xfrm>
        </p:grpSpPr>
        <p:sp>
          <p:nvSpPr>
            <p:cNvPr id="62" name="椭圆 61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63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6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1" name="组 70"/>
          <p:cNvGrpSpPr/>
          <p:nvPr/>
        </p:nvGrpSpPr>
        <p:grpSpPr>
          <a:xfrm>
            <a:off x="7125174" y="1250948"/>
            <a:ext cx="1072055" cy="1072055"/>
            <a:chOff x="4595648" y="4319751"/>
            <a:chExt cx="1072055" cy="1072055"/>
          </a:xfrm>
        </p:grpSpPr>
        <p:sp>
          <p:nvSpPr>
            <p:cNvPr id="72" name="椭圆 71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73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1" name="组 80"/>
          <p:cNvGrpSpPr/>
          <p:nvPr/>
        </p:nvGrpSpPr>
        <p:grpSpPr>
          <a:xfrm>
            <a:off x="4303986" y="2258319"/>
            <a:ext cx="1072055" cy="1072055"/>
            <a:chOff x="4595648" y="4319751"/>
            <a:chExt cx="1072055" cy="1072055"/>
          </a:xfrm>
        </p:grpSpPr>
        <p:sp>
          <p:nvSpPr>
            <p:cNvPr id="82" name="椭圆 81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83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8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3"/>
              <p:cNvSpPr>
                <a:spLocks/>
              </p:cNvSpPr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4"/>
              <p:cNvSpPr>
                <a:spLocks/>
              </p:cNvSpPr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5"/>
              <p:cNvSpPr>
                <a:spLocks/>
              </p:cNvSpPr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6"/>
              <p:cNvSpPr>
                <a:spLocks/>
              </p:cNvSpPr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7"/>
              <p:cNvSpPr>
                <a:spLocks/>
              </p:cNvSpPr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8"/>
              <p:cNvSpPr>
                <a:spLocks/>
              </p:cNvSpPr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2" name="矩形 91"/>
          <p:cNvSpPr/>
          <p:nvPr/>
        </p:nvSpPr>
        <p:spPr>
          <a:xfrm>
            <a:off x="8396736" y="1089087"/>
            <a:ext cx="2863284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编译器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CN" b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notebook</a:t>
            </a:r>
          </a:p>
        </p:txBody>
      </p:sp>
      <p:sp>
        <p:nvSpPr>
          <p:cNvPr id="94" name="矩形 93"/>
          <p:cNvSpPr/>
          <p:nvPr/>
        </p:nvSpPr>
        <p:spPr>
          <a:xfrm>
            <a:off x="8092775" y="2955584"/>
            <a:ext cx="1925527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:CNN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FCN</a:t>
            </a:r>
          </a:p>
        </p:txBody>
      </p:sp>
      <p:sp>
        <p:nvSpPr>
          <p:cNvPr id="96" name="矩形 95"/>
          <p:cNvSpPr/>
          <p:nvPr/>
        </p:nvSpPr>
        <p:spPr>
          <a:xfrm>
            <a:off x="1994649" y="2096787"/>
            <a:ext cx="2117887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编程语言：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</a:p>
        </p:txBody>
      </p:sp>
      <p:sp>
        <p:nvSpPr>
          <p:cNvPr id="98" name="矩形 97"/>
          <p:cNvSpPr/>
          <p:nvPr/>
        </p:nvSpPr>
        <p:spPr>
          <a:xfrm>
            <a:off x="2164389" y="4264948"/>
            <a:ext cx="2242922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深度学习框架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CN" b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keras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89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E10D22F-6050-4845-8FD8-CB149B8196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7662" y="243343"/>
            <a:ext cx="807865" cy="586334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3031A9-7143-4361-8432-FBD2534CDC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/>
              <a:t>研究方法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17FA9D-EAC8-4212-811B-6A95F1E80F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94" y="2710754"/>
            <a:ext cx="4027361" cy="24307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8D3116-AB00-43B0-BD9D-67F5B5BE301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06" y="2710754"/>
            <a:ext cx="4027361" cy="2430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5161FD0-37C9-4EB9-AA48-80D6A5D82361}"/>
              </a:ext>
            </a:extLst>
          </p:cNvPr>
          <p:cNvSpPr txBox="1"/>
          <p:nvPr/>
        </p:nvSpPr>
        <p:spPr>
          <a:xfrm>
            <a:off x="9401452" y="5770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数据集展示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575405-37E3-4C5E-A53B-001C4307A7C1}"/>
              </a:ext>
            </a:extLst>
          </p:cNvPr>
          <p:cNvSpPr txBox="1"/>
          <p:nvPr/>
        </p:nvSpPr>
        <p:spPr>
          <a:xfrm>
            <a:off x="1754702" y="1988598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Mnist</a:t>
            </a:r>
            <a:r>
              <a:rPr lang="zh-CN" altLang="en-US" dirty="0"/>
              <a:t>：手写数字图像集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4B3CC6-2DE2-4130-B989-E1291965B3D6}"/>
              </a:ext>
            </a:extLst>
          </p:cNvPr>
          <p:cNvSpPr txBox="1"/>
          <p:nvPr/>
        </p:nvSpPr>
        <p:spPr>
          <a:xfrm>
            <a:off x="7472078" y="1988598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Cifar-10</a:t>
            </a:r>
            <a:r>
              <a:rPr lang="zh-CN" altLang="en-US" dirty="0"/>
              <a:t>：飞机、鸟、猫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54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>
          <a:xfrm>
            <a:off x="6711406" y="2603962"/>
            <a:ext cx="807865" cy="586334"/>
          </a:xfrm>
        </p:spPr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8"/>
          </p:nvPr>
        </p:nvSpPr>
        <p:spPr>
          <a:xfrm>
            <a:off x="7698958" y="2728586"/>
            <a:ext cx="1868569" cy="337086"/>
          </a:xfrm>
        </p:spPr>
        <p:txBody>
          <a:bodyPr/>
          <a:lstStyle/>
          <a:p>
            <a:r>
              <a:rPr kumimoji="1" lang="zh-CN" altLang="en-US" sz="1800" dirty="0"/>
              <a:t>总结分析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1"/>
          </p:nvPr>
        </p:nvSpPr>
        <p:spPr>
          <a:xfrm>
            <a:off x="3029422" y="1275034"/>
            <a:ext cx="807865" cy="586334"/>
          </a:xfrm>
        </p:spPr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>
          <a:xfrm>
            <a:off x="4016974" y="1399658"/>
            <a:ext cx="1868569" cy="337086"/>
          </a:xfrm>
        </p:spPr>
        <p:txBody>
          <a:bodyPr/>
          <a:lstStyle/>
          <a:p>
            <a:r>
              <a:rPr kumimoji="1" lang="zh-CN" altLang="en-US" sz="1800" dirty="0"/>
              <a:t>选题背景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>
          <a:xfrm>
            <a:off x="6711406" y="1275034"/>
            <a:ext cx="807865" cy="586334"/>
          </a:xfrm>
        </p:spPr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4"/>
          </p:nvPr>
        </p:nvSpPr>
        <p:spPr>
          <a:xfrm>
            <a:off x="7698958" y="1399658"/>
            <a:ext cx="1868569" cy="337086"/>
          </a:xfrm>
        </p:spPr>
        <p:txBody>
          <a:bodyPr/>
          <a:lstStyle/>
          <a:p>
            <a:r>
              <a:rPr kumimoji="1" lang="en-US" altLang="zh-CN" sz="1800" dirty="0"/>
              <a:t>CNN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FCN</a:t>
            </a:r>
            <a:r>
              <a:rPr kumimoji="1" lang="zh-CN" altLang="en-US" sz="1800" dirty="0"/>
              <a:t>原理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5"/>
          </p:nvPr>
        </p:nvSpPr>
        <p:spPr>
          <a:xfrm>
            <a:off x="3029422" y="2584797"/>
            <a:ext cx="807865" cy="586334"/>
          </a:xfrm>
        </p:spPr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6"/>
          </p:nvPr>
        </p:nvSpPr>
        <p:spPr>
          <a:xfrm>
            <a:off x="4016974" y="2709421"/>
            <a:ext cx="1868569" cy="337086"/>
          </a:xfrm>
        </p:spPr>
        <p:txBody>
          <a:bodyPr/>
          <a:lstStyle/>
          <a:p>
            <a:r>
              <a:rPr kumimoji="1" lang="zh-CN" altLang="en-US" sz="1800" dirty="0"/>
              <a:t>研究方法</a:t>
            </a:r>
          </a:p>
        </p:txBody>
      </p:sp>
    </p:spTree>
    <p:extLst>
      <p:ext uri="{BB962C8B-B14F-4D97-AF65-F5344CB8AC3E}">
        <p14:creationId xmlns:p14="http://schemas.microsoft.com/office/powerpoint/2010/main" val="106049469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AACE30-66D7-4AF8-B50F-C7707B1A22D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5C1137-B6BE-4896-9B47-41FFCF6C6D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/>
              <a:t>研究方法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BB6CBE8-028C-47EE-829F-D3440E32D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87562"/>
              </p:ext>
            </p:extLst>
          </p:nvPr>
        </p:nvGraphicFramePr>
        <p:xfrm>
          <a:off x="1417208" y="1200834"/>
          <a:ext cx="9653247" cy="4456331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099311">
                  <a:extLst>
                    <a:ext uri="{9D8B030D-6E8A-4147-A177-3AD203B41FA5}">
                      <a16:colId xmlns:a16="http://schemas.microsoft.com/office/drawing/2014/main" val="3246586920"/>
                    </a:ext>
                  </a:extLst>
                </a:gridCol>
                <a:gridCol w="3414473">
                  <a:extLst>
                    <a:ext uri="{9D8B030D-6E8A-4147-A177-3AD203B41FA5}">
                      <a16:colId xmlns:a16="http://schemas.microsoft.com/office/drawing/2014/main" val="4045850022"/>
                    </a:ext>
                  </a:extLst>
                </a:gridCol>
                <a:gridCol w="3139463">
                  <a:extLst>
                    <a:ext uri="{9D8B030D-6E8A-4147-A177-3AD203B41FA5}">
                      <a16:colId xmlns:a16="http://schemas.microsoft.com/office/drawing/2014/main" val="1666884994"/>
                    </a:ext>
                  </a:extLst>
                </a:gridCol>
              </a:tblGrid>
              <a:tr h="654097"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Mnist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zh-CN" sz="1600" kern="100" dirty="0">
                          <a:effectLst/>
                        </a:rPr>
                        <a:t>数据集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Cifar</a:t>
                      </a:r>
                      <a:r>
                        <a:rPr lang="zh-CN" sz="1600" kern="100">
                          <a:effectLst/>
                        </a:rPr>
                        <a:t>数据集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4832027"/>
                  </a:ext>
                </a:extLst>
              </a:tr>
              <a:tr h="654468"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Size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11.5MB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175.5MB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0021713"/>
                  </a:ext>
                </a:extLst>
              </a:tr>
              <a:tr h="655763"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颜色格式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灰度图像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RGB</a:t>
                      </a:r>
                      <a:r>
                        <a:rPr lang="zh-CN" sz="1600" kern="100">
                          <a:effectLst/>
                        </a:rPr>
                        <a:t>图像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2190079"/>
                  </a:ext>
                </a:extLst>
              </a:tr>
              <a:tr h="524714"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数据内容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手写数字图像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飞机、车等十类图像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541748"/>
                  </a:ext>
                </a:extLst>
              </a:tr>
              <a:tr h="655763"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总数据样本数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60000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60000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833327"/>
                  </a:ext>
                </a:extLst>
              </a:tr>
              <a:tr h="655763"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训练集样本数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50000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50000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5161028"/>
                  </a:ext>
                </a:extLst>
              </a:tr>
              <a:tr h="655763"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测试集样本数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10000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10000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813208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FDF3BCE-E306-4002-A6CC-ABE69D2B24AB}"/>
              </a:ext>
            </a:extLst>
          </p:cNvPr>
          <p:cNvSpPr txBox="1"/>
          <p:nvPr/>
        </p:nvSpPr>
        <p:spPr>
          <a:xfrm>
            <a:off x="4759289" y="64501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mnist</a:t>
            </a:r>
            <a:r>
              <a:rPr lang="zh-CN" altLang="en-US" dirty="0"/>
              <a:t>和</a:t>
            </a:r>
            <a:r>
              <a:rPr lang="en-US" altLang="zh-CN" dirty="0"/>
              <a:t>cifar-10</a:t>
            </a:r>
            <a:r>
              <a:rPr lang="zh-CN" altLang="en-US" dirty="0"/>
              <a:t>数据集对比</a:t>
            </a:r>
          </a:p>
        </p:txBody>
      </p:sp>
    </p:spTree>
    <p:extLst>
      <p:ext uri="{BB962C8B-B14F-4D97-AF65-F5344CB8AC3E}">
        <p14:creationId xmlns:p14="http://schemas.microsoft.com/office/powerpoint/2010/main" val="2783739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5A59A7-BF1F-4619-A47E-85ACDF2CCB7D}"/>
              </a:ext>
            </a:extLst>
          </p:cNvPr>
          <p:cNvSpPr txBox="1"/>
          <p:nvPr/>
        </p:nvSpPr>
        <p:spPr>
          <a:xfrm>
            <a:off x="3963093" y="275679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Mnist</a:t>
            </a:r>
            <a:r>
              <a:rPr lang="zh-CN" altLang="en-US" dirty="0"/>
              <a:t>数据集：</a:t>
            </a:r>
            <a:r>
              <a:rPr lang="en-US" altLang="zh-CN" dirty="0"/>
              <a:t>CNN</a:t>
            </a:r>
            <a:r>
              <a:rPr lang="zh-CN" altLang="en-US" dirty="0"/>
              <a:t>和</a:t>
            </a:r>
            <a:r>
              <a:rPr lang="en-US" altLang="zh-CN" dirty="0"/>
              <a:t>FCN</a:t>
            </a:r>
            <a:r>
              <a:rPr lang="zh-CN" altLang="en-US" dirty="0"/>
              <a:t>实验模型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0C28FB6-98AD-424B-852A-E760158DE273}"/>
              </a:ext>
            </a:extLst>
          </p:cNvPr>
          <p:cNvGrpSpPr/>
          <p:nvPr/>
        </p:nvGrpSpPr>
        <p:grpSpPr>
          <a:xfrm>
            <a:off x="1265138" y="460345"/>
            <a:ext cx="2566535" cy="5875728"/>
            <a:chOff x="1265138" y="460345"/>
            <a:chExt cx="2566535" cy="5875728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372ACCB-164A-4CE1-87B8-06E7CE3FCD69}"/>
                </a:ext>
              </a:extLst>
            </p:cNvPr>
            <p:cNvSpPr/>
            <p:nvPr/>
          </p:nvSpPr>
          <p:spPr>
            <a:xfrm>
              <a:off x="1411907" y="5849936"/>
              <a:ext cx="2272999" cy="48613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输入图像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21C60A0-6347-4AC0-B45A-F44509DD6EE9}"/>
                </a:ext>
              </a:extLst>
            </p:cNvPr>
            <p:cNvSpPr/>
            <p:nvPr/>
          </p:nvSpPr>
          <p:spPr>
            <a:xfrm>
              <a:off x="1411907" y="5143881"/>
              <a:ext cx="2281204" cy="328218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lang="en-US" altLang="zh-CN" dirty="0"/>
                <a:t>16@3×3/</a:t>
              </a:r>
              <a:r>
                <a:rPr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9E8A73D-1171-46A5-8A54-F34F17408535}"/>
                </a:ext>
              </a:extLst>
            </p:cNvPr>
            <p:cNvSpPr/>
            <p:nvPr/>
          </p:nvSpPr>
          <p:spPr>
            <a:xfrm>
              <a:off x="1411907" y="4875812"/>
              <a:ext cx="2272999" cy="268067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池化</a:t>
              </a:r>
              <a:r>
                <a:rPr kumimoji="1" lang="en-US" altLang="zh-CN" dirty="0"/>
                <a:t>/2×2 s=2</a:t>
              </a:r>
              <a:endParaRPr kumimoji="1" lang="zh-CN" altLang="en-US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6CB0AF5-63AF-4AE5-9001-EF12C94BBE88}"/>
                </a:ext>
              </a:extLst>
            </p:cNvPr>
            <p:cNvSpPr/>
            <p:nvPr/>
          </p:nvSpPr>
          <p:spPr>
            <a:xfrm>
              <a:off x="1265138" y="1539112"/>
              <a:ext cx="2566535" cy="77356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全连接层</a:t>
              </a:r>
              <a:r>
                <a:rPr kumimoji="1" lang="en-US" altLang="zh-CN" dirty="0"/>
                <a:t>-10/</a:t>
              </a:r>
              <a:r>
                <a:rPr kumimoji="1" lang="en-US" altLang="zh-CN" dirty="0" err="1"/>
                <a:t>softmax</a:t>
              </a:r>
              <a:endParaRPr kumimoji="1" lang="en-US" altLang="zh-CN" dirty="0"/>
            </a:p>
            <a:p>
              <a:pPr algn="ctr"/>
              <a:r>
                <a:rPr kumimoji="1" lang="zh-CN" altLang="en-US" dirty="0"/>
                <a:t>全连接层</a:t>
              </a:r>
              <a:r>
                <a:rPr kumimoji="1" lang="en-US" altLang="zh-CN" dirty="0"/>
                <a:t>-128</a:t>
              </a:r>
              <a:endParaRPr kumimoji="1" lang="zh-CN" altLang="en-US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FA8645B-0292-44A1-B911-D081588D8F4E}"/>
                </a:ext>
              </a:extLst>
            </p:cNvPr>
            <p:cNvSpPr/>
            <p:nvPr/>
          </p:nvSpPr>
          <p:spPr>
            <a:xfrm>
              <a:off x="1411907" y="4176826"/>
              <a:ext cx="2272999" cy="328218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32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44BB337F-6F7E-4A3E-809D-60E83099D250}"/>
                </a:ext>
              </a:extLst>
            </p:cNvPr>
            <p:cNvSpPr/>
            <p:nvPr/>
          </p:nvSpPr>
          <p:spPr>
            <a:xfrm>
              <a:off x="1411907" y="3908757"/>
              <a:ext cx="2272999" cy="268067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池化</a:t>
              </a:r>
              <a:r>
                <a:rPr kumimoji="1" lang="en-US" altLang="zh-CN" dirty="0"/>
                <a:t>/2×2 s=2</a:t>
              </a:r>
              <a:endParaRPr kumimoji="1" lang="zh-CN" altLang="en-US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C155EF0B-BF56-43FF-9F16-4CD13DECE882}"/>
                </a:ext>
              </a:extLst>
            </p:cNvPr>
            <p:cNvSpPr/>
            <p:nvPr/>
          </p:nvSpPr>
          <p:spPr>
            <a:xfrm>
              <a:off x="1411907" y="3083278"/>
              <a:ext cx="2272999" cy="328218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64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77F4B1E-F7E2-4A1B-AE74-C629E4CD7D60}"/>
                </a:ext>
              </a:extLst>
            </p:cNvPr>
            <p:cNvSpPr/>
            <p:nvPr/>
          </p:nvSpPr>
          <p:spPr>
            <a:xfrm>
              <a:off x="1411907" y="2815209"/>
              <a:ext cx="2272999" cy="268067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池化</a:t>
              </a:r>
              <a:r>
                <a:rPr kumimoji="1" lang="en-US" altLang="zh-CN" dirty="0"/>
                <a:t>/2×2 s=2</a:t>
              </a:r>
              <a:endParaRPr kumimoji="1"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29AD289-9CA6-4266-8780-131988765AA6}"/>
                </a:ext>
              </a:extLst>
            </p:cNvPr>
            <p:cNvSpPr/>
            <p:nvPr/>
          </p:nvSpPr>
          <p:spPr>
            <a:xfrm>
              <a:off x="1411907" y="460345"/>
              <a:ext cx="2272999" cy="576238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分类输出</a:t>
              </a:r>
            </a:p>
          </p:txBody>
        </p:sp>
        <p:sp>
          <p:nvSpPr>
            <p:cNvPr id="23" name="箭头: 下 22">
              <a:extLst>
                <a:ext uri="{FF2B5EF4-FFF2-40B4-BE49-F238E27FC236}">
                  <a16:creationId xmlns:a16="http://schemas.microsoft.com/office/drawing/2014/main" id="{BDE5923F-2A89-4E80-971A-4A2066ECEC40}"/>
                </a:ext>
              </a:extLst>
            </p:cNvPr>
            <p:cNvSpPr/>
            <p:nvPr/>
          </p:nvSpPr>
          <p:spPr>
            <a:xfrm rot="10800000">
              <a:off x="2428812" y="5472099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箭头: 下 23">
              <a:extLst>
                <a:ext uri="{FF2B5EF4-FFF2-40B4-BE49-F238E27FC236}">
                  <a16:creationId xmlns:a16="http://schemas.microsoft.com/office/drawing/2014/main" id="{A7ADED72-4775-4800-88B0-A0EFC714B999}"/>
                </a:ext>
              </a:extLst>
            </p:cNvPr>
            <p:cNvSpPr/>
            <p:nvPr/>
          </p:nvSpPr>
          <p:spPr>
            <a:xfrm rot="10800000">
              <a:off x="2428811" y="4497973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2948194F-74C4-4699-A231-A212EE24B6A1}"/>
                </a:ext>
              </a:extLst>
            </p:cNvPr>
            <p:cNvSpPr/>
            <p:nvPr/>
          </p:nvSpPr>
          <p:spPr>
            <a:xfrm rot="10800000">
              <a:off x="2428810" y="3461113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18262903-6D64-4C3B-A7CA-2CF9278DE558}"/>
                </a:ext>
              </a:extLst>
            </p:cNvPr>
            <p:cNvSpPr/>
            <p:nvPr/>
          </p:nvSpPr>
          <p:spPr>
            <a:xfrm rot="10800000">
              <a:off x="2428812" y="2397993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A9D2B8C3-7320-40D1-9DF9-84F3FA48F1AC}"/>
                </a:ext>
              </a:extLst>
            </p:cNvPr>
            <p:cNvSpPr/>
            <p:nvPr/>
          </p:nvSpPr>
          <p:spPr>
            <a:xfrm rot="10800000">
              <a:off x="2415751" y="1097063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607E5132-D0D6-4511-A714-8E08BFAAD0C5}"/>
              </a:ext>
            </a:extLst>
          </p:cNvPr>
          <p:cNvGrpSpPr/>
          <p:nvPr/>
        </p:nvGrpSpPr>
        <p:grpSpPr>
          <a:xfrm>
            <a:off x="8397441" y="460345"/>
            <a:ext cx="2758663" cy="5875728"/>
            <a:chOff x="8397441" y="460345"/>
            <a:chExt cx="2758663" cy="5875728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6B8C3857-58F9-4DCA-8EF9-7916DADD3097}"/>
                </a:ext>
              </a:extLst>
            </p:cNvPr>
            <p:cNvSpPr/>
            <p:nvPr/>
          </p:nvSpPr>
          <p:spPr>
            <a:xfrm>
              <a:off x="8653862" y="5849936"/>
              <a:ext cx="2272999" cy="48613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输入图像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A058D09A-EDE2-483F-8919-113ABA976546}"/>
                </a:ext>
              </a:extLst>
            </p:cNvPr>
            <p:cNvSpPr/>
            <p:nvPr/>
          </p:nvSpPr>
          <p:spPr>
            <a:xfrm>
              <a:off x="8653862" y="5143881"/>
              <a:ext cx="2281204" cy="328218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lang="en-US" altLang="zh-CN" dirty="0"/>
                <a:t>16@3×3/</a:t>
              </a:r>
              <a:r>
                <a:rPr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6838870-B4B8-4F11-897F-F5FF5D3504B8}"/>
                </a:ext>
              </a:extLst>
            </p:cNvPr>
            <p:cNvSpPr/>
            <p:nvPr/>
          </p:nvSpPr>
          <p:spPr>
            <a:xfrm>
              <a:off x="8653862" y="4176826"/>
              <a:ext cx="2272999" cy="328218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32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0BDED44A-B8AD-4070-80E5-F2E15DC92B1F}"/>
                </a:ext>
              </a:extLst>
            </p:cNvPr>
            <p:cNvSpPr/>
            <p:nvPr/>
          </p:nvSpPr>
          <p:spPr>
            <a:xfrm>
              <a:off x="8653862" y="3083278"/>
              <a:ext cx="2272999" cy="328218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64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DFF93908-E0B0-4802-9EF6-BCC6FF770FB6}"/>
                </a:ext>
              </a:extLst>
            </p:cNvPr>
            <p:cNvSpPr/>
            <p:nvPr/>
          </p:nvSpPr>
          <p:spPr>
            <a:xfrm>
              <a:off x="8653862" y="460345"/>
              <a:ext cx="2272999" cy="576238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分类输出</a:t>
              </a:r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5C75A87B-8EAD-45C5-912A-A71575F0E164}"/>
                </a:ext>
              </a:extLst>
            </p:cNvPr>
            <p:cNvSpPr/>
            <p:nvPr/>
          </p:nvSpPr>
          <p:spPr>
            <a:xfrm rot="10800000">
              <a:off x="9670767" y="5472099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箭头: 下 40">
              <a:extLst>
                <a:ext uri="{FF2B5EF4-FFF2-40B4-BE49-F238E27FC236}">
                  <a16:creationId xmlns:a16="http://schemas.microsoft.com/office/drawing/2014/main" id="{5435ADC8-8E96-47DD-A4DB-143C56E8BE94}"/>
                </a:ext>
              </a:extLst>
            </p:cNvPr>
            <p:cNvSpPr/>
            <p:nvPr/>
          </p:nvSpPr>
          <p:spPr>
            <a:xfrm rot="10800000">
              <a:off x="9670766" y="4497973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箭头: 下 41">
              <a:extLst>
                <a:ext uri="{FF2B5EF4-FFF2-40B4-BE49-F238E27FC236}">
                  <a16:creationId xmlns:a16="http://schemas.microsoft.com/office/drawing/2014/main" id="{BFB45FEB-4130-4C58-A08E-AB0D8B8B45C3}"/>
                </a:ext>
              </a:extLst>
            </p:cNvPr>
            <p:cNvSpPr/>
            <p:nvPr/>
          </p:nvSpPr>
          <p:spPr>
            <a:xfrm rot="10800000">
              <a:off x="9670765" y="3461113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箭头: 下 42">
              <a:extLst>
                <a:ext uri="{FF2B5EF4-FFF2-40B4-BE49-F238E27FC236}">
                  <a16:creationId xmlns:a16="http://schemas.microsoft.com/office/drawing/2014/main" id="{475CB5C1-B377-4BE0-A24F-9C04FA77324B}"/>
                </a:ext>
              </a:extLst>
            </p:cNvPr>
            <p:cNvSpPr/>
            <p:nvPr/>
          </p:nvSpPr>
          <p:spPr>
            <a:xfrm rot="10800000">
              <a:off x="9670766" y="2234052"/>
              <a:ext cx="239183" cy="54177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箭头: 下 43">
              <a:extLst>
                <a:ext uri="{FF2B5EF4-FFF2-40B4-BE49-F238E27FC236}">
                  <a16:creationId xmlns:a16="http://schemas.microsoft.com/office/drawing/2014/main" id="{72FF5866-AD5C-4497-AC33-8066F2C7C26B}"/>
                </a:ext>
              </a:extLst>
            </p:cNvPr>
            <p:cNvSpPr/>
            <p:nvPr/>
          </p:nvSpPr>
          <p:spPr>
            <a:xfrm rot="10800000">
              <a:off x="9670763" y="1086198"/>
              <a:ext cx="239182" cy="71842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D9B7ACA2-758F-44DE-B76F-EB5612D04E08}"/>
                </a:ext>
              </a:extLst>
            </p:cNvPr>
            <p:cNvSpPr/>
            <p:nvPr/>
          </p:nvSpPr>
          <p:spPr>
            <a:xfrm>
              <a:off x="8397442" y="1811983"/>
              <a:ext cx="2758662" cy="435382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10</a:t>
              </a:r>
              <a:r>
                <a:rPr lang="en-US" altLang="zh-CN" dirty="0"/>
                <a:t>@2×2/</a:t>
              </a:r>
              <a:r>
                <a:rPr lang="en-US" altLang="zh-CN" dirty="0" err="1"/>
                <a:t>softmanx</a:t>
              </a:r>
              <a:endParaRPr kumimoji="1" lang="zh-CN" altLang="en-US" dirty="0"/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5F7EBBA8-3525-41A1-80D2-BFBB4F2812FD}"/>
                </a:ext>
              </a:extLst>
            </p:cNvPr>
            <p:cNvSpPr/>
            <p:nvPr/>
          </p:nvSpPr>
          <p:spPr>
            <a:xfrm>
              <a:off x="8397441" y="4828326"/>
              <a:ext cx="2731498" cy="328218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16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ReLU,s</a:t>
              </a:r>
              <a:r>
                <a:rPr lang="en-US" altLang="zh-CN" dirty="0"/>
                <a:t>=2</a:t>
              </a:r>
              <a:endParaRPr kumimoji="1" lang="zh-CN" altLang="en-US" dirty="0"/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24C89A25-51AF-42F2-9A02-2F15F6504381}"/>
                </a:ext>
              </a:extLst>
            </p:cNvPr>
            <p:cNvSpPr/>
            <p:nvPr/>
          </p:nvSpPr>
          <p:spPr>
            <a:xfrm>
              <a:off x="8397441" y="3901685"/>
              <a:ext cx="2731498" cy="328218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32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ReLU,s</a:t>
              </a:r>
              <a:r>
                <a:rPr lang="en-US" altLang="zh-CN" dirty="0"/>
                <a:t>=2</a:t>
              </a:r>
              <a:endParaRPr kumimoji="1" lang="zh-CN" altLang="en-US" dirty="0"/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3A26470A-CA05-4785-8954-B3FCDE7554DC}"/>
                </a:ext>
              </a:extLst>
            </p:cNvPr>
            <p:cNvSpPr/>
            <p:nvPr/>
          </p:nvSpPr>
          <p:spPr>
            <a:xfrm>
              <a:off x="8424605" y="2789756"/>
              <a:ext cx="2731498" cy="328218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64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ReLU,s</a:t>
              </a:r>
              <a:r>
                <a:rPr lang="en-US" altLang="zh-CN" dirty="0"/>
                <a:t>=2</a:t>
              </a:r>
              <a:endParaRPr kumimoji="1" lang="zh-CN" altLang="en-US" dirty="0"/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196C843D-38A8-4F1E-BFA8-24EB04475C24}"/>
              </a:ext>
            </a:extLst>
          </p:cNvPr>
          <p:cNvSpPr/>
          <p:nvPr/>
        </p:nvSpPr>
        <p:spPr>
          <a:xfrm>
            <a:off x="3831673" y="3064808"/>
            <a:ext cx="14141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CNN</a:t>
            </a:r>
            <a:endParaRPr lang="zh-CN" alt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1BDD54A-6957-4B19-92B4-913E8D20AC3C}"/>
              </a:ext>
            </a:extLst>
          </p:cNvPr>
          <p:cNvSpPr/>
          <p:nvPr/>
        </p:nvSpPr>
        <p:spPr>
          <a:xfrm>
            <a:off x="6601637" y="3064809"/>
            <a:ext cx="132943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FCN</a:t>
            </a:r>
            <a:endParaRPr lang="zh-CN" alt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C12913DD-DEBE-47D4-932E-1A8D7CA5216D}"/>
              </a:ext>
            </a:extLst>
          </p:cNvPr>
          <p:cNvCxnSpPr>
            <a:stCxn id="4" idx="2"/>
          </p:cNvCxnSpPr>
          <p:nvPr/>
        </p:nvCxnSpPr>
        <p:spPr>
          <a:xfrm>
            <a:off x="5878842" y="645011"/>
            <a:ext cx="7053" cy="6212989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358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6FDFE7F-3D57-4369-8215-E33DFFC2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280" y="1999198"/>
            <a:ext cx="7275439" cy="304305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73931992-2BE6-4642-B813-BB97A8F30C50}"/>
              </a:ext>
            </a:extLst>
          </p:cNvPr>
          <p:cNvSpPr/>
          <p:nvPr/>
        </p:nvSpPr>
        <p:spPr>
          <a:xfrm>
            <a:off x="4619473" y="538703"/>
            <a:ext cx="29530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</a:rPr>
              <a:t>Mnist</a:t>
            </a:r>
            <a:r>
              <a:rPr lang="en-US" altLang="zh-CN" sz="2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</a:rPr>
              <a:t> </a:t>
            </a:r>
            <a:r>
              <a:rPr lang="zh-CN" altLang="en-US" sz="2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</a:rPr>
              <a:t>预测结果展示</a:t>
            </a:r>
          </a:p>
        </p:txBody>
      </p:sp>
    </p:spTree>
    <p:extLst>
      <p:ext uri="{BB962C8B-B14F-4D97-AF65-F5344CB8AC3E}">
        <p14:creationId xmlns:p14="http://schemas.microsoft.com/office/powerpoint/2010/main" val="188682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C6FD9C9-B568-49B4-BCFB-71395CAB22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04	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734E70-5884-4103-A5CA-38639B16624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/>
              <a:t>作品展示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AA3BF68-A3E9-4160-A01D-55CE4675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724" y="1784410"/>
            <a:ext cx="2630021" cy="265442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8DFBB06-C81C-4CB6-BD2C-062FA6954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27" y="1784410"/>
            <a:ext cx="3095147" cy="2654424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7B647045-D3E5-4D3B-BC44-CBF8976EF306}"/>
              </a:ext>
            </a:extLst>
          </p:cNvPr>
          <p:cNvGrpSpPr/>
          <p:nvPr/>
        </p:nvGrpSpPr>
        <p:grpSpPr>
          <a:xfrm>
            <a:off x="1490854" y="1784409"/>
            <a:ext cx="3095147" cy="3475874"/>
            <a:chOff x="1490854" y="1784409"/>
            <a:chExt cx="3095147" cy="3475874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A11B64C-36C1-42B5-8D68-27AE12CD8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0854" y="1784409"/>
              <a:ext cx="3095147" cy="2654424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D8A2018-04A6-4D17-A43A-26FCC0D0EC1D}"/>
                </a:ext>
              </a:extLst>
            </p:cNvPr>
            <p:cNvGrpSpPr/>
            <p:nvPr/>
          </p:nvGrpSpPr>
          <p:grpSpPr>
            <a:xfrm>
              <a:off x="1770190" y="4332040"/>
              <a:ext cx="2630022" cy="928243"/>
              <a:chOff x="150430" y="3709153"/>
              <a:chExt cx="2630022" cy="928243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8FD19F2-0AAC-4519-B6D7-3046941A6ED8}"/>
                  </a:ext>
                </a:extLst>
              </p:cNvPr>
              <p:cNvSpPr/>
              <p:nvPr/>
            </p:nvSpPr>
            <p:spPr>
              <a:xfrm>
                <a:off x="150430" y="3709153"/>
                <a:ext cx="2630022" cy="928243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80F465B-E8B0-4C0E-892D-EBBE5F603553}"/>
                  </a:ext>
                </a:extLst>
              </p:cNvPr>
              <p:cNvSpPr txBox="1"/>
              <p:nvPr/>
            </p:nvSpPr>
            <p:spPr>
              <a:xfrm>
                <a:off x="150430" y="3709153"/>
                <a:ext cx="2630022" cy="928243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800" kern="1200" dirty="0"/>
                  <a:t>精确度</a:t>
                </a: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097FC93-D112-493E-B1EF-D83B282F9356}"/>
              </a:ext>
            </a:extLst>
          </p:cNvPr>
          <p:cNvGrpSpPr/>
          <p:nvPr/>
        </p:nvGrpSpPr>
        <p:grpSpPr>
          <a:xfrm>
            <a:off x="4834232" y="4332040"/>
            <a:ext cx="2630022" cy="1035037"/>
            <a:chOff x="3628864" y="3602359"/>
            <a:chExt cx="2630022" cy="103503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1AA20BE-CF1C-485F-975F-4599C54CF295}"/>
                </a:ext>
              </a:extLst>
            </p:cNvPr>
            <p:cNvSpPr/>
            <p:nvPr/>
          </p:nvSpPr>
          <p:spPr>
            <a:xfrm>
              <a:off x="3628864" y="3709153"/>
              <a:ext cx="2630022" cy="92824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871388F-4AA4-49F8-BA8A-999EACC90F9B}"/>
                </a:ext>
              </a:extLst>
            </p:cNvPr>
            <p:cNvSpPr txBox="1"/>
            <p:nvPr/>
          </p:nvSpPr>
          <p:spPr>
            <a:xfrm>
              <a:off x="3628864" y="3602359"/>
              <a:ext cx="2630022" cy="9282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entury Gothic"/>
                  <a:ea typeface="微软雅黑"/>
                  <a:cs typeface="+mn-cs"/>
                </a:rPr>
                <a:t>损失函数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985E104-623D-42F4-8D30-38EFED62B987}"/>
              </a:ext>
            </a:extLst>
          </p:cNvPr>
          <p:cNvGrpSpPr/>
          <p:nvPr/>
        </p:nvGrpSpPr>
        <p:grpSpPr>
          <a:xfrm>
            <a:off x="4780989" y="2964879"/>
            <a:ext cx="5778412" cy="2295404"/>
            <a:chOff x="7107297" y="3709153"/>
            <a:chExt cx="5778412" cy="229540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84602CD-A464-4E30-9898-0F1A4BAB6B58}"/>
                </a:ext>
              </a:extLst>
            </p:cNvPr>
            <p:cNvSpPr/>
            <p:nvPr/>
          </p:nvSpPr>
          <p:spPr>
            <a:xfrm>
              <a:off x="7107297" y="3709153"/>
              <a:ext cx="2630022" cy="92824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C6C12BA-D879-4B6A-8D17-25F5DDE3157F}"/>
                </a:ext>
              </a:extLst>
            </p:cNvPr>
            <p:cNvSpPr txBox="1"/>
            <p:nvPr/>
          </p:nvSpPr>
          <p:spPr>
            <a:xfrm>
              <a:off x="10255687" y="5076314"/>
              <a:ext cx="2630022" cy="9282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/>
                <a:t>混淆矩阵</a:t>
              </a: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7804D0E3-1E7B-40CC-9263-05380C3CE0AF}"/>
              </a:ext>
            </a:extLst>
          </p:cNvPr>
          <p:cNvSpPr/>
          <p:nvPr/>
        </p:nvSpPr>
        <p:spPr>
          <a:xfrm>
            <a:off x="1490853" y="1340528"/>
            <a:ext cx="3259031" cy="3919755"/>
          </a:xfrm>
          <a:prstGeom prst="rect">
            <a:avLst/>
          </a:prstGeom>
          <a:solidFill>
            <a:schemeClr val="lt1">
              <a:alpha val="0"/>
            </a:schemeClr>
          </a:solidFill>
          <a:ln w="19050">
            <a:gradFill>
              <a:gsLst>
                <a:gs pos="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E452D45-EA86-4073-844A-2DBA2BCD64B1}"/>
              </a:ext>
            </a:extLst>
          </p:cNvPr>
          <p:cNvSpPr/>
          <p:nvPr/>
        </p:nvSpPr>
        <p:spPr>
          <a:xfrm>
            <a:off x="4803129" y="1340528"/>
            <a:ext cx="3204529" cy="3919755"/>
          </a:xfrm>
          <a:prstGeom prst="rect">
            <a:avLst/>
          </a:prstGeom>
          <a:solidFill>
            <a:schemeClr val="lt1">
              <a:alpha val="0"/>
            </a:schemeClr>
          </a:solidFill>
          <a:ln w="19050">
            <a:gradFill>
              <a:gsLst>
                <a:gs pos="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80789D3-49D0-4AFE-AEB7-0518D289B529}"/>
              </a:ext>
            </a:extLst>
          </p:cNvPr>
          <p:cNvSpPr/>
          <p:nvPr/>
        </p:nvSpPr>
        <p:spPr>
          <a:xfrm>
            <a:off x="8060903" y="1340528"/>
            <a:ext cx="3388914" cy="3919755"/>
          </a:xfrm>
          <a:prstGeom prst="rect">
            <a:avLst/>
          </a:prstGeom>
          <a:solidFill>
            <a:schemeClr val="lt1">
              <a:alpha val="0"/>
            </a:schemeClr>
          </a:solidFill>
          <a:ln w="19050">
            <a:gradFill>
              <a:gsLst>
                <a:gs pos="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16116F4-52E3-4BF9-848F-A88F15AC7B71}"/>
              </a:ext>
            </a:extLst>
          </p:cNvPr>
          <p:cNvSpPr/>
          <p:nvPr/>
        </p:nvSpPr>
        <p:spPr>
          <a:xfrm>
            <a:off x="3845222" y="538703"/>
            <a:ext cx="45015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</a:rPr>
              <a:t>Mnist</a:t>
            </a:r>
            <a:r>
              <a:rPr lang="en-US" altLang="zh-CN" sz="2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</a:rPr>
              <a:t> / FCN </a:t>
            </a:r>
            <a:r>
              <a:rPr lang="zh-CN" altLang="en-US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n-ea"/>
              </a:rPr>
              <a:t>精确度和混淆矩阵</a:t>
            </a:r>
            <a:endParaRPr lang="zh-CN" altLang="en-US" sz="2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024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BA23730-5777-4E92-BCEE-1B87200C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647816"/>
              </p:ext>
            </p:extLst>
          </p:nvPr>
        </p:nvGraphicFramePr>
        <p:xfrm>
          <a:off x="1051751" y="1372887"/>
          <a:ext cx="10088496" cy="4446827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362832">
                  <a:extLst>
                    <a:ext uri="{9D8B030D-6E8A-4147-A177-3AD203B41FA5}">
                      <a16:colId xmlns:a16="http://schemas.microsoft.com/office/drawing/2014/main" val="2196419986"/>
                    </a:ext>
                  </a:extLst>
                </a:gridCol>
                <a:gridCol w="3362832">
                  <a:extLst>
                    <a:ext uri="{9D8B030D-6E8A-4147-A177-3AD203B41FA5}">
                      <a16:colId xmlns:a16="http://schemas.microsoft.com/office/drawing/2014/main" val="1018215179"/>
                    </a:ext>
                  </a:extLst>
                </a:gridCol>
                <a:gridCol w="3362832">
                  <a:extLst>
                    <a:ext uri="{9D8B030D-6E8A-4147-A177-3AD203B41FA5}">
                      <a16:colId xmlns:a16="http://schemas.microsoft.com/office/drawing/2014/main" val="3790355281"/>
                    </a:ext>
                  </a:extLst>
                </a:gridCol>
              </a:tblGrid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FCN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CNN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585091"/>
                  </a:ext>
                </a:extLst>
              </a:tr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时间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410s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490s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17981"/>
                  </a:ext>
                </a:extLst>
              </a:tr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参数</a:t>
                      </a:r>
                      <a:r>
                        <a:rPr lang="en-US" sz="1600" kern="100" dirty="0">
                          <a:effectLst/>
                        </a:rPr>
                        <a:t>params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74362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98442 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778124"/>
                  </a:ext>
                </a:extLst>
              </a:tr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损失函数</a:t>
                      </a:r>
                      <a:r>
                        <a:rPr lang="en-US" sz="1600" kern="100" dirty="0">
                          <a:effectLst/>
                        </a:rPr>
                        <a:t>loss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0.0317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0.0632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544013"/>
                  </a:ext>
                </a:extLst>
              </a:tr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训练集精确度</a:t>
                      </a:r>
                      <a:r>
                        <a:rPr lang="en-US" sz="1600" kern="100">
                          <a:effectLst/>
                        </a:rPr>
                        <a:t>acc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0.9901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0.9807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758905"/>
                  </a:ext>
                </a:extLst>
              </a:tr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测试集损失函数</a:t>
                      </a:r>
                      <a:r>
                        <a:rPr lang="en-US" sz="1600" kern="100">
                          <a:effectLst/>
                        </a:rPr>
                        <a:t>val_loss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0.0230 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0.0229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678039"/>
                  </a:ext>
                </a:extLst>
              </a:tr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测试集精确度</a:t>
                      </a:r>
                      <a:r>
                        <a:rPr lang="en-US" sz="1600" kern="100">
                          <a:effectLst/>
                        </a:rPr>
                        <a:t>val_acc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0.9925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0.9922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851236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43319B44-ED35-4563-A5B0-A13A3F901FE8}"/>
              </a:ext>
            </a:extLst>
          </p:cNvPr>
          <p:cNvSpPr/>
          <p:nvPr/>
        </p:nvSpPr>
        <p:spPr>
          <a:xfrm>
            <a:off x="3224762" y="523768"/>
            <a:ext cx="574247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400" b="1" dirty="0" err="1">
                <a:ln/>
                <a:solidFill>
                  <a:schemeClr val="accent4"/>
                </a:solidFill>
              </a:rPr>
              <a:t>Mnist</a:t>
            </a:r>
            <a:r>
              <a:rPr lang="zh-CN" altLang="en-US" sz="2400" b="1" dirty="0">
                <a:ln/>
                <a:solidFill>
                  <a:schemeClr val="accent4"/>
                </a:solidFill>
              </a:rPr>
              <a:t>数据集：</a:t>
            </a:r>
            <a:r>
              <a:rPr lang="en-US" altLang="zh-CN" sz="2400" b="1" dirty="0">
                <a:ln/>
                <a:solidFill>
                  <a:schemeClr val="accent4"/>
                </a:solidFill>
              </a:rPr>
              <a:t>CNN</a:t>
            </a:r>
            <a:r>
              <a:rPr lang="zh-CN" altLang="en-US" sz="2400" b="1" dirty="0">
                <a:ln/>
                <a:solidFill>
                  <a:schemeClr val="accent4"/>
                </a:solidFill>
              </a:rPr>
              <a:t>和</a:t>
            </a:r>
            <a:r>
              <a:rPr lang="en-US" altLang="zh-CN" sz="2400" b="1" dirty="0">
                <a:ln/>
                <a:solidFill>
                  <a:schemeClr val="accent4"/>
                </a:solidFill>
              </a:rPr>
              <a:t>FCN</a:t>
            </a:r>
            <a:r>
              <a:rPr lang="zh-CN" altLang="en-US" sz="2400" b="1" dirty="0">
                <a:ln/>
                <a:solidFill>
                  <a:schemeClr val="accent4"/>
                </a:solidFill>
              </a:rPr>
              <a:t>实验结果对比</a:t>
            </a:r>
          </a:p>
        </p:txBody>
      </p:sp>
    </p:spTree>
    <p:extLst>
      <p:ext uri="{BB962C8B-B14F-4D97-AF65-F5344CB8AC3E}">
        <p14:creationId xmlns:p14="http://schemas.microsoft.com/office/powerpoint/2010/main" val="1589631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5A59A7-BF1F-4619-A47E-85ACDF2CCB7D}"/>
              </a:ext>
            </a:extLst>
          </p:cNvPr>
          <p:cNvSpPr txBox="1"/>
          <p:nvPr/>
        </p:nvSpPr>
        <p:spPr>
          <a:xfrm>
            <a:off x="3963093" y="275679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Cifar-10</a:t>
            </a:r>
            <a:r>
              <a:rPr lang="zh-CN" altLang="en-US" dirty="0"/>
              <a:t>数据集：</a:t>
            </a:r>
            <a:r>
              <a:rPr lang="en-US" altLang="zh-CN" dirty="0"/>
              <a:t>CNN</a:t>
            </a:r>
            <a:r>
              <a:rPr lang="zh-CN" altLang="en-US" dirty="0"/>
              <a:t>和</a:t>
            </a:r>
            <a:r>
              <a:rPr lang="en-US" altLang="zh-CN" dirty="0"/>
              <a:t>FCN</a:t>
            </a:r>
            <a:r>
              <a:rPr lang="zh-CN" altLang="en-US" dirty="0"/>
              <a:t>实验模型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0C28FB6-98AD-424B-852A-E760158DE273}"/>
              </a:ext>
            </a:extLst>
          </p:cNvPr>
          <p:cNvGrpSpPr/>
          <p:nvPr/>
        </p:nvGrpSpPr>
        <p:grpSpPr>
          <a:xfrm>
            <a:off x="1265138" y="460345"/>
            <a:ext cx="2566535" cy="5875728"/>
            <a:chOff x="1265138" y="460345"/>
            <a:chExt cx="2566535" cy="5875728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372ACCB-164A-4CE1-87B8-06E7CE3FCD69}"/>
                </a:ext>
              </a:extLst>
            </p:cNvPr>
            <p:cNvSpPr/>
            <p:nvPr/>
          </p:nvSpPr>
          <p:spPr>
            <a:xfrm>
              <a:off x="1411907" y="5849936"/>
              <a:ext cx="2272999" cy="48613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输入图像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21C60A0-6347-4AC0-B45A-F44509DD6EE9}"/>
                </a:ext>
              </a:extLst>
            </p:cNvPr>
            <p:cNvSpPr/>
            <p:nvPr/>
          </p:nvSpPr>
          <p:spPr>
            <a:xfrm>
              <a:off x="1411907" y="5143881"/>
              <a:ext cx="2281204" cy="328218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lang="en-US" altLang="zh-CN" dirty="0"/>
                <a:t>16@3×3/</a:t>
              </a:r>
              <a:r>
                <a:rPr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9E8A73D-1171-46A5-8A54-F34F17408535}"/>
                </a:ext>
              </a:extLst>
            </p:cNvPr>
            <p:cNvSpPr/>
            <p:nvPr/>
          </p:nvSpPr>
          <p:spPr>
            <a:xfrm>
              <a:off x="1411907" y="4875812"/>
              <a:ext cx="2272999" cy="268067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池化</a:t>
              </a:r>
              <a:r>
                <a:rPr kumimoji="1" lang="en-US" altLang="zh-CN" dirty="0"/>
                <a:t>/2×2 s=2</a:t>
              </a:r>
              <a:endParaRPr kumimoji="1" lang="zh-CN" altLang="en-US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6CB0AF5-63AF-4AE5-9001-EF12C94BBE88}"/>
                </a:ext>
              </a:extLst>
            </p:cNvPr>
            <p:cNvSpPr/>
            <p:nvPr/>
          </p:nvSpPr>
          <p:spPr>
            <a:xfrm>
              <a:off x="1265138" y="1539112"/>
              <a:ext cx="2566535" cy="77356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全连接层</a:t>
              </a:r>
              <a:r>
                <a:rPr kumimoji="1" lang="en-US" altLang="zh-CN" dirty="0"/>
                <a:t>-10/</a:t>
              </a:r>
              <a:r>
                <a:rPr kumimoji="1" lang="en-US" altLang="zh-CN" dirty="0" err="1"/>
                <a:t>softmax</a:t>
              </a:r>
              <a:endParaRPr kumimoji="1" lang="en-US" altLang="zh-CN" dirty="0"/>
            </a:p>
            <a:p>
              <a:pPr algn="ctr"/>
              <a:r>
                <a:rPr kumimoji="1" lang="zh-CN" altLang="en-US" dirty="0"/>
                <a:t>全连接层</a:t>
              </a:r>
              <a:r>
                <a:rPr kumimoji="1" lang="en-US" altLang="zh-CN" dirty="0"/>
                <a:t>-512</a:t>
              </a:r>
              <a:endParaRPr kumimoji="1" lang="zh-CN" altLang="en-US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FA8645B-0292-44A1-B911-D081588D8F4E}"/>
                </a:ext>
              </a:extLst>
            </p:cNvPr>
            <p:cNvSpPr/>
            <p:nvPr/>
          </p:nvSpPr>
          <p:spPr>
            <a:xfrm>
              <a:off x="1411907" y="4176826"/>
              <a:ext cx="2272999" cy="328218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32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44BB337F-6F7E-4A3E-809D-60E83099D250}"/>
                </a:ext>
              </a:extLst>
            </p:cNvPr>
            <p:cNvSpPr/>
            <p:nvPr/>
          </p:nvSpPr>
          <p:spPr>
            <a:xfrm>
              <a:off x="1411907" y="3908757"/>
              <a:ext cx="2272999" cy="268067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池化</a:t>
              </a:r>
              <a:r>
                <a:rPr kumimoji="1" lang="en-US" altLang="zh-CN" dirty="0"/>
                <a:t>/2×2 s=2</a:t>
              </a:r>
              <a:endParaRPr kumimoji="1" lang="zh-CN" altLang="en-US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C155EF0B-BF56-43FF-9F16-4CD13DECE882}"/>
                </a:ext>
              </a:extLst>
            </p:cNvPr>
            <p:cNvSpPr/>
            <p:nvPr/>
          </p:nvSpPr>
          <p:spPr>
            <a:xfrm>
              <a:off x="1411907" y="3083278"/>
              <a:ext cx="2272999" cy="328218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64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77F4B1E-F7E2-4A1B-AE74-C629E4CD7D60}"/>
                </a:ext>
              </a:extLst>
            </p:cNvPr>
            <p:cNvSpPr/>
            <p:nvPr/>
          </p:nvSpPr>
          <p:spPr>
            <a:xfrm>
              <a:off x="1411907" y="2815209"/>
              <a:ext cx="2272999" cy="268067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池化</a:t>
              </a:r>
              <a:r>
                <a:rPr kumimoji="1" lang="en-US" altLang="zh-CN" dirty="0"/>
                <a:t>/2×2 s=2</a:t>
              </a:r>
              <a:endParaRPr kumimoji="1"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29AD289-9CA6-4266-8780-131988765AA6}"/>
                </a:ext>
              </a:extLst>
            </p:cNvPr>
            <p:cNvSpPr/>
            <p:nvPr/>
          </p:nvSpPr>
          <p:spPr>
            <a:xfrm>
              <a:off x="1411907" y="460345"/>
              <a:ext cx="2272999" cy="576238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分类输出</a:t>
              </a:r>
            </a:p>
          </p:txBody>
        </p:sp>
        <p:sp>
          <p:nvSpPr>
            <p:cNvPr id="23" name="箭头: 下 22">
              <a:extLst>
                <a:ext uri="{FF2B5EF4-FFF2-40B4-BE49-F238E27FC236}">
                  <a16:creationId xmlns:a16="http://schemas.microsoft.com/office/drawing/2014/main" id="{BDE5923F-2A89-4E80-971A-4A2066ECEC40}"/>
                </a:ext>
              </a:extLst>
            </p:cNvPr>
            <p:cNvSpPr/>
            <p:nvPr/>
          </p:nvSpPr>
          <p:spPr>
            <a:xfrm rot="10800000">
              <a:off x="2428812" y="5472099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箭头: 下 23">
              <a:extLst>
                <a:ext uri="{FF2B5EF4-FFF2-40B4-BE49-F238E27FC236}">
                  <a16:creationId xmlns:a16="http://schemas.microsoft.com/office/drawing/2014/main" id="{A7ADED72-4775-4800-88B0-A0EFC714B999}"/>
                </a:ext>
              </a:extLst>
            </p:cNvPr>
            <p:cNvSpPr/>
            <p:nvPr/>
          </p:nvSpPr>
          <p:spPr>
            <a:xfrm rot="10800000">
              <a:off x="2428811" y="4497973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2948194F-74C4-4699-A231-A212EE24B6A1}"/>
                </a:ext>
              </a:extLst>
            </p:cNvPr>
            <p:cNvSpPr/>
            <p:nvPr/>
          </p:nvSpPr>
          <p:spPr>
            <a:xfrm rot="10800000">
              <a:off x="2428810" y="3461113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18262903-6D64-4C3B-A7CA-2CF9278DE558}"/>
                </a:ext>
              </a:extLst>
            </p:cNvPr>
            <p:cNvSpPr/>
            <p:nvPr/>
          </p:nvSpPr>
          <p:spPr>
            <a:xfrm rot="10800000">
              <a:off x="2428812" y="2397993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A9D2B8C3-7320-40D1-9DF9-84F3FA48F1AC}"/>
                </a:ext>
              </a:extLst>
            </p:cNvPr>
            <p:cNvSpPr/>
            <p:nvPr/>
          </p:nvSpPr>
          <p:spPr>
            <a:xfrm rot="10800000">
              <a:off x="2415751" y="1097063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607E5132-D0D6-4511-A714-8E08BFAAD0C5}"/>
              </a:ext>
            </a:extLst>
          </p:cNvPr>
          <p:cNvGrpSpPr/>
          <p:nvPr/>
        </p:nvGrpSpPr>
        <p:grpSpPr>
          <a:xfrm>
            <a:off x="8397441" y="460345"/>
            <a:ext cx="2758663" cy="5875728"/>
            <a:chOff x="8397441" y="460345"/>
            <a:chExt cx="2758663" cy="5875728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6B8C3857-58F9-4DCA-8EF9-7916DADD3097}"/>
                </a:ext>
              </a:extLst>
            </p:cNvPr>
            <p:cNvSpPr/>
            <p:nvPr/>
          </p:nvSpPr>
          <p:spPr>
            <a:xfrm>
              <a:off x="8653862" y="5849936"/>
              <a:ext cx="2272999" cy="48613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输入图像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A058D09A-EDE2-483F-8919-113ABA976546}"/>
                </a:ext>
              </a:extLst>
            </p:cNvPr>
            <p:cNvSpPr/>
            <p:nvPr/>
          </p:nvSpPr>
          <p:spPr>
            <a:xfrm>
              <a:off x="8653862" y="5143881"/>
              <a:ext cx="2281204" cy="328218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lang="en-US" altLang="zh-CN" dirty="0"/>
                <a:t>16@3×3/</a:t>
              </a:r>
              <a:r>
                <a:rPr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6838870-B4B8-4F11-897F-F5FF5D3504B8}"/>
                </a:ext>
              </a:extLst>
            </p:cNvPr>
            <p:cNvSpPr/>
            <p:nvPr/>
          </p:nvSpPr>
          <p:spPr>
            <a:xfrm>
              <a:off x="8653862" y="4176826"/>
              <a:ext cx="2272999" cy="328218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32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0BDED44A-B8AD-4070-80E5-F2E15DC92B1F}"/>
                </a:ext>
              </a:extLst>
            </p:cNvPr>
            <p:cNvSpPr/>
            <p:nvPr/>
          </p:nvSpPr>
          <p:spPr>
            <a:xfrm>
              <a:off x="8653862" y="3083278"/>
              <a:ext cx="2272999" cy="328218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64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</a:t>
              </a:r>
              <a:endParaRPr kumimoji="1" lang="zh-CN" altLang="en-US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DFF93908-E0B0-4802-9EF6-BCC6FF770FB6}"/>
                </a:ext>
              </a:extLst>
            </p:cNvPr>
            <p:cNvSpPr/>
            <p:nvPr/>
          </p:nvSpPr>
          <p:spPr>
            <a:xfrm>
              <a:off x="8653862" y="460345"/>
              <a:ext cx="2272999" cy="576238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分类输出</a:t>
              </a:r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5C75A87B-8EAD-45C5-912A-A71575F0E164}"/>
                </a:ext>
              </a:extLst>
            </p:cNvPr>
            <p:cNvSpPr/>
            <p:nvPr/>
          </p:nvSpPr>
          <p:spPr>
            <a:xfrm rot="10800000">
              <a:off x="9670767" y="5472099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箭头: 下 40">
              <a:extLst>
                <a:ext uri="{FF2B5EF4-FFF2-40B4-BE49-F238E27FC236}">
                  <a16:creationId xmlns:a16="http://schemas.microsoft.com/office/drawing/2014/main" id="{5435ADC8-8E96-47DD-A4DB-143C56E8BE94}"/>
                </a:ext>
              </a:extLst>
            </p:cNvPr>
            <p:cNvSpPr/>
            <p:nvPr/>
          </p:nvSpPr>
          <p:spPr>
            <a:xfrm rot="10800000">
              <a:off x="9670766" y="4497973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箭头: 下 41">
              <a:extLst>
                <a:ext uri="{FF2B5EF4-FFF2-40B4-BE49-F238E27FC236}">
                  <a16:creationId xmlns:a16="http://schemas.microsoft.com/office/drawing/2014/main" id="{BFB45FEB-4130-4C58-A08E-AB0D8B8B45C3}"/>
                </a:ext>
              </a:extLst>
            </p:cNvPr>
            <p:cNvSpPr/>
            <p:nvPr/>
          </p:nvSpPr>
          <p:spPr>
            <a:xfrm rot="10800000">
              <a:off x="9670765" y="3461113"/>
              <a:ext cx="239183" cy="37783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箭头: 下 42">
              <a:extLst>
                <a:ext uri="{FF2B5EF4-FFF2-40B4-BE49-F238E27FC236}">
                  <a16:creationId xmlns:a16="http://schemas.microsoft.com/office/drawing/2014/main" id="{475CB5C1-B377-4BE0-A24F-9C04FA77324B}"/>
                </a:ext>
              </a:extLst>
            </p:cNvPr>
            <p:cNvSpPr/>
            <p:nvPr/>
          </p:nvSpPr>
          <p:spPr>
            <a:xfrm rot="10800000">
              <a:off x="9670766" y="2234052"/>
              <a:ext cx="239183" cy="54177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箭头: 下 43">
              <a:extLst>
                <a:ext uri="{FF2B5EF4-FFF2-40B4-BE49-F238E27FC236}">
                  <a16:creationId xmlns:a16="http://schemas.microsoft.com/office/drawing/2014/main" id="{72FF5866-AD5C-4497-AC33-8066F2C7C26B}"/>
                </a:ext>
              </a:extLst>
            </p:cNvPr>
            <p:cNvSpPr/>
            <p:nvPr/>
          </p:nvSpPr>
          <p:spPr>
            <a:xfrm rot="10800000">
              <a:off x="9670763" y="1086198"/>
              <a:ext cx="239182" cy="718421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D9B7ACA2-758F-44DE-B76F-EB5612D04E08}"/>
                </a:ext>
              </a:extLst>
            </p:cNvPr>
            <p:cNvSpPr/>
            <p:nvPr/>
          </p:nvSpPr>
          <p:spPr>
            <a:xfrm>
              <a:off x="8397442" y="1811983"/>
              <a:ext cx="2758662" cy="435382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10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softmanx</a:t>
              </a:r>
              <a:endParaRPr kumimoji="1" lang="zh-CN" altLang="en-US" dirty="0"/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5F7EBBA8-3525-41A1-80D2-BFBB4F2812FD}"/>
                </a:ext>
              </a:extLst>
            </p:cNvPr>
            <p:cNvSpPr/>
            <p:nvPr/>
          </p:nvSpPr>
          <p:spPr>
            <a:xfrm>
              <a:off x="8397441" y="4828326"/>
              <a:ext cx="2731498" cy="328218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16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ReLU,s</a:t>
              </a:r>
              <a:r>
                <a:rPr lang="en-US" altLang="zh-CN" dirty="0"/>
                <a:t>=2</a:t>
              </a:r>
              <a:endParaRPr kumimoji="1" lang="zh-CN" altLang="en-US" dirty="0"/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24C89A25-51AF-42F2-9A02-2F15F6504381}"/>
                </a:ext>
              </a:extLst>
            </p:cNvPr>
            <p:cNvSpPr/>
            <p:nvPr/>
          </p:nvSpPr>
          <p:spPr>
            <a:xfrm>
              <a:off x="8397441" y="3901685"/>
              <a:ext cx="2731498" cy="328218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32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ReLU,s</a:t>
              </a:r>
              <a:r>
                <a:rPr lang="en-US" altLang="zh-CN" dirty="0"/>
                <a:t>=2</a:t>
              </a:r>
              <a:endParaRPr kumimoji="1" lang="zh-CN" altLang="en-US" dirty="0"/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3A26470A-CA05-4785-8954-B3FCDE7554DC}"/>
                </a:ext>
              </a:extLst>
            </p:cNvPr>
            <p:cNvSpPr/>
            <p:nvPr/>
          </p:nvSpPr>
          <p:spPr>
            <a:xfrm>
              <a:off x="8424605" y="2789756"/>
              <a:ext cx="2731498" cy="328218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卷积</a:t>
              </a:r>
              <a:r>
                <a:rPr kumimoji="1" lang="en-US" altLang="zh-CN" dirty="0"/>
                <a:t>64</a:t>
              </a:r>
              <a:r>
                <a:rPr lang="en-US" altLang="zh-CN" dirty="0"/>
                <a:t>@3×3/</a:t>
              </a:r>
              <a:r>
                <a:rPr lang="en-US" altLang="zh-CN" dirty="0" err="1"/>
                <a:t>ReLU,s</a:t>
              </a:r>
              <a:r>
                <a:rPr lang="en-US" altLang="zh-CN" dirty="0"/>
                <a:t>=2</a:t>
              </a:r>
              <a:endParaRPr kumimoji="1" lang="zh-CN" altLang="en-US" dirty="0"/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196C843D-38A8-4F1E-BFA8-24EB04475C24}"/>
              </a:ext>
            </a:extLst>
          </p:cNvPr>
          <p:cNvSpPr/>
          <p:nvPr/>
        </p:nvSpPr>
        <p:spPr>
          <a:xfrm>
            <a:off x="3831673" y="3064808"/>
            <a:ext cx="14141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CNN</a:t>
            </a:r>
            <a:endParaRPr lang="zh-CN" alt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1BDD54A-6957-4B19-92B4-913E8D20AC3C}"/>
              </a:ext>
            </a:extLst>
          </p:cNvPr>
          <p:cNvSpPr/>
          <p:nvPr/>
        </p:nvSpPr>
        <p:spPr>
          <a:xfrm>
            <a:off x="6601637" y="3064809"/>
            <a:ext cx="132943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FCN</a:t>
            </a:r>
            <a:endParaRPr lang="zh-CN" alt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EE486A2-6B1E-4311-B9A3-53C8106BAE8F}"/>
              </a:ext>
            </a:extLst>
          </p:cNvPr>
          <p:cNvCxnSpPr>
            <a:cxnSpLocks/>
          </p:cNvCxnSpPr>
          <p:nvPr/>
        </p:nvCxnSpPr>
        <p:spPr>
          <a:xfrm flipH="1">
            <a:off x="5728262" y="645011"/>
            <a:ext cx="7534" cy="6212989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841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6FDFE7F-3D57-4369-8215-E33DFFC2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922" y="1999198"/>
            <a:ext cx="7016154" cy="304305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73931992-2BE6-4642-B813-BB97A8F30C50}"/>
              </a:ext>
            </a:extLst>
          </p:cNvPr>
          <p:cNvSpPr/>
          <p:nvPr/>
        </p:nvSpPr>
        <p:spPr>
          <a:xfrm>
            <a:off x="4456802" y="538703"/>
            <a:ext cx="327839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n-ea"/>
              </a:rPr>
              <a:t>Cifar-10 </a:t>
            </a:r>
            <a:r>
              <a:rPr lang="zh-CN" altLang="en-US" sz="2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</a:rPr>
              <a:t>预测结果展示</a:t>
            </a:r>
          </a:p>
        </p:txBody>
      </p:sp>
    </p:spTree>
    <p:extLst>
      <p:ext uri="{BB962C8B-B14F-4D97-AF65-F5344CB8AC3E}">
        <p14:creationId xmlns:p14="http://schemas.microsoft.com/office/powerpoint/2010/main" val="179041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C6FD9C9-B568-49B4-BCFB-71395CAB22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04	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734E70-5884-4103-A5CA-38639B16624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/>
              <a:t>作品展示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AA3BF68-A3E9-4160-A01D-55CE4675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724" y="2022722"/>
            <a:ext cx="2630021" cy="21778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8DFBB06-C81C-4CB6-BD2C-062FA6954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27" y="2025096"/>
            <a:ext cx="3095147" cy="2173051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7B647045-D3E5-4D3B-BC44-CBF8976EF306}"/>
              </a:ext>
            </a:extLst>
          </p:cNvPr>
          <p:cNvGrpSpPr/>
          <p:nvPr/>
        </p:nvGrpSpPr>
        <p:grpSpPr>
          <a:xfrm>
            <a:off x="1490854" y="1983728"/>
            <a:ext cx="3095147" cy="3276555"/>
            <a:chOff x="1490854" y="1983728"/>
            <a:chExt cx="3095147" cy="3276555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A11B64C-36C1-42B5-8D68-27AE12CD8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0854" y="1983728"/>
              <a:ext cx="3095147" cy="2255785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D8A2018-04A6-4D17-A43A-26FCC0D0EC1D}"/>
                </a:ext>
              </a:extLst>
            </p:cNvPr>
            <p:cNvGrpSpPr/>
            <p:nvPr/>
          </p:nvGrpSpPr>
          <p:grpSpPr>
            <a:xfrm>
              <a:off x="1770190" y="4332040"/>
              <a:ext cx="2630022" cy="928243"/>
              <a:chOff x="150430" y="3709153"/>
              <a:chExt cx="2630022" cy="928243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8FD19F2-0AAC-4519-B6D7-3046941A6ED8}"/>
                  </a:ext>
                </a:extLst>
              </p:cNvPr>
              <p:cNvSpPr/>
              <p:nvPr/>
            </p:nvSpPr>
            <p:spPr>
              <a:xfrm>
                <a:off x="150430" y="3709153"/>
                <a:ext cx="2630022" cy="928243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80F465B-E8B0-4C0E-892D-EBBE5F603553}"/>
                  </a:ext>
                </a:extLst>
              </p:cNvPr>
              <p:cNvSpPr txBox="1"/>
              <p:nvPr/>
            </p:nvSpPr>
            <p:spPr>
              <a:xfrm>
                <a:off x="150430" y="3709153"/>
                <a:ext cx="2630022" cy="928243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800" kern="1200" dirty="0"/>
                  <a:t>精确度</a:t>
                </a: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097FC93-D112-493E-B1EF-D83B282F9356}"/>
              </a:ext>
            </a:extLst>
          </p:cNvPr>
          <p:cNvGrpSpPr/>
          <p:nvPr/>
        </p:nvGrpSpPr>
        <p:grpSpPr>
          <a:xfrm>
            <a:off x="4834232" y="4332040"/>
            <a:ext cx="2630022" cy="1035037"/>
            <a:chOff x="3628864" y="3602359"/>
            <a:chExt cx="2630022" cy="103503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1AA20BE-CF1C-485F-975F-4599C54CF295}"/>
                </a:ext>
              </a:extLst>
            </p:cNvPr>
            <p:cNvSpPr/>
            <p:nvPr/>
          </p:nvSpPr>
          <p:spPr>
            <a:xfrm>
              <a:off x="3628864" y="3709153"/>
              <a:ext cx="2630022" cy="92824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871388F-4AA4-49F8-BA8A-999EACC90F9B}"/>
                </a:ext>
              </a:extLst>
            </p:cNvPr>
            <p:cNvSpPr txBox="1"/>
            <p:nvPr/>
          </p:nvSpPr>
          <p:spPr>
            <a:xfrm>
              <a:off x="3628864" y="3602359"/>
              <a:ext cx="2630022" cy="9282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entury Gothic"/>
                  <a:ea typeface="微软雅黑"/>
                  <a:cs typeface="+mn-cs"/>
                </a:rPr>
                <a:t>损失函数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985E104-623D-42F4-8D30-38EFED62B987}"/>
              </a:ext>
            </a:extLst>
          </p:cNvPr>
          <p:cNvGrpSpPr/>
          <p:nvPr/>
        </p:nvGrpSpPr>
        <p:grpSpPr>
          <a:xfrm>
            <a:off x="4780989" y="2964879"/>
            <a:ext cx="5778412" cy="2295404"/>
            <a:chOff x="7107297" y="3709153"/>
            <a:chExt cx="5778412" cy="229540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84602CD-A464-4E30-9898-0F1A4BAB6B58}"/>
                </a:ext>
              </a:extLst>
            </p:cNvPr>
            <p:cNvSpPr/>
            <p:nvPr/>
          </p:nvSpPr>
          <p:spPr>
            <a:xfrm>
              <a:off x="7107297" y="3709153"/>
              <a:ext cx="2630022" cy="92824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C6C12BA-D879-4B6A-8D17-25F5DDE3157F}"/>
                </a:ext>
              </a:extLst>
            </p:cNvPr>
            <p:cNvSpPr txBox="1"/>
            <p:nvPr/>
          </p:nvSpPr>
          <p:spPr>
            <a:xfrm>
              <a:off x="10255687" y="5076314"/>
              <a:ext cx="2630022" cy="9282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/>
                <a:t>混淆矩阵</a:t>
              </a: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7804D0E3-1E7B-40CC-9263-05380C3CE0AF}"/>
              </a:ext>
            </a:extLst>
          </p:cNvPr>
          <p:cNvSpPr/>
          <p:nvPr/>
        </p:nvSpPr>
        <p:spPr>
          <a:xfrm>
            <a:off x="1496007" y="1340527"/>
            <a:ext cx="3259031" cy="3919755"/>
          </a:xfrm>
          <a:prstGeom prst="rect">
            <a:avLst/>
          </a:prstGeom>
          <a:solidFill>
            <a:schemeClr val="lt1">
              <a:alpha val="0"/>
            </a:schemeClr>
          </a:solidFill>
          <a:ln w="19050">
            <a:gradFill>
              <a:gsLst>
                <a:gs pos="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E452D45-EA86-4073-844A-2DBA2BCD64B1}"/>
              </a:ext>
            </a:extLst>
          </p:cNvPr>
          <p:cNvSpPr/>
          <p:nvPr/>
        </p:nvSpPr>
        <p:spPr>
          <a:xfrm>
            <a:off x="4803131" y="1340526"/>
            <a:ext cx="3204529" cy="3919755"/>
          </a:xfrm>
          <a:prstGeom prst="rect">
            <a:avLst/>
          </a:prstGeom>
          <a:solidFill>
            <a:schemeClr val="lt1">
              <a:alpha val="0"/>
            </a:schemeClr>
          </a:solidFill>
          <a:ln w="19050">
            <a:gradFill>
              <a:gsLst>
                <a:gs pos="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80789D3-49D0-4AFE-AEB7-0518D289B529}"/>
              </a:ext>
            </a:extLst>
          </p:cNvPr>
          <p:cNvSpPr/>
          <p:nvPr/>
        </p:nvSpPr>
        <p:spPr>
          <a:xfrm>
            <a:off x="8055753" y="1340528"/>
            <a:ext cx="3388914" cy="3919755"/>
          </a:xfrm>
          <a:prstGeom prst="rect">
            <a:avLst/>
          </a:prstGeom>
          <a:solidFill>
            <a:schemeClr val="lt1">
              <a:alpha val="0"/>
            </a:schemeClr>
          </a:solidFill>
          <a:ln w="19050">
            <a:gradFill>
              <a:gsLst>
                <a:gs pos="8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93F84A7-AD0D-4AA0-B1EA-AF1077BF2E17}"/>
              </a:ext>
            </a:extLst>
          </p:cNvPr>
          <p:cNvSpPr/>
          <p:nvPr/>
        </p:nvSpPr>
        <p:spPr>
          <a:xfrm>
            <a:off x="3728240" y="538703"/>
            <a:ext cx="47355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n-ea"/>
              </a:rPr>
              <a:t>Cifar-10 / FCN</a:t>
            </a:r>
            <a:r>
              <a:rPr lang="zh-CN" altLang="en-US" sz="2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+mn-ea"/>
              </a:rPr>
              <a:t>精确度和混淆矩阵</a:t>
            </a:r>
            <a:endParaRPr lang="zh-CN" altLang="en-US" sz="2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8239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BA23730-5777-4E92-BCEE-1B87200CE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977258"/>
              </p:ext>
            </p:extLst>
          </p:nvPr>
        </p:nvGraphicFramePr>
        <p:xfrm>
          <a:off x="1051751" y="1372887"/>
          <a:ext cx="10088496" cy="4446827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362832">
                  <a:extLst>
                    <a:ext uri="{9D8B030D-6E8A-4147-A177-3AD203B41FA5}">
                      <a16:colId xmlns:a16="http://schemas.microsoft.com/office/drawing/2014/main" val="2196419986"/>
                    </a:ext>
                  </a:extLst>
                </a:gridCol>
                <a:gridCol w="3362832">
                  <a:extLst>
                    <a:ext uri="{9D8B030D-6E8A-4147-A177-3AD203B41FA5}">
                      <a16:colId xmlns:a16="http://schemas.microsoft.com/office/drawing/2014/main" val="1018215179"/>
                    </a:ext>
                  </a:extLst>
                </a:gridCol>
                <a:gridCol w="3362832">
                  <a:extLst>
                    <a:ext uri="{9D8B030D-6E8A-4147-A177-3AD203B41FA5}">
                      <a16:colId xmlns:a16="http://schemas.microsoft.com/office/drawing/2014/main" val="3790355281"/>
                    </a:ext>
                  </a:extLst>
                </a:gridCol>
              </a:tblGrid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FCN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CNN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585091"/>
                  </a:ext>
                </a:extLst>
              </a:tr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时间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8000s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10000s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817981"/>
                  </a:ext>
                </a:extLst>
              </a:tr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参数</a:t>
                      </a:r>
                      <a:r>
                        <a:rPr lang="en-US" sz="1600" kern="100">
                          <a:effectLst/>
                        </a:rPr>
                        <a:t>params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79184 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553514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778124"/>
                  </a:ext>
                </a:extLst>
              </a:tr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损失函数</a:t>
                      </a:r>
                      <a:r>
                        <a:rPr lang="en-US" sz="1600" kern="100" dirty="0">
                          <a:effectLst/>
                        </a:rPr>
                        <a:t>loss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0.7853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0.8370 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544013"/>
                  </a:ext>
                </a:extLst>
              </a:tr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训练集精确度</a:t>
                      </a:r>
                      <a:r>
                        <a:rPr lang="en-US" sz="1600" kern="100">
                          <a:effectLst/>
                        </a:rPr>
                        <a:t>acc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0.7219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0.7100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758905"/>
                  </a:ext>
                </a:extLst>
              </a:tr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测试集损失函数</a:t>
                      </a:r>
                      <a:r>
                        <a:rPr lang="en-US" sz="1600" kern="100">
                          <a:effectLst/>
                        </a:rPr>
                        <a:t>val_loss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0.6935 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0.7375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678039"/>
                  </a:ext>
                </a:extLst>
              </a:tr>
              <a:tr h="635261"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测试集精确度</a:t>
                      </a:r>
                      <a:r>
                        <a:rPr lang="en-US" sz="1600" kern="100">
                          <a:effectLst/>
                        </a:rPr>
                        <a:t>val_acc</a:t>
                      </a:r>
                      <a:endParaRPr lang="zh-CN" sz="16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0.7632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3048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0.7512</a:t>
                      </a:r>
                      <a:endParaRPr lang="zh-CN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851236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43319B44-ED35-4563-A5B0-A13A3F901FE8}"/>
              </a:ext>
            </a:extLst>
          </p:cNvPr>
          <p:cNvSpPr/>
          <p:nvPr/>
        </p:nvSpPr>
        <p:spPr>
          <a:xfrm>
            <a:off x="2994337" y="523768"/>
            <a:ext cx="620332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400" b="1" dirty="0">
                <a:ln/>
                <a:solidFill>
                  <a:schemeClr val="accent4"/>
                </a:solidFill>
              </a:rPr>
              <a:t>Cifar-10</a:t>
            </a:r>
            <a:r>
              <a:rPr lang="zh-CN" altLang="en-US" sz="2400" b="1" dirty="0">
                <a:ln/>
                <a:solidFill>
                  <a:schemeClr val="accent4"/>
                </a:solidFill>
              </a:rPr>
              <a:t>数据集：</a:t>
            </a:r>
            <a:r>
              <a:rPr lang="en-US" altLang="zh-CN" sz="2400" b="1" dirty="0">
                <a:ln/>
                <a:solidFill>
                  <a:schemeClr val="accent4"/>
                </a:solidFill>
              </a:rPr>
              <a:t>CNN</a:t>
            </a:r>
            <a:r>
              <a:rPr lang="zh-CN" altLang="en-US" sz="2400" b="1" dirty="0">
                <a:ln/>
                <a:solidFill>
                  <a:schemeClr val="accent4"/>
                </a:solidFill>
              </a:rPr>
              <a:t>和</a:t>
            </a:r>
            <a:r>
              <a:rPr lang="en-US" altLang="zh-CN" sz="2400" b="1" dirty="0">
                <a:ln/>
                <a:solidFill>
                  <a:schemeClr val="accent4"/>
                </a:solidFill>
              </a:rPr>
              <a:t>FCN</a:t>
            </a:r>
            <a:r>
              <a:rPr lang="zh-CN" altLang="en-US" sz="2400" b="1" dirty="0">
                <a:ln/>
                <a:solidFill>
                  <a:schemeClr val="accent4"/>
                </a:solidFill>
              </a:rPr>
              <a:t>实验结果对比</a:t>
            </a:r>
          </a:p>
        </p:txBody>
      </p:sp>
    </p:spTree>
    <p:extLst>
      <p:ext uri="{BB962C8B-B14F-4D97-AF65-F5344CB8AC3E}">
        <p14:creationId xmlns:p14="http://schemas.microsoft.com/office/powerpoint/2010/main" val="1503704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总结分析</a:t>
            </a:r>
          </a:p>
        </p:txBody>
      </p:sp>
    </p:spTree>
    <p:extLst>
      <p:ext uri="{BB962C8B-B14F-4D97-AF65-F5344CB8AC3E}">
        <p14:creationId xmlns:p14="http://schemas.microsoft.com/office/powerpoint/2010/main" val="203030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1731563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</p:spPr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sp>
        <p:nvSpPr>
          <p:cNvPr id="15" name="矩形 14"/>
          <p:cNvSpPr/>
          <p:nvPr/>
        </p:nvSpPr>
        <p:spPr>
          <a:xfrm>
            <a:off x="1185527" y="2248627"/>
            <a:ext cx="877163" cy="416461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</a:rPr>
              <a:t>精确度</a:t>
            </a:r>
            <a:endParaRPr lang="en-US" altLang="zh-CN" b="1" kern="0" dirty="0">
              <a:solidFill>
                <a:schemeClr val="bg1"/>
              </a:solidFill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6660846" y="2743520"/>
            <a:ext cx="4830533" cy="1745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Mnist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数据集，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FCN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CNN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中的参数数量，没有很大的区别，在时间效率上并无较大的区别。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Cifar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数据集，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CNN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中的参数参数相比于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FCN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有了一个数量级的增加，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FCN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的时间上的效率远远高于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CNN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卷积层参数是局部连接，全连接层中是全部连接，卷积可以使训练参数更少，从而时间效率更高。</a:t>
            </a:r>
          </a:p>
        </p:txBody>
      </p:sp>
      <p:sp>
        <p:nvSpPr>
          <p:cNvPr id="18" name="矩形 17"/>
          <p:cNvSpPr/>
          <p:nvPr/>
        </p:nvSpPr>
        <p:spPr>
          <a:xfrm>
            <a:off x="6660847" y="2251077"/>
            <a:ext cx="1107996" cy="416461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</a:rPr>
              <a:t>时间效率</a:t>
            </a:r>
            <a:endParaRPr lang="en-US" altLang="zh-CN" b="1" kern="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82DF9C-26F0-452C-969C-47C7654B8E4D}"/>
              </a:ext>
            </a:extLst>
          </p:cNvPr>
          <p:cNvSpPr txBox="1"/>
          <p:nvPr/>
        </p:nvSpPr>
        <p:spPr>
          <a:xfrm>
            <a:off x="1351609" y="2944257"/>
            <a:ext cx="5021802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Mnist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数据集，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FCN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CNN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的精确度相差不大，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FCN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略高一点点。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defTabSz="914400">
              <a:lnSpc>
                <a:spcPct val="130000"/>
              </a:lnSpc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Cifar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数据集，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FCN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相比于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CNN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，模型精确度表现更优异。</a:t>
            </a:r>
          </a:p>
        </p:txBody>
      </p:sp>
    </p:spTree>
    <p:extLst>
      <p:ext uri="{BB962C8B-B14F-4D97-AF65-F5344CB8AC3E}">
        <p14:creationId xmlns:p14="http://schemas.microsoft.com/office/powerpoint/2010/main" val="7771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sp>
        <p:nvSpPr>
          <p:cNvPr id="18" name="矩形 17"/>
          <p:cNvSpPr/>
          <p:nvPr/>
        </p:nvSpPr>
        <p:spPr>
          <a:xfrm>
            <a:off x="8528436" y="3012539"/>
            <a:ext cx="1861407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FCN</a:t>
            </a: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28436" y="3601848"/>
            <a:ext cx="2523192" cy="4524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</a:rPr>
              <a:t>应用场景分析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C239CE-7FE7-4288-9B62-BB676F647715}"/>
              </a:ext>
            </a:extLst>
          </p:cNvPr>
          <p:cNvSpPr txBox="1"/>
          <p:nvPr/>
        </p:nvSpPr>
        <p:spPr>
          <a:xfrm>
            <a:off x="1185527" y="1817277"/>
            <a:ext cx="5770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）如果数据集比较小：</a:t>
            </a:r>
            <a:r>
              <a:rPr lang="en-US" altLang="zh-CN" dirty="0"/>
              <a:t>CNN</a:t>
            </a:r>
            <a:r>
              <a:rPr lang="zh-CN" altLang="zh-CN" dirty="0"/>
              <a:t>和</a:t>
            </a:r>
            <a:r>
              <a:rPr lang="en-US" altLang="zh-CN" dirty="0"/>
              <a:t>FCN</a:t>
            </a:r>
            <a:r>
              <a:rPr lang="zh-CN" altLang="zh-CN" dirty="0"/>
              <a:t>都能</a:t>
            </a:r>
            <a:r>
              <a:rPr lang="zh-CN" altLang="en-US" dirty="0"/>
              <a:t>表现的不错。</a:t>
            </a:r>
            <a:endParaRPr lang="zh-CN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）若数据集较大，选择</a:t>
            </a:r>
            <a:r>
              <a:rPr lang="en-US" altLang="zh-CN" dirty="0"/>
              <a:t>FCN</a:t>
            </a:r>
            <a:r>
              <a:rPr lang="zh-CN" altLang="zh-CN" dirty="0"/>
              <a:t>能让你的模型在精确度</a:t>
            </a:r>
            <a:r>
              <a:rPr lang="en-US" altLang="zh-CN" dirty="0"/>
              <a:t>  </a:t>
            </a:r>
            <a:r>
              <a:rPr lang="zh-CN" altLang="zh-CN" dirty="0"/>
              <a:t>是时间效率上都更有优势。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39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基于全卷积神经网络的图像分类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01095" y="3538762"/>
            <a:ext cx="7589808" cy="1380709"/>
          </a:xfrm>
        </p:spPr>
        <p:txBody>
          <a:bodyPr/>
          <a:lstStyle/>
          <a:p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meijun</a:t>
            </a:r>
            <a:endParaRPr kumimoji="1" lang="zh-CN" altLang="en-US" dirty="0"/>
          </a:p>
          <a:p>
            <a:r>
              <a:rPr kumimoji="1" lang="zh-CN" altLang="en-US" dirty="0"/>
              <a:t>答辩人：姚美君</a:t>
            </a:r>
          </a:p>
          <a:p>
            <a:r>
              <a:rPr kumimoji="1" lang="zh-CN" altLang="en-US" dirty="0"/>
              <a:t>指导老师：喻玲娟</a:t>
            </a:r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1086C7F-01F6-43A0-9F86-8007D142E17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B7BDA3-F725-4836-A256-B074C7C3CF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/>
              <a:t>选题背景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2E61B5-E012-4B83-BB6D-812FD36E9EA4}"/>
              </a:ext>
            </a:extLst>
          </p:cNvPr>
          <p:cNvSpPr txBox="1"/>
          <p:nvPr/>
        </p:nvSpPr>
        <p:spPr>
          <a:xfrm>
            <a:off x="2460033" y="1007018"/>
            <a:ext cx="727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深度学习和神经网络的理念已经有几十年了，现在才流行起来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BA0094-6793-4B7A-BEDB-71BA63165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79" y="2062813"/>
            <a:ext cx="7929711" cy="378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4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z="2400" dirty="0"/>
              <a:t>选题背景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2385626" y="1672570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3877870" y="1658314"/>
            <a:ext cx="6162242" cy="1385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目前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，图像分类最常用的网络模型是卷积神经网络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CNN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。它由交替的卷积层和池化层，其次是少量的全连接层。大多数的优化方案也是基于此基础架构。</a:t>
            </a:r>
          </a:p>
          <a:p>
            <a:pPr>
              <a:lnSpc>
                <a:spcPct val="130000"/>
              </a:lnSpc>
            </a:pPr>
            <a:endParaRPr lang="zh-CN" altLang="en-US" sz="14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5" name="组合 22"/>
          <p:cNvGrpSpPr/>
          <p:nvPr/>
        </p:nvGrpSpPr>
        <p:grpSpPr>
          <a:xfrm>
            <a:off x="2385626" y="3053169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文本框 8"/>
          <p:cNvSpPr txBox="1"/>
          <p:nvPr/>
        </p:nvSpPr>
        <p:spPr>
          <a:xfrm>
            <a:off x="3877870" y="3038913"/>
            <a:ext cx="6162242" cy="110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研究发现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，用相同步长的卷积层替代池化层之后，精确度并无损失。以找到更简单的适用于图像分类的神经网络架构为目标，研究仅有卷积层组成的全卷积神经网络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FCN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。</a:t>
            </a:r>
          </a:p>
        </p:txBody>
      </p:sp>
      <p:grpSp>
        <p:nvGrpSpPr>
          <p:cNvPr id="25" name="组合 22"/>
          <p:cNvGrpSpPr/>
          <p:nvPr/>
        </p:nvGrpSpPr>
        <p:grpSpPr>
          <a:xfrm>
            <a:off x="2385626" y="4466133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6" name="文本框 8"/>
          <p:cNvSpPr txBox="1"/>
          <p:nvPr/>
        </p:nvSpPr>
        <p:spPr>
          <a:xfrm>
            <a:off x="3877870" y="4451877"/>
            <a:ext cx="6162242" cy="110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目标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，重新评估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CNN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中各个基本组件的必要性，从两者在不同大小的数据集上的表现，在时间效率和精确度两个方面，研究和分析基于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FCN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的图像分类。</a:t>
            </a:r>
          </a:p>
        </p:txBody>
      </p:sp>
    </p:spTree>
    <p:extLst>
      <p:ext uri="{BB962C8B-B14F-4D97-AF65-F5344CB8AC3E}">
        <p14:creationId xmlns:p14="http://schemas.microsoft.com/office/powerpoint/2010/main" val="199933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FCN</a:t>
            </a:r>
            <a:r>
              <a:rPr kumimoji="1" lang="zh-CN" altLang="en-US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1579059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B5DABE-AEE3-4875-92EC-152876C8F50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4F1E3-39FB-4F7C-BE38-D37CBB0B26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FCN</a:t>
            </a:r>
            <a:r>
              <a:rPr kumimoji="1" lang="zh-CN" altLang="en-US" dirty="0"/>
              <a:t>原理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171ABB-6E0E-43F8-A1B3-B6E37D2C7DF9}"/>
              </a:ext>
            </a:extLst>
          </p:cNvPr>
          <p:cNvSpPr/>
          <p:nvPr/>
        </p:nvSpPr>
        <p:spPr>
          <a:xfrm>
            <a:off x="9137906" y="377053"/>
            <a:ext cx="2338735" cy="4526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CNN</a:t>
            </a:r>
            <a:r>
              <a:rPr lang="zh-CN" altLang="en-US" sz="2000" dirty="0"/>
              <a:t>卷积神经网络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394C90-E73F-4D23-95F2-5D84AE0D5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900" y="2467992"/>
            <a:ext cx="8724900" cy="2949515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BD282CEF-2623-48EF-9231-7366C82C0BCE}"/>
              </a:ext>
            </a:extLst>
          </p:cNvPr>
          <p:cNvGrpSpPr/>
          <p:nvPr/>
        </p:nvGrpSpPr>
        <p:grpSpPr>
          <a:xfrm>
            <a:off x="377662" y="1331065"/>
            <a:ext cx="2880028" cy="4000836"/>
            <a:chOff x="637237" y="1428582"/>
            <a:chExt cx="2880028" cy="400083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D6FE828-685F-4D23-A02B-B7BF003C776C}"/>
                </a:ext>
              </a:extLst>
            </p:cNvPr>
            <p:cNvSpPr/>
            <p:nvPr/>
          </p:nvSpPr>
          <p:spPr>
            <a:xfrm>
              <a:off x="637237" y="2166151"/>
              <a:ext cx="1482571" cy="523783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卷积层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70FBF00-EBA1-4BD8-A3B0-D6D46C9C58BE}"/>
                </a:ext>
              </a:extLst>
            </p:cNvPr>
            <p:cNvSpPr/>
            <p:nvPr/>
          </p:nvSpPr>
          <p:spPr>
            <a:xfrm>
              <a:off x="637238" y="3210683"/>
              <a:ext cx="1482571" cy="523783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池化层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892B7C0-12AB-42A0-BDAF-D3C591FDB5E7}"/>
                </a:ext>
              </a:extLst>
            </p:cNvPr>
            <p:cNvSpPr/>
            <p:nvPr/>
          </p:nvSpPr>
          <p:spPr>
            <a:xfrm>
              <a:off x="637239" y="4287369"/>
              <a:ext cx="1482571" cy="523783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zh-CN" altLang="en-US" dirty="0"/>
                <a:t>全连接层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76A3B50-C3D9-4C54-B1BD-20FFDA88D08A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1378523" y="2689934"/>
              <a:ext cx="1" cy="52074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72D7B4F-D004-4E3A-A864-F15871A3D37B}"/>
                </a:ext>
              </a:extLst>
            </p:cNvPr>
            <p:cNvCxnSpPr/>
            <p:nvPr/>
          </p:nvCxnSpPr>
          <p:spPr>
            <a:xfrm>
              <a:off x="1378521" y="3750543"/>
              <a:ext cx="1" cy="52074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7B27DCE-0D07-4DB6-8D4E-18BCD60EC9FB}"/>
                </a:ext>
              </a:extLst>
            </p:cNvPr>
            <p:cNvCxnSpPr/>
            <p:nvPr/>
          </p:nvCxnSpPr>
          <p:spPr>
            <a:xfrm>
              <a:off x="1378525" y="4811152"/>
              <a:ext cx="1" cy="52074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F2C24A6-8D67-4DB2-8943-DD436A98AD87}"/>
                </a:ext>
              </a:extLst>
            </p:cNvPr>
            <p:cNvCxnSpPr/>
            <p:nvPr/>
          </p:nvCxnSpPr>
          <p:spPr>
            <a:xfrm>
              <a:off x="1378524" y="1645402"/>
              <a:ext cx="1" cy="52074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A89BE53-DE19-41B9-B96B-E804B54F9524}"/>
                </a:ext>
              </a:extLst>
            </p:cNvPr>
            <p:cNvSpPr txBox="1"/>
            <p:nvPr/>
          </p:nvSpPr>
          <p:spPr>
            <a:xfrm>
              <a:off x="1544715" y="142858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输入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6DB6C27-699C-4F9C-82DA-EDEA3ED43FA9}"/>
                </a:ext>
              </a:extLst>
            </p:cNvPr>
            <p:cNvSpPr txBox="1"/>
            <p:nvPr/>
          </p:nvSpPr>
          <p:spPr>
            <a:xfrm>
              <a:off x="1628644" y="506008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输出</a:t>
              </a:r>
            </a:p>
          </p:txBody>
        </p:sp>
        <p:sp>
          <p:nvSpPr>
            <p:cNvPr id="21" name="箭头: 右弧形 20">
              <a:extLst>
                <a:ext uri="{FF2B5EF4-FFF2-40B4-BE49-F238E27FC236}">
                  <a16:creationId xmlns:a16="http://schemas.microsoft.com/office/drawing/2014/main" id="{D0BCDC7D-1E49-462C-83A8-06BA97D3CCE2}"/>
                </a:ext>
              </a:extLst>
            </p:cNvPr>
            <p:cNvSpPr/>
            <p:nvPr/>
          </p:nvSpPr>
          <p:spPr>
            <a:xfrm>
              <a:off x="1864330" y="1881206"/>
              <a:ext cx="1098937" cy="2375637"/>
            </a:xfrm>
            <a:prstGeom prst="curvedLeftArrow">
              <a:avLst>
                <a:gd name="adj1" fmla="val 13625"/>
                <a:gd name="adj2" fmla="val 50000"/>
                <a:gd name="adj3" fmla="val 16490"/>
              </a:avLst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3066B29-6F79-4A7A-8902-6FA9F92B8B22}"/>
                </a:ext>
              </a:extLst>
            </p:cNvPr>
            <p:cNvSpPr txBox="1"/>
            <p:nvPr/>
          </p:nvSpPr>
          <p:spPr>
            <a:xfrm>
              <a:off x="2409269" y="283297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交替出现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50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B5DABE-AEE3-4875-92EC-152876C8F50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4F1E3-39FB-4F7C-BE38-D37CBB0B26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FCN</a:t>
            </a:r>
            <a:r>
              <a:rPr kumimoji="1" lang="zh-CN" altLang="en-US" dirty="0"/>
              <a:t>原理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171ABB-6E0E-43F8-A1B3-B6E37D2C7DF9}"/>
              </a:ext>
            </a:extLst>
          </p:cNvPr>
          <p:cNvSpPr/>
          <p:nvPr/>
        </p:nvSpPr>
        <p:spPr>
          <a:xfrm>
            <a:off x="9137906" y="377053"/>
            <a:ext cx="2500719" cy="4526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FCN</a:t>
            </a:r>
            <a:r>
              <a:rPr lang="zh-CN" altLang="en-US" sz="2000" dirty="0"/>
              <a:t>全卷积神经网络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C3A6F7A-DAA8-4348-A7F5-AE6A2FE7514A}"/>
              </a:ext>
            </a:extLst>
          </p:cNvPr>
          <p:cNvGrpSpPr/>
          <p:nvPr/>
        </p:nvGrpSpPr>
        <p:grpSpPr>
          <a:xfrm>
            <a:off x="377662" y="1331065"/>
            <a:ext cx="2521278" cy="4000836"/>
            <a:chOff x="377662" y="1331065"/>
            <a:chExt cx="2521278" cy="4000836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BD282CEF-2623-48EF-9231-7366C82C0BCE}"/>
                </a:ext>
              </a:extLst>
            </p:cNvPr>
            <p:cNvGrpSpPr/>
            <p:nvPr/>
          </p:nvGrpSpPr>
          <p:grpSpPr>
            <a:xfrm>
              <a:off x="377662" y="1331065"/>
              <a:ext cx="1637738" cy="4000836"/>
              <a:chOff x="637237" y="1428582"/>
              <a:chExt cx="1637738" cy="4000836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ED6FE828-685F-4D23-A02B-B7BF003C776C}"/>
                  </a:ext>
                </a:extLst>
              </p:cNvPr>
              <p:cNvSpPr/>
              <p:nvPr/>
            </p:nvSpPr>
            <p:spPr>
              <a:xfrm>
                <a:off x="637237" y="2166151"/>
                <a:ext cx="1482571" cy="523783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dirty="0"/>
                  <a:t>卷积层</a:t>
                </a: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D70FBF00-EBA1-4BD8-A3B0-D6D46C9C58BE}"/>
                  </a:ext>
                </a:extLst>
              </p:cNvPr>
              <p:cNvSpPr/>
              <p:nvPr/>
            </p:nvSpPr>
            <p:spPr>
              <a:xfrm>
                <a:off x="637238" y="3210683"/>
                <a:ext cx="1482571" cy="523783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dirty="0"/>
                  <a:t>卷积层</a:t>
                </a: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D892B7C0-12AB-42A0-BDAF-D3C591FDB5E7}"/>
                  </a:ext>
                </a:extLst>
              </p:cNvPr>
              <p:cNvSpPr/>
              <p:nvPr/>
            </p:nvSpPr>
            <p:spPr>
              <a:xfrm>
                <a:off x="637239" y="4287369"/>
                <a:ext cx="1482571" cy="523783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zh-CN" altLang="en-US" dirty="0"/>
                  <a:t>卷积层</a:t>
                </a: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F76A3B50-C3D9-4C54-B1BD-20FFDA88D08A}"/>
                  </a:ext>
                </a:extLst>
              </p:cNvPr>
              <p:cNvCxnSpPr>
                <a:stCxn id="7" idx="2"/>
                <a:endCxn id="8" idx="0"/>
              </p:cNvCxnSpPr>
              <p:nvPr/>
            </p:nvCxnSpPr>
            <p:spPr>
              <a:xfrm>
                <a:off x="1378523" y="2689934"/>
                <a:ext cx="1" cy="520749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372D7B4F-D004-4E3A-A864-F15871A3D37B}"/>
                  </a:ext>
                </a:extLst>
              </p:cNvPr>
              <p:cNvCxnSpPr/>
              <p:nvPr/>
            </p:nvCxnSpPr>
            <p:spPr>
              <a:xfrm>
                <a:off x="1378521" y="3750543"/>
                <a:ext cx="1" cy="520749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37B27DCE-0D07-4DB6-8D4E-18BCD60EC9FB}"/>
                  </a:ext>
                </a:extLst>
              </p:cNvPr>
              <p:cNvCxnSpPr/>
              <p:nvPr/>
            </p:nvCxnSpPr>
            <p:spPr>
              <a:xfrm>
                <a:off x="1378525" y="4811152"/>
                <a:ext cx="1" cy="520749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0F2C24A6-8D67-4DB2-8943-DD436A98AD87}"/>
                  </a:ext>
                </a:extLst>
              </p:cNvPr>
              <p:cNvCxnSpPr/>
              <p:nvPr/>
            </p:nvCxnSpPr>
            <p:spPr>
              <a:xfrm>
                <a:off x="1378524" y="1645402"/>
                <a:ext cx="1" cy="520749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A89BE53-DE19-41B9-B96B-E804B54F9524}"/>
                  </a:ext>
                </a:extLst>
              </p:cNvPr>
              <p:cNvSpPr txBox="1"/>
              <p:nvPr/>
            </p:nvSpPr>
            <p:spPr>
              <a:xfrm>
                <a:off x="1544715" y="142858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输入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6DB6C27-699C-4F9C-82DA-EDEA3ED43FA9}"/>
                  </a:ext>
                </a:extLst>
              </p:cNvPr>
              <p:cNvSpPr txBox="1"/>
              <p:nvPr/>
            </p:nvSpPr>
            <p:spPr>
              <a:xfrm>
                <a:off x="1628644" y="506008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输出</a:t>
                </a:r>
              </a:p>
            </p:txBody>
          </p:sp>
        </p:grp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9FF51386-8002-4B59-B382-F15075851295}"/>
                </a:ext>
              </a:extLst>
            </p:cNvPr>
            <p:cNvSpPr/>
            <p:nvPr/>
          </p:nvSpPr>
          <p:spPr>
            <a:xfrm>
              <a:off x="1931471" y="3429000"/>
              <a:ext cx="376723" cy="207949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8456FF14-E5D9-4FB7-8155-198F73A59883}"/>
                </a:ext>
              </a:extLst>
            </p:cNvPr>
            <p:cNvSpPr/>
            <p:nvPr/>
          </p:nvSpPr>
          <p:spPr>
            <a:xfrm>
              <a:off x="1931449" y="4189852"/>
              <a:ext cx="376723" cy="207949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A083FB7-AFA1-4AA3-9D6D-96C9F24A9CD6}"/>
                </a:ext>
              </a:extLst>
            </p:cNvPr>
            <p:cNvSpPr txBox="1"/>
            <p:nvPr/>
          </p:nvSpPr>
          <p:spPr>
            <a:xfrm>
              <a:off x="2468053" y="2747667"/>
              <a:ext cx="430887" cy="234936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600" dirty="0"/>
                <a:t>池化层和全连接层被替换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A0D8B10-6DD7-4488-926C-214890B3D3C2}"/>
              </a:ext>
            </a:extLst>
          </p:cNvPr>
          <p:cNvGrpSpPr/>
          <p:nvPr/>
        </p:nvGrpSpPr>
        <p:grpSpPr>
          <a:xfrm>
            <a:off x="3506758" y="2008709"/>
            <a:ext cx="8065081" cy="3153256"/>
            <a:chOff x="3351592" y="1918221"/>
            <a:chExt cx="8065081" cy="330448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2FBED71-8B8F-4BED-8EED-6AE638C03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1592" y="1918221"/>
              <a:ext cx="8065081" cy="3286768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943E8D7-FB61-4BB4-ACBA-1D9EC94036B9}"/>
                </a:ext>
              </a:extLst>
            </p:cNvPr>
            <p:cNvSpPr txBox="1"/>
            <p:nvPr/>
          </p:nvSpPr>
          <p:spPr>
            <a:xfrm>
              <a:off x="6258755" y="4835657"/>
              <a:ext cx="1438183" cy="387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仅有卷积层</a:t>
              </a:r>
            </a:p>
          </p:txBody>
        </p:sp>
        <p:sp>
          <p:nvSpPr>
            <p:cNvPr id="28" name="箭头: 丁字 27">
              <a:extLst>
                <a:ext uri="{FF2B5EF4-FFF2-40B4-BE49-F238E27FC236}">
                  <a16:creationId xmlns:a16="http://schemas.microsoft.com/office/drawing/2014/main" id="{7BCC3280-9FAA-4124-A4A7-C951D06B4420}"/>
                </a:ext>
              </a:extLst>
            </p:cNvPr>
            <p:cNvSpPr/>
            <p:nvPr/>
          </p:nvSpPr>
          <p:spPr>
            <a:xfrm rot="10800000">
              <a:off x="5397623" y="4575691"/>
              <a:ext cx="3160450" cy="248167"/>
            </a:xfrm>
            <a:prstGeom prst="leftRightUp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55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0B5DABE-AEE3-4875-92EC-152876C8F50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4F1E3-39FB-4F7C-BE38-D37CBB0B26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/>
              <a:t>CNN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FCN</a:t>
            </a:r>
            <a:r>
              <a:rPr kumimoji="1" lang="zh-CN" altLang="en-US" dirty="0"/>
              <a:t>原理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171ABB-6E0E-43F8-A1B3-B6E37D2C7DF9}"/>
              </a:ext>
            </a:extLst>
          </p:cNvPr>
          <p:cNvSpPr/>
          <p:nvPr/>
        </p:nvSpPr>
        <p:spPr>
          <a:xfrm>
            <a:off x="9137906" y="377053"/>
            <a:ext cx="2500719" cy="4526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卷积层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88F41D8-4BA2-4ABA-A524-14F4266CF024}"/>
              </a:ext>
            </a:extLst>
          </p:cNvPr>
          <p:cNvGrpSpPr/>
          <p:nvPr/>
        </p:nvGrpSpPr>
        <p:grpSpPr>
          <a:xfrm>
            <a:off x="781594" y="1939254"/>
            <a:ext cx="6054652" cy="3255333"/>
            <a:chOff x="777154" y="1597523"/>
            <a:chExt cx="6054652" cy="325533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1FB66F2-501A-43AF-BBCD-2171007DE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154" y="1597523"/>
              <a:ext cx="3377595" cy="183147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3CABF83-FAD2-46F6-9DE0-16CA1E57F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154" y="3981725"/>
              <a:ext cx="946304" cy="871129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7A8ACB6-28FB-4106-BA35-9773B8798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1774" y="3981726"/>
              <a:ext cx="951853" cy="871129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2DD875D-FEF2-46E4-B2E3-5153A6057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0193" y="1867472"/>
              <a:ext cx="1471613" cy="1495639"/>
            </a:xfrm>
            <a:prstGeom prst="rect">
              <a:avLst/>
            </a:prstGeom>
          </p:spPr>
        </p:pic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7D2BF048-FF89-49B2-B894-BC06F9C48168}"/>
                </a:ext>
              </a:extLst>
            </p:cNvPr>
            <p:cNvSpPr/>
            <p:nvPr/>
          </p:nvSpPr>
          <p:spPr>
            <a:xfrm>
              <a:off x="4474347" y="2462560"/>
              <a:ext cx="727969" cy="305462"/>
            </a:xfrm>
            <a:prstGeom prst="rightArrow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32575742-685C-48C2-A8EB-E20EB4C22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1681" y="3981727"/>
              <a:ext cx="1000125" cy="871129"/>
            </a:xfrm>
            <a:prstGeom prst="rect">
              <a:avLst/>
            </a:prstGeom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4419016-4B55-4383-8129-E9ACD5D3A834}"/>
              </a:ext>
            </a:extLst>
          </p:cNvPr>
          <p:cNvGrpSpPr/>
          <p:nvPr/>
        </p:nvGrpSpPr>
        <p:grpSpPr>
          <a:xfrm>
            <a:off x="7395690" y="1289168"/>
            <a:ext cx="4686300" cy="4015635"/>
            <a:chOff x="7395690" y="1289168"/>
            <a:chExt cx="4686300" cy="401563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9EB8E8C-AFFA-4185-A37D-45D58A379BF6}"/>
                </a:ext>
              </a:extLst>
            </p:cNvPr>
            <p:cNvGrpSpPr/>
            <p:nvPr/>
          </p:nvGrpSpPr>
          <p:grpSpPr>
            <a:xfrm>
              <a:off x="7395690" y="1289168"/>
              <a:ext cx="4686300" cy="4015635"/>
              <a:chOff x="7395690" y="1289168"/>
              <a:chExt cx="4686300" cy="4015635"/>
            </a:xfrm>
          </p:grpSpPr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8A82A39E-D043-4344-B804-5F398A1AF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14977" y="1289168"/>
                <a:ext cx="847725" cy="847725"/>
              </a:xfrm>
              <a:prstGeom prst="rect">
                <a:avLst/>
              </a:prstGeom>
            </p:spPr>
          </p:pic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495745F7-B41D-4A76-9097-69A5A1E23B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2966" y="2688192"/>
                <a:ext cx="2571750" cy="809625"/>
              </a:xfrm>
              <a:prstGeom prst="rect">
                <a:avLst/>
              </a:prstGeom>
            </p:spPr>
          </p:pic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7838C8D9-D26A-4773-9332-1EC476CBD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1953" y="4101272"/>
                <a:ext cx="3533775" cy="390525"/>
              </a:xfrm>
              <a:prstGeom prst="rect">
                <a:avLst/>
              </a:prstGeom>
            </p:spPr>
          </p:pic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BD3A9A12-6318-4B52-A056-7D8AD78208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95690" y="5095253"/>
                <a:ext cx="4686300" cy="209550"/>
              </a:xfrm>
              <a:prstGeom prst="rect">
                <a:avLst/>
              </a:prstGeom>
            </p:spPr>
          </p:pic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3261E2D-8645-46B8-A3A1-7B897EDD8FB1}"/>
                </a:ext>
              </a:extLst>
            </p:cNvPr>
            <p:cNvSpPr txBox="1"/>
            <p:nvPr/>
          </p:nvSpPr>
          <p:spPr>
            <a:xfrm>
              <a:off x="8158185" y="2183256"/>
              <a:ext cx="34804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Conv1:filter size 5x5x3, stride 1</a:t>
              </a:r>
              <a:br>
                <a:rPr lang="en-US" altLang="zh-CN" dirty="0"/>
              </a:b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A948F86-8541-4065-8CCB-772FDB9FAD1D}"/>
                </a:ext>
              </a:extLst>
            </p:cNvPr>
            <p:cNvSpPr txBox="1"/>
            <p:nvPr/>
          </p:nvSpPr>
          <p:spPr>
            <a:xfrm>
              <a:off x="8130202" y="3638344"/>
              <a:ext cx="34804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Conv2:filter size 5x5x3, stride 1</a:t>
              </a:r>
              <a:br>
                <a:rPr lang="en-US" altLang="zh-CN" dirty="0"/>
              </a:b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8AE9B2A-C677-4948-A9F4-2217D097461F}"/>
                </a:ext>
              </a:extLst>
            </p:cNvPr>
            <p:cNvSpPr txBox="1"/>
            <p:nvPr/>
          </p:nvSpPr>
          <p:spPr>
            <a:xfrm>
              <a:off x="8095639" y="4631559"/>
              <a:ext cx="36086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Conv3:filter size 5x5x20, stride 1</a:t>
              </a:r>
              <a:br>
                <a:rPr lang="en-US" altLang="zh-CN" dirty="0"/>
              </a:br>
              <a:endParaRPr lang="zh-CN" altLang="en-US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D955DB26-3535-4BD4-A19E-DBBBFD3176B1}"/>
              </a:ext>
            </a:extLst>
          </p:cNvPr>
          <p:cNvSpPr txBox="1"/>
          <p:nvPr/>
        </p:nvSpPr>
        <p:spPr>
          <a:xfrm>
            <a:off x="112180" y="14115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边缘检测：</a:t>
            </a:r>
          </a:p>
        </p:txBody>
      </p:sp>
    </p:spTree>
    <p:extLst>
      <p:ext uri="{BB962C8B-B14F-4D97-AF65-F5344CB8AC3E}">
        <p14:creationId xmlns:p14="http://schemas.microsoft.com/office/powerpoint/2010/main" val="2515222099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自定义 1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3C3C"/>
      </a:accent1>
      <a:accent2>
        <a:srgbClr val="2C9C86"/>
      </a:accent2>
      <a:accent3>
        <a:srgbClr val="A29C9B"/>
      </a:accent3>
      <a:accent4>
        <a:srgbClr val="696969"/>
      </a:accent4>
      <a:accent5>
        <a:srgbClr val="D2D2D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1780</TotalTime>
  <Words>1279</Words>
  <Application>Microsoft Office PowerPoint</Application>
  <PresentationFormat>宽屏</PresentationFormat>
  <Paragraphs>312</Paragraphs>
  <Slides>32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楷体</vt:lpstr>
      <vt:lpstr>宋体</vt:lpstr>
      <vt:lpstr>微软雅黑</vt:lpstr>
      <vt:lpstr>Arial</vt:lpstr>
      <vt:lpstr>Calibri</vt:lpstr>
      <vt:lpstr>Cambria Math</vt:lpstr>
      <vt:lpstr>Century Gothic</vt:lpstr>
      <vt:lpstr>Segoe UI Light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arfield G</cp:lastModifiedBy>
  <cp:revision>153</cp:revision>
  <dcterms:created xsi:type="dcterms:W3CDTF">2015-08-18T02:51:41Z</dcterms:created>
  <dcterms:modified xsi:type="dcterms:W3CDTF">2018-06-02T11:12:59Z</dcterms:modified>
  <cp:category/>
</cp:coreProperties>
</file>