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panose="020B0604020202020204" charset="0"/>
      <p:regular r:id="rId11"/>
    </p:embeddedFont>
    <p:embeddedFont>
      <p:font typeface="Canva Sans Bold" panose="020B0604020202020204" charset="0"/>
      <p:regular r:id="rId12"/>
    </p:embeddedFont>
    <p:embeddedFont>
      <p:font typeface="Erica One" panose="020B0604020202020204" charset="0"/>
      <p:regular r:id="rId13"/>
    </p:embeddedFont>
    <p:embeddedFont>
      <p:font typeface="Now" panose="020B0604020202020204" charset="0"/>
      <p:regular r:id="rId14"/>
    </p:embeddedFont>
    <p:embeddedFont>
      <p:font typeface="Now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maya1223.github.io/Final-Project/"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D9D9"/>
        </a:solidFill>
        <a:effectLst/>
      </p:bgPr>
    </p:bg>
    <p:spTree>
      <p:nvGrpSpPr>
        <p:cNvPr id="1" name=""/>
        <p:cNvGrpSpPr/>
        <p:nvPr/>
      </p:nvGrpSpPr>
      <p:grpSpPr>
        <a:xfrm>
          <a:off x="0" y="0"/>
          <a:ext cx="0" cy="0"/>
          <a:chOff x="0" y="0"/>
          <a:chExt cx="0" cy="0"/>
        </a:xfrm>
      </p:grpSpPr>
      <p:sp>
        <p:nvSpPr>
          <p:cNvPr id="2" name="AutoShape 2"/>
          <p:cNvSpPr/>
          <p:nvPr/>
        </p:nvSpPr>
        <p:spPr>
          <a:xfrm rot="-10800000">
            <a:off x="0" y="5133975"/>
            <a:ext cx="18288000" cy="0"/>
          </a:xfrm>
          <a:prstGeom prst="line">
            <a:avLst/>
          </a:prstGeom>
          <a:ln w="19050" cap="rnd">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2470807" y="2255828"/>
            <a:ext cx="13346385" cy="5775345"/>
            <a:chOff x="0" y="0"/>
            <a:chExt cx="17795180" cy="7700460"/>
          </a:xfrm>
        </p:grpSpPr>
        <p:grpSp>
          <p:nvGrpSpPr>
            <p:cNvPr id="4" name="Group 4"/>
            <p:cNvGrpSpPr/>
            <p:nvPr/>
          </p:nvGrpSpPr>
          <p:grpSpPr>
            <a:xfrm>
              <a:off x="209354" y="868611"/>
              <a:ext cx="17340022" cy="6616769"/>
              <a:chOff x="0" y="0"/>
              <a:chExt cx="4117034" cy="1571017"/>
            </a:xfrm>
          </p:grpSpPr>
          <p:sp>
            <p:nvSpPr>
              <p:cNvPr id="5" name="Freeform 5"/>
              <p:cNvSpPr/>
              <p:nvPr/>
            </p:nvSpPr>
            <p:spPr>
              <a:xfrm>
                <a:off x="0" y="0"/>
                <a:ext cx="4117034" cy="1571017"/>
              </a:xfrm>
              <a:custGeom>
                <a:avLst/>
                <a:gdLst/>
                <a:ahLst/>
                <a:cxnLst/>
                <a:rect l="l" t="t" r="r" b="b"/>
                <a:pathLst>
                  <a:path w="4117034" h="1571017">
                    <a:moveTo>
                      <a:pt x="0" y="0"/>
                    </a:moveTo>
                    <a:lnTo>
                      <a:pt x="4117034" y="0"/>
                    </a:lnTo>
                    <a:lnTo>
                      <a:pt x="4117034" y="1571017"/>
                    </a:lnTo>
                    <a:lnTo>
                      <a:pt x="0" y="1571017"/>
                    </a:lnTo>
                    <a:close/>
                  </a:path>
                </a:pathLst>
              </a:custGeom>
              <a:solidFill>
                <a:srgbClr val="FFEDD1"/>
              </a:solidFill>
            </p:spPr>
            <p:txBody>
              <a:bodyPr/>
              <a:lstStyle/>
              <a:p>
                <a:endParaRPr lang="en-US"/>
              </a:p>
            </p:txBody>
          </p:sp>
        </p:grpSp>
        <p:sp>
          <p:nvSpPr>
            <p:cNvPr id="6" name="Freeform 6"/>
            <p:cNvSpPr/>
            <p:nvPr/>
          </p:nvSpPr>
          <p:spPr>
            <a:xfrm>
              <a:off x="0" y="0"/>
              <a:ext cx="17795180" cy="7700460"/>
            </a:xfrm>
            <a:custGeom>
              <a:avLst/>
              <a:gdLst/>
              <a:ahLst/>
              <a:cxnLst/>
              <a:rect l="l" t="t" r="r" b="b"/>
              <a:pathLst>
                <a:path w="17795180" h="7700460">
                  <a:moveTo>
                    <a:pt x="0" y="0"/>
                  </a:moveTo>
                  <a:lnTo>
                    <a:pt x="17795180" y="0"/>
                  </a:lnTo>
                  <a:lnTo>
                    <a:pt x="17795180" y="7700460"/>
                  </a:lnTo>
                  <a:lnTo>
                    <a:pt x="0" y="77004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7" name="TextBox 7"/>
          <p:cNvSpPr txBox="1"/>
          <p:nvPr/>
        </p:nvSpPr>
        <p:spPr>
          <a:xfrm>
            <a:off x="3912915" y="5314752"/>
            <a:ext cx="10462171" cy="1025446"/>
          </a:xfrm>
          <a:prstGeom prst="rect">
            <a:avLst/>
          </a:prstGeom>
        </p:spPr>
        <p:txBody>
          <a:bodyPr lIns="0" tIns="0" rIns="0" bIns="0" rtlCol="0" anchor="t">
            <a:spAutoFit/>
          </a:bodyPr>
          <a:lstStyle/>
          <a:p>
            <a:pPr algn="ctr">
              <a:lnSpc>
                <a:spcPts val="7746"/>
              </a:lnSpc>
            </a:pPr>
            <a:r>
              <a:rPr lang="en-US" sz="7746">
                <a:solidFill>
                  <a:srgbClr val="101010"/>
                </a:solidFill>
                <a:latin typeface="Erica One"/>
                <a:ea typeface="Erica One"/>
                <a:cs typeface="Erica One"/>
                <a:sym typeface="Erica One"/>
              </a:rPr>
              <a:t>EV BATTERY</a:t>
            </a:r>
          </a:p>
        </p:txBody>
      </p:sp>
      <p:sp>
        <p:nvSpPr>
          <p:cNvPr id="8" name="TextBox 8"/>
          <p:cNvSpPr txBox="1"/>
          <p:nvPr/>
        </p:nvSpPr>
        <p:spPr>
          <a:xfrm>
            <a:off x="7444184" y="8926513"/>
            <a:ext cx="3106192" cy="596900"/>
          </a:xfrm>
          <a:prstGeom prst="rect">
            <a:avLst/>
          </a:prstGeom>
        </p:spPr>
        <p:txBody>
          <a:bodyPr lIns="0" tIns="0" rIns="0" bIns="0" rtlCol="0" anchor="t">
            <a:spAutoFit/>
          </a:bodyPr>
          <a:lstStyle/>
          <a:p>
            <a:pPr algn="ctr">
              <a:lnSpc>
                <a:spcPts val="4900"/>
              </a:lnSpc>
              <a:spcBef>
                <a:spcPct val="0"/>
              </a:spcBef>
            </a:pPr>
            <a:r>
              <a:rPr lang="en-US" sz="3500">
                <a:solidFill>
                  <a:srgbClr val="101010"/>
                </a:solidFill>
                <a:latin typeface="Now"/>
                <a:ea typeface="Now"/>
                <a:cs typeface="Now"/>
                <a:sym typeface="Now"/>
              </a:rPr>
              <a:t>Maya</a:t>
            </a:r>
          </a:p>
        </p:txBody>
      </p:sp>
      <p:sp>
        <p:nvSpPr>
          <p:cNvPr id="9" name="AutoShape 9"/>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10" name="AutoShape 10"/>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BE3"/>
        </a:solidFill>
        <a:effectLst/>
      </p:bgPr>
    </p:bg>
    <p:spTree>
      <p:nvGrpSpPr>
        <p:cNvPr id="1" name=""/>
        <p:cNvGrpSpPr/>
        <p:nvPr/>
      </p:nvGrpSpPr>
      <p:grpSpPr>
        <a:xfrm>
          <a:off x="0" y="0"/>
          <a:ext cx="0" cy="0"/>
          <a:chOff x="0" y="0"/>
          <a:chExt cx="0" cy="0"/>
        </a:xfrm>
      </p:grpSpPr>
      <p:sp>
        <p:nvSpPr>
          <p:cNvPr id="2" name="AutoShape 2"/>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3" name="AutoShape 3"/>
          <p:cNvSpPr/>
          <p:nvPr/>
        </p:nvSpPr>
        <p:spPr>
          <a:xfrm rot="-10800000">
            <a:off x="0" y="3077275"/>
            <a:ext cx="18288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2087766" y="3165522"/>
            <a:ext cx="14112467" cy="7121478"/>
          </a:xfrm>
          <a:custGeom>
            <a:avLst/>
            <a:gdLst/>
            <a:ahLst/>
            <a:cxnLst/>
            <a:rect l="l" t="t" r="r" b="b"/>
            <a:pathLst>
              <a:path w="14112467" h="7121478">
                <a:moveTo>
                  <a:pt x="0" y="0"/>
                </a:moveTo>
                <a:lnTo>
                  <a:pt x="14112468" y="0"/>
                </a:lnTo>
                <a:lnTo>
                  <a:pt x="14112468" y="7121478"/>
                </a:lnTo>
                <a:lnTo>
                  <a:pt x="0" y="7121478"/>
                </a:lnTo>
                <a:lnTo>
                  <a:pt x="0" y="0"/>
                </a:lnTo>
                <a:close/>
              </a:path>
            </a:pathLst>
          </a:custGeom>
          <a:blipFill>
            <a:blip r:embed="rId2"/>
            <a:stretch>
              <a:fillRect t="-558" b="-558"/>
            </a:stretch>
          </a:blipFill>
        </p:spPr>
        <p:txBody>
          <a:bodyPr/>
          <a:lstStyle/>
          <a:p>
            <a:endParaRPr lang="en-US"/>
          </a:p>
        </p:txBody>
      </p:sp>
      <p:sp>
        <p:nvSpPr>
          <p:cNvPr id="5" name="TextBox 5"/>
          <p:cNvSpPr txBox="1"/>
          <p:nvPr/>
        </p:nvSpPr>
        <p:spPr>
          <a:xfrm>
            <a:off x="2667208" y="685800"/>
            <a:ext cx="12953585" cy="800100"/>
          </a:xfrm>
          <a:prstGeom prst="rect">
            <a:avLst/>
          </a:prstGeom>
        </p:spPr>
        <p:txBody>
          <a:bodyPr lIns="0" tIns="0" rIns="0" bIns="0" rtlCol="0" anchor="t">
            <a:spAutoFit/>
          </a:bodyPr>
          <a:lstStyle/>
          <a:p>
            <a:pPr algn="l">
              <a:lnSpc>
                <a:spcPts val="6000"/>
              </a:lnSpc>
            </a:pPr>
            <a:r>
              <a:rPr lang="en-US" sz="6000">
                <a:solidFill>
                  <a:srgbClr val="000000"/>
                </a:solidFill>
                <a:latin typeface="Erica One"/>
                <a:ea typeface="Erica One"/>
                <a:cs typeface="Erica One"/>
                <a:sym typeface="Erica One"/>
              </a:rPr>
              <a:t>Planned design vs Final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BE3"/>
        </a:solidFill>
        <a:effectLst/>
      </p:bgPr>
    </p:bg>
    <p:spTree>
      <p:nvGrpSpPr>
        <p:cNvPr id="1" name=""/>
        <p:cNvGrpSpPr/>
        <p:nvPr/>
      </p:nvGrpSpPr>
      <p:grpSpPr>
        <a:xfrm>
          <a:off x="0" y="0"/>
          <a:ext cx="0" cy="0"/>
          <a:chOff x="0" y="0"/>
          <a:chExt cx="0" cy="0"/>
        </a:xfrm>
      </p:grpSpPr>
      <p:sp>
        <p:nvSpPr>
          <p:cNvPr id="2" name="AutoShape 2"/>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3" name="Freeform 3"/>
          <p:cNvSpPr/>
          <p:nvPr/>
        </p:nvSpPr>
        <p:spPr>
          <a:xfrm>
            <a:off x="2256153" y="2603119"/>
            <a:ext cx="13775694" cy="6735608"/>
          </a:xfrm>
          <a:custGeom>
            <a:avLst/>
            <a:gdLst/>
            <a:ahLst/>
            <a:cxnLst/>
            <a:rect l="l" t="t" r="r" b="b"/>
            <a:pathLst>
              <a:path w="13775694" h="6735608">
                <a:moveTo>
                  <a:pt x="0" y="0"/>
                </a:moveTo>
                <a:lnTo>
                  <a:pt x="13775694" y="0"/>
                </a:lnTo>
                <a:lnTo>
                  <a:pt x="13775694" y="6735608"/>
                </a:lnTo>
                <a:lnTo>
                  <a:pt x="0" y="6735608"/>
                </a:lnTo>
                <a:lnTo>
                  <a:pt x="0" y="0"/>
                </a:lnTo>
                <a:close/>
              </a:path>
            </a:pathLst>
          </a:custGeom>
          <a:blipFill>
            <a:blip r:embed="rId2"/>
            <a:stretch>
              <a:fillRect l="-336" t="-10714" r="-2094" b="-576"/>
            </a:stretch>
          </a:blipFill>
        </p:spPr>
        <p:txBody>
          <a:bodyPr/>
          <a:lstStyle/>
          <a:p>
            <a:endParaRPr lang="en-US"/>
          </a:p>
        </p:txBody>
      </p:sp>
      <p:sp>
        <p:nvSpPr>
          <p:cNvPr id="4" name="TextBox 4"/>
          <p:cNvSpPr txBox="1"/>
          <p:nvPr/>
        </p:nvSpPr>
        <p:spPr>
          <a:xfrm>
            <a:off x="2667208" y="685800"/>
            <a:ext cx="12953585" cy="800100"/>
          </a:xfrm>
          <a:prstGeom prst="rect">
            <a:avLst/>
          </a:prstGeom>
        </p:spPr>
        <p:txBody>
          <a:bodyPr lIns="0" tIns="0" rIns="0" bIns="0" rtlCol="0" anchor="t">
            <a:spAutoFit/>
          </a:bodyPr>
          <a:lstStyle/>
          <a:p>
            <a:pPr algn="l">
              <a:lnSpc>
                <a:spcPts val="6000"/>
              </a:lnSpc>
            </a:pPr>
            <a:r>
              <a:rPr lang="en-US" sz="6000">
                <a:solidFill>
                  <a:srgbClr val="000000"/>
                </a:solidFill>
                <a:latin typeface="Erica One"/>
                <a:ea typeface="Erica One"/>
                <a:cs typeface="Erica One"/>
                <a:sym typeface="Erica One"/>
              </a:rPr>
              <a:t>Planned design vs Final design</a:t>
            </a:r>
          </a:p>
        </p:txBody>
      </p:sp>
      <p:sp>
        <p:nvSpPr>
          <p:cNvPr id="5" name="TextBox 5"/>
          <p:cNvSpPr txBox="1"/>
          <p:nvPr/>
        </p:nvSpPr>
        <p:spPr>
          <a:xfrm>
            <a:off x="4015145" y="9342414"/>
            <a:ext cx="10257709" cy="580390"/>
          </a:xfrm>
          <a:prstGeom prst="rect">
            <a:avLst/>
          </a:prstGeom>
        </p:spPr>
        <p:txBody>
          <a:bodyPr wrap="square" lIns="0" tIns="0" rIns="0" bIns="0" rtlCol="0" anchor="t">
            <a:spAutoFit/>
          </a:bodyPr>
          <a:lstStyle/>
          <a:p>
            <a:pPr algn="ctr">
              <a:lnSpc>
                <a:spcPts val="4759"/>
              </a:lnSpc>
            </a:pPr>
            <a:r>
              <a:rPr lang="en-US" sz="3399" u="sng" dirty="0">
                <a:solidFill>
                  <a:srgbClr val="000000"/>
                </a:solidFill>
                <a:latin typeface="Canva Sans"/>
                <a:ea typeface="Canva Sans"/>
                <a:cs typeface="Canva Sans"/>
                <a:sym typeface="Canva Sans"/>
                <a:hlinkClick r:id="rId3" tooltip="https://maya1223.github.io/Final-Project/"/>
              </a:rPr>
              <a:t>https://maya1223.github.io/Final-Project/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DD1"/>
        </a:solidFill>
        <a:effectLst/>
      </p:bgPr>
    </p:bg>
    <p:spTree>
      <p:nvGrpSpPr>
        <p:cNvPr id="1" name=""/>
        <p:cNvGrpSpPr/>
        <p:nvPr/>
      </p:nvGrpSpPr>
      <p:grpSpPr>
        <a:xfrm>
          <a:off x="0" y="0"/>
          <a:ext cx="0" cy="0"/>
          <a:chOff x="0" y="0"/>
          <a:chExt cx="0" cy="0"/>
        </a:xfrm>
      </p:grpSpPr>
      <p:sp>
        <p:nvSpPr>
          <p:cNvPr id="2" name="AutoShape 2"/>
          <p:cNvSpPr/>
          <p:nvPr/>
        </p:nvSpPr>
        <p:spPr>
          <a:xfrm flipH="1">
            <a:off x="0" y="1922263"/>
            <a:ext cx="18288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3" name="AutoShape 3"/>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AutoShape 4"/>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5" name="Freeform 5"/>
          <p:cNvSpPr/>
          <p:nvPr/>
        </p:nvSpPr>
        <p:spPr>
          <a:xfrm>
            <a:off x="2469201" y="1922263"/>
            <a:ext cx="13377891" cy="6579768"/>
          </a:xfrm>
          <a:custGeom>
            <a:avLst/>
            <a:gdLst/>
            <a:ahLst/>
            <a:cxnLst/>
            <a:rect l="l" t="t" r="r" b="b"/>
            <a:pathLst>
              <a:path w="13377891" h="6579768">
                <a:moveTo>
                  <a:pt x="0" y="0"/>
                </a:moveTo>
                <a:lnTo>
                  <a:pt x="13377891" y="0"/>
                </a:lnTo>
                <a:lnTo>
                  <a:pt x="13377891" y="6579768"/>
                </a:lnTo>
                <a:lnTo>
                  <a:pt x="0" y="6579768"/>
                </a:lnTo>
                <a:lnTo>
                  <a:pt x="0" y="0"/>
                </a:lnTo>
                <a:close/>
              </a:path>
            </a:pathLst>
          </a:custGeom>
          <a:blipFill>
            <a:blip r:embed="rId2"/>
            <a:stretch>
              <a:fillRect/>
            </a:stretch>
          </a:blipFill>
        </p:spPr>
        <p:txBody>
          <a:bodyPr/>
          <a:lstStyle/>
          <a:p>
            <a:endParaRPr lang="en-US"/>
          </a:p>
        </p:txBody>
      </p:sp>
      <p:sp>
        <p:nvSpPr>
          <p:cNvPr id="6" name="Freeform 6"/>
          <p:cNvSpPr/>
          <p:nvPr/>
        </p:nvSpPr>
        <p:spPr>
          <a:xfrm>
            <a:off x="2469201" y="8502031"/>
            <a:ext cx="13387134" cy="1819259"/>
          </a:xfrm>
          <a:custGeom>
            <a:avLst/>
            <a:gdLst/>
            <a:ahLst/>
            <a:cxnLst/>
            <a:rect l="l" t="t" r="r" b="b"/>
            <a:pathLst>
              <a:path w="13387134" h="1819259">
                <a:moveTo>
                  <a:pt x="0" y="0"/>
                </a:moveTo>
                <a:lnTo>
                  <a:pt x="13387134" y="0"/>
                </a:lnTo>
                <a:lnTo>
                  <a:pt x="13387134" y="1819259"/>
                </a:lnTo>
                <a:lnTo>
                  <a:pt x="0" y="1819259"/>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4955895" y="171450"/>
            <a:ext cx="7830910" cy="1307736"/>
          </a:xfrm>
          <a:prstGeom prst="rect">
            <a:avLst/>
          </a:prstGeom>
        </p:spPr>
        <p:txBody>
          <a:bodyPr lIns="0" tIns="0" rIns="0" bIns="0" rtlCol="0" anchor="t">
            <a:spAutoFit/>
          </a:bodyPr>
          <a:lstStyle/>
          <a:p>
            <a:pPr algn="ctr">
              <a:lnSpc>
                <a:spcPts val="9705"/>
              </a:lnSpc>
            </a:pPr>
            <a:r>
              <a:rPr lang="en-US" sz="9705">
                <a:solidFill>
                  <a:srgbClr val="000000"/>
                </a:solidFill>
                <a:latin typeface="Erica One"/>
                <a:ea typeface="Erica One"/>
                <a:cs typeface="Erica One"/>
                <a:sym typeface="Erica One"/>
              </a:rPr>
              <a:t>HTML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DD1"/>
        </a:solidFill>
        <a:effectLst/>
      </p:bgPr>
    </p:bg>
    <p:spTree>
      <p:nvGrpSpPr>
        <p:cNvPr id="1" name=""/>
        <p:cNvGrpSpPr/>
        <p:nvPr/>
      </p:nvGrpSpPr>
      <p:grpSpPr>
        <a:xfrm>
          <a:off x="0" y="0"/>
          <a:ext cx="0" cy="0"/>
          <a:chOff x="0" y="0"/>
          <a:chExt cx="0" cy="0"/>
        </a:xfrm>
      </p:grpSpPr>
      <p:sp>
        <p:nvSpPr>
          <p:cNvPr id="2" name="AutoShape 2"/>
          <p:cNvSpPr/>
          <p:nvPr/>
        </p:nvSpPr>
        <p:spPr>
          <a:xfrm flipH="1">
            <a:off x="234016" y="1527578"/>
            <a:ext cx="18288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3" name="AutoShape 3"/>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AutoShape 4"/>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5" name="Freeform 5"/>
          <p:cNvSpPr/>
          <p:nvPr/>
        </p:nvSpPr>
        <p:spPr>
          <a:xfrm>
            <a:off x="1028700" y="1527578"/>
            <a:ext cx="2882164" cy="4637984"/>
          </a:xfrm>
          <a:custGeom>
            <a:avLst/>
            <a:gdLst/>
            <a:ahLst/>
            <a:cxnLst/>
            <a:rect l="l" t="t" r="r" b="b"/>
            <a:pathLst>
              <a:path w="2882164" h="4637984">
                <a:moveTo>
                  <a:pt x="0" y="0"/>
                </a:moveTo>
                <a:lnTo>
                  <a:pt x="2882164" y="0"/>
                </a:lnTo>
                <a:lnTo>
                  <a:pt x="2882164" y="4637984"/>
                </a:lnTo>
                <a:lnTo>
                  <a:pt x="0" y="4637984"/>
                </a:lnTo>
                <a:lnTo>
                  <a:pt x="0" y="0"/>
                </a:lnTo>
                <a:close/>
              </a:path>
            </a:pathLst>
          </a:custGeom>
          <a:blipFill>
            <a:blip r:embed="rId2"/>
            <a:stretch>
              <a:fillRect r="-175603"/>
            </a:stretch>
          </a:blipFill>
        </p:spPr>
        <p:txBody>
          <a:bodyPr/>
          <a:lstStyle/>
          <a:p>
            <a:endParaRPr lang="en-US"/>
          </a:p>
        </p:txBody>
      </p:sp>
      <p:sp>
        <p:nvSpPr>
          <p:cNvPr id="6" name="Freeform 6"/>
          <p:cNvSpPr/>
          <p:nvPr/>
        </p:nvSpPr>
        <p:spPr>
          <a:xfrm>
            <a:off x="1028700" y="6165562"/>
            <a:ext cx="2882164" cy="4179355"/>
          </a:xfrm>
          <a:custGeom>
            <a:avLst/>
            <a:gdLst/>
            <a:ahLst/>
            <a:cxnLst/>
            <a:rect l="l" t="t" r="r" b="b"/>
            <a:pathLst>
              <a:path w="2882164" h="4179355">
                <a:moveTo>
                  <a:pt x="0" y="0"/>
                </a:moveTo>
                <a:lnTo>
                  <a:pt x="2882164" y="0"/>
                </a:lnTo>
                <a:lnTo>
                  <a:pt x="2882164" y="4179355"/>
                </a:lnTo>
                <a:lnTo>
                  <a:pt x="0" y="4179355"/>
                </a:lnTo>
                <a:lnTo>
                  <a:pt x="0" y="0"/>
                </a:lnTo>
                <a:close/>
              </a:path>
            </a:pathLst>
          </a:custGeom>
          <a:blipFill>
            <a:blip r:embed="rId3"/>
            <a:stretch>
              <a:fillRect t="-2061" r="-175933" b="-2061"/>
            </a:stretch>
          </a:blipFill>
        </p:spPr>
        <p:txBody>
          <a:bodyPr/>
          <a:lstStyle/>
          <a:p>
            <a:endParaRPr lang="en-US"/>
          </a:p>
        </p:txBody>
      </p:sp>
      <p:sp>
        <p:nvSpPr>
          <p:cNvPr id="7" name="Freeform 7"/>
          <p:cNvSpPr/>
          <p:nvPr/>
        </p:nvSpPr>
        <p:spPr>
          <a:xfrm>
            <a:off x="3910864" y="1565678"/>
            <a:ext cx="3861237" cy="4172182"/>
          </a:xfrm>
          <a:custGeom>
            <a:avLst/>
            <a:gdLst/>
            <a:ahLst/>
            <a:cxnLst/>
            <a:rect l="l" t="t" r="r" b="b"/>
            <a:pathLst>
              <a:path w="3861237" h="4172182">
                <a:moveTo>
                  <a:pt x="0" y="0"/>
                </a:moveTo>
                <a:lnTo>
                  <a:pt x="3861236" y="0"/>
                </a:lnTo>
                <a:lnTo>
                  <a:pt x="3861236" y="4172182"/>
                </a:lnTo>
                <a:lnTo>
                  <a:pt x="0" y="4172182"/>
                </a:lnTo>
                <a:lnTo>
                  <a:pt x="0" y="0"/>
                </a:lnTo>
                <a:close/>
              </a:path>
            </a:pathLst>
          </a:custGeom>
          <a:blipFill>
            <a:blip r:embed="rId4"/>
            <a:stretch>
              <a:fillRect t="-5582" r="-111945" b="-5582"/>
            </a:stretch>
          </a:blipFill>
        </p:spPr>
        <p:txBody>
          <a:bodyPr/>
          <a:lstStyle/>
          <a:p>
            <a:endParaRPr lang="en-US"/>
          </a:p>
        </p:txBody>
      </p:sp>
      <p:sp>
        <p:nvSpPr>
          <p:cNvPr id="8" name="Freeform 8"/>
          <p:cNvSpPr/>
          <p:nvPr/>
        </p:nvSpPr>
        <p:spPr>
          <a:xfrm>
            <a:off x="3910864" y="5737860"/>
            <a:ext cx="3861237" cy="4572923"/>
          </a:xfrm>
          <a:custGeom>
            <a:avLst/>
            <a:gdLst/>
            <a:ahLst/>
            <a:cxnLst/>
            <a:rect l="l" t="t" r="r" b="b"/>
            <a:pathLst>
              <a:path w="3861237" h="4572923">
                <a:moveTo>
                  <a:pt x="0" y="0"/>
                </a:moveTo>
                <a:lnTo>
                  <a:pt x="3861236" y="0"/>
                </a:lnTo>
                <a:lnTo>
                  <a:pt x="3861236" y="4572922"/>
                </a:lnTo>
                <a:lnTo>
                  <a:pt x="0" y="4572922"/>
                </a:lnTo>
                <a:lnTo>
                  <a:pt x="0" y="0"/>
                </a:lnTo>
                <a:close/>
              </a:path>
            </a:pathLst>
          </a:custGeom>
          <a:blipFill>
            <a:blip r:embed="rId5"/>
            <a:stretch>
              <a:fillRect r="-104429"/>
            </a:stretch>
          </a:blipFill>
        </p:spPr>
        <p:txBody>
          <a:bodyPr/>
          <a:lstStyle/>
          <a:p>
            <a:endParaRPr lang="en-US"/>
          </a:p>
        </p:txBody>
      </p:sp>
      <p:sp>
        <p:nvSpPr>
          <p:cNvPr id="9" name="Freeform 9"/>
          <p:cNvSpPr/>
          <p:nvPr/>
        </p:nvSpPr>
        <p:spPr>
          <a:xfrm>
            <a:off x="7772100" y="1565678"/>
            <a:ext cx="3939030" cy="4172182"/>
          </a:xfrm>
          <a:custGeom>
            <a:avLst/>
            <a:gdLst/>
            <a:ahLst/>
            <a:cxnLst/>
            <a:rect l="l" t="t" r="r" b="b"/>
            <a:pathLst>
              <a:path w="3939030" h="4172182">
                <a:moveTo>
                  <a:pt x="0" y="0"/>
                </a:moveTo>
                <a:lnTo>
                  <a:pt x="3939030" y="0"/>
                </a:lnTo>
                <a:lnTo>
                  <a:pt x="3939030" y="4172182"/>
                </a:lnTo>
                <a:lnTo>
                  <a:pt x="0" y="4172182"/>
                </a:lnTo>
                <a:lnTo>
                  <a:pt x="0" y="0"/>
                </a:lnTo>
                <a:close/>
              </a:path>
            </a:pathLst>
          </a:custGeom>
          <a:blipFill>
            <a:blip r:embed="rId6"/>
            <a:stretch>
              <a:fillRect r="-86742"/>
            </a:stretch>
          </a:blipFill>
        </p:spPr>
        <p:txBody>
          <a:bodyPr/>
          <a:lstStyle/>
          <a:p>
            <a:endParaRPr lang="en-US"/>
          </a:p>
        </p:txBody>
      </p:sp>
      <p:sp>
        <p:nvSpPr>
          <p:cNvPr id="10" name="Freeform 10"/>
          <p:cNvSpPr/>
          <p:nvPr/>
        </p:nvSpPr>
        <p:spPr>
          <a:xfrm>
            <a:off x="7772100" y="5737860"/>
            <a:ext cx="3939030" cy="4572923"/>
          </a:xfrm>
          <a:custGeom>
            <a:avLst/>
            <a:gdLst/>
            <a:ahLst/>
            <a:cxnLst/>
            <a:rect l="l" t="t" r="r" b="b"/>
            <a:pathLst>
              <a:path w="3939030" h="4572923">
                <a:moveTo>
                  <a:pt x="0" y="0"/>
                </a:moveTo>
                <a:lnTo>
                  <a:pt x="3939030" y="0"/>
                </a:lnTo>
                <a:lnTo>
                  <a:pt x="3939030" y="4572922"/>
                </a:lnTo>
                <a:lnTo>
                  <a:pt x="0" y="4572922"/>
                </a:lnTo>
                <a:lnTo>
                  <a:pt x="0" y="0"/>
                </a:lnTo>
                <a:close/>
              </a:path>
            </a:pathLst>
          </a:custGeom>
          <a:blipFill>
            <a:blip r:embed="rId7"/>
            <a:stretch>
              <a:fillRect r="-120648"/>
            </a:stretch>
          </a:blipFill>
        </p:spPr>
        <p:txBody>
          <a:bodyPr/>
          <a:lstStyle/>
          <a:p>
            <a:endParaRPr lang="en-US"/>
          </a:p>
        </p:txBody>
      </p:sp>
      <p:sp>
        <p:nvSpPr>
          <p:cNvPr id="11" name="Freeform 11"/>
          <p:cNvSpPr/>
          <p:nvPr/>
        </p:nvSpPr>
        <p:spPr>
          <a:xfrm>
            <a:off x="11711130" y="1565678"/>
            <a:ext cx="5548170" cy="4172182"/>
          </a:xfrm>
          <a:custGeom>
            <a:avLst/>
            <a:gdLst/>
            <a:ahLst/>
            <a:cxnLst/>
            <a:rect l="l" t="t" r="r" b="b"/>
            <a:pathLst>
              <a:path w="5548170" h="4172182">
                <a:moveTo>
                  <a:pt x="0" y="0"/>
                </a:moveTo>
                <a:lnTo>
                  <a:pt x="5548170" y="0"/>
                </a:lnTo>
                <a:lnTo>
                  <a:pt x="5548170" y="4172182"/>
                </a:lnTo>
                <a:lnTo>
                  <a:pt x="0" y="4172182"/>
                </a:lnTo>
                <a:lnTo>
                  <a:pt x="0" y="0"/>
                </a:lnTo>
                <a:close/>
              </a:path>
            </a:pathLst>
          </a:custGeom>
          <a:blipFill>
            <a:blip r:embed="rId8"/>
            <a:stretch>
              <a:fillRect r="-30225"/>
            </a:stretch>
          </a:blipFill>
        </p:spPr>
        <p:txBody>
          <a:bodyPr/>
          <a:lstStyle/>
          <a:p>
            <a:endParaRPr lang="en-US"/>
          </a:p>
        </p:txBody>
      </p:sp>
      <p:sp>
        <p:nvSpPr>
          <p:cNvPr id="12" name="Freeform 12"/>
          <p:cNvSpPr/>
          <p:nvPr/>
        </p:nvSpPr>
        <p:spPr>
          <a:xfrm>
            <a:off x="11711130" y="5729447"/>
            <a:ext cx="5580674" cy="4549140"/>
          </a:xfrm>
          <a:custGeom>
            <a:avLst/>
            <a:gdLst/>
            <a:ahLst/>
            <a:cxnLst/>
            <a:rect l="l" t="t" r="r" b="b"/>
            <a:pathLst>
              <a:path w="5580674" h="4549140">
                <a:moveTo>
                  <a:pt x="0" y="0"/>
                </a:moveTo>
                <a:lnTo>
                  <a:pt x="5580674" y="0"/>
                </a:lnTo>
                <a:lnTo>
                  <a:pt x="5580674" y="4549140"/>
                </a:lnTo>
                <a:lnTo>
                  <a:pt x="0" y="4549140"/>
                </a:lnTo>
                <a:lnTo>
                  <a:pt x="0" y="0"/>
                </a:lnTo>
                <a:close/>
              </a:path>
            </a:pathLst>
          </a:custGeom>
          <a:blipFill>
            <a:blip r:embed="rId9"/>
            <a:stretch>
              <a:fillRect r="-101368" b="-938"/>
            </a:stretch>
          </a:blipFill>
        </p:spPr>
        <p:txBody>
          <a:bodyPr/>
          <a:lstStyle/>
          <a:p>
            <a:endParaRPr lang="en-US"/>
          </a:p>
        </p:txBody>
      </p:sp>
      <p:sp>
        <p:nvSpPr>
          <p:cNvPr id="13" name="TextBox 13"/>
          <p:cNvSpPr txBox="1"/>
          <p:nvPr/>
        </p:nvSpPr>
        <p:spPr>
          <a:xfrm>
            <a:off x="4955895" y="171450"/>
            <a:ext cx="7830910" cy="1307736"/>
          </a:xfrm>
          <a:prstGeom prst="rect">
            <a:avLst/>
          </a:prstGeom>
        </p:spPr>
        <p:txBody>
          <a:bodyPr lIns="0" tIns="0" rIns="0" bIns="0" rtlCol="0" anchor="t">
            <a:spAutoFit/>
          </a:bodyPr>
          <a:lstStyle/>
          <a:p>
            <a:pPr algn="ctr">
              <a:lnSpc>
                <a:spcPts val="9705"/>
              </a:lnSpc>
            </a:pPr>
            <a:r>
              <a:rPr lang="en-US" sz="9705">
                <a:solidFill>
                  <a:srgbClr val="000000"/>
                </a:solidFill>
                <a:latin typeface="Erica One"/>
                <a:ea typeface="Erica One"/>
                <a:cs typeface="Erica One"/>
                <a:sym typeface="Erica One"/>
              </a:rPr>
              <a:t>CSS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DD1"/>
        </a:solidFill>
        <a:effectLst/>
      </p:bgPr>
    </p:bg>
    <p:spTree>
      <p:nvGrpSpPr>
        <p:cNvPr id="1" name=""/>
        <p:cNvGrpSpPr/>
        <p:nvPr/>
      </p:nvGrpSpPr>
      <p:grpSpPr>
        <a:xfrm>
          <a:off x="0" y="0"/>
          <a:ext cx="0" cy="0"/>
          <a:chOff x="0" y="0"/>
          <a:chExt cx="0" cy="0"/>
        </a:xfrm>
      </p:grpSpPr>
      <p:sp>
        <p:nvSpPr>
          <p:cNvPr id="2" name="AutoShape 2"/>
          <p:cNvSpPr/>
          <p:nvPr/>
        </p:nvSpPr>
        <p:spPr>
          <a:xfrm flipH="1">
            <a:off x="234016" y="1527578"/>
            <a:ext cx="18288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3" name="AutoShape 3"/>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AutoShape 4"/>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5" name="Freeform 5"/>
          <p:cNvSpPr/>
          <p:nvPr/>
        </p:nvSpPr>
        <p:spPr>
          <a:xfrm>
            <a:off x="1038225" y="2320630"/>
            <a:ext cx="8134350" cy="6937670"/>
          </a:xfrm>
          <a:custGeom>
            <a:avLst/>
            <a:gdLst/>
            <a:ahLst/>
            <a:cxnLst/>
            <a:rect l="l" t="t" r="r" b="b"/>
            <a:pathLst>
              <a:path w="8134350" h="6937670">
                <a:moveTo>
                  <a:pt x="0" y="0"/>
                </a:moveTo>
                <a:lnTo>
                  <a:pt x="8134350" y="0"/>
                </a:lnTo>
                <a:lnTo>
                  <a:pt x="8134350" y="6937670"/>
                </a:lnTo>
                <a:lnTo>
                  <a:pt x="0" y="6937670"/>
                </a:lnTo>
                <a:lnTo>
                  <a:pt x="0" y="0"/>
                </a:lnTo>
                <a:close/>
              </a:path>
            </a:pathLst>
          </a:custGeom>
          <a:blipFill>
            <a:blip r:embed="rId2"/>
            <a:stretch>
              <a:fillRect r="-6076"/>
            </a:stretch>
          </a:blipFill>
        </p:spPr>
        <p:txBody>
          <a:bodyPr/>
          <a:lstStyle/>
          <a:p>
            <a:endParaRPr lang="en-US"/>
          </a:p>
        </p:txBody>
      </p:sp>
      <p:sp>
        <p:nvSpPr>
          <p:cNvPr id="6" name="Freeform 6"/>
          <p:cNvSpPr/>
          <p:nvPr/>
        </p:nvSpPr>
        <p:spPr>
          <a:xfrm>
            <a:off x="10395142" y="2320630"/>
            <a:ext cx="6864158" cy="6937670"/>
          </a:xfrm>
          <a:custGeom>
            <a:avLst/>
            <a:gdLst/>
            <a:ahLst/>
            <a:cxnLst/>
            <a:rect l="l" t="t" r="r" b="b"/>
            <a:pathLst>
              <a:path w="6864158" h="6937670">
                <a:moveTo>
                  <a:pt x="0" y="0"/>
                </a:moveTo>
                <a:lnTo>
                  <a:pt x="6864158" y="0"/>
                </a:lnTo>
                <a:lnTo>
                  <a:pt x="6864158" y="6937670"/>
                </a:lnTo>
                <a:lnTo>
                  <a:pt x="0" y="6937670"/>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4955895" y="171450"/>
            <a:ext cx="7830910" cy="1307736"/>
          </a:xfrm>
          <a:prstGeom prst="rect">
            <a:avLst/>
          </a:prstGeom>
        </p:spPr>
        <p:txBody>
          <a:bodyPr lIns="0" tIns="0" rIns="0" bIns="0" rtlCol="0" anchor="t">
            <a:spAutoFit/>
          </a:bodyPr>
          <a:lstStyle/>
          <a:p>
            <a:pPr algn="ctr">
              <a:lnSpc>
                <a:spcPts val="9705"/>
              </a:lnSpc>
            </a:pPr>
            <a:r>
              <a:rPr lang="en-US" sz="9705">
                <a:solidFill>
                  <a:srgbClr val="000000"/>
                </a:solidFill>
                <a:latin typeface="Erica One"/>
                <a:ea typeface="Erica One"/>
                <a:cs typeface="Erica One"/>
                <a:sym typeface="Erica One"/>
              </a:rPr>
              <a:t>Javascript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784"/>
        </a:solidFill>
        <a:effectLst/>
      </p:bgPr>
    </p:bg>
    <p:spTree>
      <p:nvGrpSpPr>
        <p:cNvPr id="1" name=""/>
        <p:cNvGrpSpPr/>
        <p:nvPr/>
      </p:nvGrpSpPr>
      <p:grpSpPr>
        <a:xfrm>
          <a:off x="0" y="0"/>
          <a:ext cx="0" cy="0"/>
          <a:chOff x="0" y="0"/>
          <a:chExt cx="0" cy="0"/>
        </a:xfrm>
      </p:grpSpPr>
      <p:grpSp>
        <p:nvGrpSpPr>
          <p:cNvPr id="2" name="Group 2"/>
          <p:cNvGrpSpPr/>
          <p:nvPr/>
        </p:nvGrpSpPr>
        <p:grpSpPr>
          <a:xfrm>
            <a:off x="3675291" y="4234680"/>
            <a:ext cx="11332544" cy="10178685"/>
            <a:chOff x="0" y="0"/>
            <a:chExt cx="15110059" cy="13571580"/>
          </a:xfrm>
        </p:grpSpPr>
        <p:grpSp>
          <p:nvGrpSpPr>
            <p:cNvPr id="3" name="Group 3"/>
            <p:cNvGrpSpPr/>
            <p:nvPr/>
          </p:nvGrpSpPr>
          <p:grpSpPr>
            <a:xfrm>
              <a:off x="102526" y="1267481"/>
              <a:ext cx="14905008" cy="12304099"/>
              <a:chOff x="0" y="0"/>
              <a:chExt cx="3781456" cy="3121596"/>
            </a:xfrm>
          </p:grpSpPr>
          <p:sp>
            <p:nvSpPr>
              <p:cNvPr id="4" name="Freeform 4"/>
              <p:cNvSpPr/>
              <p:nvPr/>
            </p:nvSpPr>
            <p:spPr>
              <a:xfrm>
                <a:off x="0" y="0"/>
                <a:ext cx="3781456" cy="3121596"/>
              </a:xfrm>
              <a:custGeom>
                <a:avLst/>
                <a:gdLst/>
                <a:ahLst/>
                <a:cxnLst/>
                <a:rect l="l" t="t" r="r" b="b"/>
                <a:pathLst>
                  <a:path w="3781456" h="3121596">
                    <a:moveTo>
                      <a:pt x="0" y="0"/>
                    </a:moveTo>
                    <a:lnTo>
                      <a:pt x="3781456" y="0"/>
                    </a:lnTo>
                    <a:lnTo>
                      <a:pt x="3781456" y="3121596"/>
                    </a:lnTo>
                    <a:lnTo>
                      <a:pt x="0" y="3121596"/>
                    </a:lnTo>
                    <a:close/>
                  </a:path>
                </a:pathLst>
              </a:custGeom>
              <a:solidFill>
                <a:srgbClr val="FFEDD1"/>
              </a:solidFill>
            </p:spPr>
            <p:txBody>
              <a:bodyPr/>
              <a:lstStyle/>
              <a:p>
                <a:endParaRPr lang="en-US"/>
              </a:p>
            </p:txBody>
          </p:sp>
        </p:grpSp>
        <p:sp>
          <p:nvSpPr>
            <p:cNvPr id="5" name="Freeform 5"/>
            <p:cNvSpPr/>
            <p:nvPr/>
          </p:nvSpPr>
          <p:spPr>
            <a:xfrm>
              <a:off x="0" y="0"/>
              <a:ext cx="15110059" cy="13571580"/>
            </a:xfrm>
            <a:custGeom>
              <a:avLst/>
              <a:gdLst/>
              <a:ahLst/>
              <a:cxnLst/>
              <a:rect l="l" t="t" r="r" b="b"/>
              <a:pathLst>
                <a:path w="15110059" h="13571580">
                  <a:moveTo>
                    <a:pt x="0" y="0"/>
                  </a:moveTo>
                  <a:lnTo>
                    <a:pt x="15110059" y="0"/>
                  </a:lnTo>
                  <a:lnTo>
                    <a:pt x="15110059" y="13571580"/>
                  </a:lnTo>
                  <a:lnTo>
                    <a:pt x="0" y="13571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6" name="TextBox 6"/>
          <p:cNvSpPr txBox="1"/>
          <p:nvPr/>
        </p:nvSpPr>
        <p:spPr>
          <a:xfrm>
            <a:off x="5355382" y="4909856"/>
            <a:ext cx="8600646" cy="339725"/>
          </a:xfrm>
          <a:prstGeom prst="rect">
            <a:avLst/>
          </a:prstGeom>
        </p:spPr>
        <p:txBody>
          <a:bodyPr lIns="0" tIns="0" rIns="0" bIns="0" rtlCol="0" anchor="t">
            <a:spAutoFit/>
          </a:bodyPr>
          <a:lstStyle/>
          <a:p>
            <a:pPr algn="ctr">
              <a:lnSpc>
                <a:spcPts val="2800"/>
              </a:lnSpc>
            </a:pPr>
            <a:r>
              <a:rPr lang="en-US" sz="2000">
                <a:solidFill>
                  <a:srgbClr val="000000"/>
                </a:solidFill>
                <a:latin typeface="Now"/>
                <a:ea typeface="Now"/>
                <a:cs typeface="Now"/>
                <a:sym typeface="Now"/>
              </a:rPr>
              <a:t>https://www.reallygreatsite.com</a:t>
            </a:r>
          </a:p>
        </p:txBody>
      </p:sp>
      <p:sp>
        <p:nvSpPr>
          <p:cNvPr id="7" name="TextBox 7"/>
          <p:cNvSpPr txBox="1"/>
          <p:nvPr/>
        </p:nvSpPr>
        <p:spPr>
          <a:xfrm>
            <a:off x="5420637" y="7788593"/>
            <a:ext cx="7841851" cy="306705"/>
          </a:xfrm>
          <a:prstGeom prst="rect">
            <a:avLst/>
          </a:prstGeom>
        </p:spPr>
        <p:txBody>
          <a:bodyPr lIns="0" tIns="0" rIns="0" bIns="0" rtlCol="0" anchor="t">
            <a:spAutoFit/>
          </a:bodyPr>
          <a:lstStyle/>
          <a:p>
            <a:pPr algn="ctr">
              <a:lnSpc>
                <a:spcPts val="2520"/>
              </a:lnSpc>
              <a:spcBef>
                <a:spcPct val="0"/>
              </a:spcBef>
            </a:pPr>
            <a:endParaRPr/>
          </a:p>
        </p:txBody>
      </p:sp>
      <p:sp>
        <p:nvSpPr>
          <p:cNvPr id="8" name="Freeform 8"/>
          <p:cNvSpPr/>
          <p:nvPr/>
        </p:nvSpPr>
        <p:spPr>
          <a:xfrm>
            <a:off x="4162726" y="8361045"/>
            <a:ext cx="962977" cy="1925955"/>
          </a:xfrm>
          <a:custGeom>
            <a:avLst/>
            <a:gdLst/>
            <a:ahLst/>
            <a:cxnLst/>
            <a:rect l="l" t="t" r="r" b="b"/>
            <a:pathLst>
              <a:path w="962977" h="1925955">
                <a:moveTo>
                  <a:pt x="0" y="0"/>
                </a:moveTo>
                <a:lnTo>
                  <a:pt x="962977" y="0"/>
                </a:lnTo>
                <a:lnTo>
                  <a:pt x="962977" y="1925955"/>
                </a:lnTo>
                <a:lnTo>
                  <a:pt x="0" y="19259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rot="-1282342" flipH="1">
            <a:off x="13327262" y="4940878"/>
            <a:ext cx="807870" cy="1148135"/>
          </a:xfrm>
          <a:custGeom>
            <a:avLst/>
            <a:gdLst/>
            <a:ahLst/>
            <a:cxnLst/>
            <a:rect l="l" t="t" r="r" b="b"/>
            <a:pathLst>
              <a:path w="807870" h="1148135">
                <a:moveTo>
                  <a:pt x="807870" y="0"/>
                </a:moveTo>
                <a:lnTo>
                  <a:pt x="0" y="0"/>
                </a:lnTo>
                <a:lnTo>
                  <a:pt x="0" y="1148135"/>
                </a:lnTo>
                <a:lnTo>
                  <a:pt x="807870" y="1148135"/>
                </a:lnTo>
                <a:lnTo>
                  <a:pt x="80787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rot="4285975">
            <a:off x="12690359" y="3956133"/>
            <a:ext cx="1324323" cy="1134102"/>
          </a:xfrm>
          <a:custGeom>
            <a:avLst/>
            <a:gdLst/>
            <a:ahLst/>
            <a:cxnLst/>
            <a:rect l="l" t="t" r="r" b="b"/>
            <a:pathLst>
              <a:path w="1324323" h="1134102">
                <a:moveTo>
                  <a:pt x="0" y="0"/>
                </a:moveTo>
                <a:lnTo>
                  <a:pt x="1324323" y="0"/>
                </a:lnTo>
                <a:lnTo>
                  <a:pt x="1324323" y="1134102"/>
                </a:lnTo>
                <a:lnTo>
                  <a:pt x="0" y="11341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AutoShape 11"/>
          <p:cNvSpPr/>
          <p:nvPr/>
        </p:nvSpPr>
        <p:spPr>
          <a:xfrm>
            <a:off x="1047750" y="3111081"/>
            <a:ext cx="16211550" cy="0"/>
          </a:xfrm>
          <a:prstGeom prst="line">
            <a:avLst/>
          </a:prstGeom>
          <a:ln w="19050" cap="rnd">
            <a:solidFill>
              <a:srgbClr val="000000"/>
            </a:solidFill>
            <a:prstDash val="solid"/>
            <a:headEnd type="none" w="sm" len="sm"/>
            <a:tailEnd type="none" w="sm" len="sm"/>
          </a:ln>
        </p:spPr>
        <p:txBody>
          <a:bodyPr/>
          <a:lstStyle/>
          <a:p>
            <a:endParaRPr lang="en-US"/>
          </a:p>
        </p:txBody>
      </p:sp>
      <p:sp>
        <p:nvSpPr>
          <p:cNvPr id="12" name="AutoShape 12"/>
          <p:cNvSpPr/>
          <p:nvPr/>
        </p:nvSpPr>
        <p:spPr>
          <a:xfrm>
            <a:off x="1028700" y="1009650"/>
            <a:ext cx="16249650" cy="0"/>
          </a:xfrm>
          <a:prstGeom prst="line">
            <a:avLst/>
          </a:prstGeom>
          <a:ln w="19050" cap="rnd">
            <a:solidFill>
              <a:srgbClr val="000000"/>
            </a:solidFill>
            <a:prstDash val="solid"/>
            <a:headEnd type="none" w="sm" len="sm"/>
            <a:tailEnd type="none" w="sm" len="sm"/>
          </a:ln>
        </p:spPr>
        <p:txBody>
          <a:bodyPr/>
          <a:lstStyle/>
          <a:p>
            <a:endParaRPr lang="en-US"/>
          </a:p>
        </p:txBody>
      </p:sp>
      <p:sp>
        <p:nvSpPr>
          <p:cNvPr id="13" name="AutoShape 13"/>
          <p:cNvSpPr/>
          <p:nvPr/>
        </p:nvSpPr>
        <p:spPr>
          <a:xfrm>
            <a:off x="1028700" y="1958518"/>
            <a:ext cx="16249650" cy="0"/>
          </a:xfrm>
          <a:prstGeom prst="line">
            <a:avLst/>
          </a:prstGeom>
          <a:ln w="19050" cap="rnd">
            <a:solidFill>
              <a:srgbClr val="000000"/>
            </a:solidFill>
            <a:prstDash val="solid"/>
            <a:headEnd type="none" w="sm" len="sm"/>
            <a:tailEnd type="none" w="sm" len="sm"/>
          </a:ln>
        </p:spPr>
        <p:txBody>
          <a:bodyPr/>
          <a:lstStyle/>
          <a:p>
            <a:endParaRPr lang="en-US"/>
          </a:p>
        </p:txBody>
      </p:sp>
      <p:grpSp>
        <p:nvGrpSpPr>
          <p:cNvPr id="14" name="Group 14"/>
          <p:cNvGrpSpPr/>
          <p:nvPr/>
        </p:nvGrpSpPr>
        <p:grpSpPr>
          <a:xfrm>
            <a:off x="7376843" y="1009650"/>
            <a:ext cx="3534314" cy="967918"/>
            <a:chOff x="0" y="0"/>
            <a:chExt cx="4712419" cy="1290557"/>
          </a:xfrm>
        </p:grpSpPr>
        <p:sp>
          <p:nvSpPr>
            <p:cNvPr id="15" name="AutoShape 15"/>
            <p:cNvSpPr/>
            <p:nvPr/>
          </p:nvSpPr>
          <p:spPr>
            <a:xfrm rot="5400000">
              <a:off x="-632579" y="632579"/>
              <a:ext cx="1290557" cy="0"/>
            </a:xfrm>
            <a:prstGeom prst="line">
              <a:avLst/>
            </a:prstGeom>
            <a:ln w="25400" cap="rnd">
              <a:solidFill>
                <a:srgbClr val="000000"/>
              </a:solidFill>
              <a:prstDash val="solid"/>
              <a:headEnd type="none" w="sm" len="sm"/>
              <a:tailEnd type="none" w="sm" len="sm"/>
            </a:ln>
          </p:spPr>
          <p:txBody>
            <a:bodyPr/>
            <a:lstStyle/>
            <a:p>
              <a:endParaRPr lang="en-US"/>
            </a:p>
          </p:txBody>
        </p:sp>
        <p:sp>
          <p:nvSpPr>
            <p:cNvPr id="16" name="AutoShape 16"/>
            <p:cNvSpPr/>
            <p:nvPr/>
          </p:nvSpPr>
          <p:spPr>
            <a:xfrm rot="5400000">
              <a:off x="4054440" y="632579"/>
              <a:ext cx="1290557" cy="0"/>
            </a:xfrm>
            <a:prstGeom prst="line">
              <a:avLst/>
            </a:prstGeom>
            <a:ln w="25400" cap="rnd">
              <a:solidFill>
                <a:srgbClr val="000000"/>
              </a:solidFill>
              <a:prstDash val="solid"/>
              <a:headEnd type="none" w="sm" len="sm"/>
              <a:tailEnd type="none" w="sm" len="sm"/>
            </a:ln>
          </p:spPr>
          <p:txBody>
            <a:bodyPr/>
            <a:lstStyle/>
            <a:p>
              <a:endParaRPr lang="en-US"/>
            </a:p>
          </p:txBody>
        </p:sp>
        <p:sp>
          <p:nvSpPr>
            <p:cNvPr id="17" name="TextBox 17"/>
            <p:cNvSpPr txBox="1"/>
            <p:nvPr/>
          </p:nvSpPr>
          <p:spPr>
            <a:xfrm>
              <a:off x="25400" y="275027"/>
              <a:ext cx="4661619" cy="739775"/>
            </a:xfrm>
            <a:prstGeom prst="rect">
              <a:avLst/>
            </a:prstGeom>
          </p:spPr>
          <p:txBody>
            <a:bodyPr lIns="0" tIns="0" rIns="0" bIns="0" rtlCol="0" anchor="t">
              <a:spAutoFit/>
            </a:bodyPr>
            <a:lstStyle/>
            <a:p>
              <a:pPr algn="ctr">
                <a:lnSpc>
                  <a:spcPts val="4620"/>
                </a:lnSpc>
                <a:spcBef>
                  <a:spcPct val="0"/>
                </a:spcBef>
              </a:pPr>
              <a:r>
                <a:rPr lang="en-US" sz="3300" b="1">
                  <a:solidFill>
                    <a:srgbClr val="000000"/>
                  </a:solidFill>
                  <a:latin typeface="Now Bold"/>
                  <a:ea typeface="Now Bold"/>
                  <a:cs typeface="Now Bold"/>
                  <a:sym typeface="Now Bold"/>
                </a:rPr>
                <a:t>QUESTION #1</a:t>
              </a:r>
            </a:p>
          </p:txBody>
        </p:sp>
      </p:grpSp>
      <p:sp>
        <p:nvSpPr>
          <p:cNvPr id="18" name="TextBox 18"/>
          <p:cNvSpPr txBox="1"/>
          <p:nvPr/>
        </p:nvSpPr>
        <p:spPr>
          <a:xfrm>
            <a:off x="2013418" y="2343000"/>
            <a:ext cx="14261165" cy="438150"/>
          </a:xfrm>
          <a:prstGeom prst="rect">
            <a:avLst/>
          </a:prstGeom>
        </p:spPr>
        <p:txBody>
          <a:bodyPr lIns="0" tIns="0" rIns="0" bIns="0" rtlCol="0" anchor="t">
            <a:spAutoFit/>
          </a:bodyPr>
          <a:lstStyle/>
          <a:p>
            <a:pPr algn="ctr">
              <a:lnSpc>
                <a:spcPts val="3479"/>
              </a:lnSpc>
            </a:pPr>
            <a:r>
              <a:rPr lang="en-US" sz="2899" b="1" spc="28">
                <a:solidFill>
                  <a:srgbClr val="000000"/>
                </a:solidFill>
                <a:latin typeface="Now Bold"/>
                <a:ea typeface="Now Bold"/>
                <a:cs typeface="Now Bold"/>
                <a:sym typeface="Now Bold"/>
              </a:rPr>
              <a:t>What are the problems that I faced</a:t>
            </a:r>
          </a:p>
        </p:txBody>
      </p:sp>
      <p:sp>
        <p:nvSpPr>
          <p:cNvPr id="19" name="AutoShape 19"/>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20" name="AutoShape 20"/>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21" name="TextBox 21"/>
          <p:cNvSpPr txBox="1"/>
          <p:nvPr/>
        </p:nvSpPr>
        <p:spPr>
          <a:xfrm>
            <a:off x="6222920" y="6497356"/>
            <a:ext cx="5842159" cy="1780540"/>
          </a:xfrm>
          <a:prstGeom prst="rect">
            <a:avLst/>
          </a:prstGeom>
        </p:spPr>
        <p:txBody>
          <a:bodyPr lIns="0" tIns="0" rIns="0" bIns="0" rtlCol="0" anchor="t">
            <a:spAutoFit/>
          </a:bodyPr>
          <a:lstStyle/>
          <a:p>
            <a:pPr marL="734059" lvl="1" indent="-367030" algn="l">
              <a:lnSpc>
                <a:spcPts val="4759"/>
              </a:lnSpc>
              <a:buAutoNum type="arabicPeriod"/>
            </a:pPr>
            <a:r>
              <a:rPr lang="en-US" sz="3399">
                <a:solidFill>
                  <a:srgbClr val="000000"/>
                </a:solidFill>
                <a:latin typeface="Canva Sans"/>
                <a:ea typeface="Canva Sans"/>
                <a:cs typeface="Canva Sans"/>
                <a:sym typeface="Canva Sans"/>
              </a:rPr>
              <a:t>The design</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 The Cards toggling</a:t>
            </a:r>
          </a:p>
          <a:p>
            <a:pPr marL="734059" lvl="1" indent="-367030" algn="l">
              <a:lnSpc>
                <a:spcPts val="4759"/>
              </a:lnSpc>
              <a:buAutoNum type="arabicPeriod"/>
            </a:pPr>
            <a:r>
              <a:rPr lang="en-US" sz="3399">
                <a:solidFill>
                  <a:srgbClr val="000000"/>
                </a:solidFill>
                <a:latin typeface="Canva Sans"/>
                <a:ea typeface="Canva Sans"/>
                <a:cs typeface="Canva Sans"/>
                <a:sym typeface="Canva Sans"/>
              </a:rPr>
              <a:t>The small screens layout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784"/>
        </a:solidFill>
        <a:effectLst/>
      </p:bgPr>
    </p:bg>
    <p:spTree>
      <p:nvGrpSpPr>
        <p:cNvPr id="1" name=""/>
        <p:cNvGrpSpPr/>
        <p:nvPr/>
      </p:nvGrpSpPr>
      <p:grpSpPr>
        <a:xfrm>
          <a:off x="0" y="0"/>
          <a:ext cx="0" cy="0"/>
          <a:chOff x="0" y="0"/>
          <a:chExt cx="0" cy="0"/>
        </a:xfrm>
      </p:grpSpPr>
      <p:grpSp>
        <p:nvGrpSpPr>
          <p:cNvPr id="2" name="Group 2"/>
          <p:cNvGrpSpPr/>
          <p:nvPr/>
        </p:nvGrpSpPr>
        <p:grpSpPr>
          <a:xfrm>
            <a:off x="3675291" y="4234680"/>
            <a:ext cx="11332544" cy="10178685"/>
            <a:chOff x="0" y="0"/>
            <a:chExt cx="15110059" cy="13571580"/>
          </a:xfrm>
        </p:grpSpPr>
        <p:grpSp>
          <p:nvGrpSpPr>
            <p:cNvPr id="3" name="Group 3"/>
            <p:cNvGrpSpPr/>
            <p:nvPr/>
          </p:nvGrpSpPr>
          <p:grpSpPr>
            <a:xfrm>
              <a:off x="102526" y="1267481"/>
              <a:ext cx="14905008" cy="12304099"/>
              <a:chOff x="0" y="0"/>
              <a:chExt cx="3781456" cy="3121596"/>
            </a:xfrm>
          </p:grpSpPr>
          <p:sp>
            <p:nvSpPr>
              <p:cNvPr id="4" name="Freeform 4"/>
              <p:cNvSpPr/>
              <p:nvPr/>
            </p:nvSpPr>
            <p:spPr>
              <a:xfrm>
                <a:off x="0" y="0"/>
                <a:ext cx="3781456" cy="3121596"/>
              </a:xfrm>
              <a:custGeom>
                <a:avLst/>
                <a:gdLst/>
                <a:ahLst/>
                <a:cxnLst/>
                <a:rect l="l" t="t" r="r" b="b"/>
                <a:pathLst>
                  <a:path w="3781456" h="3121596">
                    <a:moveTo>
                      <a:pt x="0" y="0"/>
                    </a:moveTo>
                    <a:lnTo>
                      <a:pt x="3781456" y="0"/>
                    </a:lnTo>
                    <a:lnTo>
                      <a:pt x="3781456" y="3121596"/>
                    </a:lnTo>
                    <a:lnTo>
                      <a:pt x="0" y="3121596"/>
                    </a:lnTo>
                    <a:close/>
                  </a:path>
                </a:pathLst>
              </a:custGeom>
              <a:solidFill>
                <a:srgbClr val="FFEDD1"/>
              </a:solidFill>
            </p:spPr>
            <p:txBody>
              <a:bodyPr/>
              <a:lstStyle/>
              <a:p>
                <a:endParaRPr lang="en-US"/>
              </a:p>
            </p:txBody>
          </p:sp>
        </p:grpSp>
        <p:sp>
          <p:nvSpPr>
            <p:cNvPr id="5" name="Freeform 5"/>
            <p:cNvSpPr/>
            <p:nvPr/>
          </p:nvSpPr>
          <p:spPr>
            <a:xfrm>
              <a:off x="0" y="0"/>
              <a:ext cx="15110059" cy="13571580"/>
            </a:xfrm>
            <a:custGeom>
              <a:avLst/>
              <a:gdLst/>
              <a:ahLst/>
              <a:cxnLst/>
              <a:rect l="l" t="t" r="r" b="b"/>
              <a:pathLst>
                <a:path w="15110059" h="13571580">
                  <a:moveTo>
                    <a:pt x="0" y="0"/>
                  </a:moveTo>
                  <a:lnTo>
                    <a:pt x="15110059" y="0"/>
                  </a:lnTo>
                  <a:lnTo>
                    <a:pt x="15110059" y="13571580"/>
                  </a:lnTo>
                  <a:lnTo>
                    <a:pt x="0" y="135715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6" name="TextBox 6"/>
          <p:cNvSpPr txBox="1"/>
          <p:nvPr/>
        </p:nvSpPr>
        <p:spPr>
          <a:xfrm>
            <a:off x="5355382" y="4909856"/>
            <a:ext cx="8600646" cy="339725"/>
          </a:xfrm>
          <a:prstGeom prst="rect">
            <a:avLst/>
          </a:prstGeom>
        </p:spPr>
        <p:txBody>
          <a:bodyPr lIns="0" tIns="0" rIns="0" bIns="0" rtlCol="0" anchor="t">
            <a:spAutoFit/>
          </a:bodyPr>
          <a:lstStyle/>
          <a:p>
            <a:pPr algn="ctr">
              <a:lnSpc>
                <a:spcPts val="2800"/>
              </a:lnSpc>
            </a:pPr>
            <a:r>
              <a:rPr lang="en-US" sz="2000">
                <a:solidFill>
                  <a:srgbClr val="000000"/>
                </a:solidFill>
                <a:latin typeface="Now"/>
                <a:ea typeface="Now"/>
                <a:cs typeface="Now"/>
                <a:sym typeface="Now"/>
              </a:rPr>
              <a:t>https://www.reallygreatsite.com</a:t>
            </a:r>
          </a:p>
        </p:txBody>
      </p:sp>
      <p:sp>
        <p:nvSpPr>
          <p:cNvPr id="7" name="Freeform 7"/>
          <p:cNvSpPr/>
          <p:nvPr/>
        </p:nvSpPr>
        <p:spPr>
          <a:xfrm>
            <a:off x="4162726" y="8361045"/>
            <a:ext cx="962977" cy="1925955"/>
          </a:xfrm>
          <a:custGeom>
            <a:avLst/>
            <a:gdLst/>
            <a:ahLst/>
            <a:cxnLst/>
            <a:rect l="l" t="t" r="r" b="b"/>
            <a:pathLst>
              <a:path w="962977" h="1925955">
                <a:moveTo>
                  <a:pt x="0" y="0"/>
                </a:moveTo>
                <a:lnTo>
                  <a:pt x="962977" y="0"/>
                </a:lnTo>
                <a:lnTo>
                  <a:pt x="962977" y="1925955"/>
                </a:lnTo>
                <a:lnTo>
                  <a:pt x="0" y="19259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282342" flipH="1">
            <a:off x="13327262" y="4940878"/>
            <a:ext cx="807870" cy="1148135"/>
          </a:xfrm>
          <a:custGeom>
            <a:avLst/>
            <a:gdLst/>
            <a:ahLst/>
            <a:cxnLst/>
            <a:rect l="l" t="t" r="r" b="b"/>
            <a:pathLst>
              <a:path w="807870" h="1148135">
                <a:moveTo>
                  <a:pt x="807870" y="0"/>
                </a:moveTo>
                <a:lnTo>
                  <a:pt x="0" y="0"/>
                </a:lnTo>
                <a:lnTo>
                  <a:pt x="0" y="1148135"/>
                </a:lnTo>
                <a:lnTo>
                  <a:pt x="807870" y="1148135"/>
                </a:lnTo>
                <a:lnTo>
                  <a:pt x="80787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4285975">
            <a:off x="12690359" y="3956133"/>
            <a:ext cx="1324323" cy="1134102"/>
          </a:xfrm>
          <a:custGeom>
            <a:avLst/>
            <a:gdLst/>
            <a:ahLst/>
            <a:cxnLst/>
            <a:rect l="l" t="t" r="r" b="b"/>
            <a:pathLst>
              <a:path w="1324323" h="1134102">
                <a:moveTo>
                  <a:pt x="0" y="0"/>
                </a:moveTo>
                <a:lnTo>
                  <a:pt x="1324323" y="0"/>
                </a:lnTo>
                <a:lnTo>
                  <a:pt x="1324323" y="1134102"/>
                </a:lnTo>
                <a:lnTo>
                  <a:pt x="0" y="11341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AutoShape 10"/>
          <p:cNvSpPr/>
          <p:nvPr/>
        </p:nvSpPr>
        <p:spPr>
          <a:xfrm>
            <a:off x="1047750" y="3111081"/>
            <a:ext cx="16211550" cy="0"/>
          </a:xfrm>
          <a:prstGeom prst="line">
            <a:avLst/>
          </a:prstGeom>
          <a:ln w="19050" cap="rnd">
            <a:solidFill>
              <a:srgbClr val="000000"/>
            </a:solidFill>
            <a:prstDash val="solid"/>
            <a:headEnd type="none" w="sm" len="sm"/>
            <a:tailEnd type="none" w="sm" len="sm"/>
          </a:ln>
        </p:spPr>
        <p:txBody>
          <a:bodyPr/>
          <a:lstStyle/>
          <a:p>
            <a:endParaRPr lang="en-US"/>
          </a:p>
        </p:txBody>
      </p:sp>
      <p:sp>
        <p:nvSpPr>
          <p:cNvPr id="11" name="AutoShape 11"/>
          <p:cNvSpPr/>
          <p:nvPr/>
        </p:nvSpPr>
        <p:spPr>
          <a:xfrm>
            <a:off x="1028700" y="1009650"/>
            <a:ext cx="16249650" cy="0"/>
          </a:xfrm>
          <a:prstGeom prst="line">
            <a:avLst/>
          </a:prstGeom>
          <a:ln w="19050" cap="rnd">
            <a:solidFill>
              <a:srgbClr val="000000"/>
            </a:solidFill>
            <a:prstDash val="solid"/>
            <a:headEnd type="none" w="sm" len="sm"/>
            <a:tailEnd type="none" w="sm" len="sm"/>
          </a:ln>
        </p:spPr>
        <p:txBody>
          <a:bodyPr/>
          <a:lstStyle/>
          <a:p>
            <a:endParaRPr lang="en-US"/>
          </a:p>
        </p:txBody>
      </p:sp>
      <p:sp>
        <p:nvSpPr>
          <p:cNvPr id="12" name="AutoShape 12"/>
          <p:cNvSpPr/>
          <p:nvPr/>
        </p:nvSpPr>
        <p:spPr>
          <a:xfrm>
            <a:off x="1028700" y="1958518"/>
            <a:ext cx="16249650" cy="0"/>
          </a:xfrm>
          <a:prstGeom prst="line">
            <a:avLst/>
          </a:prstGeom>
          <a:ln w="19050" cap="rnd">
            <a:solidFill>
              <a:srgbClr val="000000"/>
            </a:solidFill>
            <a:prstDash val="solid"/>
            <a:headEnd type="none" w="sm" len="sm"/>
            <a:tailEnd type="none" w="sm" len="sm"/>
          </a:ln>
        </p:spPr>
        <p:txBody>
          <a:bodyPr/>
          <a:lstStyle/>
          <a:p>
            <a:endParaRPr lang="en-US"/>
          </a:p>
        </p:txBody>
      </p:sp>
      <p:grpSp>
        <p:nvGrpSpPr>
          <p:cNvPr id="13" name="Group 13"/>
          <p:cNvGrpSpPr/>
          <p:nvPr/>
        </p:nvGrpSpPr>
        <p:grpSpPr>
          <a:xfrm>
            <a:off x="7376843" y="1009650"/>
            <a:ext cx="3534314" cy="967918"/>
            <a:chOff x="0" y="0"/>
            <a:chExt cx="4712419" cy="1290557"/>
          </a:xfrm>
        </p:grpSpPr>
        <p:sp>
          <p:nvSpPr>
            <p:cNvPr id="14" name="AutoShape 14"/>
            <p:cNvSpPr/>
            <p:nvPr/>
          </p:nvSpPr>
          <p:spPr>
            <a:xfrm rot="5400000">
              <a:off x="-632579" y="632579"/>
              <a:ext cx="1290557" cy="0"/>
            </a:xfrm>
            <a:prstGeom prst="line">
              <a:avLst/>
            </a:prstGeom>
            <a:ln w="25400" cap="rnd">
              <a:solidFill>
                <a:srgbClr val="000000"/>
              </a:solidFill>
              <a:prstDash val="solid"/>
              <a:headEnd type="none" w="sm" len="sm"/>
              <a:tailEnd type="none" w="sm" len="sm"/>
            </a:ln>
          </p:spPr>
          <p:txBody>
            <a:bodyPr/>
            <a:lstStyle/>
            <a:p>
              <a:endParaRPr lang="en-US"/>
            </a:p>
          </p:txBody>
        </p:sp>
        <p:sp>
          <p:nvSpPr>
            <p:cNvPr id="15" name="AutoShape 15"/>
            <p:cNvSpPr/>
            <p:nvPr/>
          </p:nvSpPr>
          <p:spPr>
            <a:xfrm rot="5400000">
              <a:off x="4054440" y="632579"/>
              <a:ext cx="1290557" cy="0"/>
            </a:xfrm>
            <a:prstGeom prst="line">
              <a:avLst/>
            </a:prstGeom>
            <a:ln w="25400" cap="rnd">
              <a:solidFill>
                <a:srgbClr val="000000"/>
              </a:solidFill>
              <a:prstDash val="solid"/>
              <a:headEnd type="none" w="sm" len="sm"/>
              <a:tailEnd type="none" w="sm" len="sm"/>
            </a:ln>
          </p:spPr>
          <p:txBody>
            <a:bodyPr/>
            <a:lstStyle/>
            <a:p>
              <a:endParaRPr lang="en-US"/>
            </a:p>
          </p:txBody>
        </p:sp>
        <p:sp>
          <p:nvSpPr>
            <p:cNvPr id="16" name="TextBox 16"/>
            <p:cNvSpPr txBox="1"/>
            <p:nvPr/>
          </p:nvSpPr>
          <p:spPr>
            <a:xfrm>
              <a:off x="25400" y="275027"/>
              <a:ext cx="4661619" cy="739775"/>
            </a:xfrm>
            <a:prstGeom prst="rect">
              <a:avLst/>
            </a:prstGeom>
          </p:spPr>
          <p:txBody>
            <a:bodyPr lIns="0" tIns="0" rIns="0" bIns="0" rtlCol="0" anchor="t">
              <a:spAutoFit/>
            </a:bodyPr>
            <a:lstStyle/>
            <a:p>
              <a:pPr algn="ctr">
                <a:lnSpc>
                  <a:spcPts val="4620"/>
                </a:lnSpc>
                <a:spcBef>
                  <a:spcPct val="0"/>
                </a:spcBef>
              </a:pPr>
              <a:r>
                <a:rPr lang="en-US" sz="3300" b="1">
                  <a:solidFill>
                    <a:srgbClr val="000000"/>
                  </a:solidFill>
                  <a:latin typeface="Now Bold"/>
                  <a:ea typeface="Now Bold"/>
                  <a:cs typeface="Now Bold"/>
                  <a:sym typeface="Now Bold"/>
                </a:rPr>
                <a:t>QUESTION #2</a:t>
              </a:r>
            </a:p>
          </p:txBody>
        </p:sp>
      </p:grpSp>
      <p:sp>
        <p:nvSpPr>
          <p:cNvPr id="17" name="TextBox 17"/>
          <p:cNvSpPr txBox="1"/>
          <p:nvPr/>
        </p:nvSpPr>
        <p:spPr>
          <a:xfrm>
            <a:off x="2013418" y="2343000"/>
            <a:ext cx="14261165" cy="438150"/>
          </a:xfrm>
          <a:prstGeom prst="rect">
            <a:avLst/>
          </a:prstGeom>
        </p:spPr>
        <p:txBody>
          <a:bodyPr lIns="0" tIns="0" rIns="0" bIns="0" rtlCol="0" anchor="t">
            <a:spAutoFit/>
          </a:bodyPr>
          <a:lstStyle/>
          <a:p>
            <a:pPr algn="ctr">
              <a:lnSpc>
                <a:spcPts val="3479"/>
              </a:lnSpc>
            </a:pPr>
            <a:r>
              <a:rPr lang="en-US" sz="2899" b="1" spc="28">
                <a:solidFill>
                  <a:srgbClr val="000000"/>
                </a:solidFill>
                <a:latin typeface="Now Bold"/>
                <a:ea typeface="Now Bold"/>
                <a:cs typeface="Now Bold"/>
                <a:sym typeface="Now Bold"/>
              </a:rPr>
              <a:t>What is next</a:t>
            </a:r>
          </a:p>
        </p:txBody>
      </p:sp>
      <p:sp>
        <p:nvSpPr>
          <p:cNvPr id="18" name="AutoShape 18"/>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19" name="AutoShape 19"/>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20" name="TextBox 20"/>
          <p:cNvSpPr txBox="1"/>
          <p:nvPr/>
        </p:nvSpPr>
        <p:spPr>
          <a:xfrm>
            <a:off x="3996383" y="5874364"/>
            <a:ext cx="10333335" cy="1175788"/>
          </a:xfrm>
          <a:prstGeom prst="rect">
            <a:avLst/>
          </a:prstGeom>
        </p:spPr>
        <p:txBody>
          <a:bodyPr lIns="0" tIns="0" rIns="0" bIns="0" rtlCol="0" anchor="t">
            <a:spAutoFit/>
          </a:bodyPr>
          <a:lstStyle/>
          <a:p>
            <a:pPr marL="487279" lvl="1" indent="-243640" algn="l">
              <a:lnSpc>
                <a:spcPts val="3159"/>
              </a:lnSpc>
              <a:buAutoNum type="arabicPeriod"/>
            </a:pPr>
            <a:r>
              <a:rPr lang="en-US" sz="2256">
                <a:solidFill>
                  <a:srgbClr val="000000"/>
                </a:solidFill>
                <a:latin typeface="Canva Sans"/>
                <a:ea typeface="Canva Sans"/>
                <a:cs typeface="Canva Sans"/>
                <a:sym typeface="Canva Sans"/>
              </a:rPr>
              <a:t> I will add youtube video for each battery as an iframe and add infographic to compare between batteries so that users can learn more about the batteries in the navigation link “Learn more”</a:t>
            </a:r>
          </a:p>
        </p:txBody>
      </p:sp>
      <p:sp>
        <p:nvSpPr>
          <p:cNvPr id="21" name="TextBox 21"/>
          <p:cNvSpPr txBox="1"/>
          <p:nvPr/>
        </p:nvSpPr>
        <p:spPr>
          <a:xfrm>
            <a:off x="4162726" y="7297824"/>
            <a:ext cx="10333335" cy="777450"/>
          </a:xfrm>
          <a:prstGeom prst="rect">
            <a:avLst/>
          </a:prstGeom>
        </p:spPr>
        <p:txBody>
          <a:bodyPr lIns="0" tIns="0" rIns="0" bIns="0" rtlCol="0" anchor="t">
            <a:spAutoFit/>
          </a:bodyPr>
          <a:lstStyle/>
          <a:p>
            <a:pPr algn="l">
              <a:lnSpc>
                <a:spcPts val="3159"/>
              </a:lnSpc>
            </a:pPr>
            <a:r>
              <a:rPr lang="en-US" sz="2256">
                <a:solidFill>
                  <a:srgbClr val="000000"/>
                </a:solidFill>
                <a:latin typeface="Canva Sans"/>
                <a:ea typeface="Canva Sans"/>
                <a:cs typeface="Canva Sans"/>
                <a:sym typeface="Canva Sans"/>
              </a:rPr>
              <a:t>2.  I will search for the Car brands that started to use these batteries in their electrical vehicles.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D9D9"/>
        </a:solidFill>
        <a:effectLst/>
      </p:bgPr>
    </p:bg>
    <p:spTree>
      <p:nvGrpSpPr>
        <p:cNvPr id="1" name=""/>
        <p:cNvGrpSpPr/>
        <p:nvPr/>
      </p:nvGrpSpPr>
      <p:grpSpPr>
        <a:xfrm>
          <a:off x="0" y="0"/>
          <a:ext cx="0" cy="0"/>
          <a:chOff x="0" y="0"/>
          <a:chExt cx="0" cy="0"/>
        </a:xfrm>
      </p:grpSpPr>
      <p:sp>
        <p:nvSpPr>
          <p:cNvPr id="2" name="AutoShape 2"/>
          <p:cNvSpPr/>
          <p:nvPr/>
        </p:nvSpPr>
        <p:spPr>
          <a:xfrm rot="-10800000">
            <a:off x="0" y="5133975"/>
            <a:ext cx="18288000" cy="0"/>
          </a:xfrm>
          <a:prstGeom prst="line">
            <a:avLst/>
          </a:prstGeom>
          <a:ln w="19050" cap="rnd">
            <a:solidFill>
              <a:srgbClr val="000000"/>
            </a:solidFill>
            <a:prstDash val="solid"/>
            <a:headEnd type="none" w="sm" len="sm"/>
            <a:tailEnd type="none" w="sm" len="sm"/>
          </a:ln>
        </p:spPr>
        <p:txBody>
          <a:bodyPr/>
          <a:lstStyle/>
          <a:p>
            <a:endParaRPr lang="en-US"/>
          </a:p>
        </p:txBody>
      </p:sp>
      <p:grpSp>
        <p:nvGrpSpPr>
          <p:cNvPr id="3" name="Group 3"/>
          <p:cNvGrpSpPr/>
          <p:nvPr/>
        </p:nvGrpSpPr>
        <p:grpSpPr>
          <a:xfrm>
            <a:off x="2470807" y="2255828"/>
            <a:ext cx="13346385" cy="5775345"/>
            <a:chOff x="0" y="0"/>
            <a:chExt cx="17795180" cy="7700460"/>
          </a:xfrm>
        </p:grpSpPr>
        <p:grpSp>
          <p:nvGrpSpPr>
            <p:cNvPr id="4" name="Group 4"/>
            <p:cNvGrpSpPr/>
            <p:nvPr/>
          </p:nvGrpSpPr>
          <p:grpSpPr>
            <a:xfrm>
              <a:off x="209354" y="868611"/>
              <a:ext cx="17340022" cy="6616769"/>
              <a:chOff x="0" y="0"/>
              <a:chExt cx="4117034" cy="1571017"/>
            </a:xfrm>
          </p:grpSpPr>
          <p:sp>
            <p:nvSpPr>
              <p:cNvPr id="5" name="Freeform 5"/>
              <p:cNvSpPr/>
              <p:nvPr/>
            </p:nvSpPr>
            <p:spPr>
              <a:xfrm>
                <a:off x="0" y="0"/>
                <a:ext cx="4117034" cy="1571017"/>
              </a:xfrm>
              <a:custGeom>
                <a:avLst/>
                <a:gdLst/>
                <a:ahLst/>
                <a:cxnLst/>
                <a:rect l="l" t="t" r="r" b="b"/>
                <a:pathLst>
                  <a:path w="4117034" h="1571017">
                    <a:moveTo>
                      <a:pt x="0" y="0"/>
                    </a:moveTo>
                    <a:lnTo>
                      <a:pt x="4117034" y="0"/>
                    </a:lnTo>
                    <a:lnTo>
                      <a:pt x="4117034" y="1571017"/>
                    </a:lnTo>
                    <a:lnTo>
                      <a:pt x="0" y="1571017"/>
                    </a:lnTo>
                    <a:close/>
                  </a:path>
                </a:pathLst>
              </a:custGeom>
              <a:solidFill>
                <a:srgbClr val="FFEDD1"/>
              </a:solidFill>
            </p:spPr>
            <p:txBody>
              <a:bodyPr/>
              <a:lstStyle/>
              <a:p>
                <a:endParaRPr lang="en-US"/>
              </a:p>
            </p:txBody>
          </p:sp>
        </p:grpSp>
        <p:sp>
          <p:nvSpPr>
            <p:cNvPr id="6" name="Freeform 6"/>
            <p:cNvSpPr/>
            <p:nvPr/>
          </p:nvSpPr>
          <p:spPr>
            <a:xfrm>
              <a:off x="0" y="0"/>
              <a:ext cx="17795180" cy="7700460"/>
            </a:xfrm>
            <a:custGeom>
              <a:avLst/>
              <a:gdLst/>
              <a:ahLst/>
              <a:cxnLst/>
              <a:rect l="l" t="t" r="r" b="b"/>
              <a:pathLst>
                <a:path w="17795180" h="7700460">
                  <a:moveTo>
                    <a:pt x="0" y="0"/>
                  </a:moveTo>
                  <a:lnTo>
                    <a:pt x="17795180" y="0"/>
                  </a:lnTo>
                  <a:lnTo>
                    <a:pt x="17795180" y="7700460"/>
                  </a:lnTo>
                  <a:lnTo>
                    <a:pt x="0" y="77004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7" name="AutoShape 7"/>
          <p:cNvSpPr/>
          <p:nvPr/>
        </p:nvSpPr>
        <p:spPr>
          <a:xfrm rot="5400000">
            <a:off x="-410527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8" name="AutoShape 8"/>
          <p:cNvSpPr/>
          <p:nvPr/>
        </p:nvSpPr>
        <p:spPr>
          <a:xfrm rot="5400000">
            <a:off x="12125325" y="5133975"/>
            <a:ext cx="10287000" cy="0"/>
          </a:xfrm>
          <a:prstGeom prst="line">
            <a:avLst/>
          </a:prstGeom>
          <a:ln w="19050" cap="rnd">
            <a:solidFill>
              <a:srgbClr val="000000"/>
            </a:solidFill>
            <a:prstDash val="solid"/>
            <a:headEnd type="none" w="sm" len="sm"/>
            <a:tailEnd type="none" w="sm" len="sm"/>
          </a:ln>
        </p:spPr>
        <p:txBody>
          <a:bodyPr/>
          <a:lstStyle/>
          <a:p>
            <a:endParaRPr lang="en-US"/>
          </a:p>
        </p:txBody>
      </p:sp>
      <p:sp>
        <p:nvSpPr>
          <p:cNvPr id="9" name="TextBox 9"/>
          <p:cNvSpPr txBox="1"/>
          <p:nvPr/>
        </p:nvSpPr>
        <p:spPr>
          <a:xfrm>
            <a:off x="7488257" y="5048250"/>
            <a:ext cx="3311485"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124</Words>
  <Application>Microsoft Office PowerPoint</Application>
  <PresentationFormat>Custom</PresentationFormat>
  <Paragraphs>20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Erica One</vt:lpstr>
      <vt:lpstr>Canva Sans</vt:lpstr>
      <vt:lpstr>Arial</vt:lpstr>
      <vt:lpstr>Canva Sans Bold</vt:lpstr>
      <vt:lpstr>Now Bold</vt:lpstr>
      <vt:lpstr>Calibri</vt:lpstr>
      <vt:lpstr>Now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battery</dc:title>
  <cp:lastModifiedBy>Maya Saeed</cp:lastModifiedBy>
  <cp:revision>2</cp:revision>
  <dcterms:created xsi:type="dcterms:W3CDTF">2006-08-16T00:00:00Z</dcterms:created>
  <dcterms:modified xsi:type="dcterms:W3CDTF">2025-06-04T14:32:57Z</dcterms:modified>
  <dc:identifier>DAGpYll-UVk</dc:identifier>
</cp:coreProperties>
</file>