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nva Sans" panose="020B0604020202020204" charset="0"/>
      <p:regular r:id="rId11"/>
    </p:embeddedFont>
    <p:embeddedFont>
      <p:font typeface="Chau Philomene" panose="020B0604020202020204" charset="0"/>
      <p:regular r:id="rId12"/>
    </p:embeddedFont>
    <p:embeddedFont>
      <p:font typeface="Roboto" panose="02000000000000000000" pitchFamily="2" charset="0"/>
      <p:regular r:id="rId13"/>
    </p:embeddedFont>
    <p:embeddedFont>
      <p:font typeface="Roboto Bold" panose="02000000000000000000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804756" y="5884511"/>
            <a:ext cx="3597733" cy="5207245"/>
          </a:xfrm>
          <a:custGeom>
            <a:avLst/>
            <a:gdLst/>
            <a:ahLst/>
            <a:cxnLst/>
            <a:rect l="l" t="t" r="r" b="b"/>
            <a:pathLst>
              <a:path w="3597733" h="5207245">
                <a:moveTo>
                  <a:pt x="0" y="0"/>
                </a:moveTo>
                <a:lnTo>
                  <a:pt x="3597733" y="0"/>
                </a:lnTo>
                <a:lnTo>
                  <a:pt x="3597733" y="5207245"/>
                </a:lnTo>
                <a:lnTo>
                  <a:pt x="0" y="5207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400000" flipH="1" flipV="1">
            <a:off x="13884526" y="-804936"/>
            <a:ext cx="3598538" cy="5208410"/>
          </a:xfrm>
          <a:custGeom>
            <a:avLst/>
            <a:gdLst/>
            <a:ahLst/>
            <a:cxnLst/>
            <a:rect l="l" t="t" r="r" b="b"/>
            <a:pathLst>
              <a:path w="3598538" h="5208410">
                <a:moveTo>
                  <a:pt x="3598538" y="5208410"/>
                </a:moveTo>
                <a:lnTo>
                  <a:pt x="0" y="5208410"/>
                </a:lnTo>
                <a:lnTo>
                  <a:pt x="0" y="0"/>
                </a:lnTo>
                <a:lnTo>
                  <a:pt x="3598538" y="0"/>
                </a:lnTo>
                <a:lnTo>
                  <a:pt x="3598538" y="520841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00" y="1028700"/>
            <a:ext cx="2618309" cy="1204422"/>
          </a:xfrm>
          <a:custGeom>
            <a:avLst/>
            <a:gdLst/>
            <a:ahLst/>
            <a:cxnLst/>
            <a:rect l="l" t="t" r="r" b="b"/>
            <a:pathLst>
              <a:path w="2618309" h="1204422">
                <a:moveTo>
                  <a:pt x="0" y="0"/>
                </a:moveTo>
                <a:lnTo>
                  <a:pt x="2618309" y="0"/>
                </a:lnTo>
                <a:lnTo>
                  <a:pt x="2618309" y="1204422"/>
                </a:lnTo>
                <a:lnTo>
                  <a:pt x="0" y="12044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14640991" y="8053878"/>
            <a:ext cx="2618309" cy="1204422"/>
          </a:xfrm>
          <a:custGeom>
            <a:avLst/>
            <a:gdLst/>
            <a:ahLst/>
            <a:cxnLst/>
            <a:rect l="l" t="t" r="r" b="b"/>
            <a:pathLst>
              <a:path w="2618309" h="1204422">
                <a:moveTo>
                  <a:pt x="2618309" y="0"/>
                </a:moveTo>
                <a:lnTo>
                  <a:pt x="0" y="0"/>
                </a:lnTo>
                <a:lnTo>
                  <a:pt x="0" y="1204422"/>
                </a:lnTo>
                <a:lnTo>
                  <a:pt x="2618309" y="1204422"/>
                </a:lnTo>
                <a:lnTo>
                  <a:pt x="261830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400000">
            <a:off x="-178863" y="7030660"/>
            <a:ext cx="3435203" cy="1020078"/>
          </a:xfrm>
          <a:custGeom>
            <a:avLst/>
            <a:gdLst/>
            <a:ahLst/>
            <a:cxnLst/>
            <a:rect l="l" t="t" r="r" b="b"/>
            <a:pathLst>
              <a:path w="3435203" h="1020078">
                <a:moveTo>
                  <a:pt x="0" y="0"/>
                </a:moveTo>
                <a:lnTo>
                  <a:pt x="3435203" y="0"/>
                </a:lnTo>
                <a:lnTo>
                  <a:pt x="3435203" y="1020077"/>
                </a:lnTo>
                <a:lnTo>
                  <a:pt x="0" y="10200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5400000">
            <a:off x="15031660" y="2236263"/>
            <a:ext cx="3435203" cy="1020078"/>
          </a:xfrm>
          <a:custGeom>
            <a:avLst/>
            <a:gdLst/>
            <a:ahLst/>
            <a:cxnLst/>
            <a:rect l="l" t="t" r="r" b="b"/>
            <a:pathLst>
              <a:path w="3435203" h="1020078">
                <a:moveTo>
                  <a:pt x="0" y="0"/>
                </a:moveTo>
                <a:lnTo>
                  <a:pt x="3435203" y="0"/>
                </a:lnTo>
                <a:lnTo>
                  <a:pt x="3435203" y="1020077"/>
                </a:lnTo>
                <a:lnTo>
                  <a:pt x="0" y="10200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828800" y="4048905"/>
            <a:ext cx="15175845" cy="2189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69"/>
              </a:lnSpc>
            </a:pPr>
            <a:r>
              <a:rPr lang="en-US" sz="12000" dirty="0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EV BATTERY EXPLORER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727247" y="6308532"/>
            <a:ext cx="3251221" cy="4705715"/>
          </a:xfrm>
          <a:custGeom>
            <a:avLst/>
            <a:gdLst/>
            <a:ahLst/>
            <a:cxnLst/>
            <a:rect l="l" t="t" r="r" b="b"/>
            <a:pathLst>
              <a:path w="3251221" h="4705715">
                <a:moveTo>
                  <a:pt x="0" y="0"/>
                </a:moveTo>
                <a:lnTo>
                  <a:pt x="3251221" y="0"/>
                </a:lnTo>
                <a:lnTo>
                  <a:pt x="3251221" y="4705715"/>
                </a:lnTo>
                <a:lnTo>
                  <a:pt x="0" y="47057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400000" flipH="1" flipV="1">
            <a:off x="14306397" y="-727820"/>
            <a:ext cx="3253783" cy="4709423"/>
          </a:xfrm>
          <a:custGeom>
            <a:avLst/>
            <a:gdLst/>
            <a:ahLst/>
            <a:cxnLst/>
            <a:rect l="l" t="t" r="r" b="b"/>
            <a:pathLst>
              <a:path w="3253783" h="4709423">
                <a:moveTo>
                  <a:pt x="3253783" y="4709423"/>
                </a:moveTo>
                <a:lnTo>
                  <a:pt x="0" y="4709423"/>
                </a:lnTo>
                <a:lnTo>
                  <a:pt x="0" y="0"/>
                </a:lnTo>
                <a:lnTo>
                  <a:pt x="3253783" y="0"/>
                </a:lnTo>
                <a:lnTo>
                  <a:pt x="3253783" y="470942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00" y="1028700"/>
            <a:ext cx="2051685" cy="943775"/>
          </a:xfrm>
          <a:custGeom>
            <a:avLst/>
            <a:gdLst/>
            <a:ahLst/>
            <a:cxnLst/>
            <a:rect l="l" t="t" r="r" b="b"/>
            <a:pathLst>
              <a:path w="2051685" h="943775">
                <a:moveTo>
                  <a:pt x="0" y="0"/>
                </a:moveTo>
                <a:lnTo>
                  <a:pt x="2051685" y="0"/>
                </a:lnTo>
                <a:lnTo>
                  <a:pt x="2051685" y="943775"/>
                </a:lnTo>
                <a:lnTo>
                  <a:pt x="0" y="9437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15207722" y="8314574"/>
            <a:ext cx="2051578" cy="943726"/>
          </a:xfrm>
          <a:custGeom>
            <a:avLst/>
            <a:gdLst/>
            <a:ahLst/>
            <a:cxnLst/>
            <a:rect l="l" t="t" r="r" b="b"/>
            <a:pathLst>
              <a:path w="2051578" h="943726">
                <a:moveTo>
                  <a:pt x="2051578" y="0"/>
                </a:moveTo>
                <a:lnTo>
                  <a:pt x="0" y="0"/>
                </a:lnTo>
                <a:lnTo>
                  <a:pt x="0" y="943726"/>
                </a:lnTo>
                <a:lnTo>
                  <a:pt x="2051578" y="943726"/>
                </a:lnTo>
                <a:lnTo>
                  <a:pt x="205157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400000">
            <a:off x="-161636" y="7344290"/>
            <a:ext cx="3104345" cy="921830"/>
          </a:xfrm>
          <a:custGeom>
            <a:avLst/>
            <a:gdLst/>
            <a:ahLst/>
            <a:cxnLst/>
            <a:rect l="l" t="t" r="r" b="b"/>
            <a:pathLst>
              <a:path w="3104345" h="921830">
                <a:moveTo>
                  <a:pt x="0" y="0"/>
                </a:moveTo>
                <a:lnTo>
                  <a:pt x="3104346" y="0"/>
                </a:lnTo>
                <a:lnTo>
                  <a:pt x="3104346" y="921831"/>
                </a:lnTo>
                <a:lnTo>
                  <a:pt x="0" y="9218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5400000">
            <a:off x="15343631" y="2022019"/>
            <a:ext cx="3106096" cy="922350"/>
          </a:xfrm>
          <a:custGeom>
            <a:avLst/>
            <a:gdLst/>
            <a:ahLst/>
            <a:cxnLst/>
            <a:rect l="l" t="t" r="r" b="b"/>
            <a:pathLst>
              <a:path w="3106096" h="922350">
                <a:moveTo>
                  <a:pt x="0" y="0"/>
                </a:moveTo>
                <a:lnTo>
                  <a:pt x="3106096" y="0"/>
                </a:lnTo>
                <a:lnTo>
                  <a:pt x="3106096" y="922350"/>
                </a:lnTo>
                <a:lnTo>
                  <a:pt x="0" y="9223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6326616" y="1704019"/>
            <a:ext cx="5634768" cy="878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0"/>
              </a:lnSpc>
            </a:pPr>
            <a:r>
              <a:rPr lang="en-US" sz="5250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PROJECT IDEA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86511" y="2682442"/>
            <a:ext cx="12914978" cy="416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18"/>
              </a:lnSpc>
            </a:pPr>
            <a:endParaRPr lang="en-US" sz="294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35068" lvl="1" indent="-317534" algn="just">
              <a:lnSpc>
                <a:spcPts val="4118"/>
              </a:lnSpc>
              <a:buFont typeface="Arial"/>
              <a:buChar char="•"/>
            </a:pPr>
            <a:r>
              <a:rPr lang="en-US" sz="294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website educates users about various types of batteries used in electric vehicles</a:t>
            </a:r>
          </a:p>
          <a:p>
            <a:pPr algn="just">
              <a:lnSpc>
                <a:spcPts val="4118"/>
              </a:lnSpc>
            </a:pPr>
            <a:endParaRPr lang="en-US" sz="294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35068" lvl="1" indent="-317534" algn="just">
              <a:lnSpc>
                <a:spcPts val="4118"/>
              </a:lnSpc>
              <a:buFont typeface="Arial"/>
              <a:buChar char="•"/>
            </a:pPr>
            <a:r>
              <a:rPr lang="en-US" sz="294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Provides clear, interactive information on battery features and technology.</a:t>
            </a:r>
          </a:p>
          <a:p>
            <a:pPr algn="just">
              <a:lnSpc>
                <a:spcPts val="4118"/>
              </a:lnSpc>
            </a:pPr>
            <a:endParaRPr lang="en-US" sz="294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35068" lvl="1" indent="-317534" algn="just">
              <a:lnSpc>
                <a:spcPts val="4118"/>
              </a:lnSpc>
              <a:buFont typeface="Arial"/>
              <a:buChar char="•"/>
            </a:pPr>
            <a:r>
              <a:rPr lang="en-US" sz="294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Designed to offer a simple, engaging, and user-friendly learning experience.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727247" y="6308532"/>
            <a:ext cx="3251221" cy="4705715"/>
          </a:xfrm>
          <a:custGeom>
            <a:avLst/>
            <a:gdLst/>
            <a:ahLst/>
            <a:cxnLst/>
            <a:rect l="l" t="t" r="r" b="b"/>
            <a:pathLst>
              <a:path w="3251221" h="4705715">
                <a:moveTo>
                  <a:pt x="0" y="0"/>
                </a:moveTo>
                <a:lnTo>
                  <a:pt x="3251221" y="0"/>
                </a:lnTo>
                <a:lnTo>
                  <a:pt x="3251221" y="4705715"/>
                </a:lnTo>
                <a:lnTo>
                  <a:pt x="0" y="47057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400000" flipH="1" flipV="1">
            <a:off x="14306397" y="-727820"/>
            <a:ext cx="3253783" cy="4709423"/>
          </a:xfrm>
          <a:custGeom>
            <a:avLst/>
            <a:gdLst/>
            <a:ahLst/>
            <a:cxnLst/>
            <a:rect l="l" t="t" r="r" b="b"/>
            <a:pathLst>
              <a:path w="3253783" h="4709423">
                <a:moveTo>
                  <a:pt x="3253783" y="4709423"/>
                </a:moveTo>
                <a:lnTo>
                  <a:pt x="0" y="4709423"/>
                </a:lnTo>
                <a:lnTo>
                  <a:pt x="0" y="0"/>
                </a:lnTo>
                <a:lnTo>
                  <a:pt x="3253783" y="0"/>
                </a:lnTo>
                <a:lnTo>
                  <a:pt x="3253783" y="470942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00" y="1028700"/>
            <a:ext cx="2051685" cy="943775"/>
          </a:xfrm>
          <a:custGeom>
            <a:avLst/>
            <a:gdLst/>
            <a:ahLst/>
            <a:cxnLst/>
            <a:rect l="l" t="t" r="r" b="b"/>
            <a:pathLst>
              <a:path w="2051685" h="943775">
                <a:moveTo>
                  <a:pt x="0" y="0"/>
                </a:moveTo>
                <a:lnTo>
                  <a:pt x="2051685" y="0"/>
                </a:lnTo>
                <a:lnTo>
                  <a:pt x="2051685" y="943775"/>
                </a:lnTo>
                <a:lnTo>
                  <a:pt x="0" y="9437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15207722" y="8314574"/>
            <a:ext cx="2051578" cy="943726"/>
          </a:xfrm>
          <a:custGeom>
            <a:avLst/>
            <a:gdLst/>
            <a:ahLst/>
            <a:cxnLst/>
            <a:rect l="l" t="t" r="r" b="b"/>
            <a:pathLst>
              <a:path w="2051578" h="943726">
                <a:moveTo>
                  <a:pt x="2051578" y="0"/>
                </a:moveTo>
                <a:lnTo>
                  <a:pt x="0" y="0"/>
                </a:lnTo>
                <a:lnTo>
                  <a:pt x="0" y="943726"/>
                </a:lnTo>
                <a:lnTo>
                  <a:pt x="2051578" y="943726"/>
                </a:lnTo>
                <a:lnTo>
                  <a:pt x="205157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400000">
            <a:off x="-161636" y="7344290"/>
            <a:ext cx="3104345" cy="921830"/>
          </a:xfrm>
          <a:custGeom>
            <a:avLst/>
            <a:gdLst/>
            <a:ahLst/>
            <a:cxnLst/>
            <a:rect l="l" t="t" r="r" b="b"/>
            <a:pathLst>
              <a:path w="3104345" h="921830">
                <a:moveTo>
                  <a:pt x="0" y="0"/>
                </a:moveTo>
                <a:lnTo>
                  <a:pt x="3104346" y="0"/>
                </a:lnTo>
                <a:lnTo>
                  <a:pt x="3104346" y="921831"/>
                </a:lnTo>
                <a:lnTo>
                  <a:pt x="0" y="9218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5400000">
            <a:off x="15343631" y="2022019"/>
            <a:ext cx="3106096" cy="922350"/>
          </a:xfrm>
          <a:custGeom>
            <a:avLst/>
            <a:gdLst/>
            <a:ahLst/>
            <a:cxnLst/>
            <a:rect l="l" t="t" r="r" b="b"/>
            <a:pathLst>
              <a:path w="3106096" h="922350">
                <a:moveTo>
                  <a:pt x="0" y="0"/>
                </a:moveTo>
                <a:lnTo>
                  <a:pt x="3106096" y="0"/>
                </a:lnTo>
                <a:lnTo>
                  <a:pt x="3106096" y="922350"/>
                </a:lnTo>
                <a:lnTo>
                  <a:pt x="0" y="9223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6326616" y="1704019"/>
            <a:ext cx="5634768" cy="878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0"/>
              </a:lnSpc>
            </a:pPr>
            <a:r>
              <a:rPr lang="en-US" sz="5250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TECHNOLOGIES USED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54543" y="3443367"/>
            <a:ext cx="15044967" cy="3078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5068" lvl="1" indent="-317534" algn="just">
              <a:lnSpc>
                <a:spcPts val="4118"/>
              </a:lnSpc>
              <a:buFont typeface="Arial"/>
              <a:buChar char="•"/>
            </a:pPr>
            <a:r>
              <a:rPr lang="en-US" sz="294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HTML : To create the basic structure and content of the website.</a:t>
            </a:r>
          </a:p>
          <a:p>
            <a:pPr algn="just">
              <a:lnSpc>
                <a:spcPts val="4118"/>
              </a:lnSpc>
            </a:pPr>
            <a:endParaRPr lang="en-US" sz="294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35068" lvl="1" indent="-317534" algn="just">
              <a:lnSpc>
                <a:spcPts val="4118"/>
              </a:lnSpc>
              <a:buFont typeface="Arial"/>
              <a:buChar char="•"/>
            </a:pPr>
            <a:r>
              <a:rPr lang="en-US" sz="294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CSS : To style the website, making it visually appealing and responsive.</a:t>
            </a:r>
          </a:p>
          <a:p>
            <a:pPr algn="just">
              <a:lnSpc>
                <a:spcPts val="4118"/>
              </a:lnSpc>
            </a:pPr>
            <a:endParaRPr lang="en-US" sz="294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35068" lvl="1" indent="-317534" algn="just">
              <a:lnSpc>
                <a:spcPts val="4118"/>
              </a:lnSpc>
              <a:buFont typeface="Arial"/>
              <a:buChar char="•"/>
            </a:pPr>
            <a:r>
              <a:rPr lang="en-US" sz="294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JavaScript : To add interactivity by dynamically rendering battery information and enabling user actions like toggling descriptions.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727247" y="6308532"/>
            <a:ext cx="3251221" cy="4705715"/>
          </a:xfrm>
          <a:custGeom>
            <a:avLst/>
            <a:gdLst/>
            <a:ahLst/>
            <a:cxnLst/>
            <a:rect l="l" t="t" r="r" b="b"/>
            <a:pathLst>
              <a:path w="3251221" h="4705715">
                <a:moveTo>
                  <a:pt x="0" y="0"/>
                </a:moveTo>
                <a:lnTo>
                  <a:pt x="3251221" y="0"/>
                </a:lnTo>
                <a:lnTo>
                  <a:pt x="3251221" y="4705715"/>
                </a:lnTo>
                <a:lnTo>
                  <a:pt x="0" y="47057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400000" flipH="1" flipV="1">
            <a:off x="14306397" y="-727820"/>
            <a:ext cx="3253783" cy="4709423"/>
          </a:xfrm>
          <a:custGeom>
            <a:avLst/>
            <a:gdLst/>
            <a:ahLst/>
            <a:cxnLst/>
            <a:rect l="l" t="t" r="r" b="b"/>
            <a:pathLst>
              <a:path w="3253783" h="4709423">
                <a:moveTo>
                  <a:pt x="3253783" y="4709423"/>
                </a:moveTo>
                <a:lnTo>
                  <a:pt x="0" y="4709423"/>
                </a:lnTo>
                <a:lnTo>
                  <a:pt x="0" y="0"/>
                </a:lnTo>
                <a:lnTo>
                  <a:pt x="3253783" y="0"/>
                </a:lnTo>
                <a:lnTo>
                  <a:pt x="3253783" y="470942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00" y="1028700"/>
            <a:ext cx="2051685" cy="943775"/>
          </a:xfrm>
          <a:custGeom>
            <a:avLst/>
            <a:gdLst/>
            <a:ahLst/>
            <a:cxnLst/>
            <a:rect l="l" t="t" r="r" b="b"/>
            <a:pathLst>
              <a:path w="2051685" h="943775">
                <a:moveTo>
                  <a:pt x="0" y="0"/>
                </a:moveTo>
                <a:lnTo>
                  <a:pt x="2051685" y="0"/>
                </a:lnTo>
                <a:lnTo>
                  <a:pt x="2051685" y="943775"/>
                </a:lnTo>
                <a:lnTo>
                  <a:pt x="0" y="9437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15207722" y="8314574"/>
            <a:ext cx="2051578" cy="943726"/>
          </a:xfrm>
          <a:custGeom>
            <a:avLst/>
            <a:gdLst/>
            <a:ahLst/>
            <a:cxnLst/>
            <a:rect l="l" t="t" r="r" b="b"/>
            <a:pathLst>
              <a:path w="2051578" h="943726">
                <a:moveTo>
                  <a:pt x="2051578" y="0"/>
                </a:moveTo>
                <a:lnTo>
                  <a:pt x="0" y="0"/>
                </a:lnTo>
                <a:lnTo>
                  <a:pt x="0" y="943726"/>
                </a:lnTo>
                <a:lnTo>
                  <a:pt x="2051578" y="943726"/>
                </a:lnTo>
                <a:lnTo>
                  <a:pt x="205157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400000">
            <a:off x="-161636" y="7344290"/>
            <a:ext cx="3104345" cy="921830"/>
          </a:xfrm>
          <a:custGeom>
            <a:avLst/>
            <a:gdLst/>
            <a:ahLst/>
            <a:cxnLst/>
            <a:rect l="l" t="t" r="r" b="b"/>
            <a:pathLst>
              <a:path w="3104345" h="921830">
                <a:moveTo>
                  <a:pt x="0" y="0"/>
                </a:moveTo>
                <a:lnTo>
                  <a:pt x="3104346" y="0"/>
                </a:lnTo>
                <a:lnTo>
                  <a:pt x="3104346" y="921831"/>
                </a:lnTo>
                <a:lnTo>
                  <a:pt x="0" y="9218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5400000">
            <a:off x="15343631" y="2022019"/>
            <a:ext cx="3106096" cy="922350"/>
          </a:xfrm>
          <a:custGeom>
            <a:avLst/>
            <a:gdLst/>
            <a:ahLst/>
            <a:cxnLst/>
            <a:rect l="l" t="t" r="r" b="b"/>
            <a:pathLst>
              <a:path w="3106096" h="922350">
                <a:moveTo>
                  <a:pt x="0" y="0"/>
                </a:moveTo>
                <a:lnTo>
                  <a:pt x="3106096" y="0"/>
                </a:lnTo>
                <a:lnTo>
                  <a:pt x="3106096" y="922350"/>
                </a:lnTo>
                <a:lnTo>
                  <a:pt x="0" y="9223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916392" y="1704019"/>
            <a:ext cx="6455215" cy="878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0"/>
              </a:lnSpc>
            </a:pPr>
            <a:r>
              <a:rPr lang="en-US" sz="5250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HTML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83536" y="3023233"/>
            <a:ext cx="15291815" cy="416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5068" lvl="1" indent="-317534" algn="just">
              <a:lnSpc>
                <a:spcPts val="4118"/>
              </a:lnSpc>
              <a:buFont typeface="Arial"/>
              <a:buChar char="•"/>
            </a:pPr>
            <a:r>
              <a:rPr lang="en-US" sz="294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Header Tag : Contains website title and introduction paragraph</a:t>
            </a:r>
          </a:p>
          <a:p>
            <a:pPr marL="635068" lvl="1" indent="-317534" algn="just">
              <a:lnSpc>
                <a:spcPts val="4118"/>
              </a:lnSpc>
              <a:buFont typeface="Arial"/>
              <a:buChar char="•"/>
            </a:pPr>
            <a:endParaRPr lang="en-US" sz="294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35068" lvl="1" indent="-317534" algn="just">
              <a:lnSpc>
                <a:spcPts val="4118"/>
              </a:lnSpc>
              <a:buFont typeface="Arial"/>
              <a:buChar char="•"/>
            </a:pPr>
            <a:r>
              <a:rPr lang="en-US" sz="294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Nav Tag: Contains links for Home, About, Contact</a:t>
            </a:r>
          </a:p>
          <a:p>
            <a:pPr algn="just">
              <a:lnSpc>
                <a:spcPts val="4118"/>
              </a:lnSpc>
            </a:pPr>
            <a:endParaRPr lang="en-US" sz="294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35068" lvl="1" indent="-317534" algn="just">
              <a:lnSpc>
                <a:spcPts val="4118"/>
              </a:lnSpc>
              <a:buFont typeface="Arial"/>
              <a:buChar char="•"/>
            </a:pPr>
            <a:r>
              <a:rPr lang="en-US" sz="294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Main Tag : Contains section that shows cards for each battery type that will be loaded via JavaScript</a:t>
            </a:r>
          </a:p>
          <a:p>
            <a:pPr algn="just">
              <a:lnSpc>
                <a:spcPts val="4118"/>
              </a:lnSpc>
            </a:pPr>
            <a:endParaRPr lang="en-US" sz="294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35068" lvl="1" indent="-317534" algn="just">
              <a:lnSpc>
                <a:spcPts val="4118"/>
              </a:lnSpc>
              <a:buFont typeface="Arial"/>
              <a:buChar char="•"/>
            </a:pPr>
            <a:r>
              <a:rPr lang="en-US" sz="294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Footer Tag : Copyright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727247" y="6308532"/>
            <a:ext cx="3251221" cy="4705715"/>
          </a:xfrm>
          <a:custGeom>
            <a:avLst/>
            <a:gdLst/>
            <a:ahLst/>
            <a:cxnLst/>
            <a:rect l="l" t="t" r="r" b="b"/>
            <a:pathLst>
              <a:path w="3251221" h="4705715">
                <a:moveTo>
                  <a:pt x="0" y="0"/>
                </a:moveTo>
                <a:lnTo>
                  <a:pt x="3251221" y="0"/>
                </a:lnTo>
                <a:lnTo>
                  <a:pt x="3251221" y="4705715"/>
                </a:lnTo>
                <a:lnTo>
                  <a:pt x="0" y="47057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400000" flipH="1" flipV="1">
            <a:off x="14306397" y="-727820"/>
            <a:ext cx="3253783" cy="4709423"/>
          </a:xfrm>
          <a:custGeom>
            <a:avLst/>
            <a:gdLst/>
            <a:ahLst/>
            <a:cxnLst/>
            <a:rect l="l" t="t" r="r" b="b"/>
            <a:pathLst>
              <a:path w="3253783" h="4709423">
                <a:moveTo>
                  <a:pt x="3253783" y="4709423"/>
                </a:moveTo>
                <a:lnTo>
                  <a:pt x="0" y="4709423"/>
                </a:lnTo>
                <a:lnTo>
                  <a:pt x="0" y="0"/>
                </a:lnTo>
                <a:lnTo>
                  <a:pt x="3253783" y="0"/>
                </a:lnTo>
                <a:lnTo>
                  <a:pt x="3253783" y="470942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00" y="1028700"/>
            <a:ext cx="2051685" cy="943775"/>
          </a:xfrm>
          <a:custGeom>
            <a:avLst/>
            <a:gdLst/>
            <a:ahLst/>
            <a:cxnLst/>
            <a:rect l="l" t="t" r="r" b="b"/>
            <a:pathLst>
              <a:path w="2051685" h="943775">
                <a:moveTo>
                  <a:pt x="0" y="0"/>
                </a:moveTo>
                <a:lnTo>
                  <a:pt x="2051685" y="0"/>
                </a:lnTo>
                <a:lnTo>
                  <a:pt x="2051685" y="943775"/>
                </a:lnTo>
                <a:lnTo>
                  <a:pt x="0" y="9437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15207722" y="8314574"/>
            <a:ext cx="2051578" cy="943726"/>
          </a:xfrm>
          <a:custGeom>
            <a:avLst/>
            <a:gdLst/>
            <a:ahLst/>
            <a:cxnLst/>
            <a:rect l="l" t="t" r="r" b="b"/>
            <a:pathLst>
              <a:path w="2051578" h="943726">
                <a:moveTo>
                  <a:pt x="2051578" y="0"/>
                </a:moveTo>
                <a:lnTo>
                  <a:pt x="0" y="0"/>
                </a:lnTo>
                <a:lnTo>
                  <a:pt x="0" y="943726"/>
                </a:lnTo>
                <a:lnTo>
                  <a:pt x="2051578" y="943726"/>
                </a:lnTo>
                <a:lnTo>
                  <a:pt x="205157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400000">
            <a:off x="-161636" y="7344290"/>
            <a:ext cx="3104345" cy="921830"/>
          </a:xfrm>
          <a:custGeom>
            <a:avLst/>
            <a:gdLst/>
            <a:ahLst/>
            <a:cxnLst/>
            <a:rect l="l" t="t" r="r" b="b"/>
            <a:pathLst>
              <a:path w="3104345" h="921830">
                <a:moveTo>
                  <a:pt x="0" y="0"/>
                </a:moveTo>
                <a:lnTo>
                  <a:pt x="3104346" y="0"/>
                </a:lnTo>
                <a:lnTo>
                  <a:pt x="3104346" y="921831"/>
                </a:lnTo>
                <a:lnTo>
                  <a:pt x="0" y="9218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5400000">
            <a:off x="15343631" y="2022019"/>
            <a:ext cx="3106096" cy="922350"/>
          </a:xfrm>
          <a:custGeom>
            <a:avLst/>
            <a:gdLst/>
            <a:ahLst/>
            <a:cxnLst/>
            <a:rect l="l" t="t" r="r" b="b"/>
            <a:pathLst>
              <a:path w="3106096" h="922350">
                <a:moveTo>
                  <a:pt x="0" y="0"/>
                </a:moveTo>
                <a:lnTo>
                  <a:pt x="3106096" y="0"/>
                </a:lnTo>
                <a:lnTo>
                  <a:pt x="3106096" y="922350"/>
                </a:lnTo>
                <a:lnTo>
                  <a:pt x="0" y="9223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6326616" y="621810"/>
            <a:ext cx="5634768" cy="878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0"/>
              </a:lnSpc>
            </a:pPr>
            <a:r>
              <a:rPr lang="en-US" sz="5250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CSS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18480" y="3852503"/>
            <a:ext cx="9125351" cy="1290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60"/>
              </a:lnSpc>
            </a:pPr>
            <a:r>
              <a:rPr lang="en-US" sz="2471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Responsive Styling:</a:t>
            </a:r>
          </a:p>
          <a:p>
            <a:pPr marL="533650" lvl="1" indent="-266825" algn="just">
              <a:lnSpc>
                <a:spcPts val="3460"/>
              </a:lnSpc>
              <a:buFont typeface="Arial"/>
              <a:buChar char="•"/>
            </a:pPr>
            <a:r>
              <a:rPr lang="en-US" sz="247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Optimized for mobile, tablet, and desktop.</a:t>
            </a:r>
          </a:p>
          <a:p>
            <a:pPr marL="533650" lvl="1" indent="-266825" algn="just">
              <a:lnSpc>
                <a:spcPts val="3460"/>
              </a:lnSpc>
              <a:buFont typeface="Arial"/>
              <a:buChar char="•"/>
            </a:pPr>
            <a:r>
              <a:rPr lang="en-US" sz="247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Layout adjusts automatically with media queries.        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18480" y="5267325"/>
            <a:ext cx="9435339" cy="16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98"/>
              </a:lnSpc>
            </a:pPr>
            <a:r>
              <a:rPr lang="en-US" sz="2284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Color Themes and Card Design:</a:t>
            </a:r>
          </a:p>
          <a:p>
            <a:pPr marL="493258" lvl="1" indent="-246629" algn="just">
              <a:lnSpc>
                <a:spcPts val="3198"/>
              </a:lnSpc>
              <a:buFont typeface="Arial"/>
              <a:buChar char="•"/>
            </a:pPr>
            <a:r>
              <a:rPr lang="en-US" sz="228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shadows for depth, rounded corners and inner spacing.</a:t>
            </a:r>
          </a:p>
          <a:p>
            <a:pPr marL="493258" lvl="1" indent="-246629" algn="just">
              <a:lnSpc>
                <a:spcPts val="3198"/>
              </a:lnSpc>
              <a:buFont typeface="Arial"/>
              <a:buChar char="•"/>
            </a:pPr>
            <a:r>
              <a:rPr lang="en-US" sz="228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Different accent colors for each battery type.</a:t>
            </a:r>
          </a:p>
          <a:p>
            <a:pPr marL="493258" lvl="1" indent="-246629" algn="just">
              <a:lnSpc>
                <a:spcPts val="3198"/>
              </a:lnSpc>
              <a:buFont typeface="Arial"/>
              <a:buChar char="•"/>
            </a:pPr>
            <a:r>
              <a:rPr lang="en-US" sz="228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Helps visually group and identify batteries.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318480" y="1840554"/>
            <a:ext cx="12300243" cy="1897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30"/>
              </a:lnSpc>
            </a:pPr>
            <a:r>
              <a:rPr lang="en-US" sz="2164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Layout Design:</a:t>
            </a:r>
          </a:p>
          <a:p>
            <a:pPr marL="467299" lvl="1" indent="-233650" algn="just">
              <a:lnSpc>
                <a:spcPts val="3030"/>
              </a:lnSpc>
              <a:buFont typeface="Arial"/>
              <a:buChar char="•"/>
            </a:pPr>
            <a:r>
              <a:rPr lang="en-US" sz="216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mobile layout use a stacked layout for easy vertical scrolling using flex container with vertical direction</a:t>
            </a:r>
          </a:p>
          <a:p>
            <a:pPr marL="467299" lvl="1" indent="-233650" algn="just">
              <a:lnSpc>
                <a:spcPts val="3030"/>
              </a:lnSpc>
              <a:buFont typeface="Arial"/>
              <a:buChar char="•"/>
            </a:pPr>
            <a:r>
              <a:rPr lang="en-US" sz="216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desktop layout use CSS Grid for a multi-column layout on wider screens.</a:t>
            </a:r>
          </a:p>
          <a:p>
            <a:pPr marL="467299" lvl="1" indent="-233650" algn="just">
              <a:lnSpc>
                <a:spcPts val="3030"/>
              </a:lnSpc>
              <a:buFont typeface="Arial"/>
              <a:buChar char="•"/>
            </a:pPr>
            <a:r>
              <a:rPr lang="en-US" sz="216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Flexbox will be used inside cards and headers for alignment.  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318480" y="6852368"/>
            <a:ext cx="9125351" cy="1308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60"/>
              </a:lnSpc>
            </a:pPr>
            <a:r>
              <a:rPr lang="en-US" sz="2471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Interactive Card Effects:</a:t>
            </a:r>
          </a:p>
          <a:p>
            <a:pPr marL="533650" lvl="1" indent="-266825" algn="just">
              <a:lnSpc>
                <a:spcPts val="3460"/>
              </a:lnSpc>
              <a:buFont typeface="Arial"/>
              <a:buChar char="•"/>
            </a:pPr>
            <a:r>
              <a:rPr lang="en-US" sz="247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Cards highlight on hover.</a:t>
            </a:r>
          </a:p>
          <a:p>
            <a:pPr marL="533650" lvl="1" indent="-266825" algn="just">
              <a:lnSpc>
                <a:spcPts val="3460"/>
              </a:lnSpc>
              <a:buFont typeface="Arial"/>
              <a:buChar char="•"/>
            </a:pPr>
            <a:r>
              <a:rPr lang="en-US" sz="247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Toggle to show/hide descriptions interactively.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318480" y="8323110"/>
            <a:ext cx="9125351" cy="1308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60"/>
              </a:lnSpc>
            </a:pPr>
            <a:r>
              <a:rPr lang="en-US" sz="2471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Smooth Animations</a:t>
            </a:r>
          </a:p>
          <a:p>
            <a:pPr marL="533650" lvl="1" indent="-266825" algn="just">
              <a:lnSpc>
                <a:spcPts val="3460"/>
              </a:lnSpc>
              <a:buFont typeface="Arial"/>
              <a:buChar char="•"/>
            </a:pPr>
            <a:r>
              <a:rPr lang="en-US" sz="247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Used CSS transitions and transforms.</a:t>
            </a:r>
          </a:p>
          <a:p>
            <a:pPr marL="533650" lvl="1" indent="-266825" algn="just">
              <a:lnSpc>
                <a:spcPts val="3460"/>
              </a:lnSpc>
              <a:buFont typeface="Arial"/>
              <a:buChar char="•"/>
            </a:pPr>
            <a:r>
              <a:rPr lang="en-US" sz="247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Makes the interface more engaging and modern.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727247" y="6308532"/>
            <a:ext cx="3251221" cy="4705715"/>
          </a:xfrm>
          <a:custGeom>
            <a:avLst/>
            <a:gdLst/>
            <a:ahLst/>
            <a:cxnLst/>
            <a:rect l="l" t="t" r="r" b="b"/>
            <a:pathLst>
              <a:path w="3251221" h="4705715">
                <a:moveTo>
                  <a:pt x="0" y="0"/>
                </a:moveTo>
                <a:lnTo>
                  <a:pt x="3251221" y="0"/>
                </a:lnTo>
                <a:lnTo>
                  <a:pt x="3251221" y="4705715"/>
                </a:lnTo>
                <a:lnTo>
                  <a:pt x="0" y="47057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400000" flipH="1" flipV="1">
            <a:off x="14306397" y="-727820"/>
            <a:ext cx="3253783" cy="4709423"/>
          </a:xfrm>
          <a:custGeom>
            <a:avLst/>
            <a:gdLst/>
            <a:ahLst/>
            <a:cxnLst/>
            <a:rect l="l" t="t" r="r" b="b"/>
            <a:pathLst>
              <a:path w="3253783" h="4709423">
                <a:moveTo>
                  <a:pt x="3253783" y="4709423"/>
                </a:moveTo>
                <a:lnTo>
                  <a:pt x="0" y="4709423"/>
                </a:lnTo>
                <a:lnTo>
                  <a:pt x="0" y="0"/>
                </a:lnTo>
                <a:lnTo>
                  <a:pt x="3253783" y="0"/>
                </a:lnTo>
                <a:lnTo>
                  <a:pt x="3253783" y="470942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00" y="1028700"/>
            <a:ext cx="2051685" cy="943775"/>
          </a:xfrm>
          <a:custGeom>
            <a:avLst/>
            <a:gdLst/>
            <a:ahLst/>
            <a:cxnLst/>
            <a:rect l="l" t="t" r="r" b="b"/>
            <a:pathLst>
              <a:path w="2051685" h="943775">
                <a:moveTo>
                  <a:pt x="0" y="0"/>
                </a:moveTo>
                <a:lnTo>
                  <a:pt x="2051685" y="0"/>
                </a:lnTo>
                <a:lnTo>
                  <a:pt x="2051685" y="943775"/>
                </a:lnTo>
                <a:lnTo>
                  <a:pt x="0" y="9437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15207722" y="8314574"/>
            <a:ext cx="2051578" cy="943726"/>
          </a:xfrm>
          <a:custGeom>
            <a:avLst/>
            <a:gdLst/>
            <a:ahLst/>
            <a:cxnLst/>
            <a:rect l="l" t="t" r="r" b="b"/>
            <a:pathLst>
              <a:path w="2051578" h="943726">
                <a:moveTo>
                  <a:pt x="2051578" y="0"/>
                </a:moveTo>
                <a:lnTo>
                  <a:pt x="0" y="0"/>
                </a:lnTo>
                <a:lnTo>
                  <a:pt x="0" y="943726"/>
                </a:lnTo>
                <a:lnTo>
                  <a:pt x="2051578" y="943726"/>
                </a:lnTo>
                <a:lnTo>
                  <a:pt x="205157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400000">
            <a:off x="-161636" y="7344290"/>
            <a:ext cx="3104345" cy="921830"/>
          </a:xfrm>
          <a:custGeom>
            <a:avLst/>
            <a:gdLst/>
            <a:ahLst/>
            <a:cxnLst/>
            <a:rect l="l" t="t" r="r" b="b"/>
            <a:pathLst>
              <a:path w="3104345" h="921830">
                <a:moveTo>
                  <a:pt x="0" y="0"/>
                </a:moveTo>
                <a:lnTo>
                  <a:pt x="3104346" y="0"/>
                </a:lnTo>
                <a:lnTo>
                  <a:pt x="3104346" y="921831"/>
                </a:lnTo>
                <a:lnTo>
                  <a:pt x="0" y="9218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5400000">
            <a:off x="15343631" y="2022019"/>
            <a:ext cx="3106096" cy="922350"/>
          </a:xfrm>
          <a:custGeom>
            <a:avLst/>
            <a:gdLst/>
            <a:ahLst/>
            <a:cxnLst/>
            <a:rect l="l" t="t" r="r" b="b"/>
            <a:pathLst>
              <a:path w="3106096" h="922350">
                <a:moveTo>
                  <a:pt x="0" y="0"/>
                </a:moveTo>
                <a:lnTo>
                  <a:pt x="3106096" y="0"/>
                </a:lnTo>
                <a:lnTo>
                  <a:pt x="3106096" y="922350"/>
                </a:lnTo>
                <a:lnTo>
                  <a:pt x="0" y="9223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5916392" y="1704019"/>
            <a:ext cx="6455215" cy="878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0"/>
              </a:lnSpc>
            </a:pPr>
            <a:r>
              <a:rPr lang="en-US" sz="5250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JAVASCRIPT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54543" y="3187108"/>
            <a:ext cx="14178969" cy="576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5068" lvl="1" indent="-317534" algn="just">
              <a:lnSpc>
                <a:spcPts val="4118"/>
              </a:lnSpc>
              <a:buFont typeface="Arial"/>
              <a:buChar char="•"/>
            </a:pPr>
            <a:r>
              <a:rPr lang="en-US" sz="2941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Battery Data Structure: </a:t>
            </a:r>
            <a:r>
              <a:rPr lang="en-US" sz="294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Battery types and their features are stored in a structured JavaScript object, similar to JSON format.</a:t>
            </a:r>
          </a:p>
          <a:p>
            <a:pPr algn="just">
              <a:lnSpc>
                <a:spcPts val="4118"/>
              </a:lnSpc>
            </a:pPr>
            <a:endParaRPr lang="en-US" sz="294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35068" lvl="1" indent="-317534" algn="just">
              <a:lnSpc>
                <a:spcPts val="4118"/>
              </a:lnSpc>
              <a:buFont typeface="Arial"/>
              <a:buChar char="•"/>
            </a:pPr>
            <a:r>
              <a:rPr lang="en-US" sz="2941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Dynamic Card Creation: </a:t>
            </a:r>
            <a:r>
              <a:rPr lang="en-US" sz="294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battery information is dynamically rendered as cards on the webpage using JavaScript DOM manipulation.</a:t>
            </a:r>
          </a:p>
          <a:p>
            <a:pPr algn="just">
              <a:lnSpc>
                <a:spcPts val="4118"/>
              </a:lnSpc>
            </a:pPr>
            <a:endParaRPr lang="en-US" sz="294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35068" lvl="1" indent="-317534" algn="just">
              <a:lnSpc>
                <a:spcPts val="4118"/>
              </a:lnSpc>
              <a:buFont typeface="Arial"/>
              <a:buChar char="•"/>
            </a:pPr>
            <a:r>
              <a:rPr lang="en-US" sz="2941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Interactive Toggle Effect: </a:t>
            </a:r>
            <a:r>
              <a:rPr lang="en-US" sz="294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Users can click on a card to toggle visibility of the full battery description.</a:t>
            </a:r>
          </a:p>
          <a:p>
            <a:pPr marL="635068" lvl="1" indent="-317534" algn="just">
              <a:lnSpc>
                <a:spcPts val="4118"/>
              </a:lnSpc>
              <a:buFont typeface="Arial"/>
              <a:buChar char="•"/>
            </a:pPr>
            <a:endParaRPr lang="en-US" sz="294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35068" lvl="1" indent="-317534" algn="just">
              <a:lnSpc>
                <a:spcPts val="4118"/>
              </a:lnSpc>
              <a:buFont typeface="Arial"/>
              <a:buChar char="•"/>
            </a:pPr>
            <a:r>
              <a:rPr lang="en-US" sz="2941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Event Handling: </a:t>
            </a:r>
            <a:r>
              <a:rPr lang="en-US" sz="3200" dirty="0"/>
              <a:t>Manages user clicks to control toggle actions and interactive behavior on the website.</a:t>
            </a:r>
            <a:endParaRPr lang="en-US" sz="2941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727247" y="6308532"/>
            <a:ext cx="3251221" cy="4705715"/>
          </a:xfrm>
          <a:custGeom>
            <a:avLst/>
            <a:gdLst/>
            <a:ahLst/>
            <a:cxnLst/>
            <a:rect l="l" t="t" r="r" b="b"/>
            <a:pathLst>
              <a:path w="3251221" h="4705715">
                <a:moveTo>
                  <a:pt x="0" y="0"/>
                </a:moveTo>
                <a:lnTo>
                  <a:pt x="3251221" y="0"/>
                </a:lnTo>
                <a:lnTo>
                  <a:pt x="3251221" y="4705715"/>
                </a:lnTo>
                <a:lnTo>
                  <a:pt x="0" y="47057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400000" flipH="1" flipV="1">
            <a:off x="14306397" y="-727820"/>
            <a:ext cx="3253783" cy="4709423"/>
          </a:xfrm>
          <a:custGeom>
            <a:avLst/>
            <a:gdLst/>
            <a:ahLst/>
            <a:cxnLst/>
            <a:rect l="l" t="t" r="r" b="b"/>
            <a:pathLst>
              <a:path w="3253783" h="4709423">
                <a:moveTo>
                  <a:pt x="3253783" y="4709423"/>
                </a:moveTo>
                <a:lnTo>
                  <a:pt x="0" y="4709423"/>
                </a:lnTo>
                <a:lnTo>
                  <a:pt x="0" y="0"/>
                </a:lnTo>
                <a:lnTo>
                  <a:pt x="3253783" y="0"/>
                </a:lnTo>
                <a:lnTo>
                  <a:pt x="3253783" y="470942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00" y="1028700"/>
            <a:ext cx="2051685" cy="943775"/>
          </a:xfrm>
          <a:custGeom>
            <a:avLst/>
            <a:gdLst/>
            <a:ahLst/>
            <a:cxnLst/>
            <a:rect l="l" t="t" r="r" b="b"/>
            <a:pathLst>
              <a:path w="2051685" h="943775">
                <a:moveTo>
                  <a:pt x="0" y="0"/>
                </a:moveTo>
                <a:lnTo>
                  <a:pt x="2051685" y="0"/>
                </a:lnTo>
                <a:lnTo>
                  <a:pt x="2051685" y="943775"/>
                </a:lnTo>
                <a:lnTo>
                  <a:pt x="0" y="9437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15207722" y="8314574"/>
            <a:ext cx="2051578" cy="943726"/>
          </a:xfrm>
          <a:custGeom>
            <a:avLst/>
            <a:gdLst/>
            <a:ahLst/>
            <a:cxnLst/>
            <a:rect l="l" t="t" r="r" b="b"/>
            <a:pathLst>
              <a:path w="2051578" h="943726">
                <a:moveTo>
                  <a:pt x="2051578" y="0"/>
                </a:moveTo>
                <a:lnTo>
                  <a:pt x="0" y="0"/>
                </a:lnTo>
                <a:lnTo>
                  <a:pt x="0" y="943726"/>
                </a:lnTo>
                <a:lnTo>
                  <a:pt x="2051578" y="943726"/>
                </a:lnTo>
                <a:lnTo>
                  <a:pt x="205157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400000">
            <a:off x="-161636" y="7344290"/>
            <a:ext cx="3104345" cy="921830"/>
          </a:xfrm>
          <a:custGeom>
            <a:avLst/>
            <a:gdLst/>
            <a:ahLst/>
            <a:cxnLst/>
            <a:rect l="l" t="t" r="r" b="b"/>
            <a:pathLst>
              <a:path w="3104345" h="921830">
                <a:moveTo>
                  <a:pt x="0" y="0"/>
                </a:moveTo>
                <a:lnTo>
                  <a:pt x="3104346" y="0"/>
                </a:lnTo>
                <a:lnTo>
                  <a:pt x="3104346" y="921831"/>
                </a:lnTo>
                <a:lnTo>
                  <a:pt x="0" y="9218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5400000">
            <a:off x="15343631" y="2022019"/>
            <a:ext cx="3106096" cy="922350"/>
          </a:xfrm>
          <a:custGeom>
            <a:avLst/>
            <a:gdLst/>
            <a:ahLst/>
            <a:cxnLst/>
            <a:rect l="l" t="t" r="r" b="b"/>
            <a:pathLst>
              <a:path w="3106096" h="922350">
                <a:moveTo>
                  <a:pt x="0" y="0"/>
                </a:moveTo>
                <a:lnTo>
                  <a:pt x="3106096" y="0"/>
                </a:lnTo>
                <a:lnTo>
                  <a:pt x="3106096" y="922350"/>
                </a:lnTo>
                <a:lnTo>
                  <a:pt x="0" y="9223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845192" y="1996181"/>
            <a:ext cx="13362530" cy="878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0"/>
              </a:lnSpc>
            </a:pPr>
            <a:r>
              <a:rPr lang="en-US" sz="5250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WEBSITE FEATURES AND FUNCTIONALITY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84965" y="3266831"/>
            <a:ext cx="12622089" cy="421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3624" lvl="1" indent="-261812" algn="just">
              <a:lnSpc>
                <a:spcPts val="3395"/>
              </a:lnSpc>
              <a:buFont typeface="Arial"/>
              <a:buChar char="•"/>
            </a:pPr>
            <a:r>
              <a:rPr lang="en-US" sz="242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Displays different electric vehicle battery types with names and short description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86168" y="4643490"/>
            <a:ext cx="12440090" cy="420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275" lvl="1" indent="-269638" algn="just">
              <a:lnSpc>
                <a:spcPts val="3496"/>
              </a:lnSpc>
              <a:buFont typeface="Arial"/>
              <a:buChar char="•"/>
            </a:pPr>
            <a:r>
              <a:rPr lang="en-US" sz="249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Users can click on a card to show or hide full battery descriptions.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86168" y="6706394"/>
            <a:ext cx="12440090" cy="420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275" lvl="1" indent="-269638" algn="just">
              <a:lnSpc>
                <a:spcPts val="3496"/>
              </a:lnSpc>
              <a:buFont typeface="Arial"/>
              <a:buChar char="•"/>
            </a:pPr>
            <a:r>
              <a:rPr lang="en-US" sz="249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battery data is generated dynamically using JavaScript.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86168" y="5331137"/>
            <a:ext cx="12438887" cy="42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223" lvl="1" indent="-269611" algn="just">
              <a:lnSpc>
                <a:spcPts val="3496"/>
              </a:lnSpc>
              <a:buFont typeface="Arial"/>
              <a:buChar char="•"/>
            </a:pPr>
            <a:r>
              <a:rPr lang="en-US" sz="249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Works smoothly on mobile, tablet, and desktop screens.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84965" y="6018747"/>
            <a:ext cx="12440090" cy="420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275" lvl="1" indent="-269638" algn="just">
              <a:lnSpc>
                <a:spcPts val="3496"/>
              </a:lnSpc>
              <a:buFont typeface="Arial"/>
              <a:buChar char="•"/>
            </a:pPr>
            <a:r>
              <a:rPr lang="en-US" sz="249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Hover effects, smooth transitions, and colored cards.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86168" y="3945405"/>
            <a:ext cx="12470512" cy="431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0594" lvl="1" indent="-270297" algn="just">
              <a:lnSpc>
                <a:spcPts val="3505"/>
              </a:lnSpc>
              <a:buFont typeface="Arial"/>
              <a:buChar char="•"/>
            </a:pPr>
            <a:r>
              <a:rPr lang="en-US" sz="250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Users browse different battery types through cards.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727247" y="6308532"/>
            <a:ext cx="3251221" cy="4705715"/>
          </a:xfrm>
          <a:custGeom>
            <a:avLst/>
            <a:gdLst/>
            <a:ahLst/>
            <a:cxnLst/>
            <a:rect l="l" t="t" r="r" b="b"/>
            <a:pathLst>
              <a:path w="3251221" h="4705715">
                <a:moveTo>
                  <a:pt x="0" y="0"/>
                </a:moveTo>
                <a:lnTo>
                  <a:pt x="3251221" y="0"/>
                </a:lnTo>
                <a:lnTo>
                  <a:pt x="3251221" y="4705715"/>
                </a:lnTo>
                <a:lnTo>
                  <a:pt x="0" y="47057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400000" flipH="1" flipV="1">
            <a:off x="14306397" y="-727820"/>
            <a:ext cx="3253783" cy="4709423"/>
          </a:xfrm>
          <a:custGeom>
            <a:avLst/>
            <a:gdLst/>
            <a:ahLst/>
            <a:cxnLst/>
            <a:rect l="l" t="t" r="r" b="b"/>
            <a:pathLst>
              <a:path w="3253783" h="4709423">
                <a:moveTo>
                  <a:pt x="3253783" y="4709423"/>
                </a:moveTo>
                <a:lnTo>
                  <a:pt x="0" y="4709423"/>
                </a:lnTo>
                <a:lnTo>
                  <a:pt x="0" y="0"/>
                </a:lnTo>
                <a:lnTo>
                  <a:pt x="3253783" y="0"/>
                </a:lnTo>
                <a:lnTo>
                  <a:pt x="3253783" y="470942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00" y="1028700"/>
            <a:ext cx="2051685" cy="943775"/>
          </a:xfrm>
          <a:custGeom>
            <a:avLst/>
            <a:gdLst/>
            <a:ahLst/>
            <a:cxnLst/>
            <a:rect l="l" t="t" r="r" b="b"/>
            <a:pathLst>
              <a:path w="2051685" h="943775">
                <a:moveTo>
                  <a:pt x="0" y="0"/>
                </a:moveTo>
                <a:lnTo>
                  <a:pt x="2051685" y="0"/>
                </a:lnTo>
                <a:lnTo>
                  <a:pt x="2051685" y="943775"/>
                </a:lnTo>
                <a:lnTo>
                  <a:pt x="0" y="9437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15207722" y="8314574"/>
            <a:ext cx="2051578" cy="943726"/>
          </a:xfrm>
          <a:custGeom>
            <a:avLst/>
            <a:gdLst/>
            <a:ahLst/>
            <a:cxnLst/>
            <a:rect l="l" t="t" r="r" b="b"/>
            <a:pathLst>
              <a:path w="2051578" h="943726">
                <a:moveTo>
                  <a:pt x="2051578" y="0"/>
                </a:moveTo>
                <a:lnTo>
                  <a:pt x="0" y="0"/>
                </a:lnTo>
                <a:lnTo>
                  <a:pt x="0" y="943726"/>
                </a:lnTo>
                <a:lnTo>
                  <a:pt x="2051578" y="943726"/>
                </a:lnTo>
                <a:lnTo>
                  <a:pt x="205157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400000">
            <a:off x="-161636" y="7344290"/>
            <a:ext cx="3104345" cy="921830"/>
          </a:xfrm>
          <a:custGeom>
            <a:avLst/>
            <a:gdLst/>
            <a:ahLst/>
            <a:cxnLst/>
            <a:rect l="l" t="t" r="r" b="b"/>
            <a:pathLst>
              <a:path w="3104345" h="921830">
                <a:moveTo>
                  <a:pt x="0" y="0"/>
                </a:moveTo>
                <a:lnTo>
                  <a:pt x="3104346" y="0"/>
                </a:lnTo>
                <a:lnTo>
                  <a:pt x="3104346" y="921831"/>
                </a:lnTo>
                <a:lnTo>
                  <a:pt x="0" y="9218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5400000">
            <a:off x="15343631" y="2022019"/>
            <a:ext cx="3106096" cy="922350"/>
          </a:xfrm>
          <a:custGeom>
            <a:avLst/>
            <a:gdLst/>
            <a:ahLst/>
            <a:cxnLst/>
            <a:rect l="l" t="t" r="r" b="b"/>
            <a:pathLst>
              <a:path w="3106096" h="922350">
                <a:moveTo>
                  <a:pt x="0" y="0"/>
                </a:moveTo>
                <a:lnTo>
                  <a:pt x="3106096" y="0"/>
                </a:lnTo>
                <a:lnTo>
                  <a:pt x="3106096" y="922350"/>
                </a:lnTo>
                <a:lnTo>
                  <a:pt x="0" y="9223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5196219" y="2483194"/>
            <a:ext cx="7894517" cy="4186358"/>
          </a:xfrm>
          <a:custGeom>
            <a:avLst/>
            <a:gdLst/>
            <a:ahLst/>
            <a:cxnLst/>
            <a:rect l="l" t="t" r="r" b="b"/>
            <a:pathLst>
              <a:path w="7894517" h="4186358">
                <a:moveTo>
                  <a:pt x="0" y="0"/>
                </a:moveTo>
                <a:lnTo>
                  <a:pt x="7894517" y="0"/>
                </a:lnTo>
                <a:lnTo>
                  <a:pt x="7894517" y="4186359"/>
                </a:lnTo>
                <a:lnTo>
                  <a:pt x="0" y="418635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3845" b="-3758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915870" y="1093698"/>
            <a:ext cx="6455215" cy="878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0"/>
              </a:lnSpc>
            </a:pPr>
            <a:r>
              <a:rPr lang="en-US" sz="5250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DESIGN PLAN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74404" y="7481673"/>
            <a:ext cx="99381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is a simple mockup created by Google Docs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804756" y="5884511"/>
            <a:ext cx="3597733" cy="5207245"/>
          </a:xfrm>
          <a:custGeom>
            <a:avLst/>
            <a:gdLst/>
            <a:ahLst/>
            <a:cxnLst/>
            <a:rect l="l" t="t" r="r" b="b"/>
            <a:pathLst>
              <a:path w="3597733" h="5207245">
                <a:moveTo>
                  <a:pt x="0" y="0"/>
                </a:moveTo>
                <a:lnTo>
                  <a:pt x="3597733" y="0"/>
                </a:lnTo>
                <a:lnTo>
                  <a:pt x="3597733" y="5207245"/>
                </a:lnTo>
                <a:lnTo>
                  <a:pt x="0" y="5207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400000" flipH="1" flipV="1">
            <a:off x="13884526" y="-804936"/>
            <a:ext cx="3598538" cy="5208410"/>
          </a:xfrm>
          <a:custGeom>
            <a:avLst/>
            <a:gdLst/>
            <a:ahLst/>
            <a:cxnLst/>
            <a:rect l="l" t="t" r="r" b="b"/>
            <a:pathLst>
              <a:path w="3598538" h="5208410">
                <a:moveTo>
                  <a:pt x="3598538" y="5208410"/>
                </a:moveTo>
                <a:lnTo>
                  <a:pt x="0" y="5208410"/>
                </a:lnTo>
                <a:lnTo>
                  <a:pt x="0" y="0"/>
                </a:lnTo>
                <a:lnTo>
                  <a:pt x="3598538" y="0"/>
                </a:lnTo>
                <a:lnTo>
                  <a:pt x="3598538" y="520841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00" y="1028700"/>
            <a:ext cx="2618309" cy="1204422"/>
          </a:xfrm>
          <a:custGeom>
            <a:avLst/>
            <a:gdLst/>
            <a:ahLst/>
            <a:cxnLst/>
            <a:rect l="l" t="t" r="r" b="b"/>
            <a:pathLst>
              <a:path w="2618309" h="1204422">
                <a:moveTo>
                  <a:pt x="0" y="0"/>
                </a:moveTo>
                <a:lnTo>
                  <a:pt x="2618309" y="0"/>
                </a:lnTo>
                <a:lnTo>
                  <a:pt x="2618309" y="1204422"/>
                </a:lnTo>
                <a:lnTo>
                  <a:pt x="0" y="12044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14640991" y="8053878"/>
            <a:ext cx="2618309" cy="1204422"/>
          </a:xfrm>
          <a:custGeom>
            <a:avLst/>
            <a:gdLst/>
            <a:ahLst/>
            <a:cxnLst/>
            <a:rect l="l" t="t" r="r" b="b"/>
            <a:pathLst>
              <a:path w="2618309" h="1204422">
                <a:moveTo>
                  <a:pt x="2618309" y="0"/>
                </a:moveTo>
                <a:lnTo>
                  <a:pt x="0" y="0"/>
                </a:lnTo>
                <a:lnTo>
                  <a:pt x="0" y="1204422"/>
                </a:lnTo>
                <a:lnTo>
                  <a:pt x="2618309" y="1204422"/>
                </a:lnTo>
                <a:lnTo>
                  <a:pt x="261830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400000">
            <a:off x="-178863" y="7030660"/>
            <a:ext cx="3435203" cy="1020078"/>
          </a:xfrm>
          <a:custGeom>
            <a:avLst/>
            <a:gdLst/>
            <a:ahLst/>
            <a:cxnLst/>
            <a:rect l="l" t="t" r="r" b="b"/>
            <a:pathLst>
              <a:path w="3435203" h="1020078">
                <a:moveTo>
                  <a:pt x="0" y="0"/>
                </a:moveTo>
                <a:lnTo>
                  <a:pt x="3435203" y="0"/>
                </a:lnTo>
                <a:lnTo>
                  <a:pt x="3435203" y="1020077"/>
                </a:lnTo>
                <a:lnTo>
                  <a:pt x="0" y="10200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5400000">
            <a:off x="15031660" y="2236263"/>
            <a:ext cx="3435203" cy="1020078"/>
          </a:xfrm>
          <a:custGeom>
            <a:avLst/>
            <a:gdLst/>
            <a:ahLst/>
            <a:cxnLst/>
            <a:rect l="l" t="t" r="r" b="b"/>
            <a:pathLst>
              <a:path w="3435203" h="1020078">
                <a:moveTo>
                  <a:pt x="0" y="0"/>
                </a:moveTo>
                <a:lnTo>
                  <a:pt x="3435203" y="0"/>
                </a:lnTo>
                <a:lnTo>
                  <a:pt x="3435203" y="1020077"/>
                </a:lnTo>
                <a:lnTo>
                  <a:pt x="0" y="10200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3650196" y="3937952"/>
            <a:ext cx="10987608" cy="2172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79"/>
              </a:lnSpc>
            </a:pPr>
            <a:r>
              <a:rPr lang="en-US" sz="12699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THANK YOU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421</Words>
  <Application>Microsoft Office PowerPoint</Application>
  <PresentationFormat>Custom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Chau Philomene</vt:lpstr>
      <vt:lpstr>Arial</vt:lpstr>
      <vt:lpstr>Roboto</vt:lpstr>
      <vt:lpstr>Calibri</vt:lpstr>
      <vt:lpstr>Roboto Bold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 Battery Explorer</dc:title>
  <cp:lastModifiedBy>Maya Saeed</cp:lastModifiedBy>
  <cp:revision>2</cp:revision>
  <dcterms:created xsi:type="dcterms:W3CDTF">2006-08-16T00:00:00Z</dcterms:created>
  <dcterms:modified xsi:type="dcterms:W3CDTF">2025-05-19T14:13:23Z</dcterms:modified>
  <dc:identifier>DAGnxnVQ6bw</dc:identifier>
</cp:coreProperties>
</file>