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 id="261" r:id="rId6"/>
    <p:sldId id="262" r:id="rId7"/>
    <p:sldId id="263" r:id="rId8"/>
    <p:sldId id="268" r:id="rId9"/>
    <p:sldId id="269" r:id="rId10"/>
    <p:sldId id="264" r:id="rId11"/>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p:scale>
          <a:sx n="100" d="100"/>
          <a:sy n="100" d="100"/>
        </p:scale>
        <p:origin x="109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1946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55625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25403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21168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08300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407566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EB6814-04E6-4080-A849-E483B20FBFB4}" type="datetimeFigureOut">
              <a:rPr lang="en-GB" smtClean="0"/>
              <a:t>06/01/2020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73153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EB6814-04E6-4080-A849-E483B20FBFB4}" type="datetimeFigureOut">
              <a:rPr lang="en-GB" smtClean="0"/>
              <a:t>06/01/2020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46016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B6814-04E6-4080-A849-E483B20FBFB4}"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10031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85162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8632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EEB6814-04E6-4080-A849-E483B20FBFB4}" type="datetimeFigureOut">
              <a:rPr lang="en-GB" smtClean="0"/>
              <a:t>06/01/2020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FAB4B30-AB59-4A10-9FF7-216D5C307546}" type="slidenum">
              <a:rPr lang="en-GB" smtClean="0"/>
              <a:t>‹#›</a:t>
            </a:fld>
            <a:endParaRPr lang="en-GB"/>
          </a:p>
        </p:txBody>
      </p:sp>
    </p:spTree>
    <p:extLst>
      <p:ext uri="{BB962C8B-B14F-4D97-AF65-F5344CB8AC3E}">
        <p14:creationId xmlns:p14="http://schemas.microsoft.com/office/powerpoint/2010/main" val="4245922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l.mcvey@leeds.ac.uk" TargetMode="External"/><Relationship Id="rId2" Type="http://schemas.openxmlformats.org/officeDocument/2006/relationships/hyperlink" Target="mailto:n.alvarado@leeds.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la.org.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1990" y="3449836"/>
            <a:ext cx="5143500" cy="4842756"/>
          </a:xfrm>
        </p:spPr>
        <p:txBody>
          <a:bodyPr>
            <a:normAutofit/>
          </a:bodyPr>
          <a:lstStyle/>
          <a:p>
            <a:pPr algn="l"/>
            <a:r>
              <a:rPr lang="en-GB" sz="1400" b="1" dirty="0" smtClean="0"/>
              <a:t>Contents</a:t>
            </a:r>
          </a:p>
          <a:p>
            <a:pPr marL="342900" indent="-342900" algn="l">
              <a:buAutoNum type="arabicPeriod"/>
            </a:pPr>
            <a:r>
              <a:rPr lang="en-GB" sz="1400" dirty="0" smtClean="0"/>
              <a:t>How to log onto </a:t>
            </a:r>
            <a:r>
              <a:rPr lang="en-GB" sz="1400" dirty="0" err="1" smtClean="0"/>
              <a:t>QualDash</a:t>
            </a:r>
            <a:endParaRPr lang="en-GB" sz="1400" dirty="0" smtClean="0"/>
          </a:p>
          <a:p>
            <a:pPr marL="342900" indent="-342900" algn="l">
              <a:buAutoNum type="arabicPeriod"/>
            </a:pPr>
            <a:r>
              <a:rPr lang="en-GB" sz="1400" dirty="0" err="1" smtClean="0"/>
              <a:t>QualDash</a:t>
            </a:r>
            <a:r>
              <a:rPr lang="en-GB" sz="1400" dirty="0" smtClean="0"/>
              <a:t> home screen (</a:t>
            </a:r>
            <a:r>
              <a:rPr lang="en-GB" sz="1400" dirty="0" err="1" smtClean="0"/>
              <a:t>Qualcards</a:t>
            </a:r>
            <a:r>
              <a:rPr lang="en-GB" sz="1400" dirty="0" smtClean="0"/>
              <a:t>)</a:t>
            </a:r>
          </a:p>
          <a:p>
            <a:pPr marL="685800" lvl="1" indent="-342900" algn="l">
              <a:buFont typeface="+mj-lt"/>
              <a:buAutoNum type="alphaLcParenR"/>
            </a:pPr>
            <a:r>
              <a:rPr lang="en-GB" sz="1400" dirty="0" smtClean="0"/>
              <a:t>How to show counts and percentages </a:t>
            </a:r>
          </a:p>
          <a:p>
            <a:pPr marL="685800" lvl="1" indent="-342900" algn="l">
              <a:buFont typeface="+mj-lt"/>
              <a:buAutoNum type="alphaLcParenR"/>
            </a:pPr>
            <a:r>
              <a:rPr lang="en-GB" sz="1400" dirty="0" smtClean="0"/>
              <a:t>How to change the layout of the </a:t>
            </a:r>
            <a:r>
              <a:rPr lang="en-GB" sz="1400" dirty="0" err="1" smtClean="0"/>
              <a:t>qualcards</a:t>
            </a:r>
            <a:endParaRPr lang="en-GB" sz="1400" dirty="0" smtClean="0"/>
          </a:p>
          <a:p>
            <a:pPr marL="685800" lvl="1" indent="-342900" algn="l">
              <a:buFont typeface="+mj-lt"/>
              <a:buAutoNum type="alphaLcParenR"/>
            </a:pPr>
            <a:r>
              <a:rPr lang="en-GB" sz="1400" dirty="0" smtClean="0"/>
              <a:t>How to expand the </a:t>
            </a:r>
            <a:r>
              <a:rPr lang="en-GB" sz="1400" dirty="0" err="1" smtClean="0"/>
              <a:t>qualcards</a:t>
            </a:r>
            <a:r>
              <a:rPr lang="en-GB" sz="1400" dirty="0" smtClean="0"/>
              <a:t> to see more data</a:t>
            </a:r>
          </a:p>
          <a:p>
            <a:pPr marL="342900" indent="-342900" algn="l">
              <a:buAutoNum type="arabicPeriod"/>
            </a:pPr>
            <a:r>
              <a:rPr lang="en-GB" sz="1400" dirty="0" smtClean="0"/>
              <a:t>Expanded </a:t>
            </a:r>
            <a:r>
              <a:rPr lang="en-GB" sz="1400" dirty="0" err="1" smtClean="0"/>
              <a:t>Qualcards</a:t>
            </a:r>
            <a:endParaRPr lang="en-GB" sz="1400" dirty="0" smtClean="0"/>
          </a:p>
          <a:p>
            <a:pPr marL="685800" lvl="1" indent="-342900" algn="l">
              <a:buFont typeface="+mj-lt"/>
              <a:buAutoNum type="alphaLcParenR"/>
            </a:pPr>
            <a:r>
              <a:rPr lang="en-GB" sz="1400" dirty="0" smtClean="0"/>
              <a:t>How to interact with the measures</a:t>
            </a:r>
          </a:p>
          <a:p>
            <a:pPr marL="685800" lvl="1" indent="-342900" algn="l">
              <a:buFont typeface="+mj-lt"/>
              <a:buAutoNum type="alphaLcParenR"/>
            </a:pPr>
            <a:r>
              <a:rPr lang="en-GB" sz="1400" dirty="0" smtClean="0"/>
              <a:t>How to add and remove measures</a:t>
            </a:r>
          </a:p>
          <a:p>
            <a:pPr marL="342900" indent="-342900" algn="l">
              <a:buAutoNum type="arabicPeriod"/>
            </a:pPr>
            <a:r>
              <a:rPr lang="en-GB" sz="1400" dirty="0" smtClean="0"/>
              <a:t>Exporting graphs and data</a:t>
            </a:r>
          </a:p>
          <a:p>
            <a:pPr marL="685800" lvl="1" indent="-342900" algn="l">
              <a:buFont typeface="+mj-lt"/>
              <a:buAutoNum type="alphaLcParenR"/>
            </a:pPr>
            <a:r>
              <a:rPr lang="en-GB" sz="1400" dirty="0" smtClean="0"/>
              <a:t>How to export graphs and charts</a:t>
            </a:r>
          </a:p>
          <a:p>
            <a:pPr marL="685800" lvl="1" indent="-342900" algn="l">
              <a:buFont typeface="+mj-lt"/>
              <a:buAutoNum type="alphaLcParenR"/>
            </a:pPr>
            <a:r>
              <a:rPr lang="en-GB" sz="1400" dirty="0" smtClean="0"/>
              <a:t>How to export raw data</a:t>
            </a:r>
          </a:p>
          <a:p>
            <a:pPr marL="342900" indent="-342900" algn="l">
              <a:buFont typeface="+mj-lt"/>
              <a:buAutoNum type="arabicPeriod"/>
            </a:pPr>
            <a:r>
              <a:rPr lang="en-GB" sz="1400" dirty="0" smtClean="0"/>
              <a:t>Data quality pane</a:t>
            </a:r>
          </a:p>
          <a:p>
            <a:pPr marL="342900" indent="-342900" algn="l">
              <a:buFont typeface="+mj-lt"/>
              <a:buAutoNum type="arabicPeriod"/>
            </a:pPr>
            <a:r>
              <a:rPr lang="en-GB" sz="1400" dirty="0" smtClean="0"/>
              <a:t>Tips on interpreting data</a:t>
            </a:r>
          </a:p>
          <a:p>
            <a:pPr marL="342900" indent="-342900" algn="l">
              <a:buFont typeface="+mj-lt"/>
              <a:buAutoNum type="arabicPeriod"/>
            </a:pPr>
            <a:r>
              <a:rPr lang="en-GB" sz="1400" dirty="0" smtClean="0"/>
              <a:t>Customisation/reporting </a:t>
            </a:r>
            <a:r>
              <a:rPr lang="en-GB" sz="1400" dirty="0" smtClean="0"/>
              <a:t>problems</a:t>
            </a:r>
            <a:endParaRPr lang="en-GB" sz="1400" dirty="0"/>
          </a:p>
        </p:txBody>
      </p:sp>
      <p:pic>
        <p:nvPicPr>
          <p:cNvPr id="4" name="Picture 3"/>
          <p:cNvPicPr>
            <a:picLocks noChangeAspect="1"/>
          </p:cNvPicPr>
          <p:nvPr/>
        </p:nvPicPr>
        <p:blipFill>
          <a:blip r:embed="rId2"/>
          <a:stretch>
            <a:fillRect/>
          </a:stretch>
        </p:blipFill>
        <p:spPr>
          <a:xfrm>
            <a:off x="1711344" y="489588"/>
            <a:ext cx="2475191" cy="2127688"/>
          </a:xfrm>
          <a:prstGeom prst="rect">
            <a:avLst/>
          </a:prstGeom>
        </p:spPr>
      </p:pic>
    </p:spTree>
    <p:extLst>
      <p:ext uri="{BB962C8B-B14F-4D97-AF65-F5344CB8AC3E}">
        <p14:creationId xmlns:p14="http://schemas.microsoft.com/office/powerpoint/2010/main" val="317246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640" y="735062"/>
            <a:ext cx="5915025" cy="6285266"/>
          </a:xfrm>
        </p:spPr>
        <p:txBody>
          <a:bodyPr>
            <a:normAutofit/>
          </a:bodyPr>
          <a:lstStyle/>
          <a:p>
            <a:pPr marL="0" indent="0">
              <a:buNone/>
            </a:pPr>
            <a:endParaRPr lang="en-GB" sz="1400" dirty="0" smtClean="0"/>
          </a:p>
          <a:p>
            <a:pPr marL="0" indent="0">
              <a:buNone/>
            </a:pPr>
            <a:r>
              <a:rPr lang="en-GB" sz="1400" b="1" dirty="0"/>
              <a:t>8</a:t>
            </a:r>
            <a:r>
              <a:rPr lang="en-GB" sz="1400" b="1" dirty="0" smtClean="0"/>
              <a:t>. Customisation / Reporting problems</a:t>
            </a:r>
          </a:p>
          <a:p>
            <a:pPr marL="0" indent="0">
              <a:buNone/>
            </a:pPr>
            <a:endParaRPr lang="en-GB" sz="1400" dirty="0" smtClean="0"/>
          </a:p>
          <a:p>
            <a:pPr marL="0" indent="0">
              <a:lnSpc>
                <a:spcPct val="150000"/>
              </a:lnSpc>
              <a:buNone/>
            </a:pPr>
            <a:r>
              <a:rPr lang="en-GB" sz="1200" dirty="0" smtClean="0"/>
              <a:t>If you would like to add new or adapt existing </a:t>
            </a:r>
            <a:r>
              <a:rPr lang="en-GB" sz="1200" dirty="0" err="1" smtClean="0"/>
              <a:t>qualcards</a:t>
            </a:r>
            <a:r>
              <a:rPr lang="en-GB" sz="1200" dirty="0" smtClean="0"/>
              <a:t> or report any problems with </a:t>
            </a:r>
            <a:r>
              <a:rPr lang="en-GB" sz="1200" dirty="0" err="1" smtClean="0"/>
              <a:t>QualDash</a:t>
            </a:r>
            <a:r>
              <a:rPr lang="en-GB" sz="1200" dirty="0" smtClean="0"/>
              <a:t>, please contact :</a:t>
            </a:r>
          </a:p>
          <a:p>
            <a:pPr lvl="1"/>
            <a:r>
              <a:rPr lang="en-GB" sz="1200" dirty="0" smtClean="0"/>
              <a:t>Natasha Alvarado| </a:t>
            </a:r>
            <a:r>
              <a:rPr lang="en-GB" sz="1200" u="sng" dirty="0" smtClean="0">
                <a:hlinkClick r:id="rId2"/>
              </a:rPr>
              <a:t>n.alvarado@leeds.ac.uk</a:t>
            </a:r>
            <a:r>
              <a:rPr lang="en-GB" sz="1200" dirty="0" smtClean="0"/>
              <a:t>  </a:t>
            </a:r>
          </a:p>
          <a:p>
            <a:pPr lvl="1"/>
            <a:r>
              <a:rPr lang="en-GB" sz="1200" dirty="0" smtClean="0"/>
              <a:t>Lynn McVey| </a:t>
            </a:r>
            <a:r>
              <a:rPr lang="en-GB" sz="1200" dirty="0" smtClean="0">
                <a:hlinkClick r:id="rId3"/>
              </a:rPr>
              <a:t>l.mcvey@leeds.ac.uk</a:t>
            </a:r>
            <a:r>
              <a:rPr lang="en-GB" sz="1200" dirty="0" smtClean="0"/>
              <a:t>  </a:t>
            </a:r>
          </a:p>
          <a:p>
            <a:endParaRPr lang="en-GB" sz="1400" dirty="0" smtClean="0"/>
          </a:p>
        </p:txBody>
      </p:sp>
    </p:spTree>
    <p:extLst>
      <p:ext uri="{BB962C8B-B14F-4D97-AF65-F5344CB8AC3E}">
        <p14:creationId xmlns:p14="http://schemas.microsoft.com/office/powerpoint/2010/main" val="57611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0944" y="539696"/>
            <a:ext cx="5436997" cy="1486946"/>
          </a:xfrm>
          <a:prstGeom prst="rect">
            <a:avLst/>
          </a:prstGeom>
        </p:spPr>
        <p:txBody>
          <a:bodyPr wrap="square">
            <a:spAutoFit/>
          </a:bodyPr>
          <a:lstStyle/>
          <a:p>
            <a:pPr lvl="0">
              <a:lnSpc>
                <a:spcPct val="107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1. How </a:t>
            </a:r>
            <a:r>
              <a:rPr lang="en-GB" sz="1100" b="1" dirty="0">
                <a:latin typeface="Calibri" panose="020F0502020204030204" pitchFamily="34" charset="0"/>
                <a:ea typeface="Calibri" panose="020F0502020204030204" pitchFamily="34" charset="0"/>
                <a:cs typeface="Arial" panose="020B0604020202020204" pitchFamily="34" charset="0"/>
              </a:rPr>
              <a:t>to log </a:t>
            </a:r>
            <a:r>
              <a:rPr lang="en-GB" sz="1100" b="1" dirty="0" smtClean="0">
                <a:latin typeface="Calibri" panose="020F0502020204030204" pitchFamily="34" charset="0"/>
                <a:ea typeface="Calibri" panose="020F0502020204030204" pitchFamily="34" charset="0"/>
                <a:cs typeface="Arial" panose="020B0604020202020204" pitchFamily="34" charset="0"/>
              </a:rPr>
              <a:t>onto QualDash</a:t>
            </a:r>
            <a:endParaRPr lang="en-GB" sz="1100" dirty="0">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QualDash can be accessed via Google chrome.  </a:t>
            </a:r>
            <a:r>
              <a:rPr lang="en-GB" sz="1100" dirty="0" smtClean="0">
                <a:latin typeface="Calibri" panose="020F0502020204030204" pitchFamily="34" charset="0"/>
                <a:ea typeface="Calibri" panose="020F0502020204030204" pitchFamily="34" charset="0"/>
                <a:cs typeface="Arial" panose="020B0604020202020204" pitchFamily="34" charset="0"/>
              </a:rPr>
              <a:t>If you don’t have Chrome, please ask your IT department to install it.  </a:t>
            </a:r>
          </a:p>
          <a:p>
            <a:pPr marL="171450" indent="-171450">
              <a:lnSpc>
                <a:spcPct val="107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If </a:t>
            </a:r>
            <a:r>
              <a:rPr lang="en-GB" sz="1100" dirty="0">
                <a:latin typeface="Calibri" panose="020F0502020204030204" pitchFamily="34" charset="0"/>
                <a:ea typeface="Calibri" panose="020F0502020204030204" pitchFamily="34" charset="0"/>
                <a:cs typeface="Arial" panose="020B0604020202020204" pitchFamily="34" charset="0"/>
              </a:rPr>
              <a:t>you have not been provided with a URL please contact the </a:t>
            </a:r>
            <a:r>
              <a:rPr lang="en-GB" sz="1100" dirty="0" err="1">
                <a:latin typeface="Calibri" panose="020F0502020204030204" pitchFamily="34" charset="0"/>
                <a:ea typeface="Calibri" panose="020F0502020204030204" pitchFamily="34" charset="0"/>
                <a:cs typeface="Arial" panose="020B0604020202020204" pitchFamily="34" charset="0"/>
              </a:rPr>
              <a:t>QualDash</a:t>
            </a:r>
            <a:r>
              <a:rPr lang="en-GB" sz="1100" dirty="0">
                <a:latin typeface="Calibri" panose="020F0502020204030204" pitchFamily="34" charset="0"/>
                <a:ea typeface="Calibri" panose="020F0502020204030204" pitchFamily="34" charset="0"/>
                <a:cs typeface="Arial" panose="020B0604020202020204" pitchFamily="34" charset="0"/>
              </a:rPr>
              <a:t> team. (contact details at the end of this document). </a:t>
            </a:r>
          </a:p>
          <a:p>
            <a:pPr marL="171450" indent="-171450">
              <a:lnSpc>
                <a:spcPct val="107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When the </a:t>
            </a:r>
            <a:r>
              <a:rPr lang="en-GB" sz="1100" dirty="0" err="1">
                <a:latin typeface="Calibri" panose="020F0502020204030204" pitchFamily="34" charset="0"/>
                <a:ea typeface="Calibri" panose="020F0502020204030204" pitchFamily="34" charset="0"/>
                <a:cs typeface="Arial" panose="020B0604020202020204" pitchFamily="34" charset="0"/>
              </a:rPr>
              <a:t>QualDash</a:t>
            </a:r>
            <a:r>
              <a:rPr lang="en-GB" sz="1100" dirty="0">
                <a:latin typeface="Calibri" panose="020F0502020204030204" pitchFamily="34" charset="0"/>
                <a:ea typeface="Calibri" panose="020F0502020204030204" pitchFamily="34" charset="0"/>
                <a:cs typeface="Arial" panose="020B0604020202020204" pitchFamily="34" charset="0"/>
              </a:rPr>
              <a:t> web page opens, click on the green button to ‘get started</a:t>
            </a:r>
            <a:r>
              <a:rPr lang="en-GB" sz="1100" dirty="0" smtClean="0">
                <a:latin typeface="Calibri" panose="020F0502020204030204" pitchFamily="34" charset="0"/>
                <a:ea typeface="Calibri" panose="020F0502020204030204" pitchFamily="34" charset="0"/>
                <a:cs typeface="Arial" panose="020B0604020202020204" pitchFamily="34" charset="0"/>
              </a:rPr>
              <a: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95249" y="7623108"/>
            <a:ext cx="5305680" cy="1277273"/>
          </a:xfrm>
          <a:prstGeom prst="rect">
            <a:avLst/>
          </a:prstGeom>
        </p:spPr>
        <p:txBody>
          <a:bodyPr wrap="square">
            <a:spAutoFit/>
          </a:bodyPr>
          <a:lstStyle/>
          <a:p>
            <a:r>
              <a:rPr lang="en-GB" sz="1100" b="1" dirty="0" smtClean="0"/>
              <a:t>Using the drop down list please enter </a:t>
            </a:r>
            <a:endParaRPr lang="en-GB" sz="1100" b="1" dirty="0"/>
          </a:p>
          <a:p>
            <a:pPr marL="171450" indent="-171450">
              <a:lnSpc>
                <a:spcPct val="150000"/>
              </a:lnSpc>
              <a:buFont typeface="Arial" panose="020B0604020202020204" pitchFamily="34" charset="0"/>
              <a:buChar char="•"/>
            </a:pPr>
            <a:r>
              <a:rPr lang="en-GB" sz="1100" dirty="0"/>
              <a:t>the audit you want to view - the choices are </a:t>
            </a:r>
            <a:r>
              <a:rPr lang="en-GB" sz="1100" dirty="0" err="1"/>
              <a:t>PICANet</a:t>
            </a:r>
            <a:r>
              <a:rPr lang="en-GB" sz="1100" dirty="0"/>
              <a:t> or MINAP  only. </a:t>
            </a:r>
          </a:p>
          <a:p>
            <a:pPr marL="171450" indent="-171450">
              <a:lnSpc>
                <a:spcPct val="150000"/>
              </a:lnSpc>
              <a:buFont typeface="Arial" panose="020B0604020202020204" pitchFamily="34" charset="0"/>
              <a:buChar char="•"/>
            </a:pPr>
            <a:r>
              <a:rPr lang="en-GB" sz="1100" dirty="0"/>
              <a:t>the year of </a:t>
            </a:r>
            <a:r>
              <a:rPr lang="en-GB" sz="1100" dirty="0" smtClean="0"/>
              <a:t>data </a:t>
            </a:r>
            <a:r>
              <a:rPr lang="en-GB" sz="1100" dirty="0"/>
              <a:t>you want to </a:t>
            </a:r>
            <a:r>
              <a:rPr lang="en-GB" sz="1100" dirty="0" smtClean="0"/>
              <a:t>view</a:t>
            </a:r>
          </a:p>
          <a:p>
            <a:pPr marL="171450" indent="-171450">
              <a:lnSpc>
                <a:spcPct val="150000"/>
              </a:lnSpc>
              <a:buFont typeface="Arial" panose="020B0604020202020204" pitchFamily="34" charset="0"/>
              <a:buChar char="•"/>
            </a:pPr>
            <a:r>
              <a:rPr lang="en-GB" sz="1100" dirty="0"/>
              <a:t>y</a:t>
            </a:r>
            <a:r>
              <a:rPr lang="en-GB" sz="1100" dirty="0" smtClean="0"/>
              <a:t>our </a:t>
            </a:r>
            <a:r>
              <a:rPr lang="en-GB" sz="1100" dirty="0"/>
              <a:t>job </a:t>
            </a:r>
            <a:r>
              <a:rPr lang="en-GB" sz="1100" dirty="0" smtClean="0"/>
              <a:t>title e.g. doctor, nurse, audit clerk  </a:t>
            </a:r>
            <a:endParaRPr lang="en-GB" sz="1100" dirty="0"/>
          </a:p>
          <a:p>
            <a:pPr marL="171450" indent="-171450">
              <a:lnSpc>
                <a:spcPct val="150000"/>
              </a:lnSpc>
              <a:buFont typeface="Arial" panose="020B0604020202020204" pitchFamily="34" charset="0"/>
              <a:buChar char="•"/>
            </a:pPr>
            <a:r>
              <a:rPr lang="en-GB" sz="1100" dirty="0" smtClean="0"/>
              <a:t>click ‘Launch </a:t>
            </a:r>
            <a:r>
              <a:rPr lang="en-GB" sz="1100" dirty="0" err="1" smtClean="0"/>
              <a:t>QualDash</a:t>
            </a:r>
            <a:r>
              <a:rPr lang="en-GB" sz="1100" dirty="0" smtClean="0"/>
              <a:t>’ </a:t>
            </a:r>
            <a:r>
              <a:rPr lang="en-GB" sz="1100" dirty="0"/>
              <a:t>to take you to the dashboard home screen.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918843" y="2136891"/>
            <a:ext cx="4289680" cy="2102082"/>
          </a:xfrm>
          <a:prstGeom prst="rect">
            <a:avLst/>
          </a:prstGeom>
        </p:spPr>
      </p:pic>
      <p:sp>
        <p:nvSpPr>
          <p:cNvPr id="3" name="Rectangle 2"/>
          <p:cNvSpPr/>
          <p:nvPr/>
        </p:nvSpPr>
        <p:spPr>
          <a:xfrm>
            <a:off x="433704" y="9010630"/>
            <a:ext cx="5714238" cy="261610"/>
          </a:xfrm>
          <a:prstGeom prst="rect">
            <a:avLst/>
          </a:prstGeom>
        </p:spPr>
        <p:txBody>
          <a:bodyPr wrap="square">
            <a:spAutoFit/>
          </a:bodyPr>
          <a:lstStyle/>
          <a:p>
            <a:r>
              <a:rPr lang="en-GB" sz="1100" b="1" dirty="0" smtClean="0"/>
              <a:t>NB: all </a:t>
            </a:r>
            <a:r>
              <a:rPr lang="en-GB" sz="1100" b="1" dirty="0"/>
              <a:t>data displayed on the dashboard will be from the year you enter at log </a:t>
            </a:r>
            <a:r>
              <a:rPr lang="en-GB" sz="1100" b="1" dirty="0" smtClean="0"/>
              <a:t>in.</a:t>
            </a:r>
            <a:endParaRPr lang="en-GB" sz="1100" b="1" dirty="0"/>
          </a:p>
        </p:txBody>
      </p:sp>
      <p:pic>
        <p:nvPicPr>
          <p:cNvPr id="5" name="Picture 4"/>
          <p:cNvPicPr>
            <a:picLocks noChangeAspect="1"/>
          </p:cNvPicPr>
          <p:nvPr/>
        </p:nvPicPr>
        <p:blipFill>
          <a:blip r:embed="rId3"/>
          <a:stretch>
            <a:fillRect/>
          </a:stretch>
        </p:blipFill>
        <p:spPr>
          <a:xfrm>
            <a:off x="710944" y="4892736"/>
            <a:ext cx="5023104" cy="2556696"/>
          </a:xfrm>
          <a:prstGeom prst="rect">
            <a:avLst/>
          </a:prstGeom>
        </p:spPr>
      </p:pic>
      <p:sp>
        <p:nvSpPr>
          <p:cNvPr id="7" name="Rectangle 6"/>
          <p:cNvSpPr/>
          <p:nvPr/>
        </p:nvSpPr>
        <p:spPr>
          <a:xfrm>
            <a:off x="595248" y="4563696"/>
            <a:ext cx="5391150" cy="261610"/>
          </a:xfrm>
          <a:prstGeom prst="rect">
            <a:avLst/>
          </a:prstGeom>
          <a:noFill/>
          <a:ln>
            <a:noFill/>
          </a:ln>
        </p:spPr>
        <p:txBody>
          <a:bodyPr wrap="square" lIns="91440" tIns="45720" rIns="91440" bIns="45720">
            <a:spAutoFit/>
          </a:bodyPr>
          <a:lstStyle/>
          <a:p>
            <a:pPr marL="171450" indent="-171450">
              <a:spcAft>
                <a:spcPts val="0"/>
              </a:spcAft>
              <a:buFont typeface="Arial" panose="020B0604020202020204" pitchFamily="34" charset="0"/>
              <a:buChar char="•"/>
            </a:pPr>
            <a:r>
              <a:rPr lang="en-GB" sz="1100" dirty="0" smtClean="0">
                <a:ea typeface="Tahoma" panose="020B0604030504040204" pitchFamily="34" charset="0"/>
              </a:rPr>
              <a:t>You will be taken to this screen </a:t>
            </a:r>
            <a:endParaRPr lang="en-GB" sz="1200" dirty="0">
              <a:effectLst/>
              <a:ea typeface="Times New Roman" panose="02020603050405020304" pitchFamily="18" charset="0"/>
            </a:endParaRPr>
          </a:p>
        </p:txBody>
      </p:sp>
    </p:spTree>
    <p:extLst>
      <p:ext uri="{BB962C8B-B14F-4D97-AF65-F5344CB8AC3E}">
        <p14:creationId xmlns:p14="http://schemas.microsoft.com/office/powerpoint/2010/main" val="304788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983639" y="6935392"/>
            <a:ext cx="3291343" cy="1714502"/>
          </a:xfrm>
          <a:prstGeom prst="rect">
            <a:avLst/>
          </a:prstGeom>
        </p:spPr>
      </p:pic>
      <p:pic>
        <p:nvPicPr>
          <p:cNvPr id="6" name="Picture 5"/>
          <p:cNvPicPr>
            <a:picLocks noChangeAspect="1"/>
          </p:cNvPicPr>
          <p:nvPr/>
        </p:nvPicPr>
        <p:blipFill>
          <a:blip r:embed="rId3"/>
          <a:stretch>
            <a:fillRect/>
          </a:stretch>
        </p:blipFill>
        <p:spPr>
          <a:xfrm>
            <a:off x="2929167" y="4431447"/>
            <a:ext cx="3141261" cy="1378233"/>
          </a:xfrm>
          <a:prstGeom prst="rect">
            <a:avLst/>
          </a:prstGeom>
        </p:spPr>
      </p:pic>
      <p:pic>
        <p:nvPicPr>
          <p:cNvPr id="5" name="Picture 4"/>
          <p:cNvPicPr>
            <a:picLocks noChangeAspect="1"/>
          </p:cNvPicPr>
          <p:nvPr/>
        </p:nvPicPr>
        <p:blipFill>
          <a:blip r:embed="rId4"/>
          <a:stretch>
            <a:fillRect/>
          </a:stretch>
        </p:blipFill>
        <p:spPr>
          <a:xfrm>
            <a:off x="3128753" y="2287482"/>
            <a:ext cx="3001114" cy="1879661"/>
          </a:xfrm>
          <a:prstGeom prst="rect">
            <a:avLst/>
          </a:prstGeom>
        </p:spPr>
      </p:pic>
      <p:sp>
        <p:nvSpPr>
          <p:cNvPr id="11" name="Rectangle 10"/>
          <p:cNvSpPr/>
          <p:nvPr/>
        </p:nvSpPr>
        <p:spPr>
          <a:xfrm>
            <a:off x="328245" y="6462097"/>
            <a:ext cx="2524405" cy="2715167"/>
          </a:xfrm>
          <a:prstGeom prst="rect">
            <a:avLst/>
          </a:prstGeom>
        </p:spPr>
        <p:txBody>
          <a:bodyPr wrap="square">
            <a:spAutoFit/>
          </a:bodyPr>
          <a:lstStyle/>
          <a:p>
            <a:pPr>
              <a:lnSpc>
                <a:spcPct val="150000"/>
              </a:lnSpc>
              <a:spcAft>
                <a:spcPts val="800"/>
              </a:spcAft>
            </a:pPr>
            <a:r>
              <a:rPr lang="en-GB" sz="1100" dirty="0" smtClean="0"/>
              <a:t>c) </a:t>
            </a:r>
            <a:r>
              <a:rPr lang="en-GB" sz="1100" b="1" dirty="0" smtClean="0"/>
              <a:t>To </a:t>
            </a:r>
            <a:r>
              <a:rPr lang="en-GB" sz="1100" b="1" dirty="0"/>
              <a:t>expand the </a:t>
            </a:r>
            <a:r>
              <a:rPr lang="en-GB" sz="1100" b="1" dirty="0" err="1" smtClean="0"/>
              <a:t>qualcards</a:t>
            </a:r>
            <a:r>
              <a:rPr lang="en-GB" sz="1100" b="1" dirty="0" smtClean="0"/>
              <a:t> </a:t>
            </a:r>
            <a:r>
              <a:rPr lang="en-GB" sz="1100" b="1" dirty="0"/>
              <a:t>to see more </a:t>
            </a:r>
            <a:r>
              <a:rPr lang="en-GB" sz="1100" b="1" dirty="0" smtClean="0"/>
              <a:t>measures</a:t>
            </a:r>
            <a:r>
              <a:rPr lang="en-GB" sz="1100" dirty="0" smtClean="0"/>
              <a:t> you can: </a:t>
            </a:r>
            <a:endParaRPr lang="en-GB" sz="1100" dirty="0"/>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click the 1x1 layout to expand </a:t>
            </a:r>
            <a:r>
              <a:rPr lang="en-GB" sz="1100" b="1" i="1" dirty="0" smtClean="0">
                <a:latin typeface="Calibri" panose="020F0502020204030204" pitchFamily="34" charset="0"/>
                <a:ea typeface="Calibri" panose="020F0502020204030204" pitchFamily="34" charset="0"/>
                <a:cs typeface="Times New Roman" panose="02020603050405020304" pitchFamily="18" charset="0"/>
              </a:rPr>
              <a:t>all</a:t>
            </a:r>
            <a:r>
              <a:rPr lang="en-GB" sz="1100" dirty="0" smtClean="0">
                <a:latin typeface="Calibri" panose="020F0502020204030204" pitchFamily="34" charset="0"/>
                <a:ea typeface="Calibri" panose="020F0502020204030204" pitchFamily="34" charset="0"/>
                <a:cs typeface="Times New Roman" panose="02020603050405020304" pitchFamily="18" charset="0"/>
              </a:rPr>
              <a:t> 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qualcards</a:t>
            </a:r>
            <a:r>
              <a:rPr lang="en-GB" sz="1100" dirty="0">
                <a:latin typeface="Calibri" panose="020F0502020204030204" pitchFamily="34" charset="0"/>
                <a:ea typeface="Calibri" panose="020F0502020204030204" pitchFamily="34" charset="0"/>
                <a:cs typeface="Times New Roman" panose="02020603050405020304" pitchFamily="18" charset="0"/>
              </a:rPr>
              <a:t>.</a:t>
            </a:r>
            <a:r>
              <a:rPr lang="en-GB" sz="1100" dirty="0" smtClean="0">
                <a:latin typeface="Calibri" panose="020F0502020204030204" pitchFamily="34" charset="0"/>
                <a:ea typeface="Calibri" panose="020F0502020204030204" pitchFamily="34" charset="0"/>
                <a:cs typeface="Times New Roman" panose="02020603050405020304" pitchFamily="18" charset="0"/>
              </a:rPr>
              <a:t> </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Click the</a:t>
            </a:r>
            <a:r>
              <a:rPr lang="en-GB" sz="1100" dirty="0" smtClean="0"/>
              <a:t> arrows </a:t>
            </a:r>
            <a:r>
              <a:rPr lang="en-GB" sz="1100" dirty="0" smtClean="0">
                <a:latin typeface="Calibri" panose="020F0502020204030204" pitchFamily="34" charset="0"/>
                <a:ea typeface="Calibri" panose="020F0502020204030204" pitchFamily="34" charset="0"/>
                <a:cs typeface="Times New Roman" panose="02020603050405020304" pitchFamily="18" charset="0"/>
              </a:rPr>
              <a:t>button at the top of a specific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Double click in the grey area of 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p:cNvSpPr/>
          <p:nvPr/>
        </p:nvSpPr>
        <p:spPr>
          <a:xfrm>
            <a:off x="4705061" y="7037228"/>
            <a:ext cx="508087" cy="287851"/>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p:cNvSpPr/>
          <p:nvPr/>
        </p:nvSpPr>
        <p:spPr>
          <a:xfrm>
            <a:off x="5085889" y="7839086"/>
            <a:ext cx="508087" cy="287851"/>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31" name="Straight Arrow Connector 30"/>
          <p:cNvCxnSpPr>
            <a:endCxn id="21" idx="2"/>
          </p:cNvCxnSpPr>
          <p:nvPr/>
        </p:nvCxnSpPr>
        <p:spPr>
          <a:xfrm flipV="1">
            <a:off x="2852650" y="7181154"/>
            <a:ext cx="1852411" cy="117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2" idx="2"/>
          </p:cNvCxnSpPr>
          <p:nvPr/>
        </p:nvCxnSpPr>
        <p:spPr>
          <a:xfrm>
            <a:off x="2785464" y="7941792"/>
            <a:ext cx="2300425" cy="41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785464" y="8355004"/>
            <a:ext cx="3053571" cy="1202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p:cNvSpPr>
            <a:spLocks noGrp="1"/>
          </p:cNvSpPr>
          <p:nvPr>
            <p:ph idx="1"/>
          </p:nvPr>
        </p:nvSpPr>
        <p:spPr>
          <a:xfrm>
            <a:off x="373952" y="369302"/>
            <a:ext cx="5915025" cy="6285266"/>
          </a:xfrm>
        </p:spPr>
        <p:txBody>
          <a:bodyPr>
            <a:normAutofit/>
          </a:bodyPr>
          <a:lstStyle/>
          <a:p>
            <a:pPr marL="0" indent="0">
              <a:lnSpc>
                <a:spcPct val="150000"/>
              </a:lnSpc>
              <a:buNone/>
            </a:pPr>
            <a:r>
              <a:rPr lang="en-GB" sz="1400" b="1" dirty="0" smtClean="0"/>
              <a:t>2. The </a:t>
            </a:r>
            <a:r>
              <a:rPr lang="en-GB" sz="1400" b="1" dirty="0" err="1" smtClean="0"/>
              <a:t>QualDash</a:t>
            </a:r>
            <a:r>
              <a:rPr lang="en-GB" sz="1400" b="1" dirty="0" smtClean="0"/>
              <a:t> home page </a:t>
            </a:r>
          </a:p>
          <a:p>
            <a:pPr marL="0" indent="0">
              <a:lnSpc>
                <a:spcPct val="150000"/>
              </a:lnSpc>
              <a:buNone/>
            </a:pPr>
            <a:r>
              <a:rPr lang="en-GB" sz="1100" dirty="0" err="1" smtClean="0"/>
              <a:t>QualDash</a:t>
            </a:r>
            <a:r>
              <a:rPr lang="en-GB" sz="1100" dirty="0" smtClean="0"/>
              <a:t> displays ‘</a:t>
            </a:r>
            <a:r>
              <a:rPr lang="en-GB" sz="1100" dirty="0" err="1" smtClean="0"/>
              <a:t>qualcards</a:t>
            </a:r>
            <a:r>
              <a:rPr lang="en-GB" sz="1100" dirty="0" smtClean="0"/>
              <a:t>’ that visualise data for different metrics. </a:t>
            </a:r>
            <a:r>
              <a:rPr lang="en-GB" sz="1100" dirty="0" err="1" smtClean="0"/>
              <a:t>Qualcards</a:t>
            </a:r>
            <a:r>
              <a:rPr lang="en-GB" sz="1100" dirty="0" smtClean="0"/>
              <a:t> can be thought of as a deck of cards spread out on the dashboard screen. They can be dragged around and rearranged, much like physical cards on a table surface.  Each </a:t>
            </a:r>
            <a:r>
              <a:rPr lang="en-GB" sz="1100" dirty="0" err="1" smtClean="0"/>
              <a:t>qualcard</a:t>
            </a:r>
            <a:r>
              <a:rPr lang="en-GB" sz="1100" dirty="0" smtClean="0"/>
              <a:t> is used to answer key questions about service performance. For example, in the example below, the </a:t>
            </a:r>
            <a:r>
              <a:rPr lang="en-GB" sz="1100" dirty="0" err="1" smtClean="0"/>
              <a:t>qualcard</a:t>
            </a:r>
            <a:r>
              <a:rPr lang="en-GB" sz="1100" dirty="0" smtClean="0"/>
              <a:t> addresses the question: how many NSTEMI admissions in a given month met the Door to Angiography target of 72 hours? (See section 5 for a full listing of </a:t>
            </a:r>
            <a:r>
              <a:rPr lang="en-GB" sz="1100" dirty="0" err="1" smtClean="0"/>
              <a:t>QualCard</a:t>
            </a:r>
            <a:r>
              <a:rPr lang="en-GB" sz="1100" dirty="0" smtClean="0"/>
              <a:t> descriptions).  </a:t>
            </a:r>
            <a:endParaRPr lang="en-GB" sz="1100" dirty="0"/>
          </a:p>
        </p:txBody>
      </p:sp>
      <p:sp>
        <p:nvSpPr>
          <p:cNvPr id="27" name="Rectangle 26"/>
          <p:cNvSpPr/>
          <p:nvPr/>
        </p:nvSpPr>
        <p:spPr>
          <a:xfrm>
            <a:off x="328245" y="2445229"/>
            <a:ext cx="2527744" cy="854080"/>
          </a:xfrm>
          <a:prstGeom prst="rect">
            <a:avLst/>
          </a:prstGeom>
        </p:spPr>
        <p:txBody>
          <a:bodyPr wrap="square">
            <a:spAutoFit/>
          </a:bodyPr>
          <a:lstStyle/>
          <a:p>
            <a:pPr lvl="0">
              <a:lnSpc>
                <a:spcPct val="150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a)  To display the number/percentage </a:t>
            </a:r>
            <a:r>
              <a:rPr lang="en-GB" sz="1100" dirty="0" smtClean="0">
                <a:latin typeface="Calibri" panose="020F0502020204030204" pitchFamily="34" charset="0"/>
                <a:ea typeface="Calibri" panose="020F0502020204030204" pitchFamily="34" charset="0"/>
                <a:cs typeface="Arial" panose="020B0604020202020204" pitchFamily="34" charset="0"/>
              </a:rPr>
              <a:t>in each bar, hover the mouse over the month you wish to investigate.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28" name="Rectangle 27"/>
          <p:cNvSpPr/>
          <p:nvPr/>
        </p:nvSpPr>
        <p:spPr>
          <a:xfrm>
            <a:off x="257721" y="3874816"/>
            <a:ext cx="2527743" cy="2328843"/>
          </a:xfrm>
          <a:prstGeom prst="rect">
            <a:avLst/>
          </a:prstGeom>
        </p:spPr>
        <p:txBody>
          <a:bodyPr wrap="square">
            <a:spAutoFit/>
          </a:bodyPr>
          <a:lstStyle/>
          <a:p>
            <a:pPr defTabSz="685800">
              <a:lnSpc>
                <a:spcPct val="150000"/>
              </a:lnSpc>
              <a:spcBef>
                <a:spcPts val="750"/>
              </a:spcBef>
            </a:pPr>
            <a:r>
              <a:rPr lang="en-GB" sz="1100" b="1" dirty="0" smtClean="0">
                <a:solidFill>
                  <a:prstClr val="black"/>
                </a:solidFill>
              </a:rPr>
              <a:t>b) T</a:t>
            </a:r>
            <a:r>
              <a:rPr lang="en-GB" sz="1100" b="1" dirty="0" smtClean="0">
                <a:latin typeface="Calibri" panose="020F0502020204030204" pitchFamily="34" charset="0"/>
                <a:ea typeface="Calibri" panose="020F0502020204030204" pitchFamily="34" charset="0"/>
                <a:cs typeface="Times New Roman" panose="02020603050405020304" pitchFamily="18" charset="0"/>
              </a:rPr>
              <a:t>he layout of </a:t>
            </a:r>
            <a:r>
              <a:rPr lang="en-GB" sz="1100" b="1" dirty="0">
                <a:latin typeface="Calibri" panose="020F0502020204030204" pitchFamily="34" charset="0"/>
                <a:ea typeface="Calibri" panose="020F0502020204030204" pitchFamily="34" charset="0"/>
                <a:cs typeface="Times New Roman" panose="02020603050405020304" pitchFamily="18" charset="0"/>
              </a:rPr>
              <a:t>the </a:t>
            </a:r>
            <a:r>
              <a:rPr lang="en-GB" sz="1100" b="1" dirty="0" err="1" smtClean="0">
                <a:latin typeface="Calibri" panose="020F0502020204030204" pitchFamily="34" charset="0"/>
                <a:ea typeface="Calibri" panose="020F0502020204030204" pitchFamily="34" charset="0"/>
                <a:cs typeface="Times New Roman" panose="02020603050405020304" pitchFamily="18" charset="0"/>
              </a:rPr>
              <a:t>qualcards</a:t>
            </a:r>
            <a:r>
              <a:rPr lang="en-GB" sz="1100" b="1" dirty="0" smtClean="0">
                <a:latin typeface="Calibri" panose="020F0502020204030204" pitchFamily="34" charset="0"/>
                <a:ea typeface="Calibri" panose="020F0502020204030204" pitchFamily="34" charset="0"/>
                <a:cs typeface="Times New Roman" panose="02020603050405020304" pitchFamily="18" charset="0"/>
              </a:rPr>
              <a:t> </a:t>
            </a:r>
            <a:r>
              <a:rPr lang="en-GB" sz="1100" dirty="0" smtClean="0">
                <a:latin typeface="Calibri" panose="020F0502020204030204" pitchFamily="34" charset="0"/>
                <a:ea typeface="Calibri" panose="020F0502020204030204" pitchFamily="34" charset="0"/>
                <a:cs typeface="Times New Roman" panose="02020603050405020304" pitchFamily="18" charset="0"/>
              </a:rPr>
              <a:t>can be changed by: </a:t>
            </a:r>
          </a:p>
          <a:p>
            <a:pPr marL="171450" indent="-171450" defTabSz="685800">
              <a:lnSpc>
                <a:spcPct val="150000"/>
              </a:lnSpc>
              <a:spcBef>
                <a:spcPts val="750"/>
              </a:spcBef>
              <a:buFont typeface="Arial" panose="020B0604020202020204" pitchFamily="34" charset="0"/>
              <a:buChar char="•"/>
            </a:pPr>
            <a:r>
              <a:rPr lang="en-GB" sz="1100" dirty="0">
                <a:latin typeface="Calibri" panose="020F0502020204030204" pitchFamily="34" charset="0"/>
                <a:ea typeface="Calibri" panose="020F0502020204030204" pitchFamily="34" charset="0"/>
                <a:cs typeface="Times New Roman" panose="02020603050405020304" pitchFamily="18" charset="0"/>
              </a:rPr>
              <a:t>clicking the 3x2, 2x3 and 1x1 buttons in the top right hand corner of the home screen. </a:t>
            </a:r>
            <a:endParaRPr lang="en-GB" sz="800" dirty="0">
              <a:latin typeface="Calibri" panose="020F0502020204030204" pitchFamily="34" charset="0"/>
              <a:ea typeface="Calibri" panose="020F0502020204030204" pitchFamily="34" charset="0"/>
              <a:cs typeface="Times New Roman" panose="02020603050405020304" pitchFamily="18" charset="0"/>
            </a:endParaRPr>
          </a:p>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clicking the </a:t>
            </a:r>
            <a:r>
              <a:rPr lang="en-GB" sz="1100" dirty="0">
                <a:latin typeface="Calibri" panose="020F0502020204030204" pitchFamily="34" charset="0"/>
                <a:ea typeface="Calibri" panose="020F0502020204030204" pitchFamily="34" charset="0"/>
                <a:cs typeface="Times New Roman" panose="02020603050405020304" pitchFamily="18" charset="0"/>
              </a:rPr>
              <a:t>mouse in the dark grey </a:t>
            </a:r>
            <a:r>
              <a:rPr lang="en-GB" sz="1100" dirty="0" smtClean="0">
                <a:latin typeface="Calibri" panose="020F0502020204030204" pitchFamily="34" charset="0"/>
                <a:ea typeface="Calibri" panose="020F0502020204030204" pitchFamily="34" charset="0"/>
                <a:cs typeface="Times New Roman" panose="02020603050405020304" pitchFamily="18" charset="0"/>
              </a:rPr>
              <a:t>area of </a:t>
            </a:r>
            <a:r>
              <a:rPr lang="en-GB" sz="1100" dirty="0">
                <a:latin typeface="Calibri" panose="020F0502020204030204" pitchFamily="34" charset="0"/>
                <a:ea typeface="Calibri" panose="020F0502020204030204" pitchFamily="34" charset="0"/>
                <a:cs typeface="Times New Roman" panose="02020603050405020304" pitchFamily="18" charset="0"/>
              </a:rPr>
              <a:t>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 </a:t>
            </a:r>
            <a:r>
              <a:rPr lang="en-GB" sz="1100" dirty="0">
                <a:latin typeface="Calibri" panose="020F0502020204030204" pitchFamily="34" charset="0"/>
                <a:ea typeface="Calibri" panose="020F0502020204030204" pitchFamily="34" charset="0"/>
                <a:cs typeface="Times New Roman" panose="02020603050405020304" pitchFamily="18" charset="0"/>
              </a:rPr>
              <a:t>and </a:t>
            </a:r>
            <a:r>
              <a:rPr lang="en-GB" sz="1100" dirty="0" smtClean="0">
                <a:latin typeface="Calibri" panose="020F0502020204030204" pitchFamily="34" charset="0"/>
                <a:ea typeface="Calibri" panose="020F0502020204030204" pitchFamily="34" charset="0"/>
                <a:cs typeface="Times New Roman" panose="02020603050405020304" pitchFamily="18" charset="0"/>
              </a:rPr>
              <a:t>dragging </a:t>
            </a:r>
            <a:r>
              <a:rPr lang="en-GB" sz="1100" dirty="0">
                <a:latin typeface="Calibri" panose="020F0502020204030204" pitchFamily="34" charset="0"/>
                <a:ea typeface="Calibri" panose="020F0502020204030204" pitchFamily="34" charset="0"/>
                <a:cs typeface="Times New Roman" panose="02020603050405020304" pitchFamily="18" charset="0"/>
              </a:rPr>
              <a:t>the card into a different </a:t>
            </a:r>
            <a:r>
              <a:rPr lang="en-GB" sz="1100" dirty="0" smtClean="0">
                <a:latin typeface="Calibri" panose="020F0502020204030204" pitchFamily="34" charset="0"/>
                <a:ea typeface="Calibri" panose="020F0502020204030204" pitchFamily="34" charset="0"/>
                <a:cs typeface="Times New Roman" panose="02020603050405020304" pitchFamily="18" charset="0"/>
              </a:rPr>
              <a:t>position</a:t>
            </a:r>
            <a:r>
              <a:rPr lang="en-GB" sz="1100" dirty="0">
                <a:latin typeface="Calibri" panose="020F0502020204030204" pitchFamily="34" charset="0"/>
                <a:ea typeface="Calibri" panose="020F0502020204030204" pitchFamily="34" charset="0"/>
                <a:cs typeface="Times New Roman" panose="02020603050405020304" pitchFamily="18" charset="0"/>
              </a:rPr>
              <a:t>.</a:t>
            </a:r>
            <a:endParaRPr lang="en-GB" sz="11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p:cNvSpPr/>
          <p:nvPr/>
        </p:nvSpPr>
        <p:spPr>
          <a:xfrm>
            <a:off x="4309644" y="4341822"/>
            <a:ext cx="1670438" cy="520699"/>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34" name="Straight Arrow Connector 33"/>
          <p:cNvCxnSpPr/>
          <p:nvPr/>
        </p:nvCxnSpPr>
        <p:spPr>
          <a:xfrm>
            <a:off x="2785464" y="2731011"/>
            <a:ext cx="883022" cy="3713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2" idx="3"/>
          </p:cNvCxnSpPr>
          <p:nvPr/>
        </p:nvCxnSpPr>
        <p:spPr>
          <a:xfrm flipV="1">
            <a:off x="2943320" y="4786266"/>
            <a:ext cx="1610954" cy="478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08072" y="5396906"/>
            <a:ext cx="3217240" cy="402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8245" y="9078190"/>
            <a:ext cx="6209754" cy="646331"/>
          </a:xfrm>
          <a:prstGeom prst="rect">
            <a:avLst/>
          </a:prstGeom>
          <a:noFill/>
        </p:spPr>
        <p:txBody>
          <a:bodyPr wrap="square" rtlCol="0">
            <a:spAutoFit/>
          </a:bodyPr>
          <a:lstStyle/>
          <a:p>
            <a:r>
              <a:rPr lang="en-GB" sz="1200" b="1" dirty="0" smtClean="0"/>
              <a:t>Please note </a:t>
            </a:r>
            <a:r>
              <a:rPr lang="en-GB" sz="1200" dirty="0"/>
              <a:t>that there’s no meaningful link between colours on different </a:t>
            </a:r>
            <a:r>
              <a:rPr lang="en-GB" sz="1200" dirty="0" smtClean="0"/>
              <a:t>charts in the various </a:t>
            </a:r>
            <a:r>
              <a:rPr lang="en-GB" sz="1200" dirty="0" err="1" smtClean="0"/>
              <a:t>qualcards</a:t>
            </a:r>
            <a:r>
              <a:rPr lang="en-GB" sz="1200" dirty="0" smtClean="0"/>
              <a:t> </a:t>
            </a:r>
            <a:r>
              <a:rPr lang="en-GB" sz="1200" dirty="0"/>
              <a:t>– e.g. red on one chart doesn’t imply a meaningful connection with a red bar on another chart. </a:t>
            </a:r>
          </a:p>
        </p:txBody>
      </p:sp>
    </p:spTree>
    <p:extLst>
      <p:ext uri="{BB962C8B-B14F-4D97-AF65-F5344CB8AC3E}">
        <p14:creationId xmlns:p14="http://schemas.microsoft.com/office/powerpoint/2010/main" val="159193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518991" y="8266317"/>
            <a:ext cx="3253882" cy="1653267"/>
          </a:xfrm>
          <a:prstGeom prst="rect">
            <a:avLst/>
          </a:prstGeom>
        </p:spPr>
      </p:pic>
      <p:pic>
        <p:nvPicPr>
          <p:cNvPr id="2" name="Picture 1"/>
          <p:cNvPicPr>
            <a:picLocks noChangeAspect="1"/>
          </p:cNvPicPr>
          <p:nvPr/>
        </p:nvPicPr>
        <p:blipFill>
          <a:blip r:embed="rId3"/>
          <a:stretch>
            <a:fillRect/>
          </a:stretch>
        </p:blipFill>
        <p:spPr>
          <a:xfrm>
            <a:off x="646477" y="2176982"/>
            <a:ext cx="5432603" cy="3029721"/>
          </a:xfrm>
          <a:prstGeom prst="rect">
            <a:avLst/>
          </a:prstGeom>
        </p:spPr>
      </p:pic>
      <p:pic>
        <p:nvPicPr>
          <p:cNvPr id="12" name="Picture 11"/>
          <p:cNvPicPr>
            <a:picLocks noChangeAspect="1"/>
          </p:cNvPicPr>
          <p:nvPr/>
        </p:nvPicPr>
        <p:blipFill>
          <a:blip r:embed="rId4"/>
          <a:stretch>
            <a:fillRect/>
          </a:stretch>
        </p:blipFill>
        <p:spPr>
          <a:xfrm>
            <a:off x="3297378" y="5926188"/>
            <a:ext cx="3392135" cy="2092111"/>
          </a:xfrm>
          <a:prstGeom prst="rect">
            <a:avLst/>
          </a:prstGeom>
        </p:spPr>
      </p:pic>
      <p:sp>
        <p:nvSpPr>
          <p:cNvPr id="13" name="Rectangle 12"/>
          <p:cNvSpPr/>
          <p:nvPr/>
        </p:nvSpPr>
        <p:spPr>
          <a:xfrm>
            <a:off x="152703" y="6132226"/>
            <a:ext cx="2942766" cy="1972335"/>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solidFill>
                  <a:prstClr val="black"/>
                </a:solidFill>
              </a:rPr>
              <a:t>To explore the relationship between specific month(s) in the main bar chart and the pie chart, select the month(s) you wish to explore by clicking on it. </a:t>
            </a:r>
          </a:p>
          <a:p>
            <a:pPr marL="171450" indent="-171450" defTabSz="685800">
              <a:lnSpc>
                <a:spcPct val="150000"/>
              </a:lnSpc>
              <a:spcBef>
                <a:spcPts val="750"/>
              </a:spcBef>
              <a:buFont typeface="Arial" panose="020B0604020202020204" pitchFamily="34" charset="0"/>
              <a:buChar char="•"/>
            </a:pPr>
            <a:r>
              <a:rPr lang="en-GB" sz="1100" dirty="0" smtClean="0">
                <a:solidFill>
                  <a:prstClr val="black"/>
                </a:solidFill>
                <a:ea typeface="Calibri" panose="020F0502020204030204" pitchFamily="34" charset="0"/>
                <a:cs typeface="Times New Roman" panose="02020603050405020304" pitchFamily="18" charset="0"/>
              </a:rPr>
              <a:t>When specific months are selected, the pie chart will show you the data that relate to those months only.</a:t>
            </a:r>
            <a:endParaRPr lang="en-GB" sz="800" dirty="0" smtClean="0">
              <a:ea typeface="Calibri" panose="020F0502020204030204" pitchFamily="34" charset="0"/>
              <a:cs typeface="Times New Roman" panose="02020603050405020304" pitchFamily="18" charset="0"/>
            </a:endParaRPr>
          </a:p>
        </p:txBody>
      </p:sp>
      <p:sp>
        <p:nvSpPr>
          <p:cNvPr id="14" name="Rectangle 13"/>
          <p:cNvSpPr/>
          <p:nvPr/>
        </p:nvSpPr>
        <p:spPr>
          <a:xfrm>
            <a:off x="186374" y="8523630"/>
            <a:ext cx="3359634" cy="854080"/>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In </a:t>
            </a:r>
            <a:r>
              <a:rPr lang="en-GB" sz="1100" dirty="0">
                <a:latin typeface="Calibri" panose="020F0502020204030204" pitchFamily="34" charset="0"/>
                <a:ea typeface="Calibri" panose="020F0502020204030204" pitchFamily="34" charset="0"/>
                <a:cs typeface="Times New Roman" panose="02020603050405020304" pitchFamily="18" charset="0"/>
              </a:rPr>
              <a:t>the </a:t>
            </a:r>
            <a:r>
              <a:rPr lang="en-GB" sz="1100" dirty="0" smtClean="0">
                <a:latin typeface="Calibri" panose="020F0502020204030204" pitchFamily="34" charset="0"/>
                <a:ea typeface="Calibri" panose="020F0502020204030204" pitchFamily="34" charset="0"/>
                <a:cs typeface="Times New Roman" panose="02020603050405020304" pitchFamily="18" charset="0"/>
              </a:rPr>
              <a:t>sub-views, you can change which variable is displayed by clicking on the appropriate tab at the top of the box.</a:t>
            </a:r>
            <a:endParaRPr lang="en-GB" sz="11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9" name="Oval 18"/>
          <p:cNvSpPr/>
          <p:nvPr/>
        </p:nvSpPr>
        <p:spPr>
          <a:xfrm>
            <a:off x="3653661" y="8321944"/>
            <a:ext cx="2779426" cy="309448"/>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0" name="Straight Arrow Connector 19"/>
          <p:cNvCxnSpPr/>
          <p:nvPr/>
        </p:nvCxnSpPr>
        <p:spPr>
          <a:xfrm>
            <a:off x="3106458" y="2049629"/>
            <a:ext cx="1658823" cy="757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728686" y="2024575"/>
            <a:ext cx="363421" cy="1651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953926" y="6498669"/>
            <a:ext cx="699831" cy="27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4390" y="5245057"/>
            <a:ext cx="6039536" cy="854080"/>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a:solidFill>
                  <a:prstClr val="black"/>
                </a:solidFill>
              </a:rPr>
              <a:t>The history sub-view (C) </a:t>
            </a:r>
            <a:r>
              <a:rPr lang="en-GB" sz="1100" dirty="0" smtClean="0">
                <a:solidFill>
                  <a:prstClr val="black"/>
                </a:solidFill>
              </a:rPr>
              <a:t>provides </a:t>
            </a:r>
            <a:r>
              <a:rPr lang="en-GB" sz="1100" dirty="0">
                <a:solidFill>
                  <a:prstClr val="black"/>
                </a:solidFill>
              </a:rPr>
              <a:t>historic context to the measures shown in the main metric view. Each measure from the main view is displayed on a separate tab in this view for an extended time frame. </a:t>
            </a:r>
            <a:endParaRPr lang="en-GB" sz="800" dirty="0">
              <a:ea typeface="Calibri" panose="020F0502020204030204" pitchFamily="34" charset="0"/>
              <a:cs typeface="Times New Roman" panose="02020603050405020304" pitchFamily="18" charset="0"/>
            </a:endParaRPr>
          </a:p>
        </p:txBody>
      </p:sp>
      <p:cxnSp>
        <p:nvCxnSpPr>
          <p:cNvPr id="48" name="Straight Arrow Connector 47"/>
          <p:cNvCxnSpPr/>
          <p:nvPr/>
        </p:nvCxnSpPr>
        <p:spPr>
          <a:xfrm flipV="1">
            <a:off x="2953926" y="6516117"/>
            <a:ext cx="2605626" cy="1097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48662" y="5969394"/>
            <a:ext cx="1002670" cy="878385"/>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p:nvSpPr>
        <p:spPr>
          <a:xfrm>
            <a:off x="138363" y="115140"/>
            <a:ext cx="6461368" cy="1031051"/>
          </a:xfrm>
          <a:prstGeom prst="rect">
            <a:avLst/>
          </a:prstGeom>
        </p:spPr>
        <p:txBody>
          <a:bodyPr wrap="square">
            <a:spAutoFit/>
          </a:bodyPr>
          <a:lstStyle/>
          <a:p>
            <a:r>
              <a:rPr lang="en-GB" sz="1400" b="1" dirty="0" smtClean="0"/>
              <a:t>3. Expanded </a:t>
            </a:r>
            <a:r>
              <a:rPr lang="en-GB" sz="1400" b="1" dirty="0" err="1" smtClean="0"/>
              <a:t>QualCards</a:t>
            </a:r>
            <a:r>
              <a:rPr lang="en-GB" sz="1400" b="1" dirty="0" smtClean="0"/>
              <a:t>: </a:t>
            </a:r>
          </a:p>
          <a:p>
            <a:endParaRPr lang="en-GB" sz="1400" b="1" dirty="0"/>
          </a:p>
          <a:p>
            <a:r>
              <a:rPr lang="en-GB" sz="1100" dirty="0" smtClean="0"/>
              <a:t>a) The expanded </a:t>
            </a:r>
            <a:r>
              <a:rPr lang="en-GB" sz="1100" dirty="0" err="1" smtClean="0"/>
              <a:t>qualcard</a:t>
            </a:r>
            <a:r>
              <a:rPr lang="en-GB" sz="1100" dirty="0" smtClean="0"/>
              <a:t> displays measures in sub-views that can be used to answer more questions relating to the card’s main metric. The sub-views include a categories sub-view (A), a quantities sub-view (B), and a history sub-view (C).</a:t>
            </a:r>
            <a:endParaRPr lang="en-GB" sz="1100" dirty="0"/>
          </a:p>
        </p:txBody>
      </p:sp>
      <p:sp>
        <p:nvSpPr>
          <p:cNvPr id="22" name="Rectangle 21"/>
          <p:cNvSpPr/>
          <p:nvPr/>
        </p:nvSpPr>
        <p:spPr>
          <a:xfrm>
            <a:off x="179982" y="1074225"/>
            <a:ext cx="6678018" cy="1107996"/>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The pie chart, shown in (A), interacts with the </a:t>
            </a:r>
            <a:r>
              <a:rPr lang="en-GB" sz="1100" dirty="0">
                <a:latin typeface="Calibri" panose="020F0502020204030204" pitchFamily="34" charset="0"/>
                <a:ea typeface="Calibri" panose="020F0502020204030204" pitchFamily="34" charset="0"/>
                <a:cs typeface="Times New Roman" panose="02020603050405020304" pitchFamily="18" charset="0"/>
              </a:rPr>
              <a:t>main </a:t>
            </a:r>
            <a:r>
              <a:rPr lang="en-GB" sz="1100" dirty="0" smtClean="0">
                <a:latin typeface="Calibri" panose="020F0502020204030204" pitchFamily="34" charset="0"/>
                <a:ea typeface="Calibri" panose="020F0502020204030204" pitchFamily="34" charset="0"/>
                <a:cs typeface="Times New Roman" panose="02020603050405020304" pitchFamily="18" charset="0"/>
              </a:rPr>
              <a:t>bar chart; hovering </a:t>
            </a:r>
            <a:r>
              <a:rPr lang="en-GB" sz="1100" dirty="0">
                <a:latin typeface="Calibri" panose="020F0502020204030204" pitchFamily="34" charset="0"/>
                <a:ea typeface="Calibri" panose="020F0502020204030204" pitchFamily="34" charset="0"/>
                <a:cs typeface="Times New Roman" panose="02020603050405020304" pitchFamily="18" charset="0"/>
              </a:rPr>
              <a:t>the mouse over a </a:t>
            </a:r>
            <a:r>
              <a:rPr lang="en-GB" sz="1100" dirty="0" smtClean="0">
                <a:latin typeface="Calibri" panose="020F0502020204030204" pitchFamily="34" charset="0"/>
                <a:ea typeface="Calibri" panose="020F0502020204030204" pitchFamily="34" charset="0"/>
                <a:cs typeface="Times New Roman" panose="02020603050405020304" pitchFamily="18" charset="0"/>
              </a:rPr>
              <a:t>segment of the pie chart </a:t>
            </a:r>
            <a:r>
              <a:rPr lang="en-GB" sz="1100" dirty="0">
                <a:latin typeface="Calibri" panose="020F0502020204030204" pitchFamily="34" charset="0"/>
                <a:ea typeface="Calibri" panose="020F0502020204030204" pitchFamily="34" charset="0"/>
                <a:cs typeface="Times New Roman" panose="02020603050405020304" pitchFamily="18" charset="0"/>
              </a:rPr>
              <a:t>will </a:t>
            </a:r>
            <a:r>
              <a:rPr lang="en-GB" sz="1100" dirty="0" smtClean="0">
                <a:latin typeface="Calibri" panose="020F0502020204030204" pitchFamily="34" charset="0"/>
                <a:ea typeface="Calibri" panose="020F0502020204030204" pitchFamily="34" charset="0"/>
                <a:cs typeface="Times New Roman" panose="02020603050405020304" pitchFamily="18" charset="0"/>
              </a:rPr>
              <a:t>highlight how this measure is distributed across the months of the year</a:t>
            </a:r>
            <a:r>
              <a:rPr lang="en-GB" sz="1100" dirty="0">
                <a:latin typeface="Calibri" panose="020F0502020204030204" pitchFamily="34" charset="0"/>
                <a:ea typeface="Calibri" panose="020F0502020204030204" pitchFamily="34" charset="0"/>
                <a:cs typeface="Times New Roman" panose="02020603050405020304" pitchFamily="18" charset="0"/>
              </a:rPr>
              <a:t> </a:t>
            </a:r>
            <a:r>
              <a:rPr lang="en-GB" sz="1100" dirty="0" smtClean="0">
                <a:latin typeface="Calibri" panose="020F0502020204030204" pitchFamily="34" charset="0"/>
                <a:ea typeface="Calibri" panose="020F0502020204030204" pitchFamily="34" charset="0"/>
                <a:cs typeface="Times New Roman" panose="02020603050405020304" pitchFamily="18" charset="0"/>
              </a:rPr>
              <a:t>in </a:t>
            </a:r>
            <a:r>
              <a:rPr lang="en-GB" sz="1100" dirty="0">
                <a:latin typeface="Calibri" panose="020F0502020204030204" pitchFamily="34" charset="0"/>
                <a:ea typeface="Calibri" panose="020F0502020204030204" pitchFamily="34" charset="0"/>
                <a:cs typeface="Times New Roman" panose="02020603050405020304" pitchFamily="18" charset="0"/>
              </a:rPr>
              <a:t>the main bar </a:t>
            </a:r>
            <a:r>
              <a:rPr lang="en-GB" sz="1100" dirty="0" smtClean="0">
                <a:latin typeface="Calibri" panose="020F0502020204030204" pitchFamily="34" charset="0"/>
                <a:ea typeface="Calibri" panose="020F0502020204030204" pitchFamily="34" charset="0"/>
                <a:cs typeface="Times New Roman" panose="02020603050405020304" pitchFamily="18" charset="0"/>
              </a:rPr>
              <a:t>chart. In the example below, the highlighted pie chart segment shows how may patients who received an angiography within 72 hours were emergency admissions. </a:t>
            </a:r>
            <a:endParaRPr lang="en-GB"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5072980" y="2694905"/>
            <a:ext cx="292046" cy="38100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23" name="Oval 22"/>
          <p:cNvSpPr/>
          <p:nvPr/>
        </p:nvSpPr>
        <p:spPr>
          <a:xfrm>
            <a:off x="5072980" y="2747815"/>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TextBox 23"/>
          <p:cNvSpPr txBox="1"/>
          <p:nvPr/>
        </p:nvSpPr>
        <p:spPr>
          <a:xfrm>
            <a:off x="5099223" y="3323923"/>
            <a:ext cx="292046" cy="381000"/>
          </a:xfrm>
          <a:prstGeom prst="rect">
            <a:avLst/>
          </a:prstGeom>
          <a:noFill/>
        </p:spPr>
        <p:txBody>
          <a:bodyPr wrap="square" rtlCol="0">
            <a:spAutoFit/>
          </a:bodyPr>
          <a:lstStyle/>
          <a:p>
            <a:r>
              <a:rPr lang="en-US" dirty="0">
                <a:solidFill>
                  <a:srgbClr val="FF0000"/>
                </a:solidFill>
              </a:rPr>
              <a:t>B</a:t>
            </a:r>
          </a:p>
        </p:txBody>
      </p:sp>
      <p:sp>
        <p:nvSpPr>
          <p:cNvPr id="26" name="Oval 25"/>
          <p:cNvSpPr/>
          <p:nvPr/>
        </p:nvSpPr>
        <p:spPr>
          <a:xfrm>
            <a:off x="5099223" y="3367311"/>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TextBox 26"/>
          <p:cNvSpPr txBox="1"/>
          <p:nvPr/>
        </p:nvSpPr>
        <p:spPr>
          <a:xfrm>
            <a:off x="5099223" y="4221925"/>
            <a:ext cx="292046" cy="381000"/>
          </a:xfrm>
          <a:prstGeom prst="rect">
            <a:avLst/>
          </a:prstGeom>
          <a:noFill/>
        </p:spPr>
        <p:txBody>
          <a:bodyPr wrap="square" rtlCol="0">
            <a:spAutoFit/>
          </a:bodyPr>
          <a:lstStyle/>
          <a:p>
            <a:r>
              <a:rPr lang="en-US" dirty="0">
                <a:solidFill>
                  <a:srgbClr val="FF0000"/>
                </a:solidFill>
              </a:rPr>
              <a:t>C</a:t>
            </a:r>
          </a:p>
        </p:txBody>
      </p:sp>
      <p:sp>
        <p:nvSpPr>
          <p:cNvPr id="29" name="Oval 28"/>
          <p:cNvSpPr/>
          <p:nvPr/>
        </p:nvSpPr>
        <p:spPr>
          <a:xfrm>
            <a:off x="5099223" y="4265313"/>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028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42953" y="505007"/>
            <a:ext cx="2902490" cy="2590770"/>
          </a:xfrm>
          <a:prstGeom prst="rect">
            <a:avLst/>
          </a:prstGeom>
        </p:spPr>
      </p:pic>
      <p:sp>
        <p:nvSpPr>
          <p:cNvPr id="2" name="Rectangle 1"/>
          <p:cNvSpPr/>
          <p:nvPr/>
        </p:nvSpPr>
        <p:spPr>
          <a:xfrm>
            <a:off x="288837" y="6987841"/>
            <a:ext cx="6219669" cy="854080"/>
          </a:xfrm>
          <a:prstGeom prst="rect">
            <a:avLst/>
          </a:prstGeom>
        </p:spPr>
        <p:txBody>
          <a:bodyPr wrap="square">
            <a:spAutoFit/>
          </a:bodyPr>
          <a:lstStyle/>
          <a:p>
            <a:pPr>
              <a:lnSpc>
                <a:spcPct val="150000"/>
              </a:lnSpc>
              <a:spcAft>
                <a:spcPts val="800"/>
              </a:spcAft>
            </a:pPr>
            <a:r>
              <a:rPr lang="en-GB" sz="1100" b="1" dirty="0" smtClean="0"/>
              <a:t>NB</a:t>
            </a:r>
            <a:r>
              <a:rPr lang="en-GB" sz="1100" dirty="0" smtClean="0"/>
              <a:t>: </a:t>
            </a:r>
            <a:r>
              <a:rPr lang="en-GB" sz="1100" dirty="0"/>
              <a:t>The bar and pie sub-views currently support between </a:t>
            </a:r>
            <a:r>
              <a:rPr lang="en-GB" sz="1100" dirty="0" smtClean="0"/>
              <a:t>one </a:t>
            </a:r>
            <a:r>
              <a:rPr lang="en-GB" sz="1100" dirty="0"/>
              <a:t>and </a:t>
            </a:r>
            <a:r>
              <a:rPr lang="en-GB" sz="1100" dirty="0" smtClean="0"/>
              <a:t>five measures </a:t>
            </a:r>
            <a:r>
              <a:rPr lang="en-GB" sz="1100" dirty="0"/>
              <a:t>at a time</a:t>
            </a:r>
            <a:r>
              <a:rPr lang="en-GB" sz="1100" dirty="0" smtClean="0"/>
              <a:t>. Your </a:t>
            </a:r>
            <a:r>
              <a:rPr lang="en-GB" sz="1100" dirty="0"/>
              <a:t>changes won’t take effect if you select too many or too few </a:t>
            </a:r>
            <a:r>
              <a:rPr lang="en-GB" sz="1100" dirty="0" smtClean="0"/>
              <a:t>measures and </a:t>
            </a:r>
            <a:r>
              <a:rPr lang="en-GB" sz="1100" dirty="0" err="1" smtClean="0"/>
              <a:t>QualDash</a:t>
            </a:r>
            <a:r>
              <a:rPr lang="en-GB" sz="1100" dirty="0" smtClean="0"/>
              <a:t> </a:t>
            </a:r>
            <a:r>
              <a:rPr lang="en-GB" sz="1100" dirty="0"/>
              <a:t>will issue an error message </a:t>
            </a:r>
            <a:r>
              <a:rPr lang="en-GB" sz="1100" dirty="0" smtClean="0"/>
              <a:t>asking you </a:t>
            </a:r>
            <a:r>
              <a:rPr lang="en-GB" sz="1100" dirty="0"/>
              <a:t>to add the appropriate number of </a:t>
            </a:r>
            <a:r>
              <a:rPr lang="en-GB" sz="1100" dirty="0" smtClean="0"/>
              <a:t>measures. </a:t>
            </a:r>
            <a:endParaRPr lang="en-GB" sz="1100" dirty="0"/>
          </a:p>
        </p:txBody>
      </p:sp>
      <p:sp>
        <p:nvSpPr>
          <p:cNvPr id="5" name="Rectangle 4"/>
          <p:cNvSpPr/>
          <p:nvPr/>
        </p:nvSpPr>
        <p:spPr>
          <a:xfrm>
            <a:off x="177798" y="1908951"/>
            <a:ext cx="3129459" cy="1464503"/>
          </a:xfrm>
          <a:prstGeom prst="rect">
            <a:avLst/>
          </a:prstGeom>
        </p:spPr>
        <p:txBody>
          <a:bodyPr wrap="square">
            <a:spAutoFit/>
          </a:bodyPr>
          <a:lstStyle/>
          <a:p>
            <a:pPr marL="171450" indent="-171450">
              <a:lnSpc>
                <a:spcPct val="150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The plus button will open a </a:t>
            </a:r>
            <a:r>
              <a:rPr lang="en-GB" sz="1100" dirty="0" smtClean="0">
                <a:latin typeface="Calibri" panose="020F0502020204030204" pitchFamily="34" charset="0"/>
                <a:ea typeface="Calibri" panose="020F0502020204030204" pitchFamily="34" charset="0"/>
                <a:cs typeface="Arial" panose="020B0604020202020204" pitchFamily="34" charset="0"/>
              </a:rPr>
              <a:t>popover window. </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In this window, the </a:t>
            </a:r>
            <a:r>
              <a:rPr lang="en-GB" sz="1100" dirty="0">
                <a:latin typeface="Calibri" panose="020F0502020204030204" pitchFamily="34" charset="0"/>
                <a:ea typeface="Calibri" panose="020F0502020204030204" pitchFamily="34" charset="0"/>
                <a:cs typeface="Arial" panose="020B0604020202020204" pitchFamily="34" charset="0"/>
              </a:rPr>
              <a:t>box on the </a:t>
            </a:r>
            <a:r>
              <a:rPr lang="en-GB" sz="1100" dirty="0" smtClean="0">
                <a:latin typeface="Calibri" panose="020F0502020204030204" pitchFamily="34" charset="0"/>
                <a:ea typeface="Calibri" panose="020F0502020204030204" pitchFamily="34" charset="0"/>
                <a:cs typeface="Arial" panose="020B0604020202020204" pitchFamily="34" charset="0"/>
              </a:rPr>
              <a:t>right shows the measures </a:t>
            </a:r>
            <a:r>
              <a:rPr lang="en-GB" sz="1100" dirty="0">
                <a:latin typeface="Calibri" panose="020F0502020204030204" pitchFamily="34" charset="0"/>
                <a:ea typeface="Calibri" panose="020F0502020204030204" pitchFamily="34" charset="0"/>
                <a:cs typeface="Arial" panose="020B0604020202020204" pitchFamily="34" charset="0"/>
              </a:rPr>
              <a:t>currently </a:t>
            </a:r>
            <a:r>
              <a:rPr lang="en-GB" sz="1100" dirty="0" smtClean="0">
                <a:latin typeface="Calibri" panose="020F0502020204030204" pitchFamily="34" charset="0"/>
                <a:ea typeface="Calibri" panose="020F0502020204030204" pitchFamily="34" charset="0"/>
                <a:cs typeface="Arial" panose="020B0604020202020204" pitchFamily="34" charset="0"/>
              </a:rPr>
              <a:t>displayed. </a:t>
            </a:r>
            <a:r>
              <a:rPr lang="en-GB" sz="1100" dirty="0">
                <a:latin typeface="Calibri" panose="020F0502020204030204" pitchFamily="34" charset="0"/>
                <a:ea typeface="Calibri" panose="020F0502020204030204" pitchFamily="34" charset="0"/>
                <a:cs typeface="Arial" panose="020B0604020202020204" pitchFamily="34" charset="0"/>
              </a:rPr>
              <a:t>The box on the left </a:t>
            </a:r>
            <a:r>
              <a:rPr lang="en-GB" sz="1100" dirty="0" smtClean="0">
                <a:latin typeface="Calibri" panose="020F0502020204030204" pitchFamily="34" charset="0"/>
                <a:ea typeface="Calibri" panose="020F0502020204030204" pitchFamily="34" charset="0"/>
                <a:cs typeface="Arial" panose="020B0604020202020204" pitchFamily="34" charset="0"/>
              </a:rPr>
              <a:t>has </a:t>
            </a:r>
            <a:r>
              <a:rPr lang="en-GB" sz="1100" dirty="0">
                <a:latin typeface="Calibri" panose="020F0502020204030204" pitchFamily="34" charset="0"/>
                <a:ea typeface="Calibri" panose="020F0502020204030204" pitchFamily="34" charset="0"/>
                <a:cs typeface="Arial" panose="020B0604020202020204" pitchFamily="34" charset="0"/>
              </a:rPr>
              <a:t>all </a:t>
            </a:r>
            <a:r>
              <a:rPr lang="en-GB" sz="1100" dirty="0" smtClean="0">
                <a:latin typeface="Calibri" panose="020F0502020204030204" pitchFamily="34" charset="0"/>
                <a:ea typeface="Calibri" panose="020F0502020204030204" pitchFamily="34" charset="0"/>
                <a:cs typeface="Arial" panose="020B0604020202020204" pitchFamily="34" charset="0"/>
              </a:rPr>
              <a:t>other audit  measures </a:t>
            </a:r>
            <a:r>
              <a:rPr lang="en-GB" sz="1100" dirty="0">
                <a:latin typeface="Calibri" panose="020F0502020204030204" pitchFamily="34" charset="0"/>
                <a:ea typeface="Calibri" panose="020F0502020204030204" pitchFamily="34" charset="0"/>
                <a:cs typeface="Arial" panose="020B0604020202020204" pitchFamily="34" charset="0"/>
              </a:rPr>
              <a:t>listed  in alphabetical order. </a:t>
            </a:r>
          </a:p>
        </p:txBody>
      </p:sp>
      <p:sp>
        <p:nvSpPr>
          <p:cNvPr id="7" name="Rectangle 6"/>
          <p:cNvSpPr/>
          <p:nvPr/>
        </p:nvSpPr>
        <p:spPr>
          <a:xfrm>
            <a:off x="177798" y="588161"/>
            <a:ext cx="3176591" cy="854080"/>
          </a:xfrm>
          <a:prstGeom prst="rect">
            <a:avLst/>
          </a:prstGeom>
        </p:spPr>
        <p:txBody>
          <a:bodyPr wrap="square">
            <a:spAutoFit/>
          </a:bodyPr>
          <a:lstStyle/>
          <a:p>
            <a:pPr>
              <a:lnSpc>
                <a:spcPct val="150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b) To </a:t>
            </a:r>
            <a:r>
              <a:rPr lang="en-GB" sz="1100" b="1" dirty="0">
                <a:latin typeface="Calibri" panose="020F0502020204030204" pitchFamily="34" charset="0"/>
                <a:ea typeface="Calibri" panose="020F0502020204030204" pitchFamily="34" charset="0"/>
                <a:cs typeface="Arial" panose="020B0604020202020204" pitchFamily="34" charset="0"/>
              </a:rPr>
              <a:t>add </a:t>
            </a:r>
            <a:r>
              <a:rPr lang="en-GB" sz="1100" b="1" dirty="0" smtClean="0">
                <a:latin typeface="Calibri" panose="020F0502020204030204" pitchFamily="34" charset="0"/>
                <a:ea typeface="Calibri" panose="020F0502020204030204" pitchFamily="34" charset="0"/>
                <a:cs typeface="Arial" panose="020B0604020202020204" pitchFamily="34" charset="0"/>
              </a:rPr>
              <a:t>or remove measures </a:t>
            </a:r>
            <a:r>
              <a:rPr lang="en-GB" sz="1100" dirty="0" smtClean="0">
                <a:latin typeface="Calibri" panose="020F0502020204030204" pitchFamily="34" charset="0"/>
                <a:ea typeface="Calibri" panose="020F0502020204030204" pitchFamily="34" charset="0"/>
                <a:cs typeface="Arial" panose="020B0604020202020204" pitchFamily="34" charset="0"/>
              </a:rPr>
              <a:t>to </a:t>
            </a:r>
            <a:r>
              <a:rPr lang="en-GB" sz="1100" dirty="0">
                <a:latin typeface="Calibri" panose="020F0502020204030204" pitchFamily="34" charset="0"/>
                <a:ea typeface="Calibri" panose="020F0502020204030204" pitchFamily="34" charset="0"/>
                <a:cs typeface="Arial" panose="020B0604020202020204" pitchFamily="34" charset="0"/>
              </a:rPr>
              <a:t>the pie </a:t>
            </a:r>
            <a:r>
              <a:rPr lang="en-GB" sz="1100" dirty="0" smtClean="0">
                <a:latin typeface="Calibri" panose="020F0502020204030204" pitchFamily="34" charset="0"/>
                <a:ea typeface="Calibri" panose="020F0502020204030204" pitchFamily="34" charset="0"/>
                <a:cs typeface="Arial" panose="020B0604020202020204" pitchFamily="34" charset="0"/>
              </a:rPr>
              <a:t>chart </a:t>
            </a:r>
            <a:r>
              <a:rPr lang="en-GB" sz="1100" dirty="0">
                <a:latin typeface="Calibri" panose="020F0502020204030204" pitchFamily="34" charset="0"/>
                <a:ea typeface="Calibri" panose="020F0502020204030204" pitchFamily="34" charset="0"/>
                <a:cs typeface="Arial" panose="020B0604020202020204" pitchFamily="34" charset="0"/>
              </a:rPr>
              <a:t>or bar </a:t>
            </a:r>
            <a:r>
              <a:rPr lang="en-GB" sz="1100" dirty="0" smtClean="0">
                <a:latin typeface="Calibri" panose="020F0502020204030204" pitchFamily="34" charset="0"/>
                <a:ea typeface="Calibri" panose="020F0502020204030204" pitchFamily="34" charset="0"/>
                <a:cs typeface="Arial" panose="020B0604020202020204" pitchFamily="34" charset="0"/>
              </a:rPr>
              <a:t>chart sub-view </a:t>
            </a:r>
            <a:r>
              <a:rPr lang="en-GB" sz="1100" dirty="0">
                <a:latin typeface="Calibri" panose="020F0502020204030204" pitchFamily="34" charset="0"/>
                <a:ea typeface="Calibri" panose="020F0502020204030204" pitchFamily="34" charset="0"/>
                <a:cs typeface="Arial" panose="020B0604020202020204" pitchFamily="34" charset="0"/>
              </a:rPr>
              <a:t>simply click on the ‘plus’ </a:t>
            </a:r>
            <a:r>
              <a:rPr lang="en-GB" sz="1100" dirty="0" smtClean="0">
                <a:latin typeface="Calibri" panose="020F0502020204030204" pitchFamily="34" charset="0"/>
                <a:ea typeface="Calibri" panose="020F0502020204030204" pitchFamily="34" charset="0"/>
                <a:cs typeface="Arial" panose="020B0604020202020204" pitchFamily="34" charset="0"/>
              </a:rPr>
              <a:t>button in </a:t>
            </a:r>
            <a:r>
              <a:rPr lang="en-GB" sz="1100" dirty="0">
                <a:latin typeface="Calibri" panose="020F0502020204030204" pitchFamily="34" charset="0"/>
                <a:ea typeface="Calibri" panose="020F0502020204030204" pitchFamily="34" charset="0"/>
                <a:cs typeface="Arial" panose="020B0604020202020204" pitchFamily="34" charset="0"/>
              </a:rPr>
              <a:t>the top right hand corner of the </a:t>
            </a:r>
            <a:r>
              <a:rPr lang="en-GB" sz="1100" dirty="0" smtClean="0">
                <a:latin typeface="Calibri" panose="020F0502020204030204" pitchFamily="34" charset="0"/>
                <a:ea typeface="Calibri" panose="020F0502020204030204" pitchFamily="34" charset="0"/>
                <a:cs typeface="Arial" panose="020B0604020202020204" pitchFamily="34" charset="0"/>
              </a:rPr>
              <a:t>sub-views</a:t>
            </a:r>
            <a:r>
              <a:rPr lang="en-GB" sz="1100" dirty="0">
                <a:latin typeface="Calibri" panose="020F0502020204030204" pitchFamily="34" charset="0"/>
                <a:ea typeface="Calibri" panose="020F0502020204030204" pitchFamily="34" charset="0"/>
                <a:cs typeface="Arial" panose="020B0604020202020204" pitchFamily="34" charset="0"/>
              </a:rPr>
              <a:t>.  </a:t>
            </a:r>
          </a:p>
        </p:txBody>
      </p:sp>
      <p:sp>
        <p:nvSpPr>
          <p:cNvPr id="8" name="Oval 7"/>
          <p:cNvSpPr/>
          <p:nvPr/>
        </p:nvSpPr>
        <p:spPr>
          <a:xfrm>
            <a:off x="5909315" y="466796"/>
            <a:ext cx="524692" cy="37057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Oval 8"/>
          <p:cNvSpPr/>
          <p:nvPr/>
        </p:nvSpPr>
        <p:spPr>
          <a:xfrm>
            <a:off x="5909315" y="1623528"/>
            <a:ext cx="524692" cy="37876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3"/>
          <a:stretch>
            <a:fillRect/>
          </a:stretch>
        </p:blipFill>
        <p:spPr>
          <a:xfrm>
            <a:off x="3442953" y="3410986"/>
            <a:ext cx="2902490" cy="3031071"/>
          </a:xfrm>
          <a:prstGeom prst="rect">
            <a:avLst/>
          </a:prstGeom>
        </p:spPr>
      </p:pic>
      <p:sp>
        <p:nvSpPr>
          <p:cNvPr id="12" name="Rectangle 11"/>
          <p:cNvSpPr/>
          <p:nvPr/>
        </p:nvSpPr>
        <p:spPr>
          <a:xfrm>
            <a:off x="224929" y="3591096"/>
            <a:ext cx="3129460" cy="4154984"/>
          </a:xfrm>
          <a:prstGeom prst="rect">
            <a:avLst/>
          </a:prstGeom>
        </p:spPr>
        <p:txBody>
          <a:bodyPr wrap="square">
            <a:spAutoFit/>
          </a:bodyPr>
          <a:lstStyle/>
          <a:p>
            <a:pPr marL="171450" indent="-171450">
              <a:lnSpc>
                <a:spcPct val="150000"/>
              </a:lnSpc>
              <a:buFont typeface="Arial" panose="020B0604020202020204" pitchFamily="34" charset="0"/>
              <a:buChar char="•"/>
            </a:pPr>
            <a:r>
              <a:rPr lang="en-GB" sz="1100" b="1" dirty="0">
                <a:latin typeface="Calibri" panose="020F0502020204030204" pitchFamily="34" charset="0"/>
                <a:ea typeface="Calibri" panose="020F0502020204030204" pitchFamily="34" charset="0"/>
                <a:cs typeface="Arial" panose="020B0604020202020204" pitchFamily="34" charset="0"/>
              </a:rPr>
              <a:t>To add a </a:t>
            </a:r>
            <a:r>
              <a:rPr lang="en-GB" sz="1100" b="1" dirty="0" smtClean="0">
                <a:latin typeface="Calibri" panose="020F0502020204030204" pitchFamily="34" charset="0"/>
                <a:ea typeface="Calibri" panose="020F0502020204030204" pitchFamily="34" charset="0"/>
                <a:cs typeface="Arial" panose="020B0604020202020204" pitchFamily="34" charset="0"/>
              </a:rPr>
              <a:t>measure</a:t>
            </a:r>
            <a:r>
              <a:rPr lang="en-GB" sz="1100" dirty="0" smtClean="0">
                <a:latin typeface="Calibri" panose="020F0502020204030204" pitchFamily="34" charset="0"/>
                <a:ea typeface="Calibri" panose="020F0502020204030204" pitchFamily="34" charset="0"/>
                <a:cs typeface="Arial" panose="020B0604020202020204" pitchFamily="34" charset="0"/>
              </a:rPr>
              <a:t>, </a:t>
            </a:r>
            <a:r>
              <a:rPr lang="en-GB" sz="1100" dirty="0">
                <a:latin typeface="Calibri" panose="020F0502020204030204" pitchFamily="34" charset="0"/>
                <a:ea typeface="Calibri" panose="020F0502020204030204" pitchFamily="34" charset="0"/>
                <a:cs typeface="Arial" panose="020B0604020202020204" pitchFamily="34" charset="0"/>
              </a:rPr>
              <a:t>scroll through the list using the scroll bar and select the variable of your </a:t>
            </a:r>
            <a:r>
              <a:rPr lang="en-GB" sz="1100" dirty="0" smtClean="0">
                <a:latin typeface="Calibri" panose="020F0502020204030204" pitchFamily="34" charset="0"/>
                <a:ea typeface="Calibri" panose="020F0502020204030204" pitchFamily="34" charset="0"/>
                <a:cs typeface="Arial" panose="020B0604020202020204" pitchFamily="34" charset="0"/>
              </a:rPr>
              <a:t>choice. </a:t>
            </a:r>
          </a:p>
          <a:p>
            <a:pPr marL="171450" indent="-171450">
              <a:lnSpc>
                <a:spcPct val="150000"/>
              </a:lnSpc>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Move </a:t>
            </a:r>
            <a:r>
              <a:rPr lang="en-GB" sz="1100" dirty="0">
                <a:latin typeface="Calibri" panose="020F0502020204030204" pitchFamily="34" charset="0"/>
                <a:ea typeface="Calibri" panose="020F0502020204030204" pitchFamily="34" charset="0"/>
                <a:cs typeface="Arial" panose="020B0604020202020204" pitchFamily="34" charset="0"/>
              </a:rPr>
              <a:t>the </a:t>
            </a:r>
            <a:r>
              <a:rPr lang="en-GB" sz="1100" dirty="0" smtClean="0">
                <a:latin typeface="Calibri" panose="020F0502020204030204" pitchFamily="34" charset="0"/>
                <a:ea typeface="Calibri" panose="020F0502020204030204" pitchFamily="34" charset="0"/>
                <a:cs typeface="Arial" panose="020B0604020202020204" pitchFamily="34" charset="0"/>
              </a:rPr>
              <a:t>measure into </a:t>
            </a:r>
            <a:r>
              <a:rPr lang="en-GB" sz="1100" dirty="0">
                <a:latin typeface="Calibri" panose="020F0502020204030204" pitchFamily="34" charset="0"/>
                <a:ea typeface="Calibri" panose="020F0502020204030204" pitchFamily="34" charset="0"/>
                <a:cs typeface="Arial" panose="020B0604020202020204" pitchFamily="34" charset="0"/>
              </a:rPr>
              <a:t>the </a:t>
            </a:r>
            <a:r>
              <a:rPr lang="en-GB" sz="1100" dirty="0" smtClean="0">
                <a:latin typeface="Calibri" panose="020F0502020204030204" pitchFamily="34" charset="0"/>
                <a:ea typeface="Calibri" panose="020F0502020204030204" pitchFamily="34" charset="0"/>
                <a:cs typeface="Arial" panose="020B0604020202020204" pitchFamily="34" charset="0"/>
              </a:rPr>
              <a:t>right-hand </a:t>
            </a:r>
            <a:r>
              <a:rPr lang="en-GB" sz="1100" dirty="0">
                <a:latin typeface="Calibri" panose="020F0502020204030204" pitchFamily="34" charset="0"/>
                <a:ea typeface="Calibri" panose="020F0502020204030204" pitchFamily="34" charset="0"/>
                <a:cs typeface="Arial" panose="020B0604020202020204" pitchFamily="34" charset="0"/>
              </a:rPr>
              <a:t>box by clicking the </a:t>
            </a:r>
            <a:r>
              <a:rPr lang="en-GB" sz="1100" dirty="0" smtClean="0">
                <a:latin typeface="Calibri" panose="020F0502020204030204" pitchFamily="34" charset="0"/>
                <a:ea typeface="Calibri" panose="020F0502020204030204" pitchFamily="34" charset="0"/>
                <a:cs typeface="Arial" panose="020B0604020202020204" pitchFamily="34" charset="0"/>
              </a:rPr>
              <a:t>right-facing </a:t>
            </a:r>
            <a:r>
              <a:rPr lang="en-GB" sz="1100" dirty="0">
                <a:latin typeface="Calibri" panose="020F0502020204030204" pitchFamily="34" charset="0"/>
                <a:ea typeface="Calibri" panose="020F0502020204030204" pitchFamily="34" charset="0"/>
                <a:cs typeface="Arial" panose="020B0604020202020204" pitchFamily="34" charset="0"/>
              </a:rPr>
              <a:t>arrow between the boxes. </a:t>
            </a:r>
            <a:endParaRPr lang="en-GB" sz="1100" dirty="0" smtClean="0">
              <a:latin typeface="Calibri" panose="020F0502020204030204" pitchFamily="34" charset="0"/>
              <a:ea typeface="Calibri" panose="020F0502020204030204" pitchFamily="34" charset="0"/>
              <a:cs typeface="Arial" panose="020B0604020202020204" pitchFamily="34" charset="0"/>
            </a:endParaRPr>
          </a:p>
          <a:p>
            <a:pPr marL="171450" indent="-171450">
              <a:lnSpc>
                <a:spcPct val="150000"/>
              </a:lnSpc>
              <a:buFont typeface="Arial" panose="020B0604020202020204" pitchFamily="34" charset="0"/>
              <a:buChar char="•"/>
            </a:pPr>
            <a:r>
              <a:rPr lang="en-GB" sz="1100" b="1" dirty="0">
                <a:latin typeface="Calibri" panose="020F0502020204030204" pitchFamily="34" charset="0"/>
                <a:ea typeface="Calibri" panose="020F0502020204030204" pitchFamily="34" charset="0"/>
                <a:cs typeface="Arial" panose="020B0604020202020204" pitchFamily="34" charset="0"/>
              </a:rPr>
              <a:t>Press update</a:t>
            </a:r>
            <a:r>
              <a:rPr lang="en-GB" sz="1100" dirty="0">
                <a:latin typeface="Calibri" panose="020F0502020204030204" pitchFamily="34" charset="0"/>
                <a:ea typeface="Calibri" panose="020F0502020204030204" pitchFamily="34" charset="0"/>
                <a:cs typeface="Arial" panose="020B0604020202020204" pitchFamily="34" charset="0"/>
              </a:rPr>
              <a:t> and the </a:t>
            </a:r>
            <a:r>
              <a:rPr lang="en-GB" sz="1100" dirty="0" smtClean="0">
                <a:latin typeface="Calibri" panose="020F0502020204030204" pitchFamily="34" charset="0"/>
                <a:ea typeface="Calibri" panose="020F0502020204030204" pitchFamily="34" charset="0"/>
                <a:cs typeface="Arial" panose="020B0604020202020204" pitchFamily="34" charset="0"/>
              </a:rPr>
              <a:t>measure will </a:t>
            </a:r>
            <a:r>
              <a:rPr lang="en-GB" sz="1100" dirty="0">
                <a:latin typeface="Calibri" panose="020F0502020204030204" pitchFamily="34" charset="0"/>
                <a:ea typeface="Calibri" panose="020F0502020204030204" pitchFamily="34" charset="0"/>
                <a:cs typeface="Arial" panose="020B0604020202020204" pitchFamily="34" charset="0"/>
              </a:rPr>
              <a:t>appear as a new tab at the top of the sub view. </a:t>
            </a:r>
          </a:p>
          <a:p>
            <a:pPr marL="171450" indent="-171450">
              <a:lnSpc>
                <a:spcPct val="150000"/>
              </a:lnSpc>
              <a:buFont typeface="Arial" panose="020B0604020202020204" pitchFamily="34" charset="0"/>
              <a:buChar char="•"/>
            </a:pPr>
            <a:r>
              <a:rPr lang="en-GB" sz="1100" b="1" dirty="0" smtClean="0">
                <a:latin typeface="Calibri" panose="020F0502020204030204" pitchFamily="34" charset="0"/>
                <a:ea typeface="Calibri" panose="020F0502020204030204" pitchFamily="34" charset="0"/>
                <a:cs typeface="Arial" panose="020B0604020202020204" pitchFamily="34" charset="0"/>
              </a:rPr>
              <a:t>To </a:t>
            </a:r>
            <a:r>
              <a:rPr lang="en-GB" sz="1100" b="1" dirty="0">
                <a:latin typeface="Calibri" panose="020F0502020204030204" pitchFamily="34" charset="0"/>
                <a:ea typeface="Calibri" panose="020F0502020204030204" pitchFamily="34" charset="0"/>
                <a:cs typeface="Arial" panose="020B0604020202020204" pitchFamily="34" charset="0"/>
              </a:rPr>
              <a:t>remove a variable</a:t>
            </a:r>
            <a:r>
              <a:rPr lang="en-GB" sz="1100" dirty="0">
                <a:latin typeface="Calibri" panose="020F0502020204030204" pitchFamily="34" charset="0"/>
                <a:ea typeface="Calibri" panose="020F0502020204030204" pitchFamily="34" charset="0"/>
                <a:cs typeface="Arial" panose="020B0604020202020204" pitchFamily="34" charset="0"/>
              </a:rPr>
              <a:t>, follow the same process but move </a:t>
            </a:r>
            <a:r>
              <a:rPr lang="en-GB" sz="1100" dirty="0" smtClean="0">
                <a:latin typeface="Calibri" panose="020F0502020204030204" pitchFamily="34" charset="0"/>
                <a:ea typeface="Calibri" panose="020F0502020204030204" pitchFamily="34" charset="0"/>
                <a:cs typeface="Arial" panose="020B0604020202020204" pitchFamily="34" charset="0"/>
              </a:rPr>
              <a:t>measures </a:t>
            </a:r>
            <a:r>
              <a:rPr lang="en-GB" sz="1100" dirty="0">
                <a:latin typeface="Calibri" panose="020F0502020204030204" pitchFamily="34" charset="0"/>
                <a:ea typeface="Calibri" panose="020F0502020204030204" pitchFamily="34" charset="0"/>
                <a:cs typeface="Arial" panose="020B0604020202020204" pitchFamily="34" charset="0"/>
              </a:rPr>
              <a:t>from the right to the left </a:t>
            </a:r>
            <a:r>
              <a:rPr lang="en-GB" sz="1100" dirty="0" smtClean="0">
                <a:latin typeface="Calibri" panose="020F0502020204030204" pitchFamily="34" charset="0"/>
                <a:ea typeface="Calibri" panose="020F0502020204030204" pitchFamily="34" charset="0"/>
                <a:cs typeface="Arial" panose="020B0604020202020204" pitchFamily="34" charset="0"/>
              </a:rPr>
              <a:t>box.</a:t>
            </a:r>
          </a:p>
          <a:p>
            <a:pPr marL="171450" indent="-171450">
              <a:lnSpc>
                <a:spcPct val="150000"/>
              </a:lnSpc>
              <a:buFont typeface="Arial" panose="020B0604020202020204" pitchFamily="34" charset="0"/>
              <a:buChar char="•"/>
            </a:pPr>
            <a:r>
              <a:rPr lang="en-GB" sz="1100" b="1" dirty="0" smtClean="0"/>
              <a:t>If </a:t>
            </a:r>
            <a:r>
              <a:rPr lang="en-GB" sz="1100" b="1" dirty="0"/>
              <a:t>you don’t press the update button your changes will not be saved.</a:t>
            </a:r>
            <a:r>
              <a:rPr lang="en-GB" sz="1100" b="1" dirty="0">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GB" sz="1100" b="1" dirty="0"/>
          </a:p>
          <a:p>
            <a:pPr marL="171450" indent="-171450">
              <a:lnSpc>
                <a:spcPct val="150000"/>
              </a:lnSpc>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GB" sz="1100" dirty="0"/>
          </a:p>
        </p:txBody>
      </p:sp>
      <p:sp>
        <p:nvSpPr>
          <p:cNvPr id="13" name="Oval 12"/>
          <p:cNvSpPr/>
          <p:nvPr/>
        </p:nvSpPr>
        <p:spPr>
          <a:xfrm>
            <a:off x="4833170" y="3814202"/>
            <a:ext cx="524692" cy="73928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3797101" y="5872636"/>
            <a:ext cx="2374560" cy="43891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p:cNvCxnSpPr>
            <a:endCxn id="13" idx="2"/>
          </p:cNvCxnSpPr>
          <p:nvPr/>
        </p:nvCxnSpPr>
        <p:spPr>
          <a:xfrm flipV="1">
            <a:off x="3060192" y="4183846"/>
            <a:ext cx="1772978" cy="442807"/>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5" idx="2"/>
          </p:cNvCxnSpPr>
          <p:nvPr/>
        </p:nvCxnSpPr>
        <p:spPr>
          <a:xfrm>
            <a:off x="1742528" y="3373454"/>
            <a:ext cx="1700425" cy="37532"/>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endCxn id="8" idx="2"/>
          </p:cNvCxnSpPr>
          <p:nvPr/>
        </p:nvCxnSpPr>
        <p:spPr>
          <a:xfrm flipV="1">
            <a:off x="3283956" y="652085"/>
            <a:ext cx="2625359" cy="52366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836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2900" y="2169771"/>
            <a:ext cx="4257675" cy="2962275"/>
          </a:xfrm>
          <a:prstGeom prst="rect">
            <a:avLst/>
          </a:prstGeom>
        </p:spPr>
      </p:pic>
      <p:sp>
        <p:nvSpPr>
          <p:cNvPr id="3" name="Content Placeholder 2"/>
          <p:cNvSpPr>
            <a:spLocks noGrp="1"/>
          </p:cNvSpPr>
          <p:nvPr>
            <p:ph idx="1"/>
          </p:nvPr>
        </p:nvSpPr>
        <p:spPr>
          <a:xfrm>
            <a:off x="294227" y="386254"/>
            <a:ext cx="5915025" cy="520714"/>
          </a:xfrm>
        </p:spPr>
        <p:txBody>
          <a:bodyPr>
            <a:normAutofit/>
          </a:bodyPr>
          <a:lstStyle/>
          <a:p>
            <a:pPr marL="0" indent="0">
              <a:buNone/>
            </a:pPr>
            <a:r>
              <a:rPr lang="en-GB" sz="1400" b="1" dirty="0" smtClean="0"/>
              <a:t>4. How </a:t>
            </a:r>
            <a:r>
              <a:rPr lang="en-GB" sz="1400" b="1" dirty="0"/>
              <a:t>to export graphs </a:t>
            </a:r>
            <a:r>
              <a:rPr lang="en-GB" sz="1400" b="1" dirty="0" smtClean="0"/>
              <a:t>and data</a:t>
            </a:r>
            <a:endParaRPr lang="en-GB" sz="1400" b="1" dirty="0"/>
          </a:p>
        </p:txBody>
      </p:sp>
      <p:sp>
        <p:nvSpPr>
          <p:cNvPr id="4" name="Rectangle 3"/>
          <p:cNvSpPr/>
          <p:nvPr/>
        </p:nvSpPr>
        <p:spPr>
          <a:xfrm>
            <a:off x="24922" y="927497"/>
            <a:ext cx="6453633" cy="600164"/>
          </a:xfrm>
          <a:prstGeom prst="rect">
            <a:avLst/>
          </a:prstGeom>
        </p:spPr>
        <p:txBody>
          <a:bodyPr wrap="square">
            <a:spAutoFit/>
          </a:bodyPr>
          <a:lstStyle/>
          <a:p>
            <a:pPr marL="685800" lvl="1" indent="-342900">
              <a:lnSpc>
                <a:spcPct val="150000"/>
              </a:lnSpc>
              <a:buFont typeface="+mj-lt"/>
              <a:buAutoNum type="alphaLcParenR"/>
            </a:pPr>
            <a:r>
              <a:rPr lang="en-GB" sz="1100" b="1" dirty="0" smtClean="0"/>
              <a:t>To export the bar chart(s) </a:t>
            </a:r>
            <a:r>
              <a:rPr lang="en-GB" sz="1100" dirty="0" smtClean="0"/>
              <a:t>in the qualcards on the home screen, click on the export button located at the top of the </a:t>
            </a:r>
            <a:r>
              <a:rPr lang="en-GB" sz="1100" dirty="0" err="1" smtClean="0"/>
              <a:t>qualcard</a:t>
            </a:r>
            <a:r>
              <a:rPr lang="en-GB" sz="1100" dirty="0" smtClean="0"/>
              <a:t>. </a:t>
            </a:r>
            <a:endParaRPr lang="en-GB" sz="1100" b="1" dirty="0">
              <a:solidFill>
                <a:srgbClr val="FF0000"/>
              </a:solidFill>
            </a:endParaRPr>
          </a:p>
        </p:txBody>
      </p:sp>
      <p:sp>
        <p:nvSpPr>
          <p:cNvPr id="16" name="Rectangle 15"/>
          <p:cNvSpPr/>
          <p:nvPr/>
        </p:nvSpPr>
        <p:spPr>
          <a:xfrm>
            <a:off x="141223" y="5514842"/>
            <a:ext cx="5915025" cy="2377574"/>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smtClean="0"/>
              <a:t>The bar chart will be automatically exported into a PNG file at the bottom of the dashboard, which you can save, copy and </a:t>
            </a:r>
            <a:r>
              <a:rPr lang="en-GB" sz="1100" dirty="0"/>
              <a:t>paste or drag and drop </a:t>
            </a:r>
            <a:r>
              <a:rPr lang="en-GB" sz="1100" dirty="0" smtClean="0"/>
              <a:t>into reports e.g. in Microsoft PowerPoint/Word etc.</a:t>
            </a:r>
          </a:p>
          <a:p>
            <a:pPr marL="514350" lvl="1" indent="-171450">
              <a:lnSpc>
                <a:spcPct val="150000"/>
              </a:lnSpc>
              <a:buFont typeface="Arial" panose="020B0604020202020204" pitchFamily="34" charset="0"/>
              <a:buChar char="•"/>
            </a:pPr>
            <a:r>
              <a:rPr lang="en-GB" sz="1100" b="1" dirty="0" smtClean="0"/>
              <a:t>To export the charts/graphs in the expanded views</a:t>
            </a:r>
            <a:r>
              <a:rPr lang="en-GB" sz="1100" dirty="0" smtClean="0"/>
              <a:t>, follow the same process when the </a:t>
            </a:r>
            <a:r>
              <a:rPr lang="en-GB" sz="1100" dirty="0" err="1" smtClean="0"/>
              <a:t>qualcard</a:t>
            </a:r>
            <a:r>
              <a:rPr lang="en-GB" sz="1100" dirty="0" smtClean="0"/>
              <a:t> is expanded.</a:t>
            </a:r>
          </a:p>
          <a:p>
            <a:pPr marL="514350" lvl="1" indent="-171450">
              <a:lnSpc>
                <a:spcPct val="150000"/>
              </a:lnSpc>
              <a:buFont typeface="Arial" panose="020B0604020202020204" pitchFamily="34" charset="0"/>
              <a:buChar char="•"/>
            </a:pPr>
            <a:r>
              <a:rPr lang="en-GB" sz="1100" dirty="0" smtClean="0"/>
              <a:t>Please note that the PNG export may look distorted when viewed on Windows Photo Viewer. However, when exported to </a:t>
            </a:r>
            <a:r>
              <a:rPr lang="en-GB" sz="1100" dirty="0" err="1" smtClean="0"/>
              <a:t>Powerpoint</a:t>
            </a:r>
            <a:r>
              <a:rPr lang="en-GB" sz="1100" dirty="0" smtClean="0"/>
              <a:t>, it is displayed correctly. </a:t>
            </a:r>
          </a:p>
          <a:p>
            <a:pPr marL="514350" lvl="1" indent="-171450">
              <a:lnSpc>
                <a:spcPct val="150000"/>
              </a:lnSpc>
              <a:buFont typeface="Arial" panose="020B0604020202020204" pitchFamily="34" charset="0"/>
              <a:buChar char="•"/>
            </a:pPr>
            <a:r>
              <a:rPr lang="en-GB" sz="1100" dirty="0" smtClean="0"/>
              <a:t>This functionality is undergoing improvement. If you have any comments / suggestions about it, please contact the </a:t>
            </a:r>
            <a:r>
              <a:rPr lang="en-GB" sz="1100" dirty="0" err="1" smtClean="0"/>
              <a:t>QualDash</a:t>
            </a:r>
            <a:r>
              <a:rPr lang="en-GB" sz="1100" dirty="0" smtClean="0"/>
              <a:t> team (contact details at the end of this document). </a:t>
            </a:r>
            <a:endParaRPr lang="en-GB" sz="1100" dirty="0"/>
          </a:p>
        </p:txBody>
      </p:sp>
      <p:sp>
        <p:nvSpPr>
          <p:cNvPr id="12" name="Oval 11"/>
          <p:cNvSpPr/>
          <p:nvPr/>
        </p:nvSpPr>
        <p:spPr>
          <a:xfrm>
            <a:off x="3702673" y="2162182"/>
            <a:ext cx="441443" cy="30009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918791" y="4757967"/>
            <a:ext cx="2856452" cy="425259"/>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3" name="Straight Arrow Connector 22"/>
          <p:cNvCxnSpPr>
            <a:endCxn id="12" idx="1"/>
          </p:cNvCxnSpPr>
          <p:nvPr/>
        </p:nvCxnSpPr>
        <p:spPr>
          <a:xfrm>
            <a:off x="2242164" y="1731791"/>
            <a:ext cx="1525157" cy="474339"/>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2147793" y="5183226"/>
            <a:ext cx="177388" cy="331616"/>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608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6559" y="940962"/>
            <a:ext cx="4080757" cy="2713949"/>
          </a:xfrm>
          <a:prstGeom prst="rect">
            <a:avLst/>
          </a:prstGeom>
        </p:spPr>
      </p:pic>
      <p:pic>
        <p:nvPicPr>
          <p:cNvPr id="16" name="Picture 15"/>
          <p:cNvPicPr>
            <a:picLocks noChangeAspect="1"/>
          </p:cNvPicPr>
          <p:nvPr/>
        </p:nvPicPr>
        <p:blipFill>
          <a:blip r:embed="rId3"/>
          <a:stretch>
            <a:fillRect/>
          </a:stretch>
        </p:blipFill>
        <p:spPr>
          <a:xfrm>
            <a:off x="3823646" y="7520907"/>
            <a:ext cx="2511936" cy="1562609"/>
          </a:xfrm>
          <a:prstGeom prst="rect">
            <a:avLst/>
          </a:prstGeom>
        </p:spPr>
      </p:pic>
      <p:pic>
        <p:nvPicPr>
          <p:cNvPr id="15" name="Picture 14"/>
          <p:cNvPicPr>
            <a:picLocks noChangeAspect="1"/>
          </p:cNvPicPr>
          <p:nvPr/>
        </p:nvPicPr>
        <p:blipFill>
          <a:blip r:embed="rId4"/>
          <a:stretch>
            <a:fillRect/>
          </a:stretch>
        </p:blipFill>
        <p:spPr>
          <a:xfrm>
            <a:off x="630148" y="4404919"/>
            <a:ext cx="5758042" cy="1997301"/>
          </a:xfrm>
          <a:prstGeom prst="rect">
            <a:avLst/>
          </a:prstGeom>
        </p:spPr>
      </p:pic>
      <p:sp>
        <p:nvSpPr>
          <p:cNvPr id="4" name="Rectangle 3"/>
          <p:cNvSpPr/>
          <p:nvPr/>
        </p:nvSpPr>
        <p:spPr>
          <a:xfrm>
            <a:off x="147937" y="301043"/>
            <a:ext cx="6178003" cy="600164"/>
          </a:xfrm>
          <a:prstGeom prst="rect">
            <a:avLst/>
          </a:prstGeom>
        </p:spPr>
        <p:txBody>
          <a:bodyPr wrap="square">
            <a:spAutoFit/>
          </a:bodyPr>
          <a:lstStyle/>
          <a:p>
            <a:pPr marL="342900" lvl="1"/>
            <a:r>
              <a:rPr lang="en-GB" sz="1100" dirty="0" smtClean="0"/>
              <a:t>b) </a:t>
            </a:r>
            <a:r>
              <a:rPr lang="en-GB" sz="1100" b="1" dirty="0" smtClean="0"/>
              <a:t>To </a:t>
            </a:r>
            <a:r>
              <a:rPr lang="en-GB" sz="1100" b="1" dirty="0"/>
              <a:t>export raw </a:t>
            </a:r>
            <a:r>
              <a:rPr lang="en-GB" sz="1100" b="1" dirty="0" smtClean="0"/>
              <a:t>data into the tabular view</a:t>
            </a:r>
            <a:r>
              <a:rPr lang="en-GB" sz="1100" dirty="0" smtClean="0"/>
              <a:t>, select the months of data you wish to export by highlighting them with the mouse, then click </a:t>
            </a:r>
            <a:r>
              <a:rPr lang="en-GB" sz="1100" dirty="0"/>
              <a:t>on the </a:t>
            </a:r>
            <a:r>
              <a:rPr lang="en-GB" sz="1100" dirty="0" smtClean="0"/>
              <a:t>matrix button </a:t>
            </a:r>
            <a:r>
              <a:rPr lang="en-GB" sz="1100" dirty="0"/>
              <a:t>at the top of the </a:t>
            </a:r>
            <a:r>
              <a:rPr lang="en-GB" sz="1100" dirty="0" err="1" smtClean="0"/>
              <a:t>qualcard</a:t>
            </a:r>
            <a:r>
              <a:rPr lang="en-GB" sz="1100" dirty="0" smtClean="0"/>
              <a:t>. </a:t>
            </a:r>
            <a:endParaRPr lang="en-GB" sz="1100" dirty="0"/>
          </a:p>
          <a:p>
            <a:pPr marL="342900" lvl="1"/>
            <a:r>
              <a:rPr lang="en-GB" sz="1100" dirty="0" smtClean="0"/>
              <a:t>  </a:t>
            </a:r>
            <a:endParaRPr lang="en-GB" sz="1100" dirty="0"/>
          </a:p>
        </p:txBody>
      </p:sp>
      <p:sp>
        <p:nvSpPr>
          <p:cNvPr id="6" name="Oval 5"/>
          <p:cNvSpPr/>
          <p:nvPr/>
        </p:nvSpPr>
        <p:spPr>
          <a:xfrm>
            <a:off x="4090406" y="923025"/>
            <a:ext cx="370841" cy="336073"/>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ectangle 8"/>
          <p:cNvSpPr/>
          <p:nvPr/>
        </p:nvSpPr>
        <p:spPr>
          <a:xfrm>
            <a:off x="193394" y="3764805"/>
            <a:ext cx="6192701" cy="600164"/>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a:t>The </a:t>
            </a:r>
            <a:r>
              <a:rPr lang="en-GB" sz="1100" dirty="0" smtClean="0"/>
              <a:t>data will automatically be </a:t>
            </a:r>
            <a:r>
              <a:rPr lang="en-GB" sz="1100" dirty="0"/>
              <a:t>exported into a </a:t>
            </a:r>
            <a:r>
              <a:rPr lang="en-GB" sz="1100" dirty="0" smtClean="0"/>
              <a:t>spreadsheet in the tabular view of the dashboard.</a:t>
            </a:r>
          </a:p>
          <a:p>
            <a:pPr marL="342900" lvl="1">
              <a:lnSpc>
                <a:spcPct val="150000"/>
              </a:lnSpc>
            </a:pPr>
            <a:endParaRPr lang="en-GB" sz="1100" dirty="0"/>
          </a:p>
        </p:txBody>
      </p:sp>
      <p:sp>
        <p:nvSpPr>
          <p:cNvPr id="10" name="Oval 9"/>
          <p:cNvSpPr/>
          <p:nvPr/>
        </p:nvSpPr>
        <p:spPr>
          <a:xfrm>
            <a:off x="898372" y="4290140"/>
            <a:ext cx="1304544" cy="37876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p:nvSpPr>
        <p:spPr>
          <a:xfrm>
            <a:off x="193393" y="6621653"/>
            <a:ext cx="6192701" cy="854080"/>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smtClean="0"/>
              <a:t>You can export the raw data in the tabular view into a CSV file, which can be opened as a spreadsheet in Excel,</a:t>
            </a:r>
            <a:r>
              <a:rPr lang="en-GB" sz="1100" b="1" dirty="0" smtClean="0">
                <a:solidFill>
                  <a:srgbClr val="FF0000"/>
                </a:solidFill>
              </a:rPr>
              <a:t> </a:t>
            </a:r>
            <a:r>
              <a:rPr lang="en-GB" sz="1100" dirty="0" smtClean="0"/>
              <a:t>by clicking on the ‘download to CSV’ button in the top left of the spreadsheet. </a:t>
            </a:r>
            <a:endParaRPr lang="en-GB" sz="1100" dirty="0"/>
          </a:p>
        </p:txBody>
      </p:sp>
      <p:sp>
        <p:nvSpPr>
          <p:cNvPr id="12" name="Oval 11"/>
          <p:cNvSpPr/>
          <p:nvPr/>
        </p:nvSpPr>
        <p:spPr>
          <a:xfrm>
            <a:off x="5458180" y="4960700"/>
            <a:ext cx="930010" cy="268184"/>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3608817" y="8746190"/>
            <a:ext cx="2265140" cy="415215"/>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p:nvSpPr>
        <p:spPr>
          <a:xfrm>
            <a:off x="193393" y="7804824"/>
            <a:ext cx="3430202" cy="854080"/>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smtClean="0"/>
              <a:t>The data will be automatically exported into a CSV file that you can access at the bottom of the dashboard screen.</a:t>
            </a:r>
            <a:endParaRPr lang="en-GB" sz="1100" dirty="0"/>
          </a:p>
        </p:txBody>
      </p:sp>
      <p:cxnSp>
        <p:nvCxnSpPr>
          <p:cNvPr id="19" name="Straight Arrow Connector 18"/>
          <p:cNvCxnSpPr>
            <a:endCxn id="6" idx="0"/>
          </p:cNvCxnSpPr>
          <p:nvPr/>
        </p:nvCxnSpPr>
        <p:spPr>
          <a:xfrm>
            <a:off x="3838425" y="685959"/>
            <a:ext cx="437402" cy="237066"/>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H="1">
            <a:off x="2071655" y="4161380"/>
            <a:ext cx="262522" cy="22356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4754880" y="5228885"/>
            <a:ext cx="1024128" cy="1392768"/>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3026310" y="8330641"/>
            <a:ext cx="776382" cy="17937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1214128" y="785048"/>
            <a:ext cx="802888" cy="123650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741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60278" y="709360"/>
            <a:ext cx="4014014" cy="8122406"/>
          </a:xfrm>
        </p:spPr>
        <p:txBody>
          <a:bodyPr>
            <a:normAutofit/>
          </a:bodyPr>
          <a:lstStyle/>
          <a:p>
            <a:pPr marL="457200" indent="-457200">
              <a:buAutoNum type="arabicPeriod" startAt="5"/>
            </a:pPr>
            <a:r>
              <a:rPr lang="en-GB" sz="1400" b="1" dirty="0" smtClean="0"/>
              <a:t>Data quality pane</a:t>
            </a:r>
          </a:p>
          <a:p>
            <a:pPr>
              <a:lnSpc>
                <a:spcPct val="150000"/>
              </a:lnSpc>
            </a:pPr>
            <a:r>
              <a:rPr lang="en-GB" sz="1100" dirty="0" smtClean="0"/>
              <a:t>The “Data </a:t>
            </a:r>
            <a:r>
              <a:rPr lang="en-GB" sz="1100" dirty="0"/>
              <a:t>Quality” button </a:t>
            </a:r>
            <a:r>
              <a:rPr lang="en-GB" sz="1100" dirty="0" smtClean="0"/>
              <a:t>is </a:t>
            </a:r>
            <a:r>
              <a:rPr lang="en-GB" sz="1100" dirty="0"/>
              <a:t>located at the top right corner of the main dashboard </a:t>
            </a:r>
            <a:r>
              <a:rPr lang="en-GB" sz="1100" dirty="0" smtClean="0"/>
              <a:t>screen, next to </a:t>
            </a:r>
            <a:r>
              <a:rPr lang="en-GB" sz="1100" dirty="0"/>
              <a:t>the layout </a:t>
            </a:r>
            <a:r>
              <a:rPr lang="en-GB" sz="1100" dirty="0" smtClean="0"/>
              <a:t>buttons. </a:t>
            </a:r>
          </a:p>
          <a:p>
            <a:pPr>
              <a:lnSpc>
                <a:spcPct val="150000"/>
              </a:lnSpc>
            </a:pPr>
            <a:r>
              <a:rPr lang="en-GB" sz="1100" dirty="0" smtClean="0"/>
              <a:t>Press the button to reveal a </a:t>
            </a:r>
            <a:r>
              <a:rPr lang="en-GB" sz="1100" dirty="0"/>
              <a:t>side </a:t>
            </a:r>
            <a:r>
              <a:rPr lang="en-GB" sz="1100" dirty="0" smtClean="0"/>
              <a:t>pane </a:t>
            </a:r>
            <a:r>
              <a:rPr lang="en-GB" sz="1100" dirty="0"/>
              <a:t>that shows the quality of the data on display. Specifically, the quality pane assesses only variables </a:t>
            </a:r>
            <a:r>
              <a:rPr lang="en-GB" sz="1100" dirty="0" smtClean="0"/>
              <a:t>that are visualised </a:t>
            </a:r>
            <a:r>
              <a:rPr lang="en-GB" sz="1100" dirty="0"/>
              <a:t>in any of the </a:t>
            </a:r>
            <a:r>
              <a:rPr lang="en-GB" sz="1100" dirty="0" err="1" smtClean="0"/>
              <a:t>qualcards</a:t>
            </a:r>
            <a:r>
              <a:rPr lang="en-GB" sz="1100" dirty="0" smtClean="0"/>
              <a:t>, which </a:t>
            </a:r>
            <a:r>
              <a:rPr lang="en-GB" sz="1100" dirty="0"/>
              <a:t>have missing values in the dataset. </a:t>
            </a:r>
            <a:endParaRPr lang="en-GB" sz="1100" dirty="0" smtClean="0"/>
          </a:p>
          <a:p>
            <a:pPr>
              <a:lnSpc>
                <a:spcPct val="150000"/>
              </a:lnSpc>
            </a:pPr>
            <a:r>
              <a:rPr lang="en-GB" sz="1100" dirty="0" smtClean="0"/>
              <a:t>If </a:t>
            </a:r>
            <a:r>
              <a:rPr lang="en-GB" sz="1100" dirty="0"/>
              <a:t>a variable does not appear in the quality pane, it means that either (a) the variable is not included in any of the </a:t>
            </a:r>
            <a:r>
              <a:rPr lang="en-GB" sz="1100" dirty="0" err="1" smtClean="0"/>
              <a:t>qualcards</a:t>
            </a:r>
            <a:r>
              <a:rPr lang="en-GB" sz="1100" dirty="0" smtClean="0"/>
              <a:t> </a:t>
            </a:r>
            <a:r>
              <a:rPr lang="en-GB" sz="1100" dirty="0"/>
              <a:t>when the dashboard is loaded, or (b) the variable is included in one (or more) of the </a:t>
            </a:r>
            <a:r>
              <a:rPr lang="en-GB" sz="1100" dirty="0" err="1" smtClean="0"/>
              <a:t>qualcards</a:t>
            </a:r>
            <a:r>
              <a:rPr lang="en-GB" sz="1100" dirty="0" smtClean="0"/>
              <a:t> </a:t>
            </a:r>
            <a:r>
              <a:rPr lang="en-GB" sz="1100" dirty="0"/>
              <a:t>but does not have any missing values. </a:t>
            </a:r>
            <a:endParaRPr lang="en-GB" sz="1100" dirty="0" smtClean="0"/>
          </a:p>
          <a:p>
            <a:pPr>
              <a:lnSpc>
                <a:spcPct val="150000"/>
              </a:lnSpc>
            </a:pPr>
            <a:r>
              <a:rPr lang="en-GB" sz="1100" dirty="0" smtClean="0"/>
              <a:t>For </a:t>
            </a:r>
            <a:r>
              <a:rPr lang="en-GB" sz="1100" dirty="0"/>
              <a:t>variables shown on the quality pane, a horizontal bar shows the </a:t>
            </a:r>
            <a:r>
              <a:rPr lang="en-GB" sz="1100" dirty="0" smtClean="0"/>
              <a:t>completeness of </a:t>
            </a:r>
            <a:r>
              <a:rPr lang="en-GB" sz="1100" dirty="0"/>
              <a:t>each one of the displayed variables. If a variable has values present in more than 75% of the records, its bar is shown in green. If this percentage drops below 75%, the bar is shown in amber and if the percentage drops below 25%, the bar is red. </a:t>
            </a:r>
            <a:endParaRPr lang="en-GB" sz="1100" dirty="0" smtClean="0"/>
          </a:p>
          <a:p>
            <a:pPr>
              <a:lnSpc>
                <a:spcPct val="150000"/>
              </a:lnSpc>
            </a:pPr>
            <a:r>
              <a:rPr lang="en-GB" sz="1100" dirty="0" smtClean="0"/>
              <a:t>Variables are listed in the pane in order of incompleteness, with the most incomplete variables listed first.  </a:t>
            </a:r>
          </a:p>
          <a:p>
            <a:pPr>
              <a:lnSpc>
                <a:spcPct val="150000"/>
              </a:lnSpc>
            </a:pPr>
            <a:r>
              <a:rPr lang="en-GB" sz="1100" dirty="0"/>
              <a:t>To draw meaningful conclusions from the data, it’s important that data are accurate and complete, so if there are lots of incomplete values and if the data quality bar is amber or red, you may to need to review data collection and validation processes before interpreting the data or basing decisions on them.   </a:t>
            </a:r>
          </a:p>
          <a:p>
            <a:endParaRPr lang="en-GB" sz="1100" dirty="0"/>
          </a:p>
          <a:p>
            <a:pPr marL="0" indent="0">
              <a:buNone/>
            </a:pPr>
            <a:endParaRPr lang="en-GB" dirty="0"/>
          </a:p>
        </p:txBody>
      </p:sp>
      <p:pic>
        <p:nvPicPr>
          <p:cNvPr id="6" name="Picture 5"/>
          <p:cNvPicPr>
            <a:picLocks noChangeAspect="1"/>
          </p:cNvPicPr>
          <p:nvPr/>
        </p:nvPicPr>
        <p:blipFill rotWithShape="1">
          <a:blip r:embed="rId2"/>
          <a:srcRect l="87747" t="8411" b="8945"/>
          <a:stretch/>
        </p:blipFill>
        <p:spPr>
          <a:xfrm>
            <a:off x="4856206" y="605481"/>
            <a:ext cx="1606378" cy="6094790"/>
          </a:xfrm>
          <a:prstGeom prst="rect">
            <a:avLst/>
          </a:prstGeom>
        </p:spPr>
      </p:pic>
      <p:cxnSp>
        <p:nvCxnSpPr>
          <p:cNvPr id="7" name="Straight Arrow Connector 6"/>
          <p:cNvCxnSpPr/>
          <p:nvPr/>
        </p:nvCxnSpPr>
        <p:spPr>
          <a:xfrm flipV="1">
            <a:off x="4053318" y="889686"/>
            <a:ext cx="1445439" cy="33198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1207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8" y="685801"/>
            <a:ext cx="5915025" cy="8236480"/>
          </a:xfrm>
        </p:spPr>
        <p:txBody>
          <a:bodyPr>
            <a:normAutofit fontScale="47500" lnSpcReduction="20000"/>
          </a:bodyPr>
          <a:lstStyle/>
          <a:p>
            <a:pPr marL="0" indent="0">
              <a:buNone/>
            </a:pPr>
            <a:r>
              <a:rPr lang="en-GB" sz="2900" b="1" dirty="0"/>
              <a:t>6.  Tips on interpreting data</a:t>
            </a:r>
          </a:p>
          <a:p>
            <a:pPr marL="0" indent="0">
              <a:buNone/>
            </a:pPr>
            <a:endParaRPr lang="en-GB" dirty="0"/>
          </a:p>
          <a:p>
            <a:pPr marL="0" indent="0">
              <a:lnSpc>
                <a:spcPct val="170000"/>
              </a:lnSpc>
              <a:buNone/>
            </a:pPr>
            <a:r>
              <a:rPr lang="en-GB" sz="2400" dirty="0"/>
              <a:t>You don’t need to be a statistician to use </a:t>
            </a:r>
            <a:r>
              <a:rPr lang="en-GB" sz="2400" dirty="0" err="1"/>
              <a:t>QualDash</a:t>
            </a:r>
            <a:r>
              <a:rPr lang="en-GB" sz="2400" dirty="0"/>
              <a:t> effectively, but it’s important when using the dashboard - as with all data - to avoid drawing unfounded or inaccurate conclusions.  Here are some simple tips to help you in your </a:t>
            </a:r>
            <a:r>
              <a:rPr lang="en-GB" sz="2400" dirty="0" smtClean="0"/>
              <a:t>work:</a:t>
            </a:r>
            <a:endParaRPr lang="en-GB" sz="2400" dirty="0"/>
          </a:p>
          <a:p>
            <a:pPr>
              <a:lnSpc>
                <a:spcPct val="170000"/>
              </a:lnSpc>
            </a:pPr>
            <a:r>
              <a:rPr lang="en-GB" sz="2400" b="1" dirty="0"/>
              <a:t>Be careful about making general claims about small numbers or samples of patients or about </a:t>
            </a:r>
            <a:r>
              <a:rPr lang="en-GB" sz="2400" b="1" dirty="0" err="1"/>
              <a:t>unsustained</a:t>
            </a:r>
            <a:r>
              <a:rPr lang="en-GB" sz="2400" b="1" dirty="0"/>
              <a:t> or sudden changes in the data</a:t>
            </a:r>
            <a:r>
              <a:rPr lang="en-GB" sz="2400" dirty="0"/>
              <a:t>.  Small samples may not be representative of your overall patient population, and sudden data changes may be no more than one-off anomalies, and may not represent shifts or trends.  If you do identify such changes, review the data in depth to find out why they took place, and, if necessary, take measures to improve practice.  </a:t>
            </a:r>
          </a:p>
          <a:p>
            <a:pPr>
              <a:lnSpc>
                <a:spcPct val="170000"/>
              </a:lnSpc>
            </a:pPr>
            <a:r>
              <a:rPr lang="en-GB" sz="2400" b="1" dirty="0"/>
              <a:t>It’s important not to mistake </a:t>
            </a:r>
            <a:r>
              <a:rPr lang="en-GB" sz="2400" b="1" i="1" dirty="0"/>
              <a:t>correlation</a:t>
            </a:r>
            <a:r>
              <a:rPr lang="en-GB" sz="2400" b="1" dirty="0"/>
              <a:t> – a meaningful connection between two or more data points – or </a:t>
            </a:r>
            <a:r>
              <a:rPr lang="en-GB" sz="2400" b="1" i="1" dirty="0"/>
              <a:t>coincidence</a:t>
            </a:r>
            <a:r>
              <a:rPr lang="en-GB" sz="2400" b="1" dirty="0"/>
              <a:t> with </a:t>
            </a:r>
            <a:r>
              <a:rPr lang="en-GB" sz="2400" b="1" i="1" dirty="0"/>
              <a:t>causation</a:t>
            </a:r>
            <a:r>
              <a:rPr lang="en-GB" sz="2400" dirty="0"/>
              <a:t>.  In other words, just because one thing happens before or at a similar time as another, it doesn’t mean the first </a:t>
            </a:r>
            <a:r>
              <a:rPr lang="en-GB" sz="2400" i="1" dirty="0"/>
              <a:t>caused</a:t>
            </a:r>
            <a:r>
              <a:rPr lang="en-GB" sz="2400" dirty="0"/>
              <a:t> the other. </a:t>
            </a:r>
          </a:p>
          <a:p>
            <a:pPr>
              <a:lnSpc>
                <a:spcPct val="170000"/>
              </a:lnSpc>
            </a:pPr>
            <a:r>
              <a:rPr lang="en-GB" sz="2400" b="1" dirty="0"/>
              <a:t>Try not to take a particular stance when analysing data to avoid, as far as possible, being influenced too much by your own preconceptions</a:t>
            </a:r>
            <a:r>
              <a:rPr lang="en-GB" sz="2400" dirty="0"/>
              <a:t>.   Some ways to do this include making sure conclusions are based on representative samples of patients, discussing conclusions with other colleagues to gather different views, and not drawing snap conclusions before exploring the data thoroughly. </a:t>
            </a:r>
          </a:p>
          <a:p>
            <a:pPr>
              <a:lnSpc>
                <a:spcPct val="170000"/>
              </a:lnSpc>
            </a:pPr>
            <a:r>
              <a:rPr lang="en-GB" sz="2400" dirty="0"/>
              <a:t>If you’d like more advice on how to use data from national clinical audits effectively for quality improvement, there’s some helpful guidance on the website of the National Emergency Laparotomy Audit, at </a:t>
            </a:r>
            <a:r>
              <a:rPr lang="en-GB" sz="2400" u="sng" dirty="0">
                <a:hlinkClick r:id="rId2"/>
              </a:rPr>
              <a:t>https://www.nela.org.uk/</a:t>
            </a:r>
            <a:r>
              <a:rPr lang="en-GB" sz="2400" dirty="0"/>
              <a:t>  This guidance suggests that improvement happens when:</a:t>
            </a:r>
          </a:p>
          <a:p>
            <a:pPr marL="714375" lvl="0" indent="-342900">
              <a:lnSpc>
                <a:spcPct val="120000"/>
              </a:lnSpc>
              <a:buFont typeface="Courier New" panose="02070309020205020404" pitchFamily="49" charset="0"/>
              <a:buChar char="o"/>
            </a:pPr>
            <a:r>
              <a:rPr lang="en-GB" sz="2400" dirty="0"/>
              <a:t>Data are accurate and timely</a:t>
            </a:r>
          </a:p>
          <a:p>
            <a:pPr marL="714375" lvl="0" indent="-342900">
              <a:lnSpc>
                <a:spcPct val="120000"/>
              </a:lnSpc>
              <a:buFont typeface="Courier New" panose="02070309020205020404" pitchFamily="49" charset="0"/>
              <a:buChar char="o"/>
            </a:pPr>
            <a:r>
              <a:rPr lang="en-GB" sz="2400" dirty="0"/>
              <a:t>You feed back results to the whole team regularly</a:t>
            </a:r>
          </a:p>
          <a:p>
            <a:pPr marL="714375" lvl="0" indent="-342900">
              <a:lnSpc>
                <a:spcPct val="120000"/>
              </a:lnSpc>
              <a:buFont typeface="Courier New" panose="02070309020205020404" pitchFamily="49" charset="0"/>
              <a:buChar char="o"/>
            </a:pPr>
            <a:r>
              <a:rPr lang="en-GB" sz="2400" dirty="0"/>
              <a:t>You act together to make changes</a:t>
            </a:r>
          </a:p>
          <a:p>
            <a:pPr marL="714375" lvl="0" indent="-342900">
              <a:lnSpc>
                <a:spcPct val="120000"/>
              </a:lnSpc>
              <a:buFont typeface="Courier New" panose="02070309020205020404" pitchFamily="49" charset="0"/>
              <a:buChar char="o"/>
            </a:pPr>
            <a:r>
              <a:rPr lang="en-GB" sz="2400" dirty="0"/>
              <a:t>You review the data to check for sustained improvement</a:t>
            </a:r>
          </a:p>
          <a:p>
            <a:endParaRPr lang="en-GB" dirty="0"/>
          </a:p>
        </p:txBody>
      </p:sp>
    </p:spTree>
    <p:extLst>
      <p:ext uri="{BB962C8B-B14F-4D97-AF65-F5344CB8AC3E}">
        <p14:creationId xmlns:p14="http://schemas.microsoft.com/office/powerpoint/2010/main" val="2080448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1688</TotalTime>
  <Words>1815</Words>
  <Application>Microsoft Office PowerPoint</Application>
  <PresentationFormat>A4 Paper (210x297 mm)</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Leeds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Alvarado</dc:creator>
  <cp:lastModifiedBy>Natasha Alvarado</cp:lastModifiedBy>
  <cp:revision>140</cp:revision>
  <cp:lastPrinted>2019-12-05T10:31:57Z</cp:lastPrinted>
  <dcterms:created xsi:type="dcterms:W3CDTF">2019-06-11T14:30:36Z</dcterms:created>
  <dcterms:modified xsi:type="dcterms:W3CDTF">2020-01-06T16:07:22Z</dcterms:modified>
</cp:coreProperties>
</file>