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5C81A0-1F58-481A-82D2-FE77C6705ABF}">
  <a:tblStyle styleId="{B35C81A0-1F58-481A-82D2-FE77C6705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cc96b4f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cc96b4f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cc96b4f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cc96b4f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5cc96b4f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5cc96b4f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cc96b4f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5cc96b4f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74ffda3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74ffda3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74ffda3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74ffda3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5cc96b4f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5cc96b4f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5cc96b4f9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5cc96b4f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5cc96b4f9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5cc96b4f9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cc96b4f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5cc96b4f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cc96b4f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cc96b4f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cc96b4f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5cc96b4f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cc96b4f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cc96b4f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cc96b4f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5cc96b4f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4ffda3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74ffda3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74ffda3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74ffda3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cc96b4f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cc96b4f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Font typeface="Spartan"/>
              <a:buNone/>
              <a:defRPr b="1" sz="28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●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b="0">
              <a:solidFill>
                <a:srgbClr val="DD7E6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project management simplified</a:t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3308775" y="2618400"/>
            <a:ext cx="1131900" cy="0"/>
          </a:xfrm>
          <a:prstGeom prst="straightConnector1">
            <a:avLst/>
          </a:prstGeom>
          <a:noFill/>
          <a:ln cap="flat" cmpd="sng" w="7620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5"/>
          <p:cNvCxnSpPr/>
          <p:nvPr/>
        </p:nvCxnSpPr>
        <p:spPr>
          <a:xfrm>
            <a:off x="5243000" y="2618400"/>
            <a:ext cx="1312200" cy="0"/>
          </a:xfrm>
          <a:prstGeom prst="straightConnector1">
            <a:avLst/>
          </a:prstGeom>
          <a:noFill/>
          <a:ln cap="flat" cmpd="sng" w="7620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5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61" name="Google Shape;161;p35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62" name="Google Shape;162;p35"/>
          <p:cNvSpPr txBox="1"/>
          <p:nvPr/>
        </p:nvSpPr>
        <p:spPr>
          <a:xfrm>
            <a:off x="1474000" y="640600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Log In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1474000" y="217155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Password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1474000" y="140345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Email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Google Shape;165;p35"/>
          <p:cNvSpPr/>
          <p:nvPr/>
        </p:nvSpPr>
        <p:spPr>
          <a:xfrm>
            <a:off x="1579750" y="18036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ceo@example.biz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35"/>
          <p:cNvSpPr/>
          <p:nvPr/>
        </p:nvSpPr>
        <p:spPr>
          <a:xfrm>
            <a:off x="1579750" y="25344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*******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1579750" y="3152150"/>
            <a:ext cx="1488300" cy="400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74" name="Google Shape;174;p36"/>
          <p:cNvSpPr/>
          <p:nvPr/>
        </p:nvSpPr>
        <p:spPr>
          <a:xfrm>
            <a:off x="799820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</p:txBody>
      </p:sp>
      <p:sp>
        <p:nvSpPr>
          <p:cNvPr id="175" name="Google Shape;175;p36"/>
          <p:cNvSpPr txBox="1"/>
          <p:nvPr/>
        </p:nvSpPr>
        <p:spPr>
          <a:xfrm>
            <a:off x="1474000" y="640600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All Tasks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76" name="Google Shape;176;p36"/>
          <p:cNvGraphicFramePr/>
          <p:nvPr/>
        </p:nvGraphicFramePr>
        <p:xfrm>
          <a:off x="1474000" y="143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{B35C81A0-1F58-481A-82D2-FE77C6705ABF}</a:tableStyleId>
              </a:tblPr>
              <a:tblGrid>
                <a:gridCol w="1199700"/>
                <a:gridCol w="2469575"/>
                <a:gridCol w="2469575"/>
                <a:gridCol w="1187300"/>
              </a:tblGrid>
              <a:tr h="51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Assignee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estimate (Hours)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4A86E8"/>
                          </a:solidFill>
                        </a:rPr>
                        <a:t>Build the widget</a:t>
                      </a:r>
                      <a:endParaRPr u="sng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4A86E8"/>
                          </a:solidFill>
                        </a:rPr>
                        <a:t>3.5</a:t>
                      </a:r>
                      <a:endParaRPr u="sng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Put the widget in the package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2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Marketing presentation about widget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?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In progress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4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In progress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In progress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36"/>
          <p:cNvSpPr/>
          <p:nvPr/>
        </p:nvSpPr>
        <p:spPr>
          <a:xfrm>
            <a:off x="6247400" y="120150"/>
            <a:ext cx="15486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TASK</a:t>
            </a:r>
            <a:endParaRPr/>
          </a:p>
        </p:txBody>
      </p:sp>
      <p:sp>
        <p:nvSpPr>
          <p:cNvPr id="178" name="Google Shape;178;p36"/>
          <p:cNvSpPr/>
          <p:nvPr/>
        </p:nvSpPr>
        <p:spPr>
          <a:xfrm>
            <a:off x="4744850" y="120150"/>
            <a:ext cx="1300500" cy="267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85" name="Google Shape;185;p37"/>
          <p:cNvSpPr/>
          <p:nvPr/>
        </p:nvSpPr>
        <p:spPr>
          <a:xfrm>
            <a:off x="799820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</p:txBody>
      </p:sp>
      <p:sp>
        <p:nvSpPr>
          <p:cNvPr id="186" name="Google Shape;186;p37"/>
          <p:cNvSpPr txBox="1"/>
          <p:nvPr/>
        </p:nvSpPr>
        <p:spPr>
          <a:xfrm>
            <a:off x="1474000" y="640600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All Tasks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87" name="Google Shape;187;p37"/>
          <p:cNvGraphicFramePr/>
          <p:nvPr/>
        </p:nvGraphicFramePr>
        <p:xfrm>
          <a:off x="1474000" y="143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{B35C81A0-1F58-481A-82D2-FE77C6705ABF}</a:tableStyleId>
              </a:tblPr>
              <a:tblGrid>
                <a:gridCol w="1199700"/>
                <a:gridCol w="2469575"/>
                <a:gridCol w="2469575"/>
                <a:gridCol w="1187300"/>
              </a:tblGrid>
              <a:tr h="51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Assignee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estimate (Hours)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4A86E8"/>
                          </a:solidFill>
                        </a:rPr>
                        <a:t>Build the widget</a:t>
                      </a:r>
                      <a:endParaRPr u="sng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4A86E8"/>
                          </a:solidFill>
                        </a:rPr>
                        <a:t>3.5</a:t>
                      </a:r>
                      <a:endParaRPr u="sng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Put the widget in the package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2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37"/>
          <p:cNvSpPr/>
          <p:nvPr/>
        </p:nvSpPr>
        <p:spPr>
          <a:xfrm>
            <a:off x="4744850" y="120150"/>
            <a:ext cx="1300500" cy="267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TASKS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37"/>
          <p:cNvSpPr/>
          <p:nvPr/>
        </p:nvSpPr>
        <p:spPr>
          <a:xfrm>
            <a:off x="1474000" y="3620200"/>
            <a:ext cx="995100" cy="36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96" name="Google Shape;196;p38"/>
          <p:cNvSpPr/>
          <p:nvPr/>
        </p:nvSpPr>
        <p:spPr>
          <a:xfrm>
            <a:off x="799820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1474000" y="640600"/>
            <a:ext cx="309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My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 Tasks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98" name="Google Shape;198;p38"/>
          <p:cNvGraphicFramePr/>
          <p:nvPr/>
        </p:nvGraphicFramePr>
        <p:xfrm>
          <a:off x="1255400" y="11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{B35C81A0-1F58-481A-82D2-FE77C6705ABF}</a:tableStyleId>
              </a:tblPr>
              <a:tblGrid>
                <a:gridCol w="1167050"/>
                <a:gridCol w="2415250"/>
                <a:gridCol w="2389500"/>
                <a:gridCol w="1155000"/>
              </a:tblGrid>
              <a:tr h="4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Assignee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estimate (Hours)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Marketing presentation about widget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?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In progress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4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In progress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In progress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38"/>
          <p:cNvSpPr/>
          <p:nvPr/>
        </p:nvSpPr>
        <p:spPr>
          <a:xfrm>
            <a:off x="6247400" y="120150"/>
            <a:ext cx="15486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TASK</a:t>
            </a:r>
            <a:endParaRPr/>
          </a:p>
        </p:txBody>
      </p:sp>
      <p:sp>
        <p:nvSpPr>
          <p:cNvPr id="200" name="Google Shape;200;p38"/>
          <p:cNvSpPr/>
          <p:nvPr/>
        </p:nvSpPr>
        <p:spPr>
          <a:xfrm>
            <a:off x="4744850" y="120150"/>
            <a:ext cx="1300500" cy="267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TASKS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8"/>
          <p:cNvSpPr/>
          <p:nvPr/>
        </p:nvSpPr>
        <p:spPr>
          <a:xfrm>
            <a:off x="1255400" y="3658775"/>
            <a:ext cx="995100" cy="36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9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08" name="Google Shape;208;p39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1474000" y="640600"/>
            <a:ext cx="20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New Task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39"/>
          <p:cNvSpPr/>
          <p:nvPr/>
        </p:nvSpPr>
        <p:spPr>
          <a:xfrm>
            <a:off x="6247400" y="120150"/>
            <a:ext cx="15486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TASK</a:t>
            </a:r>
            <a:endParaRPr/>
          </a:p>
        </p:txBody>
      </p:sp>
      <p:sp>
        <p:nvSpPr>
          <p:cNvPr id="211" name="Google Shape;211;p39"/>
          <p:cNvSpPr txBox="1"/>
          <p:nvPr/>
        </p:nvSpPr>
        <p:spPr>
          <a:xfrm>
            <a:off x="1623300" y="1327400"/>
            <a:ext cx="1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Title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2" name="Google Shape;212;p39"/>
          <p:cNvSpPr txBox="1"/>
          <p:nvPr/>
        </p:nvSpPr>
        <p:spPr>
          <a:xfrm>
            <a:off x="1669975" y="2088975"/>
            <a:ext cx="14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1669975" y="3079150"/>
            <a:ext cx="14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Assignee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4" name="Google Shape;214;p39"/>
          <p:cNvSpPr/>
          <p:nvPr/>
        </p:nvSpPr>
        <p:spPr>
          <a:xfrm>
            <a:off x="1669975" y="4333875"/>
            <a:ext cx="15486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215" name="Google Shape;215;p39"/>
          <p:cNvSpPr/>
          <p:nvPr/>
        </p:nvSpPr>
        <p:spPr>
          <a:xfrm>
            <a:off x="1701063" y="1727588"/>
            <a:ext cx="38313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Finish building the widget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1669981" y="2469606"/>
            <a:ext cx="5600700" cy="50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 widget should be 6” tall and 4” wide, made out of plastic.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9"/>
          <p:cNvSpPr/>
          <p:nvPr/>
        </p:nvSpPr>
        <p:spPr>
          <a:xfrm>
            <a:off x="1741525" y="3477325"/>
            <a:ext cx="2064900" cy="3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Paul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9"/>
          <p:cNvSpPr/>
          <p:nvPr/>
        </p:nvSpPr>
        <p:spPr>
          <a:xfrm rot="10800000">
            <a:off x="1822300" y="3562388"/>
            <a:ext cx="215700" cy="186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9"/>
          <p:cNvSpPr/>
          <p:nvPr/>
        </p:nvSpPr>
        <p:spPr>
          <a:xfrm>
            <a:off x="4744850" y="120150"/>
            <a:ext cx="1300500" cy="267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26" name="Google Shape;226;p40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1474000" y="640600"/>
            <a:ext cx="569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Task: Finish building the widget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6247400" y="120150"/>
            <a:ext cx="15486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TASK</a:t>
            </a:r>
            <a:endParaRPr/>
          </a:p>
        </p:txBody>
      </p:sp>
      <p:sp>
        <p:nvSpPr>
          <p:cNvPr id="229" name="Google Shape;229;p40"/>
          <p:cNvSpPr txBox="1"/>
          <p:nvPr/>
        </p:nvSpPr>
        <p:spPr>
          <a:xfrm>
            <a:off x="1570300" y="1118750"/>
            <a:ext cx="479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Description: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widget should be 6” tall and 4” wide, made out of plastic.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1570300" y="1965875"/>
            <a:ext cx="14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Assignee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1629575" y="2946925"/>
            <a:ext cx="15486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232" name="Google Shape;232;p40"/>
          <p:cNvSpPr/>
          <p:nvPr/>
        </p:nvSpPr>
        <p:spPr>
          <a:xfrm>
            <a:off x="1629575" y="2314275"/>
            <a:ext cx="2064900" cy="3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Paul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40"/>
          <p:cNvSpPr/>
          <p:nvPr/>
        </p:nvSpPr>
        <p:spPr>
          <a:xfrm rot="10800000">
            <a:off x="1710350" y="2399338"/>
            <a:ext cx="215700" cy="186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0"/>
          <p:cNvSpPr/>
          <p:nvPr/>
        </p:nvSpPr>
        <p:spPr>
          <a:xfrm>
            <a:off x="6331425" y="3004000"/>
            <a:ext cx="1716600" cy="13869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This is the “Task Detail” page that the manager sees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4744850" y="120150"/>
            <a:ext cx="1300500" cy="267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 txBox="1"/>
          <p:nvPr/>
        </p:nvSpPr>
        <p:spPr>
          <a:xfrm>
            <a:off x="23950" y="-53850"/>
            <a:ext cx="45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42" name="Google Shape;242;p41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</p:txBody>
      </p:sp>
      <p:sp>
        <p:nvSpPr>
          <p:cNvPr id="243" name="Google Shape;243;p41"/>
          <p:cNvSpPr txBox="1"/>
          <p:nvPr/>
        </p:nvSpPr>
        <p:spPr>
          <a:xfrm>
            <a:off x="1474000" y="640600"/>
            <a:ext cx="569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Task: Finish building the widget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1570300" y="1118750"/>
            <a:ext cx="479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Description: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widget should be 6” tall and 4” wide, made out of plastic.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1570300" y="1965875"/>
            <a:ext cx="14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Assignee: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Paul (you)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41"/>
          <p:cNvSpPr/>
          <p:nvPr/>
        </p:nvSpPr>
        <p:spPr>
          <a:xfrm>
            <a:off x="1629575" y="2946925"/>
            <a:ext cx="1996500" cy="2676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TASK</a:t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>
            <a:off x="6331425" y="3004000"/>
            <a:ext cx="1716600" cy="13869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This is the “Task Detail” page that ordinary employees will see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4744850" y="120150"/>
            <a:ext cx="1300500" cy="267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SynergyHub: Some User Stories</a:t>
            </a:r>
            <a:endParaRPr b="0">
              <a:solidFill>
                <a:srgbClr val="DD7E6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08" name="Google Shape;108;p2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ideas: tasks / users / assignments / time estimates / deadlines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user can view all tasks in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manager can create a new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manager can assign a task to another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user can mark their task as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/>
            </a:pPr>
            <a:r>
              <a:rPr lang="en">
                <a:solidFill>
                  <a:srgbClr val="00FF00"/>
                </a:solidFill>
              </a:rPr>
              <a:t>A user can view tasks assigned to him/her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/>
            </a:pPr>
            <a:r>
              <a:rPr lang="en">
                <a:solidFill>
                  <a:srgbClr val="00FF00"/>
                </a:solidFill>
              </a:rPr>
              <a:t>A task assignee can input a time estimate (in hours)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Story 1</a:t>
            </a:r>
            <a:endParaRPr b="0">
              <a:solidFill>
                <a:srgbClr val="DD7E6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4" name="Google Shape;114;p2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user can view all tasks in the system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user </a:t>
            </a:r>
            <a:r>
              <a:rPr lang="en" u="sng"/>
              <a:t>logs in</a:t>
            </a:r>
            <a:r>
              <a:rPr lang="en"/>
              <a:t> to the system with a username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the first page, a </a:t>
            </a:r>
            <a:r>
              <a:rPr lang="en" u="sng"/>
              <a:t>list of all tasks</a:t>
            </a:r>
            <a:r>
              <a:rPr lang="en"/>
              <a:t> appears in chronological order of creation.  Each task has 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Assignee (if applicable)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Status (complete or incomplete)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Story 2</a:t>
            </a:r>
            <a:endParaRPr b="0">
              <a:solidFill>
                <a:srgbClr val="DD7E6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20" name="Google Shape;120;p2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manager can create a new task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any page in the application, a manager can see a </a:t>
            </a:r>
            <a:r>
              <a:rPr lang="en" u="sng"/>
              <a:t>create task button.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clicking the button, the manager sees a </a:t>
            </a:r>
            <a:r>
              <a:rPr lang="en" u="sng"/>
              <a:t>form to fill out</a:t>
            </a:r>
            <a:r>
              <a:rPr lang="en"/>
              <a:t> to specify a new task, consisting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textbox for a title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textbox for a 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dropdown to see which team member to assign the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manager can click a “create” button, after which the task is visible in the </a:t>
            </a:r>
            <a:r>
              <a:rPr lang="en" u="sng"/>
              <a:t>task list</a:t>
            </a:r>
            <a:r>
              <a:rPr lang="en"/>
              <a:t> for all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Story 3</a:t>
            </a:r>
            <a:endParaRPr b="0">
              <a:solidFill>
                <a:srgbClr val="DD7E6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26" name="Google Shape;126;p2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manager can assign a task to another user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the task list, a manager can click a task to </a:t>
            </a:r>
            <a:r>
              <a:rPr lang="en" u="sng"/>
              <a:t>see the task in detail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manager sees the current assigned user, and can change the user via a dropdown.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manager clicks a “save”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the </a:t>
            </a:r>
            <a:r>
              <a:rPr lang="en" u="sng"/>
              <a:t>task list</a:t>
            </a:r>
            <a:r>
              <a:rPr lang="en"/>
              <a:t>, the assigned user for that task is updated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Story 4</a:t>
            </a:r>
            <a:endParaRPr b="0">
              <a:solidFill>
                <a:srgbClr val="DD7E6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32" name="Google Shape;132;p3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user can mark their task as complete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the </a:t>
            </a:r>
            <a:r>
              <a:rPr lang="en" u="sng"/>
              <a:t>task list</a:t>
            </a:r>
            <a:r>
              <a:rPr lang="en"/>
              <a:t>, any user can click a task and </a:t>
            </a:r>
            <a:r>
              <a:rPr lang="en" u="sng"/>
              <a:t>see the task in detail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task is assigned to the current user, and not yet complete, they see a “complete task”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the user clicks the “complete task” button and returns to the </a:t>
            </a:r>
            <a:r>
              <a:rPr lang="en" u="sng"/>
              <a:t>task list</a:t>
            </a:r>
            <a:r>
              <a:rPr lang="en"/>
              <a:t>, the task is marked complete.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Story 5</a:t>
            </a:r>
            <a:endParaRPr b="0">
              <a:solidFill>
                <a:srgbClr val="DD7E6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38" name="Google Shape;138;p31"/>
          <p:cNvSpPr txBox="1"/>
          <p:nvPr>
            <p:ph idx="4294967295" type="body"/>
          </p:nvPr>
        </p:nvSpPr>
        <p:spPr>
          <a:xfrm>
            <a:off x="363150" y="112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 user can view tasks assigned to him/her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any page, any user can click a button (My tasks button) and </a:t>
            </a:r>
            <a:r>
              <a:rPr lang="en" u="sng"/>
              <a:t>see a table with his/her tasks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Story 6</a:t>
            </a:r>
            <a:endParaRPr b="0">
              <a:solidFill>
                <a:srgbClr val="DD7E6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44" name="Google Shape;144;p3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 task assignee can input a time estimate (in hours)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my tasks user can see all of the tasks assigned to him/her.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Here user can type in the time estimate for his/her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the user clicks the “save” button, the time estimates are saved.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DD7E6B"/>
                </a:solidFill>
                <a:latin typeface="Russo One"/>
                <a:ea typeface="Russo One"/>
                <a:cs typeface="Russo One"/>
                <a:sym typeface="Russo One"/>
              </a:rPr>
              <a:t>Some Views for SynergyHub</a:t>
            </a:r>
            <a:endParaRPr b="0">
              <a:solidFill>
                <a:srgbClr val="DD7E6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50" name="Google Shape;150;p3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Login page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Task list (home)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task form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Task detail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AutoNum type="arabicPeriod"/>
            </a:pPr>
            <a:r>
              <a:rPr lang="en">
                <a:solidFill>
                  <a:srgbClr val="00FF00"/>
                </a:solidFill>
              </a:rPr>
              <a:t>My tasks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user can see just their own tasks?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old, complete tasks remain visible?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there be multiple companies / projects using the app?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users get on the app in the first place?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