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 SemiBold"/>
      <p:regular r:id="rId31"/>
      <p:bold r:id="rId32"/>
      <p:italic r:id="rId33"/>
      <p:boldItalic r:id="rId34"/>
    </p:embeddedFont>
    <p:embeddedFont>
      <p:font typeface="Zilla Slab SemiBold"/>
      <p:bold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Amatic SC"/>
      <p:regular r:id="rId40"/>
      <p:bold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Titillium Web"/>
      <p:regular r:id="rId50"/>
      <p:bold r:id="rId51"/>
      <p:italic r:id="rId52"/>
      <p:boldItalic r:id="rId53"/>
    </p:embeddedFont>
    <p:embeddedFont>
      <p:font typeface="Zilla Slab"/>
      <p:regular r:id="rId54"/>
      <p:bold r:id="rId55"/>
      <p:italic r:id="rId56"/>
    </p:embeddedFont>
    <p:embeddedFont>
      <p:font typeface="Red Hat Text"/>
      <p:regular r:id="rId57"/>
      <p:bold r:id="rId58"/>
      <p:italic r:id="rId59"/>
      <p:boldItalic r:id="rId60"/>
    </p:embeddedFont>
    <p:embeddedFont>
      <p:font typeface="DM Sans"/>
      <p:regular r:id="rId61"/>
      <p:bold r:id="rId62"/>
      <p:italic r:id="rId63"/>
      <p:boldItalic r:id="rId64"/>
    </p:embeddedFont>
    <p:embeddedFont>
      <p:font typeface="Source Sans Pr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regular.fntdata"/><Relationship Id="rId42" Type="http://schemas.openxmlformats.org/officeDocument/2006/relationships/font" Target="fonts/Nunito-regular.fntdata"/><Relationship Id="rId41" Type="http://schemas.openxmlformats.org/officeDocument/2006/relationships/font" Target="fonts/AmaticSC-bold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emiBold-regular.fntdata"/><Relationship Id="rId30" Type="http://schemas.openxmlformats.org/officeDocument/2006/relationships/slide" Target="slides/slide24.xml"/><Relationship Id="rId33" Type="http://schemas.openxmlformats.org/officeDocument/2006/relationships/font" Target="fonts/NunitoSemiBold-italic.fntdata"/><Relationship Id="rId32" Type="http://schemas.openxmlformats.org/officeDocument/2006/relationships/font" Target="fonts/NunitoSemiBold-bold.fntdata"/><Relationship Id="rId35" Type="http://schemas.openxmlformats.org/officeDocument/2006/relationships/font" Target="fonts/ZillaSlabSemiBold-bold.fntdata"/><Relationship Id="rId34" Type="http://schemas.openxmlformats.org/officeDocument/2006/relationships/font" Target="fonts/NunitoSemiBold-boldItalic.fntdata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62" Type="http://schemas.openxmlformats.org/officeDocument/2006/relationships/font" Target="fonts/DMSans-bold.fntdata"/><Relationship Id="rId61" Type="http://schemas.openxmlformats.org/officeDocument/2006/relationships/font" Target="fonts/DMSans-regular.fntdata"/><Relationship Id="rId20" Type="http://schemas.openxmlformats.org/officeDocument/2006/relationships/slide" Target="slides/slide14.xml"/><Relationship Id="rId64" Type="http://schemas.openxmlformats.org/officeDocument/2006/relationships/font" Target="fonts/DMSans-boldItalic.fntdata"/><Relationship Id="rId63" Type="http://schemas.openxmlformats.org/officeDocument/2006/relationships/font" Target="fonts/DMSans-italic.fntdata"/><Relationship Id="rId22" Type="http://schemas.openxmlformats.org/officeDocument/2006/relationships/slide" Target="slides/slide16.xml"/><Relationship Id="rId66" Type="http://schemas.openxmlformats.org/officeDocument/2006/relationships/font" Target="fonts/SourceSansPro-bold.fntdata"/><Relationship Id="rId21" Type="http://schemas.openxmlformats.org/officeDocument/2006/relationships/slide" Target="slides/slide15.xml"/><Relationship Id="rId65" Type="http://schemas.openxmlformats.org/officeDocument/2006/relationships/font" Target="fonts/SourceSansPro-regular.fntdata"/><Relationship Id="rId24" Type="http://schemas.openxmlformats.org/officeDocument/2006/relationships/slide" Target="slides/slide18.xml"/><Relationship Id="rId68" Type="http://schemas.openxmlformats.org/officeDocument/2006/relationships/font" Target="fonts/SourceSansPro-boldItalic.fntdata"/><Relationship Id="rId23" Type="http://schemas.openxmlformats.org/officeDocument/2006/relationships/slide" Target="slides/slide17.xml"/><Relationship Id="rId67" Type="http://schemas.openxmlformats.org/officeDocument/2006/relationships/font" Target="fonts/SourceSansPro-italic.fntdata"/><Relationship Id="rId60" Type="http://schemas.openxmlformats.org/officeDocument/2006/relationships/font" Target="fonts/RedHatText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TitilliumWeb-bold.fntdata"/><Relationship Id="rId50" Type="http://schemas.openxmlformats.org/officeDocument/2006/relationships/font" Target="fonts/TitilliumWeb-regular.fntdata"/><Relationship Id="rId53" Type="http://schemas.openxmlformats.org/officeDocument/2006/relationships/font" Target="fonts/TitilliumWeb-boldItalic.fntdata"/><Relationship Id="rId52" Type="http://schemas.openxmlformats.org/officeDocument/2006/relationships/font" Target="fonts/TitilliumWeb-italic.fntdata"/><Relationship Id="rId11" Type="http://schemas.openxmlformats.org/officeDocument/2006/relationships/slide" Target="slides/slide5.xml"/><Relationship Id="rId55" Type="http://schemas.openxmlformats.org/officeDocument/2006/relationships/font" Target="fonts/ZillaSlab-bold.fntdata"/><Relationship Id="rId10" Type="http://schemas.openxmlformats.org/officeDocument/2006/relationships/slide" Target="slides/slide4.xml"/><Relationship Id="rId54" Type="http://schemas.openxmlformats.org/officeDocument/2006/relationships/font" Target="fonts/ZillaSlab-regular.fntdata"/><Relationship Id="rId13" Type="http://schemas.openxmlformats.org/officeDocument/2006/relationships/slide" Target="slides/slide7.xml"/><Relationship Id="rId57" Type="http://schemas.openxmlformats.org/officeDocument/2006/relationships/font" Target="fonts/RedHatText-regular.fntdata"/><Relationship Id="rId12" Type="http://schemas.openxmlformats.org/officeDocument/2006/relationships/slide" Target="slides/slide6.xml"/><Relationship Id="rId56" Type="http://schemas.openxmlformats.org/officeDocument/2006/relationships/font" Target="fonts/ZillaSlab-italic.fntdata"/><Relationship Id="rId15" Type="http://schemas.openxmlformats.org/officeDocument/2006/relationships/slide" Target="slides/slide9.xml"/><Relationship Id="rId59" Type="http://schemas.openxmlformats.org/officeDocument/2006/relationships/font" Target="fonts/RedHatText-italic.fntdata"/><Relationship Id="rId14" Type="http://schemas.openxmlformats.org/officeDocument/2006/relationships/slide" Target="slides/slide8.xml"/><Relationship Id="rId58" Type="http://schemas.openxmlformats.org/officeDocument/2006/relationships/font" Target="fonts/RedHatTex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254d03bd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254d03b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them try to figure it out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3d0ed6c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3d0ed6c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3d0ed6c7d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e3d0ed6c7d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3d0ed6c7d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e3d0ed6c7d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22182842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e22182842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254d03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254d03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the components create a right triangle and add up to the original vector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254d03b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e254d03b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out the question using pythagorean theorem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254d03b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254d03b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them try to figure it out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254d03bd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254d03bd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e254d03bd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e254d03bd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254d03bd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254d03bd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through Ex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e254d03bd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e254d03bd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e254d03bd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e254d03bd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e254d03bd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e254d03bd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e254d03bd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e254d03bd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254d03bd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254d03bd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Note to presenters: be ready to explain their observations →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Farthest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Slowest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Best glide ratio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22182842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22182842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22182842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22182842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22182842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22182842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22182842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22182842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3d0ed6c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3d0ed6c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3d0ed6c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3d0ed6c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= Newtons (how much lift the plane can produce) 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Newtons = </a:t>
            </a:r>
            <a:r>
              <a:rPr b="1" lang="en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4.4482 lb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Kg/m (</a:t>
            </a:r>
            <a:r>
              <a:rPr lang="en">
                <a:solidFill>
                  <a:schemeClr val="dk1"/>
                </a:solidFill>
              </a:rPr>
              <a:t>density of the air)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= Velocity of the plane (meters per second)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area^2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imperial units to Cl: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Lift coefficient unit: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e3d0ed6c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e3d0ed6c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Things needed to be converted: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(6 * 32)/10.7639 = Area m^2/s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46/1.944 = Velocity m^2/s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0.0659 * 16.018 = kg/m Density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503 * 4.448 = Newtons (Lift)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Knotts 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rect b="b" l="l" r="r" t="t"/>
              <a:pathLst>
                <a:path extrusionOk="0" h="1622615" w="84801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rect b="b" l="l" r="r" t="t"/>
              <a:pathLst>
                <a:path extrusionOk="0" h="925576" w="922938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rect b="b" l="l" r="r" t="t"/>
              <a:pathLst>
                <a:path extrusionOk="0" h="2142934" w="2375661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rect b="b" l="l" r="r" t="t"/>
              <a:pathLst>
                <a:path extrusionOk="0" h="176276" w="183129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rect b="b" l="l" r="r" t="t"/>
              <a:pathLst>
                <a:path extrusionOk="0" h="549529" w="516689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rect b="b" l="l" r="r" t="t"/>
              <a:pathLst>
                <a:path extrusionOk="0" h="722757" w="859831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rect b="b" l="l" r="r" t="t"/>
              <a:pathLst>
                <a:path extrusionOk="0" h="260553" w="273276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rect b="b" l="l" r="r" t="t"/>
              <a:pathLst>
                <a:path extrusionOk="0" h="155355" w="162747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rect b="b" l="l" r="r" t="t"/>
              <a:pathLst>
                <a:path extrusionOk="0" h="2827210" w="2607895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rect b="b" l="l" r="r" t="t"/>
              <a:pathLst>
                <a:path extrusionOk="0" h="905319" w="93980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rect b="b" l="l" r="r" t="t"/>
              <a:pathLst>
                <a:path extrusionOk="0" h="500315" w="772367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rect b="b" l="l" r="r" t="t"/>
              <a:pathLst>
                <a:path extrusionOk="0" h="2906966" w="2097785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rect b="b" l="l" r="r" t="t"/>
              <a:pathLst>
                <a:path extrusionOk="0" h="962215" w="1439922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rect b="b" l="l" r="r" t="t"/>
              <a:pathLst>
                <a:path extrusionOk="0" h="325183" w="367163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rect b="b" l="l" r="r" t="t"/>
              <a:pathLst>
                <a:path extrusionOk="0" h="164147" w="163494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rect b="b" l="l" r="r" t="t"/>
              <a:pathLst>
                <a:path extrusionOk="0" h="176276" w="18314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rect b="b" l="l" r="r" t="t"/>
              <a:pathLst>
                <a:path extrusionOk="0" h="84899" w="88404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rect b="b" l="l" r="r" t="t"/>
              <a:pathLst>
                <a:path extrusionOk="0" h="1000823" w="1031722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rect b="b" l="l" r="r" t="t"/>
              <a:pathLst>
                <a:path extrusionOk="0" h="1146936" w="1062141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rect b="b" l="l" r="r" t="t"/>
              <a:pathLst>
                <a:path extrusionOk="0" h="666750" w="704594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rect b="b" l="l" r="r" t="t"/>
              <a:pathLst>
                <a:path extrusionOk="0" h="1071752" w="1113147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rect b="b" l="l" r="r" t="t"/>
              <a:pathLst>
                <a:path extrusionOk="0" h="2104390" w="1419722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rect b="b" l="l" r="r" t="t"/>
              <a:pathLst>
                <a:path extrusionOk="0" h="260490" w="273352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4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4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08" name="Google Shape;308;p14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4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4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4" name="Google Shape;314;p15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5" name="Google Shape;315;p15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5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5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5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5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5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16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330" name="Google Shape;330;p16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16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336" name="Google Shape;336;p1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16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6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6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6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6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8" name="Google Shape;348;p17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49" name="Google Shape;349;p1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8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2" name="Google Shape;362;p18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3" name="Google Shape;363;p1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18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8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8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8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6" name="Google Shape;376;p19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7" name="Google Shape;377;p19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8" name="Google Shape;378;p1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91" name="Google Shape;391;p20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2" name="Google Shape;392;p20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3" name="Google Shape;393;p20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20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0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8" name="Google Shape;408;p2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38" name="Google Shape;38;p3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3"/>
          <p:cNvSpPr txBox="1"/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1" type="subTitle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2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23" name="Google Shape;423;p2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22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2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2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2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2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2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3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3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3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3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4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4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4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8" name="Google Shape;458;p25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459" name="Google Shape;459;p25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25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5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0" name="Google Shape;470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>
            <a:off x="2101" y="-4212"/>
            <a:ext cx="9156821" cy="5148491"/>
            <a:chOff x="12700" y="0"/>
            <a:chExt cx="12166917" cy="6858253"/>
          </a:xfrm>
        </p:grpSpPr>
        <p:sp>
          <p:nvSpPr>
            <p:cNvPr id="66" name="Google Shape;66;p4"/>
            <p:cNvSpPr/>
            <p:nvPr/>
          </p:nvSpPr>
          <p:spPr>
            <a:xfrm>
              <a:off x="12700" y="5848456"/>
              <a:ext cx="1668970" cy="1009543"/>
            </a:xfrm>
            <a:custGeom>
              <a:rect b="b" l="l" r="r" t="t"/>
              <a:pathLst>
                <a:path extrusionOk="0" h="1009543" w="1668970">
                  <a:moveTo>
                    <a:pt x="1119632" y="272943"/>
                  </a:moveTo>
                  <a:cubicBezTo>
                    <a:pt x="752793" y="57869"/>
                    <a:pt x="365697" y="-37254"/>
                    <a:pt x="0" y="13292"/>
                  </a:cubicBezTo>
                  <a:lnTo>
                    <a:pt x="0" y="1009543"/>
                  </a:lnTo>
                  <a:lnTo>
                    <a:pt x="1668970" y="1009543"/>
                  </a:lnTo>
                  <a:cubicBezTo>
                    <a:pt x="1592263" y="709252"/>
                    <a:pt x="1405700" y="441155"/>
                    <a:pt x="1119632" y="272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303025" y="2827152"/>
              <a:ext cx="4873992" cy="4030847"/>
            </a:xfrm>
            <a:custGeom>
              <a:rect b="b" l="l" r="r" t="t"/>
              <a:pathLst>
                <a:path extrusionOk="0" h="4030847" w="4873992">
                  <a:moveTo>
                    <a:pt x="4331826" y="341498"/>
                  </a:moveTo>
                  <a:cubicBezTo>
                    <a:pt x="3654344" y="-207142"/>
                    <a:pt x="2753470" y="-69665"/>
                    <a:pt x="2111866" y="574606"/>
                  </a:cubicBezTo>
                  <a:cubicBezTo>
                    <a:pt x="1470262" y="1218877"/>
                    <a:pt x="986392" y="2112386"/>
                    <a:pt x="386825" y="2704968"/>
                  </a:cubicBezTo>
                  <a:cubicBezTo>
                    <a:pt x="34718" y="3052948"/>
                    <a:pt x="-71836" y="3556313"/>
                    <a:pt x="46084" y="4030848"/>
                  </a:cubicBezTo>
                  <a:lnTo>
                    <a:pt x="3414822" y="4030848"/>
                  </a:lnTo>
                  <a:cubicBezTo>
                    <a:pt x="3829605" y="3568314"/>
                    <a:pt x="4267373" y="3078348"/>
                    <a:pt x="4565569" y="2561395"/>
                  </a:cubicBezTo>
                  <a:cubicBezTo>
                    <a:pt x="5009625" y="1790504"/>
                    <a:pt x="5009625" y="890074"/>
                    <a:pt x="4331826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56470" y="653184"/>
              <a:ext cx="1060400" cy="1021501"/>
            </a:xfrm>
            <a:custGeom>
              <a:rect b="b" l="l" r="r" t="t"/>
              <a:pathLst>
                <a:path extrusionOk="0" h="1021501" w="1060400">
                  <a:moveTo>
                    <a:pt x="198035" y="899137"/>
                  </a:moveTo>
                  <a:cubicBezTo>
                    <a:pt x="408474" y="1091859"/>
                    <a:pt x="708258" y="1049568"/>
                    <a:pt x="922507" y="824016"/>
                  </a:cubicBezTo>
                  <a:cubicBezTo>
                    <a:pt x="1136756" y="598464"/>
                    <a:pt x="1093957" y="245595"/>
                    <a:pt x="845354" y="99735"/>
                  </a:cubicBezTo>
                  <a:cubicBezTo>
                    <a:pt x="596751" y="-46124"/>
                    <a:pt x="322939" y="-40917"/>
                    <a:pt x="120883" y="174856"/>
                  </a:cubicBezTo>
                  <a:cubicBezTo>
                    <a:pt x="-81175" y="390629"/>
                    <a:pt x="-12467" y="706351"/>
                    <a:pt x="198035" y="899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09331" y="874531"/>
              <a:ext cx="3566591" cy="3908051"/>
            </a:xfrm>
            <a:custGeom>
              <a:rect b="b" l="l" r="r" t="t"/>
              <a:pathLst>
                <a:path extrusionOk="0" h="3908051" w="3566591">
                  <a:moveTo>
                    <a:pt x="3139709" y="272025"/>
                  </a:moveTo>
                  <a:cubicBezTo>
                    <a:pt x="3633929" y="672075"/>
                    <a:pt x="3710193" y="1397436"/>
                    <a:pt x="3309889" y="1891656"/>
                  </a:cubicBezTo>
                  <a:cubicBezTo>
                    <a:pt x="2909585" y="2385877"/>
                    <a:pt x="2381519" y="2920356"/>
                    <a:pt x="2051319" y="3446136"/>
                  </a:cubicBezTo>
                  <a:cubicBezTo>
                    <a:pt x="1721119" y="3971916"/>
                    <a:pt x="877331" y="4076373"/>
                    <a:pt x="431688" y="3616379"/>
                  </a:cubicBezTo>
                  <a:cubicBezTo>
                    <a:pt x="-13955" y="3156385"/>
                    <a:pt x="-185088" y="2548119"/>
                    <a:pt x="261254" y="1996749"/>
                  </a:cubicBezTo>
                  <a:lnTo>
                    <a:pt x="1520014" y="442268"/>
                  </a:lnTo>
                  <a:cubicBezTo>
                    <a:pt x="1958609" y="-99323"/>
                    <a:pt x="2645425" y="-128216"/>
                    <a:pt x="3139709" y="27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18171" y="451813"/>
              <a:ext cx="6181043" cy="5954359"/>
            </a:xfrm>
            <a:custGeom>
              <a:rect b="b" l="l" r="r" t="t"/>
              <a:pathLst>
                <a:path extrusionOk="0" h="5954359" w="6181043">
                  <a:moveTo>
                    <a:pt x="5026581" y="713348"/>
                  </a:moveTo>
                  <a:cubicBezTo>
                    <a:pt x="3799760" y="-410157"/>
                    <a:pt x="2052113" y="-163587"/>
                    <a:pt x="803386" y="1151117"/>
                  </a:cubicBezTo>
                  <a:cubicBezTo>
                    <a:pt x="-445341" y="2465821"/>
                    <a:pt x="-194961" y="4522967"/>
                    <a:pt x="1253220" y="5373042"/>
                  </a:cubicBezTo>
                  <a:cubicBezTo>
                    <a:pt x="2701401" y="6223117"/>
                    <a:pt x="4298173" y="6192954"/>
                    <a:pt x="5476351" y="4935209"/>
                  </a:cubicBezTo>
                  <a:cubicBezTo>
                    <a:pt x="6654530" y="3677465"/>
                    <a:pt x="6253337" y="1836854"/>
                    <a:pt x="5026581" y="713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2700" y="79502"/>
              <a:ext cx="1132669" cy="2211705"/>
            </a:xfrm>
            <a:custGeom>
              <a:rect b="b" l="l" r="r" t="t"/>
              <a:pathLst>
                <a:path extrusionOk="0" h="2211705" w="1132669">
                  <a:moveTo>
                    <a:pt x="845566" y="383667"/>
                  </a:moveTo>
                  <a:cubicBezTo>
                    <a:pt x="612775" y="181674"/>
                    <a:pt x="308356" y="33465"/>
                    <a:pt x="0" y="0"/>
                  </a:cubicBezTo>
                  <a:lnTo>
                    <a:pt x="0" y="2211705"/>
                  </a:lnTo>
                  <a:cubicBezTo>
                    <a:pt x="228219" y="2192655"/>
                    <a:pt x="460756" y="2117789"/>
                    <a:pt x="673545" y="2001139"/>
                  </a:cubicBezTo>
                  <a:cubicBezTo>
                    <a:pt x="1218121" y="1702626"/>
                    <a:pt x="1281811" y="762254"/>
                    <a:pt x="845566" y="383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61319" y="165378"/>
              <a:ext cx="1851377" cy="1857489"/>
            </a:xfrm>
            <a:custGeom>
              <a:rect b="b" l="l" r="r" t="t"/>
              <a:pathLst>
                <a:path extrusionOk="0" h="1857489" w="1851377">
                  <a:moveTo>
                    <a:pt x="97958" y="1337857"/>
                  </a:moveTo>
                  <a:cubicBezTo>
                    <a:pt x="327892" y="1813154"/>
                    <a:pt x="864086" y="1982128"/>
                    <a:pt x="1318301" y="1762354"/>
                  </a:cubicBezTo>
                  <a:cubicBezTo>
                    <a:pt x="1772517" y="1542581"/>
                    <a:pt x="2001879" y="934251"/>
                    <a:pt x="1742735" y="542012"/>
                  </a:cubicBezTo>
                  <a:cubicBezTo>
                    <a:pt x="1483592" y="149772"/>
                    <a:pt x="988355" y="-186016"/>
                    <a:pt x="522392" y="117514"/>
                  </a:cubicBezTo>
                  <a:cubicBezTo>
                    <a:pt x="56429" y="421044"/>
                    <a:pt x="-132039" y="862623"/>
                    <a:pt x="97958" y="1337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912568" y="190"/>
              <a:ext cx="385836" cy="296343"/>
            </a:xfrm>
            <a:custGeom>
              <a:rect b="b" l="l" r="r" t="t"/>
              <a:pathLst>
                <a:path extrusionOk="0" h="296343" w="385836">
                  <a:moveTo>
                    <a:pt x="20433" y="188151"/>
                  </a:moveTo>
                  <a:cubicBezTo>
                    <a:pt x="68375" y="287147"/>
                    <a:pt x="180072" y="322326"/>
                    <a:pt x="274750" y="276479"/>
                  </a:cubicBezTo>
                  <a:cubicBezTo>
                    <a:pt x="369428" y="230632"/>
                    <a:pt x="417180" y="103950"/>
                    <a:pt x="363205" y="22479"/>
                  </a:cubicBezTo>
                  <a:cubicBezTo>
                    <a:pt x="358189" y="14859"/>
                    <a:pt x="352728" y="7302"/>
                    <a:pt x="346886" y="0"/>
                  </a:cubicBezTo>
                  <a:lnTo>
                    <a:pt x="36625" y="0"/>
                  </a:lnTo>
                  <a:cubicBezTo>
                    <a:pt x="-4269" y="54420"/>
                    <a:pt x="-12714" y="119571"/>
                    <a:pt x="20433" y="188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6378" y="1275650"/>
              <a:ext cx="1262959" cy="1267225"/>
            </a:xfrm>
            <a:custGeom>
              <a:rect b="b" l="l" r="r" t="t"/>
              <a:pathLst>
                <a:path extrusionOk="0" h="1267225" w="1262959">
                  <a:moveTo>
                    <a:pt x="1031942" y="1122109"/>
                  </a:moveTo>
                  <a:cubicBezTo>
                    <a:pt x="748033" y="1351979"/>
                    <a:pt x="362461" y="1299909"/>
                    <a:pt x="142942" y="1028447"/>
                  </a:cubicBezTo>
                  <a:cubicBezTo>
                    <a:pt x="-76578" y="756984"/>
                    <a:pt x="-41526" y="308420"/>
                    <a:pt x="236160" y="139447"/>
                  </a:cubicBezTo>
                  <a:cubicBezTo>
                    <a:pt x="513846" y="-29527"/>
                    <a:pt x="922976" y="-94233"/>
                    <a:pt x="1125160" y="233109"/>
                  </a:cubicBezTo>
                  <a:cubicBezTo>
                    <a:pt x="1327344" y="560451"/>
                    <a:pt x="1315851" y="892239"/>
                    <a:pt x="1031942" y="1122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708516" y="6044728"/>
              <a:ext cx="1062500" cy="813525"/>
            </a:xfrm>
            <a:custGeom>
              <a:rect b="b" l="l" r="r" t="t"/>
              <a:pathLst>
                <a:path extrusionOk="0" h="813525" w="1062500">
                  <a:moveTo>
                    <a:pt x="906348" y="65178"/>
                  </a:moveTo>
                  <a:cubicBezTo>
                    <a:pt x="729945" y="-96557"/>
                    <a:pt x="379806" y="70702"/>
                    <a:pt x="159080" y="262028"/>
                  </a:cubicBezTo>
                  <a:cubicBezTo>
                    <a:pt x="330" y="399442"/>
                    <a:pt x="-40691" y="627089"/>
                    <a:pt x="40907" y="813525"/>
                  </a:cubicBezTo>
                  <a:lnTo>
                    <a:pt x="1025284" y="813525"/>
                  </a:lnTo>
                  <a:cubicBezTo>
                    <a:pt x="1107326" y="562065"/>
                    <a:pt x="1047572" y="194591"/>
                    <a:pt x="906348" y="65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69633" y="4440872"/>
              <a:ext cx="2073892" cy="1997784"/>
            </a:xfrm>
            <a:custGeom>
              <a:rect b="b" l="l" r="r" t="t"/>
              <a:pathLst>
                <a:path extrusionOk="0" h="1997784" w="2073892">
                  <a:moveTo>
                    <a:pt x="387616" y="1758442"/>
                  </a:moveTo>
                  <a:cubicBezTo>
                    <a:pt x="799223" y="2135378"/>
                    <a:pt x="1385582" y="2052701"/>
                    <a:pt x="1804492" y="1611567"/>
                  </a:cubicBezTo>
                  <a:cubicBezTo>
                    <a:pt x="2223402" y="1170432"/>
                    <a:pt x="2139137" y="480377"/>
                    <a:pt x="1653298" y="195072"/>
                  </a:cubicBezTo>
                  <a:cubicBezTo>
                    <a:pt x="1167460" y="-90234"/>
                    <a:pt x="631710" y="-80010"/>
                    <a:pt x="236423" y="342011"/>
                  </a:cubicBezTo>
                  <a:cubicBezTo>
                    <a:pt x="-158865" y="764032"/>
                    <a:pt x="-24308" y="1381506"/>
                    <a:pt x="387616" y="175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789587" y="3368567"/>
              <a:ext cx="785106" cy="756187"/>
            </a:xfrm>
            <a:custGeom>
              <a:rect b="b" l="l" r="r" t="t"/>
              <a:pathLst>
                <a:path extrusionOk="0" h="756187" w="785106">
                  <a:moveTo>
                    <a:pt x="146702" y="665587"/>
                  </a:moveTo>
                  <a:cubicBezTo>
                    <a:pt x="302468" y="808272"/>
                    <a:pt x="524464" y="776967"/>
                    <a:pt x="683023" y="610025"/>
                  </a:cubicBezTo>
                  <a:cubicBezTo>
                    <a:pt x="841582" y="443083"/>
                    <a:pt x="810023" y="181781"/>
                    <a:pt x="625873" y="73831"/>
                  </a:cubicBezTo>
                  <a:cubicBezTo>
                    <a:pt x="441723" y="-34119"/>
                    <a:pt x="239158" y="-30309"/>
                    <a:pt x="89488" y="129393"/>
                  </a:cubicBezTo>
                  <a:cubicBezTo>
                    <a:pt x="-60181" y="289096"/>
                    <a:pt x="-9127" y="522903"/>
                    <a:pt x="146702" y="665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108312" y="6248280"/>
              <a:ext cx="257887" cy="248311"/>
            </a:xfrm>
            <a:custGeom>
              <a:rect b="b" l="l" r="r" t="t"/>
              <a:pathLst>
                <a:path extrusionOk="0" h="248311" w="257887">
                  <a:moveTo>
                    <a:pt x="48275" y="218560"/>
                  </a:moveTo>
                  <a:cubicBezTo>
                    <a:pt x="99456" y="265423"/>
                    <a:pt x="172354" y="255136"/>
                    <a:pt x="224424" y="200272"/>
                  </a:cubicBezTo>
                  <a:cubicBezTo>
                    <a:pt x="276494" y="145408"/>
                    <a:pt x="266017" y="59683"/>
                    <a:pt x="205374" y="24250"/>
                  </a:cubicBezTo>
                  <a:cubicBezTo>
                    <a:pt x="144731" y="-11184"/>
                    <a:pt x="78374" y="-9977"/>
                    <a:pt x="29289" y="42474"/>
                  </a:cubicBezTo>
                  <a:cubicBezTo>
                    <a:pt x="-19797" y="94925"/>
                    <a:pt x="-2906" y="171570"/>
                    <a:pt x="48275" y="218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283937" y="4153415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7" y="145407"/>
                    <a:pt x="266017" y="59682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326364" y="6045915"/>
              <a:ext cx="128851" cy="124142"/>
            </a:xfrm>
            <a:custGeom>
              <a:rect b="b" l="l" r="r" t="t"/>
              <a:pathLst>
                <a:path extrusionOk="0" h="124142" w="128851">
                  <a:moveTo>
                    <a:pt x="24024" y="109267"/>
                  </a:moveTo>
                  <a:cubicBezTo>
                    <a:pt x="49424" y="132698"/>
                    <a:pt x="86064" y="127555"/>
                    <a:pt x="112099" y="100123"/>
                  </a:cubicBezTo>
                  <a:cubicBezTo>
                    <a:pt x="138134" y="72691"/>
                    <a:pt x="132927" y="29828"/>
                    <a:pt x="102701" y="12112"/>
                  </a:cubicBezTo>
                  <a:cubicBezTo>
                    <a:pt x="72475" y="-5605"/>
                    <a:pt x="39201" y="-4970"/>
                    <a:pt x="14690" y="21256"/>
                  </a:cubicBezTo>
                  <a:cubicBezTo>
                    <a:pt x="-9821" y="47481"/>
                    <a:pt x="-1566" y="85835"/>
                    <a:pt x="24024" y="1092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809147" y="354228"/>
              <a:ext cx="785106" cy="756208"/>
            </a:xfrm>
            <a:custGeom>
              <a:rect b="b" l="l" r="r" t="t"/>
              <a:pathLst>
                <a:path extrusionOk="0" h="756208" w="785106">
                  <a:moveTo>
                    <a:pt x="146702" y="665582"/>
                  </a:moveTo>
                  <a:cubicBezTo>
                    <a:pt x="302531" y="808330"/>
                    <a:pt x="524463" y="776961"/>
                    <a:pt x="683022" y="610019"/>
                  </a:cubicBezTo>
                  <a:cubicBezTo>
                    <a:pt x="841583" y="443078"/>
                    <a:pt x="810022" y="181775"/>
                    <a:pt x="625872" y="73825"/>
                  </a:cubicBezTo>
                  <a:cubicBezTo>
                    <a:pt x="441722" y="-34125"/>
                    <a:pt x="239158" y="-30315"/>
                    <a:pt x="89488" y="129451"/>
                  </a:cubicBezTo>
                  <a:cubicBezTo>
                    <a:pt x="-60181" y="289217"/>
                    <a:pt x="-9128" y="522897"/>
                    <a:pt x="146702" y="665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681831" y="5495170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8" y="145408"/>
                    <a:pt x="266017" y="59683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851583" y="1132324"/>
              <a:ext cx="248377" cy="257352"/>
            </a:xfrm>
            <a:custGeom>
              <a:rect b="b" l="l" r="r" t="t"/>
              <a:pathLst>
                <a:path extrusionOk="0" h="257352" w="248377">
                  <a:moveTo>
                    <a:pt x="15937" y="70746"/>
                  </a:moveTo>
                  <a:cubicBezTo>
                    <a:pt x="-19242" y="130563"/>
                    <a:pt x="5968" y="199715"/>
                    <a:pt x="70420" y="239212"/>
                  </a:cubicBezTo>
                  <a:cubicBezTo>
                    <a:pt x="134872" y="278709"/>
                    <a:pt x="216470" y="250705"/>
                    <a:pt x="238695" y="184284"/>
                  </a:cubicBezTo>
                  <a:cubicBezTo>
                    <a:pt x="260920" y="117863"/>
                    <a:pt x="245744" y="52966"/>
                    <a:pt x="184212" y="15819"/>
                  </a:cubicBezTo>
                  <a:cubicBezTo>
                    <a:pt x="122681" y="-21329"/>
                    <a:pt x="51116" y="10993"/>
                    <a:pt x="15937" y="7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788952" y="1717573"/>
              <a:ext cx="785106" cy="756220"/>
            </a:xfrm>
            <a:custGeom>
              <a:rect b="b" l="l" r="r" t="t"/>
              <a:pathLst>
                <a:path extrusionOk="0" h="756220" w="785106">
                  <a:moveTo>
                    <a:pt x="146702" y="665645"/>
                  </a:moveTo>
                  <a:cubicBezTo>
                    <a:pt x="302467" y="808330"/>
                    <a:pt x="524464" y="776961"/>
                    <a:pt x="683023" y="610019"/>
                  </a:cubicBezTo>
                  <a:cubicBezTo>
                    <a:pt x="841582" y="443078"/>
                    <a:pt x="810023" y="181775"/>
                    <a:pt x="625873" y="73825"/>
                  </a:cubicBezTo>
                  <a:cubicBezTo>
                    <a:pt x="441723" y="-34125"/>
                    <a:pt x="239158" y="-30315"/>
                    <a:pt x="89488" y="129451"/>
                  </a:cubicBezTo>
                  <a:cubicBezTo>
                    <a:pt x="-60181" y="289217"/>
                    <a:pt x="-9127" y="522897"/>
                    <a:pt x="146702" y="665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280934" y="0"/>
              <a:ext cx="1898365" cy="1929701"/>
            </a:xfrm>
            <a:custGeom>
              <a:rect b="b" l="l" r="r" t="t"/>
              <a:pathLst>
                <a:path extrusionOk="0" h="1929701" w="1898365">
                  <a:moveTo>
                    <a:pt x="1898365" y="0"/>
                  </a:moveTo>
                  <a:lnTo>
                    <a:pt x="617888" y="0"/>
                  </a:lnTo>
                  <a:cubicBezTo>
                    <a:pt x="488030" y="176467"/>
                    <a:pt x="358173" y="346012"/>
                    <a:pt x="216759" y="485712"/>
                  </a:cubicBezTo>
                  <a:cubicBezTo>
                    <a:pt x="-119157" y="817690"/>
                    <a:pt x="-56291" y="1402207"/>
                    <a:pt x="347441" y="1729169"/>
                  </a:cubicBezTo>
                  <a:cubicBezTo>
                    <a:pt x="751174" y="2056130"/>
                    <a:pt x="1296068" y="1962531"/>
                    <a:pt x="1590898" y="1598486"/>
                  </a:cubicBezTo>
                  <a:cubicBezTo>
                    <a:pt x="1683862" y="1483741"/>
                    <a:pt x="1789463" y="1365631"/>
                    <a:pt x="1898365" y="1244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903705" y="5110054"/>
              <a:ext cx="2275912" cy="1747945"/>
            </a:xfrm>
            <a:custGeom>
              <a:rect b="b" l="l" r="r" t="t"/>
              <a:pathLst>
                <a:path extrusionOk="0" h="1747945" w="2275912">
                  <a:moveTo>
                    <a:pt x="2275595" y="249854"/>
                  </a:moveTo>
                  <a:cubicBezTo>
                    <a:pt x="1605797" y="-125558"/>
                    <a:pt x="873959" y="-100349"/>
                    <a:pt x="331161" y="479089"/>
                  </a:cubicBezTo>
                  <a:cubicBezTo>
                    <a:pt x="-11739" y="845293"/>
                    <a:pt x="-70032" y="1316654"/>
                    <a:pt x="72462" y="1747946"/>
                  </a:cubicBezTo>
                  <a:lnTo>
                    <a:pt x="2275912" y="1747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56070" y="2326844"/>
              <a:ext cx="380528" cy="362923"/>
            </a:xfrm>
            <a:custGeom>
              <a:rect b="b" l="l" r="r" t="t"/>
              <a:pathLst>
                <a:path extrusionOk="0" h="362923" w="380528">
                  <a:moveTo>
                    <a:pt x="305765" y="327900"/>
                  </a:moveTo>
                  <a:cubicBezTo>
                    <a:pt x="216865" y="376541"/>
                    <a:pt x="107010" y="380795"/>
                    <a:pt x="41795" y="300277"/>
                  </a:cubicBezTo>
                  <a:cubicBezTo>
                    <a:pt x="-23407" y="219702"/>
                    <a:pt x="-10955" y="101528"/>
                    <a:pt x="69608" y="36307"/>
                  </a:cubicBezTo>
                  <a:cubicBezTo>
                    <a:pt x="150190" y="-28971"/>
                    <a:pt x="262331" y="2081"/>
                    <a:pt x="333578" y="63930"/>
                  </a:cubicBezTo>
                  <a:cubicBezTo>
                    <a:pt x="404825" y="125779"/>
                    <a:pt x="394538" y="279259"/>
                    <a:pt x="305765" y="32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9" name="Google Shape;89;p4"/>
          <p:cNvSpPr txBox="1"/>
          <p:nvPr/>
        </p:nvSpPr>
        <p:spPr>
          <a:xfrm>
            <a:off x="2279732" y="359940"/>
            <a:ext cx="930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endParaRPr sz="9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" name="Google Shape;146;p6"/>
          <p:cNvSpPr txBox="1"/>
          <p:nvPr>
            <p:ph idx="2" type="body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7"/>
          <p:cNvSpPr txBox="1"/>
          <p:nvPr>
            <p:ph idx="2" type="body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5" name="Google Shape;175;p7"/>
          <p:cNvSpPr txBox="1"/>
          <p:nvPr>
            <p:ph idx="3" type="body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79" name="Google Shape;179;p8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idx="12" type="sldNum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grpSp>
        <p:nvGrpSpPr>
          <p:cNvPr id="207" name="Google Shape;207;p9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/>
          <p:nvPr>
            <p:ph idx="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96" name="Google Shape;296;p13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97" name="Google Shape;297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foldnfly.com/1.html" TargetMode="External"/><Relationship Id="rId4" Type="http://schemas.openxmlformats.org/officeDocument/2006/relationships/hyperlink" Target="https://www.foldnfly.com/13.html#The-UF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xeUxZzebttCaFUHAa8jpXeTGzo0Tw75Fvbtii2Q1DHs/edit?usp=sharing" TargetMode="External"/><Relationship Id="rId4" Type="http://schemas.openxmlformats.org/officeDocument/2006/relationships/hyperlink" Target="https://docs.google.com/presentation/d/1m8bZDU3KNS0YIf5zZQfhWM6XXz4VBbRGKAJzTL50izQ/edit?usp=sharing" TargetMode="External"/><Relationship Id="rId5" Type="http://schemas.openxmlformats.org/officeDocument/2006/relationships/hyperlink" Target="https://docs.google.com/presentation/d/1Zwwbx3YF4BBvrvxOHhczT1IoESDwH61YPEcg7NDjvBg/edit?usp=sharing" TargetMode="External"/><Relationship Id="rId6" Type="http://schemas.openxmlformats.org/officeDocument/2006/relationships/hyperlink" Target="https://docs.google.com/presentation/d/1_pm-QMSjJxjgBE40J0ZzKYYfk2SDVXfrekTx_jnymms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What is the total upwards force on this pipe?</a:t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4441350" y="2681725"/>
            <a:ext cx="144000" cy="1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7" name="Google Shape;477;p28"/>
          <p:cNvCxnSpPr/>
          <p:nvPr/>
        </p:nvCxnSpPr>
        <p:spPr>
          <a:xfrm flipH="1">
            <a:off x="1865400" y="2751475"/>
            <a:ext cx="25716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28"/>
          <p:cNvCxnSpPr/>
          <p:nvPr/>
        </p:nvCxnSpPr>
        <p:spPr>
          <a:xfrm rot="10800000">
            <a:off x="1865400" y="1497475"/>
            <a:ext cx="8700" cy="12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28"/>
          <p:cNvCxnSpPr/>
          <p:nvPr/>
        </p:nvCxnSpPr>
        <p:spPr>
          <a:xfrm rot="10800000">
            <a:off x="1861050" y="1507975"/>
            <a:ext cx="25803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28"/>
          <p:cNvSpPr txBox="1"/>
          <p:nvPr/>
        </p:nvSpPr>
        <p:spPr>
          <a:xfrm>
            <a:off x="2905975" y="2825425"/>
            <a:ext cx="939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400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1" name="Google Shape;481;p28"/>
          <p:cNvSpPr txBox="1"/>
          <p:nvPr/>
        </p:nvSpPr>
        <p:spPr>
          <a:xfrm>
            <a:off x="5401650" y="2825425"/>
            <a:ext cx="939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400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2" name="Google Shape;482;p28"/>
          <p:cNvSpPr txBox="1"/>
          <p:nvPr/>
        </p:nvSpPr>
        <p:spPr>
          <a:xfrm>
            <a:off x="2821500" y="1615925"/>
            <a:ext cx="939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410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3" name="Google Shape;483;p28"/>
          <p:cNvCxnSpPr/>
          <p:nvPr/>
        </p:nvCxnSpPr>
        <p:spPr>
          <a:xfrm>
            <a:off x="4576572" y="2761975"/>
            <a:ext cx="27027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28"/>
          <p:cNvCxnSpPr/>
          <p:nvPr/>
        </p:nvCxnSpPr>
        <p:spPr>
          <a:xfrm flipH="1" rot="10800000">
            <a:off x="7270104" y="1507975"/>
            <a:ext cx="9300" cy="12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28"/>
          <p:cNvCxnSpPr/>
          <p:nvPr/>
        </p:nvCxnSpPr>
        <p:spPr>
          <a:xfrm flipH="1" rot="10800000">
            <a:off x="4572000" y="1518475"/>
            <a:ext cx="27117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28"/>
          <p:cNvSpPr txBox="1"/>
          <p:nvPr/>
        </p:nvSpPr>
        <p:spPr>
          <a:xfrm flipH="1">
            <a:off x="5434415" y="1677200"/>
            <a:ext cx="987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410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7" name="Google Shape;487;p28"/>
          <p:cNvCxnSpPr/>
          <p:nvPr/>
        </p:nvCxnSpPr>
        <p:spPr>
          <a:xfrm>
            <a:off x="7100775" y="2647675"/>
            <a:ext cx="0" cy="118500"/>
          </a:xfrm>
          <a:prstGeom prst="straightConnector1">
            <a:avLst/>
          </a:prstGeom>
          <a:noFill/>
          <a:ln cap="flat" cmpd="sng" w="9525">
            <a:solidFill>
              <a:srgbClr val="97A1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8"/>
          <p:cNvCxnSpPr/>
          <p:nvPr/>
        </p:nvCxnSpPr>
        <p:spPr>
          <a:xfrm flipH="1" rot="10800000">
            <a:off x="7117700" y="2639275"/>
            <a:ext cx="152400" cy="8400"/>
          </a:xfrm>
          <a:prstGeom prst="straightConnector1">
            <a:avLst/>
          </a:prstGeom>
          <a:noFill/>
          <a:ln cap="flat" cmpd="sng" w="9525">
            <a:solidFill>
              <a:srgbClr val="97A1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8"/>
          <p:cNvCxnSpPr/>
          <p:nvPr/>
        </p:nvCxnSpPr>
        <p:spPr>
          <a:xfrm>
            <a:off x="1886525" y="2614050"/>
            <a:ext cx="169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8"/>
          <p:cNvCxnSpPr/>
          <p:nvPr/>
        </p:nvCxnSpPr>
        <p:spPr>
          <a:xfrm>
            <a:off x="2064175" y="2622500"/>
            <a:ext cx="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Drag Coefficient Equation</a:t>
            </a:r>
            <a:endParaRPr/>
          </a:p>
        </p:txBody>
      </p:sp>
      <p:pic>
        <p:nvPicPr>
          <p:cNvPr descr="The Drag Coefficient" id="544" name="Google Shape;5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23" y="385450"/>
            <a:ext cx="4843150" cy="3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Clark-Y Airfoil Graph</a:t>
            </a:r>
            <a:endParaRPr/>
          </a:p>
        </p:txBody>
      </p:sp>
      <p:pic>
        <p:nvPicPr>
          <p:cNvPr descr="Measured and calculated aerodynamic lift and drag coefficients for... |  Download Scientific Diagram" id="550" name="Google Shape;5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828" y="1431387"/>
            <a:ext cx="3086350" cy="34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Clark Y Airfoil Explained</a:t>
            </a:r>
            <a:endParaRPr/>
          </a:p>
        </p:txBody>
      </p:sp>
      <p:pic>
        <p:nvPicPr>
          <p:cNvPr descr="Measured and calculated aerodynamic lift and drag coefficients for... |  Download Scientific Diagram" id="556" name="Google Shape;5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3" y="1442087"/>
            <a:ext cx="3086350" cy="34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9"/>
          <p:cNvSpPr txBox="1"/>
          <p:nvPr>
            <p:ph idx="4294967295" type="body"/>
          </p:nvPr>
        </p:nvSpPr>
        <p:spPr>
          <a:xfrm>
            <a:off x="4445025" y="1442075"/>
            <a:ext cx="4234500" cy="341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AR: aspect ratio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/>
          <p:nvPr>
            <p:ph idx="4294967295" type="body"/>
          </p:nvPr>
        </p:nvSpPr>
        <p:spPr>
          <a:xfrm>
            <a:off x="1719350" y="2396125"/>
            <a:ext cx="5432400" cy="22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Forces are represented by vectors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Vectors have both a magnitude (a number, the “size” of the vector), and a direction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Scalars are just numbers (1, pi, 4/3, etc.)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Ex. velocity (vector) vs speed (scalar)</a:t>
            </a:r>
            <a:endParaRPr/>
          </a:p>
        </p:txBody>
      </p:sp>
      <p:cxnSp>
        <p:nvCxnSpPr>
          <p:cNvPr id="563" name="Google Shape;563;p40"/>
          <p:cNvCxnSpPr/>
          <p:nvPr/>
        </p:nvCxnSpPr>
        <p:spPr>
          <a:xfrm flipH="1" rot="10800000">
            <a:off x="3543475" y="803875"/>
            <a:ext cx="1030200" cy="151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40"/>
          <p:cNvSpPr txBox="1"/>
          <p:nvPr/>
        </p:nvSpPr>
        <p:spPr>
          <a:xfrm>
            <a:off x="3709225" y="1196400"/>
            <a:ext cx="49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V</a:t>
            </a:r>
            <a:endParaRPr b="1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1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Vectors can be broken down into components (using </a:t>
            </a:r>
            <a:r>
              <a:rPr lang="en"/>
              <a:t>trigonometry</a:t>
            </a:r>
            <a:r>
              <a:rPr lang="en"/>
              <a:t>)</a:t>
            </a:r>
            <a:endParaRPr/>
          </a:p>
        </p:txBody>
      </p:sp>
      <p:cxnSp>
        <p:nvCxnSpPr>
          <p:cNvPr id="570" name="Google Shape;570;p41"/>
          <p:cNvCxnSpPr/>
          <p:nvPr/>
        </p:nvCxnSpPr>
        <p:spPr>
          <a:xfrm flipH="1" rot="10800000">
            <a:off x="2934675" y="593100"/>
            <a:ext cx="1686000" cy="26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1"/>
          <p:cNvCxnSpPr/>
          <p:nvPr/>
        </p:nvCxnSpPr>
        <p:spPr>
          <a:xfrm>
            <a:off x="2942500" y="3270300"/>
            <a:ext cx="165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1"/>
          <p:cNvCxnSpPr/>
          <p:nvPr/>
        </p:nvCxnSpPr>
        <p:spPr>
          <a:xfrm rot="10800000">
            <a:off x="4581125" y="624300"/>
            <a:ext cx="0" cy="26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41"/>
          <p:cNvSpPr txBox="1"/>
          <p:nvPr/>
        </p:nvSpPr>
        <p:spPr>
          <a:xfrm>
            <a:off x="4698625" y="1818575"/>
            <a:ext cx="14361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x component</a:t>
            </a:r>
            <a:endParaRPr b="1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4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74" name="Google Shape;574;p41"/>
          <p:cNvSpPr txBox="1"/>
          <p:nvPr/>
        </p:nvSpPr>
        <p:spPr>
          <a:xfrm>
            <a:off x="3059625" y="3438300"/>
            <a:ext cx="14361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y</a:t>
            </a: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 component</a:t>
            </a:r>
            <a:endParaRPr b="1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3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3059625" y="1460450"/>
            <a:ext cx="663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V</a:t>
            </a:r>
            <a:endParaRPr b="1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|v| = 5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76" name="Google Shape;576;p41"/>
          <p:cNvCxnSpPr/>
          <p:nvPr/>
        </p:nvCxnSpPr>
        <p:spPr>
          <a:xfrm>
            <a:off x="4464475" y="3161025"/>
            <a:ext cx="0" cy="1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1"/>
          <p:cNvCxnSpPr/>
          <p:nvPr/>
        </p:nvCxnSpPr>
        <p:spPr>
          <a:xfrm>
            <a:off x="4464475" y="3168825"/>
            <a:ext cx="1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Vectors can also be added or subtracted</a:t>
            </a:r>
            <a:endParaRPr/>
          </a:p>
        </p:txBody>
      </p:sp>
      <p:cxnSp>
        <p:nvCxnSpPr>
          <p:cNvPr id="583" name="Google Shape;583;p42"/>
          <p:cNvCxnSpPr/>
          <p:nvPr/>
        </p:nvCxnSpPr>
        <p:spPr>
          <a:xfrm>
            <a:off x="2013700" y="2965900"/>
            <a:ext cx="32625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42"/>
          <p:cNvCxnSpPr/>
          <p:nvPr/>
        </p:nvCxnSpPr>
        <p:spPr>
          <a:xfrm rot="10800000">
            <a:off x="5268375" y="1264325"/>
            <a:ext cx="0" cy="17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42"/>
          <p:cNvCxnSpPr/>
          <p:nvPr/>
        </p:nvCxnSpPr>
        <p:spPr>
          <a:xfrm flipH="1" rot="10800000">
            <a:off x="2029300" y="1295500"/>
            <a:ext cx="3239100" cy="16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42"/>
          <p:cNvSpPr txBox="1"/>
          <p:nvPr/>
        </p:nvSpPr>
        <p:spPr>
          <a:xfrm>
            <a:off x="2887850" y="3153225"/>
            <a:ext cx="7650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v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|v| = 12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87" name="Google Shape;587;p42"/>
          <p:cNvSpPr txBox="1"/>
          <p:nvPr/>
        </p:nvSpPr>
        <p:spPr>
          <a:xfrm>
            <a:off x="5504500" y="1830275"/>
            <a:ext cx="8097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w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|w| = 5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88" name="Google Shape;588;p42"/>
          <p:cNvSpPr txBox="1"/>
          <p:nvPr/>
        </p:nvSpPr>
        <p:spPr>
          <a:xfrm>
            <a:off x="3066950" y="1522825"/>
            <a:ext cx="7650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u</a:t>
            </a:r>
            <a:endParaRPr b="1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|u| = ?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89" name="Google Shape;589;p42"/>
          <p:cNvCxnSpPr/>
          <p:nvPr/>
        </p:nvCxnSpPr>
        <p:spPr>
          <a:xfrm>
            <a:off x="5109650" y="2859375"/>
            <a:ext cx="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42"/>
          <p:cNvCxnSpPr/>
          <p:nvPr/>
        </p:nvCxnSpPr>
        <p:spPr>
          <a:xfrm flipH="1" rot="10800000">
            <a:off x="5126575" y="2850975"/>
            <a:ext cx="152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Try this: find </a:t>
            </a:r>
            <a:r>
              <a:rPr b="1" lang="en"/>
              <a:t>u</a:t>
            </a:r>
            <a:r>
              <a:rPr lang="en"/>
              <a:t>!</a:t>
            </a:r>
            <a:endParaRPr/>
          </a:p>
        </p:txBody>
      </p:sp>
      <p:cxnSp>
        <p:nvCxnSpPr>
          <p:cNvPr id="596" name="Google Shape;596;p43"/>
          <p:cNvCxnSpPr/>
          <p:nvPr/>
        </p:nvCxnSpPr>
        <p:spPr>
          <a:xfrm rot="10800000">
            <a:off x="1869550" y="3383325"/>
            <a:ext cx="44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3"/>
          <p:cNvCxnSpPr/>
          <p:nvPr/>
        </p:nvCxnSpPr>
        <p:spPr>
          <a:xfrm rot="10800000">
            <a:off x="6344775" y="1310625"/>
            <a:ext cx="0" cy="20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98" name="Google Shape;598;p43"/>
          <p:cNvCxnSpPr/>
          <p:nvPr/>
        </p:nvCxnSpPr>
        <p:spPr>
          <a:xfrm flipH="1">
            <a:off x="1894950" y="1336075"/>
            <a:ext cx="4458300" cy="20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3"/>
          <p:cNvSpPr txBox="1"/>
          <p:nvPr/>
        </p:nvSpPr>
        <p:spPr>
          <a:xfrm>
            <a:off x="6547800" y="2207425"/>
            <a:ext cx="1176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v</a:t>
            </a:r>
            <a:endParaRPr b="1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|v| = 7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0" name="Google Shape;600;p43"/>
          <p:cNvSpPr txBox="1"/>
          <p:nvPr/>
        </p:nvSpPr>
        <p:spPr>
          <a:xfrm>
            <a:off x="3671625" y="3426275"/>
            <a:ext cx="1176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w</a:t>
            </a:r>
            <a:endParaRPr b="1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|w| = 24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1" name="Google Shape;601;p43"/>
          <p:cNvSpPr txBox="1"/>
          <p:nvPr/>
        </p:nvSpPr>
        <p:spPr>
          <a:xfrm>
            <a:off x="3536100" y="1692150"/>
            <a:ext cx="1176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Text"/>
                <a:ea typeface="Red Hat Text"/>
                <a:cs typeface="Red Hat Text"/>
                <a:sym typeface="Red Hat Text"/>
              </a:rPr>
              <a:t>u</a:t>
            </a:r>
            <a:endParaRPr b="1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|u| = ?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02" name="Google Shape;602;p43"/>
          <p:cNvCxnSpPr/>
          <p:nvPr/>
        </p:nvCxnSpPr>
        <p:spPr>
          <a:xfrm>
            <a:off x="6175450" y="3264825"/>
            <a:ext cx="0" cy="118500"/>
          </a:xfrm>
          <a:prstGeom prst="straightConnector1">
            <a:avLst/>
          </a:prstGeom>
          <a:noFill/>
          <a:ln cap="flat" cmpd="sng" w="9525">
            <a:solidFill>
              <a:srgbClr val="97A1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43"/>
          <p:cNvCxnSpPr/>
          <p:nvPr/>
        </p:nvCxnSpPr>
        <p:spPr>
          <a:xfrm flipH="1" rot="10800000">
            <a:off x="6192375" y="3256425"/>
            <a:ext cx="152400" cy="8400"/>
          </a:xfrm>
          <a:prstGeom prst="straightConnector1">
            <a:avLst/>
          </a:prstGeom>
          <a:noFill/>
          <a:ln cap="flat" cmpd="sng" w="9525">
            <a:solidFill>
              <a:srgbClr val="97A1A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4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What is the plane’s ground speed?</a:t>
            </a:r>
            <a:endParaRPr/>
          </a:p>
        </p:txBody>
      </p:sp>
      <p:cxnSp>
        <p:nvCxnSpPr>
          <p:cNvPr id="609" name="Google Shape;609;p44"/>
          <p:cNvCxnSpPr/>
          <p:nvPr/>
        </p:nvCxnSpPr>
        <p:spPr>
          <a:xfrm rot="10800000">
            <a:off x="3570000" y="524325"/>
            <a:ext cx="0" cy="30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4"/>
          <p:cNvCxnSpPr/>
          <p:nvPr/>
        </p:nvCxnSpPr>
        <p:spPr>
          <a:xfrm rot="10800000">
            <a:off x="3561581" y="3552890"/>
            <a:ext cx="20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4"/>
          <p:cNvSpPr txBox="1"/>
          <p:nvPr/>
        </p:nvSpPr>
        <p:spPr>
          <a:xfrm>
            <a:off x="4026825" y="3654400"/>
            <a:ext cx="1319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Wind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24 mph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12" name="Google Shape;612;p44"/>
          <p:cNvCxnSpPr/>
          <p:nvPr/>
        </p:nvCxnSpPr>
        <p:spPr>
          <a:xfrm rot="10800000">
            <a:off x="3578450" y="558225"/>
            <a:ext cx="2081100" cy="30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44"/>
          <p:cNvSpPr txBox="1"/>
          <p:nvPr/>
        </p:nvSpPr>
        <p:spPr>
          <a:xfrm>
            <a:off x="2538050" y="1674950"/>
            <a:ext cx="1319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Plane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70 mph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14" name="Google Shape;614;p44"/>
          <p:cNvSpPr txBox="1"/>
          <p:nvPr/>
        </p:nvSpPr>
        <p:spPr>
          <a:xfrm>
            <a:off x="4720775" y="1539725"/>
            <a:ext cx="131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Plane ground speed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/>
          <p:nvPr>
            <p:ph idx="1" type="body"/>
          </p:nvPr>
        </p:nvSpPr>
        <p:spPr>
          <a:xfrm>
            <a:off x="1091300" y="1362700"/>
            <a:ext cx="3020400" cy="307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Moment is a force’s tendency to cause something to rotate</a:t>
            </a:r>
            <a:endParaRPr sz="1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Moment = force * distance</a:t>
            </a:r>
            <a:endParaRPr sz="1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At a large distance, small forces will have a big moment — they will cause things to rotate more than the same force at a closer distance</a:t>
            </a:r>
            <a:endParaRPr sz="1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3">
            <a:alphaModFix/>
          </a:blip>
          <a:srcRect b="0" l="23448" r="20600" t="41345"/>
          <a:stretch/>
        </p:blipFill>
        <p:spPr>
          <a:xfrm>
            <a:off x="4393925" y="508700"/>
            <a:ext cx="3958500" cy="31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5"/>
          <p:cNvSpPr txBox="1"/>
          <p:nvPr/>
        </p:nvSpPr>
        <p:spPr>
          <a:xfrm>
            <a:off x="4572000" y="3621250"/>
            <a:ext cx="32328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you move your hand closer to the center it will be harder to spin the rod because there will be less moment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Calculating moment example</a:t>
            </a:r>
            <a:endParaRPr/>
          </a:p>
        </p:txBody>
      </p:sp>
      <p:sp>
        <p:nvSpPr>
          <p:cNvPr id="627" name="Google Shape;627;p46"/>
          <p:cNvSpPr/>
          <p:nvPr/>
        </p:nvSpPr>
        <p:spPr>
          <a:xfrm>
            <a:off x="1987350" y="2597625"/>
            <a:ext cx="5160300" cy="31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1987350" y="2910525"/>
            <a:ext cx="380700" cy="262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46"/>
          <p:cNvCxnSpPr/>
          <p:nvPr/>
        </p:nvCxnSpPr>
        <p:spPr>
          <a:xfrm rot="10800000">
            <a:off x="7046250" y="2919125"/>
            <a:ext cx="0" cy="72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46"/>
          <p:cNvSpPr txBox="1"/>
          <p:nvPr/>
        </p:nvSpPr>
        <p:spPr>
          <a:xfrm>
            <a:off x="6726700" y="3655225"/>
            <a:ext cx="761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50 lbs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31" name="Google Shape;631;p46"/>
          <p:cNvSpPr txBox="1"/>
          <p:nvPr/>
        </p:nvSpPr>
        <p:spPr>
          <a:xfrm>
            <a:off x="3814625" y="2225375"/>
            <a:ext cx="179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10 ft beam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32" name="Google Shape;632;p46"/>
          <p:cNvSpPr txBox="1"/>
          <p:nvPr/>
        </p:nvSpPr>
        <p:spPr>
          <a:xfrm>
            <a:off x="1868900" y="837850"/>
            <a:ext cx="10575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What is 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the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 moment here?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33" name="Google Shape;633;p46"/>
          <p:cNvCxnSpPr/>
          <p:nvPr/>
        </p:nvCxnSpPr>
        <p:spPr>
          <a:xfrm flipH="1">
            <a:off x="2148025" y="1835875"/>
            <a:ext cx="42600" cy="7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 txBox="1"/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7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Now you try!</a:t>
            </a:r>
            <a:endParaRPr/>
          </a:p>
        </p:txBody>
      </p:sp>
      <p:sp>
        <p:nvSpPr>
          <p:cNvPr id="639" name="Google Shape;639;p47"/>
          <p:cNvSpPr/>
          <p:nvPr/>
        </p:nvSpPr>
        <p:spPr>
          <a:xfrm>
            <a:off x="1987350" y="2597625"/>
            <a:ext cx="5160300" cy="31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7"/>
          <p:cNvSpPr/>
          <p:nvPr/>
        </p:nvSpPr>
        <p:spPr>
          <a:xfrm>
            <a:off x="1987350" y="2910525"/>
            <a:ext cx="380700" cy="262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1" name="Google Shape;641;p47"/>
          <p:cNvCxnSpPr/>
          <p:nvPr/>
        </p:nvCxnSpPr>
        <p:spPr>
          <a:xfrm rot="10800000">
            <a:off x="7046250" y="2919125"/>
            <a:ext cx="0" cy="72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7"/>
          <p:cNvSpPr txBox="1"/>
          <p:nvPr/>
        </p:nvSpPr>
        <p:spPr>
          <a:xfrm>
            <a:off x="6726700" y="3655225"/>
            <a:ext cx="761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10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 lbs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43" name="Google Shape;643;p47"/>
          <p:cNvSpPr txBox="1"/>
          <p:nvPr/>
        </p:nvSpPr>
        <p:spPr>
          <a:xfrm>
            <a:off x="3814625" y="2225375"/>
            <a:ext cx="179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20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 ft beam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44" name="Google Shape;644;p47"/>
          <p:cNvSpPr txBox="1"/>
          <p:nvPr/>
        </p:nvSpPr>
        <p:spPr>
          <a:xfrm>
            <a:off x="1868900" y="837850"/>
            <a:ext cx="10575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What is the moment here?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45" name="Google Shape;645;p47"/>
          <p:cNvCxnSpPr/>
          <p:nvPr/>
        </p:nvCxnSpPr>
        <p:spPr>
          <a:xfrm flipH="1">
            <a:off x="2148025" y="1835875"/>
            <a:ext cx="42600" cy="7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8"/>
          <p:cNvSpPr txBox="1"/>
          <p:nvPr>
            <p:ph idx="1" type="body"/>
          </p:nvPr>
        </p:nvSpPr>
        <p:spPr>
          <a:xfrm>
            <a:off x="1426600" y="43403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What is the moment at the pivot point?  What is the force at the end of the lever?</a:t>
            </a:r>
            <a:endParaRPr/>
          </a:p>
        </p:txBody>
      </p:sp>
      <p:sp>
        <p:nvSpPr>
          <p:cNvPr id="651" name="Google Shape;651;p48"/>
          <p:cNvSpPr/>
          <p:nvPr/>
        </p:nvSpPr>
        <p:spPr>
          <a:xfrm>
            <a:off x="3578450" y="583725"/>
            <a:ext cx="262200" cy="340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8"/>
          <p:cNvSpPr/>
          <p:nvPr/>
        </p:nvSpPr>
        <p:spPr>
          <a:xfrm>
            <a:off x="3603835" y="2529756"/>
            <a:ext cx="203100" cy="21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Google Shape;653;p48"/>
          <p:cNvCxnSpPr/>
          <p:nvPr/>
        </p:nvCxnSpPr>
        <p:spPr>
          <a:xfrm flipH="1">
            <a:off x="4035400" y="820600"/>
            <a:ext cx="1928700" cy="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48"/>
          <p:cNvSpPr txBox="1"/>
          <p:nvPr/>
        </p:nvSpPr>
        <p:spPr>
          <a:xfrm>
            <a:off x="6099650" y="592175"/>
            <a:ext cx="1649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25 lbs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55" name="Google Shape;655;p48"/>
          <p:cNvSpPr txBox="1"/>
          <p:nvPr/>
        </p:nvSpPr>
        <p:spPr>
          <a:xfrm>
            <a:off x="3916825" y="2326350"/>
            <a:ext cx="846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Pivot point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6" name="Google Shape;656;p48"/>
          <p:cNvCxnSpPr/>
          <p:nvPr/>
        </p:nvCxnSpPr>
        <p:spPr>
          <a:xfrm>
            <a:off x="3333125" y="592175"/>
            <a:ext cx="0" cy="20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48"/>
          <p:cNvSpPr txBox="1"/>
          <p:nvPr/>
        </p:nvSpPr>
        <p:spPr>
          <a:xfrm>
            <a:off x="2834625" y="1336625"/>
            <a:ext cx="592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10 in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8" name="Google Shape;658;p48"/>
          <p:cNvCxnSpPr/>
          <p:nvPr/>
        </p:nvCxnSpPr>
        <p:spPr>
          <a:xfrm>
            <a:off x="3350050" y="2808625"/>
            <a:ext cx="8400" cy="11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48"/>
          <p:cNvSpPr txBox="1"/>
          <p:nvPr/>
        </p:nvSpPr>
        <p:spPr>
          <a:xfrm>
            <a:off x="2885450" y="3223075"/>
            <a:ext cx="465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5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 in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60" name="Google Shape;660;p48"/>
          <p:cNvCxnSpPr/>
          <p:nvPr/>
        </p:nvCxnSpPr>
        <p:spPr>
          <a:xfrm flipH="1" rot="10800000">
            <a:off x="4001450" y="3722325"/>
            <a:ext cx="1649700" cy="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48"/>
          <p:cNvSpPr txBox="1"/>
          <p:nvPr/>
        </p:nvSpPr>
        <p:spPr>
          <a:xfrm>
            <a:off x="5896550" y="3565725"/>
            <a:ext cx="1649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?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 lbs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9"/>
          <p:cNvSpPr txBox="1"/>
          <p:nvPr>
            <p:ph idx="1" type="body"/>
          </p:nvPr>
        </p:nvSpPr>
        <p:spPr>
          <a:xfrm>
            <a:off x="1443650" y="4365950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What must x be for the moments to cancel (be equal but in opposite directions)?</a:t>
            </a:r>
            <a:endParaRPr/>
          </a:p>
        </p:txBody>
      </p:sp>
      <p:pic>
        <p:nvPicPr>
          <p:cNvPr id="667" name="Google Shape;6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25" y="1415101"/>
            <a:ext cx="7031398" cy="2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9"/>
          <p:cNvSpPr/>
          <p:nvPr/>
        </p:nvSpPr>
        <p:spPr>
          <a:xfrm>
            <a:off x="2453000" y="2368725"/>
            <a:ext cx="211500" cy="20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9" name="Google Shape;669;p49"/>
          <p:cNvCxnSpPr/>
          <p:nvPr/>
        </p:nvCxnSpPr>
        <p:spPr>
          <a:xfrm rot="10800000">
            <a:off x="3079325" y="558300"/>
            <a:ext cx="8400" cy="122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49"/>
          <p:cNvCxnSpPr/>
          <p:nvPr/>
        </p:nvCxnSpPr>
        <p:spPr>
          <a:xfrm>
            <a:off x="7437950" y="2875925"/>
            <a:ext cx="15000" cy="69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49"/>
          <p:cNvSpPr txBox="1"/>
          <p:nvPr/>
        </p:nvSpPr>
        <p:spPr>
          <a:xfrm>
            <a:off x="3079200" y="1040550"/>
            <a:ext cx="88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600 lbs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2" name="Google Shape;672;p49"/>
          <p:cNvSpPr txBox="1"/>
          <p:nvPr/>
        </p:nvSpPr>
        <p:spPr>
          <a:xfrm>
            <a:off x="7231550" y="3536200"/>
            <a:ext cx="88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x 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lbs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73" name="Google Shape;673;p49"/>
          <p:cNvCxnSpPr/>
          <p:nvPr/>
        </p:nvCxnSpPr>
        <p:spPr>
          <a:xfrm flipH="1" rot="10800000">
            <a:off x="2478700" y="2072675"/>
            <a:ext cx="6345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49"/>
          <p:cNvCxnSpPr/>
          <p:nvPr/>
        </p:nvCxnSpPr>
        <p:spPr>
          <a:xfrm>
            <a:off x="2521000" y="3460025"/>
            <a:ext cx="4797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49"/>
          <p:cNvSpPr txBox="1"/>
          <p:nvPr/>
        </p:nvSpPr>
        <p:spPr>
          <a:xfrm>
            <a:off x="2588300" y="2004875"/>
            <a:ext cx="4821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1 ft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6" name="Google Shape;676;p49"/>
          <p:cNvSpPr txBox="1"/>
          <p:nvPr/>
        </p:nvSpPr>
        <p:spPr>
          <a:xfrm>
            <a:off x="4704025" y="3451500"/>
            <a:ext cx="1988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15 ft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0"/>
          <p:cNvSpPr txBox="1"/>
          <p:nvPr/>
        </p:nvSpPr>
        <p:spPr>
          <a:xfrm>
            <a:off x="1097275" y="1320900"/>
            <a:ext cx="71721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Activity!</a:t>
            </a:r>
            <a:endParaRPr b="1" sz="48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AutoNum type="arabicPeriod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Make this plane: </a:t>
            </a:r>
            <a:r>
              <a:rPr lang="en" sz="2200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https://www.foldnfly.com/1.html</a:t>
            </a:r>
            <a:r>
              <a:rPr lang="en" sz="22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AutoNum type="alphaLcPeriod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Record flight properties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AutoNum type="arabicPeriod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Make this one: </a:t>
            </a:r>
            <a:r>
              <a:rPr lang="en" sz="2200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https://www.foldnfly.com/13.html#The-UFO</a:t>
            </a:r>
            <a:r>
              <a:rPr lang="en" sz="2200">
                <a:solidFill>
                  <a:srgbClr val="D9EAD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>
              <a:solidFill>
                <a:srgbClr val="D9EAD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AutoNum type="alphaLcPeriod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Record observations - differences? Similarities? 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observe?</a:t>
            </a:r>
            <a:endParaRPr/>
          </a:p>
        </p:txBody>
      </p:sp>
      <p:sp>
        <p:nvSpPr>
          <p:cNvPr id="687" name="Google Shape;687;p51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Which flew longer?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Best glide ratio?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(glide ratio - how far you go forward vs down)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Which flew farther?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88" name="Google Shape;688;p51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Plane 1: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Plane 2: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89" name="Google Shape;689;p51"/>
          <p:cNvSpPr/>
          <p:nvPr/>
        </p:nvSpPr>
        <p:spPr>
          <a:xfrm>
            <a:off x="7614580" y="3827587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/>
          <p:nvPr/>
        </p:nvSpPr>
        <p:spPr>
          <a:xfrm>
            <a:off x="611400" y="1265775"/>
            <a:ext cx="2813100" cy="2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051A"/>
                </a:solidFill>
                <a:latin typeface="Red Hat Text"/>
                <a:ea typeface="Red Hat Text"/>
                <a:cs typeface="Red Hat Text"/>
                <a:sym typeface="Red Hat Text"/>
              </a:rPr>
              <a:t>Physics</a:t>
            </a:r>
            <a:endParaRPr b="1" sz="1600">
              <a:solidFill>
                <a:srgbClr val="56051A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051A"/>
                </a:solidFill>
                <a:latin typeface="Red Hat Text"/>
                <a:ea typeface="Red Hat Text"/>
                <a:cs typeface="Red Hat Text"/>
                <a:sym typeface="Red Hat Text"/>
              </a:rPr>
              <a:t>Vectors, moments &amp; more complicated equations</a:t>
            </a:r>
            <a:endParaRPr sz="1600">
              <a:solidFill>
                <a:srgbClr val="56051A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1" name="Google Shape;501;p30"/>
          <p:cNvSpPr txBox="1"/>
          <p:nvPr/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ED8227"/>
                </a:solidFill>
                <a:latin typeface="Zilla Slab"/>
                <a:ea typeface="Zilla Slab"/>
                <a:cs typeface="Zilla Slab"/>
                <a:sym typeface="Zilla Slab"/>
              </a:rPr>
              <a:t>Breakout Rooms!</a:t>
            </a:r>
            <a:endParaRPr b="1" sz="2800">
              <a:solidFill>
                <a:srgbClr val="ED822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502" name="Google Shape;502;p30"/>
          <p:cNvSpPr txBox="1"/>
          <p:nvPr/>
        </p:nvSpPr>
        <p:spPr>
          <a:xfrm>
            <a:off x="3688194" y="1265775"/>
            <a:ext cx="2813100" cy="2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6051A"/>
                </a:solidFill>
                <a:latin typeface="Red Hat Text"/>
                <a:ea typeface="Red Hat Text"/>
                <a:cs typeface="Red Hat Text"/>
                <a:sym typeface="Red Hat Text"/>
              </a:rPr>
              <a:t>CAD</a:t>
            </a:r>
            <a:endParaRPr b="1" sz="1600">
              <a:solidFill>
                <a:srgbClr val="56051A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6051A"/>
                </a:solidFill>
                <a:latin typeface="Red Hat Text"/>
                <a:ea typeface="Red Hat Text"/>
                <a:cs typeface="Red Hat Text"/>
                <a:sym typeface="Red Hat Text"/>
              </a:rPr>
              <a:t>Wrap up your plane and explore more of Onshape</a:t>
            </a:r>
            <a:endParaRPr sz="1600">
              <a:solidFill>
                <a:srgbClr val="56051A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/>
          <p:nvPr>
            <p:ph type="ctrTitle"/>
          </p:nvPr>
        </p:nvSpPr>
        <p:spPr>
          <a:xfrm>
            <a:off x="1343625" y="2497750"/>
            <a:ext cx="457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CAD</a:t>
            </a:r>
            <a:endParaRPr sz="1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Resources</a:t>
            </a:r>
            <a:endParaRPr/>
          </a:p>
        </p:txBody>
      </p:sp>
      <p:sp>
        <p:nvSpPr>
          <p:cNvPr id="513" name="Google Shape;513;p32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Introduction to Onshape: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https://docs.google.com/presentation/d/1xeUxZzebttCaFUHAa8jpXeTGzo0Tw75Fvbtii2Q1DHs/edit?usp=sharing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Fuselage CAD: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https://docs.google.com/presentation/d/1m8bZDU3KNS0YIf5zZQfhWM6XXz4VBbRGKAJzTL50izQ/edit?usp=sharing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Wing CAD: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https://docs.google.com/presentation/d/1Zwwbx3YF4BBvrvxOHhczT1IoESDwH61YPEcg7NDjvBg/edit?usp=sharing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Tail CAD: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https://docs.google.com/presentation/d/1_pm-QMSjJxjgBE40J0ZzKYYfk2SDVXfrekTx_jnymms/edit?usp=sharing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 txBox="1"/>
          <p:nvPr>
            <p:ph type="ctrTitle"/>
          </p:nvPr>
        </p:nvSpPr>
        <p:spPr>
          <a:xfrm>
            <a:off x="1419825" y="2269150"/>
            <a:ext cx="457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Physics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 txBox="1"/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Equations</a:t>
            </a:r>
            <a:endParaRPr/>
          </a:p>
        </p:txBody>
      </p:sp>
      <p:sp>
        <p:nvSpPr>
          <p:cNvPr id="524" name="Google Shape;524;p34"/>
          <p:cNvSpPr txBox="1"/>
          <p:nvPr>
            <p:ph idx="1" type="subTitle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people who want/if we have extra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150" y="357825"/>
            <a:ext cx="4952450" cy="37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5"/>
          <p:cNvSpPr txBox="1"/>
          <p:nvPr>
            <p:ph idx="1" type="body"/>
          </p:nvPr>
        </p:nvSpPr>
        <p:spPr>
          <a:xfrm>
            <a:off x="1025375" y="4318650"/>
            <a:ext cx="6936000" cy="5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Lift Coefficient Equation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"/>
          <p:cNvSpPr txBox="1"/>
          <p:nvPr>
            <p:ph type="title"/>
          </p:nvPr>
        </p:nvSpPr>
        <p:spPr>
          <a:xfrm>
            <a:off x="844425" y="422500"/>
            <a:ext cx="5971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for the Lift Coefficient:</a:t>
            </a:r>
            <a:endParaRPr/>
          </a:p>
        </p:txBody>
      </p:sp>
      <p:sp>
        <p:nvSpPr>
          <p:cNvPr id="536" name="Google Shape;536;p36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Velocity = 46 knots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Lift = 503 lb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Density of Air = .0659 lb/ft^3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Chord: 6ft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Wing length: 32 ft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Cl = ?</a:t>
            </a:r>
            <a:endParaRPr sz="1800"/>
          </a:p>
        </p:txBody>
      </p:sp>
      <p:pic>
        <p:nvPicPr>
          <p:cNvPr id="537" name="Google Shape;5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72" y="1553825"/>
            <a:ext cx="4203929" cy="3148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6"/>
          <p:cNvSpPr txBox="1"/>
          <p:nvPr/>
        </p:nvSpPr>
        <p:spPr>
          <a:xfrm>
            <a:off x="855300" y="4041325"/>
            <a:ext cx="426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Conversion factors: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ft^2/10.7639 = Area m^2/s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lb/ft^3/1.944 = m^2/s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