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5"/>
    <p:sldMasterId id="2147483690" r:id="rId6"/>
    <p:sldMasterId id="214748369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News Cycle"/>
      <p:regular r:id="rId23"/>
      <p:bold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lex Di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NewsCycle-bold.fntdata"/><Relationship Id="rId23" Type="http://schemas.openxmlformats.org/officeDocument/2006/relationships/font" Target="fonts/NewsCycle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font" Target="fonts/Nunito-regular.fntdata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6-27T22:41:03.695">
    <p:pos x="6000" y="0"/>
    <p:text>should we put our "borrowed" software?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7c2ce7fd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7c2ce7fd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e2538d376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e2538d376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+ Maya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2538d37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2538d37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2538d37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e2538d37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2538d376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2538d37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2538d376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2538d376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7c2ce7fd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e7c2ce7f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24d8e4ce3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24d8e4ce3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2538d376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2538d37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you don’t have to know a lot, just be willing to work.  And be a high schooler ofc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24d8e4ce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24d8e4ce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3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6" name="Google Shape;276;p13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7" name="Google Shape;277;p13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3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3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3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3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_1"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 rot="-1760302">
            <a:off x="4588400" y="637136"/>
            <a:ext cx="4206636" cy="4111947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2" name="Google Shape;292;p15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293" name="Google Shape;293;p15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5"/>
          <p:cNvSpPr/>
          <p:nvPr/>
        </p:nvSpPr>
        <p:spPr>
          <a:xfrm rot="2700000">
            <a:off x="4969709" y="954676"/>
            <a:ext cx="200969" cy="172851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5"/>
          <p:cNvSpPr/>
          <p:nvPr/>
        </p:nvSpPr>
        <p:spPr>
          <a:xfrm rot="8434612">
            <a:off x="7810734" y="3959265"/>
            <a:ext cx="540275" cy="264310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_2">
    <p:bg>
      <p:bgPr>
        <a:solidFill>
          <a:schemeClr val="dk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6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6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6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6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8" name="Google Shape;31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9" name="Google Shape;3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2" name="Google Shape;3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/>
          <p:nvPr/>
        </p:nvSpPr>
        <p:spPr>
          <a:xfrm>
            <a:off x="0" y="270825"/>
            <a:ext cx="7052614" cy="957792"/>
          </a:xfrm>
          <a:custGeom>
            <a:rect b="b" l="l" r="r" t="t"/>
            <a:pathLst>
              <a:path extrusionOk="0" h="78219" w="319919">
                <a:moveTo>
                  <a:pt x="319919" y="0"/>
                </a:moveTo>
                <a:lnTo>
                  <a:pt x="286182" y="78219"/>
                </a:lnTo>
                <a:lnTo>
                  <a:pt x="0" y="78106"/>
                </a:lnTo>
                <a:lnTo>
                  <a:pt x="0" y="303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</p:spPr>
      </p:sp>
      <p:sp>
        <p:nvSpPr>
          <p:cNvPr id="325" name="Google Shape;325;p20"/>
          <p:cNvSpPr/>
          <p:nvPr/>
        </p:nvSpPr>
        <p:spPr>
          <a:xfrm>
            <a:off x="6121905" y="270883"/>
            <a:ext cx="1166341" cy="958319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rgbClr val="FFB5FC"/>
          </a:solidFill>
          <a:ln>
            <a:noFill/>
          </a:ln>
          <a:effectLst>
            <a:outerShdw blurRad="71438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B5FC"/>
              </a:buClr>
              <a:buSzPts val="3000"/>
              <a:buNone/>
              <a:defRPr>
                <a:solidFill>
                  <a:srgbClr val="FFB5F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28" name="Google Shape;3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/>
          <p:nvPr/>
        </p:nvSpPr>
        <p:spPr>
          <a:xfrm>
            <a:off x="0" y="278963"/>
            <a:ext cx="7052614" cy="957792"/>
          </a:xfrm>
          <a:custGeom>
            <a:rect b="b" l="l" r="r" t="t"/>
            <a:pathLst>
              <a:path extrusionOk="0" h="78219" w="319919">
                <a:moveTo>
                  <a:pt x="319919" y="0"/>
                </a:moveTo>
                <a:lnTo>
                  <a:pt x="286182" y="78219"/>
                </a:lnTo>
                <a:lnTo>
                  <a:pt x="0" y="78106"/>
                </a:lnTo>
                <a:lnTo>
                  <a:pt x="0" y="303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</p:spPr>
      </p:sp>
      <p:sp>
        <p:nvSpPr>
          <p:cNvPr id="331" name="Google Shape;331;p21"/>
          <p:cNvSpPr/>
          <p:nvPr/>
        </p:nvSpPr>
        <p:spPr>
          <a:xfrm>
            <a:off x="6121905" y="279021"/>
            <a:ext cx="1166341" cy="958319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rgbClr val="FFB5FC"/>
          </a:solidFill>
          <a:ln>
            <a:noFill/>
          </a:ln>
          <a:effectLst>
            <a:outerShdw blurRad="71438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B5FC"/>
              </a:buClr>
              <a:buSzPts val="3000"/>
              <a:buNone/>
              <a:defRPr>
                <a:solidFill>
                  <a:srgbClr val="FFB5F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4" name="Google Shape;334;p21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5" name="Google Shape;3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8" name="Google Shape;3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2" name="Google Shape;3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rgbClr val="FFF2CC"/>
            </a:gs>
            <a:gs pos="100000">
              <a:srgbClr val="FFB5FC"/>
            </a:gs>
            <a:gs pos="100000">
              <a:srgbClr val="737373"/>
            </a:gs>
          </a:gsLst>
          <a:lin ang="18900732" scaled="0"/>
        </a:gra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5" name="Google Shape;3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9" name="Google Shape;349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0" name="Google Shape;350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1" name="Google Shape;3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354" name="Google Shape;3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7" name="Google Shape;357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8" name="Google Shape;3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FFF2CC"/>
            </a:gs>
            <a:gs pos="100000">
              <a:srgbClr val="FFB5FC"/>
            </a:gs>
            <a:gs pos="100000">
              <a:srgbClr val="737373"/>
            </a:gs>
          </a:gsLst>
          <a:lin ang="18900732" scaled="0"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9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4" name="Google Shape;364;p29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5" name="Google Shape;365;p29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9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9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9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9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9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9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9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9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9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bg>
      <p:bgPr>
        <a:gradFill>
          <a:gsLst>
            <a:gs pos="0">
              <a:srgbClr val="FFF2CC"/>
            </a:gs>
            <a:gs pos="100000">
              <a:srgbClr val="FFB5FC"/>
            </a:gs>
            <a:gs pos="100000">
              <a:srgbClr val="737373"/>
            </a:gs>
          </a:gsLst>
          <a:lin ang="18900732" scaled="0"/>
        </a:gra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_2">
    <p:bg>
      <p:bgPr>
        <a:gradFill>
          <a:gsLst>
            <a:gs pos="0">
              <a:srgbClr val="FFF2CC"/>
            </a:gs>
            <a:gs pos="100000">
              <a:srgbClr val="FFB5FC"/>
            </a:gs>
            <a:gs pos="100000">
              <a:srgbClr val="737373"/>
            </a:gs>
          </a:gsLst>
          <a:lin ang="18900732" scaled="0"/>
        </a:gra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1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1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1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1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5" name="Google Shape;39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6" name="Google Shape;39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2" name="Google Shape;40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3" name="Google Shape;40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6" name="Google Shape;406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7" name="Google Shape;407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8" name="Google Shape;40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1" name="Google Shape;41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4" name="Google Shape;414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5" name="Google Shape;4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8" name="Google Shape;41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2" name="Google Shape;422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3" name="Google Shape;423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4" name="Google Shape;4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7" name="Google Shape;4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0" name="Google Shape;430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1" name="Google Shape;43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_1_1">
    <p:bg>
      <p:bgPr>
        <a:gradFill>
          <a:gsLst>
            <a:gs pos="0">
              <a:srgbClr val="FFF2CC"/>
            </a:gs>
            <a:gs pos="100000">
              <a:srgbClr val="FFB5FC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"/>
          <p:cNvSpPr/>
          <p:nvPr/>
        </p:nvSpPr>
        <p:spPr>
          <a:xfrm>
            <a:off x="6906000" y="0"/>
            <a:ext cx="2238000" cy="5151350"/>
          </a:xfrm>
          <a:custGeom>
            <a:rect b="b" l="l" r="r" t="t"/>
            <a:pathLst>
              <a:path extrusionOk="0" h="206054" w="89520">
                <a:moveTo>
                  <a:pt x="0" y="206054"/>
                </a:moveTo>
                <a:lnTo>
                  <a:pt x="89520" y="0"/>
                </a:lnTo>
                <a:lnTo>
                  <a:pt x="89520" y="206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36" name="Google Shape;436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44"/>
          <p:cNvSpPr/>
          <p:nvPr/>
        </p:nvSpPr>
        <p:spPr>
          <a:xfrm>
            <a:off x="7486691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ws Cycle"/>
              <a:buNone/>
              <a:defRPr b="1" sz="30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ws Cycle"/>
              <a:buNone/>
              <a:defRPr sz="28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ews Cycle"/>
              <a:buChar char="●"/>
              <a:defRPr sz="16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ews Cycle"/>
              <a:buChar char="○"/>
              <a:defRPr sz="16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ews Cycle"/>
              <a:buChar char="■"/>
              <a:defRPr sz="16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ews Cycle"/>
              <a:buChar char="●"/>
              <a:defRPr sz="16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ews Cycle"/>
              <a:buChar char="○"/>
              <a:defRPr sz="16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ews Cycle"/>
              <a:buChar char="■"/>
              <a:defRPr sz="16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ews Cycle"/>
              <a:buChar char="●"/>
              <a:defRPr sz="16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ews Cycle"/>
              <a:buChar char="○"/>
              <a:defRPr sz="16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ews Cycle"/>
              <a:buChar char="■"/>
              <a:defRPr sz="16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315" name="Google Shape;3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1" name="Google Shape;3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2" name="Google Shape;39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Iq_i740o0zmNAm7QY0gXvBOCaqlYY-BQ?usp=sharing" TargetMode="External"/><Relationship Id="rId4" Type="http://schemas.openxmlformats.org/officeDocument/2006/relationships/hyperlink" Target="https://drive.google.com/drive/folders/1xhFPnjahYh_Ihwr8o7WN2WfkdMUpvRW2?usp=sharing" TargetMode="External"/><Relationship Id="rId5" Type="http://schemas.openxmlformats.org/officeDocument/2006/relationships/hyperlink" Target="https://drive.google.com/drive/folders/1synU1HZl5xBiAtOtU78HX4MG1FxLIitB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channel/UCXKW_dKcpFh358S1rV5qBDw" TargetMode="External"/><Relationship Id="rId4" Type="http://schemas.openxmlformats.org/officeDocument/2006/relationships/hyperlink" Target="https://docs.google.com/document/d/14oCnP8T2-k6qIM0NTdhdtQUyo2WPDx2JQD-v9W4yvdg/edit" TargetMode="External"/><Relationship Id="rId5" Type="http://schemas.openxmlformats.org/officeDocument/2006/relationships/hyperlink" Target="https://phet.colorado.edu/" TargetMode="External"/><Relationship Id="rId6" Type="http://schemas.openxmlformats.org/officeDocument/2006/relationships/hyperlink" Target="http://www.eaa20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hyperlink" Target="https://www.autodesk.com/education/edu-software/overview?sorting=featured&amp;page=1" TargetMode="External"/><Relationship Id="rId5" Type="http://schemas.openxmlformats.org/officeDocument/2006/relationships/hyperlink" Target="https://www.solidworks.com/product/students" TargetMode="External"/><Relationship Id="rId6" Type="http://schemas.openxmlformats.org/officeDocument/2006/relationships/hyperlink" Target="https://www.ansys.com/academic/students" TargetMode="External"/><Relationship Id="rId7" Type="http://schemas.openxmlformats.org/officeDocument/2006/relationships/hyperlink" Target="https://sourceforge.net/projects/xflr5/files/" TargetMode="External"/><Relationship Id="rId8" Type="http://schemas.openxmlformats.org/officeDocument/2006/relationships/hyperlink" Target="https://docs.google.com/presentation/d/1AWKCgZYjvwBCSnMBxV08a9sHDyFfkl-l3eytjMdUTPg/ed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flightclubaerospace.com/supportu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hyperlink" Target="https://docs.google.com/forms/d/1aMQnUPUBMCTIusxU8U20h7HNG00A6MugwTei7TxZ2pc/ed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/>
          <p:nvPr/>
        </p:nvSpPr>
        <p:spPr>
          <a:xfrm>
            <a:off x="1714500" y="523775"/>
            <a:ext cx="571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News Cycle"/>
                <a:ea typeface="News Cycle"/>
                <a:cs typeface="News Cycle"/>
                <a:sym typeface="News Cycle"/>
              </a:rPr>
              <a:t>Share your documents!</a:t>
            </a:r>
            <a:endParaRPr sz="4000">
              <a:latin typeface="News Cycle"/>
              <a:ea typeface="News Cycle"/>
              <a:cs typeface="News Cycle"/>
              <a:sym typeface="News Cycle"/>
            </a:endParaRPr>
          </a:p>
        </p:txBody>
      </p:sp>
      <p:pic>
        <p:nvPicPr>
          <p:cNvPr id="443" name="Google Shape;4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1508625"/>
            <a:ext cx="72199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5"/>
          <p:cNvSpPr/>
          <p:nvPr/>
        </p:nvSpPr>
        <p:spPr>
          <a:xfrm>
            <a:off x="6236500" y="1505350"/>
            <a:ext cx="814500" cy="45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913" y="2123550"/>
            <a:ext cx="6994172" cy="25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4"/>
          <p:cNvSpPr txBox="1"/>
          <p:nvPr>
            <p:ph type="title"/>
          </p:nvPr>
        </p:nvSpPr>
        <p:spPr>
          <a:xfrm>
            <a:off x="2471700" y="2077950"/>
            <a:ext cx="42006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News Cycle"/>
                <a:ea typeface="News Cycle"/>
                <a:cs typeface="News Cycle"/>
                <a:sym typeface="News Cycle"/>
              </a:rPr>
              <a:t>Thank you!</a:t>
            </a:r>
            <a:endParaRPr sz="2400">
              <a:latin typeface="News Cycle"/>
              <a:ea typeface="News Cycle"/>
              <a:cs typeface="News Cycle"/>
              <a:sym typeface="News Cyc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from FCA</a:t>
            </a:r>
            <a:endParaRPr/>
          </a:p>
        </p:txBody>
      </p:sp>
      <p:sp>
        <p:nvSpPr>
          <p:cNvPr id="456" name="Google Shape;456;p47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from this summer camp (recordings &amp; presentations):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https://drive.google.com/drive/folders/1Iq_i740o0zmNAm7QY0gXvBOCaqlYY-BQ?usp=sharing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Misc. Design Team Training: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https://drive.google.com/drive/folders/1xhFPnjahYh_Ihwr8o7WN2WfkdMUpvRW2?usp=sharing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Misc. Electrical Team Training: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https://drive.google.com/drive/folders/1synU1HZl5xBiAtOtU78HX4MG1FxLIitB?usp=sharing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Resources</a:t>
            </a:r>
            <a:endParaRPr/>
          </a:p>
        </p:txBody>
      </p:sp>
      <p:sp>
        <p:nvSpPr>
          <p:cNvPr id="462" name="Google Shape;462;p48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Jeff!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https://www.youtube.com/channel/UCXKW_dKcpFh358S1rV5qBDw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Compilation of everything relating to physics: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https://docs.google.com/document/d/14oCnP8T2-k6qIM0NTdhdtQUyo2WPDx2JQD-v9W4yvdg/edit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Phet Lab: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https://phet.colorado.edu/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EAA: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http://www.eaa20.org/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468" name="Google Shape;468;p49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Fusion (and everything else from Autodesk):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https://www.autodesk.com/education/edu-software/overview?sorting=featured&amp;page=1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Solidworks: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https://www.solidworks.com/product/students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Ansys: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https://www.ansys.com/academic/students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XFLR5: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https://sourceforge.net/projects/xflr5/files/</a:t>
            </a:r>
            <a:r>
              <a:rPr lang="en"/>
              <a:t>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need this: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https://docs.google.com/presentation/d/1AWKCgZYjvwBCSnMBxV08a9sHDyFfkl-l3eytjMdUTPg/edit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0"/>
          <p:cNvSpPr txBox="1"/>
          <p:nvPr/>
        </p:nvSpPr>
        <p:spPr>
          <a:xfrm>
            <a:off x="729450" y="1649700"/>
            <a:ext cx="7598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News Cycle"/>
                <a:ea typeface="News Cycle"/>
                <a:cs typeface="News Cycle"/>
                <a:sym typeface="News Cycle"/>
              </a:rPr>
              <a:t>Please Donate!</a:t>
            </a:r>
            <a:endParaRPr sz="4800"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latin typeface="News Cycle"/>
                <a:ea typeface="News Cycle"/>
                <a:cs typeface="News Cycle"/>
                <a:sym typeface="News Cycle"/>
                <a:hlinkClick r:id="rId3"/>
              </a:rPr>
              <a:t>flightclubaerospace.com/supportus/</a:t>
            </a:r>
            <a:endParaRPr sz="4000">
              <a:latin typeface="News Cycle"/>
              <a:ea typeface="News Cycle"/>
              <a:cs typeface="News Cycle"/>
              <a:sym typeface="News Cyc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52"/>
          <p:cNvPicPr preferRelativeResize="0"/>
          <p:nvPr/>
        </p:nvPicPr>
        <p:blipFill rotWithShape="1">
          <a:blip r:embed="rId3">
            <a:alphaModFix/>
          </a:blip>
          <a:srcRect b="5568" l="0" r="0" t="11319"/>
          <a:stretch/>
        </p:blipFill>
        <p:spPr>
          <a:xfrm>
            <a:off x="0" y="-482200"/>
            <a:ext cx="9279275" cy="57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2"/>
          <p:cNvSpPr/>
          <p:nvPr/>
        </p:nvSpPr>
        <p:spPr>
          <a:xfrm>
            <a:off x="0" y="194616"/>
            <a:ext cx="7997975" cy="2205580"/>
          </a:xfrm>
          <a:custGeom>
            <a:rect b="b" l="l" r="r" t="t"/>
            <a:pathLst>
              <a:path extrusionOk="0" h="78219" w="319919">
                <a:moveTo>
                  <a:pt x="319919" y="0"/>
                </a:moveTo>
                <a:lnTo>
                  <a:pt x="286182" y="78219"/>
                </a:lnTo>
                <a:lnTo>
                  <a:pt x="0" y="78106"/>
                </a:lnTo>
                <a:lnTo>
                  <a:pt x="0" y="303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</p:spPr>
      </p:sp>
      <p:sp>
        <p:nvSpPr>
          <p:cNvPr id="485" name="Google Shape;485;p52"/>
          <p:cNvSpPr txBox="1"/>
          <p:nvPr/>
        </p:nvSpPr>
        <p:spPr>
          <a:xfrm>
            <a:off x="408475" y="606092"/>
            <a:ext cx="3477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B5FC"/>
                </a:solidFill>
                <a:latin typeface="News Cycle"/>
                <a:ea typeface="News Cycle"/>
                <a:cs typeface="News Cycle"/>
                <a:sym typeface="News Cycle"/>
              </a:rPr>
              <a:t>Join our team!</a:t>
            </a:r>
            <a:endParaRPr b="1" sz="4000">
              <a:solidFill>
                <a:srgbClr val="FFB5FC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486" name="Google Shape;486;p52"/>
          <p:cNvSpPr txBox="1"/>
          <p:nvPr/>
        </p:nvSpPr>
        <p:spPr>
          <a:xfrm flipH="1">
            <a:off x="287825" y="1116092"/>
            <a:ext cx="67308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Interest form: </a:t>
            </a:r>
            <a:r>
              <a:rPr lang="en" sz="1600" u="sng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https://docs.google.com/forms/d/1aMQnUPUBMCTIusxU8U20h7HNG00A6MugwTei7TxZ2pc/edit</a:t>
            </a:r>
            <a:endParaRPr sz="1600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487" name="Google Shape;487;p52"/>
          <p:cNvSpPr/>
          <p:nvPr/>
        </p:nvSpPr>
        <p:spPr>
          <a:xfrm>
            <a:off x="6942425" y="194750"/>
            <a:ext cx="1321708" cy="2204134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rgbClr val="FFB5FC"/>
          </a:solidFill>
          <a:ln>
            <a:noFill/>
          </a:ln>
          <a:effectLst>
            <a:outerShdw blurRad="71438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D">
            <a:alpha val="86030"/>
          </a:srgbClr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"/>
          <p:cNvSpPr txBox="1"/>
          <p:nvPr/>
        </p:nvSpPr>
        <p:spPr>
          <a:xfrm>
            <a:off x="439750" y="321600"/>
            <a:ext cx="4360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B5FC"/>
                </a:solidFill>
                <a:latin typeface="News Cycle"/>
                <a:ea typeface="News Cycle"/>
                <a:cs typeface="News Cycle"/>
                <a:sym typeface="News Cycle"/>
              </a:rPr>
              <a:t>Teams</a:t>
            </a:r>
            <a:r>
              <a:rPr b="1" lang="en" sz="4000">
                <a:solidFill>
                  <a:srgbClr val="FFB5FC"/>
                </a:solidFill>
                <a:latin typeface="News Cycle"/>
                <a:ea typeface="News Cycle"/>
                <a:cs typeface="News Cycle"/>
                <a:sym typeface="News Cycle"/>
              </a:rPr>
              <a:t> &amp; Skills</a:t>
            </a:r>
            <a:endParaRPr b="1" sz="4000">
              <a:solidFill>
                <a:srgbClr val="FFB5FC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grpSp>
        <p:nvGrpSpPr>
          <p:cNvPr id="493" name="Google Shape;493;p53"/>
          <p:cNvGrpSpPr/>
          <p:nvPr/>
        </p:nvGrpSpPr>
        <p:grpSpPr>
          <a:xfrm>
            <a:off x="761971" y="1259674"/>
            <a:ext cx="384988" cy="366437"/>
            <a:chOff x="1923675" y="1633650"/>
            <a:chExt cx="436000" cy="435975"/>
          </a:xfrm>
        </p:grpSpPr>
        <p:sp>
          <p:nvSpPr>
            <p:cNvPr id="494" name="Google Shape;494;p53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3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3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3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3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3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53"/>
          <p:cNvGrpSpPr/>
          <p:nvPr/>
        </p:nvGrpSpPr>
        <p:grpSpPr>
          <a:xfrm>
            <a:off x="3411775" y="3172815"/>
            <a:ext cx="387933" cy="367467"/>
            <a:chOff x="2583100" y="2973775"/>
            <a:chExt cx="461550" cy="437200"/>
          </a:xfrm>
        </p:grpSpPr>
        <p:sp>
          <p:nvSpPr>
            <p:cNvPr id="501" name="Google Shape;501;p53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3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53"/>
          <p:cNvGrpSpPr/>
          <p:nvPr/>
        </p:nvGrpSpPr>
        <p:grpSpPr>
          <a:xfrm>
            <a:off x="3272460" y="1242799"/>
            <a:ext cx="2182759" cy="1862324"/>
            <a:chOff x="184725" y="1920926"/>
            <a:chExt cx="1891800" cy="1862324"/>
          </a:xfrm>
        </p:grpSpPr>
        <p:sp>
          <p:nvSpPr>
            <p:cNvPr id="504" name="Google Shape;504;p53"/>
            <p:cNvSpPr txBox="1"/>
            <p:nvPr/>
          </p:nvSpPr>
          <p:spPr>
            <a:xfrm>
              <a:off x="665000" y="1920926"/>
              <a:ext cx="14115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Physics</a:t>
              </a:r>
              <a:endParaRPr sz="18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505" name="Google Shape;505;p53"/>
            <p:cNvSpPr txBox="1"/>
            <p:nvPr/>
          </p:nvSpPr>
          <p:spPr>
            <a:xfrm>
              <a:off x="184725" y="2355550"/>
              <a:ext cx="1891800" cy="14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17500" lvl="0" marL="457200" rtl="0" algn="l">
                <a:spcBef>
                  <a:spcPts val="6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News Cycle"/>
                <a:buChar char="●"/>
              </a:pPr>
              <a:r>
                <a:rPr lang="en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Computational fluid dynamic simulations (AutoCAD)</a:t>
              </a:r>
              <a:endParaRPr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News Cycle"/>
                <a:buChar char="●"/>
              </a:pPr>
              <a:r>
                <a:rPr lang="en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Static stress simulations (Fusion)</a:t>
              </a:r>
              <a:endParaRPr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506" name="Google Shape;506;p53"/>
          <p:cNvGrpSpPr/>
          <p:nvPr/>
        </p:nvGrpSpPr>
        <p:grpSpPr>
          <a:xfrm>
            <a:off x="867212" y="1259147"/>
            <a:ext cx="2063483" cy="1962078"/>
            <a:chOff x="-875099" y="2950838"/>
            <a:chExt cx="1964100" cy="1962078"/>
          </a:xfrm>
        </p:grpSpPr>
        <p:sp>
          <p:nvSpPr>
            <p:cNvPr id="507" name="Google Shape;507;p53"/>
            <p:cNvSpPr txBox="1"/>
            <p:nvPr/>
          </p:nvSpPr>
          <p:spPr>
            <a:xfrm>
              <a:off x="-503368" y="2950838"/>
              <a:ext cx="10425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Design</a:t>
              </a:r>
              <a:endParaRPr sz="18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508" name="Google Shape;508;p53"/>
            <p:cNvSpPr txBox="1"/>
            <p:nvPr/>
          </p:nvSpPr>
          <p:spPr>
            <a:xfrm>
              <a:off x="-875099" y="3389216"/>
              <a:ext cx="1964100" cy="15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17500" lvl="0" marL="457200" rtl="0" algn="l">
                <a:spcBef>
                  <a:spcPts val="6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News Cycle"/>
                <a:buChar char="●"/>
              </a:pPr>
              <a:r>
                <a:rPr lang="en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CAD (Fusion)</a:t>
              </a:r>
              <a:endParaRPr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News Cycle"/>
                <a:buChar char="●"/>
              </a:pPr>
              <a:r>
                <a:rPr lang="en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Research</a:t>
              </a:r>
              <a:endParaRPr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sp>
        <p:nvSpPr>
          <p:cNvPr id="509" name="Google Shape;509;p53"/>
          <p:cNvSpPr txBox="1"/>
          <p:nvPr/>
        </p:nvSpPr>
        <p:spPr>
          <a:xfrm>
            <a:off x="1309550" y="3170575"/>
            <a:ext cx="1538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Communications</a:t>
            </a:r>
            <a:endParaRPr sz="18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grpSp>
        <p:nvGrpSpPr>
          <p:cNvPr id="510" name="Google Shape;510;p53"/>
          <p:cNvGrpSpPr/>
          <p:nvPr/>
        </p:nvGrpSpPr>
        <p:grpSpPr>
          <a:xfrm>
            <a:off x="814604" y="3226199"/>
            <a:ext cx="413656" cy="363369"/>
            <a:chOff x="6618700" y="1635475"/>
            <a:chExt cx="456675" cy="432325"/>
          </a:xfrm>
        </p:grpSpPr>
        <p:sp>
          <p:nvSpPr>
            <p:cNvPr id="511" name="Google Shape;511;p53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3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3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3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3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53"/>
          <p:cNvSpPr txBox="1"/>
          <p:nvPr/>
        </p:nvSpPr>
        <p:spPr>
          <a:xfrm>
            <a:off x="808200" y="3626550"/>
            <a:ext cx="24435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ews Cycle"/>
              <a:buChar char="●"/>
            </a:pPr>
            <a:r>
              <a:rPr lang="en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Graphic design (Adobe Illustrator)</a:t>
            </a:r>
            <a:endParaRPr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ews Cycle"/>
              <a:buChar char="●"/>
            </a:pPr>
            <a:r>
              <a:rPr lang="en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Website management &amp; design (Wordpress)</a:t>
            </a:r>
            <a:endParaRPr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517" name="Google Shape;517;p53"/>
          <p:cNvSpPr txBox="1"/>
          <p:nvPr/>
        </p:nvSpPr>
        <p:spPr>
          <a:xfrm>
            <a:off x="3997424" y="3170587"/>
            <a:ext cx="1628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Software</a:t>
            </a:r>
            <a:endParaRPr sz="18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518" name="Google Shape;518;p53"/>
          <p:cNvSpPr txBox="1"/>
          <p:nvPr/>
        </p:nvSpPr>
        <p:spPr>
          <a:xfrm>
            <a:off x="3503938" y="3651950"/>
            <a:ext cx="25800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ews Cycle"/>
              <a:buChar char="●"/>
            </a:pPr>
            <a:r>
              <a:rPr lang="en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Avionics &amp; sensor design</a:t>
            </a:r>
            <a:endParaRPr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ews Cycle"/>
              <a:buChar char="●"/>
            </a:pPr>
            <a:r>
              <a:rPr lang="en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User interface (Javascript)</a:t>
            </a:r>
            <a:endParaRPr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grpSp>
        <p:nvGrpSpPr>
          <p:cNvPr id="519" name="Google Shape;519;p53"/>
          <p:cNvGrpSpPr/>
          <p:nvPr/>
        </p:nvGrpSpPr>
        <p:grpSpPr>
          <a:xfrm>
            <a:off x="5845307" y="1339272"/>
            <a:ext cx="452420" cy="433992"/>
            <a:chOff x="5233525" y="4954450"/>
            <a:chExt cx="538275" cy="516350"/>
          </a:xfrm>
        </p:grpSpPr>
        <p:sp>
          <p:nvSpPr>
            <p:cNvPr id="520" name="Google Shape;520;p53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3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3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3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3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3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3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3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3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3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3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53"/>
          <p:cNvGrpSpPr/>
          <p:nvPr/>
        </p:nvGrpSpPr>
        <p:grpSpPr>
          <a:xfrm>
            <a:off x="6087898" y="1348537"/>
            <a:ext cx="1733062" cy="1872676"/>
            <a:chOff x="1081496" y="1945451"/>
            <a:chExt cx="1744577" cy="1872676"/>
          </a:xfrm>
        </p:grpSpPr>
        <p:sp>
          <p:nvSpPr>
            <p:cNvPr id="532" name="Google Shape;532;p53"/>
            <p:cNvSpPr txBox="1"/>
            <p:nvPr/>
          </p:nvSpPr>
          <p:spPr>
            <a:xfrm>
              <a:off x="1414572" y="1945451"/>
              <a:ext cx="14115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Electrical</a:t>
              </a:r>
              <a:endParaRPr sz="18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533" name="Google Shape;533;p53"/>
            <p:cNvSpPr txBox="1"/>
            <p:nvPr/>
          </p:nvSpPr>
          <p:spPr>
            <a:xfrm>
              <a:off x="1081496" y="2390427"/>
              <a:ext cx="1686000" cy="14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17500" lvl="0" marL="457200" rtl="0" algn="l">
                <a:spcBef>
                  <a:spcPts val="6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News Cycle"/>
                <a:buChar char="●"/>
              </a:pPr>
              <a:r>
                <a:rPr lang="en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Custom PCB design (Eagle)</a:t>
              </a:r>
              <a:endParaRPr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sp>
        <p:nvSpPr>
          <p:cNvPr id="534" name="Google Shape;534;p53"/>
          <p:cNvSpPr txBox="1"/>
          <p:nvPr/>
        </p:nvSpPr>
        <p:spPr>
          <a:xfrm>
            <a:off x="6640326" y="3048262"/>
            <a:ext cx="1402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Finance</a:t>
            </a:r>
            <a:endParaRPr sz="18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535" name="Google Shape;535;p53"/>
          <p:cNvSpPr txBox="1"/>
          <p:nvPr/>
        </p:nvSpPr>
        <p:spPr>
          <a:xfrm rot="-472">
            <a:off x="6091625" y="3530118"/>
            <a:ext cx="21828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ews Cycle"/>
              <a:buChar char="●"/>
            </a:pPr>
            <a:r>
              <a:rPr lang="en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Grant research + writing</a:t>
            </a:r>
            <a:endParaRPr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ews Cycle"/>
              <a:buChar char="●"/>
            </a:pPr>
            <a:r>
              <a:rPr lang="en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Budget management</a:t>
            </a:r>
            <a:endParaRPr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ews Cycle"/>
              <a:buChar char="●"/>
            </a:pPr>
            <a:r>
              <a:rPr lang="en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Communication with Hack+</a:t>
            </a:r>
            <a:endParaRPr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grpSp>
        <p:nvGrpSpPr>
          <p:cNvPr id="536" name="Google Shape;536;p53"/>
          <p:cNvGrpSpPr/>
          <p:nvPr/>
        </p:nvGrpSpPr>
        <p:grpSpPr>
          <a:xfrm>
            <a:off x="3340251" y="1339264"/>
            <a:ext cx="387925" cy="313236"/>
            <a:chOff x="4604550" y="3714775"/>
            <a:chExt cx="439625" cy="319075"/>
          </a:xfrm>
        </p:grpSpPr>
        <p:sp>
          <p:nvSpPr>
            <p:cNvPr id="537" name="Google Shape;537;p53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3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53"/>
          <p:cNvGrpSpPr/>
          <p:nvPr/>
        </p:nvGrpSpPr>
        <p:grpSpPr>
          <a:xfrm>
            <a:off x="6091618" y="3170573"/>
            <a:ext cx="452419" cy="313219"/>
            <a:chOff x="568950" y="3686775"/>
            <a:chExt cx="472500" cy="362900"/>
          </a:xfrm>
        </p:grpSpPr>
        <p:sp>
          <p:nvSpPr>
            <p:cNvPr id="540" name="Google Shape;540;p53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3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3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B5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53"/>
          <p:cNvSpPr/>
          <p:nvPr/>
        </p:nvSpPr>
        <p:spPr>
          <a:xfrm rot="7040779">
            <a:off x="7656010" y="-661123"/>
            <a:ext cx="1603675" cy="2929284"/>
          </a:xfrm>
          <a:custGeom>
            <a:rect b="b" l="l" r="r" t="t"/>
            <a:pathLst>
              <a:path extrusionOk="0" h="2392498" w="1303852">
                <a:moveTo>
                  <a:pt x="1040950" y="0"/>
                </a:moveTo>
                <a:lnTo>
                  <a:pt x="0" y="2392499"/>
                </a:lnTo>
                <a:lnTo>
                  <a:pt x="262902" y="2392499"/>
                </a:lnTo>
                <a:lnTo>
                  <a:pt x="1303852" y="0"/>
                </a:lnTo>
                <a:lnTo>
                  <a:pt x="1040950" y="0"/>
                </a:lnTo>
                <a:close/>
              </a:path>
            </a:pathLst>
          </a:custGeom>
          <a:solidFill>
            <a:srgbClr val="FFB5FC"/>
          </a:solidFill>
          <a:ln>
            <a:noFill/>
          </a:ln>
          <a:effectLst>
            <a:outerShdw blurRad="57150" rotWithShape="0" algn="bl" dist="19050">
              <a:srgbClr val="18171D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