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2" r:id="rId4"/>
    <p:sldId id="263"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084E2-94B8-43F4-8703-E7D90CF28F8B}" type="datetimeFigureOut">
              <a:rPr lang="en-CA" smtClean="0"/>
              <a:t>2024-05-29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F2BF6-CD71-494D-9F97-7750425A37B1}" type="slidenum">
              <a:rPr lang="en-CA" smtClean="0"/>
              <a:t>‹#›</a:t>
            </a:fld>
            <a:endParaRPr lang="en-CA"/>
          </a:p>
        </p:txBody>
      </p:sp>
    </p:spTree>
    <p:extLst>
      <p:ext uri="{BB962C8B-B14F-4D97-AF65-F5344CB8AC3E}">
        <p14:creationId xmlns:p14="http://schemas.microsoft.com/office/powerpoint/2010/main" val="277047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sp.humboldt.edu/olm_2019/courses/GSP_216_Online/lesson6-2/metric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95000"/>
                  </a:schemeClr>
                </a:solidFill>
              </a:rPr>
              <a:t>The pipeline job was completed successfully</a:t>
            </a:r>
            <a:endParaRPr lang="en-CA" dirty="0">
              <a:solidFill>
                <a:schemeClr val="bg1">
                  <a:lumMod val="95000"/>
                </a:schemeClr>
              </a:solidFill>
            </a:endParaRPr>
          </a:p>
          <a:p>
            <a:endParaRPr lang="en-CA" dirty="0"/>
          </a:p>
        </p:txBody>
      </p:sp>
      <p:sp>
        <p:nvSpPr>
          <p:cNvPr id="4" name="Slide Number Placeholder 3"/>
          <p:cNvSpPr>
            <a:spLocks noGrp="1"/>
          </p:cNvSpPr>
          <p:nvPr>
            <p:ph type="sldNum" sz="quarter" idx="5"/>
          </p:nvPr>
        </p:nvSpPr>
        <p:spPr/>
        <p:txBody>
          <a:bodyPr/>
          <a:lstStyle/>
          <a:p>
            <a:fld id="{8EFF2BF6-CD71-494D-9F97-7750425A37B1}" type="slidenum">
              <a:rPr lang="en-CA" smtClean="0"/>
              <a:t>11</a:t>
            </a:fld>
            <a:endParaRPr lang="en-CA"/>
          </a:p>
        </p:txBody>
      </p:sp>
    </p:spTree>
    <p:extLst>
      <p:ext uri="{BB962C8B-B14F-4D97-AF65-F5344CB8AC3E}">
        <p14:creationId xmlns:p14="http://schemas.microsoft.com/office/powerpoint/2010/main" val="185075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4007A2"/>
                </a:solidFill>
                <a:effectLst/>
                <a:highlight>
                  <a:srgbClr val="FFFFFF"/>
                </a:highlight>
                <a:latin typeface="-apple-system"/>
                <a:hlinkClick r:id="rId3"/>
              </a:rPr>
              <a:t>Overall accuracy is a </a:t>
            </a:r>
            <a:r>
              <a:rPr lang="en-US" b="1" i="0" u="none" strike="noStrike" dirty="0">
                <a:solidFill>
                  <a:srgbClr val="4007A2"/>
                </a:solidFill>
                <a:effectLst/>
                <a:highlight>
                  <a:srgbClr val="FFFFFF"/>
                </a:highlight>
                <a:latin typeface="-apple-system"/>
                <a:hlinkClick r:id="rId3"/>
              </a:rPr>
              <a:t>measure of how well a classification model matches the true labels of the data</a:t>
            </a:r>
            <a:endParaRPr lang="en-US" b="1" i="0" u="none" strike="noStrike" dirty="0">
              <a:solidFill>
                <a:srgbClr val="4007A2"/>
              </a:solidFill>
              <a:effectLst/>
              <a:highlight>
                <a:srgbClr val="FFFFFF"/>
              </a:highlight>
              <a:latin typeface="-apple-system"/>
            </a:endParaRPr>
          </a:p>
          <a:p>
            <a:r>
              <a:rPr lang="en-US" b="0" i="0" dirty="0">
                <a:solidFill>
                  <a:srgbClr val="444444"/>
                </a:solidFill>
                <a:effectLst/>
                <a:highlight>
                  <a:srgbClr val="FFFFFF"/>
                </a:highlight>
                <a:latin typeface="Arial" panose="020B0604020202020204" pitchFamily="34" charset="0"/>
              </a:rPr>
              <a:t>Precision is</a:t>
            </a:r>
            <a:r>
              <a:rPr lang="en-US" b="1" i="0" dirty="0">
                <a:solidFill>
                  <a:srgbClr val="444444"/>
                </a:solidFill>
                <a:effectLst/>
                <a:highlight>
                  <a:srgbClr val="FFFFFF"/>
                </a:highlight>
                <a:latin typeface="Arial" panose="020B0604020202020204" pitchFamily="34" charset="0"/>
              </a:rPr>
              <a:t> a metric that quantifies the number of correct positive predictions made</a:t>
            </a:r>
          </a:p>
          <a:p>
            <a:endParaRPr lang="en-US" b="1" i="0" dirty="0">
              <a:solidFill>
                <a:srgbClr val="444444"/>
              </a:solidFill>
              <a:effectLst/>
              <a:highlight>
                <a:srgbClr val="FFFFFF"/>
              </a:highlight>
              <a:latin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EFF2BF6-CD71-494D-9F97-7750425A37B1}" type="slidenum">
              <a:rPr lang="en-CA" smtClean="0"/>
              <a:t>12</a:t>
            </a:fld>
            <a:endParaRPr lang="en-CA"/>
          </a:p>
        </p:txBody>
      </p:sp>
    </p:spTree>
    <p:extLst>
      <p:ext uri="{BB962C8B-B14F-4D97-AF65-F5344CB8AC3E}">
        <p14:creationId xmlns:p14="http://schemas.microsoft.com/office/powerpoint/2010/main" val="287280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generated rest end points and Authentication keys.</a:t>
            </a:r>
            <a:endParaRPr lang="en-CA" dirty="0"/>
          </a:p>
        </p:txBody>
      </p:sp>
      <p:sp>
        <p:nvSpPr>
          <p:cNvPr id="4" name="Slide Number Placeholder 3"/>
          <p:cNvSpPr>
            <a:spLocks noGrp="1"/>
          </p:cNvSpPr>
          <p:nvPr>
            <p:ph type="sldNum" sz="quarter" idx="5"/>
          </p:nvPr>
        </p:nvSpPr>
        <p:spPr/>
        <p:txBody>
          <a:bodyPr/>
          <a:lstStyle/>
          <a:p>
            <a:fld id="{8EFF2BF6-CD71-494D-9F97-7750425A37B1}" type="slidenum">
              <a:rPr lang="en-CA" smtClean="0"/>
              <a:t>16</a:t>
            </a:fld>
            <a:endParaRPr lang="en-CA"/>
          </a:p>
        </p:txBody>
      </p:sp>
    </p:spTree>
    <p:extLst>
      <p:ext uri="{BB962C8B-B14F-4D97-AF65-F5344CB8AC3E}">
        <p14:creationId xmlns:p14="http://schemas.microsoft.com/office/powerpoint/2010/main" val="4073995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11CB-30A2-4352-9062-8B55738BA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2956AD5-C9C5-5658-3F2C-0EA952740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40989F3-9E29-68A1-EEC2-7A7B0C1DDED6}"/>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1E5D3F0F-FED8-7BF2-A939-6A6C429217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CDEE19-E3E1-7381-7AFB-6424B70F1752}"/>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417062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B6EB-3E4C-1A53-7F77-1B755D1DEB1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F474846-D034-AF01-F154-36A3C9FFC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93365F-7B3C-352F-CA2E-39B353DAF5A8}"/>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BC06D3DD-0C41-C469-02BF-ECDE4D5332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089D46-7184-3E2D-D4DE-90032471A75C}"/>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368244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2705D-4A59-FEB4-3E45-09AC754831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B40437-C64C-0835-0024-55EB21861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F9B726-678C-5721-B921-49146262C875}"/>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A8D0ED2F-CFDD-EBA4-F4D1-A581A3EB38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D422A8-B18C-0511-1B30-F36E01437DB1}"/>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350497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E115-5086-3813-85C3-7F9813D7FF4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307627-7838-6DB0-9FA9-E03822E38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8FB8A2-CA23-8261-C9AA-7CE4C3D214B4}"/>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A641EEF4-E476-D869-6B80-6CA877679C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122D7-8D42-1F19-4C4F-073F8CC30CA6}"/>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65120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565F-234F-0A6E-A9BB-FD0B1ED72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C0BC0C-27AF-435D-1EB6-F3E5451865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311D9-E883-4330-9EC1-9C12C6B2D08D}"/>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5F176A97-AFA5-BAA2-BD9E-FC760FB78A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05E7AA-F46F-93E2-6274-BEF61C6E536F}"/>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16017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71F9-E6BD-8D74-F9AE-0DCF0FC3444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D58EBA-738C-6910-F459-96CC6C061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1DE8EA0-6435-7FBF-D3CE-FBBED0B0C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3D8AF3D-72ED-F3C1-3F24-8A8A461B36B9}"/>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6" name="Footer Placeholder 5">
            <a:extLst>
              <a:ext uri="{FF2B5EF4-FFF2-40B4-BE49-F238E27FC236}">
                <a16:creationId xmlns:a16="http://schemas.microsoft.com/office/drawing/2014/main" id="{5D683E86-702C-E1D9-2731-281D122339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1AA70F-70CE-DF1C-F7B0-CFA861D6C1CB}"/>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28186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C354-FE07-454B-0B31-3DD4CF5F825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B887491-C1E3-40D6-67A5-512F23CCA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9AE5C4-21E8-9531-DCD7-F5E1818F2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7964F40-B539-BB59-666B-E14E576CF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F39352-0F66-9743-F71C-0F1D4B0FC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A3F53BD-E48E-75D0-1224-A3FD7496F1D3}"/>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8" name="Footer Placeholder 7">
            <a:extLst>
              <a:ext uri="{FF2B5EF4-FFF2-40B4-BE49-F238E27FC236}">
                <a16:creationId xmlns:a16="http://schemas.microsoft.com/office/drawing/2014/main" id="{DAAD22D1-0CA2-8720-C580-1BCDC52F790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D6E8AD8-7929-8A59-A913-58959DF22C75}"/>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251441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3DC6-D02C-CCA9-6348-5819586E2B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E155CC4-0D24-4E1F-5DD0-604762A1C692}"/>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4" name="Footer Placeholder 3">
            <a:extLst>
              <a:ext uri="{FF2B5EF4-FFF2-40B4-BE49-F238E27FC236}">
                <a16:creationId xmlns:a16="http://schemas.microsoft.com/office/drawing/2014/main" id="{A5DAF19B-B5FD-23A8-9D16-3DC37A64FE4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A884B14-9DD3-8836-36BB-360A59AF3E32}"/>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419589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14086-10E0-7B19-1D88-C25F9676E2FC}"/>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3" name="Footer Placeholder 2">
            <a:extLst>
              <a:ext uri="{FF2B5EF4-FFF2-40B4-BE49-F238E27FC236}">
                <a16:creationId xmlns:a16="http://schemas.microsoft.com/office/drawing/2014/main" id="{C7409777-63B5-04DD-249A-8E1606627D4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A018591-077F-8D57-2E9B-1C01E6034CFB}"/>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16983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5EBB-C5BE-908E-711E-4D3B66EE0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4C47BBB-674A-7AB0-2AEB-D0FD04814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C372296-9B83-32B7-D627-46A50621A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8F817-D374-ECA2-4DD1-AFABCCE9123F}"/>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6" name="Footer Placeholder 5">
            <a:extLst>
              <a:ext uri="{FF2B5EF4-FFF2-40B4-BE49-F238E27FC236}">
                <a16:creationId xmlns:a16="http://schemas.microsoft.com/office/drawing/2014/main" id="{13104717-AEA1-3A67-1C31-D242ABF6B4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EBFEC0-994C-009B-021A-8E12FE4959BA}"/>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180643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EF8C-AF59-4192-75A4-B34ECF750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239B14C-27F8-F7B9-E9E5-FABC0BD04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5845F66-7A8B-B799-ED88-D4587F449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A71DF-F609-5E06-8796-117C0F3256E6}"/>
              </a:ext>
            </a:extLst>
          </p:cNvPr>
          <p:cNvSpPr>
            <a:spLocks noGrp="1"/>
          </p:cNvSpPr>
          <p:nvPr>
            <p:ph type="dt" sz="half" idx="10"/>
          </p:nvPr>
        </p:nvSpPr>
        <p:spPr/>
        <p:txBody>
          <a:bodyPr/>
          <a:lstStyle/>
          <a:p>
            <a:fld id="{E13027F9-6CC2-464A-B7D1-1D2481724181}" type="datetimeFigureOut">
              <a:rPr lang="en-CA" smtClean="0"/>
              <a:t>2024-05-29</a:t>
            </a:fld>
            <a:endParaRPr lang="en-CA"/>
          </a:p>
        </p:txBody>
      </p:sp>
      <p:sp>
        <p:nvSpPr>
          <p:cNvPr id="6" name="Footer Placeholder 5">
            <a:extLst>
              <a:ext uri="{FF2B5EF4-FFF2-40B4-BE49-F238E27FC236}">
                <a16:creationId xmlns:a16="http://schemas.microsoft.com/office/drawing/2014/main" id="{08557CA4-5EEA-E4BA-FFC2-4BE4DB129D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4B4254-92EA-381A-82B2-01BE6D54E1B3}"/>
              </a:ext>
            </a:extLst>
          </p:cNvPr>
          <p:cNvSpPr>
            <a:spLocks noGrp="1"/>
          </p:cNvSpPr>
          <p:nvPr>
            <p:ph type="sldNum" sz="quarter" idx="12"/>
          </p:nvPr>
        </p:nvSpPr>
        <p:spPr/>
        <p:txBody>
          <a:bodyPr/>
          <a:lstStyle/>
          <a:p>
            <a:fld id="{58290D04-3A5D-4C7D-96CB-69325542F32E}" type="slidenum">
              <a:rPr lang="en-CA" smtClean="0"/>
              <a:t>‹#›</a:t>
            </a:fld>
            <a:endParaRPr lang="en-CA"/>
          </a:p>
        </p:txBody>
      </p:sp>
    </p:spTree>
    <p:extLst>
      <p:ext uri="{BB962C8B-B14F-4D97-AF65-F5344CB8AC3E}">
        <p14:creationId xmlns:p14="http://schemas.microsoft.com/office/powerpoint/2010/main" val="238683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2A35E-24B7-836A-37C6-42F581E6E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53DFCE-1FC3-B1B5-05E3-D4292683A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17ED68-0B54-4366-4607-AC5E81487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3027F9-6CC2-464A-B7D1-1D2481724181}" type="datetimeFigureOut">
              <a:rPr lang="en-CA" smtClean="0"/>
              <a:t>2024-05-29</a:t>
            </a:fld>
            <a:endParaRPr lang="en-CA"/>
          </a:p>
        </p:txBody>
      </p:sp>
      <p:sp>
        <p:nvSpPr>
          <p:cNvPr id="5" name="Footer Placeholder 4">
            <a:extLst>
              <a:ext uri="{FF2B5EF4-FFF2-40B4-BE49-F238E27FC236}">
                <a16:creationId xmlns:a16="http://schemas.microsoft.com/office/drawing/2014/main" id="{8D668FF1-9F9C-A55D-42A5-DED7FE143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CC0B785-5930-AC73-4DD6-EB2A39D2C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290D04-3A5D-4C7D-96CB-69325542F32E}" type="slidenum">
              <a:rPr lang="en-CA" smtClean="0"/>
              <a:t>‹#›</a:t>
            </a:fld>
            <a:endParaRPr lang="en-CA"/>
          </a:p>
        </p:txBody>
      </p:sp>
    </p:spTree>
    <p:extLst>
      <p:ext uri="{BB962C8B-B14F-4D97-AF65-F5344CB8AC3E}">
        <p14:creationId xmlns:p14="http://schemas.microsoft.com/office/powerpoint/2010/main" val="80847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etalme/seattle-weather-prediction-dataset"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ty skyline with a space needle in the background&#10;&#10;Description automatically generated">
            <a:extLst>
              <a:ext uri="{FF2B5EF4-FFF2-40B4-BE49-F238E27FC236}">
                <a16:creationId xmlns:a16="http://schemas.microsoft.com/office/drawing/2014/main" id="{BB8E9C52-4825-CE1A-2785-0C4190CF04E2}"/>
              </a:ext>
            </a:extLst>
          </p:cNvPr>
          <p:cNvPicPr>
            <a:picLocks noChangeAspect="1"/>
          </p:cNvPicPr>
          <p:nvPr/>
        </p:nvPicPr>
        <p:blipFill rotWithShape="1">
          <a:blip r:embed="rId2">
            <a:extLst>
              <a:ext uri="{28A0092B-C50C-407E-A947-70E740481C1C}">
                <a14:useLocalDpi xmlns:a14="http://schemas.microsoft.com/office/drawing/2010/main" val="0"/>
              </a:ext>
            </a:extLst>
          </a:blip>
          <a:srcRect l="5020" t="9091" r="182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CF002D-E308-54D3-9C94-7415E0D931E5}"/>
              </a:ext>
            </a:extLst>
          </p:cNvPr>
          <p:cNvSpPr>
            <a:spLocks noGrp="1"/>
          </p:cNvSpPr>
          <p:nvPr>
            <p:ph type="ctrTitle"/>
          </p:nvPr>
        </p:nvSpPr>
        <p:spPr>
          <a:xfrm>
            <a:off x="477980" y="1122362"/>
            <a:ext cx="7586728" cy="1306045"/>
          </a:xfrm>
        </p:spPr>
        <p:txBody>
          <a:bodyPr anchor="b">
            <a:normAutofit/>
          </a:bodyPr>
          <a:lstStyle/>
          <a:p>
            <a:pPr algn="l"/>
            <a:r>
              <a:rPr lang="en-US" sz="7200" dirty="0">
                <a:solidFill>
                  <a:schemeClr val="bg1"/>
                </a:solidFill>
              </a:rPr>
              <a:t>Weather Prediction</a:t>
            </a:r>
            <a:endParaRPr lang="en-CA" sz="7200" dirty="0">
              <a:solidFill>
                <a:schemeClr val="bg1"/>
              </a:solidFill>
            </a:endParaRPr>
          </a:p>
        </p:txBody>
      </p:sp>
      <p:sp>
        <p:nvSpPr>
          <p:cNvPr id="3" name="Subtitle 2">
            <a:extLst>
              <a:ext uri="{FF2B5EF4-FFF2-40B4-BE49-F238E27FC236}">
                <a16:creationId xmlns:a16="http://schemas.microsoft.com/office/drawing/2014/main" id="{0B4ABB92-42DC-6EA3-6785-62A7C19ECB56}"/>
              </a:ext>
            </a:extLst>
          </p:cNvPr>
          <p:cNvSpPr>
            <a:spLocks noGrp="1"/>
          </p:cNvSpPr>
          <p:nvPr>
            <p:ph type="subTitle" idx="1"/>
          </p:nvPr>
        </p:nvSpPr>
        <p:spPr>
          <a:xfrm>
            <a:off x="477980" y="4085474"/>
            <a:ext cx="4798558" cy="2300336"/>
          </a:xfrm>
        </p:spPr>
        <p:txBody>
          <a:bodyPr>
            <a:normAutofit/>
          </a:bodyPr>
          <a:lstStyle/>
          <a:p>
            <a:pPr algn="l"/>
            <a:r>
              <a:rPr lang="en-US" dirty="0">
                <a:solidFill>
                  <a:schemeClr val="bg1"/>
                </a:solidFill>
              </a:rPr>
              <a:t>By</a:t>
            </a:r>
          </a:p>
          <a:p>
            <a:pPr lvl="1" algn="l"/>
            <a:r>
              <a:rPr lang="en-CA" sz="2400" dirty="0">
                <a:solidFill>
                  <a:schemeClr val="bg1"/>
                </a:solidFill>
              </a:rPr>
              <a:t>Maya Babu</a:t>
            </a:r>
          </a:p>
          <a:p>
            <a:pPr lvl="1" algn="l"/>
            <a:r>
              <a:rPr lang="en-CA" sz="2400" dirty="0">
                <a:solidFill>
                  <a:schemeClr val="bg1"/>
                </a:solidFill>
              </a:rPr>
              <a:t>Anjana Vattakuzhiyil Chacko</a:t>
            </a:r>
          </a:p>
          <a:p>
            <a:pPr lvl="1" algn="l"/>
            <a:r>
              <a:rPr lang="en-CA" sz="2400" dirty="0">
                <a:solidFill>
                  <a:schemeClr val="bg1"/>
                </a:solidFill>
              </a:rPr>
              <a:t>Olusegun Samuel Agboola</a:t>
            </a:r>
          </a:p>
          <a:p>
            <a:pPr algn="l"/>
            <a:endParaRPr lang="en-CA" sz="3200" dirty="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0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descr="A close-up of a computer screen&#10;&#10;Description automatically generated">
            <a:extLst>
              <a:ext uri="{FF2B5EF4-FFF2-40B4-BE49-F238E27FC236}">
                <a16:creationId xmlns:a16="http://schemas.microsoft.com/office/drawing/2014/main" id="{04927C09-C014-02F7-EF0E-E23AEE31B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64" y="824153"/>
            <a:ext cx="5782482" cy="962159"/>
          </a:xfrm>
          <a:prstGeom prst="rect">
            <a:avLst/>
          </a:prstGeom>
        </p:spPr>
      </p:pic>
      <p:sp>
        <p:nvSpPr>
          <p:cNvPr id="5" name="TextBox 4">
            <a:extLst>
              <a:ext uri="{FF2B5EF4-FFF2-40B4-BE49-F238E27FC236}">
                <a16:creationId xmlns:a16="http://schemas.microsoft.com/office/drawing/2014/main" id="{08F382C0-D3A7-3CA6-DB16-3F59604E812B}"/>
              </a:ext>
            </a:extLst>
          </p:cNvPr>
          <p:cNvSpPr txBox="1"/>
          <p:nvPr/>
        </p:nvSpPr>
        <p:spPr>
          <a:xfrm>
            <a:off x="8367252" y="1880955"/>
            <a:ext cx="3441290" cy="1631216"/>
          </a:xfrm>
          <a:prstGeom prst="rect">
            <a:avLst/>
          </a:prstGeom>
          <a:noFill/>
        </p:spPr>
        <p:txBody>
          <a:bodyPr wrap="square" rtlCol="0">
            <a:spAutoFit/>
          </a:bodyPr>
          <a:lstStyle/>
          <a:p>
            <a:r>
              <a:rPr lang="en-CA" sz="2000" dirty="0">
                <a:solidFill>
                  <a:schemeClr val="bg1">
                    <a:lumMod val="95000"/>
                  </a:schemeClr>
                </a:solidFill>
              </a:rPr>
              <a:t>Exported the cleaned data to CSV file and then uploaded that CSV file to Data asset to create an automated ML pipeline. </a:t>
            </a:r>
          </a:p>
        </p:txBody>
      </p:sp>
      <p:pic>
        <p:nvPicPr>
          <p:cNvPr id="7" name="Picture 6" descr="A screenshot of a computer&#10;&#10;Description automatically generated">
            <a:extLst>
              <a:ext uri="{FF2B5EF4-FFF2-40B4-BE49-F238E27FC236}">
                <a16:creationId xmlns:a16="http://schemas.microsoft.com/office/drawing/2014/main" id="{0856DCB1-5DD5-A889-E405-5B5F59E1B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458" y="2845783"/>
            <a:ext cx="7285827" cy="3446862"/>
          </a:xfrm>
          <a:prstGeom prst="rect">
            <a:avLst/>
          </a:prstGeom>
        </p:spPr>
      </p:pic>
    </p:spTree>
    <p:extLst>
      <p:ext uri="{BB962C8B-B14F-4D97-AF65-F5344CB8AC3E}">
        <p14:creationId xmlns:p14="http://schemas.microsoft.com/office/powerpoint/2010/main" val="118359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1805"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4BDD997E-2B88-7874-CBF7-3D6D91CE99BA}"/>
              </a:ext>
            </a:extLst>
          </p:cNvPr>
          <p:cNvSpPr txBox="1"/>
          <p:nvPr/>
        </p:nvSpPr>
        <p:spPr>
          <a:xfrm>
            <a:off x="1268362" y="137652"/>
            <a:ext cx="6774426" cy="584775"/>
          </a:xfrm>
          <a:prstGeom prst="rect">
            <a:avLst/>
          </a:prstGeom>
          <a:noFill/>
        </p:spPr>
        <p:txBody>
          <a:bodyPr wrap="square" rtlCol="0">
            <a:spAutoFit/>
          </a:bodyPr>
          <a:lstStyle/>
          <a:p>
            <a:r>
              <a:rPr lang="en-US" sz="3200" b="1" dirty="0">
                <a:solidFill>
                  <a:schemeClr val="bg1">
                    <a:lumMod val="95000"/>
                  </a:schemeClr>
                </a:solidFill>
              </a:rPr>
              <a:t>Creating Pipeline</a:t>
            </a:r>
            <a:endParaRPr lang="en-CA" sz="3200" b="1" dirty="0">
              <a:solidFill>
                <a:schemeClr val="bg1">
                  <a:lumMod val="9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BB0C256A-342E-2F13-571F-917A44A25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6073" y="748812"/>
            <a:ext cx="7422213" cy="6082802"/>
          </a:xfrm>
          <a:prstGeom prst="rect">
            <a:avLst/>
          </a:prstGeom>
        </p:spPr>
      </p:pic>
    </p:spTree>
    <p:extLst>
      <p:ext uri="{BB962C8B-B14F-4D97-AF65-F5344CB8AC3E}">
        <p14:creationId xmlns:p14="http://schemas.microsoft.com/office/powerpoint/2010/main" val="53009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5475"/>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911E4769-8163-65B5-AF01-F12997602207}"/>
              </a:ext>
            </a:extLst>
          </p:cNvPr>
          <p:cNvSpPr txBox="1"/>
          <p:nvPr/>
        </p:nvSpPr>
        <p:spPr>
          <a:xfrm>
            <a:off x="1414040" y="137651"/>
            <a:ext cx="7452852" cy="646331"/>
          </a:xfrm>
          <a:prstGeom prst="rect">
            <a:avLst/>
          </a:prstGeom>
          <a:noFill/>
        </p:spPr>
        <p:txBody>
          <a:bodyPr wrap="square" rtlCol="0">
            <a:spAutoFit/>
          </a:bodyPr>
          <a:lstStyle/>
          <a:p>
            <a:r>
              <a:rPr lang="en-US" sz="3600" b="1" dirty="0">
                <a:solidFill>
                  <a:schemeClr val="bg1">
                    <a:lumMod val="95000"/>
                  </a:schemeClr>
                </a:solidFill>
              </a:rPr>
              <a:t>Model Evaluation</a:t>
            </a:r>
            <a:endParaRPr lang="en-CA" sz="3600" b="1" dirty="0">
              <a:solidFill>
                <a:schemeClr val="bg1">
                  <a:lumMod val="9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C9436306-C957-37BB-2052-CE07ED0CE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69" y="1101775"/>
            <a:ext cx="5199153" cy="2133517"/>
          </a:xfrm>
          <a:prstGeom prst="rect">
            <a:avLst/>
          </a:prstGeom>
        </p:spPr>
      </p:pic>
      <p:pic>
        <p:nvPicPr>
          <p:cNvPr id="7" name="Picture 6" descr="A graph of confusion matrix&#10;&#10;Description automatically generated">
            <a:extLst>
              <a:ext uri="{FF2B5EF4-FFF2-40B4-BE49-F238E27FC236}">
                <a16:creationId xmlns:a16="http://schemas.microsoft.com/office/drawing/2014/main" id="{E74048AE-26BC-3443-0874-652CC7C65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7280" y="1101775"/>
            <a:ext cx="4917663" cy="4617710"/>
          </a:xfrm>
          <a:prstGeom prst="rect">
            <a:avLst/>
          </a:prstGeom>
        </p:spPr>
      </p:pic>
      <p:sp>
        <p:nvSpPr>
          <p:cNvPr id="8" name="TextBox 7">
            <a:extLst>
              <a:ext uri="{FF2B5EF4-FFF2-40B4-BE49-F238E27FC236}">
                <a16:creationId xmlns:a16="http://schemas.microsoft.com/office/drawing/2014/main" id="{9E3FDE17-D7AE-FD52-384C-32E265A919B7}"/>
              </a:ext>
            </a:extLst>
          </p:cNvPr>
          <p:cNvSpPr txBox="1"/>
          <p:nvPr/>
        </p:nvSpPr>
        <p:spPr>
          <a:xfrm>
            <a:off x="385569" y="3410630"/>
            <a:ext cx="5199152" cy="923330"/>
          </a:xfrm>
          <a:prstGeom prst="rect">
            <a:avLst/>
          </a:prstGeom>
          <a:noFill/>
        </p:spPr>
        <p:txBody>
          <a:bodyPr wrap="square" rtlCol="0">
            <a:spAutoFit/>
          </a:bodyPr>
          <a:lstStyle/>
          <a:p>
            <a:r>
              <a:rPr lang="en-US" dirty="0">
                <a:solidFill>
                  <a:schemeClr val="bg1">
                    <a:lumMod val="95000"/>
                  </a:schemeClr>
                </a:solidFill>
              </a:rPr>
              <a:t>Model accuracy score was 69.40% which indicates the model has performed well.</a:t>
            </a:r>
          </a:p>
          <a:p>
            <a:endParaRPr lang="en-CA" dirty="0"/>
          </a:p>
        </p:txBody>
      </p:sp>
      <p:sp>
        <p:nvSpPr>
          <p:cNvPr id="9" name="TextBox 8">
            <a:extLst>
              <a:ext uri="{FF2B5EF4-FFF2-40B4-BE49-F238E27FC236}">
                <a16:creationId xmlns:a16="http://schemas.microsoft.com/office/drawing/2014/main" id="{A90D313A-A19E-3FCE-EF34-D0A17C586497}"/>
              </a:ext>
            </a:extLst>
          </p:cNvPr>
          <p:cNvSpPr txBox="1"/>
          <p:nvPr/>
        </p:nvSpPr>
        <p:spPr>
          <a:xfrm>
            <a:off x="385569" y="4699819"/>
            <a:ext cx="5867747" cy="1477328"/>
          </a:xfrm>
          <a:prstGeom prst="rect">
            <a:avLst/>
          </a:prstGeom>
          <a:noFill/>
        </p:spPr>
        <p:txBody>
          <a:bodyPr wrap="square" rtlCol="0">
            <a:spAutoFit/>
          </a:bodyPr>
          <a:lstStyle/>
          <a:p>
            <a:r>
              <a:rPr lang="en-US" dirty="0">
                <a:solidFill>
                  <a:schemeClr val="bg1">
                    <a:lumMod val="95000"/>
                  </a:schemeClr>
                </a:solidFill>
              </a:rPr>
              <a:t>Model predicted class 2 at 83.9% accuracy and class 4 at 73.7% accuracy. Other classes were not predicted well. </a:t>
            </a:r>
          </a:p>
          <a:p>
            <a:r>
              <a:rPr lang="en-US" dirty="0">
                <a:solidFill>
                  <a:schemeClr val="bg1">
                    <a:lumMod val="95000"/>
                  </a:schemeClr>
                </a:solidFill>
              </a:rPr>
              <a:t>We should experiment with parameter tunings and different models to improve the accuracy core. </a:t>
            </a:r>
          </a:p>
          <a:p>
            <a:endParaRPr lang="en-CA" dirty="0"/>
          </a:p>
        </p:txBody>
      </p:sp>
    </p:spTree>
    <p:extLst>
      <p:ext uri="{BB962C8B-B14F-4D97-AF65-F5344CB8AC3E}">
        <p14:creationId xmlns:p14="http://schemas.microsoft.com/office/powerpoint/2010/main" val="420571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E2AE61CF-3720-BC48-31F9-8D05AC61D78F}"/>
              </a:ext>
            </a:extLst>
          </p:cNvPr>
          <p:cNvSpPr txBox="1"/>
          <p:nvPr/>
        </p:nvSpPr>
        <p:spPr>
          <a:xfrm>
            <a:off x="9124336" y="550606"/>
            <a:ext cx="2644878" cy="2554545"/>
          </a:xfrm>
          <a:prstGeom prst="rect">
            <a:avLst/>
          </a:prstGeom>
          <a:noFill/>
        </p:spPr>
        <p:txBody>
          <a:bodyPr wrap="square" rtlCol="0">
            <a:spAutoFit/>
          </a:bodyPr>
          <a:lstStyle/>
          <a:p>
            <a:r>
              <a:rPr lang="en-US" sz="3200" b="1" dirty="0">
                <a:solidFill>
                  <a:schemeClr val="bg1">
                    <a:lumMod val="95000"/>
                  </a:schemeClr>
                </a:solidFill>
              </a:rPr>
              <a:t>Successfully submitted job at real time inference</a:t>
            </a:r>
            <a:endParaRPr lang="en-CA" sz="3200" b="1" dirty="0">
              <a:solidFill>
                <a:schemeClr val="bg1">
                  <a:lumMod val="95000"/>
                </a:schemeClr>
              </a:solidFill>
            </a:endParaRPr>
          </a:p>
        </p:txBody>
      </p:sp>
      <p:pic>
        <p:nvPicPr>
          <p:cNvPr id="7" name="Picture 6" descr="A screenshot of a computer&#10;&#10;Description automatically generated">
            <a:extLst>
              <a:ext uri="{FF2B5EF4-FFF2-40B4-BE49-F238E27FC236}">
                <a16:creationId xmlns:a16="http://schemas.microsoft.com/office/drawing/2014/main" id="{52410E95-79E9-1C8F-104F-E1BD2522A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72" y="466269"/>
            <a:ext cx="8435626" cy="5718221"/>
          </a:xfrm>
          <a:prstGeom prst="rect">
            <a:avLst/>
          </a:prstGeom>
        </p:spPr>
      </p:pic>
    </p:spTree>
    <p:extLst>
      <p:ext uri="{BB962C8B-B14F-4D97-AF65-F5344CB8AC3E}">
        <p14:creationId xmlns:p14="http://schemas.microsoft.com/office/powerpoint/2010/main" val="18949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1"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descr="A close-up of a person holding a cloud&#10;&#10;Description automatically generated">
            <a:extLst>
              <a:ext uri="{FF2B5EF4-FFF2-40B4-BE49-F238E27FC236}">
                <a16:creationId xmlns:a16="http://schemas.microsoft.com/office/drawing/2014/main" id="{284D46DE-ECA3-9140-22F6-EAEB64E047E7}"/>
              </a:ext>
            </a:extLst>
          </p:cNvPr>
          <p:cNvPicPr>
            <a:picLocks noChangeAspect="1"/>
          </p:cNvPicPr>
          <p:nvPr/>
        </p:nvPicPr>
        <p:blipFill rotWithShape="1">
          <a:blip r:embed="rId3">
            <a:extLst>
              <a:ext uri="{28A0092B-C50C-407E-A947-70E740481C1C}">
                <a14:useLocalDpi xmlns:a14="http://schemas.microsoft.com/office/drawing/2010/main" val="0"/>
              </a:ext>
            </a:extLst>
          </a:blip>
          <a:srcRect l="42028" t="13971" r="3297" b="14297"/>
          <a:stretch/>
        </p:blipFill>
        <p:spPr>
          <a:xfrm>
            <a:off x="6997148" y="646044"/>
            <a:ext cx="4999383" cy="52279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B77553D3-C134-F040-4764-4DAC03946EFC}"/>
              </a:ext>
            </a:extLst>
          </p:cNvPr>
          <p:cNvSpPr txBox="1"/>
          <p:nvPr/>
        </p:nvSpPr>
        <p:spPr>
          <a:xfrm>
            <a:off x="775252" y="83641"/>
            <a:ext cx="5814391" cy="769441"/>
          </a:xfrm>
          <a:prstGeom prst="rect">
            <a:avLst/>
          </a:prstGeom>
          <a:noFill/>
        </p:spPr>
        <p:txBody>
          <a:bodyPr wrap="square" rtlCol="0">
            <a:spAutoFit/>
          </a:bodyPr>
          <a:lstStyle/>
          <a:p>
            <a:r>
              <a:rPr lang="en-US" sz="4400" b="1" dirty="0">
                <a:solidFill>
                  <a:schemeClr val="bg1">
                    <a:lumMod val="95000"/>
                  </a:schemeClr>
                </a:solidFill>
              </a:rPr>
              <a:t>Deploy</a:t>
            </a:r>
            <a:endParaRPr lang="en-CA" sz="4400" b="1" dirty="0">
              <a:solidFill>
                <a:schemeClr val="bg1">
                  <a:lumMod val="95000"/>
                </a:schemeClr>
              </a:solidFill>
            </a:endParaRPr>
          </a:p>
        </p:txBody>
      </p:sp>
      <p:pic>
        <p:nvPicPr>
          <p:cNvPr id="9" name="Picture 8" descr="A screenshot of a web browser&#10;&#10;Description automatically generated">
            <a:extLst>
              <a:ext uri="{FF2B5EF4-FFF2-40B4-BE49-F238E27FC236}">
                <a16:creationId xmlns:a16="http://schemas.microsoft.com/office/drawing/2014/main" id="{AC067AD2-29BC-B725-7810-4C69C3EB0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469" y="1067615"/>
            <a:ext cx="6685483" cy="4806411"/>
          </a:xfrm>
          <a:prstGeom prst="rect">
            <a:avLst/>
          </a:prstGeom>
        </p:spPr>
      </p:pic>
      <p:sp>
        <p:nvSpPr>
          <p:cNvPr id="11" name="TextBox 10">
            <a:extLst>
              <a:ext uri="{FF2B5EF4-FFF2-40B4-BE49-F238E27FC236}">
                <a16:creationId xmlns:a16="http://schemas.microsoft.com/office/drawing/2014/main" id="{4F546AB7-6898-D938-3FD6-4442F1085525}"/>
              </a:ext>
            </a:extLst>
          </p:cNvPr>
          <p:cNvSpPr txBox="1"/>
          <p:nvPr/>
        </p:nvSpPr>
        <p:spPr>
          <a:xfrm>
            <a:off x="824953" y="6112565"/>
            <a:ext cx="5698195" cy="400110"/>
          </a:xfrm>
          <a:prstGeom prst="rect">
            <a:avLst/>
          </a:prstGeom>
          <a:noFill/>
        </p:spPr>
        <p:txBody>
          <a:bodyPr wrap="square" rtlCol="0">
            <a:spAutoFit/>
          </a:bodyPr>
          <a:lstStyle/>
          <a:p>
            <a:r>
              <a:rPr lang="en-US" sz="2000" dirty="0">
                <a:solidFill>
                  <a:schemeClr val="bg1">
                    <a:lumMod val="95000"/>
                  </a:schemeClr>
                </a:solidFill>
              </a:rPr>
              <a:t>Deployment was successful</a:t>
            </a:r>
            <a:endParaRPr lang="en-CA" sz="2000" dirty="0">
              <a:solidFill>
                <a:schemeClr val="bg1">
                  <a:lumMod val="95000"/>
                </a:schemeClr>
              </a:solidFill>
            </a:endParaRPr>
          </a:p>
        </p:txBody>
      </p:sp>
    </p:spTree>
    <p:extLst>
      <p:ext uri="{BB962C8B-B14F-4D97-AF65-F5344CB8AC3E}">
        <p14:creationId xmlns:p14="http://schemas.microsoft.com/office/powerpoint/2010/main" val="150372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descr="A screenshot of a computer&#10;&#10;Description automatically generated">
            <a:extLst>
              <a:ext uri="{FF2B5EF4-FFF2-40B4-BE49-F238E27FC236}">
                <a16:creationId xmlns:a16="http://schemas.microsoft.com/office/drawing/2014/main" id="{721DB47D-B71A-FF8B-687B-D5779A06F00D}"/>
              </a:ext>
            </a:extLst>
          </p:cNvPr>
          <p:cNvPicPr>
            <a:picLocks noChangeAspect="1"/>
          </p:cNvPicPr>
          <p:nvPr/>
        </p:nvPicPr>
        <p:blipFill rotWithShape="1">
          <a:blip r:embed="rId3">
            <a:extLst>
              <a:ext uri="{28A0092B-C50C-407E-A947-70E740481C1C}">
                <a14:useLocalDpi xmlns:a14="http://schemas.microsoft.com/office/drawing/2010/main" val="0"/>
              </a:ext>
            </a:extLst>
          </a:blip>
          <a:srcRect t="11837" r="30464"/>
          <a:stretch/>
        </p:blipFill>
        <p:spPr>
          <a:xfrm>
            <a:off x="4903177" y="465527"/>
            <a:ext cx="4200320" cy="4028304"/>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CE85CCA1-B477-B9E6-E57A-95B771CF5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58" y="465527"/>
            <a:ext cx="3528688" cy="5215544"/>
          </a:xfrm>
          <a:prstGeom prst="rect">
            <a:avLst/>
          </a:prstGeom>
        </p:spPr>
      </p:pic>
      <p:sp>
        <p:nvSpPr>
          <p:cNvPr id="7" name="TextBox 6">
            <a:extLst>
              <a:ext uri="{FF2B5EF4-FFF2-40B4-BE49-F238E27FC236}">
                <a16:creationId xmlns:a16="http://schemas.microsoft.com/office/drawing/2014/main" id="{92FC8E0D-B1DE-9479-8A64-2F5B1BD8F606}"/>
              </a:ext>
            </a:extLst>
          </p:cNvPr>
          <p:cNvSpPr txBox="1"/>
          <p:nvPr/>
        </p:nvSpPr>
        <p:spPr>
          <a:xfrm>
            <a:off x="4979773" y="4868562"/>
            <a:ext cx="5931243" cy="461665"/>
          </a:xfrm>
          <a:prstGeom prst="rect">
            <a:avLst/>
          </a:prstGeom>
          <a:noFill/>
        </p:spPr>
        <p:txBody>
          <a:bodyPr wrap="square" rtlCol="0">
            <a:spAutoFit/>
          </a:bodyPr>
          <a:lstStyle/>
          <a:p>
            <a:r>
              <a:rPr lang="en-US" sz="2400" dirty="0">
                <a:solidFill>
                  <a:schemeClr val="bg1">
                    <a:lumMod val="95000"/>
                  </a:schemeClr>
                </a:solidFill>
              </a:rPr>
              <a:t>Test at endpoints was successful</a:t>
            </a:r>
            <a:endParaRPr lang="en-CA" sz="2400" dirty="0">
              <a:solidFill>
                <a:schemeClr val="bg1">
                  <a:lumMod val="95000"/>
                </a:schemeClr>
              </a:solidFill>
            </a:endParaRPr>
          </a:p>
        </p:txBody>
      </p:sp>
    </p:spTree>
    <p:extLst>
      <p:ext uri="{BB962C8B-B14F-4D97-AF65-F5344CB8AC3E}">
        <p14:creationId xmlns:p14="http://schemas.microsoft.com/office/powerpoint/2010/main" val="103067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a:extLst>
              <a:ext uri="{FF2B5EF4-FFF2-40B4-BE49-F238E27FC236}">
                <a16:creationId xmlns:a16="http://schemas.microsoft.com/office/drawing/2014/main" id="{2D4CBD01-93FC-8717-8385-2E547A92B792}"/>
              </a:ext>
            </a:extLst>
          </p:cNvPr>
          <p:cNvPicPr>
            <a:picLocks noChangeAspect="1"/>
          </p:cNvPicPr>
          <p:nvPr/>
        </p:nvPicPr>
        <p:blipFill>
          <a:blip r:embed="rId4"/>
          <a:stretch>
            <a:fillRect/>
          </a:stretch>
        </p:blipFill>
        <p:spPr>
          <a:xfrm>
            <a:off x="354717" y="394855"/>
            <a:ext cx="7580473" cy="6078681"/>
          </a:xfrm>
          <a:prstGeom prst="rect">
            <a:avLst/>
          </a:prstGeom>
        </p:spPr>
      </p:pic>
    </p:spTree>
    <p:extLst>
      <p:ext uri="{BB962C8B-B14F-4D97-AF65-F5344CB8AC3E}">
        <p14:creationId xmlns:p14="http://schemas.microsoft.com/office/powerpoint/2010/main" val="287966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6" name="Picture 5">
            <a:extLst>
              <a:ext uri="{FF2B5EF4-FFF2-40B4-BE49-F238E27FC236}">
                <a16:creationId xmlns:a16="http://schemas.microsoft.com/office/drawing/2014/main" id="{D3491C6D-FAFE-74D6-ADED-C7BFFCAFDA46}"/>
              </a:ext>
            </a:extLst>
          </p:cNvPr>
          <p:cNvPicPr>
            <a:picLocks noChangeAspect="1"/>
          </p:cNvPicPr>
          <p:nvPr/>
        </p:nvPicPr>
        <p:blipFill>
          <a:blip r:embed="rId3"/>
          <a:stretch>
            <a:fillRect/>
          </a:stretch>
        </p:blipFill>
        <p:spPr>
          <a:xfrm>
            <a:off x="151571" y="275785"/>
            <a:ext cx="7864142" cy="4171524"/>
          </a:xfrm>
          <a:prstGeom prst="rect">
            <a:avLst/>
          </a:prstGeom>
        </p:spPr>
      </p:pic>
      <p:sp>
        <p:nvSpPr>
          <p:cNvPr id="7" name="TextBox 6">
            <a:extLst>
              <a:ext uri="{FF2B5EF4-FFF2-40B4-BE49-F238E27FC236}">
                <a16:creationId xmlns:a16="http://schemas.microsoft.com/office/drawing/2014/main" id="{D0D91FE9-99D6-4EF8-0A75-C1BFF363B62C}"/>
              </a:ext>
            </a:extLst>
          </p:cNvPr>
          <p:cNvSpPr txBox="1"/>
          <p:nvPr/>
        </p:nvSpPr>
        <p:spPr>
          <a:xfrm>
            <a:off x="2088573" y="4873336"/>
            <a:ext cx="7491845" cy="923330"/>
          </a:xfrm>
          <a:prstGeom prst="rect">
            <a:avLst/>
          </a:prstGeom>
          <a:noFill/>
        </p:spPr>
        <p:txBody>
          <a:bodyPr wrap="square" rtlCol="0">
            <a:spAutoFit/>
          </a:bodyPr>
          <a:lstStyle/>
          <a:p>
            <a:r>
              <a:rPr lang="en-CA" dirty="0">
                <a:solidFill>
                  <a:schemeClr val="bg1">
                    <a:lumMod val="95000"/>
                  </a:schemeClr>
                </a:solidFill>
              </a:rPr>
              <a:t>After changing  the API key, we ran the python code in a new notebook. The predictions are same as was generated in endpoints test results. </a:t>
            </a:r>
          </a:p>
          <a:p>
            <a:endParaRPr lang="en-CA" dirty="0"/>
          </a:p>
        </p:txBody>
      </p:sp>
    </p:spTree>
    <p:extLst>
      <p:ext uri="{BB962C8B-B14F-4D97-AF65-F5344CB8AC3E}">
        <p14:creationId xmlns:p14="http://schemas.microsoft.com/office/powerpoint/2010/main" val="369750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4">
            <a:extLst>
              <a:ext uri="{FF2B5EF4-FFF2-40B4-BE49-F238E27FC236}">
                <a16:creationId xmlns:a16="http://schemas.microsoft.com/office/drawing/2014/main" id="{41D12D60-C38E-88A8-34A4-13F1CB3B251E}"/>
              </a:ext>
            </a:extLst>
          </p:cNvPr>
          <p:cNvPicPr>
            <a:picLocks noChangeAspect="1"/>
          </p:cNvPicPr>
          <p:nvPr/>
        </p:nvPicPr>
        <p:blipFill>
          <a:blip r:embed="rId3"/>
          <a:stretch>
            <a:fillRect/>
          </a:stretch>
        </p:blipFill>
        <p:spPr>
          <a:xfrm>
            <a:off x="952540" y="802987"/>
            <a:ext cx="3821202" cy="3760548"/>
          </a:xfrm>
          <a:prstGeom prst="rect">
            <a:avLst/>
          </a:prstGeom>
        </p:spPr>
      </p:pic>
      <p:pic>
        <p:nvPicPr>
          <p:cNvPr id="7" name="Picture 6">
            <a:extLst>
              <a:ext uri="{FF2B5EF4-FFF2-40B4-BE49-F238E27FC236}">
                <a16:creationId xmlns:a16="http://schemas.microsoft.com/office/drawing/2014/main" id="{40B6495A-5BF9-B0C5-3AFF-A3FDAD160089}"/>
              </a:ext>
            </a:extLst>
          </p:cNvPr>
          <p:cNvPicPr>
            <a:picLocks noChangeAspect="1"/>
          </p:cNvPicPr>
          <p:nvPr/>
        </p:nvPicPr>
        <p:blipFill>
          <a:blip r:embed="rId4"/>
          <a:stretch>
            <a:fillRect/>
          </a:stretch>
        </p:blipFill>
        <p:spPr>
          <a:xfrm>
            <a:off x="5724477" y="802987"/>
            <a:ext cx="5663476" cy="3760548"/>
          </a:xfrm>
          <a:prstGeom prst="rect">
            <a:avLst/>
          </a:prstGeom>
        </p:spPr>
      </p:pic>
      <p:sp>
        <p:nvSpPr>
          <p:cNvPr id="8" name="TextBox 7">
            <a:extLst>
              <a:ext uri="{FF2B5EF4-FFF2-40B4-BE49-F238E27FC236}">
                <a16:creationId xmlns:a16="http://schemas.microsoft.com/office/drawing/2014/main" id="{8CE264B6-2508-DDA7-F30A-D84B897A0DCE}"/>
              </a:ext>
            </a:extLst>
          </p:cNvPr>
          <p:cNvSpPr txBox="1"/>
          <p:nvPr/>
        </p:nvSpPr>
        <p:spPr>
          <a:xfrm>
            <a:off x="2156306" y="5249102"/>
            <a:ext cx="7491845" cy="923330"/>
          </a:xfrm>
          <a:prstGeom prst="rect">
            <a:avLst/>
          </a:prstGeom>
          <a:noFill/>
        </p:spPr>
        <p:txBody>
          <a:bodyPr wrap="square" rtlCol="0">
            <a:spAutoFit/>
          </a:bodyPr>
          <a:lstStyle/>
          <a:p>
            <a:r>
              <a:rPr lang="en-CA" dirty="0">
                <a:solidFill>
                  <a:schemeClr val="bg1">
                    <a:lumMod val="95000"/>
                  </a:schemeClr>
                </a:solidFill>
              </a:rPr>
              <a:t>This is the Decision tree Model we created in Automated ML. </a:t>
            </a:r>
          </a:p>
          <a:p>
            <a:r>
              <a:rPr lang="en-CA" dirty="0">
                <a:solidFill>
                  <a:schemeClr val="bg1">
                    <a:lumMod val="95000"/>
                  </a:schemeClr>
                </a:solidFill>
              </a:rPr>
              <a:t>This model performed better with an accuracy score of 78%.</a:t>
            </a:r>
          </a:p>
          <a:p>
            <a:endParaRPr lang="en-CA" dirty="0"/>
          </a:p>
        </p:txBody>
      </p:sp>
    </p:spTree>
    <p:extLst>
      <p:ext uri="{BB962C8B-B14F-4D97-AF65-F5344CB8AC3E}">
        <p14:creationId xmlns:p14="http://schemas.microsoft.com/office/powerpoint/2010/main" val="197986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id="{77E23E6D-73A5-1944-0994-EAFB9BC8F039}"/>
              </a:ext>
            </a:extLst>
          </p:cNvPr>
          <p:cNvSpPr/>
          <p:nvPr/>
        </p:nvSpPr>
        <p:spPr>
          <a:xfrm>
            <a:off x="2146150" y="2126507"/>
            <a:ext cx="6577435" cy="923330"/>
          </a:xfrm>
          <a:prstGeom prst="rect">
            <a:avLst/>
          </a:prstGeom>
          <a:no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353575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6E3263-8116-D052-3C4D-D97F89609361}"/>
              </a:ext>
            </a:extLst>
          </p:cNvPr>
          <p:cNvSpPr/>
          <p:nvPr/>
        </p:nvSpPr>
        <p:spPr>
          <a:xfrm>
            <a:off x="7010399" y="5755784"/>
            <a:ext cx="914400" cy="548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057336-0D3B-C743-8453-32BA96F9DE53}"/>
              </a:ext>
            </a:extLst>
          </p:cNvPr>
          <p:cNvSpPr/>
          <p:nvPr/>
        </p:nvSpPr>
        <p:spPr>
          <a:xfrm>
            <a:off x="7924800" y="5759520"/>
            <a:ext cx="4267200" cy="1098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C2108927-31DC-7E8A-75C7-4615D165CB66}"/>
              </a:ext>
            </a:extLst>
          </p:cNvPr>
          <p:cNvSpPr/>
          <p:nvPr/>
        </p:nvSpPr>
        <p:spPr>
          <a:xfrm flipH="1" flipV="1">
            <a:off x="0" y="2094"/>
            <a:ext cx="7924800" cy="6855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Rounded Corners 5">
            <a:extLst>
              <a:ext uri="{FF2B5EF4-FFF2-40B4-BE49-F238E27FC236}">
                <a16:creationId xmlns:a16="http://schemas.microsoft.com/office/drawing/2014/main" id="{043B0557-44A6-2EED-406B-5E4B158AAA7C}"/>
              </a:ext>
            </a:extLst>
          </p:cNvPr>
          <p:cNvSpPr/>
          <p:nvPr/>
        </p:nvSpPr>
        <p:spPr>
          <a:xfrm rot="10800000" flipH="1" flipV="1">
            <a:off x="7010398" y="1095490"/>
            <a:ext cx="4080391" cy="4667020"/>
          </a:xfrm>
          <a:prstGeom prst="roundRect">
            <a:avLst>
              <a:gd name="adj" fmla="val 0"/>
            </a:avLst>
          </a:prstGeom>
          <a:solidFill>
            <a:schemeClr val="bg1"/>
          </a:solidFill>
          <a:ln>
            <a:noFill/>
          </a:ln>
          <a:effectLst>
            <a:outerShdw blurRad="1270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27262AB-60C2-E155-5705-1EBAE471FA56}"/>
              </a:ext>
            </a:extLst>
          </p:cNvPr>
          <p:cNvGrpSpPr/>
          <p:nvPr/>
        </p:nvGrpSpPr>
        <p:grpSpPr>
          <a:xfrm>
            <a:off x="813870" y="960757"/>
            <a:ext cx="6098993" cy="4692725"/>
            <a:chOff x="676591" y="2020229"/>
            <a:chExt cx="4584700" cy="3104260"/>
          </a:xfrm>
        </p:grpSpPr>
        <p:sp>
          <p:nvSpPr>
            <p:cNvPr id="11" name="TextBox 10">
              <a:extLst>
                <a:ext uri="{FF2B5EF4-FFF2-40B4-BE49-F238E27FC236}">
                  <a16:creationId xmlns:a16="http://schemas.microsoft.com/office/drawing/2014/main" id="{6E76787E-2596-AB89-2FB5-3D958938045A}"/>
                </a:ext>
              </a:extLst>
            </p:cNvPr>
            <p:cNvSpPr txBox="1"/>
            <p:nvPr/>
          </p:nvSpPr>
          <p:spPr>
            <a:xfrm>
              <a:off x="676591" y="2823858"/>
              <a:ext cx="4584700" cy="2300631"/>
            </a:xfrm>
            <a:prstGeom prst="rect">
              <a:avLst/>
            </a:prstGeom>
            <a:noFill/>
          </p:spPr>
          <p:txBody>
            <a:bodyPr wrap="square">
              <a:spAutoFit/>
            </a:bodyPr>
            <a:lstStyle/>
            <a:p>
              <a:pPr algn="just"/>
              <a:r>
                <a:rPr lang="en-US" sz="2000" dirty="0">
                  <a:solidFill>
                    <a:srgbClr val="FFFFFF"/>
                  </a:solidFill>
                </a:rPr>
                <a:t>The goal of this project is to predict Seattle weather conditions using historical data, benefiting various stakeholders. Accurate forecasts help businesses plan better, farmers optimize crop schedules, and transportation services ensure safety and efficiency. Public safety is also enhanced through timely weather warnings. By leveraging machine learning models on data such as precipitation, temperature, and wind speed, we aim to provide precise weather predictions, driving informed decision-making and operational efficiency.</a:t>
              </a:r>
            </a:p>
          </p:txBody>
        </p:sp>
        <p:sp>
          <p:nvSpPr>
            <p:cNvPr id="12" name="TextBox 11">
              <a:extLst>
                <a:ext uri="{FF2B5EF4-FFF2-40B4-BE49-F238E27FC236}">
                  <a16:creationId xmlns:a16="http://schemas.microsoft.com/office/drawing/2014/main" id="{3F472B48-16AD-A472-E69C-BBD3F047C64A}"/>
                </a:ext>
              </a:extLst>
            </p:cNvPr>
            <p:cNvSpPr txBox="1"/>
            <p:nvPr/>
          </p:nvSpPr>
          <p:spPr>
            <a:xfrm>
              <a:off x="676592" y="2020229"/>
              <a:ext cx="4584699" cy="875461"/>
            </a:xfrm>
            <a:prstGeom prst="rect">
              <a:avLst/>
            </a:prstGeom>
            <a:noFill/>
          </p:spPr>
          <p:txBody>
            <a:bodyPr wrap="square">
              <a:spAutoFit/>
            </a:bodyPr>
            <a:lstStyle/>
            <a:p>
              <a:r>
                <a:rPr lang="en-IN" sz="4000" b="1" i="0" dirty="0">
                  <a:solidFill>
                    <a:schemeClr val="bg1"/>
                  </a:solidFill>
                  <a:effectLst/>
                  <a:latin typeface="Segoe UI" panose="020B0502040204020203" pitchFamily="34" charset="0"/>
                  <a:cs typeface="Segoe UI" panose="020B0502040204020203" pitchFamily="34" charset="0"/>
                </a:rPr>
                <a:t>Business Understanding</a:t>
              </a:r>
              <a:endParaRPr lang="en-IN" sz="4000" b="1" dirty="0">
                <a:solidFill>
                  <a:schemeClr val="bg1"/>
                </a:solidFill>
                <a:latin typeface="Segoe UI" panose="020B0502040204020203" pitchFamily="34" charset="0"/>
                <a:cs typeface="Segoe UI" panose="020B0502040204020203" pitchFamily="34" charset="0"/>
              </a:endParaRPr>
            </a:p>
          </p:txBody>
        </p:sp>
      </p:grpSp>
      <p:pic>
        <p:nvPicPr>
          <p:cNvPr id="16" name="Picture 15" descr="Lightning lighting coming from the sky over a rocky beach&#10;&#10;Description automatically generated">
            <a:extLst>
              <a:ext uri="{FF2B5EF4-FFF2-40B4-BE49-F238E27FC236}">
                <a16:creationId xmlns:a16="http://schemas.microsoft.com/office/drawing/2014/main" id="{BFD6BB25-A949-E374-3223-AA5B5B0FD444}"/>
              </a:ext>
            </a:extLst>
          </p:cNvPr>
          <p:cNvPicPr>
            <a:picLocks noChangeAspect="1"/>
          </p:cNvPicPr>
          <p:nvPr/>
        </p:nvPicPr>
        <p:blipFill rotWithShape="1">
          <a:blip r:embed="rId2">
            <a:extLst>
              <a:ext uri="{28A0092B-C50C-407E-A947-70E740481C1C}">
                <a14:useLocalDpi xmlns:a14="http://schemas.microsoft.com/office/drawing/2010/main" val="0"/>
              </a:ext>
            </a:extLst>
          </a:blip>
          <a:srcRect r="41549"/>
          <a:stretch/>
        </p:blipFill>
        <p:spPr>
          <a:xfrm>
            <a:off x="7209091" y="1330379"/>
            <a:ext cx="3683004" cy="4204872"/>
          </a:xfrm>
          <a:prstGeom prst="rect">
            <a:avLst/>
          </a:prstGeom>
        </p:spPr>
      </p:pic>
    </p:spTree>
    <p:extLst>
      <p:ext uri="{BB962C8B-B14F-4D97-AF65-F5344CB8AC3E}">
        <p14:creationId xmlns:p14="http://schemas.microsoft.com/office/powerpoint/2010/main" val="42732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E2B16D-6292-531E-5AA5-1E04E0861606}"/>
              </a:ext>
            </a:extLst>
          </p:cNvPr>
          <p:cNvSpPr/>
          <p:nvPr/>
        </p:nvSpPr>
        <p:spPr>
          <a:xfrm rot="10800000">
            <a:off x="-3" y="-898"/>
            <a:ext cx="8715024" cy="685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F9EF9800-D6DC-880A-0EE7-5528DD45E6D5}"/>
              </a:ext>
            </a:extLst>
          </p:cNvPr>
          <p:cNvSpPr/>
          <p:nvPr/>
        </p:nvSpPr>
        <p:spPr>
          <a:xfrm>
            <a:off x="6096000" y="5749831"/>
            <a:ext cx="1828801" cy="11081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6F6FDDC3-979B-4EA5-5AE6-D4A46BC0DECC}"/>
              </a:ext>
            </a:extLst>
          </p:cNvPr>
          <p:cNvGrpSpPr/>
          <p:nvPr/>
        </p:nvGrpSpPr>
        <p:grpSpPr>
          <a:xfrm>
            <a:off x="7010400" y="1393077"/>
            <a:ext cx="4884418" cy="4107494"/>
            <a:chOff x="6375497" y="1369809"/>
            <a:chExt cx="4884418" cy="4107494"/>
          </a:xfrm>
        </p:grpSpPr>
        <p:sp>
          <p:nvSpPr>
            <p:cNvPr id="2" name="Rectangle 1">
              <a:extLst>
                <a:ext uri="{FF2B5EF4-FFF2-40B4-BE49-F238E27FC236}">
                  <a16:creationId xmlns:a16="http://schemas.microsoft.com/office/drawing/2014/main" id="{BBAD1939-5D9A-93B9-A1BE-D7F0B73F9E4C}"/>
                </a:ext>
              </a:extLst>
            </p:cNvPr>
            <p:cNvSpPr/>
            <p:nvPr/>
          </p:nvSpPr>
          <p:spPr>
            <a:xfrm>
              <a:off x="10711275" y="1643576"/>
              <a:ext cx="548640" cy="3559960"/>
            </a:xfrm>
            <a:prstGeom prst="rect">
              <a:avLst/>
            </a:prstGeom>
            <a:solidFill>
              <a:schemeClr val="accent1"/>
            </a:solidFill>
            <a:ln>
              <a:noFill/>
            </a:ln>
            <a:effectLst>
              <a:outerShdw blurRad="127000" dist="63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5DA59A-A0AB-5E2D-93B8-DEF5711808E7}"/>
                </a:ext>
              </a:extLst>
            </p:cNvPr>
            <p:cNvGrpSpPr/>
            <p:nvPr/>
          </p:nvGrpSpPr>
          <p:grpSpPr>
            <a:xfrm>
              <a:off x="6375497" y="1369809"/>
              <a:ext cx="4604919" cy="4107494"/>
              <a:chOff x="6375497" y="1369809"/>
              <a:chExt cx="4604919" cy="4107494"/>
            </a:xfrm>
          </p:grpSpPr>
          <p:sp>
            <p:nvSpPr>
              <p:cNvPr id="3" name="Rectangle 2">
                <a:extLst>
                  <a:ext uri="{FF2B5EF4-FFF2-40B4-BE49-F238E27FC236}">
                    <a16:creationId xmlns:a16="http://schemas.microsoft.com/office/drawing/2014/main" id="{FA4E83A5-489B-EC5F-A8AA-1FC513588A77}"/>
                  </a:ext>
                </a:extLst>
              </p:cNvPr>
              <p:cNvSpPr/>
              <p:nvPr/>
            </p:nvSpPr>
            <p:spPr>
              <a:xfrm>
                <a:off x="6375497" y="1369809"/>
                <a:ext cx="4604919" cy="4107494"/>
              </a:xfrm>
              <a:prstGeom prst="rect">
                <a:avLst/>
              </a:prstGeom>
              <a:solidFill>
                <a:schemeClr val="bg1"/>
              </a:solidFill>
              <a:ln>
                <a:noFill/>
              </a:ln>
              <a:effectLst>
                <a:outerShdw blurRad="127000" dist="63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CFBAFEB-E7ED-E899-F7FC-59A79ABA4EC8}"/>
                  </a:ext>
                </a:extLst>
              </p:cNvPr>
              <p:cNvSpPr/>
              <p:nvPr/>
            </p:nvSpPr>
            <p:spPr>
              <a:xfrm>
                <a:off x="6628856" y="1595801"/>
                <a:ext cx="4098200" cy="365551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 name="Group 6">
            <a:extLst>
              <a:ext uri="{FF2B5EF4-FFF2-40B4-BE49-F238E27FC236}">
                <a16:creationId xmlns:a16="http://schemas.microsoft.com/office/drawing/2014/main" id="{D7336C89-BD38-741C-9D34-CB626480CC52}"/>
              </a:ext>
            </a:extLst>
          </p:cNvPr>
          <p:cNvGrpSpPr/>
          <p:nvPr/>
        </p:nvGrpSpPr>
        <p:grpSpPr>
          <a:xfrm>
            <a:off x="158497" y="365760"/>
            <a:ext cx="6217000" cy="2722670"/>
            <a:chOff x="1002035" y="2480882"/>
            <a:chExt cx="4455791" cy="1441943"/>
          </a:xfrm>
        </p:grpSpPr>
        <p:sp>
          <p:nvSpPr>
            <p:cNvPr id="8" name="TextBox 7">
              <a:extLst>
                <a:ext uri="{FF2B5EF4-FFF2-40B4-BE49-F238E27FC236}">
                  <a16:creationId xmlns:a16="http://schemas.microsoft.com/office/drawing/2014/main" id="{8EDD38D9-C727-D2F4-8128-F18DBA22FDC7}"/>
                </a:ext>
              </a:extLst>
            </p:cNvPr>
            <p:cNvSpPr txBox="1"/>
            <p:nvPr/>
          </p:nvSpPr>
          <p:spPr>
            <a:xfrm>
              <a:off x="1002035" y="3681211"/>
              <a:ext cx="4455791" cy="241614"/>
            </a:xfrm>
            <a:prstGeom prst="rect">
              <a:avLst/>
            </a:prstGeom>
            <a:noFill/>
          </p:spPr>
          <p:txBody>
            <a:bodyPr wrap="square">
              <a:spAutoFit/>
            </a:bodyPr>
            <a:lstStyle/>
            <a:p>
              <a:pPr>
                <a:lnSpc>
                  <a:spcPct val="150000"/>
                </a:lnSpc>
              </a:pPr>
              <a:endParaRPr lang="en-IN"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3F9AF49-3B78-2338-BD9D-D514993801AB}"/>
                </a:ext>
              </a:extLst>
            </p:cNvPr>
            <p:cNvSpPr txBox="1"/>
            <p:nvPr/>
          </p:nvSpPr>
          <p:spPr>
            <a:xfrm>
              <a:off x="1003300" y="2480882"/>
              <a:ext cx="3962397" cy="342301"/>
            </a:xfrm>
            <a:prstGeom prst="rect">
              <a:avLst/>
            </a:prstGeom>
            <a:noFill/>
          </p:spPr>
          <p:txBody>
            <a:bodyPr wrap="square">
              <a:spAutoFit/>
            </a:bodyPr>
            <a:lstStyle/>
            <a:p>
              <a:r>
                <a:rPr lang="en-IN" sz="3600" b="1" i="0" dirty="0">
                  <a:solidFill>
                    <a:schemeClr val="bg1"/>
                  </a:solidFill>
                  <a:effectLst/>
                  <a:latin typeface="Segoe UI" panose="020B0502040204020203" pitchFamily="34" charset="0"/>
                  <a:cs typeface="Segoe UI" panose="020B0502040204020203" pitchFamily="34" charset="0"/>
                </a:rPr>
                <a:t>Data Understanding</a:t>
              </a:r>
              <a:endParaRPr lang="en-IN" sz="3600" b="1" dirty="0">
                <a:solidFill>
                  <a:schemeClr val="bg1"/>
                </a:solidFill>
                <a:latin typeface="Segoe UI" panose="020B0502040204020203" pitchFamily="34" charset="0"/>
                <a:cs typeface="Segoe UI" panose="020B0502040204020203" pitchFamily="34" charset="0"/>
              </a:endParaRPr>
            </a:p>
          </p:txBody>
        </p:sp>
      </p:grpSp>
      <p:pic>
        <p:nvPicPr>
          <p:cNvPr id="7170" name="Picture 2" descr="GCSE Geography Weather Hazard Risk Mitigation: Monitoring,, 51% OFF">
            <a:extLst>
              <a:ext uri="{FF2B5EF4-FFF2-40B4-BE49-F238E27FC236}">
                <a16:creationId xmlns:a16="http://schemas.microsoft.com/office/drawing/2014/main" id="{3EBAA597-7757-3334-8E2D-CC087F7A8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06" r="25905"/>
          <a:stretch/>
        </p:blipFill>
        <p:spPr bwMode="auto">
          <a:xfrm>
            <a:off x="7207251" y="1600797"/>
            <a:ext cx="4138927" cy="365551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8846BF84-4D36-4A92-FF76-0736A931BAE2}"/>
              </a:ext>
            </a:extLst>
          </p:cNvPr>
          <p:cNvSpPr txBox="1">
            <a:spLocks/>
          </p:cNvSpPr>
          <p:nvPr/>
        </p:nvSpPr>
        <p:spPr>
          <a:xfrm>
            <a:off x="524906" y="2263597"/>
            <a:ext cx="5858481" cy="3361604"/>
          </a:xfrm>
          <a:prstGeom prst="rect">
            <a:avLst/>
          </a:prstGeom>
        </p:spPr>
        <p:txBody>
          <a:bodyPr vert="horz" lIns="91440" tIns="45720" rIns="91440" bIns="45720" rtlCol="0" anchor="t">
            <a:normAutofit/>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lumMod val="95000"/>
                  </a:schemeClr>
                </a:solidFill>
                <a:latin typeface="Segoe UI" panose="020B0502040204020203" pitchFamily="34" charset="0"/>
              </a:rPr>
              <a:t>This dataset is the weather report of Seattle city between 2012 to 2015.</a:t>
            </a:r>
          </a:p>
          <a:p>
            <a:r>
              <a:rPr lang="en-US" sz="2400" b="1" dirty="0">
                <a:solidFill>
                  <a:schemeClr val="bg1">
                    <a:lumMod val="95000"/>
                  </a:schemeClr>
                </a:solidFill>
                <a:latin typeface="Segoe UI" panose="020B0502040204020203" pitchFamily="34" charset="0"/>
              </a:rPr>
              <a:t>Data source: </a:t>
            </a:r>
            <a:r>
              <a:rPr lang="en-US" sz="2400" dirty="0">
                <a:solidFill>
                  <a:schemeClr val="bg1">
                    <a:lumMod val="95000"/>
                  </a:schemeClr>
                </a:solidFill>
                <a:hlinkClick r:id="rId3">
                  <a:extLst>
                    <a:ext uri="{A12FA001-AC4F-418D-AE19-62706E023703}">
                      <ahyp:hlinkClr xmlns:ahyp="http://schemas.microsoft.com/office/drawing/2018/hyperlinkcolor" val="tx"/>
                    </a:ext>
                  </a:extLst>
                </a:hlinkClick>
              </a:rPr>
              <a:t>Seattle weather prediction dataset | Kaggle</a:t>
            </a:r>
            <a:endParaRPr lang="en-CA" sz="2400" dirty="0">
              <a:solidFill>
                <a:schemeClr val="bg1">
                  <a:lumMod val="95000"/>
                </a:schemeClr>
              </a:solidFill>
            </a:endParaRPr>
          </a:p>
        </p:txBody>
      </p:sp>
    </p:spTree>
    <p:extLst>
      <p:ext uri="{BB962C8B-B14F-4D97-AF65-F5344CB8AC3E}">
        <p14:creationId xmlns:p14="http://schemas.microsoft.com/office/powerpoint/2010/main" val="114280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DE0ED30B-303E-2980-1BDA-61917A3B8E4A}"/>
              </a:ext>
            </a:extLst>
          </p:cNvPr>
          <p:cNvSpPr txBox="1"/>
          <p:nvPr/>
        </p:nvSpPr>
        <p:spPr>
          <a:xfrm>
            <a:off x="654756" y="395111"/>
            <a:ext cx="6479822" cy="646331"/>
          </a:xfrm>
          <a:prstGeom prst="rect">
            <a:avLst/>
          </a:prstGeom>
          <a:noFill/>
        </p:spPr>
        <p:txBody>
          <a:bodyPr wrap="square" rtlCol="0">
            <a:spAutoFit/>
          </a:bodyPr>
          <a:lstStyle/>
          <a:p>
            <a:r>
              <a:rPr lang="en-US" sz="3600" b="1" dirty="0">
                <a:solidFill>
                  <a:schemeClr val="bg1">
                    <a:lumMod val="95000"/>
                  </a:schemeClr>
                </a:solidFill>
              </a:rPr>
              <a:t>Dataset Description</a:t>
            </a:r>
            <a:endParaRPr lang="en-CA" sz="3600" b="1" dirty="0">
              <a:solidFill>
                <a:schemeClr val="bg1">
                  <a:lumMod val="95000"/>
                </a:schemeClr>
              </a:solidFill>
            </a:endParaRPr>
          </a:p>
        </p:txBody>
      </p:sp>
      <p:sp>
        <p:nvSpPr>
          <p:cNvPr id="11" name="TextBox 10">
            <a:extLst>
              <a:ext uri="{FF2B5EF4-FFF2-40B4-BE49-F238E27FC236}">
                <a16:creationId xmlns:a16="http://schemas.microsoft.com/office/drawing/2014/main" id="{E08B61F0-72D9-A86D-9B44-69BF0B2270BB}"/>
              </a:ext>
            </a:extLst>
          </p:cNvPr>
          <p:cNvSpPr txBox="1"/>
          <p:nvPr/>
        </p:nvSpPr>
        <p:spPr>
          <a:xfrm>
            <a:off x="316089" y="1738489"/>
            <a:ext cx="6321777"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95000"/>
                  </a:schemeClr>
                </a:solidFill>
              </a:rPr>
              <a:t>date: The date of the weather observation.</a:t>
            </a:r>
          </a:p>
          <a:p>
            <a:pPr marL="285750" indent="-285750">
              <a:buFont typeface="Arial" panose="020B0604020202020204" pitchFamily="34" charset="0"/>
              <a:buChar char="•"/>
            </a:pPr>
            <a:r>
              <a:rPr lang="en-US" sz="2000" dirty="0">
                <a:solidFill>
                  <a:schemeClr val="bg1">
                    <a:lumMod val="95000"/>
                  </a:schemeClr>
                </a:solidFill>
              </a:rPr>
              <a:t>precipitation: The amount of precipitation in millimeters.</a:t>
            </a:r>
          </a:p>
          <a:p>
            <a:pPr marL="285750" indent="-285750">
              <a:buFont typeface="Arial" panose="020B0604020202020204" pitchFamily="34" charset="0"/>
              <a:buChar char="•"/>
            </a:pPr>
            <a:r>
              <a:rPr lang="en-US" sz="2000" dirty="0">
                <a:solidFill>
                  <a:schemeClr val="bg1">
                    <a:lumMod val="95000"/>
                  </a:schemeClr>
                </a:solidFill>
              </a:rPr>
              <a:t>temp_max: The maximum temperature of the day in degrees Celsius.</a:t>
            </a:r>
          </a:p>
          <a:p>
            <a:pPr marL="285750" indent="-285750">
              <a:buFont typeface="Arial" panose="020B0604020202020204" pitchFamily="34" charset="0"/>
              <a:buChar char="•"/>
            </a:pPr>
            <a:r>
              <a:rPr lang="en-US" sz="2000" dirty="0">
                <a:solidFill>
                  <a:schemeClr val="bg1">
                    <a:lumMod val="95000"/>
                  </a:schemeClr>
                </a:solidFill>
              </a:rPr>
              <a:t>temp_min: The minimum temperature of the day in degrees Celsius.</a:t>
            </a:r>
          </a:p>
          <a:p>
            <a:pPr marL="285750" indent="-285750">
              <a:buFont typeface="Arial" panose="020B0604020202020204" pitchFamily="34" charset="0"/>
              <a:buChar char="•"/>
            </a:pPr>
            <a:r>
              <a:rPr lang="en-US" sz="2000" dirty="0">
                <a:solidFill>
                  <a:schemeClr val="bg1">
                    <a:lumMod val="95000"/>
                  </a:schemeClr>
                </a:solidFill>
              </a:rPr>
              <a:t>wind: The wind speed in kilometers per hour.</a:t>
            </a:r>
          </a:p>
          <a:p>
            <a:pPr marL="285750" indent="-285750">
              <a:buFont typeface="Arial" panose="020B0604020202020204" pitchFamily="34" charset="0"/>
              <a:buChar char="•"/>
            </a:pPr>
            <a:r>
              <a:rPr lang="en-US" sz="2000" dirty="0">
                <a:solidFill>
                  <a:schemeClr val="bg1">
                    <a:lumMod val="95000"/>
                  </a:schemeClr>
                </a:solidFill>
              </a:rPr>
              <a:t>weather: The weather condition, categorized into five labels: drizzle, fog, rain, snow, and sun.</a:t>
            </a:r>
            <a:endParaRPr lang="en-CA" sz="2000" dirty="0">
              <a:solidFill>
                <a:schemeClr val="bg1">
                  <a:lumMod val="95000"/>
                </a:schemeClr>
              </a:solidFill>
            </a:endParaRPr>
          </a:p>
        </p:txBody>
      </p:sp>
      <p:pic>
        <p:nvPicPr>
          <p:cNvPr id="18" name="Picture 17" descr="A table with numbers and text&#10;&#10;Description automatically generated">
            <a:extLst>
              <a:ext uri="{FF2B5EF4-FFF2-40B4-BE49-F238E27FC236}">
                <a16:creationId xmlns:a16="http://schemas.microsoft.com/office/drawing/2014/main" id="{2E5EAD76-BB7B-8FE2-8AD2-4751A5E8E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091" y="718276"/>
            <a:ext cx="5020376" cy="2181529"/>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89923B19-C7E0-5721-BD11-C7A6BF693C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9091" y="3183823"/>
            <a:ext cx="5076820" cy="3354450"/>
          </a:xfrm>
          <a:prstGeom prst="rect">
            <a:avLst/>
          </a:prstGeom>
        </p:spPr>
      </p:pic>
    </p:spTree>
    <p:extLst>
      <p:ext uri="{BB962C8B-B14F-4D97-AF65-F5344CB8AC3E}">
        <p14:creationId xmlns:p14="http://schemas.microsoft.com/office/powerpoint/2010/main" val="170424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55EBF91C-8EFE-F3DE-8886-EE112F960049}"/>
              </a:ext>
            </a:extLst>
          </p:cNvPr>
          <p:cNvSpPr txBox="1"/>
          <p:nvPr/>
        </p:nvSpPr>
        <p:spPr>
          <a:xfrm>
            <a:off x="925689" y="395111"/>
            <a:ext cx="7371644" cy="646331"/>
          </a:xfrm>
          <a:prstGeom prst="rect">
            <a:avLst/>
          </a:prstGeom>
          <a:noFill/>
        </p:spPr>
        <p:txBody>
          <a:bodyPr wrap="square" rtlCol="0">
            <a:spAutoFit/>
          </a:bodyPr>
          <a:lstStyle/>
          <a:p>
            <a:r>
              <a:rPr lang="en-US" sz="3600" dirty="0">
                <a:solidFill>
                  <a:schemeClr val="bg1">
                    <a:lumMod val="95000"/>
                  </a:schemeClr>
                </a:solidFill>
              </a:rPr>
              <a:t>Data Cleaning</a:t>
            </a:r>
            <a:endParaRPr lang="en-CA" sz="3600" dirty="0">
              <a:solidFill>
                <a:schemeClr val="bg1">
                  <a:lumMod val="9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835CEE3B-50CE-F6B3-6D0A-8AD3EFF7F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89" y="1436553"/>
            <a:ext cx="5058771" cy="3372514"/>
          </a:xfrm>
          <a:prstGeom prst="rect">
            <a:avLst/>
          </a:prstGeom>
        </p:spPr>
      </p:pic>
      <p:pic>
        <p:nvPicPr>
          <p:cNvPr id="7" name="Picture 6" descr="A white rectangular box with black text">
            <a:extLst>
              <a:ext uri="{FF2B5EF4-FFF2-40B4-BE49-F238E27FC236}">
                <a16:creationId xmlns:a16="http://schemas.microsoft.com/office/drawing/2014/main" id="{13F8DC02-8B8C-BE81-AA56-4B4605027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170" y="2082126"/>
            <a:ext cx="5555311" cy="1677074"/>
          </a:xfrm>
          <a:prstGeom prst="rect">
            <a:avLst/>
          </a:prstGeom>
        </p:spPr>
      </p:pic>
    </p:spTree>
    <p:extLst>
      <p:ext uri="{BB962C8B-B14F-4D97-AF65-F5344CB8AC3E}">
        <p14:creationId xmlns:p14="http://schemas.microsoft.com/office/powerpoint/2010/main" val="379825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descr="A graph of different types of weather&#10;&#10;Description automatically generated">
            <a:extLst>
              <a:ext uri="{FF2B5EF4-FFF2-40B4-BE49-F238E27FC236}">
                <a16:creationId xmlns:a16="http://schemas.microsoft.com/office/drawing/2014/main" id="{31490BD0-8277-F2EA-745B-DD556D437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52" y="2019123"/>
            <a:ext cx="5779926" cy="4302655"/>
          </a:xfrm>
          <a:prstGeom prst="rect">
            <a:avLst/>
          </a:prstGeom>
        </p:spPr>
      </p:pic>
      <p:sp>
        <p:nvSpPr>
          <p:cNvPr id="5" name="TextBox 4">
            <a:extLst>
              <a:ext uri="{FF2B5EF4-FFF2-40B4-BE49-F238E27FC236}">
                <a16:creationId xmlns:a16="http://schemas.microsoft.com/office/drawing/2014/main" id="{3F7F85F9-4481-DA07-6E75-5AB158570DFE}"/>
              </a:ext>
            </a:extLst>
          </p:cNvPr>
          <p:cNvSpPr txBox="1"/>
          <p:nvPr/>
        </p:nvSpPr>
        <p:spPr>
          <a:xfrm>
            <a:off x="541867" y="203200"/>
            <a:ext cx="6502400" cy="646331"/>
          </a:xfrm>
          <a:prstGeom prst="rect">
            <a:avLst/>
          </a:prstGeom>
          <a:noFill/>
        </p:spPr>
        <p:txBody>
          <a:bodyPr wrap="square" rtlCol="0">
            <a:spAutoFit/>
          </a:bodyPr>
          <a:lstStyle/>
          <a:p>
            <a:r>
              <a:rPr lang="en-US" sz="3600" dirty="0">
                <a:solidFill>
                  <a:schemeClr val="bg1">
                    <a:lumMod val="95000"/>
                  </a:schemeClr>
                </a:solidFill>
              </a:rPr>
              <a:t>Exploratory Data Analysis</a:t>
            </a:r>
            <a:endParaRPr lang="en-CA" sz="3600" dirty="0">
              <a:solidFill>
                <a:schemeClr val="bg1">
                  <a:lumMod val="95000"/>
                </a:schemeClr>
              </a:solidFill>
            </a:endParaRPr>
          </a:p>
        </p:txBody>
      </p:sp>
      <p:sp>
        <p:nvSpPr>
          <p:cNvPr id="6" name="TextBox 5">
            <a:extLst>
              <a:ext uri="{FF2B5EF4-FFF2-40B4-BE49-F238E27FC236}">
                <a16:creationId xmlns:a16="http://schemas.microsoft.com/office/drawing/2014/main" id="{0B171AB0-B06F-C52D-DF6D-4D3C07CB655B}"/>
              </a:ext>
            </a:extLst>
          </p:cNvPr>
          <p:cNvSpPr txBox="1"/>
          <p:nvPr/>
        </p:nvSpPr>
        <p:spPr>
          <a:xfrm>
            <a:off x="7384739" y="2640012"/>
            <a:ext cx="3905955" cy="1938992"/>
          </a:xfrm>
          <a:prstGeom prst="rect">
            <a:avLst/>
          </a:prstGeom>
          <a:noFill/>
        </p:spPr>
        <p:txBody>
          <a:bodyPr wrap="square" rtlCol="0">
            <a:spAutoFit/>
          </a:bodyPr>
          <a:lstStyle/>
          <a:p>
            <a:r>
              <a:rPr lang="en-US" sz="2400" dirty="0">
                <a:solidFill>
                  <a:schemeClr val="bg1">
                    <a:lumMod val="95000"/>
                  </a:schemeClr>
                </a:solidFill>
              </a:rPr>
              <a:t>We can see here that Seattle gets maximum amount of rainy and sunny weather than any other categories</a:t>
            </a:r>
            <a:endParaRPr lang="en-CA" sz="2400" dirty="0">
              <a:solidFill>
                <a:schemeClr val="bg1">
                  <a:lumMod val="95000"/>
                </a:schemeClr>
              </a:solidFill>
            </a:endParaRPr>
          </a:p>
        </p:txBody>
      </p:sp>
    </p:spTree>
    <p:extLst>
      <p:ext uri="{BB962C8B-B14F-4D97-AF65-F5344CB8AC3E}">
        <p14:creationId xmlns:p14="http://schemas.microsoft.com/office/powerpoint/2010/main" val="336517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3" name="Picture 2" descr="A graph of different weather conditions&#10;&#10;Description automatically generated with medium confidence">
            <a:extLst>
              <a:ext uri="{FF2B5EF4-FFF2-40B4-BE49-F238E27FC236}">
                <a16:creationId xmlns:a16="http://schemas.microsoft.com/office/drawing/2014/main" id="{6250E69E-E8BB-5C28-C435-F264060EC746}"/>
              </a:ext>
            </a:extLst>
          </p:cNvPr>
          <p:cNvPicPr>
            <a:picLocks noChangeAspect="1"/>
          </p:cNvPicPr>
          <p:nvPr/>
        </p:nvPicPr>
        <p:blipFill>
          <a:blip r:embed="rId3">
            <a:alphaModFix/>
          </a:blip>
          <a:stretch>
            <a:fillRect/>
          </a:stretch>
        </p:blipFill>
        <p:spPr>
          <a:xfrm>
            <a:off x="69736" y="633408"/>
            <a:ext cx="4059529" cy="5883378"/>
          </a:xfrm>
          <a:prstGeom prst="rect">
            <a:avLst/>
          </a:prstGeom>
        </p:spPr>
      </p:pic>
      <p:pic>
        <p:nvPicPr>
          <p:cNvPr id="4" name="Picture 3" descr="A graph of different weather types&#10;&#10;Description automatically generated with medium confidence">
            <a:extLst>
              <a:ext uri="{FF2B5EF4-FFF2-40B4-BE49-F238E27FC236}">
                <a16:creationId xmlns:a16="http://schemas.microsoft.com/office/drawing/2014/main" id="{493E5477-6274-C6B0-D85D-1FAC87E45F35}"/>
              </a:ext>
            </a:extLst>
          </p:cNvPr>
          <p:cNvPicPr>
            <a:picLocks noChangeAspect="1"/>
          </p:cNvPicPr>
          <p:nvPr/>
        </p:nvPicPr>
        <p:blipFill rotWithShape="1">
          <a:blip r:embed="rId4">
            <a:alphaModFix/>
          </a:blip>
          <a:srcRect l="2386" t="5314" r="5840"/>
          <a:stretch/>
        </p:blipFill>
        <p:spPr>
          <a:xfrm>
            <a:off x="6007938" y="777341"/>
            <a:ext cx="4109597" cy="3105796"/>
          </a:xfrm>
          <a:prstGeom prst="rect">
            <a:avLst/>
          </a:prstGeom>
        </p:spPr>
      </p:pic>
      <p:sp>
        <p:nvSpPr>
          <p:cNvPr id="6" name="Content Placeholder 2">
            <a:extLst>
              <a:ext uri="{FF2B5EF4-FFF2-40B4-BE49-F238E27FC236}">
                <a16:creationId xmlns:a16="http://schemas.microsoft.com/office/drawing/2014/main" id="{5C8AA813-F4E5-7DE5-AC7C-F93E30FFFE13}"/>
              </a:ext>
            </a:extLst>
          </p:cNvPr>
          <p:cNvSpPr txBox="1">
            <a:spLocks/>
          </p:cNvSpPr>
          <p:nvPr/>
        </p:nvSpPr>
        <p:spPr>
          <a:xfrm>
            <a:off x="4197196" y="4367639"/>
            <a:ext cx="7600080" cy="1713020"/>
          </a:xfrm>
          <a:prstGeom prst="rect">
            <a:avLst/>
          </a:prstGeom>
        </p:spPr>
        <p:txBody>
          <a:bodyPr anchor="b">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CA" dirty="0">
                <a:solidFill>
                  <a:schemeClr val="bg1">
                    <a:lumMod val="95000"/>
                  </a:schemeClr>
                </a:solidFill>
              </a:rPr>
              <a:t>We can conclude that temperature fluctuates more during snowy conditions. </a:t>
            </a:r>
          </a:p>
          <a:p>
            <a:pPr>
              <a:lnSpc>
                <a:spcPct val="115000"/>
              </a:lnSpc>
            </a:pPr>
            <a:r>
              <a:rPr lang="en-CA" dirty="0">
                <a:solidFill>
                  <a:schemeClr val="bg1">
                    <a:lumMod val="95000"/>
                  </a:schemeClr>
                </a:solidFill>
              </a:rPr>
              <a:t>Wind is the highest maximum during rainy weather.</a:t>
            </a:r>
          </a:p>
          <a:p>
            <a:pPr>
              <a:lnSpc>
                <a:spcPct val="115000"/>
              </a:lnSpc>
            </a:pPr>
            <a:r>
              <a:rPr lang="en-CA" dirty="0">
                <a:solidFill>
                  <a:schemeClr val="bg1">
                    <a:lumMod val="95000"/>
                  </a:schemeClr>
                </a:solidFill>
              </a:rPr>
              <a:t>Precipitation is more during rainy and snowy weather.</a:t>
            </a:r>
          </a:p>
        </p:txBody>
      </p:sp>
    </p:spTree>
    <p:extLst>
      <p:ext uri="{BB962C8B-B14F-4D97-AF65-F5344CB8AC3E}">
        <p14:creationId xmlns:p14="http://schemas.microsoft.com/office/powerpoint/2010/main" val="305993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1805"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FC28C9A1-1C73-BC57-BDA7-A75E37CA2374}"/>
              </a:ext>
            </a:extLst>
          </p:cNvPr>
          <p:cNvSpPr txBox="1"/>
          <p:nvPr/>
        </p:nvSpPr>
        <p:spPr>
          <a:xfrm>
            <a:off x="1896894" y="9728"/>
            <a:ext cx="5048655" cy="707886"/>
          </a:xfrm>
          <a:prstGeom prst="rect">
            <a:avLst/>
          </a:prstGeom>
          <a:noFill/>
        </p:spPr>
        <p:txBody>
          <a:bodyPr wrap="square" rtlCol="0">
            <a:spAutoFit/>
          </a:bodyPr>
          <a:lstStyle/>
          <a:p>
            <a:r>
              <a:rPr lang="en-US" sz="4000" b="1" dirty="0">
                <a:solidFill>
                  <a:schemeClr val="bg1">
                    <a:lumMod val="95000"/>
                  </a:schemeClr>
                </a:solidFill>
              </a:rPr>
              <a:t>Feature Engineering</a:t>
            </a:r>
            <a:endParaRPr lang="en-CA" sz="4000" b="1" dirty="0">
              <a:solidFill>
                <a:schemeClr val="bg1">
                  <a:lumMod val="95000"/>
                </a:schemeClr>
              </a:solidFill>
            </a:endParaRPr>
          </a:p>
        </p:txBody>
      </p:sp>
      <p:pic>
        <p:nvPicPr>
          <p:cNvPr id="6" name="Picture 5" descr="A screenshot of a computer&#10;&#10;Description automatically generated">
            <a:extLst>
              <a:ext uri="{FF2B5EF4-FFF2-40B4-BE49-F238E27FC236}">
                <a16:creationId xmlns:a16="http://schemas.microsoft.com/office/drawing/2014/main" id="{4C4DD87A-B037-59D9-2521-0370E9D7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73" y="1472360"/>
            <a:ext cx="4222812" cy="2974207"/>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E859E741-C474-A822-D153-E57FCE24D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590" y="3883789"/>
            <a:ext cx="7152444" cy="2675672"/>
          </a:xfrm>
          <a:prstGeom prst="rect">
            <a:avLst/>
          </a:prstGeom>
        </p:spPr>
      </p:pic>
      <p:pic>
        <p:nvPicPr>
          <p:cNvPr id="13" name="Picture 12" descr="A close-up of a computer code&#10;&#10;Description automatically generated">
            <a:extLst>
              <a:ext uri="{FF2B5EF4-FFF2-40B4-BE49-F238E27FC236}">
                <a16:creationId xmlns:a16="http://schemas.microsoft.com/office/drawing/2014/main" id="{AB1AB2F3-109E-BB8A-7003-E5C0CEBE45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2590" y="1791043"/>
            <a:ext cx="7468642" cy="1019317"/>
          </a:xfrm>
          <a:prstGeom prst="rect">
            <a:avLst/>
          </a:prstGeom>
        </p:spPr>
      </p:pic>
    </p:spTree>
    <p:extLst>
      <p:ext uri="{BB962C8B-B14F-4D97-AF65-F5344CB8AC3E}">
        <p14:creationId xmlns:p14="http://schemas.microsoft.com/office/powerpoint/2010/main" val="119497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ghtning lighting striking a mountain&#10;&#10;Description automatically generated with medium confidence">
            <a:extLst>
              <a:ext uri="{FF2B5EF4-FFF2-40B4-BE49-F238E27FC236}">
                <a16:creationId xmlns:a16="http://schemas.microsoft.com/office/drawing/2014/main" id="{4EF1FF2A-0D85-B2C9-B374-B156C9627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2" name="Rectangle 1">
            <a:extLst>
              <a:ext uri="{FF2B5EF4-FFF2-40B4-BE49-F238E27FC236}">
                <a16:creationId xmlns:a16="http://schemas.microsoft.com/office/drawing/2014/main" id="{6529CA3B-24F8-182F-0B53-4D5651C306C0}"/>
              </a:ext>
            </a:extLst>
          </p:cNvPr>
          <p:cNvSpPr/>
          <p:nvPr/>
        </p:nvSpPr>
        <p:spPr>
          <a:xfrm>
            <a:off x="0" y="-4916"/>
            <a:ext cx="12191999" cy="6862916"/>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58D4E97-FC23-CC1E-E25A-780833AEC4ED}"/>
              </a:ext>
            </a:extLst>
          </p:cNvPr>
          <p:cNvSpPr txBox="1"/>
          <p:nvPr/>
        </p:nvSpPr>
        <p:spPr>
          <a:xfrm>
            <a:off x="1995948" y="147483"/>
            <a:ext cx="8032955" cy="707886"/>
          </a:xfrm>
          <a:prstGeom prst="rect">
            <a:avLst/>
          </a:prstGeom>
          <a:noFill/>
        </p:spPr>
        <p:txBody>
          <a:bodyPr wrap="square" rtlCol="0">
            <a:spAutoFit/>
          </a:bodyPr>
          <a:lstStyle/>
          <a:p>
            <a:r>
              <a:rPr lang="en-US" sz="4000" b="1" dirty="0">
                <a:solidFill>
                  <a:schemeClr val="bg1">
                    <a:lumMod val="95000"/>
                  </a:schemeClr>
                </a:solidFill>
              </a:rPr>
              <a:t>Data Transformation</a:t>
            </a:r>
            <a:endParaRPr lang="en-CA" sz="4000" b="1" dirty="0">
              <a:solidFill>
                <a:schemeClr val="bg1">
                  <a:lumMod val="9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5F152A8A-0D0F-0B90-F947-AB8EE1E56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14" y="1666593"/>
            <a:ext cx="7217299" cy="1743833"/>
          </a:xfrm>
          <a:prstGeom prst="rect">
            <a:avLst/>
          </a:prstGeom>
        </p:spPr>
      </p:pic>
      <p:sp>
        <p:nvSpPr>
          <p:cNvPr id="7" name="TextBox 6">
            <a:extLst>
              <a:ext uri="{FF2B5EF4-FFF2-40B4-BE49-F238E27FC236}">
                <a16:creationId xmlns:a16="http://schemas.microsoft.com/office/drawing/2014/main" id="{E2CE5C43-197B-9AA3-B09D-508026AD80FF}"/>
              </a:ext>
            </a:extLst>
          </p:cNvPr>
          <p:cNvSpPr txBox="1"/>
          <p:nvPr/>
        </p:nvSpPr>
        <p:spPr>
          <a:xfrm>
            <a:off x="385540" y="1200133"/>
            <a:ext cx="3706761" cy="369332"/>
          </a:xfrm>
          <a:prstGeom prst="rect">
            <a:avLst/>
          </a:prstGeom>
          <a:noFill/>
        </p:spPr>
        <p:txBody>
          <a:bodyPr wrap="square" rtlCol="0">
            <a:spAutoFit/>
          </a:bodyPr>
          <a:lstStyle/>
          <a:p>
            <a:r>
              <a:rPr lang="en-US" dirty="0">
                <a:solidFill>
                  <a:schemeClr val="bg1">
                    <a:lumMod val="95000"/>
                  </a:schemeClr>
                </a:solidFill>
              </a:rPr>
              <a:t>Label Encoding</a:t>
            </a:r>
            <a:endParaRPr lang="en-CA" dirty="0">
              <a:solidFill>
                <a:schemeClr val="bg1">
                  <a:lumMod val="95000"/>
                </a:schemeClr>
              </a:solidFill>
            </a:endParaRPr>
          </a:p>
        </p:txBody>
      </p:sp>
      <p:pic>
        <p:nvPicPr>
          <p:cNvPr id="9" name="Picture 8" descr="A screen shot of a calendar&#10;&#10;Description automatically generated">
            <a:extLst>
              <a:ext uri="{FF2B5EF4-FFF2-40B4-BE49-F238E27FC236}">
                <a16:creationId xmlns:a16="http://schemas.microsoft.com/office/drawing/2014/main" id="{8B846D0A-EB11-B34D-AD07-E94E5C89F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40" y="4493815"/>
            <a:ext cx="10097909" cy="2019582"/>
          </a:xfrm>
          <a:prstGeom prst="rect">
            <a:avLst/>
          </a:prstGeom>
        </p:spPr>
      </p:pic>
      <p:sp>
        <p:nvSpPr>
          <p:cNvPr id="11" name="TextBox 10">
            <a:extLst>
              <a:ext uri="{FF2B5EF4-FFF2-40B4-BE49-F238E27FC236}">
                <a16:creationId xmlns:a16="http://schemas.microsoft.com/office/drawing/2014/main" id="{28633CFC-E23B-90BD-8DA5-F6C247E78915}"/>
              </a:ext>
            </a:extLst>
          </p:cNvPr>
          <p:cNvSpPr txBox="1"/>
          <p:nvPr/>
        </p:nvSpPr>
        <p:spPr>
          <a:xfrm>
            <a:off x="501445" y="3942735"/>
            <a:ext cx="4080387" cy="369332"/>
          </a:xfrm>
          <a:prstGeom prst="rect">
            <a:avLst/>
          </a:prstGeom>
          <a:noFill/>
        </p:spPr>
        <p:txBody>
          <a:bodyPr wrap="square" rtlCol="0">
            <a:spAutoFit/>
          </a:bodyPr>
          <a:lstStyle/>
          <a:p>
            <a:r>
              <a:rPr lang="en-US" b="1" dirty="0">
                <a:solidFill>
                  <a:schemeClr val="bg1">
                    <a:lumMod val="95000"/>
                  </a:schemeClr>
                </a:solidFill>
              </a:rPr>
              <a:t>Transformed Data</a:t>
            </a:r>
            <a:endParaRPr lang="en-CA" b="1" dirty="0">
              <a:solidFill>
                <a:schemeClr val="bg1">
                  <a:lumMod val="95000"/>
                </a:schemeClr>
              </a:solidFill>
            </a:endParaRPr>
          </a:p>
        </p:txBody>
      </p:sp>
    </p:spTree>
    <p:extLst>
      <p:ext uri="{BB962C8B-B14F-4D97-AF65-F5344CB8AC3E}">
        <p14:creationId xmlns:p14="http://schemas.microsoft.com/office/powerpoint/2010/main" val="1375714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460</TotalTime>
  <Words>456</Words>
  <Application>Microsoft Office PowerPoint</Application>
  <PresentationFormat>Widescreen</PresentationFormat>
  <Paragraphs>48</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Aptos</vt:lpstr>
      <vt:lpstr>Aptos Display</vt:lpstr>
      <vt:lpstr>Arial</vt:lpstr>
      <vt:lpstr>Calibri</vt:lpstr>
      <vt:lpstr>Segoe UI</vt:lpstr>
      <vt:lpstr>Office Theme</vt:lpstr>
      <vt:lpstr>Weather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dc:title>
  <dc:creator>Maya BABU</dc:creator>
  <cp:lastModifiedBy>Wilfred Varghese</cp:lastModifiedBy>
  <cp:revision>8</cp:revision>
  <dcterms:created xsi:type="dcterms:W3CDTF">2024-05-28T22:08:00Z</dcterms:created>
  <dcterms:modified xsi:type="dcterms:W3CDTF">2024-05-29T10:18:36Z</dcterms:modified>
</cp:coreProperties>
</file>