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2"/>
  </p:notesMasterIdLst>
  <p:sldIdLst>
    <p:sldId id="256" r:id="rId2"/>
    <p:sldId id="278" r:id="rId3"/>
    <p:sldId id="279" r:id="rId4"/>
    <p:sldId id="258" r:id="rId5"/>
    <p:sldId id="259" r:id="rId6"/>
    <p:sldId id="282" r:id="rId7"/>
    <p:sldId id="283" r:id="rId8"/>
    <p:sldId id="284" r:id="rId9"/>
    <p:sldId id="286" r:id="rId10"/>
    <p:sldId id="290" r:id="rId11"/>
    <p:sldId id="287" r:id="rId12"/>
    <p:sldId id="289" r:id="rId13"/>
    <p:sldId id="377" r:id="rId14"/>
    <p:sldId id="378" r:id="rId15"/>
    <p:sldId id="273" r:id="rId16"/>
    <p:sldId id="288" r:id="rId17"/>
    <p:sldId id="379" r:id="rId18"/>
    <p:sldId id="380" r:id="rId19"/>
    <p:sldId id="381" r:id="rId20"/>
    <p:sldId id="3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B2C16-039B-4F1F-B7FF-EAE181E10094}"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030C3-C7BF-46A0-B969-BD4318955CB2}" type="slidenum">
              <a:rPr lang="en-CA" smtClean="0"/>
              <a:t>‹#›</a:t>
            </a:fld>
            <a:endParaRPr lang="en-CA"/>
          </a:p>
        </p:txBody>
      </p:sp>
    </p:spTree>
    <p:extLst>
      <p:ext uri="{BB962C8B-B14F-4D97-AF65-F5344CB8AC3E}">
        <p14:creationId xmlns:p14="http://schemas.microsoft.com/office/powerpoint/2010/main" val="339089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9642BF-5E26-4163-9C16-3C0292A796E7}"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8300F92-836F-4A63-9F0C-1A6845958654}"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75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642BF-5E26-4163-9C16-3C0292A796E7}"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415104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642BF-5E26-4163-9C16-3C0292A796E7}"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378095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7565570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642BF-5E26-4163-9C16-3C0292A796E7}"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334448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642BF-5E26-4163-9C16-3C0292A796E7}" type="datetimeFigureOut">
              <a:rPr lang="en-CA" smtClean="0"/>
              <a:t>2024-03-05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8300F92-836F-4A63-9F0C-1A6845958654}"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4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9642BF-5E26-4163-9C16-3C0292A796E7}"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195379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9642BF-5E26-4163-9C16-3C0292A796E7}" type="datetimeFigureOut">
              <a:rPr lang="en-CA" smtClean="0"/>
              <a:t>2024-03-05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45531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9642BF-5E26-4163-9C16-3C0292A796E7}" type="datetimeFigureOut">
              <a:rPr lang="en-CA" smtClean="0"/>
              <a:t>2024-03-05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272947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9642BF-5E26-4163-9C16-3C0292A796E7}" type="datetimeFigureOut">
              <a:rPr lang="en-CA" smtClean="0"/>
              <a:t>2024-03-05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30587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9642BF-5E26-4163-9C16-3C0292A796E7}" type="datetimeFigureOut">
              <a:rPr lang="en-CA" smtClean="0"/>
              <a:t>2024-03-05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300F92-836F-4A63-9F0C-1A6845958654}" type="slidenum">
              <a:rPr lang="en-CA" smtClean="0"/>
              <a:t>‹#›</a:t>
            </a:fld>
            <a:endParaRPr lang="en-CA"/>
          </a:p>
        </p:txBody>
      </p:sp>
    </p:spTree>
    <p:extLst>
      <p:ext uri="{BB962C8B-B14F-4D97-AF65-F5344CB8AC3E}">
        <p14:creationId xmlns:p14="http://schemas.microsoft.com/office/powerpoint/2010/main" val="244098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642BF-5E26-4163-9C16-3C0292A796E7}" type="datetimeFigureOut">
              <a:rPr lang="en-CA" smtClean="0"/>
              <a:t>2024-03-05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8300F92-836F-4A63-9F0C-1A6845958654}" type="slidenum">
              <a:rPr lang="en-CA" smtClean="0"/>
              <a:t>‹#›</a:t>
            </a:fld>
            <a:endParaRPr lang="en-CA"/>
          </a:p>
        </p:txBody>
      </p:sp>
    </p:spTree>
    <p:extLst>
      <p:ext uri="{BB962C8B-B14F-4D97-AF65-F5344CB8AC3E}">
        <p14:creationId xmlns:p14="http://schemas.microsoft.com/office/powerpoint/2010/main" val="170049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9642BF-5E26-4163-9C16-3C0292A796E7}" type="datetimeFigureOut">
              <a:rPr lang="en-CA" smtClean="0"/>
              <a:t>2024-03-05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300F92-836F-4A63-9F0C-1A6845958654}"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63949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7E98A-5F25-E263-6F8D-B7B7371FE750}"/>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43AEB5ED-D022-2101-F637-5F54D04A5051}"/>
              </a:ext>
            </a:extLst>
          </p:cNvPr>
          <p:cNvSpPr>
            <a:spLocks noGrp="1"/>
          </p:cNvSpPr>
          <p:nvPr>
            <p:ph type="subTitle" idx="1"/>
          </p:nvPr>
        </p:nvSpPr>
        <p:spPr/>
        <p:txBody>
          <a:bodyPr/>
          <a:lstStyle/>
          <a:p>
            <a:endParaRPr lang="en-CA"/>
          </a:p>
        </p:txBody>
      </p:sp>
      <p:pic>
        <p:nvPicPr>
          <p:cNvPr id="11" name="Picture 10" descr="A person holding a phone with a question marks">
            <a:extLst>
              <a:ext uri="{FF2B5EF4-FFF2-40B4-BE49-F238E27FC236}">
                <a16:creationId xmlns:a16="http://schemas.microsoft.com/office/drawing/2014/main" id="{F78C7D8D-6F72-348E-3AE2-2F522B1F8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 y="1"/>
            <a:ext cx="12202593" cy="6858000"/>
          </a:xfrm>
          <a:prstGeom prst="rect">
            <a:avLst/>
          </a:prstGeom>
        </p:spPr>
      </p:pic>
      <p:sp>
        <p:nvSpPr>
          <p:cNvPr id="13" name="Rectangle 12">
            <a:extLst>
              <a:ext uri="{FF2B5EF4-FFF2-40B4-BE49-F238E27FC236}">
                <a16:creationId xmlns:a16="http://schemas.microsoft.com/office/drawing/2014/main" id="{C9FB77BD-81C1-D00A-8B86-17F04C8A2194}"/>
              </a:ext>
            </a:extLst>
          </p:cNvPr>
          <p:cNvSpPr/>
          <p:nvPr/>
        </p:nvSpPr>
        <p:spPr>
          <a:xfrm>
            <a:off x="389930" y="723037"/>
            <a:ext cx="11016503" cy="1938992"/>
          </a:xfrm>
          <a:prstGeom prst="rect">
            <a:avLst/>
          </a:prstGeom>
          <a:noFill/>
        </p:spPr>
        <p:txBody>
          <a:bodyPr wrap="square" lIns="91440" tIns="45720" rIns="91440" bIns="45720">
            <a:spAutoFit/>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Machine Learning Project </a:t>
            </a:r>
          </a:p>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Mobile Price Range Prediction</a:t>
            </a:r>
            <a:endParaRPr lang="en-CA"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 name="Rectangle 13">
            <a:extLst>
              <a:ext uri="{FF2B5EF4-FFF2-40B4-BE49-F238E27FC236}">
                <a16:creationId xmlns:a16="http://schemas.microsoft.com/office/drawing/2014/main" id="{38F95F0F-B9F5-8355-26CE-41DDDAEEBA33}"/>
              </a:ext>
            </a:extLst>
          </p:cNvPr>
          <p:cNvSpPr/>
          <p:nvPr/>
        </p:nvSpPr>
        <p:spPr>
          <a:xfrm>
            <a:off x="146886" y="3318809"/>
            <a:ext cx="5949114" cy="1815882"/>
          </a:xfrm>
          <a:prstGeom prst="rect">
            <a:avLst/>
          </a:prstGeom>
          <a:noFill/>
        </p:spPr>
        <p:txBody>
          <a:bodyPr wrap="square" lIns="91440" tIns="45720" rIns="91440" bIns="45720">
            <a:spAutoFit/>
          </a:bodyPr>
          <a:lstStyle/>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Type: Classification</a:t>
            </a:r>
          </a:p>
          <a:p>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Submitted By : Maya Babu</a:t>
            </a:r>
          </a:p>
          <a:p>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3422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ar chart with different colored bars&#10;&#10;Description automatically generated">
            <a:extLst>
              <a:ext uri="{FF2B5EF4-FFF2-40B4-BE49-F238E27FC236}">
                <a16:creationId xmlns:a16="http://schemas.microsoft.com/office/drawing/2014/main" id="{2A114959-8580-DBBB-E7EA-3F0DA7722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5" y="155167"/>
            <a:ext cx="3784979" cy="290487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EC730D4B-7DFB-E31C-EBF9-6EEC3B74C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196" y="99838"/>
            <a:ext cx="3634264" cy="2657046"/>
          </a:xfrm>
          <a:prstGeom prst="rect">
            <a:avLst/>
          </a:prstGeom>
        </p:spPr>
      </p:pic>
      <p:pic>
        <p:nvPicPr>
          <p:cNvPr id="7" name="Picture 6" descr="A graph of different colored bars&#10;&#10;Description automatically generated">
            <a:extLst>
              <a:ext uri="{FF2B5EF4-FFF2-40B4-BE49-F238E27FC236}">
                <a16:creationId xmlns:a16="http://schemas.microsoft.com/office/drawing/2014/main" id="{76FE60F3-5891-0271-32E0-884BE96AF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4167" y="155167"/>
            <a:ext cx="3355349" cy="2546388"/>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DF6E77DA-F188-591F-CA5E-56B404E9EE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036" y="3464141"/>
            <a:ext cx="4472464" cy="2234179"/>
          </a:xfrm>
          <a:prstGeom prst="rect">
            <a:avLst/>
          </a:prstGeom>
        </p:spPr>
      </p:pic>
      <p:pic>
        <p:nvPicPr>
          <p:cNvPr id="11" name="Picture 10" descr="A graph of a bar chart">
            <a:extLst>
              <a:ext uri="{FF2B5EF4-FFF2-40B4-BE49-F238E27FC236}">
                <a16:creationId xmlns:a16="http://schemas.microsoft.com/office/drawing/2014/main" id="{77E09DB8-E20A-F78A-0436-BDD60C1D2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4167" y="3634129"/>
            <a:ext cx="3171161" cy="1842604"/>
          </a:xfrm>
          <a:prstGeom prst="rect">
            <a:avLst/>
          </a:prstGeom>
        </p:spPr>
      </p:pic>
      <p:pic>
        <p:nvPicPr>
          <p:cNvPr id="13" name="Picture 12" descr="A chart of a scatter plot&#10;&#10;Description automatically generated">
            <a:extLst>
              <a:ext uri="{FF2B5EF4-FFF2-40B4-BE49-F238E27FC236}">
                <a16:creationId xmlns:a16="http://schemas.microsoft.com/office/drawing/2014/main" id="{3A4AB2D4-F427-7DB3-3E16-E3149FBDAD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6973" y="3653321"/>
            <a:ext cx="2877327" cy="2190780"/>
          </a:xfrm>
          <a:prstGeom prst="rect">
            <a:avLst/>
          </a:prstGeom>
        </p:spPr>
      </p:pic>
      <p:sp>
        <p:nvSpPr>
          <p:cNvPr id="15" name="TextBox 14">
            <a:extLst>
              <a:ext uri="{FF2B5EF4-FFF2-40B4-BE49-F238E27FC236}">
                <a16:creationId xmlns:a16="http://schemas.microsoft.com/office/drawing/2014/main" id="{2A7723D6-B978-4D78-DAF3-CEF39666AB89}"/>
              </a:ext>
            </a:extLst>
          </p:cNvPr>
          <p:cNvSpPr txBox="1"/>
          <p:nvPr/>
        </p:nvSpPr>
        <p:spPr>
          <a:xfrm>
            <a:off x="4856973" y="2756884"/>
            <a:ext cx="6628355" cy="584775"/>
          </a:xfrm>
          <a:prstGeom prst="rect">
            <a:avLst/>
          </a:prstGeom>
          <a:noFill/>
        </p:spPr>
        <p:txBody>
          <a:bodyPr wrap="square" rtlCol="0">
            <a:spAutoFit/>
          </a:bodyPr>
          <a:lstStyle/>
          <a:p>
            <a:r>
              <a:rPr lang="en-US" sz="1600" b="0" i="0" dirty="0">
                <a:solidFill>
                  <a:srgbClr val="000000"/>
                </a:solidFill>
                <a:effectLst/>
                <a:latin typeface="Helvetica Neue"/>
              </a:rPr>
              <a:t>Higher price phones have larger screen &amp; larger pixels resulting in better screen quality.</a:t>
            </a:r>
            <a:endParaRPr lang="en-CA" sz="1600" dirty="0"/>
          </a:p>
        </p:txBody>
      </p:sp>
      <p:sp>
        <p:nvSpPr>
          <p:cNvPr id="16" name="TextBox 15">
            <a:extLst>
              <a:ext uri="{FF2B5EF4-FFF2-40B4-BE49-F238E27FC236}">
                <a16:creationId xmlns:a16="http://schemas.microsoft.com/office/drawing/2014/main" id="{44EF2839-11F9-0DEE-5C3C-6FE6AF5B2388}"/>
              </a:ext>
            </a:extLst>
          </p:cNvPr>
          <p:cNvSpPr txBox="1"/>
          <p:nvPr/>
        </p:nvSpPr>
        <p:spPr>
          <a:xfrm>
            <a:off x="195563" y="2988297"/>
            <a:ext cx="4489559" cy="523220"/>
          </a:xfrm>
          <a:prstGeom prst="rect">
            <a:avLst/>
          </a:prstGeom>
          <a:noFill/>
        </p:spPr>
        <p:txBody>
          <a:bodyPr wrap="square" rtlCol="0">
            <a:spAutoFit/>
          </a:bodyPr>
          <a:lstStyle/>
          <a:p>
            <a:r>
              <a:rPr lang="en-US" sz="1400" b="0" i="0" dirty="0">
                <a:solidFill>
                  <a:srgbClr val="000000"/>
                </a:solidFill>
                <a:effectLst/>
                <a:latin typeface="Helvetica Neue"/>
              </a:rPr>
              <a:t>Prices are directly proportional to the battery power provided in the phone.</a:t>
            </a:r>
            <a:endParaRPr lang="en-CA" sz="1400" dirty="0"/>
          </a:p>
        </p:txBody>
      </p:sp>
      <p:sp>
        <p:nvSpPr>
          <p:cNvPr id="17" name="TextBox 16">
            <a:extLst>
              <a:ext uri="{FF2B5EF4-FFF2-40B4-BE49-F238E27FC236}">
                <a16:creationId xmlns:a16="http://schemas.microsoft.com/office/drawing/2014/main" id="{DD7C4ED2-31A2-E912-1292-580C255D8AE2}"/>
              </a:ext>
            </a:extLst>
          </p:cNvPr>
          <p:cNvSpPr txBox="1"/>
          <p:nvPr/>
        </p:nvSpPr>
        <p:spPr>
          <a:xfrm>
            <a:off x="195562" y="5769204"/>
            <a:ext cx="4129633" cy="923330"/>
          </a:xfrm>
          <a:prstGeom prst="rect">
            <a:avLst/>
          </a:prstGeom>
          <a:noFill/>
        </p:spPr>
        <p:txBody>
          <a:bodyPr wrap="square" rtlCol="0">
            <a:spAutoFit/>
          </a:bodyPr>
          <a:lstStyle/>
          <a:p>
            <a:pPr algn="l"/>
            <a:r>
              <a:rPr lang="en-US" sz="1200" b="0" i="0" dirty="0">
                <a:solidFill>
                  <a:srgbClr val="000000"/>
                </a:solidFill>
                <a:effectLst/>
                <a:latin typeface="Helvetica Neue"/>
              </a:rPr>
              <a:t>Lower price range phones mostly fall under 1GB RAM bin.</a:t>
            </a:r>
          </a:p>
          <a:p>
            <a:pPr algn="l"/>
            <a:r>
              <a:rPr lang="en-US" sz="1200" b="0" i="0" dirty="0">
                <a:solidFill>
                  <a:srgbClr val="000000"/>
                </a:solidFill>
                <a:effectLst/>
                <a:latin typeface="Helvetica Neue"/>
              </a:rPr>
              <a:t>Higher price range phones mostly fall under 3GB to 4GB RAM bin.</a:t>
            </a:r>
          </a:p>
          <a:p>
            <a:endParaRPr lang="en-CA" dirty="0"/>
          </a:p>
        </p:txBody>
      </p:sp>
      <p:sp>
        <p:nvSpPr>
          <p:cNvPr id="18" name="TextBox 17">
            <a:extLst>
              <a:ext uri="{FF2B5EF4-FFF2-40B4-BE49-F238E27FC236}">
                <a16:creationId xmlns:a16="http://schemas.microsoft.com/office/drawing/2014/main" id="{96D4EB35-32E5-51C1-8841-9CA8A37737E1}"/>
              </a:ext>
            </a:extLst>
          </p:cNvPr>
          <p:cNvSpPr txBox="1"/>
          <p:nvPr/>
        </p:nvSpPr>
        <p:spPr>
          <a:xfrm>
            <a:off x="4939645" y="5844101"/>
            <a:ext cx="2794655" cy="523220"/>
          </a:xfrm>
          <a:prstGeom prst="rect">
            <a:avLst/>
          </a:prstGeom>
          <a:noFill/>
        </p:spPr>
        <p:txBody>
          <a:bodyPr wrap="square" rtlCol="0">
            <a:spAutoFit/>
          </a:bodyPr>
          <a:lstStyle/>
          <a:p>
            <a:r>
              <a:rPr lang="en-US" sz="1400" b="0" i="0" dirty="0">
                <a:solidFill>
                  <a:srgbClr val="000000"/>
                </a:solidFill>
                <a:effectLst/>
                <a:latin typeface="Helvetica Neue"/>
              </a:rPr>
              <a:t>Battery power &amp; RAM is higher in case of expensive phones.</a:t>
            </a:r>
            <a:endParaRPr lang="en-CA" sz="1400" dirty="0"/>
          </a:p>
        </p:txBody>
      </p:sp>
      <p:sp>
        <p:nvSpPr>
          <p:cNvPr id="19" name="TextBox 18">
            <a:extLst>
              <a:ext uri="{FF2B5EF4-FFF2-40B4-BE49-F238E27FC236}">
                <a16:creationId xmlns:a16="http://schemas.microsoft.com/office/drawing/2014/main" id="{3543B754-1697-BFF1-BE79-DA7454229C2F}"/>
              </a:ext>
            </a:extLst>
          </p:cNvPr>
          <p:cNvSpPr txBox="1"/>
          <p:nvPr/>
        </p:nvSpPr>
        <p:spPr>
          <a:xfrm>
            <a:off x="7866807" y="5583206"/>
            <a:ext cx="4287044" cy="830997"/>
          </a:xfrm>
          <a:prstGeom prst="rect">
            <a:avLst/>
          </a:prstGeom>
          <a:noFill/>
        </p:spPr>
        <p:txBody>
          <a:bodyPr wrap="square" rtlCol="0">
            <a:spAutoFit/>
          </a:bodyPr>
          <a:lstStyle/>
          <a:p>
            <a:r>
              <a:rPr lang="en-US" sz="1200" b="0" i="0" dirty="0">
                <a:solidFill>
                  <a:srgbClr val="000000"/>
                </a:solidFill>
                <a:effectLst/>
                <a:latin typeface="Helvetica Neue"/>
              </a:rPr>
              <a:t>There are more phones with no front cam than no primary cam through all price ranges.</a:t>
            </a:r>
          </a:p>
          <a:p>
            <a:r>
              <a:rPr lang="en-US" sz="1200" b="0" i="0" dirty="0">
                <a:solidFill>
                  <a:srgbClr val="000000"/>
                </a:solidFill>
                <a:effectLst/>
                <a:latin typeface="Helvetica Neue"/>
              </a:rPr>
              <a:t>Phones which are not having primary cam are also not having front cam.</a:t>
            </a:r>
            <a:endParaRPr lang="en-CA" sz="1200" dirty="0"/>
          </a:p>
        </p:txBody>
      </p:sp>
    </p:spTree>
    <p:extLst>
      <p:ext uri="{BB962C8B-B14F-4D97-AF65-F5344CB8AC3E}">
        <p14:creationId xmlns:p14="http://schemas.microsoft.com/office/powerpoint/2010/main" val="116471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2A031F-5D6B-3B4E-00B0-67E6DB9B1A4A}"/>
              </a:ext>
            </a:extLst>
          </p:cNvPr>
          <p:cNvSpPr txBox="1"/>
          <p:nvPr/>
        </p:nvSpPr>
        <p:spPr>
          <a:xfrm>
            <a:off x="2488676" y="329938"/>
            <a:ext cx="6796726" cy="707011"/>
          </a:xfrm>
          <a:prstGeom prst="rect">
            <a:avLst/>
          </a:prstGeom>
          <a:solidFill>
            <a:schemeClr val="accent6">
              <a:lumMod val="40000"/>
              <a:lumOff val="60000"/>
            </a:schemeClr>
          </a:solidFill>
        </p:spPr>
        <p:txBody>
          <a:bodyPr vert="horz" lIns="91440" tIns="45720" rIns="91440" bIns="45720" rtlCol="0" anchor="b">
            <a:normAutofit fontScale="97500"/>
          </a:bodyPr>
          <a:lstStyle>
            <a:lvl1pPr algn="ctr" defTabSz="914400">
              <a:lnSpc>
                <a:spcPct val="85000"/>
              </a:lnSpc>
              <a:spcBef>
                <a:spcPct val="0"/>
              </a:spcBef>
              <a:buNone/>
              <a:defRPr sz="4400" b="1" spc="-50" baseline="0">
                <a:solidFill>
                  <a:schemeClr val="tx1">
                    <a:lumMod val="75000"/>
                    <a:lumOff val="25000"/>
                  </a:schemeClr>
                </a:solidFill>
                <a:latin typeface="+mj-lt"/>
                <a:ea typeface="+mj-ea"/>
                <a:cs typeface="+mj-cs"/>
              </a:defRPr>
            </a:lvl1pPr>
          </a:lstStyle>
          <a:p>
            <a:r>
              <a:rPr lang="en-US" dirty="0"/>
              <a:t>Key Findings from EDA</a:t>
            </a:r>
          </a:p>
        </p:txBody>
      </p:sp>
      <p:sp>
        <p:nvSpPr>
          <p:cNvPr id="3" name="TextBox 2">
            <a:extLst>
              <a:ext uri="{FF2B5EF4-FFF2-40B4-BE49-F238E27FC236}">
                <a16:creationId xmlns:a16="http://schemas.microsoft.com/office/drawing/2014/main" id="{4CA55CA4-5692-8AFC-11F5-06C031D08351}"/>
              </a:ext>
            </a:extLst>
          </p:cNvPr>
          <p:cNvSpPr txBox="1"/>
          <p:nvPr/>
        </p:nvSpPr>
        <p:spPr>
          <a:xfrm>
            <a:off x="1234912" y="1285418"/>
            <a:ext cx="8993172" cy="4611519"/>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Phones which are not having 3G don't have 4G connectivity as well.</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Phones which are not having Primary cam don't have front cam as well.</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Low price phones mostly fall under Rambin 1GB &amp; very high cost phones fall under </a:t>
            </a:r>
            <a:r>
              <a:rPr lang="en-US" b="0" i="0" dirty="0" err="1">
                <a:solidFill>
                  <a:srgbClr val="000000"/>
                </a:solidFill>
                <a:effectLst/>
                <a:latin typeface="Helvetica Neue"/>
              </a:rPr>
              <a:t>rambin</a:t>
            </a:r>
            <a:r>
              <a:rPr lang="en-US" b="0" i="0" dirty="0">
                <a:solidFill>
                  <a:srgbClr val="000000"/>
                </a:solidFill>
                <a:effectLst/>
                <a:latin typeface="Helvetica Neue"/>
              </a:rPr>
              <a:t> of 3GB to 4GB.</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Adequate amount of ram should be in lower range phones too for stabilized performance of phone which can effect the brand image in a positive way.</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Very high cost phones have larger screen area &amp; pixel area as well, resulting in better screen quality.</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Very high cost phones have larger battery size &amp; mobile weight is lowest.</a:t>
            </a:r>
          </a:p>
          <a:p>
            <a:pPr marL="285750" indent="-285750" algn="l">
              <a:lnSpc>
                <a:spcPct val="150000"/>
              </a:lnSpc>
              <a:buFont typeface="Wingdings" panose="05000000000000000000" pitchFamily="2" charset="2"/>
              <a:buChar char="v"/>
            </a:pPr>
            <a:r>
              <a:rPr lang="en-US" b="0" i="0" dirty="0">
                <a:solidFill>
                  <a:srgbClr val="000000"/>
                </a:solidFill>
                <a:effectLst/>
                <a:latin typeface="Helvetica Neue"/>
              </a:rPr>
              <a:t>There are many phones with no front cam through out all price ranges, </a:t>
            </a:r>
            <a:r>
              <a:rPr lang="en-US" b="0" i="0" dirty="0" err="1">
                <a:solidFill>
                  <a:srgbClr val="000000"/>
                </a:solidFill>
                <a:effectLst/>
                <a:latin typeface="Helvetica Neue"/>
              </a:rPr>
              <a:t>atleast</a:t>
            </a:r>
            <a:r>
              <a:rPr lang="en-US" b="0" i="0" dirty="0">
                <a:solidFill>
                  <a:srgbClr val="000000"/>
                </a:solidFill>
                <a:effectLst/>
                <a:latin typeface="Helvetica Neue"/>
              </a:rPr>
              <a:t> it should be present in all very high cost phones.</a:t>
            </a:r>
          </a:p>
        </p:txBody>
      </p:sp>
    </p:spTree>
    <p:extLst>
      <p:ext uri="{BB962C8B-B14F-4D97-AF65-F5344CB8AC3E}">
        <p14:creationId xmlns:p14="http://schemas.microsoft.com/office/powerpoint/2010/main" val="234274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red chart with white text&#10;&#10;Description automatically generated with medium confidence">
            <a:extLst>
              <a:ext uri="{FF2B5EF4-FFF2-40B4-BE49-F238E27FC236}">
                <a16:creationId xmlns:a16="http://schemas.microsoft.com/office/drawing/2014/main" id="{EB15E6FA-3DE9-8BA6-E323-19366FA95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2" y="753416"/>
            <a:ext cx="8636601" cy="5944788"/>
          </a:xfrm>
          <a:prstGeom prst="rect">
            <a:avLst/>
          </a:prstGeom>
        </p:spPr>
      </p:pic>
      <p:sp>
        <p:nvSpPr>
          <p:cNvPr id="4" name="TextBox 3">
            <a:extLst>
              <a:ext uri="{FF2B5EF4-FFF2-40B4-BE49-F238E27FC236}">
                <a16:creationId xmlns:a16="http://schemas.microsoft.com/office/drawing/2014/main" id="{EB448EF9-5FD3-22BA-80B9-F8AFA4CF16D7}"/>
              </a:ext>
            </a:extLst>
          </p:cNvPr>
          <p:cNvSpPr txBox="1"/>
          <p:nvPr/>
        </p:nvSpPr>
        <p:spPr>
          <a:xfrm>
            <a:off x="1520687" y="109330"/>
            <a:ext cx="7126356" cy="461665"/>
          </a:xfrm>
          <a:prstGeom prst="rect">
            <a:avLst/>
          </a:prstGeom>
          <a:solidFill>
            <a:schemeClr val="accent1">
              <a:lumMod val="20000"/>
              <a:lumOff val="80000"/>
            </a:schemeClr>
          </a:solidFill>
        </p:spPr>
        <p:txBody>
          <a:bodyPr wrap="square" rtlCol="0">
            <a:spAutoFit/>
          </a:bodyPr>
          <a:lstStyle/>
          <a:p>
            <a:r>
              <a:rPr lang="en-US" sz="2400" dirty="0"/>
              <a:t>Correlation Heatmap</a:t>
            </a:r>
            <a:endParaRPr lang="en-CA" sz="2400" dirty="0"/>
          </a:p>
        </p:txBody>
      </p:sp>
      <p:sp>
        <p:nvSpPr>
          <p:cNvPr id="9" name="Rectangle: Rounded Corners 8">
            <a:extLst>
              <a:ext uri="{FF2B5EF4-FFF2-40B4-BE49-F238E27FC236}">
                <a16:creationId xmlns:a16="http://schemas.microsoft.com/office/drawing/2014/main" id="{9CC84D22-4B43-B56B-DD72-03E54B13B344}"/>
              </a:ext>
            </a:extLst>
          </p:cNvPr>
          <p:cNvSpPr/>
          <p:nvPr/>
        </p:nvSpPr>
        <p:spPr>
          <a:xfrm>
            <a:off x="9134573" y="970961"/>
            <a:ext cx="2958035" cy="5052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25A2C0D4-D5DF-42B3-013D-22B62A17CAF2}"/>
              </a:ext>
            </a:extLst>
          </p:cNvPr>
          <p:cNvSpPr txBox="1"/>
          <p:nvPr/>
        </p:nvSpPr>
        <p:spPr>
          <a:xfrm>
            <a:off x="9275975" y="1187778"/>
            <a:ext cx="2724347" cy="397031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00000"/>
                </a:solidFill>
                <a:effectLst/>
                <a:latin typeface="Helvetica Neue"/>
              </a:rPr>
              <a:t>RAM &amp; Price range are highly correlated with each other.</a:t>
            </a:r>
          </a:p>
          <a:p>
            <a:pPr marL="285750" indent="-285750">
              <a:buFont typeface="Arial" panose="020B0604020202020204" pitchFamily="34" charset="0"/>
              <a:buChar char="•"/>
            </a:pPr>
            <a:r>
              <a:rPr lang="en-US" sz="1800" b="0" i="0" dirty="0">
                <a:solidFill>
                  <a:srgbClr val="000000"/>
                </a:solidFill>
                <a:effectLst/>
                <a:latin typeface="Helvetica Neue"/>
              </a:rPr>
              <a:t>Primary cam &amp; Front cam are highly correlated with each other.</a:t>
            </a:r>
            <a:endParaRPr lang="en-US" sz="1800" dirty="0">
              <a:solidFill>
                <a:srgbClr val="000000"/>
              </a:solidFill>
              <a:latin typeface="Helvetica Neue"/>
            </a:endParaRPr>
          </a:p>
          <a:p>
            <a:pPr marL="285750" indent="-285750">
              <a:buFont typeface="Arial" panose="020B0604020202020204" pitchFamily="34" charset="0"/>
              <a:buChar char="•"/>
            </a:pPr>
            <a:r>
              <a:rPr lang="en-US" sz="1800" b="0" i="0" dirty="0">
                <a:solidFill>
                  <a:srgbClr val="000000"/>
                </a:solidFill>
                <a:effectLst/>
                <a:latin typeface="Helvetica Neue"/>
              </a:rPr>
              <a:t>Pixel height &amp; width are correlated with each other.</a:t>
            </a:r>
          </a:p>
          <a:p>
            <a:pPr marL="285750" indent="-285750">
              <a:buFont typeface="Arial" panose="020B0604020202020204" pitchFamily="34" charset="0"/>
              <a:buChar char="•"/>
            </a:pPr>
            <a:r>
              <a:rPr lang="en-US" sz="1800" b="0" i="0" dirty="0">
                <a:solidFill>
                  <a:srgbClr val="000000"/>
                </a:solidFill>
                <a:effectLst/>
                <a:latin typeface="Helvetica Neue"/>
              </a:rPr>
              <a:t>Screen height &amp; width are correlated with each other.</a:t>
            </a:r>
            <a:endParaRPr lang="en-CA" sz="1800" dirty="0"/>
          </a:p>
          <a:p>
            <a:endParaRPr lang="en-CA" dirty="0"/>
          </a:p>
        </p:txBody>
      </p:sp>
    </p:spTree>
    <p:extLst>
      <p:ext uri="{BB962C8B-B14F-4D97-AF65-F5344CB8AC3E}">
        <p14:creationId xmlns:p14="http://schemas.microsoft.com/office/powerpoint/2010/main" val="13015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05928F-139C-B3BE-FBF3-25A9CA82EB09}"/>
              </a:ext>
            </a:extLst>
          </p:cNvPr>
          <p:cNvSpPr txBox="1"/>
          <p:nvPr/>
        </p:nvSpPr>
        <p:spPr>
          <a:xfrm>
            <a:off x="507829" y="842239"/>
            <a:ext cx="10680143" cy="1754326"/>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Internal memory, Ram are normally distributed so I have applied 2 sample T-Test to check if there is significant difference with respect to price range.</a:t>
            </a:r>
          </a:p>
          <a:p>
            <a:pPr marL="285750" indent="-285750" algn="just">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cs typeface="Roboto" panose="02000000000000000000" pitchFamily="2" charset="0"/>
              </a:rPr>
              <a:t>Screen area column is not normally distributed so cannot use population variable that’s why I have applied </a:t>
            </a:r>
            <a:r>
              <a:rPr lang="en-IN" b="0" i="0" dirty="0">
                <a:solidFill>
                  <a:srgbClr val="212121"/>
                </a:solidFill>
                <a:effectLst/>
                <a:latin typeface="Roboto" panose="02000000000000000000" pitchFamily="2" charset="0"/>
              </a:rPr>
              <a:t>Mann-Whitney U</a:t>
            </a:r>
            <a:r>
              <a:rPr lang="en-IN" dirty="0">
                <a:solidFill>
                  <a:schemeClr val="bg1"/>
                </a:solidFill>
                <a:latin typeface="Roboto" panose="02000000000000000000" pitchFamily="2" charset="0"/>
                <a:ea typeface="Roboto" panose="02000000000000000000" pitchFamily="2" charset="0"/>
                <a:cs typeface="Roboto" panose="02000000000000000000" pitchFamily="2" charset="0"/>
              </a:rPr>
              <a:t> Test to check </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if there is significant difference with respect to price range</a:t>
            </a:r>
            <a:r>
              <a:rPr lang="en-IN" dirty="0">
                <a:solidFill>
                  <a:schemeClr val="bg1"/>
                </a:solidFill>
                <a:latin typeface="Roboto" panose="02000000000000000000" pitchFamily="2" charset="0"/>
                <a:ea typeface="Roboto" panose="02000000000000000000" pitchFamily="2" charset="0"/>
                <a:cs typeface="Roboto" panose="02000000000000000000" pitchFamily="2" charset="0"/>
              </a:rPr>
              <a:t>.</a:t>
            </a:r>
          </a:p>
          <a:p>
            <a:pPr marL="285750" indent="-285750" algn="just">
              <a:buFont typeface="Arial" panose="020B0604020202020204" pitchFamily="34" charset="0"/>
              <a:buChar char="•"/>
            </a:pPr>
            <a:r>
              <a:rPr lang="en-IN" dirty="0">
                <a:solidFill>
                  <a:schemeClr val="bg1"/>
                </a:solidFill>
                <a:latin typeface="Roboto" panose="02000000000000000000" pitchFamily="2" charset="0"/>
                <a:ea typeface="Roboto" panose="02000000000000000000" pitchFamily="2" charset="0"/>
                <a:cs typeface="Roboto" panose="02000000000000000000" pitchFamily="2" charset="0"/>
              </a:rPr>
              <a:t>Mobile 4G connectivity is categorical Hence I have used chi-square test to check  dependency with price range.</a:t>
            </a:r>
          </a:p>
        </p:txBody>
      </p:sp>
      <p:sp>
        <p:nvSpPr>
          <p:cNvPr id="2" name="Slide Number Placeholder 1">
            <a:extLst>
              <a:ext uri="{FF2B5EF4-FFF2-40B4-BE49-F238E27FC236}">
                <a16:creationId xmlns:a16="http://schemas.microsoft.com/office/drawing/2014/main" id="{80535A24-0AE5-59D2-C9FB-354AADA0CC69}"/>
              </a:ext>
            </a:extLst>
          </p:cNvPr>
          <p:cNvSpPr>
            <a:spLocks noGrp="1"/>
          </p:cNvSpPr>
          <p:nvPr>
            <p:ph type="sldNum" sz="quarter" idx="23"/>
          </p:nvPr>
        </p:nvSpPr>
        <p:spPr>
          <a:xfrm>
            <a:off x="425319" y="6340609"/>
            <a:ext cx="523240" cy="247651"/>
          </a:xfrm>
        </p:spPr>
        <p:txBody>
          <a:bodyPr/>
          <a:lstStyle/>
          <a:p>
            <a:fld id="{294A09A9-5501-47C1-A89A-A340965A2BE2}" type="slidenum">
              <a:rPr lang="en-US" smtClean="0"/>
              <a:pPr/>
              <a:t>13</a:t>
            </a:fld>
            <a:endParaRPr lang="en-US" dirty="0">
              <a:latin typeface="+mn-lt"/>
            </a:endParaRPr>
          </a:p>
        </p:txBody>
      </p:sp>
      <p:sp>
        <p:nvSpPr>
          <p:cNvPr id="9" name="TextBox 8">
            <a:extLst>
              <a:ext uri="{FF2B5EF4-FFF2-40B4-BE49-F238E27FC236}">
                <a16:creationId xmlns:a16="http://schemas.microsoft.com/office/drawing/2014/main" id="{D162399B-BA61-28EC-B27D-6E7D9626AD10}"/>
              </a:ext>
            </a:extLst>
          </p:cNvPr>
          <p:cNvSpPr txBox="1"/>
          <p:nvPr/>
        </p:nvSpPr>
        <p:spPr>
          <a:xfrm>
            <a:off x="2594010" y="90203"/>
            <a:ext cx="5579029" cy="509047"/>
          </a:xfrm>
          <a:prstGeom prst="rect">
            <a:avLst/>
          </a:prstGeom>
          <a:solidFill>
            <a:schemeClr val="accent6">
              <a:lumMod val="40000"/>
              <a:lumOff val="60000"/>
            </a:schemeClr>
          </a:solidFill>
        </p:spPr>
        <p:txBody>
          <a:bodyPr vert="horz" lIns="91440" tIns="45720" rIns="91440" bIns="45720" rtlCol="0" anchor="b">
            <a:normAutofit fontScale="82500" lnSpcReduction="20000"/>
          </a:bodyPr>
          <a:lstStyle>
            <a:defPPr>
              <a:defRPr lang="en-US"/>
            </a:defPPr>
            <a:lvl1pPr algn="ctr" defTabSz="914400">
              <a:lnSpc>
                <a:spcPct val="85000"/>
              </a:lnSpc>
              <a:spcBef>
                <a:spcPct val="0"/>
              </a:spcBef>
              <a:buNone/>
              <a:defRPr sz="4400" b="1" spc="-50" baseline="0">
                <a:solidFill>
                  <a:schemeClr val="tx1">
                    <a:lumMod val="75000"/>
                    <a:lumOff val="25000"/>
                  </a:schemeClr>
                </a:solidFill>
                <a:latin typeface="+mj-lt"/>
                <a:ea typeface="+mj-ea"/>
                <a:cs typeface="+mj-cs"/>
              </a:defRPr>
            </a:lvl1pPr>
          </a:lstStyle>
          <a:p>
            <a:r>
              <a:rPr lang="en-US" dirty="0">
                <a:solidFill>
                  <a:schemeClr val="bg1"/>
                </a:solidFill>
              </a:rPr>
              <a:t>Hypothesis Testing</a:t>
            </a:r>
            <a:endParaRPr lang="en-CA" dirty="0">
              <a:solidFill>
                <a:schemeClr val="bg1"/>
              </a:solidFill>
            </a:endParaRPr>
          </a:p>
        </p:txBody>
      </p:sp>
      <p:sp>
        <p:nvSpPr>
          <p:cNvPr id="10" name="TextBox 9">
            <a:extLst>
              <a:ext uri="{FF2B5EF4-FFF2-40B4-BE49-F238E27FC236}">
                <a16:creationId xmlns:a16="http://schemas.microsoft.com/office/drawing/2014/main" id="{72A14CC5-A868-3F55-D642-EE947C988689}"/>
              </a:ext>
            </a:extLst>
          </p:cNvPr>
          <p:cNvSpPr txBox="1"/>
          <p:nvPr/>
        </p:nvSpPr>
        <p:spPr>
          <a:xfrm>
            <a:off x="1943560" y="2724346"/>
            <a:ext cx="8897264" cy="704654"/>
          </a:xfrm>
          <a:prstGeom prst="rect">
            <a:avLst/>
          </a:prstGeom>
          <a:solidFill>
            <a:schemeClr val="accent6">
              <a:lumMod val="40000"/>
              <a:lumOff val="60000"/>
            </a:schemeClr>
          </a:solidFill>
        </p:spPr>
        <p:txBody>
          <a:bodyPr vert="horz" lIns="91440" tIns="45720" rIns="91440" bIns="45720" rtlCol="0" anchor="b">
            <a:normAutofit fontScale="97500"/>
          </a:bodyPr>
          <a:lstStyle>
            <a:defPPr>
              <a:defRPr lang="en-US"/>
            </a:defPPr>
            <a:lvl1pPr algn="ctr" defTabSz="914400">
              <a:lnSpc>
                <a:spcPct val="85000"/>
              </a:lnSpc>
              <a:spcBef>
                <a:spcPct val="0"/>
              </a:spcBef>
              <a:buNone/>
              <a:defRPr sz="4400" b="1" spc="-50" baseline="0">
                <a:solidFill>
                  <a:schemeClr val="tx1">
                    <a:lumMod val="75000"/>
                    <a:lumOff val="25000"/>
                  </a:schemeClr>
                </a:solidFill>
                <a:latin typeface="+mj-lt"/>
                <a:ea typeface="+mj-ea"/>
                <a:cs typeface="+mj-cs"/>
              </a:defRPr>
            </a:lvl1pPr>
          </a:lstStyle>
          <a:p>
            <a:r>
              <a:rPr lang="en-US" dirty="0">
                <a:solidFill>
                  <a:schemeClr val="bg1"/>
                </a:solidFill>
              </a:rPr>
              <a:t>Conclusions from Hypothesis Testing</a:t>
            </a:r>
            <a:endParaRPr lang="en-CA" dirty="0">
              <a:solidFill>
                <a:schemeClr val="bg1"/>
              </a:solidFill>
            </a:endParaRPr>
          </a:p>
        </p:txBody>
      </p:sp>
      <p:sp>
        <p:nvSpPr>
          <p:cNvPr id="12" name="TextBox 11">
            <a:extLst>
              <a:ext uri="{FF2B5EF4-FFF2-40B4-BE49-F238E27FC236}">
                <a16:creationId xmlns:a16="http://schemas.microsoft.com/office/drawing/2014/main" id="{442F191C-8907-B162-CA21-3DBE4EDD2AE9}"/>
              </a:ext>
            </a:extLst>
          </p:cNvPr>
          <p:cNvSpPr txBox="1"/>
          <p:nvPr/>
        </p:nvSpPr>
        <p:spPr>
          <a:xfrm>
            <a:off x="584462" y="3429000"/>
            <a:ext cx="10906812" cy="1477328"/>
          </a:xfrm>
          <a:prstGeom prst="rect">
            <a:avLst/>
          </a:prstGeom>
          <a:noFill/>
        </p:spPr>
        <p:txBody>
          <a:bodyPr wrap="square" rtlCol="0">
            <a:spAutoFit/>
          </a:bodyPr>
          <a:lstStyle/>
          <a:p>
            <a:pPr marL="342900" indent="-342900" algn="just">
              <a:buFont typeface="Arial" panose="020B0604020202020204" pitchFamily="34" charset="0"/>
              <a:buChar char="•"/>
            </a:pPr>
            <a:r>
              <a:rPr lang="en-US" sz="1800" i="0" dirty="0">
                <a:solidFill>
                  <a:schemeClr val="bg1"/>
                </a:solidFill>
                <a:effectLst/>
                <a:latin typeface="Roboto" panose="02000000000000000000" pitchFamily="2" charset="0"/>
              </a:rPr>
              <a:t>There is significant difference in the mobile price range with respect to average ram .</a:t>
            </a:r>
          </a:p>
          <a:p>
            <a:pPr marL="342900" indent="-342900" algn="just">
              <a:buFont typeface="Arial" panose="020B0604020202020204" pitchFamily="34" charset="0"/>
              <a:buChar char="•"/>
            </a:pPr>
            <a:r>
              <a:rPr lang="en-US" sz="1800" i="0" dirty="0">
                <a:solidFill>
                  <a:schemeClr val="bg1"/>
                </a:solidFill>
                <a:effectLst/>
                <a:latin typeface="Roboto" panose="02000000000000000000" pitchFamily="2" charset="0"/>
              </a:rPr>
              <a:t>There is significant difference in mobile price range with respect to average </a:t>
            </a:r>
            <a:r>
              <a:rPr lang="en-US" sz="1800" i="0" dirty="0" err="1">
                <a:solidFill>
                  <a:schemeClr val="bg1"/>
                </a:solidFill>
                <a:effectLst/>
                <a:latin typeface="Roboto" panose="02000000000000000000" pitchFamily="2" charset="0"/>
              </a:rPr>
              <a:t>int_memory</a:t>
            </a:r>
            <a:r>
              <a:rPr lang="en-US" sz="1800" i="0" dirty="0">
                <a:solidFill>
                  <a:schemeClr val="bg1"/>
                </a:solidFill>
                <a:effectLst/>
                <a:latin typeface="Roboto" panose="02000000000000000000" pitchFamily="2" charset="0"/>
              </a:rPr>
              <a:t>.</a:t>
            </a:r>
            <a:endParaRPr lang="en-US" sz="1800" dirty="0">
              <a:solidFill>
                <a:schemeClr val="bg1"/>
              </a:solidFill>
              <a:latin typeface="Roboto" panose="02000000000000000000" pitchFamily="2" charset="0"/>
            </a:endParaRPr>
          </a:p>
          <a:p>
            <a:pPr marL="342900" indent="-342900" algn="just">
              <a:buFont typeface="Arial" panose="020B0604020202020204" pitchFamily="34" charset="0"/>
              <a:buChar char="•"/>
            </a:pPr>
            <a:r>
              <a:rPr lang="en-US" sz="1800" i="0" dirty="0">
                <a:solidFill>
                  <a:schemeClr val="bg1"/>
                </a:solidFill>
                <a:effectLst/>
                <a:latin typeface="Roboto" panose="02000000000000000000" pitchFamily="2" charset="0"/>
              </a:rPr>
              <a:t> There is significant dependency between the mobile price range and 4G connectivity.</a:t>
            </a:r>
          </a:p>
          <a:p>
            <a:pPr marL="342900" indent="-342900" algn="just">
              <a:buFont typeface="Arial" panose="020B0604020202020204" pitchFamily="34" charset="0"/>
              <a:buChar char="•"/>
            </a:pPr>
            <a:r>
              <a:rPr lang="en-US" sz="1800" i="0" dirty="0">
                <a:solidFill>
                  <a:schemeClr val="bg1"/>
                </a:solidFill>
                <a:effectLst/>
                <a:latin typeface="Roboto" panose="02000000000000000000" pitchFamily="2" charset="0"/>
              </a:rPr>
              <a:t>There is significant difference in price range with respect to screen area.</a:t>
            </a:r>
            <a:endParaRPr lang="en-US" sz="1800" dirty="0">
              <a:solidFill>
                <a:schemeClr val="bg1"/>
              </a:solidFill>
              <a:latin typeface="Roboto" panose="02000000000000000000" pitchFamily="2" charset="0"/>
            </a:endParaRPr>
          </a:p>
          <a:p>
            <a:endParaRPr lang="en-CA" dirty="0"/>
          </a:p>
        </p:txBody>
      </p:sp>
    </p:spTree>
    <p:extLst>
      <p:ext uri="{BB962C8B-B14F-4D97-AF65-F5344CB8AC3E}">
        <p14:creationId xmlns:p14="http://schemas.microsoft.com/office/powerpoint/2010/main" val="421980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EC57829-DA7B-80A3-E795-20CC73D9AC61}"/>
              </a:ext>
            </a:extLst>
          </p:cNvPr>
          <p:cNvSpPr txBox="1"/>
          <p:nvPr/>
        </p:nvSpPr>
        <p:spPr>
          <a:xfrm>
            <a:off x="1200973" y="2197893"/>
            <a:ext cx="9375901" cy="2462213"/>
          </a:xfrm>
          <a:prstGeom prst="rect">
            <a:avLst/>
          </a:prstGeom>
          <a:noFill/>
        </p:spPr>
        <p:txBody>
          <a:bodyPr wrap="square">
            <a:spAutoFit/>
          </a:bodyPr>
          <a:lstStyle/>
          <a:p>
            <a:pPr marL="342900" indent="-342900" algn="just">
              <a:buFont typeface="Arial" panose="020B0604020202020204" pitchFamily="34" charset="0"/>
              <a:buChar char="•"/>
            </a:pPr>
            <a:r>
              <a:rPr lang="en-US" sz="2200" b="0" i="0" dirty="0">
                <a:solidFill>
                  <a:srgbClr val="212121"/>
                </a:solidFill>
                <a:effectLst/>
                <a:latin typeface="Roboto" panose="02000000000000000000" pitchFamily="2" charset="0"/>
              </a:rPr>
              <a:t>I have used sklearn.feature_selection module for feature selection/dimensionality reduction on dataset, to improve estimators accuracy scores and to boost their performance on very high-dimensional datasets.</a:t>
            </a:r>
            <a:endParaRPr lang="en-US" sz="2200" dirty="0">
              <a:solidFill>
                <a:srgbClr val="212121"/>
              </a:solidFill>
              <a:latin typeface="Roboto" panose="02000000000000000000" pitchFamily="2" charset="0"/>
            </a:endParaRPr>
          </a:p>
          <a:p>
            <a:pPr marL="342900" indent="-342900" algn="just">
              <a:buFont typeface="Arial" panose="020B0604020202020204" pitchFamily="34" charset="0"/>
              <a:buChar char="•"/>
            </a:pPr>
            <a:endParaRPr lang="en-US" sz="2200" b="0" i="0" dirty="0">
              <a:solidFill>
                <a:srgbClr val="212121"/>
              </a:solidFill>
              <a:effectLst/>
              <a:latin typeface="Roboto" panose="02000000000000000000" pitchFamily="2" charset="0"/>
            </a:endParaRPr>
          </a:p>
          <a:p>
            <a:pPr marL="342900" indent="-342900" algn="just">
              <a:buFont typeface="Arial" panose="020B0604020202020204" pitchFamily="34" charset="0"/>
              <a:buChar char="•"/>
            </a:pPr>
            <a:r>
              <a:rPr lang="en-US" sz="2200" b="0" i="0" dirty="0">
                <a:solidFill>
                  <a:srgbClr val="212121"/>
                </a:solidFill>
                <a:effectLst/>
                <a:latin typeface="Roboto" panose="02000000000000000000" pitchFamily="2" charset="0"/>
              </a:rPr>
              <a:t>I have checked p-value for all independent variables and removed features which are having confidence interval below 90%.</a:t>
            </a:r>
          </a:p>
        </p:txBody>
      </p:sp>
      <p:sp>
        <p:nvSpPr>
          <p:cNvPr id="2" name="Slide Number Placeholder 1">
            <a:extLst>
              <a:ext uri="{FF2B5EF4-FFF2-40B4-BE49-F238E27FC236}">
                <a16:creationId xmlns:a16="http://schemas.microsoft.com/office/drawing/2014/main" id="{50413FBA-CA5B-EC4C-E87F-A85CC00DE880}"/>
              </a:ext>
            </a:extLst>
          </p:cNvPr>
          <p:cNvSpPr>
            <a:spLocks noGrp="1"/>
          </p:cNvSpPr>
          <p:nvPr>
            <p:ph type="sldNum" sz="quarter" idx="23"/>
          </p:nvPr>
        </p:nvSpPr>
        <p:spPr>
          <a:xfrm>
            <a:off x="331726" y="6378276"/>
            <a:ext cx="523240" cy="247651"/>
          </a:xfrm>
        </p:spPr>
        <p:txBody>
          <a:bodyPr/>
          <a:lstStyle/>
          <a:p>
            <a:fld id="{294A09A9-5501-47C1-A89A-A340965A2BE2}" type="slidenum">
              <a:rPr lang="en-US" smtClean="0"/>
              <a:pPr/>
              <a:t>14</a:t>
            </a:fld>
            <a:endParaRPr lang="en-US" dirty="0">
              <a:latin typeface="+mn-lt"/>
            </a:endParaRPr>
          </a:p>
        </p:txBody>
      </p:sp>
      <p:sp>
        <p:nvSpPr>
          <p:cNvPr id="7" name="TextBox 6">
            <a:extLst>
              <a:ext uri="{FF2B5EF4-FFF2-40B4-BE49-F238E27FC236}">
                <a16:creationId xmlns:a16="http://schemas.microsoft.com/office/drawing/2014/main" id="{DFFD1CC6-E34D-DE7C-A590-E2981CD71609}"/>
              </a:ext>
            </a:extLst>
          </p:cNvPr>
          <p:cNvSpPr txBox="1"/>
          <p:nvPr/>
        </p:nvSpPr>
        <p:spPr>
          <a:xfrm>
            <a:off x="1970202" y="622169"/>
            <a:ext cx="8427563" cy="584775"/>
          </a:xfrm>
          <a:prstGeom prst="rect">
            <a:avLst/>
          </a:prstGeom>
          <a:solidFill>
            <a:schemeClr val="accent6">
              <a:lumMod val="40000"/>
              <a:lumOff val="60000"/>
            </a:schemeClr>
          </a:solidFill>
        </p:spPr>
        <p:txBody>
          <a:bodyPr vert="horz" lIns="91440" tIns="45720" rIns="91440" bIns="45720" rtlCol="0" anchor="b">
            <a:normAutofit/>
          </a:bodyPr>
          <a:lstStyle>
            <a:lvl1pPr algn="ctr" defTabSz="914400">
              <a:lnSpc>
                <a:spcPct val="85000"/>
              </a:lnSpc>
              <a:spcBef>
                <a:spcPct val="0"/>
              </a:spcBef>
              <a:buNone/>
              <a:defRPr sz="4400" b="1" spc="-50" baseline="0">
                <a:solidFill>
                  <a:schemeClr val="tx1">
                    <a:lumMod val="75000"/>
                    <a:lumOff val="25000"/>
                  </a:schemeClr>
                </a:solidFill>
                <a:latin typeface="+mj-lt"/>
                <a:ea typeface="+mj-ea"/>
                <a:cs typeface="+mj-cs"/>
              </a:defRPr>
            </a:lvl1pPr>
          </a:lstStyle>
          <a:p>
            <a:r>
              <a:rPr lang="en-US" dirty="0">
                <a:solidFill>
                  <a:schemeClr val="bg1"/>
                </a:solidFill>
              </a:rPr>
              <a:t>Feature Engineering &amp; selection</a:t>
            </a:r>
            <a:endParaRPr lang="en-CA" dirty="0">
              <a:solidFill>
                <a:schemeClr val="bg1"/>
              </a:solidFill>
            </a:endParaRPr>
          </a:p>
        </p:txBody>
      </p:sp>
    </p:spTree>
    <p:extLst>
      <p:ext uri="{BB962C8B-B14F-4D97-AF65-F5344CB8AC3E}">
        <p14:creationId xmlns:p14="http://schemas.microsoft.com/office/powerpoint/2010/main" val="330281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9" name="Google Shape;279;p18"/>
          <p:cNvSpPr txBox="1"/>
          <p:nvPr/>
        </p:nvSpPr>
        <p:spPr>
          <a:xfrm>
            <a:off x="4288790" y="1147495"/>
            <a:ext cx="7271173" cy="5189892"/>
          </a:xfrm>
          <a:prstGeom prst="rect">
            <a:avLst/>
          </a:prstGeom>
          <a:noFill/>
          <a:ln>
            <a:noFill/>
          </a:ln>
        </p:spPr>
        <p:txBody>
          <a:bodyPr spcFirstLastPara="1" wrap="square" lIns="121900" tIns="60933" rIns="121900" bIns="60933" anchor="t" anchorCtr="0">
            <a:spAutoFit/>
          </a:bodyPr>
          <a:lstStyle/>
          <a:p>
            <a:r>
              <a:rPr lang="en-US" sz="1733" b="1" dirty="0">
                <a:solidFill>
                  <a:srgbClr val="000000"/>
                </a:solidFill>
                <a:latin typeface="Arial"/>
                <a:ea typeface="Arial"/>
                <a:cs typeface="Arial"/>
                <a:sym typeface="Arial"/>
              </a:rPr>
              <a:t>Before building models, I performed the train test split. I kept 25% of the data for test and remaining  75% of the data for training the model.</a:t>
            </a:r>
            <a:endParaRPr sz="2400" dirty="0"/>
          </a:p>
          <a:p>
            <a:endParaRPr sz="1733" b="1" dirty="0">
              <a:solidFill>
                <a:srgbClr val="000000"/>
              </a:solidFill>
              <a:latin typeface="Arial"/>
              <a:ea typeface="Arial"/>
              <a:cs typeface="Arial"/>
              <a:sym typeface="Arial"/>
            </a:endParaRPr>
          </a:p>
          <a:p>
            <a:r>
              <a:rPr lang="en-US" sz="1733" b="1" dirty="0">
                <a:solidFill>
                  <a:srgbClr val="000000"/>
                </a:solidFill>
                <a:latin typeface="Arial"/>
                <a:ea typeface="Arial"/>
                <a:cs typeface="Arial"/>
                <a:sym typeface="Arial"/>
              </a:rPr>
              <a:t>We compared 6 algorithms and evaluated them based on the overall accuracy score and the recall of the individual classes.</a:t>
            </a:r>
            <a:endParaRPr sz="2400" dirty="0"/>
          </a:p>
          <a:p>
            <a:endParaRPr sz="1733" b="1" dirty="0">
              <a:solidFill>
                <a:srgbClr val="000000"/>
              </a:solidFill>
              <a:latin typeface="Arial"/>
              <a:ea typeface="Arial"/>
              <a:cs typeface="Arial"/>
              <a:sym typeface="Arial"/>
            </a:endParaRPr>
          </a:p>
          <a:p>
            <a:r>
              <a:rPr lang="en-US" sz="1733" b="1" dirty="0">
                <a:solidFill>
                  <a:srgbClr val="000000"/>
                </a:solidFill>
                <a:latin typeface="Arial"/>
                <a:ea typeface="Arial"/>
                <a:cs typeface="Arial"/>
                <a:sym typeface="Arial"/>
              </a:rPr>
              <a:t>Accuracy is the ratio of the total number of correct predictions and the total number of predictions. </a:t>
            </a:r>
            <a:endParaRPr sz="2400" dirty="0"/>
          </a:p>
          <a:p>
            <a:endParaRPr sz="1733" b="1" dirty="0">
              <a:solidFill>
                <a:srgbClr val="000000"/>
              </a:solidFill>
              <a:latin typeface="Arial"/>
              <a:ea typeface="Arial"/>
              <a:cs typeface="Arial"/>
              <a:sym typeface="Arial"/>
            </a:endParaRPr>
          </a:p>
          <a:p>
            <a:r>
              <a:rPr lang="en-US" sz="1733" b="1" dirty="0">
                <a:solidFill>
                  <a:srgbClr val="000000"/>
                </a:solidFill>
                <a:latin typeface="Arial"/>
                <a:ea typeface="Arial"/>
                <a:cs typeface="Arial"/>
                <a:sym typeface="Arial"/>
              </a:rPr>
              <a:t>The recall is the measure of our model correctly identifying True Positives.</a:t>
            </a:r>
            <a:endParaRPr sz="2400" dirty="0"/>
          </a:p>
          <a:p>
            <a:endParaRPr sz="1733" b="1" dirty="0">
              <a:solidFill>
                <a:srgbClr val="000000"/>
              </a:solidFill>
              <a:latin typeface="Arial"/>
              <a:ea typeface="Arial"/>
              <a:cs typeface="Arial"/>
              <a:sym typeface="Arial"/>
            </a:endParaRPr>
          </a:p>
          <a:p>
            <a:r>
              <a:rPr lang="en-US" sz="1733" b="1" dirty="0">
                <a:solidFill>
                  <a:srgbClr val="000000"/>
                </a:solidFill>
                <a:latin typeface="Arial"/>
                <a:ea typeface="Arial"/>
                <a:cs typeface="Arial"/>
                <a:sym typeface="Arial"/>
              </a:rPr>
              <a:t>1. Decision Tree.</a:t>
            </a:r>
            <a:endParaRPr sz="2400" dirty="0"/>
          </a:p>
          <a:p>
            <a:r>
              <a:rPr lang="en-US" sz="1733" b="1" dirty="0">
                <a:solidFill>
                  <a:srgbClr val="000000"/>
                </a:solidFill>
                <a:latin typeface="Arial"/>
                <a:ea typeface="Arial"/>
                <a:cs typeface="Arial"/>
                <a:sym typeface="Arial"/>
              </a:rPr>
              <a:t>2. Random Forest classifier.</a:t>
            </a:r>
            <a:endParaRPr sz="2400" dirty="0"/>
          </a:p>
          <a:p>
            <a:r>
              <a:rPr lang="en-US" sz="1733" b="1" dirty="0">
                <a:solidFill>
                  <a:srgbClr val="000000"/>
                </a:solidFill>
                <a:latin typeface="Arial"/>
                <a:ea typeface="Arial"/>
                <a:cs typeface="Arial"/>
                <a:sym typeface="Arial"/>
              </a:rPr>
              <a:t>3. Decision Tree Classifier</a:t>
            </a:r>
            <a:endParaRPr sz="2400" dirty="0"/>
          </a:p>
          <a:p>
            <a:r>
              <a:rPr lang="en-US" sz="1733" b="1" dirty="0">
                <a:solidFill>
                  <a:srgbClr val="000000"/>
                </a:solidFill>
                <a:latin typeface="Arial"/>
                <a:ea typeface="Arial"/>
                <a:cs typeface="Arial"/>
                <a:sym typeface="Arial"/>
              </a:rPr>
              <a:t>4. K-nearest Neighbor classifier</a:t>
            </a:r>
            <a:endParaRPr sz="2400" dirty="0"/>
          </a:p>
          <a:p>
            <a:r>
              <a:rPr lang="en-US" sz="1733" b="1" dirty="0">
                <a:solidFill>
                  <a:srgbClr val="000000"/>
                </a:solidFill>
                <a:latin typeface="Arial"/>
                <a:ea typeface="Arial"/>
                <a:cs typeface="Arial"/>
                <a:sym typeface="Arial"/>
              </a:rPr>
              <a:t>5. XG Boost Classifier</a:t>
            </a:r>
            <a:endParaRPr sz="2400" dirty="0"/>
          </a:p>
          <a:p>
            <a:r>
              <a:rPr lang="en-US" sz="1733" b="1" dirty="0">
                <a:solidFill>
                  <a:srgbClr val="000000"/>
                </a:solidFill>
                <a:latin typeface="Arial"/>
                <a:ea typeface="Arial"/>
                <a:cs typeface="Arial"/>
                <a:sym typeface="Arial"/>
              </a:rPr>
              <a:t>6. Support Vector Machine(SVM)</a:t>
            </a:r>
            <a:endParaRPr sz="2400" dirty="0"/>
          </a:p>
        </p:txBody>
      </p:sp>
      <p:pic>
        <p:nvPicPr>
          <p:cNvPr id="280" name="Google Shape;280;p18"/>
          <p:cNvPicPr preferRelativeResize="0"/>
          <p:nvPr/>
        </p:nvPicPr>
        <p:blipFill rotWithShape="1">
          <a:blip r:embed="rId3">
            <a:alphaModFix/>
          </a:blip>
          <a:srcRect/>
          <a:stretch/>
        </p:blipFill>
        <p:spPr>
          <a:xfrm>
            <a:off x="421622" y="1753386"/>
            <a:ext cx="3235977" cy="3978111"/>
          </a:xfrm>
          <a:prstGeom prst="rect">
            <a:avLst/>
          </a:prstGeom>
          <a:noFill/>
          <a:ln>
            <a:noFill/>
          </a:ln>
        </p:spPr>
      </p:pic>
      <p:sp>
        <p:nvSpPr>
          <p:cNvPr id="4" name="TextBox 3">
            <a:extLst>
              <a:ext uri="{FF2B5EF4-FFF2-40B4-BE49-F238E27FC236}">
                <a16:creationId xmlns:a16="http://schemas.microsoft.com/office/drawing/2014/main" id="{28F758CB-F640-F604-C9C9-876F13F2E5AD}"/>
              </a:ext>
            </a:extLst>
          </p:cNvPr>
          <p:cNvSpPr txBox="1"/>
          <p:nvPr/>
        </p:nvSpPr>
        <p:spPr>
          <a:xfrm>
            <a:off x="2094321" y="263951"/>
            <a:ext cx="8003357" cy="672941"/>
          </a:xfrm>
          <a:prstGeom prst="rect">
            <a:avLst/>
          </a:prstGeom>
          <a:solidFill>
            <a:schemeClr val="accent6">
              <a:lumMod val="40000"/>
              <a:lumOff val="60000"/>
            </a:schemeClr>
          </a:solidFill>
        </p:spPr>
        <p:txBody>
          <a:bodyPr vert="horz" lIns="91440" tIns="45720" rIns="91440" bIns="45720" rtlCol="0" anchor="b">
            <a:normAutofit/>
          </a:bodyPr>
          <a:lstStyle>
            <a:defPPr>
              <a:defRPr lang="en-US"/>
            </a:defPPr>
            <a:lvl1pPr algn="ctr" defTabSz="914400">
              <a:lnSpc>
                <a:spcPct val="85000"/>
              </a:lnSpc>
              <a:spcBef>
                <a:spcPct val="0"/>
              </a:spcBef>
              <a:buNone/>
              <a:defRPr sz="4400" b="1" spc="-50" baseline="0">
                <a:solidFill>
                  <a:schemeClr val="bg1"/>
                </a:solidFill>
                <a:latin typeface="+mj-lt"/>
                <a:ea typeface="+mj-ea"/>
                <a:cs typeface="+mj-cs"/>
              </a:defRPr>
            </a:lvl1pPr>
          </a:lstStyle>
          <a:p>
            <a:r>
              <a:rPr lang="en-US" dirty="0">
                <a:solidFill>
                  <a:schemeClr val="tx1"/>
                </a:solidFill>
                <a:sym typeface="Arial"/>
              </a:rPr>
              <a:t>Model Selection and Evaluation</a:t>
            </a:r>
            <a:endParaRPr lang="en-CA"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25CBAF-8E95-D26B-8F4D-3C126CC188BE}"/>
              </a:ext>
            </a:extLst>
          </p:cNvPr>
          <p:cNvSpPr txBox="1"/>
          <p:nvPr/>
        </p:nvSpPr>
        <p:spPr>
          <a:xfrm>
            <a:off x="680757" y="299748"/>
            <a:ext cx="3893270" cy="461665"/>
          </a:xfrm>
          <a:prstGeom prst="rect">
            <a:avLst/>
          </a:prstGeom>
          <a:solidFill>
            <a:schemeClr val="accent2">
              <a:lumMod val="20000"/>
              <a:lumOff val="80000"/>
            </a:schemeClr>
          </a:solidFill>
        </p:spPr>
        <p:txBody>
          <a:bodyPr wrap="square" rtlCol="0">
            <a:spAutoFit/>
          </a:bodyPr>
          <a:lstStyle/>
          <a:p>
            <a:r>
              <a:rPr lang="en-US" sz="2400" dirty="0"/>
              <a:t>1.Logistic Regression</a:t>
            </a:r>
            <a:endParaRPr lang="en-CA" sz="2400" dirty="0"/>
          </a:p>
        </p:txBody>
      </p:sp>
      <p:pic>
        <p:nvPicPr>
          <p:cNvPr id="8" name="Picture 7" descr="A screenshot of a report">
            <a:extLst>
              <a:ext uri="{FF2B5EF4-FFF2-40B4-BE49-F238E27FC236}">
                <a16:creationId xmlns:a16="http://schemas.microsoft.com/office/drawing/2014/main" id="{E39A5B28-F9F4-F13C-FA1D-C07503F63185}"/>
              </a:ext>
            </a:extLst>
          </p:cNvPr>
          <p:cNvPicPr>
            <a:picLocks noChangeAspect="1"/>
          </p:cNvPicPr>
          <p:nvPr/>
        </p:nvPicPr>
        <p:blipFill rotWithShape="1">
          <a:blip r:embed="rId2">
            <a:extLst>
              <a:ext uri="{28A0092B-C50C-407E-A947-70E740481C1C}">
                <a14:useLocalDpi xmlns:a14="http://schemas.microsoft.com/office/drawing/2010/main" val="0"/>
              </a:ext>
            </a:extLst>
          </a:blip>
          <a:srcRect t="12804"/>
          <a:stretch/>
        </p:blipFill>
        <p:spPr>
          <a:xfrm>
            <a:off x="874801" y="959158"/>
            <a:ext cx="4686706" cy="1880517"/>
          </a:xfrm>
          <a:prstGeom prst="rect">
            <a:avLst/>
          </a:prstGeom>
        </p:spPr>
      </p:pic>
      <p:sp>
        <p:nvSpPr>
          <p:cNvPr id="9" name="TextBox 8">
            <a:extLst>
              <a:ext uri="{FF2B5EF4-FFF2-40B4-BE49-F238E27FC236}">
                <a16:creationId xmlns:a16="http://schemas.microsoft.com/office/drawing/2014/main" id="{3617AC91-5AC4-A586-0B84-B2035888866A}"/>
              </a:ext>
            </a:extLst>
          </p:cNvPr>
          <p:cNvSpPr txBox="1"/>
          <p:nvPr/>
        </p:nvSpPr>
        <p:spPr>
          <a:xfrm>
            <a:off x="680757" y="3207266"/>
            <a:ext cx="3721561" cy="461665"/>
          </a:xfrm>
          <a:prstGeom prst="rect">
            <a:avLst/>
          </a:prstGeom>
          <a:solidFill>
            <a:schemeClr val="accent2">
              <a:lumMod val="20000"/>
              <a:lumOff val="80000"/>
            </a:schemeClr>
          </a:solidFill>
        </p:spPr>
        <p:txBody>
          <a:bodyPr wrap="square" rtlCol="0">
            <a:spAutoFit/>
          </a:bodyPr>
          <a:lstStyle>
            <a:defPPr>
              <a:defRPr lang="en-US"/>
            </a:defPPr>
            <a:lvl1pPr>
              <a:defRPr sz="2400"/>
            </a:lvl1pPr>
          </a:lstStyle>
          <a:p>
            <a:r>
              <a:rPr lang="en-US" dirty="0"/>
              <a:t>2. Random Forest Classifier</a:t>
            </a:r>
            <a:endParaRPr lang="en-CA" dirty="0"/>
          </a:p>
        </p:txBody>
      </p:sp>
      <p:pic>
        <p:nvPicPr>
          <p:cNvPr id="11" name="Picture 10" descr="A screenshot of a computer screen&#10;&#10;Description automatically generated">
            <a:extLst>
              <a:ext uri="{FF2B5EF4-FFF2-40B4-BE49-F238E27FC236}">
                <a16:creationId xmlns:a16="http://schemas.microsoft.com/office/drawing/2014/main" id="{8E81E85D-10C2-4C86-8DF1-BCC5D8107AD2}"/>
              </a:ext>
            </a:extLst>
          </p:cNvPr>
          <p:cNvPicPr>
            <a:picLocks noChangeAspect="1"/>
          </p:cNvPicPr>
          <p:nvPr/>
        </p:nvPicPr>
        <p:blipFill rotWithShape="1">
          <a:blip r:embed="rId3">
            <a:extLst>
              <a:ext uri="{28A0092B-C50C-407E-A947-70E740481C1C}">
                <a14:useLocalDpi xmlns:a14="http://schemas.microsoft.com/office/drawing/2010/main" val="0"/>
              </a:ext>
            </a:extLst>
          </a:blip>
          <a:srcRect t="11236"/>
          <a:stretch/>
        </p:blipFill>
        <p:spPr>
          <a:xfrm>
            <a:off x="411772" y="4104702"/>
            <a:ext cx="5052498" cy="1880517"/>
          </a:xfrm>
          <a:prstGeom prst="rect">
            <a:avLst/>
          </a:prstGeom>
        </p:spPr>
      </p:pic>
      <p:pic>
        <p:nvPicPr>
          <p:cNvPr id="15" name="Picture 14" descr="A blue squares with white text&#10;&#10;Description automatically generated">
            <a:extLst>
              <a:ext uri="{FF2B5EF4-FFF2-40B4-BE49-F238E27FC236}">
                <a16:creationId xmlns:a16="http://schemas.microsoft.com/office/drawing/2014/main" id="{3568D86C-A8EF-666A-741F-566EDB77EF04}"/>
              </a:ext>
            </a:extLst>
          </p:cNvPr>
          <p:cNvPicPr>
            <a:picLocks noChangeAspect="1"/>
          </p:cNvPicPr>
          <p:nvPr/>
        </p:nvPicPr>
        <p:blipFill rotWithShape="1">
          <a:blip r:embed="rId4">
            <a:extLst>
              <a:ext uri="{28A0092B-C50C-407E-A947-70E740481C1C}">
                <a14:useLocalDpi xmlns:a14="http://schemas.microsoft.com/office/drawing/2010/main" val="0"/>
              </a:ext>
            </a:extLst>
          </a:blip>
          <a:srcRect t="5691"/>
          <a:stretch/>
        </p:blipFill>
        <p:spPr>
          <a:xfrm>
            <a:off x="7151612" y="373223"/>
            <a:ext cx="3312141" cy="2636297"/>
          </a:xfrm>
          <a:prstGeom prst="rect">
            <a:avLst/>
          </a:prstGeom>
        </p:spPr>
      </p:pic>
      <p:pic>
        <p:nvPicPr>
          <p:cNvPr id="17" name="Picture 16" descr="A blue squares with white text&#10;&#10;Description automatically generated">
            <a:extLst>
              <a:ext uri="{FF2B5EF4-FFF2-40B4-BE49-F238E27FC236}">
                <a16:creationId xmlns:a16="http://schemas.microsoft.com/office/drawing/2014/main" id="{C65083EA-2605-53CD-0707-68559727C745}"/>
              </a:ext>
            </a:extLst>
          </p:cNvPr>
          <p:cNvPicPr>
            <a:picLocks noChangeAspect="1"/>
          </p:cNvPicPr>
          <p:nvPr/>
        </p:nvPicPr>
        <p:blipFill rotWithShape="1">
          <a:blip r:embed="rId5">
            <a:extLst>
              <a:ext uri="{28A0092B-C50C-407E-A947-70E740481C1C}">
                <a14:useLocalDpi xmlns:a14="http://schemas.microsoft.com/office/drawing/2010/main" val="0"/>
              </a:ext>
            </a:extLst>
          </a:blip>
          <a:srcRect t="7144"/>
          <a:stretch/>
        </p:blipFill>
        <p:spPr>
          <a:xfrm>
            <a:off x="7151612" y="3429000"/>
            <a:ext cx="3644384" cy="2882074"/>
          </a:xfrm>
          <a:prstGeom prst="rect">
            <a:avLst/>
          </a:prstGeom>
        </p:spPr>
      </p:pic>
    </p:spTree>
    <p:extLst>
      <p:ext uri="{BB962C8B-B14F-4D97-AF65-F5344CB8AC3E}">
        <p14:creationId xmlns:p14="http://schemas.microsoft.com/office/powerpoint/2010/main" val="266348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07644-4151-4965-D6D9-C83D312ECEA6}"/>
              </a:ext>
            </a:extLst>
          </p:cNvPr>
          <p:cNvSpPr txBox="1"/>
          <p:nvPr/>
        </p:nvSpPr>
        <p:spPr>
          <a:xfrm>
            <a:off x="1093509" y="254524"/>
            <a:ext cx="3327662" cy="461665"/>
          </a:xfrm>
          <a:prstGeom prst="rect">
            <a:avLst/>
          </a:prstGeom>
          <a:solidFill>
            <a:schemeClr val="accent2">
              <a:lumMod val="20000"/>
              <a:lumOff val="80000"/>
            </a:schemeClr>
          </a:solidFill>
        </p:spPr>
        <p:txBody>
          <a:bodyPr wrap="square" rtlCol="0">
            <a:spAutoFit/>
          </a:bodyPr>
          <a:lstStyle>
            <a:defPPr>
              <a:defRPr lang="en-US"/>
            </a:defPPr>
            <a:lvl1pPr>
              <a:defRPr sz="2400"/>
            </a:lvl1pPr>
          </a:lstStyle>
          <a:p>
            <a:r>
              <a:rPr lang="en-US" dirty="0"/>
              <a:t>3. Decision Tree Classifier</a:t>
            </a:r>
            <a:endParaRPr lang="en-CA" dirty="0"/>
          </a:p>
        </p:txBody>
      </p:sp>
      <p:pic>
        <p:nvPicPr>
          <p:cNvPr id="4" name="Picture 3" descr="A screenshot of a computer&#10;&#10;Description automatically generated">
            <a:extLst>
              <a:ext uri="{FF2B5EF4-FFF2-40B4-BE49-F238E27FC236}">
                <a16:creationId xmlns:a16="http://schemas.microsoft.com/office/drawing/2014/main" id="{0C936342-48ED-E9A4-0427-799BE7F144CC}"/>
              </a:ext>
            </a:extLst>
          </p:cNvPr>
          <p:cNvPicPr>
            <a:picLocks noChangeAspect="1"/>
          </p:cNvPicPr>
          <p:nvPr/>
        </p:nvPicPr>
        <p:blipFill rotWithShape="1">
          <a:blip r:embed="rId2">
            <a:extLst>
              <a:ext uri="{28A0092B-C50C-407E-A947-70E740481C1C}">
                <a14:useLocalDpi xmlns:a14="http://schemas.microsoft.com/office/drawing/2010/main" val="0"/>
              </a:ext>
            </a:extLst>
          </a:blip>
          <a:srcRect t="9286"/>
          <a:stretch/>
        </p:blipFill>
        <p:spPr>
          <a:xfrm>
            <a:off x="1281415" y="1054358"/>
            <a:ext cx="4595258" cy="1804287"/>
          </a:xfrm>
          <a:prstGeom prst="rect">
            <a:avLst/>
          </a:prstGeom>
        </p:spPr>
      </p:pic>
      <p:pic>
        <p:nvPicPr>
          <p:cNvPr id="6" name="Picture 5" descr="A blue squares with white text&#10;&#10;Description automatically generated">
            <a:extLst>
              <a:ext uri="{FF2B5EF4-FFF2-40B4-BE49-F238E27FC236}">
                <a16:creationId xmlns:a16="http://schemas.microsoft.com/office/drawing/2014/main" id="{69D56CE4-140F-F795-B05B-947CAC2DC9CA}"/>
              </a:ext>
            </a:extLst>
          </p:cNvPr>
          <p:cNvPicPr>
            <a:picLocks noChangeAspect="1"/>
          </p:cNvPicPr>
          <p:nvPr/>
        </p:nvPicPr>
        <p:blipFill rotWithShape="1">
          <a:blip r:embed="rId3">
            <a:extLst>
              <a:ext uri="{28A0092B-C50C-407E-A947-70E740481C1C}">
                <a14:useLocalDpi xmlns:a14="http://schemas.microsoft.com/office/drawing/2010/main" val="0"/>
              </a:ext>
            </a:extLst>
          </a:blip>
          <a:srcRect t="7018"/>
          <a:stretch/>
        </p:blipFill>
        <p:spPr>
          <a:xfrm>
            <a:off x="7309904" y="470320"/>
            <a:ext cx="3600681" cy="2858943"/>
          </a:xfrm>
          <a:prstGeom prst="rect">
            <a:avLst/>
          </a:prstGeom>
        </p:spPr>
      </p:pic>
      <p:sp>
        <p:nvSpPr>
          <p:cNvPr id="7" name="TextBox 6">
            <a:extLst>
              <a:ext uri="{FF2B5EF4-FFF2-40B4-BE49-F238E27FC236}">
                <a16:creationId xmlns:a16="http://schemas.microsoft.com/office/drawing/2014/main" id="{E5E36308-AFA6-0FF7-497B-B435132A2061}"/>
              </a:ext>
            </a:extLst>
          </p:cNvPr>
          <p:cNvSpPr txBox="1"/>
          <p:nvPr/>
        </p:nvSpPr>
        <p:spPr>
          <a:xfrm>
            <a:off x="1206632" y="3329263"/>
            <a:ext cx="4317476" cy="461665"/>
          </a:xfrm>
          <a:prstGeom prst="rect">
            <a:avLst/>
          </a:prstGeom>
          <a:solidFill>
            <a:schemeClr val="accent2">
              <a:lumMod val="20000"/>
              <a:lumOff val="80000"/>
            </a:schemeClr>
          </a:solidFill>
        </p:spPr>
        <p:txBody>
          <a:bodyPr wrap="square" rtlCol="0">
            <a:spAutoFit/>
          </a:bodyPr>
          <a:lstStyle>
            <a:defPPr>
              <a:defRPr lang="en-US"/>
            </a:defPPr>
            <a:lvl1pPr>
              <a:defRPr sz="2400"/>
            </a:lvl1pPr>
          </a:lstStyle>
          <a:p>
            <a:r>
              <a:rPr lang="en-US" dirty="0"/>
              <a:t>4. K-Nearest </a:t>
            </a:r>
            <a:r>
              <a:rPr lang="en-US" dirty="0" err="1"/>
              <a:t>Neighbour</a:t>
            </a:r>
            <a:r>
              <a:rPr lang="en-US" dirty="0"/>
              <a:t> Classifier</a:t>
            </a:r>
            <a:endParaRPr lang="en-CA" dirty="0"/>
          </a:p>
        </p:txBody>
      </p:sp>
      <p:pic>
        <p:nvPicPr>
          <p:cNvPr id="9" name="Picture 8" descr="A screenshot of a report">
            <a:extLst>
              <a:ext uri="{FF2B5EF4-FFF2-40B4-BE49-F238E27FC236}">
                <a16:creationId xmlns:a16="http://schemas.microsoft.com/office/drawing/2014/main" id="{055B9195-1206-9BCB-FF2A-4C18B6BCFF09}"/>
              </a:ext>
            </a:extLst>
          </p:cNvPr>
          <p:cNvPicPr>
            <a:picLocks noChangeAspect="1"/>
          </p:cNvPicPr>
          <p:nvPr/>
        </p:nvPicPr>
        <p:blipFill rotWithShape="1">
          <a:blip r:embed="rId4">
            <a:extLst>
              <a:ext uri="{28A0092B-C50C-407E-A947-70E740481C1C}">
                <a14:useLocalDpi xmlns:a14="http://schemas.microsoft.com/office/drawing/2010/main" val="0"/>
              </a:ext>
            </a:extLst>
          </a:blip>
          <a:srcRect t="11522"/>
          <a:stretch/>
        </p:blipFill>
        <p:spPr>
          <a:xfrm>
            <a:off x="1206631" y="4114800"/>
            <a:ext cx="4491229" cy="2019576"/>
          </a:xfrm>
          <a:prstGeom prst="rect">
            <a:avLst/>
          </a:prstGeom>
        </p:spPr>
      </p:pic>
      <p:pic>
        <p:nvPicPr>
          <p:cNvPr id="11" name="Picture 10" descr="A blue squares with white text&#10;&#10;Description automatically generated">
            <a:extLst>
              <a:ext uri="{FF2B5EF4-FFF2-40B4-BE49-F238E27FC236}">
                <a16:creationId xmlns:a16="http://schemas.microsoft.com/office/drawing/2014/main" id="{948E2E80-006F-445A-3E9E-5225ED34958A}"/>
              </a:ext>
            </a:extLst>
          </p:cNvPr>
          <p:cNvPicPr>
            <a:picLocks noChangeAspect="1"/>
          </p:cNvPicPr>
          <p:nvPr/>
        </p:nvPicPr>
        <p:blipFill rotWithShape="1">
          <a:blip r:embed="rId5">
            <a:extLst>
              <a:ext uri="{28A0092B-C50C-407E-A947-70E740481C1C}">
                <a14:useLocalDpi xmlns:a14="http://schemas.microsoft.com/office/drawing/2010/main" val="0"/>
              </a:ext>
            </a:extLst>
          </a:blip>
          <a:srcRect t="6780"/>
          <a:stretch/>
        </p:blipFill>
        <p:spPr>
          <a:xfrm>
            <a:off x="7368337" y="3629608"/>
            <a:ext cx="3483814" cy="2758072"/>
          </a:xfrm>
          <a:prstGeom prst="rect">
            <a:avLst/>
          </a:prstGeom>
        </p:spPr>
      </p:pic>
    </p:spTree>
    <p:extLst>
      <p:ext uri="{BB962C8B-B14F-4D97-AF65-F5344CB8AC3E}">
        <p14:creationId xmlns:p14="http://schemas.microsoft.com/office/powerpoint/2010/main" val="1506921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70BEC-2652-26A5-C64F-384058A35FBA}"/>
              </a:ext>
            </a:extLst>
          </p:cNvPr>
          <p:cNvSpPr txBox="1"/>
          <p:nvPr/>
        </p:nvSpPr>
        <p:spPr>
          <a:xfrm>
            <a:off x="216817" y="129360"/>
            <a:ext cx="2894028" cy="461665"/>
          </a:xfrm>
          <a:prstGeom prst="rect">
            <a:avLst/>
          </a:prstGeom>
          <a:solidFill>
            <a:schemeClr val="accent2">
              <a:lumMod val="20000"/>
              <a:lumOff val="80000"/>
            </a:schemeClr>
          </a:solidFill>
        </p:spPr>
        <p:txBody>
          <a:bodyPr wrap="square" rtlCol="0">
            <a:spAutoFit/>
          </a:bodyPr>
          <a:lstStyle>
            <a:defPPr>
              <a:defRPr lang="en-US"/>
            </a:defPPr>
            <a:lvl1pPr>
              <a:defRPr sz="2400"/>
            </a:lvl1pPr>
          </a:lstStyle>
          <a:p>
            <a:r>
              <a:rPr lang="en-US" dirty="0"/>
              <a:t>5. XG Boost Classifier</a:t>
            </a:r>
            <a:endParaRPr lang="en-CA" dirty="0"/>
          </a:p>
        </p:txBody>
      </p:sp>
      <p:pic>
        <p:nvPicPr>
          <p:cNvPr id="4" name="Picture 3" descr="A screenshot of a screen shot of a number">
            <a:extLst>
              <a:ext uri="{FF2B5EF4-FFF2-40B4-BE49-F238E27FC236}">
                <a16:creationId xmlns:a16="http://schemas.microsoft.com/office/drawing/2014/main" id="{A071273C-44E7-9922-6C02-70A032CBF049}"/>
              </a:ext>
            </a:extLst>
          </p:cNvPr>
          <p:cNvPicPr>
            <a:picLocks noChangeAspect="1"/>
          </p:cNvPicPr>
          <p:nvPr/>
        </p:nvPicPr>
        <p:blipFill rotWithShape="1">
          <a:blip r:embed="rId2">
            <a:extLst>
              <a:ext uri="{28A0092B-C50C-407E-A947-70E740481C1C}">
                <a14:useLocalDpi xmlns:a14="http://schemas.microsoft.com/office/drawing/2010/main" val="0"/>
              </a:ext>
            </a:extLst>
          </a:blip>
          <a:srcRect t="11013"/>
          <a:stretch/>
        </p:blipFill>
        <p:spPr>
          <a:xfrm>
            <a:off x="411204" y="858416"/>
            <a:ext cx="5043773" cy="1988957"/>
          </a:xfrm>
          <a:prstGeom prst="rect">
            <a:avLst/>
          </a:prstGeom>
        </p:spPr>
      </p:pic>
      <p:pic>
        <p:nvPicPr>
          <p:cNvPr id="6" name="Picture 5" descr="A blue squares with white text&#10;&#10;Description automatically generated">
            <a:extLst>
              <a:ext uri="{FF2B5EF4-FFF2-40B4-BE49-F238E27FC236}">
                <a16:creationId xmlns:a16="http://schemas.microsoft.com/office/drawing/2014/main" id="{B62AA059-734F-8225-1EAB-37CFC9B448A8}"/>
              </a:ext>
            </a:extLst>
          </p:cNvPr>
          <p:cNvPicPr>
            <a:picLocks noChangeAspect="1"/>
          </p:cNvPicPr>
          <p:nvPr/>
        </p:nvPicPr>
        <p:blipFill rotWithShape="1">
          <a:blip r:embed="rId3">
            <a:extLst>
              <a:ext uri="{28A0092B-C50C-407E-A947-70E740481C1C}">
                <a14:useLocalDpi xmlns:a14="http://schemas.microsoft.com/office/drawing/2010/main" val="0"/>
              </a:ext>
            </a:extLst>
          </a:blip>
          <a:srcRect t="7457"/>
          <a:stretch/>
        </p:blipFill>
        <p:spPr>
          <a:xfrm>
            <a:off x="5553959" y="498692"/>
            <a:ext cx="3509914" cy="2769324"/>
          </a:xfrm>
          <a:prstGeom prst="rect">
            <a:avLst/>
          </a:prstGeom>
        </p:spPr>
      </p:pic>
      <p:sp>
        <p:nvSpPr>
          <p:cNvPr id="7" name="TextBox 6">
            <a:extLst>
              <a:ext uri="{FF2B5EF4-FFF2-40B4-BE49-F238E27FC236}">
                <a16:creationId xmlns:a16="http://schemas.microsoft.com/office/drawing/2014/main" id="{FCDF3EB6-BAFD-331F-D33A-1437118F2DF1}"/>
              </a:ext>
            </a:extLst>
          </p:cNvPr>
          <p:cNvSpPr txBox="1"/>
          <p:nvPr/>
        </p:nvSpPr>
        <p:spPr>
          <a:xfrm>
            <a:off x="216817" y="3037183"/>
            <a:ext cx="4703975" cy="461665"/>
          </a:xfrm>
          <a:prstGeom prst="rect">
            <a:avLst/>
          </a:prstGeom>
          <a:solidFill>
            <a:schemeClr val="accent2">
              <a:lumMod val="20000"/>
              <a:lumOff val="80000"/>
            </a:schemeClr>
          </a:solidFill>
        </p:spPr>
        <p:txBody>
          <a:bodyPr wrap="square" rtlCol="0">
            <a:spAutoFit/>
          </a:bodyPr>
          <a:lstStyle>
            <a:defPPr>
              <a:defRPr lang="en-US"/>
            </a:defPPr>
            <a:lvl1pPr>
              <a:defRPr sz="2400"/>
            </a:lvl1pPr>
          </a:lstStyle>
          <a:p>
            <a:r>
              <a:rPr lang="en-US" dirty="0"/>
              <a:t>6.</a:t>
            </a:r>
            <a:r>
              <a:rPr lang="en-CA" dirty="0"/>
              <a:t> Support Vector Machine Classifier</a:t>
            </a:r>
          </a:p>
        </p:txBody>
      </p:sp>
      <p:pic>
        <p:nvPicPr>
          <p:cNvPr id="9" name="Picture 8" descr="A screenshot of a computer screen">
            <a:extLst>
              <a:ext uri="{FF2B5EF4-FFF2-40B4-BE49-F238E27FC236}">
                <a16:creationId xmlns:a16="http://schemas.microsoft.com/office/drawing/2014/main" id="{9AC8783B-4DAF-03D6-01C8-EF633C3E79D5}"/>
              </a:ext>
            </a:extLst>
          </p:cNvPr>
          <p:cNvPicPr>
            <a:picLocks noChangeAspect="1"/>
          </p:cNvPicPr>
          <p:nvPr/>
        </p:nvPicPr>
        <p:blipFill rotWithShape="1">
          <a:blip r:embed="rId4">
            <a:extLst>
              <a:ext uri="{28A0092B-C50C-407E-A947-70E740481C1C}">
                <a14:useLocalDpi xmlns:a14="http://schemas.microsoft.com/office/drawing/2010/main" val="0"/>
              </a:ext>
            </a:extLst>
          </a:blip>
          <a:srcRect t="11354"/>
          <a:stretch/>
        </p:blipFill>
        <p:spPr>
          <a:xfrm>
            <a:off x="297863" y="4077478"/>
            <a:ext cx="5060118" cy="1830711"/>
          </a:xfrm>
          <a:prstGeom prst="rect">
            <a:avLst/>
          </a:prstGeom>
        </p:spPr>
      </p:pic>
      <p:pic>
        <p:nvPicPr>
          <p:cNvPr id="11" name="Picture 10" descr="A blue squares with white text&#10;&#10;Description automatically generated">
            <a:extLst>
              <a:ext uri="{FF2B5EF4-FFF2-40B4-BE49-F238E27FC236}">
                <a16:creationId xmlns:a16="http://schemas.microsoft.com/office/drawing/2014/main" id="{AAF92D66-BB51-6D95-D79E-6925B6BFB804}"/>
              </a:ext>
            </a:extLst>
          </p:cNvPr>
          <p:cNvPicPr>
            <a:picLocks noChangeAspect="1"/>
          </p:cNvPicPr>
          <p:nvPr/>
        </p:nvPicPr>
        <p:blipFill rotWithShape="1">
          <a:blip r:embed="rId5">
            <a:extLst>
              <a:ext uri="{28A0092B-C50C-407E-A947-70E740481C1C}">
                <a14:useLocalDpi xmlns:a14="http://schemas.microsoft.com/office/drawing/2010/main" val="0"/>
              </a:ext>
            </a:extLst>
          </a:blip>
          <a:srcRect t="6015"/>
          <a:stretch/>
        </p:blipFill>
        <p:spPr>
          <a:xfrm>
            <a:off x="5618375" y="3589985"/>
            <a:ext cx="3445498" cy="2747004"/>
          </a:xfrm>
          <a:prstGeom prst="rect">
            <a:avLst/>
          </a:prstGeom>
        </p:spPr>
      </p:pic>
      <p:sp>
        <p:nvSpPr>
          <p:cNvPr id="13" name="Rectangle 12">
            <a:extLst>
              <a:ext uri="{FF2B5EF4-FFF2-40B4-BE49-F238E27FC236}">
                <a16:creationId xmlns:a16="http://schemas.microsoft.com/office/drawing/2014/main" id="{44B242E0-7071-DC3C-1A31-AC8C1FF9B087}"/>
              </a:ext>
            </a:extLst>
          </p:cNvPr>
          <p:cNvSpPr/>
          <p:nvPr/>
        </p:nvSpPr>
        <p:spPr>
          <a:xfrm>
            <a:off x="9483365" y="498692"/>
            <a:ext cx="2592371" cy="56381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TextBox 13">
            <a:extLst>
              <a:ext uri="{FF2B5EF4-FFF2-40B4-BE49-F238E27FC236}">
                <a16:creationId xmlns:a16="http://schemas.microsoft.com/office/drawing/2014/main" id="{A1774A8F-8165-0A6A-23F6-CD4D7FCCE3E0}"/>
              </a:ext>
            </a:extLst>
          </p:cNvPr>
          <p:cNvSpPr txBox="1"/>
          <p:nvPr/>
        </p:nvSpPr>
        <p:spPr>
          <a:xfrm>
            <a:off x="9596487" y="612256"/>
            <a:ext cx="2366127" cy="4278094"/>
          </a:xfrm>
          <a:prstGeom prst="rect">
            <a:avLst/>
          </a:prstGeom>
          <a:noFill/>
        </p:spPr>
        <p:txBody>
          <a:bodyPr wrap="square" rtlCol="0">
            <a:spAutoFit/>
          </a:bodyPr>
          <a:lstStyle/>
          <a:p>
            <a:pPr algn="just"/>
            <a:r>
              <a:rPr lang="en-US" sz="1600" i="0" dirty="0">
                <a:solidFill>
                  <a:schemeClr val="bg1"/>
                </a:solidFill>
                <a:effectLst/>
                <a:latin typeface="Helvetica Neue"/>
              </a:rPr>
              <a:t>ML Model selected for deployment: Logistic Regression</a:t>
            </a:r>
          </a:p>
          <a:p>
            <a:pPr algn="just"/>
            <a:endParaRPr lang="en-US" sz="1600" dirty="0">
              <a:solidFill>
                <a:schemeClr val="bg1"/>
              </a:solidFill>
              <a:latin typeface="Helvetica Neue"/>
            </a:endParaRPr>
          </a:p>
          <a:p>
            <a:r>
              <a:rPr lang="en-US" sz="1600" b="0" i="0" dirty="0">
                <a:solidFill>
                  <a:schemeClr val="bg1"/>
                </a:solidFill>
                <a:effectLst/>
                <a:latin typeface="Helvetica Neue"/>
              </a:rPr>
              <a:t>The obvious choice would be the tuned 'Logistic Regression' model after cross validation and hyperparameter optimization, as this model yielded the highest accuracy result of about 93% among various models trained, making it a suitable model for prediction.</a:t>
            </a:r>
            <a:endParaRPr lang="en-CA" sz="1600" dirty="0">
              <a:solidFill>
                <a:schemeClr val="bg1"/>
              </a:solidFill>
            </a:endParaRPr>
          </a:p>
        </p:txBody>
      </p:sp>
    </p:spTree>
    <p:extLst>
      <p:ext uri="{BB962C8B-B14F-4D97-AF65-F5344CB8AC3E}">
        <p14:creationId xmlns:p14="http://schemas.microsoft.com/office/powerpoint/2010/main" val="178603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200E5-3609-CB64-FC32-CD17D72CA37D}"/>
              </a:ext>
            </a:extLst>
          </p:cNvPr>
          <p:cNvSpPr txBox="1"/>
          <p:nvPr/>
        </p:nvSpPr>
        <p:spPr>
          <a:xfrm>
            <a:off x="2269308" y="277936"/>
            <a:ext cx="6507048" cy="711879"/>
          </a:xfrm>
          <a:prstGeom prst="rect">
            <a:avLst/>
          </a:prstGeom>
          <a:solidFill>
            <a:schemeClr val="accent6">
              <a:lumMod val="40000"/>
              <a:lumOff val="60000"/>
            </a:schemeClr>
          </a:solidFill>
        </p:spPr>
        <p:txBody>
          <a:bodyPr vert="horz" lIns="91440" tIns="45720" rIns="91440" bIns="45720" rtlCol="0" anchor="b">
            <a:normAutofit/>
          </a:bodyPr>
          <a:lstStyle>
            <a:defPPr>
              <a:defRPr lang="en-US"/>
            </a:defPPr>
            <a:lvl1pPr algn="ctr" defTabSz="914400">
              <a:lnSpc>
                <a:spcPct val="85000"/>
              </a:lnSpc>
              <a:spcBef>
                <a:spcPct val="0"/>
              </a:spcBef>
              <a:buNone/>
              <a:defRPr sz="4400" b="1" spc="-50" baseline="0">
                <a:latin typeface="+mj-lt"/>
                <a:ea typeface="+mj-ea"/>
                <a:cs typeface="+mj-cs"/>
              </a:defRPr>
            </a:lvl1pPr>
          </a:lstStyle>
          <a:p>
            <a:r>
              <a:rPr lang="en-US" dirty="0"/>
              <a:t>Conclusions from Model</a:t>
            </a:r>
            <a:endParaRPr lang="en-CA" dirty="0"/>
          </a:p>
        </p:txBody>
      </p:sp>
      <p:sp>
        <p:nvSpPr>
          <p:cNvPr id="6" name="TextBox 5">
            <a:extLst>
              <a:ext uri="{FF2B5EF4-FFF2-40B4-BE49-F238E27FC236}">
                <a16:creationId xmlns:a16="http://schemas.microsoft.com/office/drawing/2014/main" id="{B0867E63-E06A-5F76-02D3-268DC21308BC}"/>
              </a:ext>
            </a:extLst>
          </p:cNvPr>
          <p:cNvSpPr txBox="1"/>
          <p:nvPr/>
        </p:nvSpPr>
        <p:spPr>
          <a:xfrm>
            <a:off x="1085850" y="1238251"/>
            <a:ext cx="9601200" cy="4524315"/>
          </a:xfrm>
          <a:prstGeom prst="rect">
            <a:avLst/>
          </a:prstGeom>
          <a:noFill/>
        </p:spPr>
        <p:txBody>
          <a:bodyPr wrap="square" rtlCol="0">
            <a:spAutoFit/>
          </a:bodyPr>
          <a:lstStyle/>
          <a:p>
            <a:pPr marL="285750" indent="-285750" algn="l">
              <a:lnSpc>
                <a:spcPct val="150000"/>
              </a:lnSpc>
              <a:buFont typeface="Wingdings" panose="05000000000000000000" pitchFamily="2" charset="2"/>
              <a:buChar char="v"/>
            </a:pPr>
            <a:r>
              <a:rPr lang="en-US" b="1" i="0" dirty="0">
                <a:solidFill>
                  <a:srgbClr val="000000"/>
                </a:solidFill>
                <a:effectLst/>
                <a:latin typeface="Helvetica Neue"/>
              </a:rPr>
              <a:t>Simple and easy to implement</a:t>
            </a:r>
            <a:r>
              <a:rPr lang="en-US" b="0" i="0" dirty="0">
                <a:solidFill>
                  <a:srgbClr val="000000"/>
                </a:solidFill>
                <a:effectLst/>
                <a:latin typeface="Helvetica Neue"/>
              </a:rPr>
              <a:t>: Logistic regression is a relatively simple statistical method that does not require much mathematical or statistical knowledge to use.</a:t>
            </a:r>
          </a:p>
          <a:p>
            <a:pPr marL="285750" indent="-285750" algn="l">
              <a:lnSpc>
                <a:spcPct val="150000"/>
              </a:lnSpc>
              <a:buFont typeface="Wingdings" panose="05000000000000000000" pitchFamily="2" charset="2"/>
              <a:buChar char="v"/>
            </a:pPr>
            <a:r>
              <a:rPr lang="en-US" b="1" i="0" dirty="0">
                <a:solidFill>
                  <a:srgbClr val="000000"/>
                </a:solidFill>
                <a:effectLst/>
                <a:latin typeface="Helvetica Neue"/>
              </a:rPr>
              <a:t>Works well with small datasets</a:t>
            </a:r>
            <a:r>
              <a:rPr lang="en-US" b="0" i="0" dirty="0">
                <a:solidFill>
                  <a:srgbClr val="000000"/>
                </a:solidFill>
                <a:effectLst/>
                <a:latin typeface="Helvetica Neue"/>
              </a:rPr>
              <a:t>: Logistic regression can work well with small datasets, which is often the case in many practical applications.</a:t>
            </a:r>
          </a:p>
          <a:p>
            <a:pPr marL="285750" indent="-285750" algn="l">
              <a:lnSpc>
                <a:spcPct val="150000"/>
              </a:lnSpc>
              <a:buFont typeface="Wingdings" panose="05000000000000000000" pitchFamily="2" charset="2"/>
              <a:buChar char="v"/>
            </a:pPr>
            <a:r>
              <a:rPr lang="en-US" b="1" i="0" dirty="0">
                <a:solidFill>
                  <a:srgbClr val="000000"/>
                </a:solidFill>
                <a:effectLst/>
                <a:latin typeface="Helvetica Neue"/>
              </a:rPr>
              <a:t>Interpretable results</a:t>
            </a:r>
            <a:r>
              <a:rPr lang="en-US" b="0" i="0" dirty="0">
                <a:solidFill>
                  <a:srgbClr val="000000"/>
                </a:solidFill>
                <a:effectLst/>
                <a:latin typeface="Helvetica Neue"/>
              </a:rPr>
              <a:t>: Logistic regression provides coefficients for each independent variable that can be interpreted as the change in the log odds of the dependent variable for a one-unit change in the independent variable.</a:t>
            </a:r>
          </a:p>
          <a:p>
            <a:pPr marL="285750" indent="-285750" algn="l">
              <a:lnSpc>
                <a:spcPct val="150000"/>
              </a:lnSpc>
              <a:buFont typeface="Wingdings" panose="05000000000000000000" pitchFamily="2" charset="2"/>
              <a:buChar char="v"/>
            </a:pPr>
            <a:r>
              <a:rPr lang="en-US" b="1" i="0" dirty="0">
                <a:solidFill>
                  <a:srgbClr val="000000"/>
                </a:solidFill>
                <a:effectLst/>
                <a:latin typeface="Helvetica Neue"/>
              </a:rPr>
              <a:t>Can handle both categorical and continuous variables</a:t>
            </a:r>
            <a:r>
              <a:rPr lang="en-US" b="0" i="0" dirty="0">
                <a:solidFill>
                  <a:srgbClr val="000000"/>
                </a:solidFill>
                <a:effectLst/>
                <a:latin typeface="Helvetica Neue"/>
              </a:rPr>
              <a:t>: Logistic regression can handle both categorical and continuous independent variables, making it a versatile method for modeling binary outcomes.</a:t>
            </a:r>
          </a:p>
          <a:p>
            <a:endParaRPr lang="en-CA" dirty="0"/>
          </a:p>
        </p:txBody>
      </p:sp>
    </p:spTree>
    <p:extLst>
      <p:ext uri="{BB962C8B-B14F-4D97-AF65-F5344CB8AC3E}">
        <p14:creationId xmlns:p14="http://schemas.microsoft.com/office/powerpoint/2010/main" val="413852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815F-E145-7F2B-23B6-47D3F001189E}"/>
              </a:ext>
            </a:extLst>
          </p:cNvPr>
          <p:cNvSpPr>
            <a:spLocks noGrp="1"/>
          </p:cNvSpPr>
          <p:nvPr>
            <p:ph type="title" idx="4294967295"/>
          </p:nvPr>
        </p:nvSpPr>
        <p:spPr>
          <a:xfrm>
            <a:off x="2851573" y="126927"/>
            <a:ext cx="5298644" cy="721486"/>
          </a:xfrm>
          <a:solidFill>
            <a:schemeClr val="accent6">
              <a:lumMod val="40000"/>
              <a:lumOff val="60000"/>
            </a:schemeClr>
          </a:solidFill>
        </p:spPr>
        <p:txBody>
          <a:bodyPr>
            <a:normAutofit/>
          </a:bodyPr>
          <a:lstStyle/>
          <a:p>
            <a:pPr algn="ctr"/>
            <a:r>
              <a:rPr lang="en-US" sz="4400" b="1" dirty="0"/>
              <a:t>Introduction</a:t>
            </a:r>
            <a:endParaRPr lang="en-CA" sz="4400" b="1" dirty="0"/>
          </a:p>
        </p:txBody>
      </p:sp>
      <p:pic>
        <p:nvPicPr>
          <p:cNvPr id="4" name="Google Shape;66;p2">
            <a:extLst>
              <a:ext uri="{FF2B5EF4-FFF2-40B4-BE49-F238E27FC236}">
                <a16:creationId xmlns:a16="http://schemas.microsoft.com/office/drawing/2014/main" id="{F6ED84E1-ECB5-796C-42DB-25156AB02E74}"/>
              </a:ext>
            </a:extLst>
          </p:cNvPr>
          <p:cNvPicPr preferRelativeResize="0">
            <a:picLocks noGrp="1"/>
          </p:cNvPicPr>
          <p:nvPr>
            <p:ph idx="4294967295"/>
          </p:nvPr>
        </p:nvPicPr>
        <p:blipFill rotWithShape="1">
          <a:blip r:embed="rId2">
            <a:alphaModFix/>
          </a:blip>
          <a:srcRect/>
          <a:stretch/>
        </p:blipFill>
        <p:spPr>
          <a:xfrm>
            <a:off x="0" y="1357313"/>
            <a:ext cx="4673600" cy="4167187"/>
          </a:xfrm>
          <a:prstGeom prst="rect">
            <a:avLst/>
          </a:prstGeom>
          <a:noFill/>
          <a:ln>
            <a:noFill/>
          </a:ln>
        </p:spPr>
      </p:pic>
      <p:sp>
        <p:nvSpPr>
          <p:cNvPr id="6" name="TextBox 5">
            <a:extLst>
              <a:ext uri="{FF2B5EF4-FFF2-40B4-BE49-F238E27FC236}">
                <a16:creationId xmlns:a16="http://schemas.microsoft.com/office/drawing/2014/main" id="{5ACB9B74-8177-DDB4-073E-0A36D7D6BF50}"/>
              </a:ext>
            </a:extLst>
          </p:cNvPr>
          <p:cNvSpPr txBox="1"/>
          <p:nvPr/>
        </p:nvSpPr>
        <p:spPr>
          <a:xfrm>
            <a:off x="5500895" y="1357313"/>
            <a:ext cx="5845540" cy="4370427"/>
          </a:xfrm>
          <a:prstGeom prst="rect">
            <a:avLst/>
          </a:prstGeom>
          <a:noFill/>
        </p:spPr>
        <p:txBody>
          <a:bodyPr wrap="square" rtlCol="0">
            <a:spAutoFit/>
          </a:bodyPr>
          <a:lstStyle/>
          <a:p>
            <a:pPr marR="5080" lvl="0" algn="l" rtl="0">
              <a:lnSpc>
                <a:spcPct val="100000"/>
              </a:lnSpc>
              <a:spcBef>
                <a:spcPts val="0"/>
              </a:spcBef>
              <a:spcAft>
                <a:spcPts val="0"/>
              </a:spcAft>
              <a:buSzPts val="1800"/>
            </a:pPr>
            <a:r>
              <a:rPr lang="en-US" sz="2000" dirty="0"/>
              <a:t>In the competitive mobile phone market, companies want to understand sales data of mobile phones  and factors which drive the prices. The objective is to find out some relation between features of a mobile  phone (e.g.:- RAM, Internal Memory, </a:t>
            </a:r>
            <a:r>
              <a:rPr lang="en-US" sz="2000" dirty="0" err="1"/>
              <a:t>etc</a:t>
            </a:r>
            <a:r>
              <a:rPr lang="en-US" sz="2000" dirty="0"/>
              <a:t>) and its selling price. In this problem, we do not have to predict the actual price but a price range indicating how high the price is.</a:t>
            </a:r>
            <a:endParaRPr lang="en-US" sz="2000" dirty="0">
              <a:latin typeface="Arial"/>
              <a:ea typeface="Arial"/>
              <a:cs typeface="Arial"/>
              <a:sym typeface="Arial"/>
            </a:endParaRPr>
          </a:p>
          <a:p>
            <a:pPr marL="457200" lvl="0" indent="-228600" algn="l" rtl="0">
              <a:lnSpc>
                <a:spcPct val="100000"/>
              </a:lnSpc>
              <a:spcBef>
                <a:spcPts val="10"/>
              </a:spcBef>
              <a:spcAft>
                <a:spcPts val="0"/>
              </a:spcAft>
              <a:buSzPts val="1800"/>
              <a:buFont typeface="Noto Sans Symbols"/>
              <a:buNone/>
            </a:pPr>
            <a:endParaRPr lang="en-US" sz="2000" dirty="0">
              <a:latin typeface="Arial"/>
              <a:ea typeface="Arial"/>
              <a:cs typeface="Arial"/>
              <a:sym typeface="Arial"/>
            </a:endParaRPr>
          </a:p>
          <a:p>
            <a:pPr marR="590550" lvl="0" algn="l" rtl="0">
              <a:lnSpc>
                <a:spcPct val="100000"/>
              </a:lnSpc>
              <a:spcBef>
                <a:spcPts val="5"/>
              </a:spcBef>
              <a:spcAft>
                <a:spcPts val="0"/>
              </a:spcAft>
              <a:buSzPts val="1800"/>
            </a:pPr>
            <a:r>
              <a:rPr lang="en-US" sz="2000" dirty="0"/>
              <a:t>The main objective of this project is to build a model which will classify the price range of mobile  phones based on the specifications of mobile phones.</a:t>
            </a:r>
            <a:endParaRPr lang="en-US" sz="2000" dirty="0">
              <a:latin typeface="Arial"/>
              <a:ea typeface="Arial"/>
              <a:cs typeface="Arial"/>
              <a:sym typeface="Arial"/>
            </a:endParaRPr>
          </a:p>
          <a:p>
            <a:endParaRPr lang="en-CA" sz="2000" dirty="0"/>
          </a:p>
        </p:txBody>
      </p:sp>
    </p:spTree>
    <p:extLst>
      <p:ext uri="{BB962C8B-B14F-4D97-AF65-F5344CB8AC3E}">
        <p14:creationId xmlns:p14="http://schemas.microsoft.com/office/powerpoint/2010/main" val="2374849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C04C8-C78F-3718-EF93-8A4F8D752FBE}"/>
              </a:ext>
            </a:extLst>
          </p:cNvPr>
          <p:cNvSpPr/>
          <p:nvPr/>
        </p:nvSpPr>
        <p:spPr>
          <a:xfrm>
            <a:off x="2366129" y="2337847"/>
            <a:ext cx="7494308" cy="1107996"/>
          </a:xfrm>
          <a:prstGeom prst="rect">
            <a:avLst/>
          </a:prstGeom>
          <a:noFill/>
        </p:spPr>
        <p:txBody>
          <a:bodyPr wrap="squar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100078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35D1562-FC22-D1BF-EFAE-477A804B599C}"/>
              </a:ext>
            </a:extLst>
          </p:cNvPr>
          <p:cNvSpPr/>
          <p:nvPr/>
        </p:nvSpPr>
        <p:spPr>
          <a:xfrm>
            <a:off x="876693" y="1376313"/>
            <a:ext cx="2045616" cy="10086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Problem Statement</a:t>
            </a:r>
            <a:endParaRPr lang="en-CA" dirty="0"/>
          </a:p>
        </p:txBody>
      </p:sp>
      <p:sp>
        <p:nvSpPr>
          <p:cNvPr id="3" name="Rectangle: Rounded Corners 2">
            <a:extLst>
              <a:ext uri="{FF2B5EF4-FFF2-40B4-BE49-F238E27FC236}">
                <a16:creationId xmlns:a16="http://schemas.microsoft.com/office/drawing/2014/main" id="{5C3FE865-36A5-D8A8-FF18-6C6B07685ED3}"/>
              </a:ext>
            </a:extLst>
          </p:cNvPr>
          <p:cNvSpPr/>
          <p:nvPr/>
        </p:nvSpPr>
        <p:spPr>
          <a:xfrm>
            <a:off x="3399141" y="1385738"/>
            <a:ext cx="2206660" cy="10086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 Dataset Description</a:t>
            </a:r>
            <a:endParaRPr lang="en-CA" dirty="0"/>
          </a:p>
        </p:txBody>
      </p:sp>
      <p:sp>
        <p:nvSpPr>
          <p:cNvPr id="4" name="Rectangle: Rounded Corners 3">
            <a:extLst>
              <a:ext uri="{FF2B5EF4-FFF2-40B4-BE49-F238E27FC236}">
                <a16:creationId xmlns:a16="http://schemas.microsoft.com/office/drawing/2014/main" id="{748FB9DA-45B8-B68C-5BCB-808E3A01B5B1}"/>
              </a:ext>
            </a:extLst>
          </p:cNvPr>
          <p:cNvSpPr/>
          <p:nvPr/>
        </p:nvSpPr>
        <p:spPr>
          <a:xfrm>
            <a:off x="6183980" y="1385738"/>
            <a:ext cx="2366130" cy="10086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3. Outliers Handling &amp;</a:t>
            </a:r>
          </a:p>
          <a:p>
            <a:r>
              <a:rPr lang="en-US" dirty="0"/>
              <a:t>Data Manipulation </a:t>
            </a:r>
          </a:p>
          <a:p>
            <a:pPr algn="ctr"/>
            <a:endParaRPr lang="en-CA" dirty="0"/>
          </a:p>
        </p:txBody>
      </p:sp>
      <p:sp>
        <p:nvSpPr>
          <p:cNvPr id="5" name="Rectangle: Rounded Corners 4">
            <a:extLst>
              <a:ext uri="{FF2B5EF4-FFF2-40B4-BE49-F238E27FC236}">
                <a16:creationId xmlns:a16="http://schemas.microsoft.com/office/drawing/2014/main" id="{7DB5E764-8F04-7FE5-57CF-1F4686D30C08}"/>
              </a:ext>
            </a:extLst>
          </p:cNvPr>
          <p:cNvSpPr/>
          <p:nvPr/>
        </p:nvSpPr>
        <p:spPr>
          <a:xfrm>
            <a:off x="9128289" y="1418732"/>
            <a:ext cx="1982772" cy="10086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 Exploratory Data Analysis &amp; Conclusion</a:t>
            </a:r>
            <a:endParaRPr lang="en-CA" dirty="0"/>
          </a:p>
        </p:txBody>
      </p:sp>
      <p:sp>
        <p:nvSpPr>
          <p:cNvPr id="6" name="Rectangle: Rounded Corners 5">
            <a:extLst>
              <a:ext uri="{FF2B5EF4-FFF2-40B4-BE49-F238E27FC236}">
                <a16:creationId xmlns:a16="http://schemas.microsoft.com/office/drawing/2014/main" id="{B0B9E4E9-4F8C-38E3-FBBB-74417ECCB960}"/>
              </a:ext>
            </a:extLst>
          </p:cNvPr>
          <p:cNvSpPr/>
          <p:nvPr/>
        </p:nvSpPr>
        <p:spPr>
          <a:xfrm>
            <a:off x="876693" y="3028360"/>
            <a:ext cx="2045616" cy="9858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5.Hypothesis Testing &amp; Conclusion</a:t>
            </a:r>
            <a:endParaRPr lang="en-CA" dirty="0"/>
          </a:p>
        </p:txBody>
      </p:sp>
      <p:sp>
        <p:nvSpPr>
          <p:cNvPr id="7" name="Rectangle: Rounded Corners 6">
            <a:extLst>
              <a:ext uri="{FF2B5EF4-FFF2-40B4-BE49-F238E27FC236}">
                <a16:creationId xmlns:a16="http://schemas.microsoft.com/office/drawing/2014/main" id="{B0C6B924-06A2-ED3B-052D-9AE461F4F68C}"/>
              </a:ext>
            </a:extLst>
          </p:cNvPr>
          <p:cNvSpPr/>
          <p:nvPr/>
        </p:nvSpPr>
        <p:spPr>
          <a:xfrm>
            <a:off x="3487130" y="2976510"/>
            <a:ext cx="2206660" cy="10377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6.Feature Selection, Transformation % Data Scaling</a:t>
            </a:r>
            <a:endParaRPr lang="en-CA" dirty="0"/>
          </a:p>
        </p:txBody>
      </p:sp>
      <p:sp>
        <p:nvSpPr>
          <p:cNvPr id="8" name="Rectangle: Rounded Corners 7">
            <a:extLst>
              <a:ext uri="{FF2B5EF4-FFF2-40B4-BE49-F238E27FC236}">
                <a16:creationId xmlns:a16="http://schemas.microsoft.com/office/drawing/2014/main" id="{B17CDF09-773C-8248-E6E2-112CE78D9DAE}"/>
              </a:ext>
            </a:extLst>
          </p:cNvPr>
          <p:cNvSpPr/>
          <p:nvPr/>
        </p:nvSpPr>
        <p:spPr>
          <a:xfrm>
            <a:off x="6251541" y="2995368"/>
            <a:ext cx="2298569" cy="10377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 ML Model implementation &amp; Conclusion</a:t>
            </a:r>
            <a:endParaRPr lang="en-CA" dirty="0"/>
          </a:p>
        </p:txBody>
      </p:sp>
      <p:sp>
        <p:nvSpPr>
          <p:cNvPr id="9" name="Rectangle: Rounded Corners 8">
            <a:extLst>
              <a:ext uri="{FF2B5EF4-FFF2-40B4-BE49-F238E27FC236}">
                <a16:creationId xmlns:a16="http://schemas.microsoft.com/office/drawing/2014/main" id="{5EE79430-4333-351F-A903-FBA173D622E2}"/>
              </a:ext>
            </a:extLst>
          </p:cNvPr>
          <p:cNvSpPr/>
          <p:nvPr/>
        </p:nvSpPr>
        <p:spPr>
          <a:xfrm>
            <a:off x="9092151" y="3028360"/>
            <a:ext cx="2158739" cy="9858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8.Model Deployment</a:t>
            </a:r>
            <a:endParaRPr lang="en-CA" dirty="0"/>
          </a:p>
        </p:txBody>
      </p:sp>
      <p:sp>
        <p:nvSpPr>
          <p:cNvPr id="10" name="Arrow: Right 9">
            <a:extLst>
              <a:ext uri="{FF2B5EF4-FFF2-40B4-BE49-F238E27FC236}">
                <a16:creationId xmlns:a16="http://schemas.microsoft.com/office/drawing/2014/main" id="{76477CBB-F915-1351-4D5E-FEE2E88A7F05}"/>
              </a:ext>
            </a:extLst>
          </p:cNvPr>
          <p:cNvSpPr/>
          <p:nvPr/>
        </p:nvSpPr>
        <p:spPr>
          <a:xfrm>
            <a:off x="2922309" y="1762812"/>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35B6AD21-8330-5DAC-2A9A-C8A54E7B7CD1}"/>
              </a:ext>
            </a:extLst>
          </p:cNvPr>
          <p:cNvSpPr/>
          <p:nvPr/>
        </p:nvSpPr>
        <p:spPr>
          <a:xfrm>
            <a:off x="8600387" y="1762812"/>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Right 11">
            <a:extLst>
              <a:ext uri="{FF2B5EF4-FFF2-40B4-BE49-F238E27FC236}">
                <a16:creationId xmlns:a16="http://schemas.microsoft.com/office/drawing/2014/main" id="{3CC48D43-46A3-5D88-D3A0-901769FC4B68}"/>
              </a:ext>
            </a:extLst>
          </p:cNvPr>
          <p:cNvSpPr/>
          <p:nvPr/>
        </p:nvSpPr>
        <p:spPr>
          <a:xfrm>
            <a:off x="5707148" y="1772237"/>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7255E05C-9047-4015-AEC7-56F5F4202F15}"/>
              </a:ext>
            </a:extLst>
          </p:cNvPr>
          <p:cNvSpPr/>
          <p:nvPr/>
        </p:nvSpPr>
        <p:spPr>
          <a:xfrm>
            <a:off x="5753888" y="3377545"/>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Right 13">
            <a:extLst>
              <a:ext uri="{FF2B5EF4-FFF2-40B4-BE49-F238E27FC236}">
                <a16:creationId xmlns:a16="http://schemas.microsoft.com/office/drawing/2014/main" id="{F11E9ED2-EBB6-BCFB-6D67-1A6FC5ED9BC6}"/>
              </a:ext>
            </a:extLst>
          </p:cNvPr>
          <p:cNvSpPr/>
          <p:nvPr/>
        </p:nvSpPr>
        <p:spPr>
          <a:xfrm>
            <a:off x="2945089" y="3377545"/>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69E2F12D-DD17-E12C-F497-2D9896F32BA3}"/>
              </a:ext>
            </a:extLst>
          </p:cNvPr>
          <p:cNvSpPr/>
          <p:nvPr/>
        </p:nvSpPr>
        <p:spPr>
          <a:xfrm>
            <a:off x="8590182" y="3405827"/>
            <a:ext cx="476832" cy="235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r>
              <a:rPr lang="en-US" dirty="0"/>
              <a:t>999</a:t>
            </a:r>
          </a:p>
          <a:p>
            <a:pPr algn="ctr"/>
            <a:r>
              <a:rPr lang="en-US" dirty="0"/>
              <a:t>6+</a:t>
            </a:r>
            <a:endParaRPr lang="en-CA" dirty="0"/>
          </a:p>
        </p:txBody>
      </p:sp>
      <p:sp>
        <p:nvSpPr>
          <p:cNvPr id="16" name="TextBox 15">
            <a:extLst>
              <a:ext uri="{FF2B5EF4-FFF2-40B4-BE49-F238E27FC236}">
                <a16:creationId xmlns:a16="http://schemas.microsoft.com/office/drawing/2014/main" id="{8D770055-1A5C-F623-1024-EF0ED841306F}"/>
              </a:ext>
            </a:extLst>
          </p:cNvPr>
          <p:cNvSpPr txBox="1"/>
          <p:nvPr/>
        </p:nvSpPr>
        <p:spPr>
          <a:xfrm>
            <a:off x="3160725" y="183077"/>
            <a:ext cx="5165888" cy="672941"/>
          </a:xfrm>
          <a:prstGeom prst="rect">
            <a:avLst/>
          </a:prstGeom>
          <a:solidFill>
            <a:schemeClr val="accent6">
              <a:lumMod val="40000"/>
              <a:lumOff val="60000"/>
            </a:schemeClr>
          </a:solidFill>
        </p:spPr>
        <p:txBody>
          <a:bodyPr vert="horz" lIns="91440" tIns="45720" rIns="91440" bIns="45720" rtlCol="0" anchor="b">
            <a:normAutofit/>
          </a:bodyPr>
          <a:lstStyle>
            <a:lvl1pPr algn="ctr" defTabSz="914400">
              <a:lnSpc>
                <a:spcPct val="85000"/>
              </a:lnSpc>
              <a:spcBef>
                <a:spcPct val="0"/>
              </a:spcBef>
              <a:buNone/>
              <a:defRPr sz="4400" b="1" spc="-50" baseline="0">
                <a:solidFill>
                  <a:schemeClr val="tx1">
                    <a:lumMod val="75000"/>
                    <a:lumOff val="25000"/>
                  </a:schemeClr>
                </a:solidFill>
                <a:latin typeface="+mj-lt"/>
                <a:ea typeface="+mj-ea"/>
                <a:cs typeface="+mj-cs"/>
              </a:defRPr>
            </a:lvl1pPr>
          </a:lstStyle>
          <a:p>
            <a:r>
              <a:rPr lang="en-US" dirty="0"/>
              <a:t>Methodology</a:t>
            </a:r>
            <a:endParaRPr lang="en-CA" dirty="0"/>
          </a:p>
        </p:txBody>
      </p:sp>
    </p:spTree>
    <p:extLst>
      <p:ext uri="{BB962C8B-B14F-4D97-AF65-F5344CB8AC3E}">
        <p14:creationId xmlns:p14="http://schemas.microsoft.com/office/powerpoint/2010/main" val="181023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7683" y="370151"/>
            <a:ext cx="5299792" cy="599371"/>
          </a:xfrm>
          <a:prstGeom prst="rect">
            <a:avLst/>
          </a:prstGeom>
          <a:solidFill>
            <a:schemeClr val="accent6">
              <a:lumMod val="40000"/>
              <a:lumOff val="60000"/>
            </a:schemeClr>
          </a:solidFill>
        </p:spPr>
        <p:txBody>
          <a:bodyPr vert="horz" lIns="91440" tIns="45720" rIns="91440" bIns="45720" rtlCol="0" anchor="b">
            <a:normAutofit fontScale="90000"/>
          </a:bodyPr>
          <a:lstStyle/>
          <a:p>
            <a:pPr algn="ctr"/>
            <a:r>
              <a:rPr sz="4400" b="1" dirty="0"/>
              <a:t>Problem Statement</a:t>
            </a:r>
          </a:p>
        </p:txBody>
      </p:sp>
      <p:sp>
        <p:nvSpPr>
          <p:cNvPr id="3" name="object 3"/>
          <p:cNvSpPr txBox="1"/>
          <p:nvPr/>
        </p:nvSpPr>
        <p:spPr>
          <a:xfrm>
            <a:off x="1113375" y="1678014"/>
            <a:ext cx="9425527" cy="4326205"/>
          </a:xfrm>
          <a:prstGeom prst="rect">
            <a:avLst/>
          </a:prstGeom>
        </p:spPr>
        <p:txBody>
          <a:bodyPr vert="horz" wrap="square" lIns="0" tIns="17736" rIns="0" bIns="0" rtlCol="0">
            <a:spAutoFit/>
          </a:bodyPr>
          <a:lstStyle/>
          <a:p>
            <a:pPr marL="16891">
              <a:spcBef>
                <a:spcPts val="140"/>
              </a:spcBef>
            </a:pPr>
            <a:r>
              <a:rPr sz="2128" dirty="0">
                <a:latin typeface="Microsoft Sans Serif"/>
                <a:cs typeface="Microsoft Sans Serif"/>
              </a:rPr>
              <a:t>The</a:t>
            </a:r>
            <a:r>
              <a:rPr sz="2128" spc="-86" dirty="0">
                <a:latin typeface="Microsoft Sans Serif"/>
                <a:cs typeface="Microsoft Sans Serif"/>
              </a:rPr>
              <a:t> </a:t>
            </a:r>
            <a:r>
              <a:rPr sz="2128" dirty="0">
                <a:latin typeface="Microsoft Sans Serif"/>
                <a:cs typeface="Microsoft Sans Serif"/>
              </a:rPr>
              <a:t>problem</a:t>
            </a:r>
            <a:r>
              <a:rPr sz="2128" spc="-13" dirty="0">
                <a:latin typeface="Microsoft Sans Serif"/>
                <a:cs typeface="Microsoft Sans Serif"/>
              </a:rPr>
              <a:t> </a:t>
            </a:r>
            <a:r>
              <a:rPr sz="2128" dirty="0">
                <a:latin typeface="Microsoft Sans Serif"/>
                <a:cs typeface="Microsoft Sans Serif"/>
              </a:rPr>
              <a:t>statement</a:t>
            </a:r>
            <a:r>
              <a:rPr sz="2128" spc="-93" dirty="0">
                <a:latin typeface="Microsoft Sans Serif"/>
                <a:cs typeface="Microsoft Sans Serif"/>
              </a:rPr>
              <a:t> </a:t>
            </a:r>
            <a:r>
              <a:rPr sz="2128" dirty="0">
                <a:latin typeface="Microsoft Sans Serif"/>
                <a:cs typeface="Microsoft Sans Serif"/>
              </a:rPr>
              <a:t>is</a:t>
            </a:r>
            <a:r>
              <a:rPr sz="2128" spc="-40" dirty="0">
                <a:latin typeface="Microsoft Sans Serif"/>
                <a:cs typeface="Microsoft Sans Serif"/>
              </a:rPr>
              <a:t> </a:t>
            </a:r>
            <a:r>
              <a:rPr sz="2128" dirty="0">
                <a:latin typeface="Microsoft Sans Serif"/>
                <a:cs typeface="Microsoft Sans Serif"/>
              </a:rPr>
              <a:t>to</a:t>
            </a:r>
            <a:r>
              <a:rPr sz="2128" spc="-53" dirty="0">
                <a:latin typeface="Microsoft Sans Serif"/>
                <a:cs typeface="Microsoft Sans Serif"/>
              </a:rPr>
              <a:t> </a:t>
            </a:r>
            <a:r>
              <a:rPr sz="2128" dirty="0">
                <a:latin typeface="Microsoft Sans Serif"/>
                <a:cs typeface="Microsoft Sans Serif"/>
              </a:rPr>
              <a:t>predict</a:t>
            </a:r>
            <a:r>
              <a:rPr sz="2128" spc="-40" dirty="0">
                <a:latin typeface="Microsoft Sans Serif"/>
                <a:cs typeface="Microsoft Sans Serif"/>
              </a:rPr>
              <a:t> </a:t>
            </a:r>
            <a:r>
              <a:rPr sz="2128" dirty="0">
                <a:latin typeface="Microsoft Sans Serif"/>
                <a:cs typeface="Microsoft Sans Serif"/>
              </a:rPr>
              <a:t>the</a:t>
            </a:r>
            <a:r>
              <a:rPr sz="2128" spc="-80" dirty="0">
                <a:latin typeface="Microsoft Sans Serif"/>
                <a:cs typeface="Microsoft Sans Serif"/>
              </a:rPr>
              <a:t> </a:t>
            </a:r>
            <a:r>
              <a:rPr sz="2128" dirty="0">
                <a:latin typeface="Microsoft Sans Serif"/>
                <a:cs typeface="Microsoft Sans Serif"/>
              </a:rPr>
              <a:t>price</a:t>
            </a:r>
            <a:r>
              <a:rPr sz="2128" spc="-27" dirty="0">
                <a:latin typeface="Microsoft Sans Serif"/>
                <a:cs typeface="Microsoft Sans Serif"/>
              </a:rPr>
              <a:t> </a:t>
            </a:r>
            <a:r>
              <a:rPr sz="2128" dirty="0">
                <a:latin typeface="Microsoft Sans Serif"/>
                <a:cs typeface="Microsoft Sans Serif"/>
              </a:rPr>
              <a:t>range</a:t>
            </a:r>
            <a:r>
              <a:rPr sz="2128" spc="-53" dirty="0">
                <a:latin typeface="Microsoft Sans Serif"/>
                <a:cs typeface="Microsoft Sans Serif"/>
              </a:rPr>
              <a:t> </a:t>
            </a:r>
            <a:r>
              <a:rPr sz="2128" dirty="0">
                <a:latin typeface="Microsoft Sans Serif"/>
                <a:cs typeface="Microsoft Sans Serif"/>
              </a:rPr>
              <a:t>of</a:t>
            </a:r>
            <a:r>
              <a:rPr sz="2128" spc="-67" dirty="0">
                <a:latin typeface="Microsoft Sans Serif"/>
                <a:cs typeface="Microsoft Sans Serif"/>
              </a:rPr>
              <a:t> </a:t>
            </a:r>
            <a:r>
              <a:rPr sz="2128" dirty="0">
                <a:latin typeface="Microsoft Sans Serif"/>
                <a:cs typeface="Microsoft Sans Serif"/>
              </a:rPr>
              <a:t>mobile</a:t>
            </a:r>
            <a:r>
              <a:rPr sz="2128" spc="7" dirty="0">
                <a:latin typeface="Microsoft Sans Serif"/>
                <a:cs typeface="Microsoft Sans Serif"/>
              </a:rPr>
              <a:t> </a:t>
            </a:r>
            <a:r>
              <a:rPr sz="2128" dirty="0">
                <a:latin typeface="Microsoft Sans Serif"/>
                <a:cs typeface="Microsoft Sans Serif"/>
              </a:rPr>
              <a:t>phones</a:t>
            </a:r>
            <a:r>
              <a:rPr sz="2128" spc="-67" dirty="0">
                <a:latin typeface="Microsoft Sans Serif"/>
                <a:cs typeface="Microsoft Sans Serif"/>
              </a:rPr>
              <a:t> </a:t>
            </a:r>
            <a:r>
              <a:rPr sz="2128" dirty="0">
                <a:latin typeface="Microsoft Sans Serif"/>
                <a:cs typeface="Microsoft Sans Serif"/>
              </a:rPr>
              <a:t>based</a:t>
            </a:r>
            <a:r>
              <a:rPr sz="2128" spc="-80" dirty="0">
                <a:latin typeface="Microsoft Sans Serif"/>
                <a:cs typeface="Microsoft Sans Serif"/>
              </a:rPr>
              <a:t> </a:t>
            </a:r>
            <a:r>
              <a:rPr sz="2128" spc="-33" dirty="0">
                <a:latin typeface="Microsoft Sans Serif"/>
                <a:cs typeface="Microsoft Sans Serif"/>
              </a:rPr>
              <a:t>on</a:t>
            </a:r>
            <a:endParaRPr sz="2128">
              <a:latin typeface="Microsoft Sans Serif"/>
              <a:cs typeface="Microsoft Sans Serif"/>
            </a:endParaRPr>
          </a:p>
          <a:p>
            <a:pPr marL="16891"/>
            <a:r>
              <a:rPr sz="2128" dirty="0">
                <a:latin typeface="Microsoft Sans Serif"/>
                <a:cs typeface="Microsoft Sans Serif"/>
              </a:rPr>
              <a:t>the</a:t>
            </a:r>
            <a:r>
              <a:rPr sz="2128" spc="-106" dirty="0">
                <a:latin typeface="Microsoft Sans Serif"/>
                <a:cs typeface="Microsoft Sans Serif"/>
              </a:rPr>
              <a:t> </a:t>
            </a:r>
            <a:r>
              <a:rPr sz="2128" dirty="0">
                <a:latin typeface="Microsoft Sans Serif"/>
                <a:cs typeface="Microsoft Sans Serif"/>
              </a:rPr>
              <a:t>features</a:t>
            </a:r>
            <a:r>
              <a:rPr sz="2128" spc="-80" dirty="0">
                <a:latin typeface="Microsoft Sans Serif"/>
                <a:cs typeface="Microsoft Sans Serif"/>
              </a:rPr>
              <a:t> </a:t>
            </a:r>
            <a:r>
              <a:rPr sz="2128" dirty="0">
                <a:latin typeface="Microsoft Sans Serif"/>
                <a:cs typeface="Microsoft Sans Serif"/>
              </a:rPr>
              <a:t>available (price</a:t>
            </a:r>
            <a:r>
              <a:rPr sz="2128" spc="-73" dirty="0">
                <a:latin typeface="Microsoft Sans Serif"/>
                <a:cs typeface="Microsoft Sans Serif"/>
              </a:rPr>
              <a:t> </a:t>
            </a:r>
            <a:r>
              <a:rPr sz="2128" dirty="0">
                <a:latin typeface="Microsoft Sans Serif"/>
                <a:cs typeface="Microsoft Sans Serif"/>
              </a:rPr>
              <a:t>range</a:t>
            </a:r>
            <a:r>
              <a:rPr sz="2128" spc="-73" dirty="0">
                <a:latin typeface="Microsoft Sans Serif"/>
                <a:cs typeface="Microsoft Sans Serif"/>
              </a:rPr>
              <a:t> </a:t>
            </a:r>
            <a:r>
              <a:rPr sz="2128" dirty="0">
                <a:latin typeface="Microsoft Sans Serif"/>
                <a:cs typeface="Microsoft Sans Serif"/>
              </a:rPr>
              <a:t>indicating</a:t>
            </a:r>
            <a:r>
              <a:rPr sz="2128" spc="-20" dirty="0">
                <a:latin typeface="Microsoft Sans Serif"/>
                <a:cs typeface="Microsoft Sans Serif"/>
              </a:rPr>
              <a:t> </a:t>
            </a:r>
            <a:r>
              <a:rPr sz="2128" dirty="0">
                <a:latin typeface="Microsoft Sans Serif"/>
                <a:cs typeface="Microsoft Sans Serif"/>
              </a:rPr>
              <a:t>how</a:t>
            </a:r>
            <a:r>
              <a:rPr sz="2128" spc="-80" dirty="0">
                <a:latin typeface="Microsoft Sans Serif"/>
                <a:cs typeface="Microsoft Sans Serif"/>
              </a:rPr>
              <a:t> </a:t>
            </a:r>
            <a:r>
              <a:rPr sz="2128" dirty="0">
                <a:latin typeface="Microsoft Sans Serif"/>
                <a:cs typeface="Microsoft Sans Serif"/>
              </a:rPr>
              <a:t>high</a:t>
            </a:r>
            <a:r>
              <a:rPr sz="2128" spc="-47" dirty="0">
                <a:latin typeface="Microsoft Sans Serif"/>
                <a:cs typeface="Microsoft Sans Serif"/>
              </a:rPr>
              <a:t> </a:t>
            </a:r>
            <a:r>
              <a:rPr sz="2128" dirty="0">
                <a:latin typeface="Microsoft Sans Serif"/>
                <a:cs typeface="Microsoft Sans Serif"/>
              </a:rPr>
              <a:t>the</a:t>
            </a:r>
            <a:r>
              <a:rPr sz="2128" spc="-106" dirty="0">
                <a:latin typeface="Microsoft Sans Serif"/>
                <a:cs typeface="Microsoft Sans Serif"/>
              </a:rPr>
              <a:t> </a:t>
            </a:r>
            <a:r>
              <a:rPr sz="2128" dirty="0">
                <a:latin typeface="Microsoft Sans Serif"/>
                <a:cs typeface="Microsoft Sans Serif"/>
              </a:rPr>
              <a:t>price</a:t>
            </a:r>
            <a:r>
              <a:rPr sz="2128" spc="-47" dirty="0">
                <a:latin typeface="Microsoft Sans Serif"/>
                <a:cs typeface="Microsoft Sans Serif"/>
              </a:rPr>
              <a:t> </a:t>
            </a:r>
            <a:r>
              <a:rPr sz="2128" spc="-27" dirty="0">
                <a:latin typeface="Microsoft Sans Serif"/>
                <a:cs typeface="Microsoft Sans Serif"/>
              </a:rPr>
              <a:t>is).</a:t>
            </a:r>
            <a:endParaRPr sz="2128">
              <a:latin typeface="Microsoft Sans Serif"/>
              <a:cs typeface="Microsoft Sans Serif"/>
            </a:endParaRPr>
          </a:p>
          <a:p>
            <a:pPr>
              <a:spcBef>
                <a:spcPts val="152"/>
              </a:spcBef>
            </a:pPr>
            <a:endParaRPr sz="2128">
              <a:latin typeface="Microsoft Sans Serif"/>
              <a:cs typeface="Microsoft Sans Serif"/>
            </a:endParaRPr>
          </a:p>
          <a:p>
            <a:pPr marL="16891"/>
            <a:r>
              <a:rPr sz="2128" dirty="0">
                <a:latin typeface="Microsoft Sans Serif"/>
                <a:cs typeface="Microsoft Sans Serif"/>
              </a:rPr>
              <a:t>Here</a:t>
            </a:r>
            <a:r>
              <a:rPr sz="2128" spc="-33" dirty="0">
                <a:latin typeface="Microsoft Sans Serif"/>
                <a:cs typeface="Microsoft Sans Serif"/>
              </a:rPr>
              <a:t> </a:t>
            </a:r>
            <a:r>
              <a:rPr sz="2128" dirty="0">
                <a:latin typeface="Microsoft Sans Serif"/>
                <a:cs typeface="Microsoft Sans Serif"/>
              </a:rPr>
              <a:t>is</a:t>
            </a:r>
            <a:r>
              <a:rPr sz="2128" spc="-7" dirty="0">
                <a:latin typeface="Microsoft Sans Serif"/>
                <a:cs typeface="Microsoft Sans Serif"/>
              </a:rPr>
              <a:t> </a:t>
            </a:r>
            <a:r>
              <a:rPr sz="2128" dirty="0">
                <a:latin typeface="Microsoft Sans Serif"/>
                <a:cs typeface="Microsoft Sans Serif"/>
              </a:rPr>
              <a:t>the</a:t>
            </a:r>
            <a:r>
              <a:rPr sz="2128" spc="-33" dirty="0">
                <a:latin typeface="Microsoft Sans Serif"/>
                <a:cs typeface="Microsoft Sans Serif"/>
              </a:rPr>
              <a:t> </a:t>
            </a:r>
            <a:r>
              <a:rPr sz="2128" spc="-13" dirty="0">
                <a:latin typeface="Microsoft Sans Serif"/>
                <a:cs typeface="Microsoft Sans Serif"/>
              </a:rPr>
              <a:t>description</a:t>
            </a:r>
            <a:r>
              <a:rPr sz="2128" spc="-27" dirty="0">
                <a:latin typeface="Microsoft Sans Serif"/>
                <a:cs typeface="Microsoft Sans Serif"/>
              </a:rPr>
              <a:t> </a:t>
            </a:r>
            <a:r>
              <a:rPr sz="2128" dirty="0">
                <a:latin typeface="Microsoft Sans Serif"/>
                <a:cs typeface="Microsoft Sans Serif"/>
              </a:rPr>
              <a:t>of</a:t>
            </a:r>
            <a:r>
              <a:rPr sz="2128" spc="-20" dirty="0">
                <a:latin typeface="Microsoft Sans Serif"/>
                <a:cs typeface="Microsoft Sans Serif"/>
              </a:rPr>
              <a:t> </a:t>
            </a:r>
            <a:r>
              <a:rPr sz="2128" dirty="0">
                <a:latin typeface="Microsoft Sans Serif"/>
                <a:cs typeface="Microsoft Sans Serif"/>
              </a:rPr>
              <a:t>target</a:t>
            </a:r>
            <a:r>
              <a:rPr sz="2128" spc="-33" dirty="0">
                <a:latin typeface="Microsoft Sans Serif"/>
                <a:cs typeface="Microsoft Sans Serif"/>
              </a:rPr>
              <a:t> </a:t>
            </a:r>
            <a:r>
              <a:rPr sz="2128" spc="-13" dirty="0">
                <a:latin typeface="Microsoft Sans Serif"/>
                <a:cs typeface="Microsoft Sans Serif"/>
              </a:rPr>
              <a:t>classes:</a:t>
            </a:r>
            <a:endParaRPr sz="2128">
              <a:latin typeface="Microsoft Sans Serif"/>
              <a:cs typeface="Microsoft Sans Serif"/>
            </a:endParaRPr>
          </a:p>
          <a:p>
            <a:pPr>
              <a:spcBef>
                <a:spcPts val="146"/>
              </a:spcBef>
            </a:pPr>
            <a:endParaRPr sz="2128">
              <a:latin typeface="Microsoft Sans Serif"/>
              <a:cs typeface="Microsoft Sans Serif"/>
            </a:endParaRPr>
          </a:p>
          <a:p>
            <a:pPr marL="396939" indent="-380048">
              <a:buFont typeface="Wingdings"/>
              <a:buChar char=""/>
              <a:tabLst>
                <a:tab pos="396939" algn="l"/>
              </a:tabLst>
            </a:pPr>
            <a:r>
              <a:rPr sz="2128" dirty="0">
                <a:latin typeface="Microsoft Sans Serif"/>
                <a:cs typeface="Microsoft Sans Serif"/>
              </a:rPr>
              <a:t>0</a:t>
            </a:r>
            <a:r>
              <a:rPr sz="2128" spc="-13" dirty="0">
                <a:latin typeface="Microsoft Sans Serif"/>
                <a:cs typeface="Microsoft Sans Serif"/>
              </a:rPr>
              <a:t> </a:t>
            </a:r>
            <a:r>
              <a:rPr sz="2128" dirty="0">
                <a:latin typeface="Microsoft Sans Serif"/>
                <a:cs typeface="Microsoft Sans Serif"/>
              </a:rPr>
              <a:t>-</a:t>
            </a:r>
            <a:r>
              <a:rPr sz="2128" spc="-13" dirty="0">
                <a:latin typeface="Microsoft Sans Serif"/>
                <a:cs typeface="Microsoft Sans Serif"/>
              </a:rPr>
              <a:t> </a:t>
            </a:r>
            <a:r>
              <a:rPr sz="2128" dirty="0">
                <a:latin typeface="Microsoft Sans Serif"/>
                <a:cs typeface="Microsoft Sans Serif"/>
              </a:rPr>
              <a:t>Low</a:t>
            </a:r>
            <a:r>
              <a:rPr sz="2128" spc="-47" dirty="0">
                <a:latin typeface="Microsoft Sans Serif"/>
                <a:cs typeface="Microsoft Sans Serif"/>
              </a:rPr>
              <a:t> </a:t>
            </a:r>
            <a:r>
              <a:rPr sz="2128" dirty="0">
                <a:latin typeface="Microsoft Sans Serif"/>
                <a:cs typeface="Microsoft Sans Serif"/>
              </a:rPr>
              <a:t>cost</a:t>
            </a:r>
            <a:r>
              <a:rPr sz="2128" spc="-53" dirty="0">
                <a:latin typeface="Microsoft Sans Serif"/>
                <a:cs typeface="Microsoft Sans Serif"/>
              </a:rPr>
              <a:t> </a:t>
            </a:r>
            <a:r>
              <a:rPr sz="2128" spc="-13" dirty="0">
                <a:latin typeface="Microsoft Sans Serif"/>
                <a:cs typeface="Microsoft Sans Serif"/>
              </a:rPr>
              <a:t>phones</a:t>
            </a:r>
            <a:endParaRPr sz="2128">
              <a:latin typeface="Microsoft Sans Serif"/>
              <a:cs typeface="Microsoft Sans Serif"/>
            </a:endParaRPr>
          </a:p>
          <a:p>
            <a:pPr marL="396939" indent="-380048">
              <a:buFont typeface="Wingdings"/>
              <a:buChar char=""/>
              <a:tabLst>
                <a:tab pos="396939" algn="l"/>
              </a:tabLst>
            </a:pPr>
            <a:r>
              <a:rPr sz="2128" dirty="0">
                <a:latin typeface="Microsoft Sans Serif"/>
                <a:cs typeface="Microsoft Sans Serif"/>
              </a:rPr>
              <a:t>1</a:t>
            </a:r>
            <a:r>
              <a:rPr sz="2128" spc="-33" dirty="0">
                <a:latin typeface="Microsoft Sans Serif"/>
                <a:cs typeface="Microsoft Sans Serif"/>
              </a:rPr>
              <a:t> </a:t>
            </a:r>
            <a:r>
              <a:rPr sz="2128" dirty="0">
                <a:latin typeface="Microsoft Sans Serif"/>
                <a:cs typeface="Microsoft Sans Serif"/>
              </a:rPr>
              <a:t>-</a:t>
            </a:r>
            <a:r>
              <a:rPr sz="2128" spc="-27" dirty="0">
                <a:latin typeface="Microsoft Sans Serif"/>
                <a:cs typeface="Microsoft Sans Serif"/>
              </a:rPr>
              <a:t> </a:t>
            </a:r>
            <a:r>
              <a:rPr sz="2128" dirty="0">
                <a:latin typeface="Microsoft Sans Serif"/>
                <a:cs typeface="Microsoft Sans Serif"/>
              </a:rPr>
              <a:t>Medium</a:t>
            </a:r>
            <a:r>
              <a:rPr sz="2128" spc="-20" dirty="0">
                <a:latin typeface="Microsoft Sans Serif"/>
                <a:cs typeface="Microsoft Sans Serif"/>
              </a:rPr>
              <a:t> </a:t>
            </a:r>
            <a:r>
              <a:rPr sz="2128" dirty="0">
                <a:latin typeface="Microsoft Sans Serif"/>
                <a:cs typeface="Microsoft Sans Serif"/>
              </a:rPr>
              <a:t>cost</a:t>
            </a:r>
            <a:r>
              <a:rPr sz="2128" spc="-73" dirty="0">
                <a:latin typeface="Microsoft Sans Serif"/>
                <a:cs typeface="Microsoft Sans Serif"/>
              </a:rPr>
              <a:t> </a:t>
            </a:r>
            <a:r>
              <a:rPr sz="2128" spc="-13" dirty="0">
                <a:latin typeface="Microsoft Sans Serif"/>
                <a:cs typeface="Microsoft Sans Serif"/>
              </a:rPr>
              <a:t>phones</a:t>
            </a:r>
            <a:endParaRPr sz="2128">
              <a:latin typeface="Microsoft Sans Serif"/>
              <a:cs typeface="Microsoft Sans Serif"/>
            </a:endParaRPr>
          </a:p>
          <a:p>
            <a:pPr marL="396939" indent="-380048">
              <a:spcBef>
                <a:spcPts val="7"/>
              </a:spcBef>
              <a:buFont typeface="Wingdings"/>
              <a:buChar char=""/>
              <a:tabLst>
                <a:tab pos="396939" algn="l"/>
              </a:tabLst>
            </a:pPr>
            <a:r>
              <a:rPr sz="2128" dirty="0">
                <a:latin typeface="Microsoft Sans Serif"/>
                <a:cs typeface="Microsoft Sans Serif"/>
              </a:rPr>
              <a:t>2</a:t>
            </a:r>
            <a:r>
              <a:rPr sz="2128" spc="-20" dirty="0">
                <a:latin typeface="Microsoft Sans Serif"/>
                <a:cs typeface="Microsoft Sans Serif"/>
              </a:rPr>
              <a:t> </a:t>
            </a:r>
            <a:r>
              <a:rPr sz="2128" dirty="0">
                <a:latin typeface="Microsoft Sans Serif"/>
                <a:cs typeface="Microsoft Sans Serif"/>
              </a:rPr>
              <a:t>-</a:t>
            </a:r>
            <a:r>
              <a:rPr sz="2128" spc="-20" dirty="0">
                <a:latin typeface="Microsoft Sans Serif"/>
                <a:cs typeface="Microsoft Sans Serif"/>
              </a:rPr>
              <a:t> </a:t>
            </a:r>
            <a:r>
              <a:rPr sz="2128" dirty="0">
                <a:latin typeface="Microsoft Sans Serif"/>
                <a:cs typeface="Microsoft Sans Serif"/>
              </a:rPr>
              <a:t>High</a:t>
            </a:r>
            <a:r>
              <a:rPr sz="2128" spc="-27" dirty="0">
                <a:latin typeface="Microsoft Sans Serif"/>
                <a:cs typeface="Microsoft Sans Serif"/>
              </a:rPr>
              <a:t> </a:t>
            </a:r>
            <a:r>
              <a:rPr sz="2128" dirty="0">
                <a:latin typeface="Microsoft Sans Serif"/>
                <a:cs typeface="Microsoft Sans Serif"/>
              </a:rPr>
              <a:t>cost</a:t>
            </a:r>
            <a:r>
              <a:rPr sz="2128" spc="-33" dirty="0">
                <a:latin typeface="Microsoft Sans Serif"/>
                <a:cs typeface="Microsoft Sans Serif"/>
              </a:rPr>
              <a:t> </a:t>
            </a:r>
            <a:r>
              <a:rPr sz="2128" spc="-13" dirty="0">
                <a:latin typeface="Microsoft Sans Serif"/>
                <a:cs typeface="Microsoft Sans Serif"/>
              </a:rPr>
              <a:t>phones</a:t>
            </a:r>
            <a:endParaRPr sz="2128">
              <a:latin typeface="Microsoft Sans Serif"/>
              <a:cs typeface="Microsoft Sans Serif"/>
            </a:endParaRPr>
          </a:p>
          <a:p>
            <a:pPr marL="396939" indent="-380048">
              <a:buFont typeface="Wingdings"/>
              <a:buChar char=""/>
              <a:tabLst>
                <a:tab pos="396939" algn="l"/>
              </a:tabLst>
            </a:pPr>
            <a:r>
              <a:rPr sz="2128" dirty="0">
                <a:latin typeface="Microsoft Sans Serif"/>
                <a:cs typeface="Microsoft Sans Serif"/>
              </a:rPr>
              <a:t>3</a:t>
            </a:r>
            <a:r>
              <a:rPr sz="2128" spc="-33" dirty="0">
                <a:latin typeface="Microsoft Sans Serif"/>
                <a:cs typeface="Microsoft Sans Serif"/>
              </a:rPr>
              <a:t> </a:t>
            </a:r>
            <a:r>
              <a:rPr sz="2128" dirty="0">
                <a:latin typeface="Microsoft Sans Serif"/>
                <a:cs typeface="Microsoft Sans Serif"/>
              </a:rPr>
              <a:t>-</a:t>
            </a:r>
            <a:r>
              <a:rPr sz="2128" spc="-20" dirty="0">
                <a:latin typeface="Microsoft Sans Serif"/>
                <a:cs typeface="Microsoft Sans Serif"/>
              </a:rPr>
              <a:t> </a:t>
            </a:r>
            <a:r>
              <a:rPr sz="2128" dirty="0">
                <a:latin typeface="Microsoft Sans Serif"/>
                <a:cs typeface="Microsoft Sans Serif"/>
              </a:rPr>
              <a:t>Very</a:t>
            </a:r>
            <a:r>
              <a:rPr sz="2128" spc="-67" dirty="0">
                <a:latin typeface="Microsoft Sans Serif"/>
                <a:cs typeface="Microsoft Sans Serif"/>
              </a:rPr>
              <a:t> </a:t>
            </a:r>
            <a:r>
              <a:rPr sz="2128" dirty="0">
                <a:latin typeface="Microsoft Sans Serif"/>
                <a:cs typeface="Microsoft Sans Serif"/>
              </a:rPr>
              <a:t>high</a:t>
            </a:r>
            <a:r>
              <a:rPr sz="2128" spc="7" dirty="0">
                <a:latin typeface="Microsoft Sans Serif"/>
                <a:cs typeface="Microsoft Sans Serif"/>
              </a:rPr>
              <a:t> </a:t>
            </a:r>
            <a:r>
              <a:rPr sz="2128" dirty="0">
                <a:latin typeface="Microsoft Sans Serif"/>
                <a:cs typeface="Microsoft Sans Serif"/>
              </a:rPr>
              <a:t>cost</a:t>
            </a:r>
            <a:r>
              <a:rPr sz="2128" spc="-67" dirty="0">
                <a:latin typeface="Microsoft Sans Serif"/>
                <a:cs typeface="Microsoft Sans Serif"/>
              </a:rPr>
              <a:t> </a:t>
            </a:r>
            <a:r>
              <a:rPr sz="2128" spc="-13" dirty="0">
                <a:latin typeface="Microsoft Sans Serif"/>
                <a:cs typeface="Microsoft Sans Serif"/>
              </a:rPr>
              <a:t>phones</a:t>
            </a:r>
            <a:endParaRPr sz="2128">
              <a:latin typeface="Microsoft Sans Serif"/>
              <a:cs typeface="Microsoft Sans Serif"/>
            </a:endParaRPr>
          </a:p>
          <a:p>
            <a:pPr>
              <a:spcBef>
                <a:spcPts val="146"/>
              </a:spcBef>
            </a:pPr>
            <a:endParaRPr sz="2128">
              <a:latin typeface="Microsoft Sans Serif"/>
              <a:cs typeface="Microsoft Sans Serif"/>
            </a:endParaRPr>
          </a:p>
          <a:p>
            <a:pPr marL="16891" marR="135973"/>
            <a:r>
              <a:rPr sz="2128" dirty="0">
                <a:latin typeface="Microsoft Sans Serif"/>
                <a:cs typeface="Microsoft Sans Serif"/>
              </a:rPr>
              <a:t>This</a:t>
            </a:r>
            <a:r>
              <a:rPr sz="2128" spc="-53" dirty="0">
                <a:latin typeface="Microsoft Sans Serif"/>
                <a:cs typeface="Microsoft Sans Serif"/>
              </a:rPr>
              <a:t> </a:t>
            </a:r>
            <a:r>
              <a:rPr sz="2128" dirty="0">
                <a:latin typeface="Microsoft Sans Serif"/>
                <a:cs typeface="Microsoft Sans Serif"/>
              </a:rPr>
              <a:t>will</a:t>
            </a:r>
            <a:r>
              <a:rPr sz="2128" spc="-13" dirty="0">
                <a:latin typeface="Microsoft Sans Serif"/>
                <a:cs typeface="Microsoft Sans Serif"/>
              </a:rPr>
              <a:t> </a:t>
            </a:r>
            <a:r>
              <a:rPr sz="2128" dirty="0">
                <a:latin typeface="Microsoft Sans Serif"/>
                <a:cs typeface="Microsoft Sans Serif"/>
              </a:rPr>
              <a:t>basically</a:t>
            </a:r>
            <a:r>
              <a:rPr sz="2128" spc="-20" dirty="0">
                <a:latin typeface="Microsoft Sans Serif"/>
                <a:cs typeface="Microsoft Sans Serif"/>
              </a:rPr>
              <a:t> </a:t>
            </a:r>
            <a:r>
              <a:rPr sz="2128" dirty="0">
                <a:latin typeface="Microsoft Sans Serif"/>
                <a:cs typeface="Microsoft Sans Serif"/>
              </a:rPr>
              <a:t>help</a:t>
            </a:r>
            <a:r>
              <a:rPr sz="2128" spc="-73" dirty="0">
                <a:latin typeface="Microsoft Sans Serif"/>
                <a:cs typeface="Microsoft Sans Serif"/>
              </a:rPr>
              <a:t> </a:t>
            </a:r>
            <a:r>
              <a:rPr sz="2128" dirty="0">
                <a:latin typeface="Microsoft Sans Serif"/>
                <a:cs typeface="Microsoft Sans Serif"/>
              </a:rPr>
              <a:t>companies</a:t>
            </a:r>
            <a:r>
              <a:rPr sz="2128" spc="-47" dirty="0">
                <a:latin typeface="Microsoft Sans Serif"/>
                <a:cs typeface="Microsoft Sans Serif"/>
              </a:rPr>
              <a:t> </a:t>
            </a:r>
            <a:r>
              <a:rPr sz="2128" dirty="0">
                <a:latin typeface="Microsoft Sans Serif"/>
                <a:cs typeface="Microsoft Sans Serif"/>
              </a:rPr>
              <a:t>to</a:t>
            </a:r>
            <a:r>
              <a:rPr sz="2128" spc="-100" dirty="0">
                <a:latin typeface="Microsoft Sans Serif"/>
                <a:cs typeface="Microsoft Sans Serif"/>
              </a:rPr>
              <a:t> </a:t>
            </a:r>
            <a:r>
              <a:rPr sz="2128" dirty="0">
                <a:latin typeface="Microsoft Sans Serif"/>
                <a:cs typeface="Microsoft Sans Serif"/>
              </a:rPr>
              <a:t>estimate</a:t>
            </a:r>
            <a:r>
              <a:rPr sz="2128" spc="-100" dirty="0">
                <a:latin typeface="Microsoft Sans Serif"/>
                <a:cs typeface="Microsoft Sans Serif"/>
              </a:rPr>
              <a:t> </a:t>
            </a:r>
            <a:r>
              <a:rPr sz="2128" dirty="0">
                <a:latin typeface="Microsoft Sans Serif"/>
                <a:cs typeface="Microsoft Sans Serif"/>
              </a:rPr>
              <a:t>price</a:t>
            </a:r>
            <a:r>
              <a:rPr sz="2128" spc="-40" dirty="0">
                <a:latin typeface="Microsoft Sans Serif"/>
                <a:cs typeface="Microsoft Sans Serif"/>
              </a:rPr>
              <a:t> </a:t>
            </a:r>
            <a:r>
              <a:rPr sz="2128" dirty="0">
                <a:latin typeface="Microsoft Sans Serif"/>
                <a:cs typeface="Microsoft Sans Serif"/>
              </a:rPr>
              <a:t>of</a:t>
            </a:r>
            <a:r>
              <a:rPr sz="2128" spc="-86" dirty="0">
                <a:latin typeface="Microsoft Sans Serif"/>
                <a:cs typeface="Microsoft Sans Serif"/>
              </a:rPr>
              <a:t> </a:t>
            </a:r>
            <a:r>
              <a:rPr sz="2128" dirty="0">
                <a:latin typeface="Microsoft Sans Serif"/>
                <a:cs typeface="Microsoft Sans Serif"/>
              </a:rPr>
              <a:t>mobiles</a:t>
            </a:r>
            <a:r>
              <a:rPr sz="2128" spc="-20" dirty="0">
                <a:latin typeface="Microsoft Sans Serif"/>
                <a:cs typeface="Microsoft Sans Serif"/>
              </a:rPr>
              <a:t> </a:t>
            </a:r>
            <a:r>
              <a:rPr sz="2128" dirty="0">
                <a:latin typeface="Microsoft Sans Serif"/>
                <a:cs typeface="Microsoft Sans Serif"/>
              </a:rPr>
              <a:t>to</a:t>
            </a:r>
            <a:r>
              <a:rPr sz="2128" spc="-67" dirty="0">
                <a:latin typeface="Microsoft Sans Serif"/>
                <a:cs typeface="Microsoft Sans Serif"/>
              </a:rPr>
              <a:t> </a:t>
            </a:r>
            <a:r>
              <a:rPr sz="2128" dirty="0">
                <a:latin typeface="Microsoft Sans Serif"/>
                <a:cs typeface="Microsoft Sans Serif"/>
              </a:rPr>
              <a:t>give</a:t>
            </a:r>
            <a:r>
              <a:rPr sz="2128" spc="-73" dirty="0">
                <a:latin typeface="Microsoft Sans Serif"/>
                <a:cs typeface="Microsoft Sans Serif"/>
              </a:rPr>
              <a:t> </a:t>
            </a:r>
            <a:r>
              <a:rPr sz="2128" spc="-13" dirty="0">
                <a:latin typeface="Microsoft Sans Serif"/>
                <a:cs typeface="Microsoft Sans Serif"/>
              </a:rPr>
              <a:t>tough </a:t>
            </a:r>
            <a:r>
              <a:rPr sz="2128" dirty="0">
                <a:latin typeface="Microsoft Sans Serif"/>
                <a:cs typeface="Microsoft Sans Serif"/>
              </a:rPr>
              <a:t>competition</a:t>
            </a:r>
            <a:r>
              <a:rPr sz="2128" spc="-67" dirty="0">
                <a:latin typeface="Microsoft Sans Serif"/>
                <a:cs typeface="Microsoft Sans Serif"/>
              </a:rPr>
              <a:t> </a:t>
            </a:r>
            <a:r>
              <a:rPr sz="2128" dirty="0">
                <a:latin typeface="Microsoft Sans Serif"/>
                <a:cs typeface="Microsoft Sans Serif"/>
              </a:rPr>
              <a:t>to</a:t>
            </a:r>
            <a:r>
              <a:rPr sz="2128" spc="-60" dirty="0">
                <a:latin typeface="Microsoft Sans Serif"/>
                <a:cs typeface="Microsoft Sans Serif"/>
              </a:rPr>
              <a:t> </a:t>
            </a:r>
            <a:r>
              <a:rPr sz="2128" dirty="0">
                <a:latin typeface="Microsoft Sans Serif"/>
                <a:cs typeface="Microsoft Sans Serif"/>
              </a:rPr>
              <a:t>other</a:t>
            </a:r>
            <a:r>
              <a:rPr sz="2128" spc="-67" dirty="0">
                <a:latin typeface="Microsoft Sans Serif"/>
                <a:cs typeface="Microsoft Sans Serif"/>
              </a:rPr>
              <a:t> </a:t>
            </a:r>
            <a:r>
              <a:rPr sz="2128" dirty="0">
                <a:latin typeface="Microsoft Sans Serif"/>
                <a:cs typeface="Microsoft Sans Serif"/>
              </a:rPr>
              <a:t>mobile</a:t>
            </a:r>
            <a:r>
              <a:rPr sz="2128" spc="-33" dirty="0">
                <a:latin typeface="Microsoft Sans Serif"/>
                <a:cs typeface="Microsoft Sans Serif"/>
              </a:rPr>
              <a:t> </a:t>
            </a:r>
            <a:r>
              <a:rPr sz="2128" dirty="0">
                <a:latin typeface="Microsoft Sans Serif"/>
                <a:cs typeface="Microsoft Sans Serif"/>
              </a:rPr>
              <a:t>manufacturer.</a:t>
            </a:r>
            <a:r>
              <a:rPr sz="2128" spc="-67" dirty="0">
                <a:latin typeface="Microsoft Sans Serif"/>
                <a:cs typeface="Microsoft Sans Serif"/>
              </a:rPr>
              <a:t> </a:t>
            </a:r>
            <a:r>
              <a:rPr sz="2128" dirty="0">
                <a:latin typeface="Microsoft Sans Serif"/>
                <a:cs typeface="Microsoft Sans Serif"/>
              </a:rPr>
              <a:t>Also,</a:t>
            </a:r>
            <a:r>
              <a:rPr sz="2128" spc="-67" dirty="0">
                <a:latin typeface="Microsoft Sans Serif"/>
                <a:cs typeface="Microsoft Sans Serif"/>
              </a:rPr>
              <a:t> </a:t>
            </a:r>
            <a:r>
              <a:rPr sz="2128" dirty="0">
                <a:latin typeface="Microsoft Sans Serif"/>
                <a:cs typeface="Microsoft Sans Serif"/>
              </a:rPr>
              <a:t>it</a:t>
            </a:r>
            <a:r>
              <a:rPr sz="2128" spc="-13" dirty="0">
                <a:latin typeface="Microsoft Sans Serif"/>
                <a:cs typeface="Microsoft Sans Serif"/>
              </a:rPr>
              <a:t> </a:t>
            </a:r>
            <a:r>
              <a:rPr sz="2128" dirty="0">
                <a:latin typeface="Microsoft Sans Serif"/>
                <a:cs typeface="Microsoft Sans Serif"/>
              </a:rPr>
              <a:t>will</a:t>
            </a:r>
            <a:r>
              <a:rPr sz="2128" spc="-7" dirty="0">
                <a:latin typeface="Microsoft Sans Serif"/>
                <a:cs typeface="Microsoft Sans Serif"/>
              </a:rPr>
              <a:t> </a:t>
            </a:r>
            <a:r>
              <a:rPr sz="2128" dirty="0">
                <a:latin typeface="Microsoft Sans Serif"/>
                <a:cs typeface="Microsoft Sans Serif"/>
              </a:rPr>
              <a:t>be</a:t>
            </a:r>
            <a:r>
              <a:rPr sz="2128" spc="-86" dirty="0">
                <a:latin typeface="Microsoft Sans Serif"/>
                <a:cs typeface="Microsoft Sans Serif"/>
              </a:rPr>
              <a:t> </a:t>
            </a:r>
            <a:r>
              <a:rPr sz="2128" dirty="0">
                <a:latin typeface="Microsoft Sans Serif"/>
                <a:cs typeface="Microsoft Sans Serif"/>
              </a:rPr>
              <a:t>useful</a:t>
            </a:r>
            <a:r>
              <a:rPr sz="2128" spc="-86" dirty="0">
                <a:latin typeface="Microsoft Sans Serif"/>
                <a:cs typeface="Microsoft Sans Serif"/>
              </a:rPr>
              <a:t> </a:t>
            </a:r>
            <a:r>
              <a:rPr sz="2128" dirty="0">
                <a:latin typeface="Microsoft Sans Serif"/>
                <a:cs typeface="Microsoft Sans Serif"/>
              </a:rPr>
              <a:t>for</a:t>
            </a:r>
            <a:r>
              <a:rPr sz="2128" spc="-73" dirty="0">
                <a:latin typeface="Microsoft Sans Serif"/>
                <a:cs typeface="Microsoft Sans Serif"/>
              </a:rPr>
              <a:t> </a:t>
            </a:r>
            <a:r>
              <a:rPr sz="2128" spc="-13" dirty="0">
                <a:latin typeface="Microsoft Sans Serif"/>
                <a:cs typeface="Microsoft Sans Serif"/>
              </a:rPr>
              <a:t>consumers </a:t>
            </a:r>
            <a:r>
              <a:rPr sz="2128" dirty="0">
                <a:latin typeface="Microsoft Sans Serif"/>
                <a:cs typeface="Microsoft Sans Serif"/>
              </a:rPr>
              <a:t>to</a:t>
            </a:r>
            <a:r>
              <a:rPr sz="2128" spc="-73" dirty="0">
                <a:latin typeface="Microsoft Sans Serif"/>
                <a:cs typeface="Microsoft Sans Serif"/>
              </a:rPr>
              <a:t> </a:t>
            </a:r>
            <a:r>
              <a:rPr sz="2128" dirty="0">
                <a:latin typeface="Microsoft Sans Serif"/>
                <a:cs typeface="Microsoft Sans Serif"/>
              </a:rPr>
              <a:t>verify</a:t>
            </a:r>
            <a:r>
              <a:rPr sz="2128" spc="-27" dirty="0">
                <a:latin typeface="Microsoft Sans Serif"/>
                <a:cs typeface="Microsoft Sans Serif"/>
              </a:rPr>
              <a:t> </a:t>
            </a:r>
            <a:r>
              <a:rPr sz="2128" dirty="0">
                <a:latin typeface="Microsoft Sans Serif"/>
                <a:cs typeface="Microsoft Sans Serif"/>
              </a:rPr>
              <a:t>that</a:t>
            </a:r>
            <a:r>
              <a:rPr sz="2128" spc="-53" dirty="0">
                <a:latin typeface="Microsoft Sans Serif"/>
                <a:cs typeface="Microsoft Sans Serif"/>
              </a:rPr>
              <a:t> </a:t>
            </a:r>
            <a:r>
              <a:rPr sz="2128" dirty="0">
                <a:latin typeface="Microsoft Sans Serif"/>
                <a:cs typeface="Microsoft Sans Serif"/>
              </a:rPr>
              <a:t>they</a:t>
            </a:r>
            <a:r>
              <a:rPr sz="2128" spc="-47" dirty="0">
                <a:latin typeface="Microsoft Sans Serif"/>
                <a:cs typeface="Microsoft Sans Serif"/>
              </a:rPr>
              <a:t> </a:t>
            </a:r>
            <a:r>
              <a:rPr sz="2128" dirty="0">
                <a:latin typeface="Microsoft Sans Serif"/>
                <a:cs typeface="Microsoft Sans Serif"/>
              </a:rPr>
              <a:t>are</a:t>
            </a:r>
            <a:r>
              <a:rPr sz="2128" spc="-47" dirty="0">
                <a:latin typeface="Microsoft Sans Serif"/>
                <a:cs typeface="Microsoft Sans Serif"/>
              </a:rPr>
              <a:t> </a:t>
            </a:r>
            <a:r>
              <a:rPr sz="2128" dirty="0">
                <a:latin typeface="Microsoft Sans Serif"/>
                <a:cs typeface="Microsoft Sans Serif"/>
              </a:rPr>
              <a:t>paying</a:t>
            </a:r>
            <a:r>
              <a:rPr sz="2128" spc="-40" dirty="0">
                <a:latin typeface="Microsoft Sans Serif"/>
                <a:cs typeface="Microsoft Sans Serif"/>
              </a:rPr>
              <a:t> </a:t>
            </a:r>
            <a:r>
              <a:rPr sz="2128" dirty="0">
                <a:latin typeface="Microsoft Sans Serif"/>
                <a:cs typeface="Microsoft Sans Serif"/>
              </a:rPr>
              <a:t>best</a:t>
            </a:r>
            <a:r>
              <a:rPr sz="2128" spc="-53" dirty="0">
                <a:latin typeface="Microsoft Sans Serif"/>
                <a:cs typeface="Microsoft Sans Serif"/>
              </a:rPr>
              <a:t> </a:t>
            </a:r>
            <a:r>
              <a:rPr sz="2128" dirty="0">
                <a:latin typeface="Microsoft Sans Serif"/>
                <a:cs typeface="Microsoft Sans Serif"/>
              </a:rPr>
              <a:t>price</a:t>
            </a:r>
            <a:r>
              <a:rPr sz="2128" spc="-40" dirty="0">
                <a:latin typeface="Microsoft Sans Serif"/>
                <a:cs typeface="Microsoft Sans Serif"/>
              </a:rPr>
              <a:t> </a:t>
            </a:r>
            <a:r>
              <a:rPr sz="2128" dirty="0">
                <a:latin typeface="Microsoft Sans Serif"/>
                <a:cs typeface="Microsoft Sans Serif"/>
              </a:rPr>
              <a:t>for</a:t>
            </a:r>
            <a:r>
              <a:rPr sz="2128" spc="-47" dirty="0">
                <a:latin typeface="Microsoft Sans Serif"/>
                <a:cs typeface="Microsoft Sans Serif"/>
              </a:rPr>
              <a:t> </a:t>
            </a:r>
            <a:r>
              <a:rPr sz="2128" dirty="0">
                <a:latin typeface="Microsoft Sans Serif"/>
                <a:cs typeface="Microsoft Sans Serif"/>
              </a:rPr>
              <a:t>a</a:t>
            </a:r>
            <a:r>
              <a:rPr sz="2128" spc="-33" dirty="0">
                <a:latin typeface="Microsoft Sans Serif"/>
                <a:cs typeface="Microsoft Sans Serif"/>
              </a:rPr>
              <a:t> </a:t>
            </a:r>
            <a:r>
              <a:rPr sz="2128" spc="-13" dirty="0">
                <a:latin typeface="Microsoft Sans Serif"/>
                <a:cs typeface="Microsoft Sans Serif"/>
              </a:rPr>
              <a:t>mobile.</a:t>
            </a:r>
            <a:endParaRPr sz="2128">
              <a:latin typeface="Microsoft Sans Serif"/>
              <a:cs typeface="Microsoft Sans Serif"/>
            </a:endParaRPr>
          </a:p>
        </p:txBody>
      </p:sp>
      <p:pic>
        <p:nvPicPr>
          <p:cNvPr id="4" name="object 4"/>
          <p:cNvPicPr/>
          <p:nvPr/>
        </p:nvPicPr>
        <p:blipFill>
          <a:blip r:embed="rId2" cstate="print"/>
          <a:stretch>
            <a:fillRect/>
          </a:stretch>
        </p:blipFill>
        <p:spPr>
          <a:xfrm>
            <a:off x="6679773" y="4422819"/>
            <a:ext cx="3792338" cy="1765344"/>
          </a:xfrm>
          <a:prstGeom prst="rect">
            <a:avLst/>
          </a:prstGeom>
        </p:spPr>
      </p:pic>
      <p:pic>
        <p:nvPicPr>
          <p:cNvPr id="5" name="object 5"/>
          <p:cNvPicPr/>
          <p:nvPr/>
        </p:nvPicPr>
        <p:blipFill>
          <a:blip r:embed="rId3" cstate="print"/>
          <a:stretch>
            <a:fillRect/>
          </a:stretch>
        </p:blipFill>
        <p:spPr>
          <a:xfrm>
            <a:off x="6704098" y="2716173"/>
            <a:ext cx="3749941" cy="17229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692" y="189859"/>
            <a:ext cx="5869821" cy="713717"/>
          </a:xfrm>
          <a:prstGeom prst="rect">
            <a:avLst/>
          </a:prstGeom>
          <a:solidFill>
            <a:schemeClr val="accent6">
              <a:lumMod val="40000"/>
              <a:lumOff val="60000"/>
            </a:schemeClr>
          </a:solidFill>
        </p:spPr>
        <p:txBody>
          <a:bodyPr vert="horz" lIns="91440" tIns="45720" rIns="91440" bIns="45720" rtlCol="0" anchor="b">
            <a:normAutofit/>
          </a:bodyPr>
          <a:lstStyle/>
          <a:p>
            <a:pPr algn="ctr"/>
            <a:r>
              <a:rPr sz="4400" b="1" dirty="0"/>
              <a:t>A Quick Data Summary</a:t>
            </a:r>
          </a:p>
        </p:txBody>
      </p:sp>
      <p:sp>
        <p:nvSpPr>
          <p:cNvPr id="3" name="object 3"/>
          <p:cNvSpPr txBox="1"/>
          <p:nvPr/>
        </p:nvSpPr>
        <p:spPr>
          <a:xfrm>
            <a:off x="1054657" y="1930586"/>
            <a:ext cx="10748567" cy="4404578"/>
          </a:xfrm>
          <a:prstGeom prst="rect">
            <a:avLst/>
          </a:prstGeom>
        </p:spPr>
        <p:txBody>
          <a:bodyPr vert="horz" wrap="square" lIns="0" tIns="18581" rIns="0" bIns="0" rtlCol="0">
            <a:spAutoFit/>
          </a:bodyPr>
          <a:lstStyle/>
          <a:p>
            <a:pPr marL="396939" indent="-380048">
              <a:spcBef>
                <a:spcPts val="146"/>
              </a:spcBef>
              <a:buFont typeface="Wingdings"/>
              <a:buChar char=""/>
              <a:tabLst>
                <a:tab pos="396939" algn="l"/>
              </a:tabLst>
            </a:pPr>
            <a:r>
              <a:rPr lang="en-US" sz="2000" dirty="0">
                <a:solidFill>
                  <a:srgbClr val="1F1F1F"/>
                </a:solidFill>
                <a:latin typeface="Microsoft Sans Serif"/>
                <a:cs typeface="Microsoft Sans Serif"/>
              </a:rPr>
              <a:t>The dataset has a record of 2000 mobile phones with 20 features.</a:t>
            </a:r>
            <a:endParaRPr sz="2000" dirty="0">
              <a:latin typeface="Microsoft Sans Serif"/>
              <a:cs typeface="Microsoft Sans Serif"/>
            </a:endParaRPr>
          </a:p>
          <a:p>
            <a:pPr>
              <a:spcBef>
                <a:spcPts val="146"/>
              </a:spcBef>
              <a:buClr>
                <a:srgbClr val="1F1F1F"/>
              </a:buClr>
              <a:buFont typeface="Wingdings"/>
              <a:buChar char=""/>
            </a:pPr>
            <a:endParaRPr sz="2000" dirty="0">
              <a:latin typeface="Microsoft Sans Serif"/>
              <a:cs typeface="Microsoft Sans Serif"/>
            </a:endParaRPr>
          </a:p>
          <a:p>
            <a:pPr marL="396094" marR="224650" indent="-380048">
              <a:buFont typeface="Wingdings"/>
              <a:buChar char=""/>
              <a:tabLst>
                <a:tab pos="397783" algn="l"/>
              </a:tabLst>
            </a:pPr>
            <a:r>
              <a:rPr lang="en-US" sz="2000" dirty="0">
                <a:solidFill>
                  <a:srgbClr val="1F1F1F"/>
                </a:solidFill>
                <a:latin typeface="Microsoft Sans Serif"/>
                <a:cs typeface="Microsoft Sans Serif"/>
              </a:rPr>
              <a:t>The dataset is</a:t>
            </a:r>
            <a:r>
              <a:rPr lang="en-US" sz="2000" b="1" dirty="0">
                <a:solidFill>
                  <a:srgbClr val="1F1F1F"/>
                </a:solidFill>
                <a:latin typeface="Microsoft Sans Serif"/>
                <a:cs typeface="Microsoft Sans Serif"/>
              </a:rPr>
              <a:t> </a:t>
            </a:r>
            <a:r>
              <a:rPr sz="2000" b="1" dirty="0">
                <a:latin typeface="Microsoft Sans Serif"/>
                <a:cs typeface="Microsoft Sans Serif"/>
              </a:rPr>
              <a:t>perfectly</a:t>
            </a:r>
            <a:r>
              <a:rPr sz="2000" b="1" spc="-86" dirty="0">
                <a:latin typeface="Microsoft Sans Serif"/>
                <a:cs typeface="Microsoft Sans Serif"/>
              </a:rPr>
              <a:t> </a:t>
            </a:r>
            <a:r>
              <a:rPr sz="2000" b="1" dirty="0">
                <a:latin typeface="Microsoft Sans Serif"/>
                <a:cs typeface="Microsoft Sans Serif"/>
              </a:rPr>
              <a:t>balanced</a:t>
            </a:r>
            <a:r>
              <a:rPr sz="2000" b="1" spc="-86" dirty="0">
                <a:latin typeface="Microsoft Sans Serif"/>
                <a:cs typeface="Microsoft Sans Serif"/>
              </a:rPr>
              <a:t> </a:t>
            </a:r>
            <a:r>
              <a:rPr sz="2000" dirty="0">
                <a:solidFill>
                  <a:srgbClr val="1F1F1F"/>
                </a:solidFill>
                <a:latin typeface="Microsoft Sans Serif"/>
                <a:cs typeface="Microsoft Sans Serif"/>
              </a:rPr>
              <a:t>with</a:t>
            </a:r>
            <a:r>
              <a:rPr sz="2000" spc="13" dirty="0">
                <a:solidFill>
                  <a:srgbClr val="1F1F1F"/>
                </a:solidFill>
                <a:latin typeface="Microsoft Sans Serif"/>
                <a:cs typeface="Microsoft Sans Serif"/>
              </a:rPr>
              <a:t> </a:t>
            </a:r>
            <a:r>
              <a:rPr sz="2000" dirty="0">
                <a:solidFill>
                  <a:srgbClr val="1F1F1F"/>
                </a:solidFill>
                <a:latin typeface="Microsoft Sans Serif"/>
                <a:cs typeface="Microsoft Sans Serif"/>
              </a:rPr>
              <a:t>500</a:t>
            </a:r>
            <a:r>
              <a:rPr sz="2000" spc="-20" dirty="0">
                <a:solidFill>
                  <a:srgbClr val="1F1F1F"/>
                </a:solidFill>
                <a:latin typeface="Microsoft Sans Serif"/>
                <a:cs typeface="Microsoft Sans Serif"/>
              </a:rPr>
              <a:t> </a:t>
            </a:r>
            <a:r>
              <a:rPr sz="2000" spc="-13" dirty="0">
                <a:solidFill>
                  <a:srgbClr val="1F1F1F"/>
                </a:solidFill>
                <a:latin typeface="Microsoft Sans Serif"/>
                <a:cs typeface="Microsoft Sans Serif"/>
              </a:rPr>
              <a:t>observations</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for</a:t>
            </a:r>
            <a:r>
              <a:rPr sz="2000" spc="-27" dirty="0">
                <a:solidFill>
                  <a:srgbClr val="1F1F1F"/>
                </a:solidFill>
                <a:latin typeface="Microsoft Sans Serif"/>
                <a:cs typeface="Microsoft Sans Serif"/>
              </a:rPr>
              <a:t> </a:t>
            </a:r>
            <a:r>
              <a:rPr sz="2000" dirty="0">
                <a:solidFill>
                  <a:srgbClr val="1F1F1F"/>
                </a:solidFill>
                <a:latin typeface="Microsoft Sans Serif"/>
                <a:cs typeface="Microsoft Sans Serif"/>
              </a:rPr>
              <a:t>each</a:t>
            </a:r>
            <a:r>
              <a:rPr sz="2000" spc="-47" dirty="0">
                <a:solidFill>
                  <a:srgbClr val="1F1F1F"/>
                </a:solidFill>
                <a:latin typeface="Microsoft Sans Serif"/>
                <a:cs typeface="Microsoft Sans Serif"/>
              </a:rPr>
              <a:t> </a:t>
            </a:r>
            <a:r>
              <a:rPr sz="2000" dirty="0">
                <a:solidFill>
                  <a:srgbClr val="1F1F1F"/>
                </a:solidFill>
                <a:latin typeface="Microsoft Sans Serif"/>
                <a:cs typeface="Microsoft Sans Serif"/>
              </a:rPr>
              <a:t>class.</a:t>
            </a:r>
            <a:r>
              <a:rPr sz="2000" spc="-27" dirty="0">
                <a:solidFill>
                  <a:srgbClr val="1F1F1F"/>
                </a:solidFill>
                <a:latin typeface="Microsoft Sans Serif"/>
                <a:cs typeface="Microsoft Sans Serif"/>
              </a:rPr>
              <a:t> Each 	</a:t>
            </a:r>
            <a:r>
              <a:rPr sz="2000" dirty="0">
                <a:solidFill>
                  <a:srgbClr val="1F1F1F"/>
                </a:solidFill>
                <a:latin typeface="Microsoft Sans Serif"/>
                <a:cs typeface="Microsoft Sans Serif"/>
              </a:rPr>
              <a:t>column</a:t>
            </a:r>
            <a:r>
              <a:rPr sz="2000" spc="-47" dirty="0">
                <a:solidFill>
                  <a:srgbClr val="1F1F1F"/>
                </a:solidFill>
                <a:latin typeface="Microsoft Sans Serif"/>
                <a:cs typeface="Microsoft Sans Serif"/>
              </a:rPr>
              <a:t> </a:t>
            </a:r>
            <a:r>
              <a:rPr sz="2000" dirty="0">
                <a:solidFill>
                  <a:srgbClr val="1F1F1F"/>
                </a:solidFill>
                <a:latin typeface="Microsoft Sans Serif"/>
                <a:cs typeface="Microsoft Sans Serif"/>
              </a:rPr>
              <a:t>represents</a:t>
            </a:r>
            <a:r>
              <a:rPr sz="2000" spc="-53" dirty="0">
                <a:solidFill>
                  <a:srgbClr val="1F1F1F"/>
                </a:solidFill>
                <a:latin typeface="Microsoft Sans Serif"/>
                <a:cs typeface="Microsoft Sans Serif"/>
              </a:rPr>
              <a:t> </a:t>
            </a:r>
            <a:r>
              <a:rPr sz="2000" dirty="0">
                <a:solidFill>
                  <a:srgbClr val="1F1F1F"/>
                </a:solidFill>
                <a:latin typeface="Microsoft Sans Serif"/>
                <a:cs typeface="Microsoft Sans Serif"/>
              </a:rPr>
              <a:t>the</a:t>
            </a:r>
            <a:r>
              <a:rPr sz="2000" spc="-73" dirty="0">
                <a:solidFill>
                  <a:srgbClr val="1F1F1F"/>
                </a:solidFill>
                <a:latin typeface="Microsoft Sans Serif"/>
                <a:cs typeface="Microsoft Sans Serif"/>
              </a:rPr>
              <a:t> </a:t>
            </a:r>
            <a:r>
              <a:rPr sz="2000" dirty="0">
                <a:solidFill>
                  <a:srgbClr val="1F1F1F"/>
                </a:solidFill>
                <a:latin typeface="Microsoft Sans Serif"/>
                <a:cs typeface="Microsoft Sans Serif"/>
              </a:rPr>
              <a:t>feature</a:t>
            </a:r>
            <a:r>
              <a:rPr sz="2000" spc="-47" dirty="0">
                <a:solidFill>
                  <a:srgbClr val="1F1F1F"/>
                </a:solidFill>
                <a:latin typeface="Microsoft Sans Serif"/>
                <a:cs typeface="Microsoft Sans Serif"/>
              </a:rPr>
              <a:t> </a:t>
            </a:r>
            <a:r>
              <a:rPr sz="2000" dirty="0">
                <a:solidFill>
                  <a:srgbClr val="1F1F1F"/>
                </a:solidFill>
                <a:latin typeface="Microsoft Sans Serif"/>
                <a:cs typeface="Microsoft Sans Serif"/>
              </a:rPr>
              <a:t>of</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the</a:t>
            </a:r>
            <a:r>
              <a:rPr sz="2000" spc="-73" dirty="0">
                <a:solidFill>
                  <a:srgbClr val="1F1F1F"/>
                </a:solidFill>
                <a:latin typeface="Microsoft Sans Serif"/>
                <a:cs typeface="Microsoft Sans Serif"/>
              </a:rPr>
              <a:t> </a:t>
            </a:r>
            <a:r>
              <a:rPr sz="2000" spc="-13" dirty="0">
                <a:solidFill>
                  <a:srgbClr val="1F1F1F"/>
                </a:solidFill>
                <a:latin typeface="Microsoft Sans Serif"/>
                <a:cs typeface="Microsoft Sans Serif"/>
              </a:rPr>
              <a:t>mobile.</a:t>
            </a:r>
            <a:endParaRPr sz="2000" dirty="0">
              <a:latin typeface="Microsoft Sans Serif"/>
              <a:cs typeface="Microsoft Sans Serif"/>
            </a:endParaRPr>
          </a:p>
          <a:p>
            <a:pPr>
              <a:spcBef>
                <a:spcPts val="146"/>
              </a:spcBef>
              <a:buClr>
                <a:srgbClr val="1F1F1F"/>
              </a:buClr>
              <a:buFont typeface="Wingdings"/>
              <a:buChar char=""/>
            </a:pPr>
            <a:endParaRPr sz="2000" dirty="0">
              <a:latin typeface="Microsoft Sans Serif"/>
              <a:cs typeface="Microsoft Sans Serif"/>
            </a:endParaRPr>
          </a:p>
          <a:p>
            <a:pPr marL="396939" indent="-380048">
              <a:buFont typeface="Wingdings"/>
              <a:buChar char=""/>
              <a:tabLst>
                <a:tab pos="396939" algn="l"/>
              </a:tabLst>
            </a:pPr>
            <a:r>
              <a:rPr sz="2000" spc="-13" dirty="0">
                <a:solidFill>
                  <a:srgbClr val="1F1F1F"/>
                </a:solidFill>
                <a:latin typeface="Microsoft Sans Serif"/>
                <a:cs typeface="Microsoft Sans Serif"/>
              </a:rPr>
              <a:t>Interestingly,</a:t>
            </a:r>
            <a:r>
              <a:rPr sz="2000" spc="27" dirty="0">
                <a:solidFill>
                  <a:srgbClr val="1F1F1F"/>
                </a:solidFill>
                <a:latin typeface="Microsoft Sans Serif"/>
                <a:cs typeface="Microsoft Sans Serif"/>
              </a:rPr>
              <a:t> </a:t>
            </a:r>
            <a:r>
              <a:rPr lang="en-US" sz="2000" dirty="0">
                <a:solidFill>
                  <a:srgbClr val="1F1F1F"/>
                </a:solidFill>
                <a:latin typeface="Microsoft Sans Serif"/>
                <a:cs typeface="Microsoft Sans Serif"/>
              </a:rPr>
              <a:t>there is </a:t>
            </a:r>
            <a:r>
              <a:rPr sz="2000" b="1" dirty="0">
                <a:latin typeface="Microsoft Sans Serif"/>
                <a:cs typeface="Microsoft Sans Serif"/>
              </a:rPr>
              <a:t>zero</a:t>
            </a:r>
            <a:r>
              <a:rPr sz="2000" b="1" spc="-80" dirty="0">
                <a:latin typeface="Microsoft Sans Serif"/>
                <a:cs typeface="Microsoft Sans Serif"/>
              </a:rPr>
              <a:t> </a:t>
            </a:r>
            <a:r>
              <a:rPr sz="2000" b="1" dirty="0">
                <a:latin typeface="Microsoft Sans Serif"/>
                <a:cs typeface="Microsoft Sans Serif"/>
              </a:rPr>
              <a:t>null</a:t>
            </a:r>
            <a:r>
              <a:rPr sz="2000" b="1" spc="-73" dirty="0">
                <a:solidFill>
                  <a:srgbClr val="C00000"/>
                </a:solidFill>
                <a:latin typeface="Microsoft Sans Serif"/>
                <a:cs typeface="Microsoft Sans Serif"/>
              </a:rPr>
              <a:t> </a:t>
            </a:r>
            <a:r>
              <a:rPr sz="2000" spc="-13" dirty="0">
                <a:solidFill>
                  <a:srgbClr val="1F1F1F"/>
                </a:solidFill>
                <a:latin typeface="Microsoft Sans Serif"/>
                <a:cs typeface="Microsoft Sans Serif"/>
              </a:rPr>
              <a:t>values.</a:t>
            </a:r>
            <a:endParaRPr sz="2000" dirty="0">
              <a:latin typeface="Microsoft Sans Serif"/>
              <a:cs typeface="Microsoft Sans Serif"/>
            </a:endParaRPr>
          </a:p>
          <a:p>
            <a:pPr>
              <a:spcBef>
                <a:spcPts val="146"/>
              </a:spcBef>
              <a:buClr>
                <a:srgbClr val="1F1F1F"/>
              </a:buClr>
              <a:buFont typeface="Wingdings"/>
              <a:buChar char=""/>
            </a:pPr>
            <a:endParaRPr sz="2000" dirty="0">
              <a:latin typeface="Microsoft Sans Serif"/>
              <a:cs typeface="Microsoft Sans Serif"/>
            </a:endParaRPr>
          </a:p>
          <a:p>
            <a:pPr marL="396939" indent="-380048">
              <a:spcBef>
                <a:spcPts val="7"/>
              </a:spcBef>
              <a:buFont typeface="Wingdings"/>
              <a:buChar char=""/>
              <a:tabLst>
                <a:tab pos="396939" algn="l"/>
              </a:tabLst>
            </a:pPr>
            <a:r>
              <a:rPr lang="en-US" sz="2000" dirty="0">
                <a:solidFill>
                  <a:srgbClr val="1F1F1F"/>
                </a:solidFill>
                <a:latin typeface="Microsoft Sans Serif"/>
                <a:cs typeface="Microsoft Sans Serif"/>
              </a:rPr>
              <a:t>S</a:t>
            </a:r>
            <a:r>
              <a:rPr sz="2000" dirty="0">
                <a:solidFill>
                  <a:srgbClr val="1F1F1F"/>
                </a:solidFill>
                <a:latin typeface="Microsoft Sans Serif"/>
                <a:cs typeface="Microsoft Sans Serif"/>
              </a:rPr>
              <a:t>tarted</a:t>
            </a:r>
            <a:r>
              <a:rPr sz="2000" spc="-93" dirty="0">
                <a:solidFill>
                  <a:srgbClr val="1F1F1F"/>
                </a:solidFill>
                <a:latin typeface="Microsoft Sans Serif"/>
                <a:cs typeface="Microsoft Sans Serif"/>
              </a:rPr>
              <a:t> </a:t>
            </a:r>
            <a:r>
              <a:rPr sz="2000" dirty="0">
                <a:solidFill>
                  <a:srgbClr val="1F1F1F"/>
                </a:solidFill>
                <a:latin typeface="Microsoft Sans Serif"/>
                <a:cs typeface="Microsoft Sans Serif"/>
              </a:rPr>
              <a:t>with</a:t>
            </a:r>
            <a:r>
              <a:rPr sz="2000" spc="-67" dirty="0">
                <a:solidFill>
                  <a:srgbClr val="1F1F1F"/>
                </a:solidFill>
                <a:latin typeface="Microsoft Sans Serif"/>
                <a:cs typeface="Microsoft Sans Serif"/>
              </a:rPr>
              <a:t> </a:t>
            </a:r>
            <a:r>
              <a:rPr sz="2000" dirty="0">
                <a:solidFill>
                  <a:srgbClr val="1F1F1F"/>
                </a:solidFill>
                <a:latin typeface="Microsoft Sans Serif"/>
                <a:cs typeface="Microsoft Sans Serif"/>
              </a:rPr>
              <a:t>importing</a:t>
            </a:r>
            <a:r>
              <a:rPr sz="2000" spc="-7" dirty="0">
                <a:solidFill>
                  <a:srgbClr val="1F1F1F"/>
                </a:solidFill>
                <a:latin typeface="Microsoft Sans Serif"/>
                <a:cs typeface="Microsoft Sans Serif"/>
              </a:rPr>
              <a:t> </a:t>
            </a:r>
            <a:r>
              <a:rPr sz="2000" dirty="0">
                <a:solidFill>
                  <a:srgbClr val="1F1F1F"/>
                </a:solidFill>
                <a:latin typeface="Microsoft Sans Serif"/>
                <a:cs typeface="Microsoft Sans Serif"/>
              </a:rPr>
              <a:t>all</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the</a:t>
            </a:r>
            <a:r>
              <a:rPr sz="2000" spc="-93" dirty="0">
                <a:solidFill>
                  <a:srgbClr val="1F1F1F"/>
                </a:solidFill>
                <a:latin typeface="Microsoft Sans Serif"/>
                <a:cs typeface="Microsoft Sans Serif"/>
              </a:rPr>
              <a:t> </a:t>
            </a:r>
            <a:r>
              <a:rPr sz="2000" dirty="0">
                <a:solidFill>
                  <a:srgbClr val="1F1F1F"/>
                </a:solidFill>
                <a:latin typeface="Microsoft Sans Serif"/>
                <a:cs typeface="Microsoft Sans Serif"/>
              </a:rPr>
              <a:t>required</a:t>
            </a:r>
            <a:r>
              <a:rPr sz="2000" spc="-7" dirty="0">
                <a:solidFill>
                  <a:srgbClr val="1F1F1F"/>
                </a:solidFill>
                <a:latin typeface="Microsoft Sans Serif"/>
                <a:cs typeface="Microsoft Sans Serif"/>
              </a:rPr>
              <a:t> </a:t>
            </a:r>
            <a:r>
              <a:rPr sz="2000" dirty="0">
                <a:solidFill>
                  <a:srgbClr val="1F1F1F"/>
                </a:solidFill>
                <a:latin typeface="Microsoft Sans Serif"/>
                <a:cs typeface="Microsoft Sans Serif"/>
              </a:rPr>
              <a:t>python</a:t>
            </a:r>
            <a:r>
              <a:rPr sz="2000" spc="-120" dirty="0">
                <a:solidFill>
                  <a:srgbClr val="1F1F1F"/>
                </a:solidFill>
                <a:latin typeface="Microsoft Sans Serif"/>
                <a:cs typeface="Microsoft Sans Serif"/>
              </a:rPr>
              <a:t> </a:t>
            </a:r>
            <a:r>
              <a:rPr sz="2000" spc="-13" dirty="0">
                <a:solidFill>
                  <a:srgbClr val="1F1F1F"/>
                </a:solidFill>
                <a:latin typeface="Microsoft Sans Serif"/>
                <a:cs typeface="Microsoft Sans Serif"/>
              </a:rPr>
              <a:t>libraries.</a:t>
            </a:r>
            <a:endParaRPr sz="2000" dirty="0">
              <a:latin typeface="Microsoft Sans Serif"/>
              <a:cs typeface="Microsoft Sans Serif"/>
            </a:endParaRPr>
          </a:p>
          <a:p>
            <a:pPr>
              <a:spcBef>
                <a:spcPts val="146"/>
              </a:spcBef>
              <a:buClr>
                <a:srgbClr val="1F1F1F"/>
              </a:buClr>
              <a:buFont typeface="Wingdings"/>
              <a:buChar char=""/>
            </a:pPr>
            <a:endParaRPr sz="2000" dirty="0">
              <a:latin typeface="Microsoft Sans Serif"/>
              <a:cs typeface="Microsoft Sans Serif"/>
            </a:endParaRPr>
          </a:p>
          <a:p>
            <a:pPr marL="396094" marR="6756" indent="-380048">
              <a:buFont typeface="Wingdings"/>
              <a:buChar char=""/>
              <a:tabLst>
                <a:tab pos="397783" algn="l"/>
              </a:tabLst>
            </a:pPr>
            <a:r>
              <a:rPr lang="en-US" sz="2000" dirty="0">
                <a:solidFill>
                  <a:srgbClr val="1F1F1F"/>
                </a:solidFill>
                <a:latin typeface="Microsoft Sans Serif"/>
                <a:cs typeface="Microsoft Sans Serif"/>
              </a:rPr>
              <a:t>I</a:t>
            </a:r>
            <a:r>
              <a:rPr sz="2000" dirty="0">
                <a:solidFill>
                  <a:srgbClr val="1F1F1F"/>
                </a:solidFill>
                <a:latin typeface="Microsoft Sans Serif"/>
                <a:cs typeface="Microsoft Sans Serif"/>
              </a:rPr>
              <a:t>mplemented</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different</a:t>
            </a:r>
            <a:r>
              <a:rPr sz="2000" spc="-40" dirty="0">
                <a:solidFill>
                  <a:srgbClr val="1F1F1F"/>
                </a:solidFill>
                <a:latin typeface="Microsoft Sans Serif"/>
                <a:cs typeface="Microsoft Sans Serif"/>
              </a:rPr>
              <a:t> </a:t>
            </a:r>
            <a:r>
              <a:rPr sz="2000" dirty="0">
                <a:solidFill>
                  <a:srgbClr val="1F1F1F"/>
                </a:solidFill>
                <a:latin typeface="Microsoft Sans Serif"/>
                <a:cs typeface="Microsoft Sans Serif"/>
              </a:rPr>
              <a:t>model</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to</a:t>
            </a:r>
            <a:r>
              <a:rPr sz="2000" spc="-93" dirty="0">
                <a:solidFill>
                  <a:srgbClr val="1F1F1F"/>
                </a:solidFill>
                <a:latin typeface="Microsoft Sans Serif"/>
                <a:cs typeface="Microsoft Sans Serif"/>
              </a:rPr>
              <a:t> </a:t>
            </a:r>
            <a:r>
              <a:rPr sz="2000" dirty="0">
                <a:solidFill>
                  <a:srgbClr val="1F1F1F"/>
                </a:solidFill>
                <a:latin typeface="Microsoft Sans Serif"/>
                <a:cs typeface="Microsoft Sans Serif"/>
              </a:rPr>
              <a:t>find</a:t>
            </a:r>
            <a:r>
              <a:rPr sz="2000" spc="-27" dirty="0">
                <a:solidFill>
                  <a:srgbClr val="1F1F1F"/>
                </a:solidFill>
                <a:latin typeface="Microsoft Sans Serif"/>
                <a:cs typeface="Microsoft Sans Serif"/>
              </a:rPr>
              <a:t> </a:t>
            </a:r>
            <a:r>
              <a:rPr sz="2000" dirty="0">
                <a:solidFill>
                  <a:srgbClr val="1F1F1F"/>
                </a:solidFill>
                <a:latin typeface="Microsoft Sans Serif"/>
                <a:cs typeface="Microsoft Sans Serif"/>
              </a:rPr>
              <a:t>out</a:t>
            </a:r>
            <a:r>
              <a:rPr sz="2000" spc="-73" dirty="0">
                <a:solidFill>
                  <a:srgbClr val="1F1F1F"/>
                </a:solidFill>
                <a:latin typeface="Microsoft Sans Serif"/>
                <a:cs typeface="Microsoft Sans Serif"/>
              </a:rPr>
              <a:t> </a:t>
            </a:r>
            <a:r>
              <a:rPr sz="2000" dirty="0">
                <a:solidFill>
                  <a:srgbClr val="1F1F1F"/>
                </a:solidFill>
                <a:latin typeface="Microsoft Sans Serif"/>
                <a:cs typeface="Microsoft Sans Serif"/>
              </a:rPr>
              <a:t>best</a:t>
            </a:r>
            <a:r>
              <a:rPr sz="2000" spc="-73" dirty="0">
                <a:solidFill>
                  <a:srgbClr val="1F1F1F"/>
                </a:solidFill>
                <a:latin typeface="Microsoft Sans Serif"/>
                <a:cs typeface="Microsoft Sans Serif"/>
              </a:rPr>
              <a:t> </a:t>
            </a:r>
            <a:r>
              <a:rPr sz="2000" dirty="0">
                <a:solidFill>
                  <a:srgbClr val="1F1F1F"/>
                </a:solidFill>
                <a:latin typeface="Microsoft Sans Serif"/>
                <a:cs typeface="Microsoft Sans Serif"/>
              </a:rPr>
              <a:t>model</a:t>
            </a:r>
            <a:r>
              <a:rPr sz="2000" spc="-86" dirty="0">
                <a:solidFill>
                  <a:srgbClr val="1F1F1F"/>
                </a:solidFill>
                <a:latin typeface="Microsoft Sans Serif"/>
                <a:cs typeface="Microsoft Sans Serif"/>
              </a:rPr>
              <a:t> </a:t>
            </a:r>
            <a:r>
              <a:rPr sz="2000" dirty="0">
                <a:solidFill>
                  <a:srgbClr val="1F1F1F"/>
                </a:solidFill>
                <a:latin typeface="Microsoft Sans Serif"/>
                <a:cs typeface="Microsoft Sans Serif"/>
              </a:rPr>
              <a:t>to</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predict</a:t>
            </a:r>
            <a:r>
              <a:rPr sz="2000" spc="-40" dirty="0">
                <a:solidFill>
                  <a:srgbClr val="1F1F1F"/>
                </a:solidFill>
                <a:latin typeface="Microsoft Sans Serif"/>
                <a:cs typeface="Microsoft Sans Serif"/>
              </a:rPr>
              <a:t> </a:t>
            </a:r>
            <a:r>
              <a:rPr sz="2000" dirty="0">
                <a:solidFill>
                  <a:srgbClr val="1F1F1F"/>
                </a:solidFill>
                <a:latin typeface="Microsoft Sans Serif"/>
                <a:cs typeface="Microsoft Sans Serif"/>
              </a:rPr>
              <a:t>the</a:t>
            </a:r>
            <a:r>
              <a:rPr sz="2000" spc="-93" dirty="0">
                <a:solidFill>
                  <a:srgbClr val="1F1F1F"/>
                </a:solidFill>
                <a:latin typeface="Microsoft Sans Serif"/>
                <a:cs typeface="Microsoft Sans Serif"/>
              </a:rPr>
              <a:t> </a:t>
            </a:r>
            <a:r>
              <a:rPr sz="2000" dirty="0">
                <a:solidFill>
                  <a:srgbClr val="1F1F1F"/>
                </a:solidFill>
                <a:latin typeface="Microsoft Sans Serif"/>
                <a:cs typeface="Microsoft Sans Serif"/>
              </a:rPr>
              <a:t>mobile </a:t>
            </a:r>
            <a:r>
              <a:rPr sz="2000" spc="-13" dirty="0">
                <a:solidFill>
                  <a:srgbClr val="1F1F1F"/>
                </a:solidFill>
                <a:latin typeface="Microsoft Sans Serif"/>
                <a:cs typeface="Microsoft Sans Serif"/>
              </a:rPr>
              <a:t>price 	</a:t>
            </a:r>
            <a:r>
              <a:rPr sz="2000" dirty="0">
                <a:solidFill>
                  <a:srgbClr val="1F1F1F"/>
                </a:solidFill>
                <a:latin typeface="Microsoft Sans Serif"/>
                <a:cs typeface="Microsoft Sans Serif"/>
              </a:rPr>
              <a:t>range</a:t>
            </a:r>
            <a:r>
              <a:rPr sz="2000" spc="-53" dirty="0">
                <a:solidFill>
                  <a:srgbClr val="1F1F1F"/>
                </a:solidFill>
                <a:latin typeface="Microsoft Sans Serif"/>
                <a:cs typeface="Microsoft Sans Serif"/>
              </a:rPr>
              <a:t> </a:t>
            </a:r>
            <a:r>
              <a:rPr sz="2000" dirty="0">
                <a:solidFill>
                  <a:srgbClr val="1F1F1F"/>
                </a:solidFill>
                <a:latin typeface="Microsoft Sans Serif"/>
                <a:cs typeface="Microsoft Sans Serif"/>
              </a:rPr>
              <a:t>with</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respect</a:t>
            </a:r>
            <a:r>
              <a:rPr sz="2000" spc="-40" dirty="0">
                <a:solidFill>
                  <a:srgbClr val="1F1F1F"/>
                </a:solidFill>
                <a:latin typeface="Microsoft Sans Serif"/>
                <a:cs typeface="Microsoft Sans Serif"/>
              </a:rPr>
              <a:t> </a:t>
            </a:r>
            <a:r>
              <a:rPr sz="2000" dirty="0">
                <a:solidFill>
                  <a:srgbClr val="1F1F1F"/>
                </a:solidFill>
                <a:latin typeface="Microsoft Sans Serif"/>
                <a:cs typeface="Microsoft Sans Serif"/>
              </a:rPr>
              <a:t>to</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the</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mobile features.</a:t>
            </a:r>
            <a:r>
              <a:rPr sz="2000" spc="-40" dirty="0">
                <a:solidFill>
                  <a:srgbClr val="1F1F1F"/>
                </a:solidFill>
                <a:latin typeface="Microsoft Sans Serif"/>
                <a:cs typeface="Microsoft Sans Serif"/>
              </a:rPr>
              <a:t> </a:t>
            </a:r>
            <a:r>
              <a:rPr lang="en-US" sz="2000" dirty="0">
                <a:solidFill>
                  <a:srgbClr val="1F1F1F"/>
                </a:solidFill>
                <a:latin typeface="Microsoft Sans Serif"/>
                <a:cs typeface="Microsoft Sans Serif"/>
              </a:rPr>
              <a:t>I</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have</a:t>
            </a:r>
            <a:r>
              <a:rPr sz="2000" spc="-7" dirty="0">
                <a:solidFill>
                  <a:srgbClr val="1F1F1F"/>
                </a:solidFill>
                <a:latin typeface="Microsoft Sans Serif"/>
                <a:cs typeface="Microsoft Sans Serif"/>
              </a:rPr>
              <a:t> </a:t>
            </a:r>
            <a:r>
              <a:rPr sz="2000" dirty="0">
                <a:solidFill>
                  <a:srgbClr val="1F1F1F"/>
                </a:solidFill>
                <a:latin typeface="Microsoft Sans Serif"/>
                <a:cs typeface="Microsoft Sans Serif"/>
              </a:rPr>
              <a:t>applied –</a:t>
            </a:r>
            <a:r>
              <a:rPr sz="2000" b="1" spc="-13" dirty="0">
                <a:solidFill>
                  <a:srgbClr val="C00000"/>
                </a:solidFill>
                <a:latin typeface="Microsoft Sans Serif"/>
                <a:cs typeface="Microsoft Sans Serif"/>
              </a:rPr>
              <a:t> </a:t>
            </a:r>
            <a:r>
              <a:rPr sz="2000" b="1" dirty="0">
                <a:latin typeface="Microsoft Sans Serif"/>
                <a:cs typeface="Microsoft Sans Serif"/>
              </a:rPr>
              <a:t>Decision</a:t>
            </a:r>
            <a:r>
              <a:rPr sz="2000" b="1" spc="-120" dirty="0">
                <a:latin typeface="Microsoft Sans Serif"/>
                <a:cs typeface="Microsoft Sans Serif"/>
              </a:rPr>
              <a:t> </a:t>
            </a:r>
            <a:r>
              <a:rPr sz="2000" b="1" spc="-13" dirty="0">
                <a:latin typeface="Microsoft Sans Serif"/>
                <a:cs typeface="Microsoft Sans Serif"/>
              </a:rPr>
              <a:t>Tree, 	</a:t>
            </a:r>
            <a:r>
              <a:rPr sz="2000" b="1" dirty="0">
                <a:latin typeface="Microsoft Sans Serif"/>
                <a:cs typeface="Microsoft Sans Serif"/>
              </a:rPr>
              <a:t>Random</a:t>
            </a:r>
            <a:r>
              <a:rPr sz="2000" b="1" spc="-67" dirty="0">
                <a:latin typeface="Microsoft Sans Serif"/>
                <a:cs typeface="Microsoft Sans Serif"/>
              </a:rPr>
              <a:t> </a:t>
            </a:r>
            <a:r>
              <a:rPr sz="2000" b="1" dirty="0">
                <a:latin typeface="Microsoft Sans Serif"/>
                <a:cs typeface="Microsoft Sans Serif"/>
              </a:rPr>
              <a:t>Forest,</a:t>
            </a:r>
            <a:r>
              <a:rPr sz="2000" b="1" spc="-93" dirty="0">
                <a:latin typeface="Microsoft Sans Serif"/>
                <a:cs typeface="Microsoft Sans Serif"/>
              </a:rPr>
              <a:t> </a:t>
            </a:r>
            <a:r>
              <a:rPr sz="2000" b="1" dirty="0">
                <a:latin typeface="Microsoft Sans Serif"/>
                <a:cs typeface="Microsoft Sans Serif"/>
              </a:rPr>
              <a:t>KNN,</a:t>
            </a:r>
            <a:r>
              <a:rPr sz="2000" b="1" spc="-53" dirty="0">
                <a:latin typeface="Microsoft Sans Serif"/>
                <a:cs typeface="Microsoft Sans Serif"/>
              </a:rPr>
              <a:t> </a:t>
            </a:r>
            <a:r>
              <a:rPr sz="2000" b="1" dirty="0">
                <a:latin typeface="Microsoft Sans Serif"/>
                <a:cs typeface="Microsoft Sans Serif"/>
              </a:rPr>
              <a:t>Logistic</a:t>
            </a:r>
            <a:r>
              <a:rPr sz="2000" b="1" spc="-53" dirty="0">
                <a:latin typeface="Microsoft Sans Serif"/>
                <a:cs typeface="Microsoft Sans Serif"/>
              </a:rPr>
              <a:t> </a:t>
            </a:r>
            <a:r>
              <a:rPr sz="2000" b="1" dirty="0">
                <a:latin typeface="Microsoft Sans Serif"/>
                <a:cs typeface="Microsoft Sans Serif"/>
              </a:rPr>
              <a:t>Regression</a:t>
            </a:r>
            <a:r>
              <a:rPr sz="2000" b="1" spc="-113" dirty="0">
                <a:latin typeface="Microsoft Sans Serif"/>
                <a:cs typeface="Microsoft Sans Serif"/>
              </a:rPr>
              <a:t> </a:t>
            </a:r>
            <a:r>
              <a:rPr sz="2000" b="1" dirty="0">
                <a:latin typeface="Microsoft Sans Serif"/>
                <a:cs typeface="Microsoft Sans Serif"/>
              </a:rPr>
              <a:t>and</a:t>
            </a:r>
            <a:r>
              <a:rPr sz="2000" b="1" spc="-53" dirty="0">
                <a:latin typeface="Microsoft Sans Serif"/>
                <a:cs typeface="Microsoft Sans Serif"/>
              </a:rPr>
              <a:t> </a:t>
            </a:r>
            <a:r>
              <a:rPr sz="2000" b="1" dirty="0">
                <a:latin typeface="Microsoft Sans Serif"/>
                <a:cs typeface="Microsoft Sans Serif"/>
              </a:rPr>
              <a:t>XG</a:t>
            </a:r>
            <a:r>
              <a:rPr sz="2000" b="1" spc="-40" dirty="0">
                <a:latin typeface="Microsoft Sans Serif"/>
                <a:cs typeface="Microsoft Sans Serif"/>
              </a:rPr>
              <a:t> </a:t>
            </a:r>
            <a:r>
              <a:rPr sz="2000" b="1" spc="-13" dirty="0">
                <a:latin typeface="Microsoft Sans Serif"/>
                <a:cs typeface="Microsoft Sans Serif"/>
              </a:rPr>
              <a:t>Boost</a:t>
            </a:r>
            <a:r>
              <a:rPr sz="2000" spc="-13" dirty="0">
                <a:latin typeface="Microsoft Sans Serif"/>
                <a:cs typeface="Microsoft Sans Serif"/>
              </a:rPr>
              <a:t>.</a:t>
            </a:r>
            <a:endParaRPr sz="2000" dirty="0">
              <a:latin typeface="Microsoft Sans Serif"/>
              <a:cs typeface="Microsoft Sans Serif"/>
            </a:endParaRPr>
          </a:p>
          <a:p>
            <a:pPr>
              <a:spcBef>
                <a:spcPts val="152"/>
              </a:spcBef>
              <a:buClr>
                <a:srgbClr val="1F1F1F"/>
              </a:buClr>
              <a:buFont typeface="Wingdings"/>
              <a:buChar char=""/>
            </a:pPr>
            <a:endParaRPr sz="2000" dirty="0">
              <a:latin typeface="Microsoft Sans Serif"/>
              <a:cs typeface="Microsoft Sans Serif"/>
            </a:endParaRPr>
          </a:p>
          <a:p>
            <a:pPr marL="396094" marR="222961" indent="-380048">
              <a:buFont typeface="Wingdings"/>
              <a:buChar char=""/>
              <a:tabLst>
                <a:tab pos="397783" algn="l"/>
              </a:tabLst>
            </a:pPr>
            <a:r>
              <a:rPr sz="2000" dirty="0">
                <a:solidFill>
                  <a:srgbClr val="1F1F1F"/>
                </a:solidFill>
                <a:latin typeface="Microsoft Sans Serif"/>
                <a:cs typeface="Microsoft Sans Serif"/>
              </a:rPr>
              <a:t>At</a:t>
            </a:r>
            <a:r>
              <a:rPr sz="2000" spc="-47" dirty="0">
                <a:solidFill>
                  <a:srgbClr val="1F1F1F"/>
                </a:solidFill>
                <a:latin typeface="Microsoft Sans Serif"/>
                <a:cs typeface="Microsoft Sans Serif"/>
              </a:rPr>
              <a:t> </a:t>
            </a:r>
            <a:r>
              <a:rPr sz="2000" dirty="0">
                <a:solidFill>
                  <a:srgbClr val="1F1F1F"/>
                </a:solidFill>
                <a:latin typeface="Microsoft Sans Serif"/>
                <a:cs typeface="Microsoft Sans Serif"/>
              </a:rPr>
              <a:t>last</a:t>
            </a:r>
            <a:r>
              <a:rPr sz="2000" spc="-20" dirty="0">
                <a:solidFill>
                  <a:srgbClr val="1F1F1F"/>
                </a:solidFill>
                <a:latin typeface="Microsoft Sans Serif"/>
                <a:cs typeface="Microsoft Sans Serif"/>
              </a:rPr>
              <a:t> </a:t>
            </a:r>
            <a:r>
              <a:rPr lang="en-US" sz="2000" dirty="0">
                <a:solidFill>
                  <a:srgbClr val="1F1F1F"/>
                </a:solidFill>
                <a:latin typeface="Microsoft Sans Serif"/>
                <a:cs typeface="Microsoft Sans Serif"/>
              </a:rPr>
              <a:t>it is</a:t>
            </a:r>
            <a:r>
              <a:rPr sz="2000" spc="-67" dirty="0">
                <a:solidFill>
                  <a:srgbClr val="1F1F1F"/>
                </a:solidFill>
                <a:latin typeface="Microsoft Sans Serif"/>
                <a:cs typeface="Microsoft Sans Serif"/>
              </a:rPr>
              <a:t> </a:t>
            </a:r>
            <a:r>
              <a:rPr sz="2000" dirty="0">
                <a:solidFill>
                  <a:srgbClr val="1F1F1F"/>
                </a:solidFill>
                <a:latin typeface="Microsoft Sans Serif"/>
                <a:cs typeface="Microsoft Sans Serif"/>
              </a:rPr>
              <a:t>conclude</a:t>
            </a:r>
            <a:r>
              <a:rPr lang="en-US" sz="2000" dirty="0">
                <a:solidFill>
                  <a:srgbClr val="1F1F1F"/>
                </a:solidFill>
                <a:latin typeface="Microsoft Sans Serif"/>
                <a:cs typeface="Microsoft Sans Serif"/>
              </a:rPr>
              <a:t>d</a:t>
            </a:r>
            <a:r>
              <a:rPr sz="2000" spc="-33" dirty="0">
                <a:solidFill>
                  <a:srgbClr val="1F1F1F"/>
                </a:solidFill>
                <a:latin typeface="Microsoft Sans Serif"/>
                <a:cs typeface="Microsoft Sans Serif"/>
              </a:rPr>
              <a:t> </a:t>
            </a:r>
            <a:r>
              <a:rPr sz="2000" dirty="0">
                <a:solidFill>
                  <a:srgbClr val="1F1F1F"/>
                </a:solidFill>
                <a:latin typeface="Microsoft Sans Serif"/>
                <a:cs typeface="Microsoft Sans Serif"/>
              </a:rPr>
              <a:t>that</a:t>
            </a:r>
            <a:r>
              <a:rPr sz="2000" spc="-20" dirty="0">
                <a:solidFill>
                  <a:srgbClr val="1F1F1F"/>
                </a:solidFill>
                <a:latin typeface="Microsoft Sans Serif"/>
                <a:cs typeface="Microsoft Sans Serif"/>
              </a:rPr>
              <a:t> </a:t>
            </a:r>
            <a:r>
              <a:rPr sz="2000" b="1" dirty="0">
                <a:latin typeface="Microsoft Sans Serif"/>
                <a:cs typeface="Microsoft Sans Serif"/>
              </a:rPr>
              <a:t>Logistic</a:t>
            </a:r>
            <a:r>
              <a:rPr sz="2000" b="1" spc="-106" dirty="0">
                <a:latin typeface="Microsoft Sans Serif"/>
                <a:cs typeface="Microsoft Sans Serif"/>
              </a:rPr>
              <a:t> </a:t>
            </a:r>
            <a:r>
              <a:rPr sz="2000" b="1" dirty="0">
                <a:latin typeface="Microsoft Sans Serif"/>
                <a:cs typeface="Microsoft Sans Serif"/>
              </a:rPr>
              <a:t>Regression</a:t>
            </a:r>
            <a:r>
              <a:rPr sz="2000" b="1" spc="-126" dirty="0">
                <a:latin typeface="Microsoft Sans Serif"/>
                <a:cs typeface="Microsoft Sans Serif"/>
              </a:rPr>
              <a:t> </a:t>
            </a:r>
            <a:r>
              <a:rPr sz="2000" dirty="0">
                <a:solidFill>
                  <a:srgbClr val="1F1F1F"/>
                </a:solidFill>
                <a:latin typeface="Microsoft Sans Serif"/>
                <a:cs typeface="Microsoft Sans Serif"/>
              </a:rPr>
              <a:t>is</a:t>
            </a:r>
            <a:r>
              <a:rPr sz="2000" spc="-13" dirty="0">
                <a:solidFill>
                  <a:srgbClr val="1F1F1F"/>
                </a:solidFill>
                <a:latin typeface="Microsoft Sans Serif"/>
                <a:cs typeface="Microsoft Sans Serif"/>
              </a:rPr>
              <a:t> </a:t>
            </a:r>
            <a:r>
              <a:rPr sz="2000" dirty="0">
                <a:solidFill>
                  <a:srgbClr val="1F1F1F"/>
                </a:solidFill>
                <a:latin typeface="Microsoft Sans Serif"/>
                <a:cs typeface="Microsoft Sans Serif"/>
              </a:rPr>
              <a:t>performing</a:t>
            </a:r>
            <a:r>
              <a:rPr sz="2000" spc="7" dirty="0">
                <a:solidFill>
                  <a:srgbClr val="1F1F1F"/>
                </a:solidFill>
                <a:latin typeface="Microsoft Sans Serif"/>
                <a:cs typeface="Microsoft Sans Serif"/>
              </a:rPr>
              <a:t> </a:t>
            </a:r>
            <a:r>
              <a:rPr sz="2000" b="1" dirty="0">
                <a:latin typeface="Microsoft Sans Serif"/>
                <a:cs typeface="Microsoft Sans Serif"/>
              </a:rPr>
              <a:t>better</a:t>
            </a:r>
            <a:r>
              <a:rPr sz="2000" b="1" spc="-120" dirty="0">
                <a:solidFill>
                  <a:srgbClr val="C00000"/>
                </a:solidFill>
                <a:latin typeface="Microsoft Sans Serif"/>
                <a:cs typeface="Microsoft Sans Serif"/>
              </a:rPr>
              <a:t> </a:t>
            </a:r>
            <a:r>
              <a:rPr sz="2000" dirty="0">
                <a:solidFill>
                  <a:srgbClr val="1F1F1F"/>
                </a:solidFill>
                <a:latin typeface="Microsoft Sans Serif"/>
                <a:cs typeface="Microsoft Sans Serif"/>
              </a:rPr>
              <a:t>than</a:t>
            </a:r>
            <a:r>
              <a:rPr sz="2000" spc="-60" dirty="0">
                <a:solidFill>
                  <a:srgbClr val="1F1F1F"/>
                </a:solidFill>
                <a:latin typeface="Microsoft Sans Serif"/>
                <a:cs typeface="Microsoft Sans Serif"/>
              </a:rPr>
              <a:t> </a:t>
            </a:r>
            <a:r>
              <a:rPr sz="2000" dirty="0">
                <a:solidFill>
                  <a:srgbClr val="1F1F1F"/>
                </a:solidFill>
                <a:latin typeface="Microsoft Sans Serif"/>
                <a:cs typeface="Microsoft Sans Serif"/>
              </a:rPr>
              <a:t>any</a:t>
            </a:r>
            <a:r>
              <a:rPr sz="2000" spc="-47" dirty="0">
                <a:solidFill>
                  <a:srgbClr val="1F1F1F"/>
                </a:solidFill>
                <a:latin typeface="Microsoft Sans Serif"/>
                <a:cs typeface="Microsoft Sans Serif"/>
              </a:rPr>
              <a:t> </a:t>
            </a:r>
            <a:r>
              <a:rPr sz="2000" spc="-13" dirty="0">
                <a:solidFill>
                  <a:srgbClr val="1F1F1F"/>
                </a:solidFill>
                <a:latin typeface="Microsoft Sans Serif"/>
                <a:cs typeface="Microsoft Sans Serif"/>
              </a:rPr>
              <a:t>other model.</a:t>
            </a:r>
            <a:endParaRPr sz="2000" dirty="0">
              <a:latin typeface="Microsoft Sans Serif"/>
              <a:cs typeface="Microsoft Sans Serif"/>
            </a:endParaRPr>
          </a:p>
        </p:txBody>
      </p:sp>
      <p:pic>
        <p:nvPicPr>
          <p:cNvPr id="4" name="object 4"/>
          <p:cNvPicPr/>
          <p:nvPr/>
        </p:nvPicPr>
        <p:blipFill>
          <a:blip r:embed="rId2" cstate="print"/>
          <a:stretch>
            <a:fillRect/>
          </a:stretch>
        </p:blipFill>
        <p:spPr>
          <a:xfrm>
            <a:off x="8036946" y="2865271"/>
            <a:ext cx="3346400" cy="1724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9660-6583-A858-6C4B-8220A4462E3E}"/>
              </a:ext>
            </a:extLst>
          </p:cNvPr>
          <p:cNvSpPr>
            <a:spLocks noGrp="1"/>
          </p:cNvSpPr>
          <p:nvPr>
            <p:ph type="title"/>
          </p:nvPr>
        </p:nvSpPr>
        <p:spPr>
          <a:xfrm>
            <a:off x="1459230" y="143729"/>
            <a:ext cx="8834840" cy="553856"/>
          </a:xfrm>
          <a:solidFill>
            <a:schemeClr val="accent6">
              <a:lumMod val="40000"/>
              <a:lumOff val="60000"/>
            </a:schemeClr>
          </a:solidFill>
        </p:spPr>
        <p:txBody>
          <a:bodyPr vert="horz" lIns="91440" tIns="45720" rIns="91440" bIns="45720" rtlCol="0" anchor="b">
            <a:normAutofit fontScale="90000"/>
          </a:bodyPr>
          <a:lstStyle/>
          <a:p>
            <a:pPr algn="ctr"/>
            <a:r>
              <a:rPr lang="en-US" sz="4400" b="1" dirty="0"/>
              <a:t>Checking for Outliers</a:t>
            </a:r>
            <a:endParaRPr lang="en-CA" sz="4400" b="1" dirty="0"/>
          </a:p>
        </p:txBody>
      </p:sp>
      <p:pic>
        <p:nvPicPr>
          <p:cNvPr id="5" name="Content Placeholder 4" descr="A group of colorful boxes&#10;&#10;Description automatically generated with medium confidence">
            <a:extLst>
              <a:ext uri="{FF2B5EF4-FFF2-40B4-BE49-F238E27FC236}">
                <a16:creationId xmlns:a16="http://schemas.microsoft.com/office/drawing/2014/main" id="{07372107-C149-8354-9D81-B32FF5A05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275" y="776712"/>
            <a:ext cx="10058400" cy="4866426"/>
          </a:xfrm>
        </p:spPr>
      </p:pic>
      <p:sp>
        <p:nvSpPr>
          <p:cNvPr id="6" name="TextBox 5">
            <a:extLst>
              <a:ext uri="{FF2B5EF4-FFF2-40B4-BE49-F238E27FC236}">
                <a16:creationId xmlns:a16="http://schemas.microsoft.com/office/drawing/2014/main" id="{9941D56C-D9F5-63C3-9318-3E94B7627B77}"/>
              </a:ext>
            </a:extLst>
          </p:cNvPr>
          <p:cNvSpPr txBox="1"/>
          <p:nvPr/>
        </p:nvSpPr>
        <p:spPr>
          <a:xfrm>
            <a:off x="1000125" y="5643138"/>
            <a:ext cx="10591800" cy="369332"/>
          </a:xfrm>
          <a:prstGeom prst="rect">
            <a:avLst/>
          </a:prstGeom>
          <a:noFill/>
        </p:spPr>
        <p:txBody>
          <a:bodyPr wrap="square" rtlCol="0">
            <a:spAutoFit/>
          </a:bodyPr>
          <a:lstStyle/>
          <a:p>
            <a:r>
              <a:rPr lang="en-US" dirty="0"/>
              <a:t>There are very few outliers present in the dataset which can be ignored as dataset is very small. </a:t>
            </a:r>
            <a:endParaRPr lang="en-CA" dirty="0"/>
          </a:p>
        </p:txBody>
      </p:sp>
    </p:spTree>
    <p:extLst>
      <p:ext uri="{BB962C8B-B14F-4D97-AF65-F5344CB8AC3E}">
        <p14:creationId xmlns:p14="http://schemas.microsoft.com/office/powerpoint/2010/main" val="52724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29EC-EA9C-8A19-AB13-B5EC83B62F01}"/>
              </a:ext>
            </a:extLst>
          </p:cNvPr>
          <p:cNvSpPr>
            <a:spLocks noGrp="1"/>
          </p:cNvSpPr>
          <p:nvPr>
            <p:ph type="title"/>
          </p:nvPr>
        </p:nvSpPr>
        <p:spPr>
          <a:xfrm>
            <a:off x="1097280" y="286603"/>
            <a:ext cx="8310671" cy="703211"/>
          </a:xfrm>
          <a:solidFill>
            <a:schemeClr val="accent6">
              <a:lumMod val="40000"/>
              <a:lumOff val="60000"/>
            </a:schemeClr>
          </a:solidFill>
        </p:spPr>
        <p:txBody>
          <a:bodyPr vert="horz" lIns="91440" tIns="45720" rIns="91440" bIns="45720" rtlCol="0" anchor="b">
            <a:normAutofit/>
          </a:bodyPr>
          <a:lstStyle/>
          <a:p>
            <a:pPr algn="ctr"/>
            <a:r>
              <a:rPr lang="en-US" sz="4400" b="1" dirty="0"/>
              <a:t>Data Wrangling/Manipulations</a:t>
            </a:r>
            <a:endParaRPr lang="en-CA" sz="4400" b="1" dirty="0"/>
          </a:p>
        </p:txBody>
      </p:sp>
      <p:sp>
        <p:nvSpPr>
          <p:cNvPr id="3" name="Content Placeholder 2">
            <a:extLst>
              <a:ext uri="{FF2B5EF4-FFF2-40B4-BE49-F238E27FC236}">
                <a16:creationId xmlns:a16="http://schemas.microsoft.com/office/drawing/2014/main" id="{0E279122-2386-8372-577C-EAB3E341E2C0}"/>
              </a:ext>
            </a:extLst>
          </p:cNvPr>
          <p:cNvSpPr>
            <a:spLocks noGrp="1"/>
          </p:cNvSpPr>
          <p:nvPr>
            <p:ph idx="1"/>
          </p:nvPr>
        </p:nvSpPr>
        <p:spPr>
          <a:xfrm>
            <a:off x="1097280" y="1726164"/>
            <a:ext cx="9460741" cy="3750810"/>
          </a:xfrm>
        </p:spPr>
        <p:txBody>
          <a:bodyPr>
            <a:normAutofit/>
          </a:bodyPr>
          <a:lstStyle/>
          <a:p>
            <a:pPr algn="l">
              <a:buFont typeface="Wingdings" panose="05000000000000000000" pitchFamily="2" charset="2"/>
              <a:buChar char="q"/>
            </a:pPr>
            <a:r>
              <a:rPr lang="en-US" dirty="0">
                <a:latin typeface="-apple-system"/>
              </a:rPr>
              <a:t> </a:t>
            </a:r>
            <a:r>
              <a:rPr lang="en-US" b="0" i="0" dirty="0">
                <a:effectLst/>
                <a:latin typeface="-apple-system"/>
              </a:rPr>
              <a:t>2 values in '</a:t>
            </a:r>
            <a:r>
              <a:rPr lang="en-US" b="0" i="0" dirty="0" err="1">
                <a:effectLst/>
                <a:latin typeface="-apple-system"/>
              </a:rPr>
              <a:t>Pixel_height</a:t>
            </a:r>
            <a:r>
              <a:rPr lang="en-US" b="0" i="0" dirty="0">
                <a:effectLst/>
                <a:latin typeface="-apple-system"/>
              </a:rPr>
              <a:t>' are 0 which are outliers, so it is replaced with mean value.</a:t>
            </a:r>
          </a:p>
          <a:p>
            <a:pPr algn="l">
              <a:buFont typeface="Wingdings" panose="05000000000000000000" pitchFamily="2" charset="2"/>
              <a:buChar char="q"/>
            </a:pPr>
            <a:r>
              <a:rPr lang="en-US" b="0" i="0" dirty="0">
                <a:effectLst/>
                <a:latin typeface="-apple-system"/>
              </a:rPr>
              <a:t> There are 180 values in 'Screen_width' are 0 which are outliers, </a:t>
            </a:r>
            <a:r>
              <a:rPr lang="en-US" dirty="0">
                <a:latin typeface="-apple-system"/>
              </a:rPr>
              <a:t>and is </a:t>
            </a:r>
            <a:r>
              <a:rPr lang="en-US" b="0" i="0" dirty="0">
                <a:effectLst/>
                <a:latin typeface="-apple-system"/>
              </a:rPr>
              <a:t>replaced with mean value.</a:t>
            </a:r>
          </a:p>
          <a:p>
            <a:pPr algn="l">
              <a:buFont typeface="Wingdings" panose="05000000000000000000" pitchFamily="2" charset="2"/>
              <a:buChar char="q"/>
            </a:pPr>
            <a:r>
              <a:rPr lang="en-US" b="0" i="0" dirty="0">
                <a:effectLst/>
                <a:latin typeface="-apple-system"/>
              </a:rPr>
              <a:t> Created a new feature '</a:t>
            </a:r>
            <a:r>
              <a:rPr lang="en-US" b="0" i="0" dirty="0" err="1">
                <a:effectLst/>
                <a:latin typeface="-apple-system"/>
              </a:rPr>
              <a:t>Pixel_area</a:t>
            </a:r>
            <a:r>
              <a:rPr lang="en-US" b="0" i="0" dirty="0">
                <a:effectLst/>
                <a:latin typeface="-apple-system"/>
              </a:rPr>
              <a:t>' by multiplying 'Pixel_height' &amp; '</a:t>
            </a:r>
            <a:r>
              <a:rPr lang="en-US" b="0" i="0" dirty="0" err="1">
                <a:effectLst/>
                <a:latin typeface="-apple-system"/>
              </a:rPr>
              <a:t>Pixel_width</a:t>
            </a:r>
            <a:r>
              <a:rPr lang="en-US" b="0" i="0" dirty="0">
                <a:effectLst/>
                <a:latin typeface="-apple-system"/>
              </a:rPr>
              <a:t>’.</a:t>
            </a:r>
          </a:p>
          <a:p>
            <a:pPr algn="l">
              <a:buFont typeface="Wingdings" panose="05000000000000000000" pitchFamily="2" charset="2"/>
              <a:buChar char="q"/>
            </a:pPr>
            <a:r>
              <a:rPr lang="en-US" b="0" i="0" dirty="0">
                <a:effectLst/>
                <a:latin typeface="-apple-system"/>
              </a:rPr>
              <a:t> Created a new feature '</a:t>
            </a:r>
            <a:r>
              <a:rPr lang="en-US" b="0" i="0" dirty="0" err="1">
                <a:effectLst/>
                <a:latin typeface="-apple-system"/>
              </a:rPr>
              <a:t>Screen_area</a:t>
            </a:r>
            <a:r>
              <a:rPr lang="en-US" b="0" i="0" dirty="0">
                <a:effectLst/>
                <a:latin typeface="-apple-system"/>
              </a:rPr>
              <a:t>' by multiplying '</a:t>
            </a:r>
            <a:r>
              <a:rPr lang="en-US" b="0" i="0" dirty="0" err="1">
                <a:effectLst/>
                <a:latin typeface="-apple-system"/>
              </a:rPr>
              <a:t>Screen_height</a:t>
            </a:r>
            <a:r>
              <a:rPr lang="en-US" b="0" i="0" dirty="0">
                <a:effectLst/>
                <a:latin typeface="-apple-system"/>
              </a:rPr>
              <a:t>' &amp; 'Screen_width’.</a:t>
            </a:r>
          </a:p>
          <a:p>
            <a:pPr algn="l">
              <a:buFont typeface="Wingdings" panose="05000000000000000000" pitchFamily="2" charset="2"/>
              <a:buChar char="q"/>
            </a:pPr>
            <a:r>
              <a:rPr lang="en-US" b="0" i="0" dirty="0">
                <a:effectLst/>
                <a:latin typeface="-apple-system"/>
              </a:rPr>
              <a:t> Created new features for front &amp; primary cam for indicating presence of camera by taking all the values above 0 as 1.</a:t>
            </a:r>
          </a:p>
          <a:p>
            <a:pPr algn="l">
              <a:buFont typeface="Wingdings" panose="05000000000000000000" pitchFamily="2" charset="2"/>
              <a:buChar char="q"/>
            </a:pPr>
            <a:r>
              <a:rPr lang="en-US" b="0" i="0" dirty="0">
                <a:effectLst/>
                <a:latin typeface="-apple-system"/>
              </a:rPr>
              <a:t> Created 4 </a:t>
            </a:r>
            <a:r>
              <a:rPr lang="en-US" b="0" i="0" dirty="0" err="1">
                <a:effectLst/>
                <a:latin typeface="-apple-system"/>
              </a:rPr>
              <a:t>rambins</a:t>
            </a:r>
            <a:r>
              <a:rPr lang="en-US" b="0" i="0" dirty="0">
                <a:effectLst/>
                <a:latin typeface="-apple-system"/>
              </a:rPr>
              <a:t> ranging from 1GB to 4GB to check the distribution of ram in different price range.</a:t>
            </a:r>
          </a:p>
          <a:p>
            <a:endParaRPr lang="en-CA" dirty="0"/>
          </a:p>
        </p:txBody>
      </p:sp>
    </p:spTree>
    <p:extLst>
      <p:ext uri="{BB962C8B-B14F-4D97-AF65-F5344CB8AC3E}">
        <p14:creationId xmlns:p14="http://schemas.microsoft.com/office/powerpoint/2010/main" val="428042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E08C-C646-1ADE-928A-FC5655FF33D7}"/>
              </a:ext>
            </a:extLst>
          </p:cNvPr>
          <p:cNvSpPr>
            <a:spLocks noGrp="1"/>
          </p:cNvSpPr>
          <p:nvPr>
            <p:ph type="title" idx="4294967295"/>
          </p:nvPr>
        </p:nvSpPr>
        <p:spPr>
          <a:xfrm>
            <a:off x="2505075" y="282804"/>
            <a:ext cx="5715000" cy="624746"/>
          </a:xfrm>
          <a:solidFill>
            <a:schemeClr val="accent6">
              <a:lumMod val="40000"/>
              <a:lumOff val="60000"/>
            </a:schemeClr>
          </a:solidFill>
        </p:spPr>
        <p:txBody>
          <a:bodyPr vert="horz" lIns="91440" tIns="45720" rIns="91440" bIns="45720" rtlCol="0" anchor="b">
            <a:normAutofit fontScale="90000"/>
          </a:bodyPr>
          <a:lstStyle/>
          <a:p>
            <a:pPr algn="ctr"/>
            <a:r>
              <a:rPr lang="en-US" sz="4400" b="1" dirty="0"/>
              <a:t>Exploratory Data Analysis</a:t>
            </a:r>
            <a:endParaRPr lang="en-CA" sz="4400" b="1" dirty="0"/>
          </a:p>
        </p:txBody>
      </p:sp>
      <p:pic>
        <p:nvPicPr>
          <p:cNvPr id="8" name="object 8">
            <a:extLst>
              <a:ext uri="{FF2B5EF4-FFF2-40B4-BE49-F238E27FC236}">
                <a16:creationId xmlns:a16="http://schemas.microsoft.com/office/drawing/2014/main" id="{88EB87C4-F7C2-AB44-6733-567CA993E455}"/>
              </a:ext>
            </a:extLst>
          </p:cNvPr>
          <p:cNvPicPr/>
          <p:nvPr/>
        </p:nvPicPr>
        <p:blipFill>
          <a:blip r:embed="rId2" cstate="print"/>
          <a:stretch>
            <a:fillRect/>
          </a:stretch>
        </p:blipFill>
        <p:spPr>
          <a:xfrm>
            <a:off x="6096000" y="3820154"/>
            <a:ext cx="3943739" cy="2027328"/>
          </a:xfrm>
          <a:prstGeom prst="rect">
            <a:avLst/>
          </a:prstGeom>
        </p:spPr>
      </p:pic>
      <p:pic>
        <p:nvPicPr>
          <p:cNvPr id="13" name="Picture 12" descr="1.">
            <a:extLst>
              <a:ext uri="{FF2B5EF4-FFF2-40B4-BE49-F238E27FC236}">
                <a16:creationId xmlns:a16="http://schemas.microsoft.com/office/drawing/2014/main" id="{2B0BE11D-52FF-F1C8-1DD6-DE4397565E76}"/>
              </a:ext>
            </a:extLst>
          </p:cNvPr>
          <p:cNvPicPr>
            <a:picLocks noChangeAspect="1"/>
          </p:cNvPicPr>
          <p:nvPr/>
        </p:nvPicPr>
        <p:blipFill>
          <a:blip r:embed="rId3"/>
          <a:stretch>
            <a:fillRect/>
          </a:stretch>
        </p:blipFill>
        <p:spPr>
          <a:xfrm>
            <a:off x="161925" y="1188660"/>
            <a:ext cx="5324475" cy="5694272"/>
          </a:xfrm>
          <a:prstGeom prst="rect">
            <a:avLst/>
          </a:prstGeom>
        </p:spPr>
      </p:pic>
      <p:sp>
        <p:nvSpPr>
          <p:cNvPr id="14" name="TextBox 13">
            <a:extLst>
              <a:ext uri="{FF2B5EF4-FFF2-40B4-BE49-F238E27FC236}">
                <a16:creationId xmlns:a16="http://schemas.microsoft.com/office/drawing/2014/main" id="{13B2E90A-048C-FF95-A5A4-8C1A523C82EA}"/>
              </a:ext>
            </a:extLst>
          </p:cNvPr>
          <p:cNvSpPr txBox="1"/>
          <p:nvPr/>
        </p:nvSpPr>
        <p:spPr>
          <a:xfrm>
            <a:off x="6391275" y="4002821"/>
            <a:ext cx="4324350" cy="1661993"/>
          </a:xfrm>
          <a:prstGeom prst="rect">
            <a:avLst/>
          </a:prstGeom>
          <a:noFill/>
        </p:spPr>
        <p:txBody>
          <a:bodyPr wrap="square" rtlCol="0">
            <a:spAutoFit/>
          </a:bodyPr>
          <a:lstStyle/>
          <a:p>
            <a:pPr>
              <a:lnSpc>
                <a:spcPct val="100000"/>
              </a:lnSpc>
              <a:spcBef>
                <a:spcPts val="95"/>
              </a:spcBef>
            </a:pPr>
            <a:r>
              <a:rPr lang="en-US" sz="1400" dirty="0">
                <a:latin typeface="Microsoft Sans Serif"/>
                <a:cs typeface="Microsoft Sans Serif"/>
              </a:rPr>
              <a:t>The</a:t>
            </a:r>
            <a:r>
              <a:rPr lang="en-US" sz="1400" spc="-20" dirty="0">
                <a:latin typeface="Microsoft Sans Serif"/>
                <a:cs typeface="Microsoft Sans Serif"/>
              </a:rPr>
              <a:t> </a:t>
            </a:r>
            <a:r>
              <a:rPr lang="en-US" sz="1400" dirty="0">
                <a:latin typeface="Microsoft Sans Serif"/>
                <a:cs typeface="Microsoft Sans Serif"/>
              </a:rPr>
              <a:t>data</a:t>
            </a:r>
            <a:r>
              <a:rPr lang="en-US" sz="1400" spc="-40" dirty="0">
                <a:latin typeface="Microsoft Sans Serif"/>
                <a:cs typeface="Microsoft Sans Serif"/>
              </a:rPr>
              <a:t> </a:t>
            </a:r>
            <a:r>
              <a:rPr lang="en-US" sz="1400" dirty="0">
                <a:latin typeface="Microsoft Sans Serif"/>
                <a:cs typeface="Microsoft Sans Serif"/>
              </a:rPr>
              <a:t>is</a:t>
            </a:r>
            <a:r>
              <a:rPr lang="en-US" sz="1400" spc="-35" dirty="0">
                <a:latin typeface="Microsoft Sans Serif"/>
                <a:cs typeface="Microsoft Sans Serif"/>
              </a:rPr>
              <a:t> </a:t>
            </a:r>
            <a:r>
              <a:rPr lang="en-US" sz="1400" dirty="0">
                <a:latin typeface="Microsoft Sans Serif"/>
                <a:cs typeface="Microsoft Sans Serif"/>
              </a:rPr>
              <a:t>equally</a:t>
            </a:r>
            <a:r>
              <a:rPr lang="en-US" sz="1400" spc="30" dirty="0">
                <a:latin typeface="Microsoft Sans Serif"/>
                <a:cs typeface="Microsoft Sans Serif"/>
              </a:rPr>
              <a:t> </a:t>
            </a:r>
            <a:r>
              <a:rPr lang="en-US" sz="1400" dirty="0">
                <a:latin typeface="Microsoft Sans Serif"/>
                <a:cs typeface="Microsoft Sans Serif"/>
              </a:rPr>
              <a:t>distributed.</a:t>
            </a:r>
            <a:r>
              <a:rPr lang="en-US" sz="1400" spc="25" dirty="0">
                <a:latin typeface="Microsoft Sans Serif"/>
                <a:cs typeface="Microsoft Sans Serif"/>
              </a:rPr>
              <a:t> </a:t>
            </a:r>
            <a:r>
              <a:rPr lang="en-US" sz="1400" spc="-10" dirty="0">
                <a:latin typeface="Microsoft Sans Serif"/>
                <a:cs typeface="Microsoft Sans Serif"/>
              </a:rPr>
              <a:t>Price</a:t>
            </a:r>
            <a:endParaRPr lang="en-US" sz="1400" dirty="0">
              <a:latin typeface="Microsoft Sans Serif"/>
              <a:cs typeface="Microsoft Sans Serif"/>
            </a:endParaRPr>
          </a:p>
          <a:p>
            <a:pPr marR="1905">
              <a:lnSpc>
                <a:spcPct val="100000"/>
              </a:lnSpc>
            </a:pPr>
            <a:r>
              <a:rPr lang="en-US" sz="1400" dirty="0">
                <a:latin typeface="Microsoft Sans Serif"/>
                <a:cs typeface="Microsoft Sans Serif"/>
              </a:rPr>
              <a:t>range</a:t>
            </a:r>
            <a:r>
              <a:rPr lang="en-US" sz="1400" spc="-20" dirty="0">
                <a:latin typeface="Microsoft Sans Serif"/>
                <a:cs typeface="Microsoft Sans Serif"/>
              </a:rPr>
              <a:t> </a:t>
            </a:r>
            <a:r>
              <a:rPr lang="en-US" sz="1400" dirty="0">
                <a:latin typeface="Microsoft Sans Serif"/>
                <a:cs typeface="Microsoft Sans Serif"/>
              </a:rPr>
              <a:t>are</a:t>
            </a:r>
            <a:r>
              <a:rPr lang="en-US" sz="1400" spc="-20" dirty="0">
                <a:latin typeface="Microsoft Sans Serif"/>
                <a:cs typeface="Microsoft Sans Serif"/>
              </a:rPr>
              <a:t> </a:t>
            </a:r>
            <a:r>
              <a:rPr lang="en-US" sz="1400" dirty="0">
                <a:latin typeface="Microsoft Sans Serif"/>
                <a:cs typeface="Microsoft Sans Serif"/>
              </a:rPr>
              <a:t>as</a:t>
            </a:r>
            <a:r>
              <a:rPr lang="en-US" sz="1400" spc="-35" dirty="0">
                <a:latin typeface="Microsoft Sans Serif"/>
                <a:cs typeface="Microsoft Sans Serif"/>
              </a:rPr>
              <a:t> </a:t>
            </a:r>
            <a:r>
              <a:rPr lang="en-US" sz="1400" spc="-10" dirty="0">
                <a:latin typeface="Microsoft Sans Serif"/>
                <a:cs typeface="Microsoft Sans Serif"/>
              </a:rPr>
              <a:t>follows:</a:t>
            </a:r>
            <a:endParaRPr lang="en-US" sz="1400" dirty="0">
              <a:latin typeface="Microsoft Sans Serif"/>
              <a:cs typeface="Microsoft Sans Serif"/>
            </a:endParaRPr>
          </a:p>
          <a:p>
            <a:pPr marL="838835" indent="-286385">
              <a:lnSpc>
                <a:spcPct val="100000"/>
              </a:lnSpc>
              <a:buFont typeface="Wingdings"/>
              <a:buChar char=""/>
              <a:tabLst>
                <a:tab pos="838835" algn="l"/>
              </a:tabLst>
            </a:pPr>
            <a:r>
              <a:rPr lang="en-US" sz="1400" dirty="0">
                <a:latin typeface="Microsoft Sans Serif"/>
                <a:cs typeface="Microsoft Sans Serif"/>
              </a:rPr>
              <a:t>0</a:t>
            </a:r>
            <a:r>
              <a:rPr lang="en-US" sz="1400" spc="-15" dirty="0">
                <a:latin typeface="Microsoft Sans Serif"/>
                <a:cs typeface="Microsoft Sans Serif"/>
              </a:rPr>
              <a:t> </a:t>
            </a:r>
            <a:r>
              <a:rPr lang="en-US" sz="1400" dirty="0">
                <a:latin typeface="Microsoft Sans Serif"/>
                <a:cs typeface="Microsoft Sans Serif"/>
              </a:rPr>
              <a:t>-</a:t>
            </a:r>
            <a:r>
              <a:rPr lang="en-US" sz="1400" spc="-15" dirty="0">
                <a:latin typeface="Microsoft Sans Serif"/>
                <a:cs typeface="Microsoft Sans Serif"/>
              </a:rPr>
              <a:t> </a:t>
            </a:r>
            <a:r>
              <a:rPr lang="en-US" sz="1400" dirty="0">
                <a:latin typeface="Microsoft Sans Serif"/>
                <a:cs typeface="Microsoft Sans Serif"/>
              </a:rPr>
              <a:t>Low</a:t>
            </a:r>
            <a:r>
              <a:rPr lang="en-US" sz="1400" spc="-10" dirty="0">
                <a:latin typeface="Microsoft Sans Serif"/>
                <a:cs typeface="Microsoft Sans Serif"/>
              </a:rPr>
              <a:t> </a:t>
            </a:r>
            <a:r>
              <a:rPr lang="en-US" sz="1400" dirty="0">
                <a:latin typeface="Microsoft Sans Serif"/>
                <a:cs typeface="Microsoft Sans Serif"/>
              </a:rPr>
              <a:t>cost</a:t>
            </a:r>
            <a:r>
              <a:rPr lang="en-US" sz="1400" spc="10" dirty="0">
                <a:latin typeface="Microsoft Sans Serif"/>
                <a:cs typeface="Microsoft Sans Serif"/>
              </a:rPr>
              <a:t> </a:t>
            </a:r>
            <a:r>
              <a:rPr lang="en-US" sz="1400" spc="-10" dirty="0">
                <a:latin typeface="Microsoft Sans Serif"/>
                <a:cs typeface="Microsoft Sans Serif"/>
              </a:rPr>
              <a:t>phones</a:t>
            </a:r>
            <a:endParaRPr lang="en-US" sz="1400" dirty="0">
              <a:latin typeface="Microsoft Sans Serif"/>
              <a:cs typeface="Microsoft Sans Serif"/>
            </a:endParaRPr>
          </a:p>
          <a:p>
            <a:pPr marL="686435" indent="-286385">
              <a:lnSpc>
                <a:spcPct val="100000"/>
              </a:lnSpc>
              <a:buFont typeface="Wingdings"/>
              <a:buChar char=""/>
              <a:tabLst>
                <a:tab pos="686435" algn="l"/>
              </a:tabLst>
            </a:pPr>
            <a:r>
              <a:rPr lang="en-US" sz="1400" dirty="0">
                <a:latin typeface="Microsoft Sans Serif"/>
                <a:cs typeface="Microsoft Sans Serif"/>
              </a:rPr>
              <a:t>1</a:t>
            </a:r>
            <a:r>
              <a:rPr lang="en-US" sz="1400" spc="-35" dirty="0">
                <a:latin typeface="Microsoft Sans Serif"/>
                <a:cs typeface="Microsoft Sans Serif"/>
              </a:rPr>
              <a:t> </a:t>
            </a:r>
            <a:r>
              <a:rPr lang="en-US" sz="1400" dirty="0">
                <a:latin typeface="Microsoft Sans Serif"/>
                <a:cs typeface="Microsoft Sans Serif"/>
              </a:rPr>
              <a:t>-</a:t>
            </a:r>
            <a:r>
              <a:rPr lang="en-US" sz="1400" spc="-35" dirty="0">
                <a:latin typeface="Microsoft Sans Serif"/>
                <a:cs typeface="Microsoft Sans Serif"/>
              </a:rPr>
              <a:t> </a:t>
            </a:r>
            <a:r>
              <a:rPr lang="en-US" sz="1400" dirty="0">
                <a:latin typeface="Microsoft Sans Serif"/>
                <a:cs typeface="Microsoft Sans Serif"/>
              </a:rPr>
              <a:t>Medium</a:t>
            </a:r>
            <a:r>
              <a:rPr lang="en-US" sz="1400" spc="10" dirty="0">
                <a:latin typeface="Microsoft Sans Serif"/>
                <a:cs typeface="Microsoft Sans Serif"/>
              </a:rPr>
              <a:t> </a:t>
            </a:r>
            <a:r>
              <a:rPr lang="en-US" sz="1400" dirty="0">
                <a:latin typeface="Microsoft Sans Serif"/>
                <a:cs typeface="Microsoft Sans Serif"/>
              </a:rPr>
              <a:t>cost</a:t>
            </a:r>
            <a:r>
              <a:rPr lang="en-US" sz="1400" spc="-30" dirty="0">
                <a:latin typeface="Microsoft Sans Serif"/>
                <a:cs typeface="Microsoft Sans Serif"/>
              </a:rPr>
              <a:t> </a:t>
            </a:r>
            <a:r>
              <a:rPr lang="en-US" sz="1400" spc="-10" dirty="0">
                <a:latin typeface="Microsoft Sans Serif"/>
                <a:cs typeface="Microsoft Sans Serif"/>
              </a:rPr>
              <a:t>phones</a:t>
            </a:r>
            <a:endParaRPr lang="en-US" sz="1400" dirty="0">
              <a:latin typeface="Microsoft Sans Serif"/>
              <a:cs typeface="Microsoft Sans Serif"/>
            </a:endParaRPr>
          </a:p>
          <a:p>
            <a:pPr marL="820419" lvl="1" indent="-286385">
              <a:lnSpc>
                <a:spcPct val="100000"/>
              </a:lnSpc>
              <a:buFont typeface="Wingdings"/>
              <a:buChar char=""/>
              <a:tabLst>
                <a:tab pos="820419" algn="l"/>
              </a:tabLst>
            </a:pPr>
            <a:r>
              <a:rPr lang="en-US" sz="1400" dirty="0">
                <a:latin typeface="Microsoft Sans Serif"/>
                <a:cs typeface="Microsoft Sans Serif"/>
              </a:rPr>
              <a:t>2</a:t>
            </a:r>
            <a:r>
              <a:rPr lang="en-US" sz="1400" spc="-20" dirty="0">
                <a:latin typeface="Microsoft Sans Serif"/>
                <a:cs typeface="Microsoft Sans Serif"/>
              </a:rPr>
              <a:t> </a:t>
            </a:r>
            <a:r>
              <a:rPr lang="en-US" sz="1400" dirty="0">
                <a:latin typeface="Microsoft Sans Serif"/>
                <a:cs typeface="Microsoft Sans Serif"/>
              </a:rPr>
              <a:t>-</a:t>
            </a:r>
            <a:r>
              <a:rPr lang="en-US" sz="1400" spc="-25" dirty="0">
                <a:latin typeface="Microsoft Sans Serif"/>
                <a:cs typeface="Microsoft Sans Serif"/>
              </a:rPr>
              <a:t> </a:t>
            </a:r>
            <a:r>
              <a:rPr lang="en-US" sz="1400" dirty="0">
                <a:latin typeface="Microsoft Sans Serif"/>
                <a:cs typeface="Microsoft Sans Serif"/>
              </a:rPr>
              <a:t>High cost</a:t>
            </a:r>
            <a:r>
              <a:rPr lang="en-US" sz="1400" spc="-20" dirty="0">
                <a:latin typeface="Microsoft Sans Serif"/>
                <a:cs typeface="Microsoft Sans Serif"/>
              </a:rPr>
              <a:t> </a:t>
            </a:r>
            <a:r>
              <a:rPr lang="en-US" sz="1400" spc="-10" dirty="0">
                <a:latin typeface="Microsoft Sans Serif"/>
                <a:cs typeface="Microsoft Sans Serif"/>
              </a:rPr>
              <a:t>phones</a:t>
            </a:r>
            <a:endParaRPr lang="en-US" sz="1400" dirty="0">
              <a:latin typeface="Microsoft Sans Serif"/>
              <a:cs typeface="Microsoft Sans Serif"/>
            </a:endParaRPr>
          </a:p>
          <a:p>
            <a:pPr marL="628650" indent="-287020">
              <a:lnSpc>
                <a:spcPct val="100000"/>
              </a:lnSpc>
              <a:buFont typeface="Wingdings"/>
              <a:buChar char=""/>
              <a:tabLst>
                <a:tab pos="628650" algn="l"/>
              </a:tabLst>
            </a:pPr>
            <a:r>
              <a:rPr lang="en-US" sz="1400" dirty="0">
                <a:latin typeface="Microsoft Sans Serif"/>
                <a:cs typeface="Microsoft Sans Serif"/>
              </a:rPr>
              <a:t>3</a:t>
            </a:r>
            <a:r>
              <a:rPr lang="en-US" sz="1400" spc="-20" dirty="0">
                <a:latin typeface="Microsoft Sans Serif"/>
                <a:cs typeface="Microsoft Sans Serif"/>
              </a:rPr>
              <a:t> </a:t>
            </a:r>
            <a:r>
              <a:rPr lang="en-US" sz="1400" dirty="0">
                <a:latin typeface="Microsoft Sans Serif"/>
                <a:cs typeface="Microsoft Sans Serif"/>
              </a:rPr>
              <a:t>-</a:t>
            </a:r>
            <a:r>
              <a:rPr lang="en-US" sz="1400" spc="-20" dirty="0">
                <a:latin typeface="Microsoft Sans Serif"/>
                <a:cs typeface="Microsoft Sans Serif"/>
              </a:rPr>
              <a:t> </a:t>
            </a:r>
            <a:r>
              <a:rPr lang="en-US" sz="1400" dirty="0">
                <a:latin typeface="Microsoft Sans Serif"/>
                <a:cs typeface="Microsoft Sans Serif"/>
              </a:rPr>
              <a:t>Very</a:t>
            </a:r>
            <a:r>
              <a:rPr lang="en-US" sz="1400" spc="-5" dirty="0">
                <a:latin typeface="Microsoft Sans Serif"/>
                <a:cs typeface="Microsoft Sans Serif"/>
              </a:rPr>
              <a:t> </a:t>
            </a:r>
            <a:r>
              <a:rPr lang="en-US" sz="1400" dirty="0">
                <a:latin typeface="Microsoft Sans Serif"/>
                <a:cs typeface="Microsoft Sans Serif"/>
              </a:rPr>
              <a:t>high</a:t>
            </a:r>
            <a:r>
              <a:rPr lang="en-US" sz="1400" spc="10" dirty="0">
                <a:latin typeface="Microsoft Sans Serif"/>
                <a:cs typeface="Microsoft Sans Serif"/>
              </a:rPr>
              <a:t> </a:t>
            </a:r>
            <a:r>
              <a:rPr lang="en-US" sz="1400" dirty="0">
                <a:latin typeface="Microsoft Sans Serif"/>
                <a:cs typeface="Microsoft Sans Serif"/>
              </a:rPr>
              <a:t>cost</a:t>
            </a:r>
            <a:r>
              <a:rPr lang="en-US" sz="1400" spc="10" dirty="0">
                <a:latin typeface="Microsoft Sans Serif"/>
                <a:cs typeface="Microsoft Sans Serif"/>
              </a:rPr>
              <a:t> </a:t>
            </a:r>
            <a:r>
              <a:rPr lang="en-US" sz="1400" spc="-10" dirty="0">
                <a:latin typeface="Microsoft Sans Serif"/>
                <a:cs typeface="Microsoft Sans Serif"/>
              </a:rPr>
              <a:t>phones</a:t>
            </a:r>
            <a:endParaRPr lang="en-US" sz="1400" dirty="0">
              <a:latin typeface="Microsoft Sans Serif"/>
              <a:cs typeface="Microsoft Sans Serif"/>
            </a:endParaRPr>
          </a:p>
          <a:p>
            <a:endParaRPr lang="en-CA" dirty="0"/>
          </a:p>
        </p:txBody>
      </p:sp>
      <p:pic>
        <p:nvPicPr>
          <p:cNvPr id="15" name="object 5">
            <a:extLst>
              <a:ext uri="{FF2B5EF4-FFF2-40B4-BE49-F238E27FC236}">
                <a16:creationId xmlns:a16="http://schemas.microsoft.com/office/drawing/2014/main" id="{36C7CEB4-B1FA-7F54-864E-5CB8593332A6}"/>
              </a:ext>
            </a:extLst>
          </p:cNvPr>
          <p:cNvPicPr/>
          <p:nvPr/>
        </p:nvPicPr>
        <p:blipFill>
          <a:blip r:embed="rId4" cstate="print"/>
          <a:stretch>
            <a:fillRect/>
          </a:stretch>
        </p:blipFill>
        <p:spPr>
          <a:xfrm>
            <a:off x="6771887" y="822855"/>
            <a:ext cx="3943738" cy="2905965"/>
          </a:xfrm>
          <a:prstGeom prst="rect">
            <a:avLst/>
          </a:prstGeom>
        </p:spPr>
      </p:pic>
    </p:spTree>
    <p:extLst>
      <p:ext uri="{BB962C8B-B14F-4D97-AF65-F5344CB8AC3E}">
        <p14:creationId xmlns:p14="http://schemas.microsoft.com/office/powerpoint/2010/main" val="20557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5">
            <a:extLst>
              <a:ext uri="{FF2B5EF4-FFF2-40B4-BE49-F238E27FC236}">
                <a16:creationId xmlns:a16="http://schemas.microsoft.com/office/drawing/2014/main" id="{35BBACE6-335C-067F-8556-2135031E1DDF}"/>
              </a:ext>
            </a:extLst>
          </p:cNvPr>
          <p:cNvPicPr/>
          <p:nvPr/>
        </p:nvPicPr>
        <p:blipFill>
          <a:blip r:embed="rId2" cstate="print"/>
          <a:stretch>
            <a:fillRect/>
          </a:stretch>
        </p:blipFill>
        <p:spPr>
          <a:xfrm>
            <a:off x="1048136" y="510384"/>
            <a:ext cx="9961986" cy="3847011"/>
          </a:xfrm>
          <a:prstGeom prst="rect">
            <a:avLst/>
          </a:prstGeom>
        </p:spPr>
      </p:pic>
      <p:sp>
        <p:nvSpPr>
          <p:cNvPr id="4" name="TextBox 3">
            <a:extLst>
              <a:ext uri="{FF2B5EF4-FFF2-40B4-BE49-F238E27FC236}">
                <a16:creationId xmlns:a16="http://schemas.microsoft.com/office/drawing/2014/main" id="{0CABC4E1-46F8-72E0-DD51-E93B9276943C}"/>
              </a:ext>
            </a:extLst>
          </p:cNvPr>
          <p:cNvSpPr txBox="1"/>
          <p:nvPr/>
        </p:nvSpPr>
        <p:spPr>
          <a:xfrm>
            <a:off x="391886" y="4534678"/>
            <a:ext cx="5704114" cy="1538883"/>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a:rPr>
              <a:t>Almost 50% phones are having </a:t>
            </a:r>
            <a:r>
              <a:rPr lang="en-US" sz="1600" b="0" i="0" dirty="0" err="1">
                <a:solidFill>
                  <a:srgbClr val="000000"/>
                </a:solidFill>
                <a:effectLst/>
                <a:latin typeface="Helvetica Neue"/>
              </a:rPr>
              <a:t>bluetooth</a:t>
            </a:r>
            <a:r>
              <a:rPr lang="en-US" sz="1600" b="0" i="0" dirty="0">
                <a:solidFill>
                  <a:srgbClr val="000000"/>
                </a:solidFill>
                <a:effectLst/>
                <a:latin typeface="Helvetica Neue"/>
              </a:rPr>
              <a:t> connectivity.</a:t>
            </a:r>
          </a:p>
          <a:p>
            <a:pPr marL="285750" indent="-285750">
              <a:buFont typeface="Arial" panose="020B0604020202020204" pitchFamily="34" charset="0"/>
              <a:buChar char="•"/>
            </a:pPr>
            <a:r>
              <a:rPr lang="en-US" sz="1600" b="0" i="0" dirty="0">
                <a:solidFill>
                  <a:srgbClr val="000000"/>
                </a:solidFill>
                <a:effectLst/>
                <a:latin typeface="Helvetica Neue"/>
              </a:rPr>
              <a:t>Almost 50% phones are having dual sim. </a:t>
            </a:r>
          </a:p>
          <a:p>
            <a:pPr marL="285750" indent="-285750">
              <a:buFont typeface="Arial" panose="020B0604020202020204" pitchFamily="34" charset="0"/>
              <a:buChar char="•"/>
            </a:pPr>
            <a:r>
              <a:rPr lang="en-US" sz="1600" b="0" i="0" dirty="0">
                <a:solidFill>
                  <a:srgbClr val="000000"/>
                </a:solidFill>
                <a:effectLst/>
                <a:latin typeface="Helvetica Neue"/>
              </a:rPr>
              <a:t>Almost 48% phones lack 4G connectivity and 23% phones lack 3G connectivity.</a:t>
            </a:r>
            <a:br>
              <a:rPr lang="en-US" sz="1600" dirty="0"/>
            </a:br>
            <a:r>
              <a:rPr lang="en-US" sz="1600" b="0" i="0" dirty="0">
                <a:solidFill>
                  <a:srgbClr val="000000"/>
                </a:solidFill>
                <a:effectLst/>
                <a:latin typeface="Helvetica Neue"/>
              </a:rPr>
              <a:t>Phones lacking 3G are not having 4G connectivity as well.</a:t>
            </a:r>
          </a:p>
          <a:p>
            <a:pPr marL="285750" indent="-285750">
              <a:buFont typeface="Arial" panose="020B0604020202020204" pitchFamily="34" charset="0"/>
              <a:buChar char="•"/>
            </a:pPr>
            <a:endParaRPr lang="en-CA" sz="1400" dirty="0"/>
          </a:p>
        </p:txBody>
      </p:sp>
      <p:sp>
        <p:nvSpPr>
          <p:cNvPr id="5" name="TextBox 4">
            <a:extLst>
              <a:ext uri="{FF2B5EF4-FFF2-40B4-BE49-F238E27FC236}">
                <a16:creationId xmlns:a16="http://schemas.microsoft.com/office/drawing/2014/main" id="{AFF715C8-CCC8-D956-6E46-3B1E52996C07}"/>
              </a:ext>
            </a:extLst>
          </p:cNvPr>
          <p:cNvSpPr txBox="1"/>
          <p:nvPr/>
        </p:nvSpPr>
        <p:spPr>
          <a:xfrm>
            <a:off x="6690049" y="4534678"/>
            <a:ext cx="5110065" cy="86177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latin typeface="Helvetica Neue"/>
              </a:rPr>
              <a:t>Almost 50% phones lack wifi connectivity.</a:t>
            </a:r>
          </a:p>
          <a:p>
            <a:pPr marL="285750" indent="-285750">
              <a:buFont typeface="Arial" panose="020B0604020202020204" pitchFamily="34" charset="0"/>
              <a:buChar char="•"/>
            </a:pPr>
            <a:r>
              <a:rPr lang="en-US" sz="1600" b="0" i="0" dirty="0">
                <a:solidFill>
                  <a:srgbClr val="000000"/>
                </a:solidFill>
                <a:effectLst/>
                <a:latin typeface="Helvetica Neue"/>
              </a:rPr>
              <a:t>Almost 50% phones does not have touch screen.</a:t>
            </a:r>
            <a:endParaRPr lang="en-US" sz="1600" dirty="0">
              <a:solidFill>
                <a:srgbClr val="000000"/>
              </a:solidFill>
              <a:latin typeface="Helvetica Neue"/>
            </a:endParaRP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40264920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2046</TotalTime>
  <Words>1445</Words>
  <Application>Microsoft Office PowerPoint</Application>
  <PresentationFormat>Widescreen</PresentationFormat>
  <Paragraphs>132</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Aptos</vt:lpstr>
      <vt:lpstr>Arial</vt:lpstr>
      <vt:lpstr>Calibri</vt:lpstr>
      <vt:lpstr>Calibri Light</vt:lpstr>
      <vt:lpstr>Helvetica Neue</vt:lpstr>
      <vt:lpstr>Microsoft Sans Serif</vt:lpstr>
      <vt:lpstr>Noto Sans Symbols</vt:lpstr>
      <vt:lpstr>Roboto</vt:lpstr>
      <vt:lpstr>Wingdings</vt:lpstr>
      <vt:lpstr>Retrospect</vt:lpstr>
      <vt:lpstr>PowerPoint Presentation</vt:lpstr>
      <vt:lpstr>Introduction</vt:lpstr>
      <vt:lpstr>PowerPoint Presentation</vt:lpstr>
      <vt:lpstr>Problem Statement</vt:lpstr>
      <vt:lpstr>A Quick Data Summary</vt:lpstr>
      <vt:lpstr>Checking for Outliers</vt:lpstr>
      <vt:lpstr>Data Wrangling/Manipulations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BABU</dc:creator>
  <cp:lastModifiedBy>Maya BABU</cp:lastModifiedBy>
  <cp:revision>8</cp:revision>
  <dcterms:created xsi:type="dcterms:W3CDTF">2024-03-05T06:48:08Z</dcterms:created>
  <dcterms:modified xsi:type="dcterms:W3CDTF">2024-03-06T16:54:51Z</dcterms:modified>
</cp:coreProperties>
</file>