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handoutMasterIdLst>
    <p:handoutMasterId r:id="rId20"/>
  </p:handoutMasterIdLst>
  <p:sldIdLst>
    <p:sldId id="256" r:id="rId2"/>
    <p:sldId id="257" r:id="rId3"/>
    <p:sldId id="283" r:id="rId4"/>
    <p:sldId id="290" r:id="rId5"/>
    <p:sldId id="291" r:id="rId6"/>
    <p:sldId id="292" r:id="rId7"/>
    <p:sldId id="259" r:id="rId8"/>
    <p:sldId id="261" r:id="rId9"/>
    <p:sldId id="284" r:id="rId10"/>
    <p:sldId id="285" r:id="rId11"/>
    <p:sldId id="286" r:id="rId12"/>
    <p:sldId id="287" r:id="rId13"/>
    <p:sldId id="288" r:id="rId14"/>
    <p:sldId id="289" r:id="rId15"/>
    <p:sldId id="293" r:id="rId16"/>
    <p:sldId id="294" r:id="rId17"/>
    <p:sldId id="295" r:id="rId1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3871CB4-5C16-91B4-C01D-53424B26CA4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id="{3FF324E1-4BEB-C28C-5D20-F317583B5F9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id="{115DF3C6-2864-31B1-1CC4-57C730F0636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E553792D-E7EC-F8D5-F9B2-6C9DE7C6EB0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6F788CDC-798A-FCC4-7CB7-3891B0C3B39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id="{13E6A2CB-B721-1E64-B289-70ACB45EEF9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591B4AB-1824-4DC4-B617-54ABE989F70B}"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591B4AB-1824-4DC4-B617-54ABE989F70B}" type="slidenum">
              <a:rPr lang="ru-RU" altLang="en-US" smtClean="0"/>
              <a:pPr/>
              <a:t>2</a:t>
            </a:fld>
            <a:endParaRPr lang="ru-RU" altLang="en-US"/>
          </a:p>
        </p:txBody>
      </p:sp>
    </p:spTree>
    <p:extLst>
      <p:ext uri="{BB962C8B-B14F-4D97-AF65-F5344CB8AC3E}">
        <p14:creationId xmlns:p14="http://schemas.microsoft.com/office/powerpoint/2010/main" val="136929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288" y="404813"/>
            <a:ext cx="6697662" cy="893762"/>
          </a:xfrm>
        </p:spPr>
        <p:txBody>
          <a:bodyPr/>
          <a:lstStyle>
            <a:lvl1pPr algn="l">
              <a:defRPr sz="3200"/>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95288" y="1196975"/>
            <a:ext cx="6697662" cy="561975"/>
          </a:xfrm>
        </p:spPr>
        <p:txBody>
          <a:bodyPr/>
          <a:lstStyle>
            <a:lvl1pPr marL="0" indent="0">
              <a:buFontTx/>
              <a:buNone/>
              <a:defRPr sz="2400" b="1">
                <a:solidFill>
                  <a:schemeClr val="bg2"/>
                </a:solidFill>
              </a:defRPr>
            </a:lvl1pPr>
          </a:lstStyle>
          <a:p>
            <a:pPr lvl="0"/>
            <a:r>
              <a:rPr lang="en-US" noProof="0"/>
              <a:t>Click to edit Master subtitle style</a:t>
            </a:r>
            <a:endParaRPr lang="ru-RU" noProof="0"/>
          </a:p>
        </p:txBody>
      </p:sp>
    </p:spTree>
    <p:extLst>
      <p:ext uri="{BB962C8B-B14F-4D97-AF65-F5344CB8AC3E}">
        <p14:creationId xmlns:p14="http://schemas.microsoft.com/office/powerpoint/2010/main" val="212673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23855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50075" y="617538"/>
            <a:ext cx="1943100" cy="5764212"/>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16013" y="617538"/>
            <a:ext cx="5681662" cy="5764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63772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71706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1851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16013" y="1412875"/>
            <a:ext cx="3811587"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80000" y="1412875"/>
            <a:ext cx="38131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7403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579174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extLst>
      <p:ext uri="{BB962C8B-B14F-4D97-AF65-F5344CB8AC3E}">
        <p14:creationId xmlns:p14="http://schemas.microsoft.com/office/powerpoint/2010/main" val="234309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957221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277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482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79613" y="617538"/>
            <a:ext cx="684053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16013" y="1412875"/>
            <a:ext cx="7777162" cy="4968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9717725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rtl="0" eaLnBrk="1" fontAlgn="base" hangingPunct="1">
        <a:spcBef>
          <a:spcPct val="0"/>
        </a:spcBef>
        <a:spcAft>
          <a:spcPct val="0"/>
        </a:spcAft>
        <a:defRPr sz="3600" b="1">
          <a:solidFill>
            <a:schemeClr val="bg2"/>
          </a:solidFill>
          <a:latin typeface="+mj-lt"/>
          <a:ea typeface="+mj-ea"/>
          <a:cs typeface="+mj-cs"/>
        </a:defRPr>
      </a:lvl1pPr>
      <a:lvl2pPr algn="r" rtl="0" eaLnBrk="1" fontAlgn="base" hangingPunct="1">
        <a:spcBef>
          <a:spcPct val="0"/>
        </a:spcBef>
        <a:spcAft>
          <a:spcPct val="0"/>
        </a:spcAft>
        <a:defRPr sz="3600" b="1">
          <a:solidFill>
            <a:schemeClr val="bg2"/>
          </a:solidFill>
          <a:latin typeface="Arial" charset="0"/>
        </a:defRPr>
      </a:lvl2pPr>
      <a:lvl3pPr algn="r" rtl="0" eaLnBrk="1" fontAlgn="base" hangingPunct="1">
        <a:spcBef>
          <a:spcPct val="0"/>
        </a:spcBef>
        <a:spcAft>
          <a:spcPct val="0"/>
        </a:spcAft>
        <a:defRPr sz="3600" b="1">
          <a:solidFill>
            <a:schemeClr val="bg2"/>
          </a:solidFill>
          <a:latin typeface="Arial" charset="0"/>
        </a:defRPr>
      </a:lvl3pPr>
      <a:lvl4pPr algn="r" rtl="0" eaLnBrk="1" fontAlgn="base" hangingPunct="1">
        <a:spcBef>
          <a:spcPct val="0"/>
        </a:spcBef>
        <a:spcAft>
          <a:spcPct val="0"/>
        </a:spcAft>
        <a:defRPr sz="3600" b="1">
          <a:solidFill>
            <a:schemeClr val="bg2"/>
          </a:solidFill>
          <a:latin typeface="Arial" charset="0"/>
        </a:defRPr>
      </a:lvl4pPr>
      <a:lvl5pPr algn="r" rtl="0" eaLnBrk="1" fontAlgn="base" hangingPunct="1">
        <a:spcBef>
          <a:spcPct val="0"/>
        </a:spcBef>
        <a:spcAft>
          <a:spcPct val="0"/>
        </a:spcAft>
        <a:defRPr sz="3600" b="1">
          <a:solidFill>
            <a:schemeClr val="bg2"/>
          </a:solidFill>
          <a:latin typeface="Arial" charset="0"/>
        </a:defRPr>
      </a:lvl5pPr>
      <a:lvl6pPr marL="457200" algn="r" rtl="0" eaLnBrk="1" fontAlgn="base" hangingPunct="1">
        <a:spcBef>
          <a:spcPct val="0"/>
        </a:spcBef>
        <a:spcAft>
          <a:spcPct val="0"/>
        </a:spcAft>
        <a:defRPr sz="3600" b="1">
          <a:solidFill>
            <a:schemeClr val="bg2"/>
          </a:solidFill>
          <a:latin typeface="Arial" charset="0"/>
        </a:defRPr>
      </a:lvl6pPr>
      <a:lvl7pPr marL="914400" algn="r" rtl="0" eaLnBrk="1" fontAlgn="base" hangingPunct="1">
        <a:spcBef>
          <a:spcPct val="0"/>
        </a:spcBef>
        <a:spcAft>
          <a:spcPct val="0"/>
        </a:spcAft>
        <a:defRPr sz="3600" b="1">
          <a:solidFill>
            <a:schemeClr val="bg2"/>
          </a:solidFill>
          <a:latin typeface="Arial" charset="0"/>
        </a:defRPr>
      </a:lvl7pPr>
      <a:lvl8pPr marL="1371600" algn="r" rtl="0" eaLnBrk="1" fontAlgn="base" hangingPunct="1">
        <a:spcBef>
          <a:spcPct val="0"/>
        </a:spcBef>
        <a:spcAft>
          <a:spcPct val="0"/>
        </a:spcAft>
        <a:defRPr sz="3600" b="1">
          <a:solidFill>
            <a:schemeClr val="bg2"/>
          </a:solidFill>
          <a:latin typeface="Arial" charset="0"/>
        </a:defRPr>
      </a:lvl8pPr>
      <a:lvl9pPr marL="1828800" algn="r"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1069B37-E0C8-5BDA-6046-F6703C1C6CBA}"/>
              </a:ext>
            </a:extLst>
          </p:cNvPr>
          <p:cNvSpPr>
            <a:spLocks noGrp="1" noChangeArrowheads="1"/>
          </p:cNvSpPr>
          <p:nvPr>
            <p:ph type="ctrTitle"/>
          </p:nvPr>
        </p:nvSpPr>
        <p:spPr>
          <a:xfrm>
            <a:off x="2411760" y="998733"/>
            <a:ext cx="4710113" cy="540544"/>
          </a:xfrm>
          <a:noFill/>
        </p:spPr>
        <p:txBody>
          <a:bodyPr>
            <a:normAutofit fontScale="90000"/>
          </a:bodyPr>
          <a:lstStyle/>
          <a:p>
            <a:r>
              <a:rPr lang="en-US" altLang="en-US" dirty="0">
                <a:latin typeface="Tahoma" panose="020B0604030504040204" pitchFamily="34" charset="0"/>
              </a:rPr>
              <a:t>Mushroom Classification</a:t>
            </a:r>
            <a:endParaRPr lang="uk-UA" altLang="en-US" dirty="0">
              <a:latin typeface="Tahoma" panose="020B0604030504040204" pitchFamily="34" charset="0"/>
            </a:endParaRPr>
          </a:p>
        </p:txBody>
      </p:sp>
      <p:sp>
        <p:nvSpPr>
          <p:cNvPr id="34819" name="Rectangle 3">
            <a:extLst>
              <a:ext uri="{FF2B5EF4-FFF2-40B4-BE49-F238E27FC236}">
                <a16:creationId xmlns:a16="http://schemas.microsoft.com/office/drawing/2014/main" id="{7F7542D0-4190-C3E2-9AC7-6D344E10668B}"/>
              </a:ext>
            </a:extLst>
          </p:cNvPr>
          <p:cNvSpPr>
            <a:spLocks noGrp="1" noChangeArrowheads="1"/>
          </p:cNvSpPr>
          <p:nvPr>
            <p:ph type="subTitle" idx="1"/>
          </p:nvPr>
        </p:nvSpPr>
        <p:spPr>
          <a:xfrm>
            <a:off x="3154226" y="1539274"/>
            <a:ext cx="2403500" cy="323850"/>
          </a:xfrm>
        </p:spPr>
        <p:txBody>
          <a:bodyPr>
            <a:normAutofit fontScale="70000" lnSpcReduction="20000"/>
          </a:bodyPr>
          <a:lstStyle/>
          <a:p>
            <a:pPr>
              <a:lnSpc>
                <a:spcPct val="80000"/>
              </a:lnSpc>
            </a:pPr>
            <a:r>
              <a:rPr lang="en-US" altLang="en-US" dirty="0"/>
              <a:t>Edible or Poisonous</a:t>
            </a:r>
            <a:endParaRPr lang="uk-U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6C493D-5E45-F44D-C18D-FF9E310BCA23}"/>
              </a:ext>
            </a:extLst>
          </p:cNvPr>
          <p:cNvSpPr txBox="1"/>
          <p:nvPr/>
        </p:nvSpPr>
        <p:spPr>
          <a:xfrm>
            <a:off x="1729303" y="4653136"/>
            <a:ext cx="5508612" cy="1015663"/>
          </a:xfrm>
          <a:prstGeom prst="rect">
            <a:avLst/>
          </a:prstGeom>
          <a:noFill/>
        </p:spPr>
        <p:txBody>
          <a:bodyPr wrap="square" rtlCol="0">
            <a:spAutoFit/>
          </a:bodyPr>
          <a:lstStyle/>
          <a:p>
            <a:pPr marL="214313" indent="-214313">
              <a:buFont typeface="Arial" panose="020B0604020202020204" pitchFamily="34" charset="0"/>
              <a:buChar char="•"/>
            </a:pPr>
            <a:r>
              <a:rPr lang="en-US" sz="1200" dirty="0"/>
              <a:t>The stalk roots of edible mushrooms don't look like rhizomorphs</a:t>
            </a:r>
          </a:p>
          <a:p>
            <a:pPr marL="214313" indent="-214313">
              <a:buFont typeface="Arial" panose="020B0604020202020204" pitchFamily="34" charset="0"/>
              <a:buChar char="•"/>
            </a:pPr>
            <a:r>
              <a:rPr lang="en-US" sz="1200" dirty="0"/>
              <a:t>All flaring ring types are edible and large and none ring types are definitely poisonous.</a:t>
            </a:r>
          </a:p>
          <a:p>
            <a:pPr marL="214313" indent="-214313">
              <a:buFont typeface="Arial" panose="020B0604020202020204" pitchFamily="34" charset="0"/>
              <a:buChar char="•"/>
            </a:pPr>
            <a:r>
              <a:rPr lang="en-US" sz="1200" dirty="0"/>
              <a:t>Mushrooms with the spore print buff, yellow, orange, and purple are always edible in nature. While green is for poisonous</a:t>
            </a:r>
          </a:p>
        </p:txBody>
      </p:sp>
      <p:pic>
        <p:nvPicPr>
          <p:cNvPr id="2" name="Picture 1">
            <a:extLst>
              <a:ext uri="{FF2B5EF4-FFF2-40B4-BE49-F238E27FC236}">
                <a16:creationId xmlns:a16="http://schemas.microsoft.com/office/drawing/2014/main" id="{F6FD3C7F-CDF8-5B7B-7CE1-BE161C1087E1}"/>
              </a:ext>
            </a:extLst>
          </p:cNvPr>
          <p:cNvPicPr>
            <a:picLocks noChangeAspect="1"/>
          </p:cNvPicPr>
          <p:nvPr/>
        </p:nvPicPr>
        <p:blipFill>
          <a:blip r:embed="rId2"/>
          <a:stretch>
            <a:fillRect/>
          </a:stretch>
        </p:blipFill>
        <p:spPr>
          <a:xfrm>
            <a:off x="755576" y="824095"/>
            <a:ext cx="2760382" cy="1852185"/>
          </a:xfrm>
          <a:prstGeom prst="rect">
            <a:avLst/>
          </a:prstGeom>
        </p:spPr>
      </p:pic>
      <p:pic>
        <p:nvPicPr>
          <p:cNvPr id="4" name="Picture 3">
            <a:extLst>
              <a:ext uri="{FF2B5EF4-FFF2-40B4-BE49-F238E27FC236}">
                <a16:creationId xmlns:a16="http://schemas.microsoft.com/office/drawing/2014/main" id="{E3602B97-0878-9CD1-26FC-2DC263E7F1B2}"/>
              </a:ext>
            </a:extLst>
          </p:cNvPr>
          <p:cNvPicPr>
            <a:picLocks noChangeAspect="1"/>
          </p:cNvPicPr>
          <p:nvPr/>
        </p:nvPicPr>
        <p:blipFill>
          <a:blip r:embed="rId3"/>
          <a:stretch>
            <a:fillRect/>
          </a:stretch>
        </p:blipFill>
        <p:spPr>
          <a:xfrm>
            <a:off x="4860032" y="856984"/>
            <a:ext cx="2819931" cy="1866265"/>
          </a:xfrm>
          <a:prstGeom prst="rect">
            <a:avLst/>
          </a:prstGeom>
        </p:spPr>
      </p:pic>
      <p:pic>
        <p:nvPicPr>
          <p:cNvPr id="9" name="Picture 8">
            <a:extLst>
              <a:ext uri="{FF2B5EF4-FFF2-40B4-BE49-F238E27FC236}">
                <a16:creationId xmlns:a16="http://schemas.microsoft.com/office/drawing/2014/main" id="{8110A8DC-57B1-7C8C-448E-444405C7CF35}"/>
              </a:ext>
            </a:extLst>
          </p:cNvPr>
          <p:cNvPicPr>
            <a:picLocks noChangeAspect="1"/>
          </p:cNvPicPr>
          <p:nvPr/>
        </p:nvPicPr>
        <p:blipFill>
          <a:blip r:embed="rId4"/>
          <a:stretch>
            <a:fillRect/>
          </a:stretch>
        </p:blipFill>
        <p:spPr>
          <a:xfrm>
            <a:off x="2679844" y="2643323"/>
            <a:ext cx="3016302" cy="1999461"/>
          </a:xfrm>
          <a:prstGeom prst="rect">
            <a:avLst/>
          </a:prstGeom>
        </p:spPr>
      </p:pic>
    </p:spTree>
    <p:extLst>
      <p:ext uri="{BB962C8B-B14F-4D97-AF65-F5344CB8AC3E}">
        <p14:creationId xmlns:p14="http://schemas.microsoft.com/office/powerpoint/2010/main" val="202410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138ACC-0C9E-3812-E79C-7D811BF768E0}"/>
              </a:ext>
            </a:extLst>
          </p:cNvPr>
          <p:cNvSpPr txBox="1"/>
          <p:nvPr/>
        </p:nvSpPr>
        <p:spPr>
          <a:xfrm>
            <a:off x="107504" y="44624"/>
            <a:ext cx="8568952" cy="584775"/>
          </a:xfrm>
          <a:prstGeom prst="rect">
            <a:avLst/>
          </a:prstGeom>
          <a:noFill/>
        </p:spPr>
        <p:txBody>
          <a:bodyPr wrap="square">
            <a:spAutoFit/>
          </a:bodyPr>
          <a:lstStyle/>
          <a:p>
            <a:pPr lvl="2"/>
            <a:r>
              <a:rPr lang="en-US" sz="1600" dirty="0"/>
              <a:t>Edible mushrooms  can grow in all population types where as poisonous cannot grow in waste </a:t>
            </a:r>
          </a:p>
        </p:txBody>
      </p:sp>
      <p:pic>
        <p:nvPicPr>
          <p:cNvPr id="4" name="Picture 3">
            <a:extLst>
              <a:ext uri="{FF2B5EF4-FFF2-40B4-BE49-F238E27FC236}">
                <a16:creationId xmlns:a16="http://schemas.microsoft.com/office/drawing/2014/main" id="{6FABDF95-FF4F-35C4-634D-03152C47C139}"/>
              </a:ext>
            </a:extLst>
          </p:cNvPr>
          <p:cNvPicPr>
            <a:picLocks noChangeAspect="1"/>
          </p:cNvPicPr>
          <p:nvPr/>
        </p:nvPicPr>
        <p:blipFill>
          <a:blip r:embed="rId2"/>
          <a:stretch>
            <a:fillRect/>
          </a:stretch>
        </p:blipFill>
        <p:spPr>
          <a:xfrm>
            <a:off x="2699792" y="476672"/>
            <a:ext cx="2858243" cy="1895847"/>
          </a:xfrm>
          <a:prstGeom prst="rect">
            <a:avLst/>
          </a:prstGeom>
        </p:spPr>
      </p:pic>
      <p:sp>
        <p:nvSpPr>
          <p:cNvPr id="6" name="TextBox 5">
            <a:extLst>
              <a:ext uri="{FF2B5EF4-FFF2-40B4-BE49-F238E27FC236}">
                <a16:creationId xmlns:a16="http://schemas.microsoft.com/office/drawing/2014/main" id="{8238039A-9CD1-C9D3-1969-4E1D5AA260F5}"/>
              </a:ext>
            </a:extLst>
          </p:cNvPr>
          <p:cNvSpPr txBox="1"/>
          <p:nvPr/>
        </p:nvSpPr>
        <p:spPr>
          <a:xfrm>
            <a:off x="179512" y="2413339"/>
            <a:ext cx="8784976" cy="861774"/>
          </a:xfrm>
          <a:prstGeom prst="rect">
            <a:avLst/>
          </a:prstGeom>
          <a:noFill/>
        </p:spPr>
        <p:txBody>
          <a:bodyPr wrap="square">
            <a:spAutoFit/>
          </a:bodyPr>
          <a:lstStyle/>
          <a:p>
            <a:pPr lvl="2"/>
            <a:r>
              <a:rPr lang="en-US" sz="1400" dirty="0"/>
              <a:t>If the stalk color above or below the ring is red, orange or grey it is definitely an edible mushroom. With stalk color </a:t>
            </a:r>
            <a:r>
              <a:rPr lang="en-US" sz="1400" i="0" u="none" strike="noStrike" dirty="0">
                <a:solidFill>
                  <a:srgbClr val="000000"/>
                </a:solidFill>
                <a:effectLst/>
              </a:rPr>
              <a:t>cinnamon, yellow, buff it has to a poisonous mushroom</a:t>
            </a:r>
            <a:r>
              <a:rPr lang="en-US" sz="1600" i="0" u="none" strike="noStrike" dirty="0">
                <a:solidFill>
                  <a:srgbClr val="000000"/>
                </a:solidFill>
                <a:effectLst/>
              </a:rPr>
              <a:t>. </a:t>
            </a:r>
            <a:endParaRPr lang="en-US" sz="1600" dirty="0"/>
          </a:p>
          <a:p>
            <a:pPr lvl="2"/>
            <a:endParaRPr lang="en-US" dirty="0"/>
          </a:p>
        </p:txBody>
      </p:sp>
      <p:pic>
        <p:nvPicPr>
          <p:cNvPr id="7" name="Picture 6">
            <a:extLst>
              <a:ext uri="{FF2B5EF4-FFF2-40B4-BE49-F238E27FC236}">
                <a16:creationId xmlns:a16="http://schemas.microsoft.com/office/drawing/2014/main" id="{35903F4A-897D-FCAE-D508-DB779F106818}"/>
              </a:ext>
            </a:extLst>
          </p:cNvPr>
          <p:cNvPicPr>
            <a:picLocks noChangeAspect="1"/>
          </p:cNvPicPr>
          <p:nvPr/>
        </p:nvPicPr>
        <p:blipFill>
          <a:blip r:embed="rId3"/>
          <a:stretch>
            <a:fillRect/>
          </a:stretch>
        </p:blipFill>
        <p:spPr>
          <a:xfrm>
            <a:off x="683568" y="3140968"/>
            <a:ext cx="3309844" cy="2195390"/>
          </a:xfrm>
          <a:prstGeom prst="rect">
            <a:avLst/>
          </a:prstGeom>
        </p:spPr>
      </p:pic>
      <p:pic>
        <p:nvPicPr>
          <p:cNvPr id="8" name="Picture 7">
            <a:extLst>
              <a:ext uri="{FF2B5EF4-FFF2-40B4-BE49-F238E27FC236}">
                <a16:creationId xmlns:a16="http://schemas.microsoft.com/office/drawing/2014/main" id="{F8B528A2-9DB7-CE72-A7D5-E861842AA6E5}"/>
              </a:ext>
            </a:extLst>
          </p:cNvPr>
          <p:cNvPicPr>
            <a:picLocks noChangeAspect="1"/>
          </p:cNvPicPr>
          <p:nvPr/>
        </p:nvPicPr>
        <p:blipFill>
          <a:blip r:embed="rId4"/>
          <a:stretch>
            <a:fillRect/>
          </a:stretch>
        </p:blipFill>
        <p:spPr>
          <a:xfrm>
            <a:off x="4788024" y="3166100"/>
            <a:ext cx="3309845" cy="2195390"/>
          </a:xfrm>
          <a:prstGeom prst="rect">
            <a:avLst/>
          </a:prstGeom>
        </p:spPr>
      </p:pic>
    </p:spTree>
    <p:extLst>
      <p:ext uri="{BB962C8B-B14F-4D97-AF65-F5344CB8AC3E}">
        <p14:creationId xmlns:p14="http://schemas.microsoft.com/office/powerpoint/2010/main" val="2250279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DB99A-22C0-EAE3-574C-128331983AD3}"/>
              </a:ext>
            </a:extLst>
          </p:cNvPr>
          <p:cNvSpPr txBox="1"/>
          <p:nvPr/>
        </p:nvSpPr>
        <p:spPr>
          <a:xfrm>
            <a:off x="971600" y="1196752"/>
            <a:ext cx="7128792" cy="523220"/>
          </a:xfrm>
          <a:prstGeom prst="rect">
            <a:avLst/>
          </a:prstGeom>
          <a:noFill/>
        </p:spPr>
        <p:txBody>
          <a:bodyPr wrap="square" rtlCol="0">
            <a:spAutoFit/>
          </a:bodyPr>
          <a:lstStyle/>
          <a:p>
            <a:r>
              <a:rPr lang="en-US" sz="2800" b="1" dirty="0">
                <a:solidFill>
                  <a:schemeClr val="bg2"/>
                </a:solidFill>
                <a:latin typeface="+mj-lt"/>
                <a:ea typeface="+mj-ea"/>
                <a:cs typeface="+mj-cs"/>
              </a:rPr>
              <a:t>Other Key Findings from EDA</a:t>
            </a:r>
            <a:endParaRPr lang="en-CA" sz="2800" b="1" dirty="0">
              <a:solidFill>
                <a:schemeClr val="bg2"/>
              </a:solidFill>
              <a:latin typeface="+mj-lt"/>
              <a:ea typeface="+mj-ea"/>
              <a:cs typeface="+mj-cs"/>
            </a:endParaRPr>
          </a:p>
        </p:txBody>
      </p:sp>
      <p:sp>
        <p:nvSpPr>
          <p:cNvPr id="3" name="TextBox 2">
            <a:extLst>
              <a:ext uri="{FF2B5EF4-FFF2-40B4-BE49-F238E27FC236}">
                <a16:creationId xmlns:a16="http://schemas.microsoft.com/office/drawing/2014/main" id="{7A36BEBC-54A2-D572-1A25-AA74E3C60E55}"/>
              </a:ext>
            </a:extLst>
          </p:cNvPr>
          <p:cNvSpPr txBox="1"/>
          <p:nvPr/>
        </p:nvSpPr>
        <p:spPr>
          <a:xfrm>
            <a:off x="971600" y="2492896"/>
            <a:ext cx="6696744" cy="3508653"/>
          </a:xfrm>
          <a:prstGeom prst="rect">
            <a:avLst/>
          </a:prstGeom>
          <a:noFill/>
        </p:spPr>
        <p:txBody>
          <a:bodyPr wrap="square" rtlCol="0">
            <a:spAutoFit/>
          </a:bodyPr>
          <a:lstStyle/>
          <a:p>
            <a:pPr marL="285750" indent="-285750">
              <a:buFont typeface="Arial" panose="020B0604020202020204" pitchFamily="34" charset="0"/>
              <a:buChar char="•"/>
            </a:pPr>
            <a:r>
              <a:rPr lang="en-US" sz="1600" dirty="0"/>
              <a:t>If the cap shape is sunken then its surface is always fibrous.</a:t>
            </a:r>
          </a:p>
          <a:p>
            <a:pPr marL="285750" indent="-285750">
              <a:buFont typeface="Arial" panose="020B0604020202020204" pitchFamily="34" charset="0"/>
              <a:buChar char="•"/>
            </a:pPr>
            <a:r>
              <a:rPr lang="en-US" sz="1600" dirty="0"/>
              <a:t>The mushrooms with conical-shaped caps with surface of cap as grooves are poisonous in nature.</a:t>
            </a:r>
          </a:p>
          <a:p>
            <a:pPr marL="285750" indent="-285750">
              <a:buFont typeface="Arial" panose="020B0604020202020204" pitchFamily="34" charset="0"/>
              <a:buChar char="•"/>
            </a:pPr>
            <a:r>
              <a:rPr lang="en-US" sz="1600" dirty="0"/>
              <a:t>Conical cap-shaped mushrooms are only white and yellow, and Mushrooms whose cap surface is groove are only white in color.</a:t>
            </a:r>
          </a:p>
          <a:p>
            <a:pPr marL="285750" indent="-285750">
              <a:buFont typeface="Arial" panose="020B0604020202020204" pitchFamily="34" charset="0"/>
              <a:buChar char="•"/>
            </a:pPr>
            <a:r>
              <a:rPr lang="en-US" sz="1600" dirty="0"/>
              <a:t>The large ring type has only a foul odor and the Flaring ring type does not have an odor.</a:t>
            </a:r>
          </a:p>
          <a:p>
            <a:pPr marL="285750" indent="-285750">
              <a:buFont typeface="Arial" panose="020B0604020202020204" pitchFamily="34" charset="0"/>
              <a:buChar char="•"/>
            </a:pPr>
            <a:r>
              <a:rPr lang="en-US" sz="1600" dirty="0"/>
              <a:t>Mushrooms which having large rings have a spore print color of chocolate. When there are no rings then the spore print color is white</a:t>
            </a:r>
          </a:p>
          <a:p>
            <a:pPr marL="285750" indent="-285750">
              <a:buFont typeface="Arial" panose="020B0604020202020204" pitchFamily="34" charset="0"/>
              <a:buChar char="•"/>
            </a:pPr>
            <a:r>
              <a:rPr lang="en-US" sz="1600" dirty="0"/>
              <a:t>If the mushroom has a spicy and fishy odor then it will have an evanescent ring type. Whereas, almond, creosote, anise, and pungent odor have a pendant ring type.</a:t>
            </a:r>
          </a:p>
          <a:p>
            <a:pPr marL="285750" indent="-285750">
              <a:buFont typeface="Arial" panose="020B0604020202020204" pitchFamily="34" charset="0"/>
              <a:buChar char="•"/>
            </a:pPr>
            <a:r>
              <a:rPr lang="en-US" sz="1600" dirty="0"/>
              <a:t>Poisonous mushrooms aren't rooted.</a:t>
            </a:r>
          </a:p>
          <a:p>
            <a:pPr marL="285750" indent="-285750">
              <a:buFont typeface="Arial" panose="020B0604020202020204" pitchFamily="34" charset="0"/>
              <a:buChar char="•"/>
            </a:pPr>
            <a:endParaRPr lang="en-CA" sz="1400" dirty="0"/>
          </a:p>
        </p:txBody>
      </p:sp>
    </p:spTree>
    <p:extLst>
      <p:ext uri="{BB962C8B-B14F-4D97-AF65-F5344CB8AC3E}">
        <p14:creationId xmlns:p14="http://schemas.microsoft.com/office/powerpoint/2010/main" val="356771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21C35-EDC2-BFFE-D027-A0AD1E0B2CFC}"/>
              </a:ext>
            </a:extLst>
          </p:cNvPr>
          <p:cNvSpPr txBox="1"/>
          <p:nvPr/>
        </p:nvSpPr>
        <p:spPr>
          <a:xfrm>
            <a:off x="3419872" y="260648"/>
            <a:ext cx="6048672" cy="523220"/>
          </a:xfrm>
          <a:prstGeom prst="rect">
            <a:avLst/>
          </a:prstGeom>
          <a:noFill/>
        </p:spPr>
        <p:txBody>
          <a:bodyPr wrap="square" rtlCol="0">
            <a:spAutoFit/>
          </a:bodyPr>
          <a:lstStyle/>
          <a:p>
            <a:r>
              <a:rPr lang="en-US" sz="2800" b="1" dirty="0">
                <a:solidFill>
                  <a:schemeClr val="bg2"/>
                </a:solidFill>
                <a:latin typeface="+mj-lt"/>
                <a:ea typeface="+mj-ea"/>
                <a:cs typeface="+mj-cs"/>
              </a:rPr>
              <a:t>Feature Engineering</a:t>
            </a:r>
            <a:endParaRPr lang="en-CA" sz="2800" b="1" dirty="0">
              <a:solidFill>
                <a:schemeClr val="bg2"/>
              </a:solidFill>
              <a:latin typeface="+mj-lt"/>
              <a:ea typeface="+mj-ea"/>
              <a:cs typeface="+mj-cs"/>
            </a:endParaRPr>
          </a:p>
        </p:txBody>
      </p:sp>
      <p:sp>
        <p:nvSpPr>
          <p:cNvPr id="13" name="Rectangle: Rounded Corners 12">
            <a:extLst>
              <a:ext uri="{FF2B5EF4-FFF2-40B4-BE49-F238E27FC236}">
                <a16:creationId xmlns:a16="http://schemas.microsoft.com/office/drawing/2014/main" id="{65826441-3957-CBB9-40DC-ABBC27E05186}"/>
              </a:ext>
            </a:extLst>
          </p:cNvPr>
          <p:cNvSpPr/>
          <p:nvPr/>
        </p:nvSpPr>
        <p:spPr>
          <a:xfrm>
            <a:off x="179512" y="1160748"/>
            <a:ext cx="3452516" cy="29523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Converted all the columns into integer format to feed the data into model using LabelEncoder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CA" sz="1400" dirty="0"/>
              <a:t>Splitted the dataset into a set of features (X) and variable (Y)</a:t>
            </a:r>
          </a:p>
          <a:p>
            <a:endParaRPr lang="en-CA" sz="1400" dirty="0"/>
          </a:p>
          <a:p>
            <a:pPr marL="285750" indent="-285750">
              <a:buFont typeface="Arial" panose="020B0604020202020204" pitchFamily="34" charset="0"/>
              <a:buChar char="•"/>
            </a:pPr>
            <a:r>
              <a:rPr lang="en-CA" sz="1400" dirty="0"/>
              <a:t>Used 70% of dataset for training and remaining 30% for testing. </a:t>
            </a:r>
          </a:p>
          <a:p>
            <a:pPr marL="285750" indent="-285750">
              <a:buFont typeface="Arial" panose="020B0604020202020204" pitchFamily="34" charset="0"/>
              <a:buChar char="•"/>
            </a:pPr>
            <a:endParaRPr lang="en-CA" sz="1400" dirty="0"/>
          </a:p>
        </p:txBody>
      </p:sp>
      <p:pic>
        <p:nvPicPr>
          <p:cNvPr id="15" name="Picture 14" descr="A screenshot of a computer&#10;&#10;Description automatically generated">
            <a:extLst>
              <a:ext uri="{FF2B5EF4-FFF2-40B4-BE49-F238E27FC236}">
                <a16:creationId xmlns:a16="http://schemas.microsoft.com/office/drawing/2014/main" id="{8737BC04-9BE3-51A3-F755-7641FFBAA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442" y="980728"/>
            <a:ext cx="5491558" cy="3312368"/>
          </a:xfrm>
          <a:prstGeom prst="rect">
            <a:avLst/>
          </a:prstGeom>
        </p:spPr>
      </p:pic>
    </p:spTree>
    <p:extLst>
      <p:ext uri="{BB962C8B-B14F-4D97-AF65-F5344CB8AC3E}">
        <p14:creationId xmlns:p14="http://schemas.microsoft.com/office/powerpoint/2010/main" val="358499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78A63-6D4B-B334-D4F7-C0286825400F}"/>
              </a:ext>
            </a:extLst>
          </p:cNvPr>
          <p:cNvSpPr txBox="1"/>
          <p:nvPr/>
        </p:nvSpPr>
        <p:spPr>
          <a:xfrm>
            <a:off x="2267744" y="332656"/>
            <a:ext cx="6264696" cy="523220"/>
          </a:xfrm>
          <a:prstGeom prst="rect">
            <a:avLst/>
          </a:prstGeom>
          <a:noFill/>
        </p:spPr>
        <p:txBody>
          <a:bodyPr wrap="square" rtlCol="0">
            <a:spAutoFit/>
          </a:bodyPr>
          <a:lstStyle/>
          <a:p>
            <a:r>
              <a:rPr lang="en-US" sz="2800" b="1" dirty="0">
                <a:solidFill>
                  <a:schemeClr val="bg2"/>
                </a:solidFill>
                <a:latin typeface="+mj-lt"/>
                <a:ea typeface="+mj-ea"/>
                <a:cs typeface="+mj-cs"/>
              </a:rPr>
              <a:t>Model Selection &amp; Evaluation</a:t>
            </a:r>
            <a:endParaRPr lang="en-CA" sz="2800" b="1" dirty="0">
              <a:solidFill>
                <a:schemeClr val="bg2"/>
              </a:solidFill>
              <a:latin typeface="+mj-lt"/>
              <a:ea typeface="+mj-ea"/>
              <a:cs typeface="+mj-cs"/>
            </a:endParaRPr>
          </a:p>
        </p:txBody>
      </p:sp>
      <p:sp>
        <p:nvSpPr>
          <p:cNvPr id="3" name="TextBox 2">
            <a:extLst>
              <a:ext uri="{FF2B5EF4-FFF2-40B4-BE49-F238E27FC236}">
                <a16:creationId xmlns:a16="http://schemas.microsoft.com/office/drawing/2014/main" id="{C367B4E0-61DE-29B1-595F-206EBC7D7027}"/>
              </a:ext>
            </a:extLst>
          </p:cNvPr>
          <p:cNvSpPr txBox="1"/>
          <p:nvPr/>
        </p:nvSpPr>
        <p:spPr>
          <a:xfrm>
            <a:off x="1331640" y="1124744"/>
            <a:ext cx="6120680" cy="523220"/>
          </a:xfrm>
          <a:prstGeom prst="rect">
            <a:avLst/>
          </a:prstGeom>
          <a:noFill/>
        </p:spPr>
        <p:txBody>
          <a:bodyPr wrap="square" rtlCol="0">
            <a:spAutoFit/>
          </a:bodyPr>
          <a:lstStyle/>
          <a:p>
            <a:r>
              <a:rPr lang="en-US" sz="2800" b="1" dirty="0">
                <a:solidFill>
                  <a:schemeClr val="bg2"/>
                </a:solidFill>
                <a:latin typeface="+mj-lt"/>
                <a:ea typeface="+mj-ea"/>
                <a:cs typeface="+mj-cs"/>
              </a:rPr>
              <a:t>1. Decision Tree</a:t>
            </a:r>
            <a:endParaRPr lang="en-CA" sz="2800" b="1" dirty="0">
              <a:solidFill>
                <a:schemeClr val="bg2"/>
              </a:solidFill>
              <a:latin typeface="+mj-lt"/>
              <a:ea typeface="+mj-ea"/>
              <a:cs typeface="+mj-cs"/>
            </a:endParaRPr>
          </a:p>
        </p:txBody>
      </p:sp>
      <p:pic>
        <p:nvPicPr>
          <p:cNvPr id="5" name="Picture 4" descr="A diagram of a mushroom dataset">
            <a:extLst>
              <a:ext uri="{FF2B5EF4-FFF2-40B4-BE49-F238E27FC236}">
                <a16:creationId xmlns:a16="http://schemas.microsoft.com/office/drawing/2014/main" id="{07E5BAEB-E2D1-0429-9AB4-C5686650B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60354"/>
            <a:ext cx="3619986" cy="3062657"/>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3147BC17-D43F-AE47-36B3-0535EB233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949933"/>
            <a:ext cx="3861029" cy="1479459"/>
          </a:xfrm>
          <a:prstGeom prst="rect">
            <a:avLst/>
          </a:prstGeom>
        </p:spPr>
      </p:pic>
    </p:spTree>
    <p:extLst>
      <p:ext uri="{BB962C8B-B14F-4D97-AF65-F5344CB8AC3E}">
        <p14:creationId xmlns:p14="http://schemas.microsoft.com/office/powerpoint/2010/main" val="121637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F6E942-A35D-0C6D-BE7A-5C742607BD17}"/>
              </a:ext>
            </a:extLst>
          </p:cNvPr>
          <p:cNvSpPr txBox="1"/>
          <p:nvPr/>
        </p:nvSpPr>
        <p:spPr>
          <a:xfrm>
            <a:off x="2267744" y="764704"/>
            <a:ext cx="5616624" cy="523220"/>
          </a:xfrm>
          <a:prstGeom prst="rect">
            <a:avLst/>
          </a:prstGeom>
          <a:noFill/>
        </p:spPr>
        <p:txBody>
          <a:bodyPr wrap="square" rtlCol="0">
            <a:spAutoFit/>
          </a:bodyPr>
          <a:lstStyle/>
          <a:p>
            <a:r>
              <a:rPr lang="en-US" sz="2800" b="1" dirty="0">
                <a:solidFill>
                  <a:schemeClr val="bg2"/>
                </a:solidFill>
                <a:latin typeface="+mj-lt"/>
                <a:ea typeface="+mj-ea"/>
                <a:cs typeface="+mj-cs"/>
              </a:rPr>
              <a:t>2. Logistic regression</a:t>
            </a:r>
            <a:endParaRPr lang="en-CA" sz="2800" b="1" dirty="0">
              <a:solidFill>
                <a:schemeClr val="bg2"/>
              </a:solidFill>
              <a:latin typeface="+mj-lt"/>
              <a:ea typeface="+mj-ea"/>
              <a:cs typeface="+mj-cs"/>
            </a:endParaRPr>
          </a:p>
        </p:txBody>
      </p:sp>
      <p:pic>
        <p:nvPicPr>
          <p:cNvPr id="4" name="Picture 3" descr="A screenshot of a computer&#10;&#10;Description automatically generated">
            <a:extLst>
              <a:ext uri="{FF2B5EF4-FFF2-40B4-BE49-F238E27FC236}">
                <a16:creationId xmlns:a16="http://schemas.microsoft.com/office/drawing/2014/main" id="{B44C594F-2FEE-2F27-BE0B-08DB80FA9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628800"/>
            <a:ext cx="4313294" cy="2057578"/>
          </a:xfrm>
          <a:prstGeom prst="rect">
            <a:avLst/>
          </a:prstGeom>
        </p:spPr>
      </p:pic>
      <p:pic>
        <p:nvPicPr>
          <p:cNvPr id="6" name="Picture 5" descr="A diagram of a mushroom dataset&#10;&#10;Description automatically generated">
            <a:extLst>
              <a:ext uri="{FF2B5EF4-FFF2-40B4-BE49-F238E27FC236}">
                <a16:creationId xmlns:a16="http://schemas.microsoft.com/office/drawing/2014/main" id="{787CFDD6-AAB1-33E7-6699-8EBEBB392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358" y="1556792"/>
            <a:ext cx="3503362" cy="2952328"/>
          </a:xfrm>
          <a:prstGeom prst="rect">
            <a:avLst/>
          </a:prstGeom>
        </p:spPr>
      </p:pic>
    </p:spTree>
    <p:extLst>
      <p:ext uri="{BB962C8B-B14F-4D97-AF65-F5344CB8AC3E}">
        <p14:creationId xmlns:p14="http://schemas.microsoft.com/office/powerpoint/2010/main" val="154994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489F93-23EB-FE38-4EA3-D2F5C0184707}"/>
              </a:ext>
            </a:extLst>
          </p:cNvPr>
          <p:cNvSpPr txBox="1"/>
          <p:nvPr/>
        </p:nvSpPr>
        <p:spPr>
          <a:xfrm>
            <a:off x="3059832" y="404664"/>
            <a:ext cx="4824536" cy="523220"/>
          </a:xfrm>
          <a:prstGeom prst="rect">
            <a:avLst/>
          </a:prstGeom>
          <a:noFill/>
        </p:spPr>
        <p:txBody>
          <a:bodyPr wrap="square" rtlCol="0">
            <a:spAutoFit/>
          </a:bodyPr>
          <a:lstStyle/>
          <a:p>
            <a:r>
              <a:rPr lang="en-US" sz="2800" b="1" dirty="0">
                <a:solidFill>
                  <a:schemeClr val="bg2"/>
                </a:solidFill>
                <a:latin typeface="+mj-lt"/>
                <a:ea typeface="+mj-ea"/>
                <a:cs typeface="+mj-cs"/>
              </a:rPr>
              <a:t>Conclusion</a:t>
            </a:r>
            <a:endParaRPr lang="en-CA" sz="2800" b="1" dirty="0">
              <a:solidFill>
                <a:schemeClr val="bg2"/>
              </a:solidFill>
              <a:latin typeface="+mj-lt"/>
              <a:ea typeface="+mj-ea"/>
              <a:cs typeface="+mj-cs"/>
            </a:endParaRPr>
          </a:p>
        </p:txBody>
      </p:sp>
      <p:sp>
        <p:nvSpPr>
          <p:cNvPr id="2" name="Rectangle: Rounded Corners 1">
            <a:extLst>
              <a:ext uri="{FF2B5EF4-FFF2-40B4-BE49-F238E27FC236}">
                <a16:creationId xmlns:a16="http://schemas.microsoft.com/office/drawing/2014/main" id="{829D50E9-2AF7-E066-8074-1A0BC952B712}"/>
              </a:ext>
            </a:extLst>
          </p:cNvPr>
          <p:cNvSpPr/>
          <p:nvPr/>
        </p:nvSpPr>
        <p:spPr>
          <a:xfrm>
            <a:off x="899592" y="1052736"/>
            <a:ext cx="7704856" cy="52565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0" i="0" dirty="0">
                <a:solidFill>
                  <a:srgbClr val="242424"/>
                </a:solidFill>
                <a:effectLst/>
                <a:latin typeface="source-serif-pro"/>
              </a:rPr>
              <a:t>Since both the models performed so well, it was clear to me that they were able to identify specific traits that greatly influenced the classification of an edible versus poisonous </a:t>
            </a:r>
            <a:r>
              <a:rPr lang="en-US" b="0" i="0" dirty="0" err="1">
                <a:solidFill>
                  <a:srgbClr val="242424"/>
                </a:solidFill>
                <a:effectLst/>
                <a:latin typeface="source-serif-pro"/>
              </a:rPr>
              <a:t>mushroom.Still</a:t>
            </a:r>
            <a:r>
              <a:rPr lang="en-US" b="0" i="0" dirty="0">
                <a:solidFill>
                  <a:srgbClr val="242424"/>
                </a:solidFill>
                <a:effectLst/>
                <a:latin typeface="source-serif-pro"/>
              </a:rPr>
              <a:t>, we can choose Decision Tree model as it has an accuracy of 100%</a:t>
            </a:r>
          </a:p>
          <a:p>
            <a:pPr marL="285750" indent="-285750">
              <a:buFont typeface="Arial" panose="020B0604020202020204" pitchFamily="34" charset="0"/>
              <a:buChar char="•"/>
            </a:pPr>
            <a:r>
              <a:rPr lang="en-US" dirty="0">
                <a:solidFill>
                  <a:srgbClr val="242424"/>
                </a:solidFill>
                <a:latin typeface="source-serif-pro"/>
              </a:rPr>
              <a:t>a few simple rules to identify a poisonous </a:t>
            </a:r>
            <a:r>
              <a:rPr lang="en-US" dirty="0" err="1">
                <a:solidFill>
                  <a:srgbClr val="242424"/>
                </a:solidFill>
                <a:latin typeface="source-serif-pro"/>
              </a:rPr>
              <a:t>mushroos</a:t>
            </a:r>
            <a:r>
              <a:rPr lang="en-US" dirty="0">
                <a:solidFill>
                  <a:srgbClr val="242424"/>
                </a:solidFill>
                <a:latin typeface="source-serif-pro"/>
              </a:rPr>
              <a:t>:</a:t>
            </a:r>
          </a:p>
          <a:p>
            <a:pPr marL="857250" lvl="1" indent="-400050">
              <a:buFont typeface="+mj-lt"/>
              <a:buAutoNum type="romanLcPeriod"/>
            </a:pPr>
            <a:r>
              <a:rPr lang="en-US" b="1" i="0" dirty="0">
                <a:solidFill>
                  <a:srgbClr val="242424"/>
                </a:solidFill>
                <a:effectLst/>
                <a:latin typeface="source-serif-pro"/>
              </a:rPr>
              <a:t>Odor</a:t>
            </a:r>
            <a:r>
              <a:rPr lang="en-US" b="0" i="0" dirty="0">
                <a:solidFill>
                  <a:srgbClr val="242424"/>
                </a:solidFill>
                <a:effectLst/>
                <a:latin typeface="source-serif-pro"/>
              </a:rPr>
              <a:t>: If the Mushroom has an odor, especially if the odor is not pleasant, it is likely to be poisonous.</a:t>
            </a:r>
          </a:p>
          <a:p>
            <a:pPr marL="857250" lvl="1" indent="-400050">
              <a:buFont typeface="+mj-lt"/>
              <a:buAutoNum type="romanLcPeriod"/>
            </a:pPr>
            <a:r>
              <a:rPr lang="en-US" b="1" i="0" dirty="0">
                <a:solidFill>
                  <a:srgbClr val="242424"/>
                </a:solidFill>
                <a:effectLst/>
                <a:latin typeface="source-serif-pro"/>
              </a:rPr>
              <a:t>Gill Size:</a:t>
            </a:r>
            <a:r>
              <a:rPr lang="en-US" b="0" i="0" dirty="0">
                <a:solidFill>
                  <a:srgbClr val="242424"/>
                </a:solidFill>
                <a:effectLst/>
                <a:latin typeface="source-serif-pro"/>
              </a:rPr>
              <a:t> If the gills are narrow, it is likely to be poisonous.</a:t>
            </a:r>
          </a:p>
          <a:p>
            <a:pPr marL="857250" lvl="1" indent="-400050">
              <a:buFont typeface="+mj-lt"/>
              <a:buAutoNum type="romanLcPeriod"/>
            </a:pPr>
            <a:r>
              <a:rPr lang="en-US" b="1" i="0" dirty="0">
                <a:solidFill>
                  <a:srgbClr val="242424"/>
                </a:solidFill>
                <a:effectLst/>
                <a:latin typeface="source-serif-pro"/>
              </a:rPr>
              <a:t>Spore Print Color:</a:t>
            </a:r>
            <a:r>
              <a:rPr lang="en-US" b="0" i="0" dirty="0">
                <a:solidFill>
                  <a:srgbClr val="242424"/>
                </a:solidFill>
                <a:effectLst/>
                <a:latin typeface="source-serif-pro"/>
              </a:rPr>
              <a:t> White, red, ‘chocolate’ are likely to be poisonous.</a:t>
            </a:r>
            <a:endParaRPr lang="en-US" dirty="0">
              <a:solidFill>
                <a:srgbClr val="242424"/>
              </a:solidFill>
              <a:latin typeface="source-serif-pro"/>
            </a:endParaRPr>
          </a:p>
          <a:p>
            <a:pPr marL="857250" lvl="1" indent="-400050">
              <a:buFont typeface="+mj-lt"/>
              <a:buAutoNum type="romanLcPeriod"/>
            </a:pPr>
            <a:r>
              <a:rPr lang="en-US" b="1" i="0" dirty="0">
                <a:solidFill>
                  <a:srgbClr val="242424"/>
                </a:solidFill>
                <a:effectLst/>
                <a:latin typeface="source-serif-pro"/>
              </a:rPr>
              <a:t>Bruises:</a:t>
            </a:r>
            <a:r>
              <a:rPr lang="en-US" b="0" i="0" dirty="0">
                <a:solidFill>
                  <a:srgbClr val="242424"/>
                </a:solidFill>
                <a:effectLst/>
                <a:latin typeface="source-serif-pro"/>
              </a:rPr>
              <a:t> If the mushroom does not have bruises, it is likely to be poisonous.</a:t>
            </a:r>
          </a:p>
          <a:p>
            <a:pPr marL="857250" lvl="1" indent="-400050">
              <a:buFont typeface="+mj-lt"/>
              <a:buAutoNum type="romanLcPeriod"/>
            </a:pPr>
            <a:r>
              <a:rPr lang="en-US" b="1" i="0" dirty="0">
                <a:solidFill>
                  <a:srgbClr val="242424"/>
                </a:solidFill>
                <a:effectLst/>
                <a:latin typeface="source-serif-pro"/>
              </a:rPr>
              <a:t>Stalk Surface Above Ring</a:t>
            </a:r>
            <a:r>
              <a:rPr lang="en-US" b="0" i="0" dirty="0">
                <a:solidFill>
                  <a:srgbClr val="242424"/>
                </a:solidFill>
                <a:effectLst/>
                <a:latin typeface="source-serif-pro"/>
              </a:rPr>
              <a:t>: If it appears silky, it is likely to be poisonous.</a:t>
            </a:r>
            <a:endParaRPr lang="en-US" dirty="0">
              <a:solidFill>
                <a:srgbClr val="242424"/>
              </a:solidFill>
              <a:latin typeface="source-serif-pro"/>
            </a:endParaRPr>
          </a:p>
        </p:txBody>
      </p:sp>
    </p:spTree>
    <p:extLst>
      <p:ext uri="{BB962C8B-B14F-4D97-AF65-F5344CB8AC3E}">
        <p14:creationId xmlns:p14="http://schemas.microsoft.com/office/powerpoint/2010/main" val="208941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D32D97-1799-F477-AA59-7C17C35E91CC}"/>
              </a:ext>
            </a:extLst>
          </p:cNvPr>
          <p:cNvSpPr/>
          <p:nvPr/>
        </p:nvSpPr>
        <p:spPr>
          <a:xfrm>
            <a:off x="1691680" y="1052736"/>
            <a:ext cx="612068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6997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E394154-2ADE-D81E-7485-EB4FF154E492}"/>
              </a:ext>
            </a:extLst>
          </p:cNvPr>
          <p:cNvSpPr>
            <a:spLocks noGrp="1" noChangeArrowheads="1"/>
          </p:cNvSpPr>
          <p:nvPr>
            <p:ph type="title"/>
          </p:nvPr>
        </p:nvSpPr>
        <p:spPr>
          <a:xfrm>
            <a:off x="1979613" y="617538"/>
            <a:ext cx="3960539" cy="508000"/>
          </a:xfrm>
        </p:spPr>
        <p:txBody>
          <a:bodyPr wrap="square" anchor="ctr">
            <a:normAutofit/>
          </a:bodyPr>
          <a:lstStyle/>
          <a:p>
            <a:pPr>
              <a:lnSpc>
                <a:spcPct val="90000"/>
              </a:lnSpc>
            </a:pPr>
            <a:r>
              <a:rPr lang="en-US" sz="2800" dirty="0"/>
              <a:t>Introduction</a:t>
            </a:r>
            <a:endParaRPr lang="uk-UA" altLang="en-US" sz="2800" dirty="0"/>
          </a:p>
        </p:txBody>
      </p:sp>
      <p:pic>
        <p:nvPicPr>
          <p:cNvPr id="2" name="Picture 1" descr="A close-up of a roll of toilet paper&#10;&#10;Description automatically generated with low confidence">
            <a:extLst>
              <a:ext uri="{FF2B5EF4-FFF2-40B4-BE49-F238E27FC236}">
                <a16:creationId xmlns:a16="http://schemas.microsoft.com/office/drawing/2014/main" id="{B905CCBC-1366-E24B-A97E-24BDBE39C347}"/>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597"/>
                    </a14:imgEffect>
                    <a14:imgEffect>
                      <a14:saturation sat="25000"/>
                    </a14:imgEffect>
                  </a14:imgLayer>
                </a14:imgProps>
              </a:ext>
            </a:extLst>
          </a:blip>
          <a:srcRect l="21473" r="1816" b="-2"/>
          <a:stretch/>
        </p:blipFill>
        <p:spPr>
          <a:xfrm>
            <a:off x="1116013" y="1412875"/>
            <a:ext cx="3811587" cy="4968875"/>
          </a:xfrm>
          <a:prstGeom prst="rect">
            <a:avLst/>
          </a:prstGeom>
          <a:noFill/>
        </p:spPr>
      </p:pic>
      <p:sp>
        <p:nvSpPr>
          <p:cNvPr id="36867" name="Rectangle 3">
            <a:extLst>
              <a:ext uri="{FF2B5EF4-FFF2-40B4-BE49-F238E27FC236}">
                <a16:creationId xmlns:a16="http://schemas.microsoft.com/office/drawing/2014/main" id="{1DBDE1FA-3A73-56E6-99B5-850F57155172}"/>
              </a:ext>
            </a:extLst>
          </p:cNvPr>
          <p:cNvSpPr>
            <a:spLocks noGrp="1" noChangeArrowheads="1"/>
          </p:cNvSpPr>
          <p:nvPr>
            <p:ph sz="half" idx="2"/>
          </p:nvPr>
        </p:nvSpPr>
        <p:spPr>
          <a:xfrm>
            <a:off x="5080000" y="1412875"/>
            <a:ext cx="3813175" cy="4968875"/>
          </a:xfrm>
        </p:spPr>
        <p:txBody>
          <a:bodyPr wrap="square" anchor="t">
            <a:normAutofit/>
          </a:bodyPr>
          <a:lstStyle/>
          <a:p>
            <a:pPr marL="0" indent="0">
              <a:lnSpc>
                <a:spcPct val="90000"/>
              </a:lnSpc>
              <a:buNone/>
            </a:pPr>
            <a:r>
              <a:rPr lang="en-US" sz="1800" dirty="0"/>
              <a:t>Mushrooms exists naturally in different types in diverse environments and different shapes, it can be recognized with some common features. Mushrooms are common for their vast usages medical, nutritional and therapeutical properties. However, some types are known for their toxicity. Which causes huge number of fatal accidents yearly, because of misidentification. Creating a model that recognizes the edible types of mushrooms can safe many precious lives.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71625" y="2657475"/>
            <a:ext cx="1477361" cy="891905"/>
            <a:chOff x="0" y="0"/>
            <a:chExt cx="4750317" cy="660400"/>
          </a:xfrm>
        </p:grpSpPr>
        <p:sp>
          <p:nvSpPr>
            <p:cNvPr id="3" name="Freeform 3"/>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chemeClr val="accent6">
                <a:lumMod val="40000"/>
                <a:lumOff val="60000"/>
                <a:alpha val="63922"/>
              </a:schemeClr>
            </a:solidFill>
          </p:spPr>
          <p:txBody>
            <a:bodyPr/>
            <a:lstStyle/>
            <a:p>
              <a:endParaRPr lang="en-CA" sz="1350" dirty="0">
                <a:highlight>
                  <a:srgbClr val="FFFF00"/>
                </a:highlight>
              </a:endParaRPr>
            </a:p>
          </p:txBody>
        </p:sp>
      </p:grpSp>
      <p:sp>
        <p:nvSpPr>
          <p:cNvPr id="22" name="TextBox 22"/>
          <p:cNvSpPr txBox="1"/>
          <p:nvPr/>
        </p:nvSpPr>
        <p:spPr>
          <a:xfrm>
            <a:off x="3355886" y="1488680"/>
            <a:ext cx="2432228" cy="410369"/>
          </a:xfrm>
          <a:prstGeom prst="rect">
            <a:avLst/>
          </a:prstGeom>
        </p:spPr>
        <p:txBody>
          <a:bodyPr wrap="square" lIns="0" tIns="0" rIns="0" bIns="0" rtlCol="0" anchor="t">
            <a:spAutoFit/>
          </a:bodyPr>
          <a:lstStyle/>
          <a:p>
            <a:pPr algn="ctr">
              <a:lnSpc>
                <a:spcPts val="3184"/>
              </a:lnSpc>
            </a:pPr>
            <a:r>
              <a:rPr lang="en-US" sz="2800" b="1" dirty="0">
                <a:solidFill>
                  <a:schemeClr val="bg2"/>
                </a:solidFill>
                <a:latin typeface="+mj-lt"/>
                <a:ea typeface="+mj-ea"/>
                <a:cs typeface="+mj-cs"/>
              </a:rPr>
              <a:t>Methodology</a:t>
            </a:r>
          </a:p>
        </p:txBody>
      </p:sp>
      <p:grpSp>
        <p:nvGrpSpPr>
          <p:cNvPr id="25" name="Group 2">
            <a:extLst>
              <a:ext uri="{FF2B5EF4-FFF2-40B4-BE49-F238E27FC236}">
                <a16:creationId xmlns:a16="http://schemas.microsoft.com/office/drawing/2014/main" id="{2575FB40-BB30-48BB-8717-147A95C2D745}"/>
              </a:ext>
            </a:extLst>
          </p:cNvPr>
          <p:cNvGrpSpPr/>
          <p:nvPr/>
        </p:nvGrpSpPr>
        <p:grpSpPr>
          <a:xfrm>
            <a:off x="3771900" y="3923894"/>
            <a:ext cx="1477361" cy="891905"/>
            <a:chOff x="0" y="0"/>
            <a:chExt cx="4750317" cy="660400"/>
          </a:xfrm>
          <a:solidFill>
            <a:schemeClr val="accent6">
              <a:lumMod val="40000"/>
              <a:lumOff val="60000"/>
            </a:schemeClr>
          </a:solidFill>
        </p:grpSpPr>
        <p:sp>
          <p:nvSpPr>
            <p:cNvPr id="26" name="Freeform 3">
              <a:extLst>
                <a:ext uri="{FF2B5EF4-FFF2-40B4-BE49-F238E27FC236}">
                  <a16:creationId xmlns:a16="http://schemas.microsoft.com/office/drawing/2014/main" id="{5DF7A17B-E6C9-4AC4-9A95-807AF8E842F8}"/>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grpFill/>
          </p:spPr>
          <p:txBody>
            <a:bodyPr/>
            <a:lstStyle/>
            <a:p>
              <a:endParaRPr lang="en-CA" sz="1350"/>
            </a:p>
          </p:txBody>
        </p:sp>
      </p:grpSp>
      <p:grpSp>
        <p:nvGrpSpPr>
          <p:cNvPr id="27" name="Group 2">
            <a:extLst>
              <a:ext uri="{FF2B5EF4-FFF2-40B4-BE49-F238E27FC236}">
                <a16:creationId xmlns:a16="http://schemas.microsoft.com/office/drawing/2014/main" id="{F333A161-EA76-491D-A220-242A7E024742}"/>
              </a:ext>
            </a:extLst>
          </p:cNvPr>
          <p:cNvGrpSpPr/>
          <p:nvPr/>
        </p:nvGrpSpPr>
        <p:grpSpPr>
          <a:xfrm>
            <a:off x="1571625" y="3909242"/>
            <a:ext cx="1477361" cy="891905"/>
            <a:chOff x="0" y="0"/>
            <a:chExt cx="4750317" cy="660400"/>
          </a:xfrm>
          <a:solidFill>
            <a:schemeClr val="accent6">
              <a:lumMod val="40000"/>
              <a:lumOff val="60000"/>
            </a:schemeClr>
          </a:solidFill>
        </p:grpSpPr>
        <p:sp>
          <p:nvSpPr>
            <p:cNvPr id="28" name="Freeform 3">
              <a:extLst>
                <a:ext uri="{FF2B5EF4-FFF2-40B4-BE49-F238E27FC236}">
                  <a16:creationId xmlns:a16="http://schemas.microsoft.com/office/drawing/2014/main" id="{B1CAB324-18DC-4BB3-B788-6032371377AB}"/>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grpFill/>
          </p:spPr>
          <p:txBody>
            <a:bodyPr/>
            <a:lstStyle/>
            <a:p>
              <a:endParaRPr lang="en-CA" sz="1350"/>
            </a:p>
          </p:txBody>
        </p:sp>
      </p:grpSp>
      <p:grpSp>
        <p:nvGrpSpPr>
          <p:cNvPr id="29" name="Group 2">
            <a:extLst>
              <a:ext uri="{FF2B5EF4-FFF2-40B4-BE49-F238E27FC236}">
                <a16:creationId xmlns:a16="http://schemas.microsoft.com/office/drawing/2014/main" id="{B1381745-6C1A-4BB2-9B00-926C3B6E70AA}"/>
              </a:ext>
            </a:extLst>
          </p:cNvPr>
          <p:cNvGrpSpPr/>
          <p:nvPr/>
        </p:nvGrpSpPr>
        <p:grpSpPr>
          <a:xfrm>
            <a:off x="5972175" y="3909242"/>
            <a:ext cx="1477361" cy="891905"/>
            <a:chOff x="0" y="0"/>
            <a:chExt cx="4750317" cy="660400"/>
          </a:xfrm>
          <a:solidFill>
            <a:schemeClr val="accent6">
              <a:lumMod val="40000"/>
              <a:lumOff val="60000"/>
            </a:schemeClr>
          </a:solidFill>
        </p:grpSpPr>
        <p:sp>
          <p:nvSpPr>
            <p:cNvPr id="30" name="Freeform 3">
              <a:extLst>
                <a:ext uri="{FF2B5EF4-FFF2-40B4-BE49-F238E27FC236}">
                  <a16:creationId xmlns:a16="http://schemas.microsoft.com/office/drawing/2014/main" id="{E7CAF60C-6D38-4514-857E-A090A5C72C42}"/>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grpFill/>
          </p:spPr>
          <p:txBody>
            <a:bodyPr/>
            <a:lstStyle/>
            <a:p>
              <a:endParaRPr lang="en-CA" sz="1350"/>
            </a:p>
          </p:txBody>
        </p:sp>
      </p:grpSp>
      <p:grpSp>
        <p:nvGrpSpPr>
          <p:cNvPr id="31" name="Group 2">
            <a:extLst>
              <a:ext uri="{FF2B5EF4-FFF2-40B4-BE49-F238E27FC236}">
                <a16:creationId xmlns:a16="http://schemas.microsoft.com/office/drawing/2014/main" id="{E4E1D498-8C37-4203-87E4-D3E11E140E00}"/>
              </a:ext>
            </a:extLst>
          </p:cNvPr>
          <p:cNvGrpSpPr/>
          <p:nvPr/>
        </p:nvGrpSpPr>
        <p:grpSpPr>
          <a:xfrm>
            <a:off x="5943600" y="2657475"/>
            <a:ext cx="1477361" cy="891905"/>
            <a:chOff x="0" y="0"/>
            <a:chExt cx="4750317" cy="660400"/>
          </a:xfrm>
          <a:solidFill>
            <a:schemeClr val="accent6">
              <a:lumMod val="40000"/>
              <a:lumOff val="60000"/>
            </a:schemeClr>
          </a:solidFill>
        </p:grpSpPr>
        <p:sp>
          <p:nvSpPr>
            <p:cNvPr id="32" name="Freeform 3">
              <a:extLst>
                <a:ext uri="{FF2B5EF4-FFF2-40B4-BE49-F238E27FC236}">
                  <a16:creationId xmlns:a16="http://schemas.microsoft.com/office/drawing/2014/main" id="{6B1599C6-5E9F-4DC3-9386-F6238C4A5DEE}"/>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grpFill/>
          </p:spPr>
          <p:txBody>
            <a:bodyPr/>
            <a:lstStyle/>
            <a:p>
              <a:endParaRPr lang="en-CA" sz="1350"/>
            </a:p>
          </p:txBody>
        </p:sp>
      </p:grpSp>
      <p:grpSp>
        <p:nvGrpSpPr>
          <p:cNvPr id="33" name="Group 2">
            <a:extLst>
              <a:ext uri="{FF2B5EF4-FFF2-40B4-BE49-F238E27FC236}">
                <a16:creationId xmlns:a16="http://schemas.microsoft.com/office/drawing/2014/main" id="{9F2B4293-7896-4930-81F7-4F53E85F223C}"/>
              </a:ext>
            </a:extLst>
          </p:cNvPr>
          <p:cNvGrpSpPr/>
          <p:nvPr/>
        </p:nvGrpSpPr>
        <p:grpSpPr>
          <a:xfrm>
            <a:off x="3757612" y="2657475"/>
            <a:ext cx="1477361" cy="891905"/>
            <a:chOff x="0" y="0"/>
            <a:chExt cx="4750317" cy="660400"/>
          </a:xfrm>
          <a:solidFill>
            <a:schemeClr val="accent6">
              <a:lumMod val="40000"/>
              <a:lumOff val="60000"/>
            </a:schemeClr>
          </a:solidFill>
        </p:grpSpPr>
        <p:sp>
          <p:nvSpPr>
            <p:cNvPr id="34" name="Freeform 3">
              <a:extLst>
                <a:ext uri="{FF2B5EF4-FFF2-40B4-BE49-F238E27FC236}">
                  <a16:creationId xmlns:a16="http://schemas.microsoft.com/office/drawing/2014/main" id="{2B1948F7-6E50-4C05-96DF-13EECB427859}"/>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grpFill/>
          </p:spPr>
          <p:txBody>
            <a:bodyPr/>
            <a:lstStyle/>
            <a:p>
              <a:endParaRPr lang="en-CA" sz="1350"/>
            </a:p>
          </p:txBody>
        </p:sp>
      </p:grpSp>
      <p:sp>
        <p:nvSpPr>
          <p:cNvPr id="35" name="TextBox 34">
            <a:extLst>
              <a:ext uri="{FF2B5EF4-FFF2-40B4-BE49-F238E27FC236}">
                <a16:creationId xmlns:a16="http://schemas.microsoft.com/office/drawing/2014/main" id="{531982FC-0A18-4972-B58E-A307A81B3962}"/>
              </a:ext>
            </a:extLst>
          </p:cNvPr>
          <p:cNvSpPr txBox="1"/>
          <p:nvPr/>
        </p:nvSpPr>
        <p:spPr>
          <a:xfrm>
            <a:off x="1750897" y="2769543"/>
            <a:ext cx="1080135" cy="738664"/>
          </a:xfrm>
          <a:prstGeom prst="rect">
            <a:avLst/>
          </a:prstGeom>
          <a:noFill/>
        </p:spPr>
        <p:txBody>
          <a:bodyPr wrap="square" rtlCol="0">
            <a:spAutoFit/>
          </a:bodyPr>
          <a:lstStyle/>
          <a:p>
            <a:pPr algn="ctr"/>
            <a:r>
              <a:rPr lang="en-US" sz="1400" dirty="0"/>
              <a:t>Problem Understanding</a:t>
            </a:r>
          </a:p>
        </p:txBody>
      </p:sp>
      <p:sp>
        <p:nvSpPr>
          <p:cNvPr id="36" name="TextBox 35">
            <a:extLst>
              <a:ext uri="{FF2B5EF4-FFF2-40B4-BE49-F238E27FC236}">
                <a16:creationId xmlns:a16="http://schemas.microsoft.com/office/drawing/2014/main" id="{32D2BABE-B457-4152-A668-1F1EEF77C943}"/>
              </a:ext>
            </a:extLst>
          </p:cNvPr>
          <p:cNvSpPr txBox="1"/>
          <p:nvPr/>
        </p:nvSpPr>
        <p:spPr>
          <a:xfrm>
            <a:off x="3977640" y="3000376"/>
            <a:ext cx="1080135" cy="307777"/>
          </a:xfrm>
          <a:prstGeom prst="rect">
            <a:avLst/>
          </a:prstGeom>
          <a:noFill/>
        </p:spPr>
        <p:txBody>
          <a:bodyPr wrap="square" rtlCol="0">
            <a:spAutoFit/>
          </a:bodyPr>
          <a:lstStyle/>
          <a:p>
            <a:pPr algn="ctr"/>
            <a:r>
              <a:rPr lang="en-US" sz="1400" dirty="0"/>
              <a:t>Load Data </a:t>
            </a:r>
          </a:p>
        </p:txBody>
      </p:sp>
      <p:sp>
        <p:nvSpPr>
          <p:cNvPr id="37" name="TextBox 36">
            <a:extLst>
              <a:ext uri="{FF2B5EF4-FFF2-40B4-BE49-F238E27FC236}">
                <a16:creationId xmlns:a16="http://schemas.microsoft.com/office/drawing/2014/main" id="{17AA8B19-D0B5-4F12-B730-1D658BB9727E}"/>
              </a:ext>
            </a:extLst>
          </p:cNvPr>
          <p:cNvSpPr txBox="1"/>
          <p:nvPr/>
        </p:nvSpPr>
        <p:spPr>
          <a:xfrm>
            <a:off x="6170788" y="2964927"/>
            <a:ext cx="1080135" cy="307777"/>
          </a:xfrm>
          <a:prstGeom prst="rect">
            <a:avLst/>
          </a:prstGeom>
          <a:solidFill>
            <a:schemeClr val="accent6">
              <a:lumMod val="40000"/>
              <a:lumOff val="60000"/>
            </a:schemeClr>
          </a:solidFill>
        </p:spPr>
        <p:txBody>
          <a:bodyPr wrap="square" rtlCol="0">
            <a:spAutoFit/>
          </a:bodyPr>
          <a:lstStyle/>
          <a:p>
            <a:pPr algn="ctr"/>
            <a:r>
              <a:rPr lang="en-US" sz="1400" dirty="0"/>
              <a:t>EDA</a:t>
            </a:r>
            <a:endParaRPr lang="en-US" sz="1200" dirty="0"/>
          </a:p>
        </p:txBody>
      </p:sp>
      <p:sp>
        <p:nvSpPr>
          <p:cNvPr id="38" name="TextBox 37">
            <a:extLst>
              <a:ext uri="{FF2B5EF4-FFF2-40B4-BE49-F238E27FC236}">
                <a16:creationId xmlns:a16="http://schemas.microsoft.com/office/drawing/2014/main" id="{3E02B93E-EDE5-4D3B-BC20-258C83DA3B5B}"/>
              </a:ext>
            </a:extLst>
          </p:cNvPr>
          <p:cNvSpPr txBox="1"/>
          <p:nvPr/>
        </p:nvSpPr>
        <p:spPr>
          <a:xfrm>
            <a:off x="1764523" y="4143378"/>
            <a:ext cx="1080135" cy="738664"/>
          </a:xfrm>
          <a:prstGeom prst="rect">
            <a:avLst/>
          </a:prstGeom>
          <a:noFill/>
        </p:spPr>
        <p:txBody>
          <a:bodyPr wrap="square" rtlCol="0">
            <a:spAutoFit/>
          </a:bodyPr>
          <a:lstStyle/>
          <a:p>
            <a:pPr algn="ctr"/>
            <a:r>
              <a:rPr lang="en-US" sz="1400" dirty="0"/>
              <a:t>Feature  Engineering</a:t>
            </a:r>
          </a:p>
        </p:txBody>
      </p:sp>
      <p:sp>
        <p:nvSpPr>
          <p:cNvPr id="39" name="TextBox 38">
            <a:extLst>
              <a:ext uri="{FF2B5EF4-FFF2-40B4-BE49-F238E27FC236}">
                <a16:creationId xmlns:a16="http://schemas.microsoft.com/office/drawing/2014/main" id="{36B55D0C-712D-4EEF-AC0D-639906838859}"/>
              </a:ext>
            </a:extLst>
          </p:cNvPr>
          <p:cNvSpPr txBox="1"/>
          <p:nvPr/>
        </p:nvSpPr>
        <p:spPr>
          <a:xfrm>
            <a:off x="3971925" y="4257676"/>
            <a:ext cx="1080135" cy="523220"/>
          </a:xfrm>
          <a:prstGeom prst="rect">
            <a:avLst/>
          </a:prstGeom>
          <a:noFill/>
        </p:spPr>
        <p:txBody>
          <a:bodyPr wrap="square" rtlCol="0">
            <a:spAutoFit/>
          </a:bodyPr>
          <a:lstStyle/>
          <a:p>
            <a:pPr algn="ctr"/>
            <a:r>
              <a:rPr lang="en-US" sz="1400" dirty="0"/>
              <a:t>Classification</a:t>
            </a:r>
            <a:r>
              <a:rPr lang="en-US" sz="1200" dirty="0"/>
              <a:t> </a:t>
            </a:r>
          </a:p>
        </p:txBody>
      </p:sp>
      <p:sp>
        <p:nvSpPr>
          <p:cNvPr id="40" name="TextBox 39">
            <a:extLst>
              <a:ext uri="{FF2B5EF4-FFF2-40B4-BE49-F238E27FC236}">
                <a16:creationId xmlns:a16="http://schemas.microsoft.com/office/drawing/2014/main" id="{C84E0558-F285-4F28-AE9E-8AC1ECD80F51}"/>
              </a:ext>
            </a:extLst>
          </p:cNvPr>
          <p:cNvSpPr txBox="1"/>
          <p:nvPr/>
        </p:nvSpPr>
        <p:spPr>
          <a:xfrm>
            <a:off x="6170788" y="4153219"/>
            <a:ext cx="1080135" cy="523220"/>
          </a:xfrm>
          <a:prstGeom prst="rect">
            <a:avLst/>
          </a:prstGeom>
          <a:noFill/>
        </p:spPr>
        <p:txBody>
          <a:bodyPr wrap="square" rtlCol="0">
            <a:spAutoFit/>
          </a:bodyPr>
          <a:lstStyle/>
          <a:p>
            <a:pPr algn="ctr"/>
            <a:r>
              <a:rPr lang="en-US" sz="1400" dirty="0"/>
              <a:t>Results &amp; Insights</a:t>
            </a:r>
          </a:p>
        </p:txBody>
      </p:sp>
      <p:cxnSp>
        <p:nvCxnSpPr>
          <p:cNvPr id="42" name="Straight Arrow Connector 41">
            <a:extLst>
              <a:ext uri="{FF2B5EF4-FFF2-40B4-BE49-F238E27FC236}">
                <a16:creationId xmlns:a16="http://schemas.microsoft.com/office/drawing/2014/main" id="{2C5D8F10-6455-42F3-8EBB-A89E3F4A8594}"/>
              </a:ext>
            </a:extLst>
          </p:cNvPr>
          <p:cNvCxnSpPr/>
          <p:nvPr/>
        </p:nvCxnSpPr>
        <p:spPr>
          <a:xfrm>
            <a:off x="3146175" y="3171825"/>
            <a:ext cx="5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540EFD3-C2EF-4DFC-8423-9F3CF2454E4B}"/>
              </a:ext>
            </a:extLst>
          </p:cNvPr>
          <p:cNvCxnSpPr/>
          <p:nvPr/>
        </p:nvCxnSpPr>
        <p:spPr>
          <a:xfrm>
            <a:off x="5314950" y="3171825"/>
            <a:ext cx="5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349AC88-CDA8-4F59-BDA7-2745DBF28976}"/>
              </a:ext>
            </a:extLst>
          </p:cNvPr>
          <p:cNvCxnSpPr/>
          <p:nvPr/>
        </p:nvCxnSpPr>
        <p:spPr>
          <a:xfrm>
            <a:off x="3114675" y="4367321"/>
            <a:ext cx="5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7C9EF14-10E5-4ABE-ACDE-9101095DFDD7}"/>
              </a:ext>
            </a:extLst>
          </p:cNvPr>
          <p:cNvCxnSpPr/>
          <p:nvPr/>
        </p:nvCxnSpPr>
        <p:spPr>
          <a:xfrm>
            <a:off x="5343525" y="4400550"/>
            <a:ext cx="5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709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291665-E108-0AFD-0EBD-84FE64353820}"/>
              </a:ext>
            </a:extLst>
          </p:cNvPr>
          <p:cNvSpPr txBox="1"/>
          <p:nvPr/>
        </p:nvSpPr>
        <p:spPr>
          <a:xfrm>
            <a:off x="2843808" y="188640"/>
            <a:ext cx="6696744" cy="523220"/>
          </a:xfrm>
          <a:prstGeom prst="rect">
            <a:avLst/>
          </a:prstGeom>
          <a:noFill/>
        </p:spPr>
        <p:txBody>
          <a:bodyPr wrap="square" rtlCol="0">
            <a:spAutoFit/>
          </a:bodyPr>
          <a:lstStyle/>
          <a:p>
            <a:r>
              <a:rPr lang="en-US" sz="2800" b="1" dirty="0">
                <a:solidFill>
                  <a:schemeClr val="bg2"/>
                </a:solidFill>
                <a:latin typeface="+mj-lt"/>
                <a:ea typeface="+mj-ea"/>
                <a:cs typeface="+mj-cs"/>
              </a:rPr>
              <a:t>Problem Understanding</a:t>
            </a:r>
            <a:endParaRPr lang="en-CA" sz="2800" b="1" dirty="0">
              <a:solidFill>
                <a:schemeClr val="bg2"/>
              </a:solidFill>
              <a:latin typeface="+mj-lt"/>
              <a:ea typeface="+mj-ea"/>
              <a:cs typeface="+mj-cs"/>
            </a:endParaRPr>
          </a:p>
        </p:txBody>
      </p:sp>
      <p:pic>
        <p:nvPicPr>
          <p:cNvPr id="4" name="Content Placeholder 4" descr="A picture containing text, umbrella, accessory">
            <a:extLst>
              <a:ext uri="{FF2B5EF4-FFF2-40B4-BE49-F238E27FC236}">
                <a16:creationId xmlns:a16="http://schemas.microsoft.com/office/drawing/2014/main" id="{DA6AE053-FC68-3399-50F1-85C2A82CD6A6}"/>
              </a:ext>
            </a:extLst>
          </p:cNvPr>
          <p:cNvPicPr>
            <a:picLocks noChangeAspect="1"/>
          </p:cNvPicPr>
          <p:nvPr/>
        </p:nvPicPr>
        <p:blipFill rotWithShape="1">
          <a:blip r:embed="rId2"/>
          <a:stretch/>
        </p:blipFill>
        <p:spPr>
          <a:xfrm>
            <a:off x="4644010" y="1124744"/>
            <a:ext cx="4194863" cy="4561336"/>
          </a:xfrm>
          <a:prstGeom prst="rect">
            <a:avLst/>
          </a:prstGeom>
        </p:spPr>
      </p:pic>
      <p:sp>
        <p:nvSpPr>
          <p:cNvPr id="5" name="Rectangle: Rounded Corners 4">
            <a:extLst>
              <a:ext uri="{FF2B5EF4-FFF2-40B4-BE49-F238E27FC236}">
                <a16:creationId xmlns:a16="http://schemas.microsoft.com/office/drawing/2014/main" id="{06E3097B-8D6A-1CC9-95B9-D1E3A9A80F17}"/>
              </a:ext>
            </a:extLst>
          </p:cNvPr>
          <p:cNvSpPr/>
          <p:nvPr/>
        </p:nvSpPr>
        <p:spPr>
          <a:xfrm>
            <a:off x="1187624" y="1268760"/>
            <a:ext cx="3600400" cy="24482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Helvetica Neue"/>
              </a:rPr>
              <a:t>To detect if the mushroom is edible or poisonous by its specifications like cap shape, cap color, gill color, etc. using different classifiers.</a:t>
            </a:r>
            <a:endParaRPr lang="en-CA" dirty="0"/>
          </a:p>
        </p:txBody>
      </p:sp>
      <p:sp>
        <p:nvSpPr>
          <p:cNvPr id="6" name="Rectangle: Rounded Corners 5">
            <a:extLst>
              <a:ext uri="{FF2B5EF4-FFF2-40B4-BE49-F238E27FC236}">
                <a16:creationId xmlns:a16="http://schemas.microsoft.com/office/drawing/2014/main" id="{31872549-C96C-EACA-7560-374FB99E819B}"/>
              </a:ext>
            </a:extLst>
          </p:cNvPr>
          <p:cNvSpPr/>
          <p:nvPr/>
        </p:nvSpPr>
        <p:spPr>
          <a:xfrm>
            <a:off x="971600" y="4081316"/>
            <a:ext cx="4176464" cy="1584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latin typeface="Helvetica Neue"/>
              </a:rPr>
              <a:t>This dataset which we used includes descriptions of hypothetical samples corresponding to 23 species of gilled mushrooms. Each species is identified as definitely edible, definitely poisonous, or of unknown edibility and not recommended.</a:t>
            </a:r>
            <a:endParaRPr lang="en-CA" sz="1400" dirty="0">
              <a:solidFill>
                <a:srgbClr val="000000"/>
              </a:solidFill>
              <a:latin typeface="Helvetica Neue"/>
            </a:endParaRPr>
          </a:p>
        </p:txBody>
      </p:sp>
    </p:spTree>
    <p:extLst>
      <p:ext uri="{BB962C8B-B14F-4D97-AF65-F5344CB8AC3E}">
        <p14:creationId xmlns:p14="http://schemas.microsoft.com/office/powerpoint/2010/main" val="401414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CE879-F725-A8BB-1C44-E2EC6EEBAB56}"/>
              </a:ext>
            </a:extLst>
          </p:cNvPr>
          <p:cNvSpPr txBox="1"/>
          <p:nvPr/>
        </p:nvSpPr>
        <p:spPr>
          <a:xfrm>
            <a:off x="2267744" y="692697"/>
            <a:ext cx="6336704" cy="523220"/>
          </a:xfrm>
          <a:prstGeom prst="rect">
            <a:avLst/>
          </a:prstGeom>
          <a:noFill/>
        </p:spPr>
        <p:txBody>
          <a:bodyPr wrap="square" rtlCol="0">
            <a:spAutoFit/>
          </a:bodyPr>
          <a:lstStyle/>
          <a:p>
            <a:r>
              <a:rPr lang="en-US" sz="2800" b="1" dirty="0">
                <a:solidFill>
                  <a:schemeClr val="bg2"/>
                </a:solidFill>
                <a:latin typeface="+mj-lt"/>
                <a:ea typeface="+mj-ea"/>
                <a:cs typeface="+mj-cs"/>
              </a:rPr>
              <a:t>Load Mushroom Data into Python</a:t>
            </a:r>
            <a:endParaRPr lang="en-CA" sz="2800" b="1" dirty="0">
              <a:solidFill>
                <a:schemeClr val="bg2"/>
              </a:solidFill>
              <a:latin typeface="+mj-lt"/>
              <a:ea typeface="+mj-ea"/>
              <a:cs typeface="+mj-cs"/>
            </a:endParaRPr>
          </a:p>
        </p:txBody>
      </p:sp>
      <p:pic>
        <p:nvPicPr>
          <p:cNvPr id="4" name="Picture 3" descr="A screenshot of a computer">
            <a:extLst>
              <a:ext uri="{FF2B5EF4-FFF2-40B4-BE49-F238E27FC236}">
                <a16:creationId xmlns:a16="http://schemas.microsoft.com/office/drawing/2014/main" id="{D5853C8C-3217-48FA-D602-88034053F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573016"/>
            <a:ext cx="7740352" cy="2764411"/>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BBF5C69B-AB0C-5362-C285-C93B30D33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43" y="1700808"/>
            <a:ext cx="3894157" cy="990686"/>
          </a:xfrm>
          <a:prstGeom prst="rect">
            <a:avLst/>
          </a:prstGeom>
        </p:spPr>
      </p:pic>
      <p:sp>
        <p:nvSpPr>
          <p:cNvPr id="3" name="Oval 2">
            <a:extLst>
              <a:ext uri="{FF2B5EF4-FFF2-40B4-BE49-F238E27FC236}">
                <a16:creationId xmlns:a16="http://schemas.microsoft.com/office/drawing/2014/main" id="{2582E560-20BE-FF71-F833-362472D47734}"/>
              </a:ext>
            </a:extLst>
          </p:cNvPr>
          <p:cNvSpPr/>
          <p:nvPr/>
        </p:nvSpPr>
        <p:spPr>
          <a:xfrm>
            <a:off x="5551504" y="1476071"/>
            <a:ext cx="2914653" cy="14401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There are no duplicated values nor missing values.</a:t>
            </a:r>
            <a:endParaRPr lang="en-CA" dirty="0"/>
          </a:p>
        </p:txBody>
      </p:sp>
    </p:spTree>
    <p:extLst>
      <p:ext uri="{BB962C8B-B14F-4D97-AF65-F5344CB8AC3E}">
        <p14:creationId xmlns:p14="http://schemas.microsoft.com/office/powerpoint/2010/main" val="135192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F0EBAE-8986-2BF6-B568-99A203123A69}"/>
              </a:ext>
            </a:extLst>
          </p:cNvPr>
          <p:cNvSpPr txBox="1"/>
          <p:nvPr/>
        </p:nvSpPr>
        <p:spPr>
          <a:xfrm>
            <a:off x="3131840" y="169476"/>
            <a:ext cx="3672408" cy="523220"/>
          </a:xfrm>
          <a:prstGeom prst="rect">
            <a:avLst/>
          </a:prstGeom>
          <a:noFill/>
        </p:spPr>
        <p:txBody>
          <a:bodyPr wrap="square" rtlCol="0">
            <a:spAutoFit/>
          </a:bodyPr>
          <a:lstStyle/>
          <a:p>
            <a:r>
              <a:rPr lang="en-US" sz="2800" b="1" dirty="0">
                <a:solidFill>
                  <a:schemeClr val="bg2"/>
                </a:solidFill>
                <a:latin typeface="+mj-lt"/>
                <a:ea typeface="+mj-ea"/>
                <a:cs typeface="+mj-cs"/>
              </a:rPr>
              <a:t>Data Dictionary</a:t>
            </a:r>
            <a:endParaRPr lang="en-CA" sz="2800" b="1" dirty="0">
              <a:solidFill>
                <a:schemeClr val="bg2"/>
              </a:solidFill>
              <a:latin typeface="+mj-lt"/>
              <a:ea typeface="+mj-ea"/>
              <a:cs typeface="+mj-cs"/>
            </a:endParaRPr>
          </a:p>
        </p:txBody>
      </p:sp>
      <p:sp>
        <p:nvSpPr>
          <p:cNvPr id="3" name="Rectangle: Rounded Corners 2">
            <a:extLst>
              <a:ext uri="{FF2B5EF4-FFF2-40B4-BE49-F238E27FC236}">
                <a16:creationId xmlns:a16="http://schemas.microsoft.com/office/drawing/2014/main" id="{EA634B0B-2168-E642-E4F0-C599BD961076}"/>
              </a:ext>
            </a:extLst>
          </p:cNvPr>
          <p:cNvSpPr/>
          <p:nvPr/>
        </p:nvSpPr>
        <p:spPr>
          <a:xfrm>
            <a:off x="395536" y="918012"/>
            <a:ext cx="8568952" cy="52472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CA" sz="1600" b="0" i="0" dirty="0">
                <a:solidFill>
                  <a:srgbClr val="000000"/>
                </a:solidFill>
                <a:effectLst/>
                <a:latin typeface="Helvetica Neue"/>
              </a:rPr>
              <a:t>Attribute Information: (classes: edible=e, poisonous=p)</a:t>
            </a:r>
          </a:p>
          <a:p>
            <a:pPr algn="l">
              <a:buFont typeface="Arial" panose="020B0604020202020204" pitchFamily="34" charset="0"/>
              <a:buChar char="•"/>
            </a:pPr>
            <a:r>
              <a:rPr lang="en-CA" sz="1100" b="0" i="0" dirty="0">
                <a:solidFill>
                  <a:srgbClr val="000000"/>
                </a:solidFill>
                <a:effectLst/>
                <a:latin typeface="Helvetica Neue"/>
              </a:rPr>
              <a:t>cap-shape: bell=b, conical=c, convex=x, flat=f, knobbed=k, sunken=s (6 distinct values)</a:t>
            </a:r>
          </a:p>
          <a:p>
            <a:pPr algn="l">
              <a:buFont typeface="Arial" panose="020B0604020202020204" pitchFamily="34" charset="0"/>
              <a:buChar char="•"/>
            </a:pPr>
            <a:r>
              <a:rPr lang="en-CA" sz="1100" b="0" i="0" dirty="0">
                <a:solidFill>
                  <a:srgbClr val="000000"/>
                </a:solidFill>
                <a:effectLst/>
                <a:latin typeface="Helvetica Neue"/>
              </a:rPr>
              <a:t>cap-surface: fibrous=f, grooves=g, scaly=y, smooth=s (4 distinct values)</a:t>
            </a:r>
          </a:p>
          <a:p>
            <a:pPr algn="l">
              <a:buFont typeface="Arial" panose="020B0604020202020204" pitchFamily="34" charset="0"/>
              <a:buChar char="•"/>
            </a:pPr>
            <a:r>
              <a:rPr lang="en-CA" sz="1100" b="0" i="0" dirty="0">
                <a:solidFill>
                  <a:srgbClr val="000000"/>
                </a:solidFill>
                <a:effectLst/>
                <a:latin typeface="Helvetica Neue"/>
              </a:rPr>
              <a:t>cap-color: brown=n, buff=b, cinnamon=c, gray=g, green=r, pink=p, purple=</a:t>
            </a:r>
            <a:r>
              <a:rPr lang="en-CA" sz="1100" b="0" i="0" dirty="0" err="1">
                <a:solidFill>
                  <a:srgbClr val="000000"/>
                </a:solidFill>
                <a:effectLst/>
                <a:latin typeface="Helvetica Neue"/>
              </a:rPr>
              <a:t>u,red</a:t>
            </a:r>
            <a:r>
              <a:rPr lang="en-CA" sz="1100" b="0" i="0" dirty="0">
                <a:solidFill>
                  <a:srgbClr val="000000"/>
                </a:solidFill>
                <a:effectLst/>
                <a:latin typeface="Helvetica Neue"/>
              </a:rPr>
              <a:t>=e, white=w, yellow=y (10 distinct values)</a:t>
            </a:r>
          </a:p>
          <a:p>
            <a:pPr algn="l">
              <a:buFont typeface="Arial" panose="020B0604020202020204" pitchFamily="34" charset="0"/>
              <a:buChar char="•"/>
            </a:pPr>
            <a:r>
              <a:rPr lang="en-CA" sz="1100" b="0" i="0" dirty="0">
                <a:solidFill>
                  <a:srgbClr val="000000"/>
                </a:solidFill>
                <a:effectLst/>
                <a:latin typeface="Helvetica Neue"/>
              </a:rPr>
              <a:t>bruises: bruises=t, no=f (2 distinct values)</a:t>
            </a:r>
          </a:p>
          <a:p>
            <a:pPr algn="l">
              <a:buFont typeface="Arial" panose="020B0604020202020204" pitchFamily="34" charset="0"/>
              <a:buChar char="•"/>
            </a:pPr>
            <a:r>
              <a:rPr lang="en-CA" sz="1100" b="0" i="0" dirty="0">
                <a:solidFill>
                  <a:srgbClr val="000000"/>
                </a:solidFill>
                <a:effectLst/>
                <a:latin typeface="Helvetica Neue"/>
              </a:rPr>
              <a:t>odor: almond=a, anise=l, creosote=c, fishy=y, foul=f, musty=m, none=</a:t>
            </a:r>
            <a:r>
              <a:rPr lang="en-CA" sz="1100" b="0" i="0" dirty="0" err="1">
                <a:solidFill>
                  <a:srgbClr val="000000"/>
                </a:solidFill>
                <a:effectLst/>
                <a:latin typeface="Helvetica Neue"/>
              </a:rPr>
              <a:t>n,pungent</a:t>
            </a:r>
            <a:r>
              <a:rPr lang="en-CA" sz="1100" b="0" i="0" dirty="0">
                <a:solidFill>
                  <a:srgbClr val="000000"/>
                </a:solidFill>
                <a:effectLst/>
                <a:latin typeface="Helvetica Neue"/>
              </a:rPr>
              <a:t>=p, spicy=s (9 distinct values)</a:t>
            </a:r>
          </a:p>
          <a:p>
            <a:pPr algn="l">
              <a:buFont typeface="Arial" panose="020B0604020202020204" pitchFamily="34" charset="0"/>
              <a:buChar char="•"/>
            </a:pPr>
            <a:r>
              <a:rPr lang="en-CA" sz="1100" b="0" i="0" dirty="0">
                <a:solidFill>
                  <a:srgbClr val="000000"/>
                </a:solidFill>
                <a:effectLst/>
                <a:latin typeface="Helvetica Neue"/>
              </a:rPr>
              <a:t>gill-attachment: attached=a, descending=d, free=f, notched=n (4 distinct values)</a:t>
            </a:r>
          </a:p>
          <a:p>
            <a:pPr algn="l">
              <a:buFont typeface="Arial" panose="020B0604020202020204" pitchFamily="34" charset="0"/>
              <a:buChar char="•"/>
            </a:pPr>
            <a:r>
              <a:rPr lang="en-CA" sz="1100" b="0" i="0" dirty="0">
                <a:solidFill>
                  <a:srgbClr val="000000"/>
                </a:solidFill>
                <a:effectLst/>
                <a:latin typeface="Helvetica Neue"/>
              </a:rPr>
              <a:t>gill-spacing: close=c, crowded=w, distant=d (3 distinct values)</a:t>
            </a:r>
          </a:p>
          <a:p>
            <a:pPr algn="l">
              <a:buFont typeface="Arial" panose="020B0604020202020204" pitchFamily="34" charset="0"/>
              <a:buChar char="•"/>
            </a:pPr>
            <a:r>
              <a:rPr lang="en-CA" sz="1100" b="0" i="0" dirty="0">
                <a:solidFill>
                  <a:srgbClr val="000000"/>
                </a:solidFill>
                <a:effectLst/>
                <a:latin typeface="Helvetica Neue"/>
              </a:rPr>
              <a:t>gill-size: broad=b, narrow=n (2 distinct values)</a:t>
            </a:r>
          </a:p>
          <a:p>
            <a:pPr algn="l">
              <a:buFont typeface="Arial" panose="020B0604020202020204" pitchFamily="34" charset="0"/>
              <a:buChar char="•"/>
            </a:pPr>
            <a:r>
              <a:rPr lang="en-CA" sz="1100" b="0" i="0" dirty="0">
                <a:solidFill>
                  <a:srgbClr val="000000"/>
                </a:solidFill>
                <a:effectLst/>
                <a:latin typeface="Helvetica Neue"/>
              </a:rPr>
              <a:t>gill-color: black=k, brown=n, buff=b, chocolate=h, gray=g, green=r, orange=o, pink=p, purple=u, red=e, white=w, yellow=y (12 distinct values)</a:t>
            </a:r>
          </a:p>
          <a:p>
            <a:pPr algn="l">
              <a:buFont typeface="Arial" panose="020B0604020202020204" pitchFamily="34" charset="0"/>
              <a:buChar char="•"/>
            </a:pPr>
            <a:r>
              <a:rPr lang="en-CA" sz="1100" b="0" i="0" dirty="0">
                <a:solidFill>
                  <a:srgbClr val="000000"/>
                </a:solidFill>
                <a:effectLst/>
                <a:latin typeface="Helvetica Neue"/>
              </a:rPr>
              <a:t>stalk-shape: enlarging=e, tapering=t (2 distinct values)</a:t>
            </a:r>
          </a:p>
          <a:p>
            <a:pPr algn="l">
              <a:buFont typeface="Arial" panose="020B0604020202020204" pitchFamily="34" charset="0"/>
              <a:buChar char="•"/>
            </a:pPr>
            <a:r>
              <a:rPr lang="en-CA" sz="1100" b="0" i="0" dirty="0">
                <a:solidFill>
                  <a:srgbClr val="000000"/>
                </a:solidFill>
                <a:effectLst/>
                <a:latin typeface="Helvetica Neue"/>
              </a:rPr>
              <a:t>stalk-root: bulbous=b, club=c, cup=u, equal=e, rhizomorphs=z, rooted=r, missing=? (7 distinct values)</a:t>
            </a:r>
          </a:p>
          <a:p>
            <a:pPr algn="l">
              <a:buFont typeface="Arial" panose="020B0604020202020204" pitchFamily="34" charset="0"/>
              <a:buChar char="•"/>
            </a:pPr>
            <a:r>
              <a:rPr lang="en-CA" sz="1100" b="0" i="0" dirty="0">
                <a:solidFill>
                  <a:srgbClr val="000000"/>
                </a:solidFill>
                <a:effectLst/>
                <a:latin typeface="Helvetica Neue"/>
              </a:rPr>
              <a:t>stalk-surface-above-ring: fibrous=f, scaly=y, silky=k, smooth=s (4 distinct values)</a:t>
            </a:r>
          </a:p>
          <a:p>
            <a:pPr algn="l">
              <a:buFont typeface="Arial" panose="020B0604020202020204" pitchFamily="34" charset="0"/>
              <a:buChar char="•"/>
            </a:pPr>
            <a:r>
              <a:rPr lang="en-CA" sz="1100" b="0" i="0" dirty="0">
                <a:solidFill>
                  <a:srgbClr val="000000"/>
                </a:solidFill>
                <a:effectLst/>
                <a:latin typeface="Helvetica Neue"/>
              </a:rPr>
              <a:t>stalk-surface-below-ring: fibrous=f, scaly=y, silky=k, smooth=s (4 distinct values)</a:t>
            </a:r>
          </a:p>
          <a:p>
            <a:pPr algn="l">
              <a:buFont typeface="Arial" panose="020B0604020202020204" pitchFamily="34" charset="0"/>
              <a:buChar char="•"/>
            </a:pPr>
            <a:r>
              <a:rPr lang="en-CA" sz="1100" b="0" i="0" dirty="0">
                <a:solidFill>
                  <a:srgbClr val="000000"/>
                </a:solidFill>
                <a:effectLst/>
                <a:latin typeface="Helvetica Neue"/>
              </a:rPr>
              <a:t>stalk-color-above-ring: brown=n, buff=b, cinnamon=c, gray=g, orange=o, pink=p, red=e, white=w, yellow=y (9 distinct values)</a:t>
            </a:r>
          </a:p>
          <a:p>
            <a:pPr algn="l">
              <a:buFont typeface="Arial" panose="020B0604020202020204" pitchFamily="34" charset="0"/>
              <a:buChar char="•"/>
            </a:pPr>
            <a:r>
              <a:rPr lang="en-CA" sz="1100" b="0" i="0" dirty="0">
                <a:solidFill>
                  <a:srgbClr val="000000"/>
                </a:solidFill>
                <a:effectLst/>
                <a:latin typeface="Helvetica Neue"/>
              </a:rPr>
              <a:t>stalk-color-below-ring: brown=n, buff=b, cinnamon=c, gray=g, orange=o, pink=p, red=e, white=w, yellow=y (9 distinct values)</a:t>
            </a:r>
          </a:p>
          <a:p>
            <a:pPr algn="l">
              <a:buFont typeface="Arial" panose="020B0604020202020204" pitchFamily="34" charset="0"/>
              <a:buChar char="•"/>
            </a:pPr>
            <a:r>
              <a:rPr lang="en-CA" sz="1100" b="0" i="0" dirty="0">
                <a:solidFill>
                  <a:srgbClr val="000000"/>
                </a:solidFill>
                <a:effectLst/>
                <a:latin typeface="Helvetica Neue"/>
              </a:rPr>
              <a:t>veil-type: partial=p, universal=u (2 distinct values)</a:t>
            </a:r>
          </a:p>
          <a:p>
            <a:pPr algn="l">
              <a:buFont typeface="Arial" panose="020B0604020202020204" pitchFamily="34" charset="0"/>
              <a:buChar char="•"/>
            </a:pPr>
            <a:r>
              <a:rPr lang="en-CA" sz="1100" b="0" i="0" dirty="0">
                <a:solidFill>
                  <a:srgbClr val="000000"/>
                </a:solidFill>
                <a:effectLst/>
                <a:latin typeface="Helvetica Neue"/>
              </a:rPr>
              <a:t>veil-color: brown=n, orange=o, white=w, yellow=y (4 distinct values)</a:t>
            </a:r>
          </a:p>
          <a:p>
            <a:pPr algn="l">
              <a:buFont typeface="Arial" panose="020B0604020202020204" pitchFamily="34" charset="0"/>
              <a:buChar char="•"/>
            </a:pPr>
            <a:r>
              <a:rPr lang="en-CA" sz="1100" b="0" i="0" dirty="0">
                <a:solidFill>
                  <a:srgbClr val="000000"/>
                </a:solidFill>
                <a:effectLst/>
                <a:latin typeface="Helvetica Neue"/>
              </a:rPr>
              <a:t>ring-number: none=n, one=o, two=t (3 distinct values)</a:t>
            </a:r>
          </a:p>
          <a:p>
            <a:pPr algn="l">
              <a:buFont typeface="Arial" panose="020B0604020202020204" pitchFamily="34" charset="0"/>
              <a:buChar char="•"/>
            </a:pPr>
            <a:r>
              <a:rPr lang="en-CA" sz="1100" b="0" i="0" dirty="0">
                <a:solidFill>
                  <a:srgbClr val="000000"/>
                </a:solidFill>
                <a:effectLst/>
                <a:latin typeface="Helvetica Neue"/>
              </a:rPr>
              <a:t>ring-type: cobwebby=c, evanescent=e, flaring=f, large=l, none=n, pendant=</a:t>
            </a:r>
            <a:r>
              <a:rPr lang="en-CA" sz="1100" b="0" i="0" dirty="0" err="1">
                <a:solidFill>
                  <a:srgbClr val="000000"/>
                </a:solidFill>
                <a:effectLst/>
                <a:latin typeface="Helvetica Neue"/>
              </a:rPr>
              <a:t>p,sheathing</a:t>
            </a:r>
            <a:r>
              <a:rPr lang="en-CA" sz="1100" b="0" i="0" dirty="0">
                <a:solidFill>
                  <a:srgbClr val="000000"/>
                </a:solidFill>
                <a:effectLst/>
                <a:latin typeface="Helvetica Neue"/>
              </a:rPr>
              <a:t>=s, zone=z (8 distinct values)</a:t>
            </a:r>
          </a:p>
          <a:p>
            <a:pPr algn="l">
              <a:buFont typeface="Arial" panose="020B0604020202020204" pitchFamily="34" charset="0"/>
              <a:buChar char="•"/>
            </a:pPr>
            <a:r>
              <a:rPr lang="en-CA" sz="1100" b="0" i="0" dirty="0">
                <a:solidFill>
                  <a:srgbClr val="000000"/>
                </a:solidFill>
                <a:effectLst/>
                <a:latin typeface="Helvetica Neue"/>
              </a:rPr>
              <a:t>spore-print-color: black=k, brown=n, buff=b, chocolate=h, green=r, orange=</a:t>
            </a:r>
            <a:r>
              <a:rPr lang="en-CA" sz="1100" b="0" i="0" dirty="0" err="1">
                <a:solidFill>
                  <a:srgbClr val="000000"/>
                </a:solidFill>
                <a:effectLst/>
                <a:latin typeface="Helvetica Neue"/>
              </a:rPr>
              <a:t>o,purple</a:t>
            </a:r>
            <a:r>
              <a:rPr lang="en-CA" sz="1100" b="0" i="0" dirty="0">
                <a:solidFill>
                  <a:srgbClr val="000000"/>
                </a:solidFill>
                <a:effectLst/>
                <a:latin typeface="Helvetica Neue"/>
              </a:rPr>
              <a:t>=u, white=w, yellow=y (9 distinct values)</a:t>
            </a:r>
          </a:p>
          <a:p>
            <a:pPr algn="l">
              <a:buFont typeface="Arial" panose="020B0604020202020204" pitchFamily="34" charset="0"/>
              <a:buChar char="•"/>
            </a:pPr>
            <a:r>
              <a:rPr lang="en-CA" sz="1100" b="0" i="0" dirty="0">
                <a:solidFill>
                  <a:srgbClr val="000000"/>
                </a:solidFill>
                <a:effectLst/>
                <a:latin typeface="Helvetica Neue"/>
              </a:rPr>
              <a:t>population: abundant=a, clustered=c, numerous=n, scattered=s, several=v, solitary=y (6 distinct values)</a:t>
            </a:r>
          </a:p>
          <a:p>
            <a:pPr algn="l">
              <a:buFont typeface="Arial" panose="020B0604020202020204" pitchFamily="34" charset="0"/>
              <a:buChar char="•"/>
            </a:pPr>
            <a:r>
              <a:rPr lang="en-CA" sz="1100" b="0" i="0" dirty="0">
                <a:solidFill>
                  <a:srgbClr val="000000"/>
                </a:solidFill>
                <a:effectLst/>
                <a:latin typeface="Helvetica Neue"/>
              </a:rPr>
              <a:t>habitat: grasses=g, leaves=l, meadows=m, paths=p, urban=u, waste=w, woods=d (7 distinct values)</a:t>
            </a:r>
          </a:p>
          <a:p>
            <a:pPr algn="ctr"/>
            <a:endParaRPr lang="en-CA" sz="1600" dirty="0"/>
          </a:p>
        </p:txBody>
      </p:sp>
    </p:spTree>
    <p:extLst>
      <p:ext uri="{BB962C8B-B14F-4D97-AF65-F5344CB8AC3E}">
        <p14:creationId xmlns:p14="http://schemas.microsoft.com/office/powerpoint/2010/main" val="383660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22">
            <a:extLst>
              <a:ext uri="{FF2B5EF4-FFF2-40B4-BE49-F238E27FC236}">
                <a16:creationId xmlns:a16="http://schemas.microsoft.com/office/drawing/2014/main" id="{5CE301FF-5AB3-E813-2782-38EA16AD6748}"/>
              </a:ext>
            </a:extLst>
          </p:cNvPr>
          <p:cNvSpPr txBox="1">
            <a:spLocks noGrp="1"/>
          </p:cNvSpPr>
          <p:nvPr>
            <p:ph type="title"/>
          </p:nvPr>
        </p:nvSpPr>
        <p:spPr>
          <a:xfrm>
            <a:off x="2339752" y="63522"/>
            <a:ext cx="4776818" cy="1532664"/>
          </a:xfrm>
          <a:prstGeom prst="rect">
            <a:avLst/>
          </a:prstGeom>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6367"/>
              </a:lnSpc>
            </a:pPr>
            <a:r>
              <a:rPr lang="en-US" sz="2800" dirty="0">
                <a:solidFill>
                  <a:schemeClr val="bg2"/>
                </a:solidFill>
                <a:latin typeface="+mj-lt"/>
                <a:ea typeface="+mj-ea"/>
                <a:cs typeface="+mj-cs"/>
              </a:rPr>
              <a:t>Exploratory Data Analysis </a:t>
            </a:r>
            <a:br>
              <a:rPr lang="en-US" sz="3300" dirty="0">
                <a:solidFill>
                  <a:schemeClr val="tx1">
                    <a:lumMod val="95000"/>
                    <a:lumOff val="5000"/>
                  </a:schemeClr>
                </a:solidFill>
                <a:cs typeface="TS Qamus Bold"/>
              </a:rPr>
            </a:br>
            <a:endParaRPr lang="en-US" sz="3300" dirty="0">
              <a:solidFill>
                <a:schemeClr val="tx1">
                  <a:lumMod val="95000"/>
                  <a:lumOff val="5000"/>
                </a:schemeClr>
              </a:solidFill>
              <a:cs typeface="TS Qamus Bold"/>
            </a:endParaRPr>
          </a:p>
        </p:txBody>
      </p:sp>
      <p:sp>
        <p:nvSpPr>
          <p:cNvPr id="6" name="TextBox 5">
            <a:extLst>
              <a:ext uri="{FF2B5EF4-FFF2-40B4-BE49-F238E27FC236}">
                <a16:creationId xmlns:a16="http://schemas.microsoft.com/office/drawing/2014/main" id="{73E642FC-CE7B-3496-F735-525B6757E1A7}"/>
              </a:ext>
            </a:extLst>
          </p:cNvPr>
          <p:cNvSpPr txBox="1"/>
          <p:nvPr/>
        </p:nvSpPr>
        <p:spPr>
          <a:xfrm>
            <a:off x="2359988" y="829854"/>
            <a:ext cx="4320480" cy="507831"/>
          </a:xfrm>
          <a:prstGeom prst="rect">
            <a:avLst/>
          </a:prstGeom>
          <a:noFill/>
        </p:spPr>
        <p:txBody>
          <a:bodyPr wrap="square" rtlCol="0">
            <a:spAutoFit/>
          </a:bodyPr>
          <a:lstStyle/>
          <a:p>
            <a:r>
              <a:rPr lang="en-US" sz="1350" b="1" dirty="0">
                <a:solidFill>
                  <a:srgbClr val="000000"/>
                </a:solidFill>
                <a:latin typeface="Helvetica Neue"/>
              </a:rPr>
              <a:t>How many poisonous and edible mushrooms?</a:t>
            </a:r>
          </a:p>
          <a:p>
            <a:endParaRPr lang="en-CA" sz="1350" dirty="0"/>
          </a:p>
        </p:txBody>
      </p:sp>
      <p:pic>
        <p:nvPicPr>
          <p:cNvPr id="8" name="Picture 7" descr="A pink and orange rectangular bars&#10;&#10;Description automatically generated">
            <a:extLst>
              <a:ext uri="{FF2B5EF4-FFF2-40B4-BE49-F238E27FC236}">
                <a16:creationId xmlns:a16="http://schemas.microsoft.com/office/drawing/2014/main" id="{B111E5C9-05EB-452B-4A45-E244F083E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268760"/>
            <a:ext cx="3860254" cy="2789414"/>
          </a:xfrm>
          <a:prstGeom prst="rect">
            <a:avLst/>
          </a:prstGeom>
        </p:spPr>
      </p:pic>
      <p:pic>
        <p:nvPicPr>
          <p:cNvPr id="10" name="Picture 9" descr="A pie chart with text on it&#10;&#10;Description automatically generated">
            <a:extLst>
              <a:ext uri="{FF2B5EF4-FFF2-40B4-BE49-F238E27FC236}">
                <a16:creationId xmlns:a16="http://schemas.microsoft.com/office/drawing/2014/main" id="{A1A7B2CD-FF30-74B1-A060-A9B5361EA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20" y="3140968"/>
            <a:ext cx="3274693" cy="3525834"/>
          </a:xfrm>
          <a:prstGeom prst="rect">
            <a:avLst/>
          </a:prstGeom>
        </p:spPr>
      </p:pic>
      <p:pic>
        <p:nvPicPr>
          <p:cNvPr id="4" name="Picture 3" descr="A computer screen shot of a computer code&#10;&#10;Description automatically generated">
            <a:extLst>
              <a:ext uri="{FF2B5EF4-FFF2-40B4-BE49-F238E27FC236}">
                <a16:creationId xmlns:a16="http://schemas.microsoft.com/office/drawing/2014/main" id="{C1213AA4-66F8-9F3E-114C-BB9FBFDAB4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9143" y="4503584"/>
            <a:ext cx="3065327" cy="766332"/>
          </a:xfrm>
          <a:prstGeom prst="rect">
            <a:avLst/>
          </a:prstGeom>
        </p:spPr>
      </p:pic>
    </p:spTree>
    <p:extLst>
      <p:ext uri="{BB962C8B-B14F-4D97-AF65-F5344CB8AC3E}">
        <p14:creationId xmlns:p14="http://schemas.microsoft.com/office/powerpoint/2010/main" val="343517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3">
            <a:extLst>
              <a:ext uri="{FF2B5EF4-FFF2-40B4-BE49-F238E27FC236}">
                <a16:creationId xmlns:a16="http://schemas.microsoft.com/office/drawing/2014/main" id="{A6D7053D-B2C2-4E9A-89CF-AAFCE42375F6}"/>
              </a:ext>
            </a:extLst>
          </p:cNvPr>
          <p:cNvSpPr/>
          <p:nvPr/>
        </p:nvSpPr>
        <p:spPr>
          <a:xfrm>
            <a:off x="6363655" y="2992115"/>
            <a:ext cx="1008004" cy="570972"/>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sz="1350" dirty="0"/>
          </a:p>
        </p:txBody>
      </p:sp>
      <p:sp>
        <p:nvSpPr>
          <p:cNvPr id="24" name="Freeform 3">
            <a:extLst>
              <a:ext uri="{FF2B5EF4-FFF2-40B4-BE49-F238E27FC236}">
                <a16:creationId xmlns:a16="http://schemas.microsoft.com/office/drawing/2014/main" id="{A3D379A4-0314-4805-8872-4A065D35DFE8}"/>
              </a:ext>
            </a:extLst>
          </p:cNvPr>
          <p:cNvSpPr/>
          <p:nvPr/>
        </p:nvSpPr>
        <p:spPr>
          <a:xfrm>
            <a:off x="3206812" y="2980991"/>
            <a:ext cx="1008004" cy="570972"/>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sz="1350" dirty="0"/>
          </a:p>
        </p:txBody>
      </p:sp>
      <p:sp>
        <p:nvSpPr>
          <p:cNvPr id="21" name="Freeform 3">
            <a:extLst>
              <a:ext uri="{FF2B5EF4-FFF2-40B4-BE49-F238E27FC236}">
                <a16:creationId xmlns:a16="http://schemas.microsoft.com/office/drawing/2014/main" id="{28E900A6-41AD-471F-A822-1DAB8A4B64DB}"/>
              </a:ext>
            </a:extLst>
          </p:cNvPr>
          <p:cNvSpPr/>
          <p:nvPr/>
        </p:nvSpPr>
        <p:spPr>
          <a:xfrm>
            <a:off x="1700215" y="2992115"/>
            <a:ext cx="1008004" cy="570972"/>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sz="1350" dirty="0"/>
          </a:p>
        </p:txBody>
      </p:sp>
      <p:sp>
        <p:nvSpPr>
          <p:cNvPr id="9" name="TextBox 14">
            <a:extLst>
              <a:ext uri="{FF2B5EF4-FFF2-40B4-BE49-F238E27FC236}">
                <a16:creationId xmlns:a16="http://schemas.microsoft.com/office/drawing/2014/main" id="{0C363980-A858-4D86-A868-8B1A083725AB}"/>
              </a:ext>
            </a:extLst>
          </p:cNvPr>
          <p:cNvSpPr txBox="1"/>
          <p:nvPr/>
        </p:nvSpPr>
        <p:spPr>
          <a:xfrm>
            <a:off x="1857378" y="2246833"/>
            <a:ext cx="5220580" cy="369909"/>
          </a:xfrm>
          <a:prstGeom prst="rect">
            <a:avLst/>
          </a:prstGeom>
        </p:spPr>
        <p:txBody>
          <a:bodyPr wrap="square" lIns="0" tIns="0" rIns="0" bIns="0" rtlCol="0" anchor="t">
            <a:spAutoFit/>
          </a:bodyPr>
          <a:lstStyle/>
          <a:p>
            <a:pPr algn="ctr">
              <a:lnSpc>
                <a:spcPts val="3285"/>
              </a:lnSpc>
            </a:pPr>
            <a:r>
              <a:rPr lang="en-US" sz="1600" dirty="0">
                <a:latin typeface="Calibri" panose="020F0502020204030204" pitchFamily="34" charset="0"/>
                <a:ea typeface="Calibri" panose="020F0502020204030204" pitchFamily="34" charset="0"/>
                <a:cs typeface="Arial" panose="020B0604020202020204" pitchFamily="34" charset="0"/>
              </a:rPr>
              <a:t>Identify weather mushrooms are edible or poisonous based on</a:t>
            </a:r>
            <a:endParaRPr lang="en-US" sz="3600" dirty="0">
              <a:solidFill>
                <a:srgbClr val="000000"/>
              </a:solidFill>
              <a:cs typeface="TS Qamus Bold"/>
            </a:endParaRPr>
          </a:p>
        </p:txBody>
      </p:sp>
      <p:sp>
        <p:nvSpPr>
          <p:cNvPr id="12" name="TextBox 16">
            <a:extLst>
              <a:ext uri="{FF2B5EF4-FFF2-40B4-BE49-F238E27FC236}">
                <a16:creationId xmlns:a16="http://schemas.microsoft.com/office/drawing/2014/main" id="{84D09ACC-02BB-432D-AE34-4BA25BED8D0D}"/>
              </a:ext>
            </a:extLst>
          </p:cNvPr>
          <p:cNvSpPr txBox="1"/>
          <p:nvPr/>
        </p:nvSpPr>
        <p:spPr>
          <a:xfrm>
            <a:off x="6363653" y="3169755"/>
            <a:ext cx="1008003" cy="184666"/>
          </a:xfrm>
          <a:prstGeom prst="rect">
            <a:avLst/>
          </a:prstGeom>
        </p:spPr>
        <p:txBody>
          <a:bodyPr wrap="square" lIns="0" tIns="0" rIns="0" bIns="0" rtlCol="0" anchor="t">
            <a:spAutoFit/>
          </a:bodyPr>
          <a:lstStyle/>
          <a:p>
            <a:pPr algn="ctr"/>
            <a:r>
              <a:rPr lang="en-US" sz="1200" b="1" dirty="0">
                <a:solidFill>
                  <a:schemeClr val="tx1">
                    <a:lumMod val="95000"/>
                    <a:lumOff val="5000"/>
                  </a:schemeClr>
                </a:solidFill>
                <a:latin typeface="Calibri" panose="020F0502020204030204" pitchFamily="34" charset="0"/>
                <a:ea typeface="Calibri" panose="020F0502020204030204" pitchFamily="34" charset="0"/>
                <a:cs typeface="Arial" panose="020B0604020202020204" pitchFamily="34" charset="0"/>
              </a:rPr>
              <a:t>Gill-attachment</a:t>
            </a:r>
          </a:p>
        </p:txBody>
      </p:sp>
      <p:sp>
        <p:nvSpPr>
          <p:cNvPr id="14" name="TextBox 13">
            <a:extLst>
              <a:ext uri="{FF2B5EF4-FFF2-40B4-BE49-F238E27FC236}">
                <a16:creationId xmlns:a16="http://schemas.microsoft.com/office/drawing/2014/main" id="{E52F93C4-2044-4F34-8BA4-67F14E2270FE}"/>
              </a:ext>
            </a:extLst>
          </p:cNvPr>
          <p:cNvSpPr txBox="1"/>
          <p:nvPr/>
        </p:nvSpPr>
        <p:spPr>
          <a:xfrm>
            <a:off x="3132562" y="3143251"/>
            <a:ext cx="1156499" cy="276999"/>
          </a:xfrm>
          <a:prstGeom prst="rect">
            <a:avLst/>
          </a:prstGeom>
          <a:noFill/>
        </p:spPr>
        <p:txBody>
          <a:bodyPr wrap="square">
            <a:spAutoFit/>
          </a:bodyPr>
          <a:lstStyle/>
          <a:p>
            <a:pPr lvl="0" algn="ctr" rtl="0"/>
            <a:r>
              <a:rPr lang="en-US" sz="1200" b="1" dirty="0">
                <a:latin typeface="Calibri" panose="020F0502020204030204" pitchFamily="34" charset="0"/>
                <a:ea typeface="Calibri" panose="020F0502020204030204" pitchFamily="34" charset="0"/>
                <a:cs typeface="Arial" panose="020B0604020202020204" pitchFamily="34" charset="0"/>
              </a:rPr>
              <a:t>Stalk-root</a:t>
            </a:r>
          </a:p>
        </p:txBody>
      </p:sp>
      <p:sp>
        <p:nvSpPr>
          <p:cNvPr id="19" name="TextBox 22">
            <a:extLst>
              <a:ext uri="{FF2B5EF4-FFF2-40B4-BE49-F238E27FC236}">
                <a16:creationId xmlns:a16="http://schemas.microsoft.com/office/drawing/2014/main" id="{7C17D6BE-4A89-40C3-9193-FFC2BF02F3D5}"/>
              </a:ext>
            </a:extLst>
          </p:cNvPr>
          <p:cNvSpPr txBox="1"/>
          <p:nvPr/>
        </p:nvSpPr>
        <p:spPr>
          <a:xfrm>
            <a:off x="2992984" y="894737"/>
            <a:ext cx="2432228" cy="410369"/>
          </a:xfrm>
          <a:prstGeom prst="rect">
            <a:avLst/>
          </a:prstGeom>
        </p:spPr>
        <p:txBody>
          <a:bodyPr wrap="square" lIns="0" tIns="0" rIns="0" bIns="0" rtlCol="0" anchor="t">
            <a:spAutoFit/>
          </a:bodyPr>
          <a:lstStyle/>
          <a:p>
            <a:pPr algn="ctr">
              <a:lnSpc>
                <a:spcPts val="3184"/>
              </a:lnSpc>
            </a:pPr>
            <a:r>
              <a:rPr lang="en-US" sz="2800" b="1" dirty="0">
                <a:solidFill>
                  <a:schemeClr val="bg2"/>
                </a:solidFill>
                <a:latin typeface="+mj-lt"/>
                <a:ea typeface="+mj-ea"/>
                <a:cs typeface="+mj-cs"/>
              </a:rPr>
              <a:t>Data Analysis </a:t>
            </a:r>
          </a:p>
        </p:txBody>
      </p:sp>
      <p:sp>
        <p:nvSpPr>
          <p:cNvPr id="26" name="Freeform 3">
            <a:extLst>
              <a:ext uri="{FF2B5EF4-FFF2-40B4-BE49-F238E27FC236}">
                <a16:creationId xmlns:a16="http://schemas.microsoft.com/office/drawing/2014/main" id="{830F2222-ACF7-43B3-9722-D1A333A1999D}"/>
              </a:ext>
            </a:extLst>
          </p:cNvPr>
          <p:cNvSpPr/>
          <p:nvPr/>
        </p:nvSpPr>
        <p:spPr>
          <a:xfrm>
            <a:off x="4831988" y="2980991"/>
            <a:ext cx="1008004" cy="570972"/>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sz="1350" dirty="0"/>
          </a:p>
        </p:txBody>
      </p:sp>
      <p:sp>
        <p:nvSpPr>
          <p:cNvPr id="13" name="TextBox 12">
            <a:extLst>
              <a:ext uri="{FF2B5EF4-FFF2-40B4-BE49-F238E27FC236}">
                <a16:creationId xmlns:a16="http://schemas.microsoft.com/office/drawing/2014/main" id="{6F443F31-DAD5-48A6-9CC6-3E587C226706}"/>
              </a:ext>
            </a:extLst>
          </p:cNvPr>
          <p:cNvSpPr txBox="1"/>
          <p:nvPr/>
        </p:nvSpPr>
        <p:spPr>
          <a:xfrm>
            <a:off x="4757737" y="3141317"/>
            <a:ext cx="1156499" cy="276999"/>
          </a:xfrm>
          <a:prstGeom prst="rect">
            <a:avLst/>
          </a:prstGeom>
          <a:noFill/>
        </p:spPr>
        <p:txBody>
          <a:bodyPr wrap="square">
            <a:spAutoFit/>
          </a:bodyPr>
          <a:lstStyle/>
          <a:p>
            <a:pPr lvl="0" algn="ctr" rtl="0"/>
            <a:r>
              <a:rPr lang="en-US" sz="1200" b="1" dirty="0">
                <a:latin typeface="Calibri" panose="020F0502020204030204" pitchFamily="34" charset="0"/>
                <a:ea typeface="Calibri" panose="020F0502020204030204" pitchFamily="34" charset="0"/>
                <a:cs typeface="Arial" panose="020B0604020202020204" pitchFamily="34" charset="0"/>
              </a:rPr>
              <a:t>Gill-color</a:t>
            </a:r>
          </a:p>
        </p:txBody>
      </p:sp>
      <p:sp>
        <p:nvSpPr>
          <p:cNvPr id="30" name="Freeform 3">
            <a:extLst>
              <a:ext uri="{FF2B5EF4-FFF2-40B4-BE49-F238E27FC236}">
                <a16:creationId xmlns:a16="http://schemas.microsoft.com/office/drawing/2014/main" id="{C8BF4704-8AA3-4416-9B0E-A36E4F9370D4}"/>
              </a:ext>
            </a:extLst>
          </p:cNvPr>
          <p:cNvSpPr/>
          <p:nvPr/>
        </p:nvSpPr>
        <p:spPr>
          <a:xfrm>
            <a:off x="6363655" y="4062725"/>
            <a:ext cx="1008004" cy="570972"/>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sz="1350" dirty="0"/>
          </a:p>
        </p:txBody>
      </p:sp>
      <p:sp>
        <p:nvSpPr>
          <p:cNvPr id="31" name="Freeform 3">
            <a:extLst>
              <a:ext uri="{FF2B5EF4-FFF2-40B4-BE49-F238E27FC236}">
                <a16:creationId xmlns:a16="http://schemas.microsoft.com/office/drawing/2014/main" id="{36F14371-53F6-4A5E-BF12-548CDAFF8478}"/>
              </a:ext>
            </a:extLst>
          </p:cNvPr>
          <p:cNvSpPr/>
          <p:nvPr/>
        </p:nvSpPr>
        <p:spPr>
          <a:xfrm>
            <a:off x="3206812" y="4051602"/>
            <a:ext cx="1008004" cy="570972"/>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sz="1350" dirty="0"/>
          </a:p>
        </p:txBody>
      </p:sp>
      <p:sp>
        <p:nvSpPr>
          <p:cNvPr id="32" name="Freeform 3">
            <a:extLst>
              <a:ext uri="{FF2B5EF4-FFF2-40B4-BE49-F238E27FC236}">
                <a16:creationId xmlns:a16="http://schemas.microsoft.com/office/drawing/2014/main" id="{AEE5A094-6C6C-4A79-8527-8C7993130812}"/>
              </a:ext>
            </a:extLst>
          </p:cNvPr>
          <p:cNvSpPr/>
          <p:nvPr/>
        </p:nvSpPr>
        <p:spPr>
          <a:xfrm>
            <a:off x="1700215" y="4062725"/>
            <a:ext cx="1008004" cy="570972"/>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sz="1350" dirty="0"/>
          </a:p>
        </p:txBody>
      </p:sp>
      <p:sp>
        <p:nvSpPr>
          <p:cNvPr id="37" name="Freeform 3">
            <a:extLst>
              <a:ext uri="{FF2B5EF4-FFF2-40B4-BE49-F238E27FC236}">
                <a16:creationId xmlns:a16="http://schemas.microsoft.com/office/drawing/2014/main" id="{29FAEE30-E339-471B-BD50-6D05572C3EA7}"/>
              </a:ext>
            </a:extLst>
          </p:cNvPr>
          <p:cNvSpPr/>
          <p:nvPr/>
        </p:nvSpPr>
        <p:spPr>
          <a:xfrm>
            <a:off x="4831988" y="4051602"/>
            <a:ext cx="1008004" cy="570972"/>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sz="1350" dirty="0"/>
          </a:p>
        </p:txBody>
      </p:sp>
      <p:sp>
        <p:nvSpPr>
          <p:cNvPr id="11" name="TextBox 16">
            <a:extLst>
              <a:ext uri="{FF2B5EF4-FFF2-40B4-BE49-F238E27FC236}">
                <a16:creationId xmlns:a16="http://schemas.microsoft.com/office/drawing/2014/main" id="{F5A85EAB-FEE0-4AA6-A8AD-92F99E5AA8E1}"/>
              </a:ext>
            </a:extLst>
          </p:cNvPr>
          <p:cNvSpPr txBox="1"/>
          <p:nvPr/>
        </p:nvSpPr>
        <p:spPr>
          <a:xfrm>
            <a:off x="1760867" y="4262068"/>
            <a:ext cx="922278" cy="184666"/>
          </a:xfrm>
          <a:prstGeom prst="rect">
            <a:avLst/>
          </a:prstGeom>
        </p:spPr>
        <p:txBody>
          <a:bodyPr lIns="0" tIns="0" rIns="0" bIns="0" rtlCol="0" anchor="t">
            <a:spAutoFit/>
          </a:bodyPr>
          <a:lstStyle/>
          <a:p>
            <a:pPr lvl="0" algn="ctr" rtl="0"/>
            <a:r>
              <a:rPr lang="en-US" sz="1200" b="1" dirty="0">
                <a:latin typeface="Calibri" panose="020F0502020204030204" pitchFamily="34" charset="0"/>
                <a:ea typeface="Calibri" panose="020F0502020204030204" pitchFamily="34" charset="0"/>
                <a:cs typeface="Arial" panose="020B0604020202020204" pitchFamily="34" charset="0"/>
              </a:rPr>
              <a:t>Odor</a:t>
            </a:r>
            <a:r>
              <a:rPr lang="en-US" sz="900" b="1" dirty="0">
                <a:latin typeface="Calibri" panose="020F0502020204030204" pitchFamily="34" charset="0"/>
                <a:ea typeface="Calibri" panose="020F0502020204030204" pitchFamily="34" charset="0"/>
                <a:cs typeface="Arial" panose="020B0604020202020204" pitchFamily="34" charset="0"/>
              </a:rPr>
              <a:t> </a:t>
            </a:r>
          </a:p>
        </p:txBody>
      </p:sp>
      <p:sp>
        <p:nvSpPr>
          <p:cNvPr id="10" name="TextBox 15">
            <a:extLst>
              <a:ext uri="{FF2B5EF4-FFF2-40B4-BE49-F238E27FC236}">
                <a16:creationId xmlns:a16="http://schemas.microsoft.com/office/drawing/2014/main" id="{4C898DEA-FFEE-4292-8D28-B83ED3D4F81E}"/>
              </a:ext>
            </a:extLst>
          </p:cNvPr>
          <p:cNvSpPr txBox="1"/>
          <p:nvPr/>
        </p:nvSpPr>
        <p:spPr>
          <a:xfrm>
            <a:off x="1747994" y="3175943"/>
            <a:ext cx="922278" cy="184666"/>
          </a:xfrm>
          <a:prstGeom prst="rect">
            <a:avLst/>
          </a:prstGeom>
        </p:spPr>
        <p:txBody>
          <a:bodyPr lIns="0" tIns="0" rIns="0" bIns="0" rtlCol="0" anchor="t">
            <a:spAutoFit/>
          </a:bodyPr>
          <a:lstStyle/>
          <a:p>
            <a:pPr lvl="0" algn="ctr" rtl="0"/>
            <a:r>
              <a:rPr lang="en-US" sz="1200" b="1" dirty="0">
                <a:latin typeface="Calibri" panose="020F0502020204030204" pitchFamily="34" charset="0"/>
                <a:ea typeface="Calibri" panose="020F0502020204030204" pitchFamily="34" charset="0"/>
                <a:cs typeface="Arial" panose="020B0604020202020204" pitchFamily="34" charset="0"/>
              </a:rPr>
              <a:t>Cap-shape</a:t>
            </a:r>
            <a:r>
              <a:rPr lang="en-US" sz="900" dirty="0">
                <a:latin typeface="Calibri" panose="020F0502020204030204" pitchFamily="34" charset="0"/>
                <a:ea typeface="Calibri" panose="020F0502020204030204" pitchFamily="34" charset="0"/>
                <a:cs typeface="Arial" panose="020B0604020202020204" pitchFamily="34" charset="0"/>
              </a:rPr>
              <a:t> </a:t>
            </a:r>
          </a:p>
        </p:txBody>
      </p:sp>
      <p:sp>
        <p:nvSpPr>
          <p:cNvPr id="17" name="TextBox 16">
            <a:extLst>
              <a:ext uri="{FF2B5EF4-FFF2-40B4-BE49-F238E27FC236}">
                <a16:creationId xmlns:a16="http://schemas.microsoft.com/office/drawing/2014/main" id="{1CB6E70F-B128-44C3-A469-2EAAE3790292}"/>
              </a:ext>
            </a:extLst>
          </p:cNvPr>
          <p:cNvSpPr txBox="1"/>
          <p:nvPr/>
        </p:nvSpPr>
        <p:spPr>
          <a:xfrm>
            <a:off x="4510527" y="4135112"/>
            <a:ext cx="1671638" cy="461665"/>
          </a:xfrm>
          <a:prstGeom prst="rect">
            <a:avLst/>
          </a:prstGeom>
          <a:noFill/>
        </p:spPr>
        <p:txBody>
          <a:bodyPr wrap="square">
            <a:spAutoFit/>
          </a:bodyPr>
          <a:lstStyle/>
          <a:p>
            <a:pPr lvl="0" algn="ctr" rtl="0"/>
            <a:r>
              <a:rPr lang="en-US" sz="1200" b="1" dirty="0">
                <a:latin typeface="Calibri" panose="020F0502020204030204" pitchFamily="34" charset="0"/>
                <a:ea typeface="Calibri" panose="020F0502020204030204" pitchFamily="34" charset="0"/>
                <a:cs typeface="Arial" panose="020B0604020202020204" pitchFamily="34" charset="0"/>
              </a:rPr>
              <a:t>Stalk-color-</a:t>
            </a:r>
            <a:endParaRPr lang="ar-SA" sz="1200" b="1" dirty="0">
              <a:latin typeface="Calibri" panose="020F0502020204030204" pitchFamily="34" charset="0"/>
              <a:ea typeface="Calibri" panose="020F0502020204030204" pitchFamily="34" charset="0"/>
              <a:cs typeface="Arial" panose="020B0604020202020204" pitchFamily="34" charset="0"/>
            </a:endParaRPr>
          </a:p>
          <a:p>
            <a:pPr lvl="0" algn="ctr" rtl="0"/>
            <a:r>
              <a:rPr lang="en-US" sz="1200" b="1" dirty="0">
                <a:latin typeface="Calibri" panose="020F0502020204030204" pitchFamily="34" charset="0"/>
                <a:ea typeface="Calibri" panose="020F0502020204030204" pitchFamily="34" charset="0"/>
                <a:cs typeface="Arial" panose="020B0604020202020204" pitchFamily="34" charset="0"/>
              </a:rPr>
              <a:t>below-ring</a:t>
            </a:r>
          </a:p>
        </p:txBody>
      </p:sp>
      <p:sp>
        <p:nvSpPr>
          <p:cNvPr id="16" name="TextBox 15">
            <a:extLst>
              <a:ext uri="{FF2B5EF4-FFF2-40B4-BE49-F238E27FC236}">
                <a16:creationId xmlns:a16="http://schemas.microsoft.com/office/drawing/2014/main" id="{FB6802C3-9511-41B8-8A6C-A3F6AE6AE030}"/>
              </a:ext>
            </a:extLst>
          </p:cNvPr>
          <p:cNvSpPr txBox="1"/>
          <p:nvPr/>
        </p:nvSpPr>
        <p:spPr>
          <a:xfrm>
            <a:off x="5972175" y="4143378"/>
            <a:ext cx="1814513" cy="461665"/>
          </a:xfrm>
          <a:prstGeom prst="rect">
            <a:avLst/>
          </a:prstGeom>
          <a:noFill/>
        </p:spPr>
        <p:txBody>
          <a:bodyPr wrap="square">
            <a:spAutoFit/>
          </a:bodyPr>
          <a:lstStyle/>
          <a:p>
            <a:pPr lvl="0" algn="ctr" rtl="0"/>
            <a:r>
              <a:rPr lang="en-US" sz="1200" b="1" dirty="0">
                <a:latin typeface="Calibri" panose="020F0502020204030204" pitchFamily="34" charset="0"/>
                <a:ea typeface="Calibri" panose="020F0502020204030204" pitchFamily="34" charset="0"/>
                <a:cs typeface="Arial" panose="020B0604020202020204" pitchFamily="34" charset="0"/>
              </a:rPr>
              <a:t>Stalk-color-</a:t>
            </a:r>
            <a:r>
              <a:rPr lang="ar-SA" sz="1200" b="1" dirty="0">
                <a:latin typeface="Calibri" panose="020F0502020204030204" pitchFamily="34" charset="0"/>
                <a:ea typeface="Calibri" panose="020F0502020204030204" pitchFamily="34" charset="0"/>
                <a:cs typeface="Arial" panose="020B0604020202020204" pitchFamily="34" charset="0"/>
              </a:rPr>
              <a:t> </a:t>
            </a:r>
          </a:p>
          <a:p>
            <a:pPr lvl="0" algn="ctr" rtl="0"/>
            <a:r>
              <a:rPr lang="en-US" sz="1200" b="1" dirty="0">
                <a:latin typeface="Calibri" panose="020F0502020204030204" pitchFamily="34" charset="0"/>
                <a:ea typeface="Calibri" panose="020F0502020204030204" pitchFamily="34" charset="0"/>
                <a:cs typeface="Arial" panose="020B0604020202020204" pitchFamily="34" charset="0"/>
              </a:rPr>
              <a:t>above-ring</a:t>
            </a:r>
          </a:p>
        </p:txBody>
      </p:sp>
      <p:sp>
        <p:nvSpPr>
          <p:cNvPr id="15" name="TextBox 14">
            <a:extLst>
              <a:ext uri="{FF2B5EF4-FFF2-40B4-BE49-F238E27FC236}">
                <a16:creationId xmlns:a16="http://schemas.microsoft.com/office/drawing/2014/main" id="{01474280-FAFC-49BE-AC27-46EB8957C519}"/>
              </a:ext>
            </a:extLst>
          </p:cNvPr>
          <p:cNvSpPr txBox="1"/>
          <p:nvPr/>
        </p:nvSpPr>
        <p:spPr>
          <a:xfrm>
            <a:off x="3201095" y="4227442"/>
            <a:ext cx="1008003" cy="276999"/>
          </a:xfrm>
          <a:prstGeom prst="rect">
            <a:avLst/>
          </a:prstGeom>
          <a:noFill/>
        </p:spPr>
        <p:txBody>
          <a:bodyPr wrap="square">
            <a:spAutoFit/>
          </a:bodyPr>
          <a:lstStyle/>
          <a:p>
            <a:pPr lvl="0" algn="ctr" rtl="0"/>
            <a:r>
              <a:rPr lang="en-US" sz="1200" b="1" dirty="0">
                <a:latin typeface="Calibri" panose="020F0502020204030204" pitchFamily="34" charset="0"/>
                <a:ea typeface="Calibri" panose="020F0502020204030204" pitchFamily="34" charset="0"/>
                <a:cs typeface="Arial" panose="020B0604020202020204" pitchFamily="34" charset="0"/>
              </a:rPr>
              <a:t>Ring-type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87BC1B4-BD64-9CEF-7C2B-2CD613F6F05B}"/>
              </a:ext>
            </a:extLst>
          </p:cNvPr>
          <p:cNvSpPr txBox="1"/>
          <p:nvPr/>
        </p:nvSpPr>
        <p:spPr>
          <a:xfrm>
            <a:off x="251520" y="3374995"/>
            <a:ext cx="4914546" cy="1615827"/>
          </a:xfrm>
          <a:prstGeom prst="rect">
            <a:avLst/>
          </a:prstGeom>
          <a:noFill/>
        </p:spPr>
        <p:txBody>
          <a:bodyPr wrap="square" rtlCol="0">
            <a:spAutoFit/>
          </a:bodyPr>
          <a:lstStyle/>
          <a:p>
            <a:pPr marL="557213" lvl="1" indent="-214313">
              <a:buFont typeface="Arial" panose="020B0604020202020204" pitchFamily="34" charset="0"/>
              <a:buChar char="•"/>
            </a:pPr>
            <a:r>
              <a:rPr lang="en-US" sz="1200" dirty="0"/>
              <a:t>Edible mushrooms mostly have a broad gill size and do not have conical caps.</a:t>
            </a:r>
          </a:p>
          <a:p>
            <a:pPr marL="557213" lvl="1" indent="-214313">
              <a:buFont typeface="Arial" panose="020B0604020202020204" pitchFamily="34" charset="0"/>
              <a:buChar char="•"/>
            </a:pPr>
            <a:r>
              <a:rPr lang="en-US" sz="1200" dirty="0"/>
              <a:t>Edible mushrooms do not have any kind of bad like foul, fishy, pungent odor.</a:t>
            </a:r>
          </a:p>
          <a:p>
            <a:pPr marL="557213" lvl="1" indent="-214313">
              <a:buFont typeface="Arial" panose="020B0604020202020204" pitchFamily="34" charset="0"/>
              <a:buChar char="•"/>
            </a:pPr>
            <a:r>
              <a:rPr lang="en-US" sz="1200" dirty="0"/>
              <a:t>Every red and orange colored cap of a mushroom is edible</a:t>
            </a:r>
          </a:p>
          <a:p>
            <a:pPr marL="557213" lvl="1" indent="-214313">
              <a:buFont typeface="Arial" panose="020B0604020202020204" pitchFamily="34" charset="0"/>
              <a:buChar char="•"/>
            </a:pPr>
            <a:endParaRPr lang="en-US" sz="1200" dirty="0"/>
          </a:p>
          <a:p>
            <a:pPr lvl="1"/>
            <a:endParaRPr lang="en-US" sz="1350" dirty="0"/>
          </a:p>
          <a:p>
            <a:endParaRPr lang="en-CA" sz="1350" dirty="0"/>
          </a:p>
        </p:txBody>
      </p:sp>
      <p:pic>
        <p:nvPicPr>
          <p:cNvPr id="2" name="Picture 1">
            <a:extLst>
              <a:ext uri="{FF2B5EF4-FFF2-40B4-BE49-F238E27FC236}">
                <a16:creationId xmlns:a16="http://schemas.microsoft.com/office/drawing/2014/main" id="{C93CA84F-635F-177A-3EE4-BBD2E4988C59}"/>
              </a:ext>
            </a:extLst>
          </p:cNvPr>
          <p:cNvPicPr>
            <a:picLocks noChangeAspect="1"/>
          </p:cNvPicPr>
          <p:nvPr/>
        </p:nvPicPr>
        <p:blipFill>
          <a:blip r:embed="rId2"/>
          <a:stretch>
            <a:fillRect/>
          </a:stretch>
        </p:blipFill>
        <p:spPr>
          <a:xfrm>
            <a:off x="1403648" y="1047458"/>
            <a:ext cx="2880320" cy="1909320"/>
          </a:xfrm>
          <a:prstGeom prst="rect">
            <a:avLst/>
          </a:prstGeom>
        </p:spPr>
      </p:pic>
      <p:pic>
        <p:nvPicPr>
          <p:cNvPr id="3" name="Picture 2">
            <a:extLst>
              <a:ext uri="{FF2B5EF4-FFF2-40B4-BE49-F238E27FC236}">
                <a16:creationId xmlns:a16="http://schemas.microsoft.com/office/drawing/2014/main" id="{7F779D44-821E-B417-9AD9-F57CEF297A9B}"/>
              </a:ext>
            </a:extLst>
          </p:cNvPr>
          <p:cNvPicPr>
            <a:picLocks noChangeAspect="1"/>
          </p:cNvPicPr>
          <p:nvPr/>
        </p:nvPicPr>
        <p:blipFill>
          <a:blip r:embed="rId3"/>
          <a:stretch>
            <a:fillRect/>
          </a:stretch>
        </p:blipFill>
        <p:spPr>
          <a:xfrm>
            <a:off x="5364088" y="908720"/>
            <a:ext cx="2952328" cy="1957053"/>
          </a:xfrm>
          <a:prstGeom prst="rect">
            <a:avLst/>
          </a:prstGeom>
        </p:spPr>
      </p:pic>
      <p:pic>
        <p:nvPicPr>
          <p:cNvPr id="4" name="Picture 3">
            <a:extLst>
              <a:ext uri="{FF2B5EF4-FFF2-40B4-BE49-F238E27FC236}">
                <a16:creationId xmlns:a16="http://schemas.microsoft.com/office/drawing/2014/main" id="{9E40546B-D28E-8345-23D7-A4E5A07F2A28}"/>
              </a:ext>
            </a:extLst>
          </p:cNvPr>
          <p:cNvPicPr>
            <a:picLocks noChangeAspect="1"/>
          </p:cNvPicPr>
          <p:nvPr/>
        </p:nvPicPr>
        <p:blipFill>
          <a:blip r:embed="rId4"/>
          <a:stretch>
            <a:fillRect/>
          </a:stretch>
        </p:blipFill>
        <p:spPr>
          <a:xfrm>
            <a:off x="5580112" y="3235501"/>
            <a:ext cx="2997693" cy="1987125"/>
          </a:xfrm>
          <a:prstGeom prst="rect">
            <a:avLst/>
          </a:prstGeom>
        </p:spPr>
      </p:pic>
    </p:spTree>
    <p:extLst>
      <p:ext uri="{BB962C8B-B14F-4D97-AF65-F5344CB8AC3E}">
        <p14:creationId xmlns:p14="http://schemas.microsoft.com/office/powerpoint/2010/main" val="3037055304"/>
      </p:ext>
    </p:extLst>
  </p:cSld>
  <p:clrMapOvr>
    <a:masterClrMapping/>
  </p:clrMapOvr>
</p:sld>
</file>

<file path=ppt/theme/theme1.xml><?xml version="1.0" encoding="utf-8"?>
<a:theme xmlns:a="http://schemas.openxmlformats.org/drawingml/2006/main" name="template">
  <a:themeElements>
    <a:clrScheme name="template 7">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663300"/>
        </a:lt2>
        <a:accent1>
          <a:srgbClr val="FF9966"/>
        </a:accent1>
        <a:accent2>
          <a:srgbClr val="800000"/>
        </a:accent2>
        <a:accent3>
          <a:srgbClr val="FFFFFF"/>
        </a:accent3>
        <a:accent4>
          <a:srgbClr val="404040"/>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402D26"/>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template</Template>
  <TotalTime>2328</TotalTime>
  <Words>1356</Words>
  <Application>Microsoft Office PowerPoint</Application>
  <PresentationFormat>On-screen Show (4:3)</PresentationFormat>
  <Paragraphs>90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Helvetica Neue</vt:lpstr>
      <vt:lpstr>source-serif-pro</vt:lpstr>
      <vt:lpstr>Tahoma</vt:lpstr>
      <vt:lpstr>TS Qamus Bold</vt:lpstr>
      <vt:lpstr>template</vt:lpstr>
      <vt:lpstr>Mushroom Classification</vt:lpstr>
      <vt:lpstr>Introduction</vt:lpstr>
      <vt:lpstr>PowerPoint Presentation</vt:lpstr>
      <vt:lpstr>PowerPoint Presentation</vt:lpstr>
      <vt:lpstr>PowerPoint Presentation</vt:lpstr>
      <vt:lpstr>PowerPoint Presentation</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Classification</dc:title>
  <dc:creator>Maya BABU</dc:creator>
  <cp:lastModifiedBy>Maya BABU</cp:lastModifiedBy>
  <cp:revision>8</cp:revision>
  <dcterms:created xsi:type="dcterms:W3CDTF">2024-02-06T02:52:52Z</dcterms:created>
  <dcterms:modified xsi:type="dcterms:W3CDTF">2024-08-28T19:46:54Z</dcterms:modified>
</cp:coreProperties>
</file>