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57972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C16C9-A82E-4ACC-887A-C70FD2978A83}" type="datetimeFigureOut">
              <a:rPr lang="en-CA" smtClean="0"/>
              <a:t>2024-04-06</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35493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04083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65677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130091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1C16C9-A82E-4ACC-887A-C70FD2978A83}" type="datetimeFigureOut">
              <a:rPr lang="en-CA" smtClean="0"/>
              <a:t>2024-04-06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94549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A1C16C9-A82E-4ACC-887A-C70FD2978A83}" type="datetimeFigureOut">
              <a:rPr lang="en-CA" smtClean="0"/>
              <a:t>2024-04-06</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2461954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2878665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80691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272194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C16C9-A82E-4ACC-887A-C70FD2978A83}" type="datetimeFigureOut">
              <a:rPr lang="en-CA" smtClean="0"/>
              <a:t>2024-04-06</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289038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C16C9-A82E-4ACC-887A-C70FD2978A83}" type="datetimeFigureOut">
              <a:rPr lang="en-CA" smtClean="0"/>
              <a:t>2024-04-06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155328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C16C9-A82E-4ACC-887A-C70FD2978A83}" type="datetimeFigureOut">
              <a:rPr lang="en-CA" smtClean="0"/>
              <a:t>2024-04-06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282389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C16C9-A82E-4ACC-887A-C70FD2978A83}" type="datetimeFigureOut">
              <a:rPr lang="en-CA" smtClean="0"/>
              <a:t>2024-04-06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12078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C16C9-A82E-4ACC-887A-C70FD2978A83}" type="datetimeFigureOut">
              <a:rPr lang="en-CA" smtClean="0"/>
              <a:t>2024-04-06</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84837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C16C9-A82E-4ACC-887A-C70FD2978A83}" type="datetimeFigureOut">
              <a:rPr lang="en-CA" smtClean="0"/>
              <a:t>2024-04-06</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364999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C16C9-A82E-4ACC-887A-C70FD2978A83}" type="datetimeFigureOut">
              <a:rPr lang="en-CA" smtClean="0"/>
              <a:t>2024-04-06</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E27F467-CFCA-41FA-9B49-3AF9C4C3BEDF}" type="slidenum">
              <a:rPr lang="en-CA" smtClean="0"/>
              <a:t>‹#›</a:t>
            </a:fld>
            <a:endParaRPr lang="en-CA"/>
          </a:p>
        </p:txBody>
      </p:sp>
    </p:spTree>
    <p:extLst>
      <p:ext uri="{BB962C8B-B14F-4D97-AF65-F5344CB8AC3E}">
        <p14:creationId xmlns:p14="http://schemas.microsoft.com/office/powerpoint/2010/main" val="129401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A1C16C9-A82E-4ACC-887A-C70FD2978A83}" type="datetimeFigureOut">
              <a:rPr lang="en-CA" smtClean="0"/>
              <a:t>2024-04-06</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E27F467-CFCA-41FA-9B49-3AF9C4C3BEDF}" type="slidenum">
              <a:rPr lang="en-CA" smtClean="0"/>
              <a:t>‹#›</a:t>
            </a:fld>
            <a:endParaRPr lang="en-CA"/>
          </a:p>
        </p:txBody>
      </p:sp>
    </p:spTree>
    <p:extLst>
      <p:ext uri="{BB962C8B-B14F-4D97-AF65-F5344CB8AC3E}">
        <p14:creationId xmlns:p14="http://schemas.microsoft.com/office/powerpoint/2010/main" val="371443683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4243A2-791F-8FE1-EAEA-4D92AF029F68}"/>
              </a:ext>
            </a:extLst>
          </p:cNvPr>
          <p:cNvSpPr txBox="1"/>
          <p:nvPr/>
        </p:nvSpPr>
        <p:spPr>
          <a:xfrm>
            <a:off x="235974" y="108155"/>
            <a:ext cx="9881420" cy="984885"/>
          </a:xfrm>
          <a:prstGeom prst="rect">
            <a:avLst/>
          </a:prstGeom>
          <a:noFill/>
        </p:spPr>
        <p:txBody>
          <a:bodyPr wrap="square" rtlCol="0">
            <a:spAutoFit/>
          </a:bodyPr>
          <a:lstStyle/>
          <a:p>
            <a:r>
              <a:rPr lang="en-US" sz="4000" dirty="0"/>
              <a:t>Hotel Booking Cancellation Prediction</a:t>
            </a:r>
          </a:p>
          <a:p>
            <a:r>
              <a:rPr lang="en-US" dirty="0"/>
              <a:t>By : Maya Babu</a:t>
            </a:r>
            <a:endParaRPr lang="en-CA" dirty="0"/>
          </a:p>
        </p:txBody>
      </p:sp>
      <p:sp>
        <p:nvSpPr>
          <p:cNvPr id="5" name="Rectangle 4">
            <a:extLst>
              <a:ext uri="{FF2B5EF4-FFF2-40B4-BE49-F238E27FC236}">
                <a16:creationId xmlns:a16="http://schemas.microsoft.com/office/drawing/2014/main" id="{AA5C4B5C-EA3D-0B23-FC63-D90D790835AD}"/>
              </a:ext>
            </a:extLst>
          </p:cNvPr>
          <p:cNvSpPr/>
          <p:nvPr/>
        </p:nvSpPr>
        <p:spPr>
          <a:xfrm>
            <a:off x="412955" y="1415186"/>
            <a:ext cx="29693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Business Problem</a:t>
            </a:r>
            <a:endParaRPr lang="en-CA" dirty="0"/>
          </a:p>
        </p:txBody>
      </p:sp>
      <p:sp>
        <p:nvSpPr>
          <p:cNvPr id="6" name="TextBox 5">
            <a:extLst>
              <a:ext uri="{FF2B5EF4-FFF2-40B4-BE49-F238E27FC236}">
                <a16:creationId xmlns:a16="http://schemas.microsoft.com/office/drawing/2014/main" id="{69A69CEE-3EA4-5D5E-D007-5783026B38F4}"/>
              </a:ext>
            </a:extLst>
          </p:cNvPr>
          <p:cNvSpPr txBox="1"/>
          <p:nvPr/>
        </p:nvSpPr>
        <p:spPr>
          <a:xfrm>
            <a:off x="344129" y="1790130"/>
            <a:ext cx="2969342" cy="1323439"/>
          </a:xfrm>
          <a:prstGeom prst="rect">
            <a:avLst/>
          </a:prstGeom>
          <a:noFill/>
        </p:spPr>
        <p:txBody>
          <a:bodyPr wrap="square" rtlCol="0">
            <a:spAutoFit/>
          </a:bodyPr>
          <a:lstStyle/>
          <a:p>
            <a:r>
              <a:rPr lang="en-US" sz="1600" b="0" i="0" dirty="0">
                <a:solidFill>
                  <a:srgbClr val="000000"/>
                </a:solidFill>
                <a:effectLst/>
                <a:latin typeface="Helvetica Neue"/>
              </a:rPr>
              <a:t>The Goal of this project is to Predict the Guests who are likely to Cancel the Hotel Booking using Machine Learning with Python.</a:t>
            </a:r>
            <a:endParaRPr lang="en-CA" sz="1600" dirty="0"/>
          </a:p>
        </p:txBody>
      </p:sp>
      <p:sp>
        <p:nvSpPr>
          <p:cNvPr id="7" name="Rectangle 6">
            <a:extLst>
              <a:ext uri="{FF2B5EF4-FFF2-40B4-BE49-F238E27FC236}">
                <a16:creationId xmlns:a16="http://schemas.microsoft.com/office/drawing/2014/main" id="{1F085866-3371-6FBB-EAF0-9C1E927CC268}"/>
              </a:ext>
            </a:extLst>
          </p:cNvPr>
          <p:cNvSpPr/>
          <p:nvPr/>
        </p:nvSpPr>
        <p:spPr>
          <a:xfrm>
            <a:off x="344129" y="3134032"/>
            <a:ext cx="29693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Source</a:t>
            </a:r>
            <a:endParaRPr lang="en-CA" dirty="0"/>
          </a:p>
        </p:txBody>
      </p:sp>
      <p:sp>
        <p:nvSpPr>
          <p:cNvPr id="8" name="TextBox 7">
            <a:extLst>
              <a:ext uri="{FF2B5EF4-FFF2-40B4-BE49-F238E27FC236}">
                <a16:creationId xmlns:a16="http://schemas.microsoft.com/office/drawing/2014/main" id="{D75489F4-2FEE-FB15-1546-1441E5674F1E}"/>
              </a:ext>
            </a:extLst>
          </p:cNvPr>
          <p:cNvSpPr txBox="1"/>
          <p:nvPr/>
        </p:nvSpPr>
        <p:spPr>
          <a:xfrm>
            <a:off x="344129" y="3529781"/>
            <a:ext cx="2969342" cy="830997"/>
          </a:xfrm>
          <a:prstGeom prst="rect">
            <a:avLst/>
          </a:prstGeom>
          <a:noFill/>
        </p:spPr>
        <p:txBody>
          <a:bodyPr wrap="square" rtlCol="0">
            <a:spAutoFit/>
          </a:bodyPr>
          <a:lstStyle/>
          <a:p>
            <a:r>
              <a:rPr lang="en-US" sz="1600" dirty="0"/>
              <a:t>Data Source is from Kaggle and contains 119,390 observations and 32 variables</a:t>
            </a:r>
            <a:endParaRPr lang="en-CA" sz="1600" dirty="0"/>
          </a:p>
        </p:txBody>
      </p:sp>
      <p:sp>
        <p:nvSpPr>
          <p:cNvPr id="9" name="Rectangle 8">
            <a:extLst>
              <a:ext uri="{FF2B5EF4-FFF2-40B4-BE49-F238E27FC236}">
                <a16:creationId xmlns:a16="http://schemas.microsoft.com/office/drawing/2014/main" id="{C5F8D8E6-75BB-F072-85FF-159F7B989259}"/>
              </a:ext>
            </a:extLst>
          </p:cNvPr>
          <p:cNvSpPr/>
          <p:nvPr/>
        </p:nvSpPr>
        <p:spPr>
          <a:xfrm>
            <a:off x="3790336" y="763231"/>
            <a:ext cx="29693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Variables</a:t>
            </a:r>
            <a:endParaRPr lang="en-CA" dirty="0"/>
          </a:p>
        </p:txBody>
      </p:sp>
      <p:pic>
        <p:nvPicPr>
          <p:cNvPr id="12" name="Picture 11" descr="A screenshot of a computer program&#10;&#10;Description automatically generated">
            <a:extLst>
              <a:ext uri="{FF2B5EF4-FFF2-40B4-BE49-F238E27FC236}">
                <a16:creationId xmlns:a16="http://schemas.microsoft.com/office/drawing/2014/main" id="{6E429B2A-4B20-FED2-7EA8-E5BA042E0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864" y="1094727"/>
            <a:ext cx="3090539" cy="3489649"/>
          </a:xfrm>
          <a:prstGeom prst="rect">
            <a:avLst/>
          </a:prstGeom>
        </p:spPr>
      </p:pic>
      <p:sp>
        <p:nvSpPr>
          <p:cNvPr id="13" name="Rectangle 12">
            <a:extLst>
              <a:ext uri="{FF2B5EF4-FFF2-40B4-BE49-F238E27FC236}">
                <a16:creationId xmlns:a16="http://schemas.microsoft.com/office/drawing/2014/main" id="{CBB7FEAC-14E7-2B30-DAD1-0F809449E981}"/>
              </a:ext>
            </a:extLst>
          </p:cNvPr>
          <p:cNvSpPr/>
          <p:nvPr/>
        </p:nvSpPr>
        <p:spPr>
          <a:xfrm>
            <a:off x="344129" y="4360778"/>
            <a:ext cx="3090538" cy="4471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 &amp; selection</a:t>
            </a:r>
            <a:endParaRPr lang="en-CA" dirty="0"/>
          </a:p>
        </p:txBody>
      </p:sp>
      <p:sp>
        <p:nvSpPr>
          <p:cNvPr id="14" name="TextBox 13">
            <a:extLst>
              <a:ext uri="{FF2B5EF4-FFF2-40B4-BE49-F238E27FC236}">
                <a16:creationId xmlns:a16="http://schemas.microsoft.com/office/drawing/2014/main" id="{58B7E699-FA5F-D1CA-4FFB-A35DF8FB8DFD}"/>
              </a:ext>
            </a:extLst>
          </p:cNvPr>
          <p:cNvSpPr txBox="1"/>
          <p:nvPr/>
        </p:nvSpPr>
        <p:spPr>
          <a:xfrm>
            <a:off x="412955" y="5053781"/>
            <a:ext cx="3090538"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Calculated mean of agents, company, children and filled the 'nan' values.</a:t>
            </a:r>
          </a:p>
          <a:p>
            <a:pPr marL="285750" indent="-285750">
              <a:buFont typeface="Arial" panose="020B0604020202020204" pitchFamily="34" charset="0"/>
              <a:buChar char="•"/>
            </a:pPr>
            <a:r>
              <a:rPr lang="en-US" sz="1400" dirty="0"/>
              <a:t>there are zero and nan values for the 'no nights' columns.</a:t>
            </a:r>
          </a:p>
          <a:p>
            <a:pPr marL="285750" indent="-285750">
              <a:buFont typeface="Arial" panose="020B0604020202020204" pitchFamily="34" charset="0"/>
              <a:buChar char="•"/>
            </a:pPr>
            <a:r>
              <a:rPr lang="en-US" sz="1400" dirty="0"/>
              <a:t>The same manipulations I did for '</a:t>
            </a:r>
            <a:r>
              <a:rPr lang="en-US" sz="1400" dirty="0" err="1"/>
              <a:t>guests_total</a:t>
            </a:r>
            <a:r>
              <a:rPr lang="en-US" sz="1400" dirty="0"/>
              <a:t>' and 'children'.</a:t>
            </a:r>
            <a:endParaRPr lang="en-CA" sz="1400" dirty="0"/>
          </a:p>
        </p:txBody>
      </p:sp>
      <p:sp>
        <p:nvSpPr>
          <p:cNvPr id="15" name="Rectangle 14">
            <a:extLst>
              <a:ext uri="{FF2B5EF4-FFF2-40B4-BE49-F238E27FC236}">
                <a16:creationId xmlns:a16="http://schemas.microsoft.com/office/drawing/2014/main" id="{B46A4A48-FF1F-5AB3-1897-D9BDA03FD7C9}"/>
              </a:ext>
            </a:extLst>
          </p:cNvPr>
          <p:cNvSpPr/>
          <p:nvPr/>
        </p:nvSpPr>
        <p:spPr>
          <a:xfrm>
            <a:off x="8170607" y="732752"/>
            <a:ext cx="29693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a:t>
            </a:r>
            <a:endParaRPr lang="en-CA" dirty="0"/>
          </a:p>
        </p:txBody>
      </p:sp>
      <p:pic>
        <p:nvPicPr>
          <p:cNvPr id="18" name="Picture 17" descr="A screenshot of a computer&#10;&#10;Description automatically generated">
            <a:extLst>
              <a:ext uri="{FF2B5EF4-FFF2-40B4-BE49-F238E27FC236}">
                <a16:creationId xmlns:a16="http://schemas.microsoft.com/office/drawing/2014/main" id="{6329FC60-9FFF-1A96-A13A-AF7CF679C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023" y="3097268"/>
            <a:ext cx="2848145" cy="1479819"/>
          </a:xfrm>
          <a:prstGeom prst="rect">
            <a:avLst/>
          </a:prstGeom>
        </p:spPr>
      </p:pic>
      <p:sp>
        <p:nvSpPr>
          <p:cNvPr id="19" name="Rectangle 18">
            <a:extLst>
              <a:ext uri="{FF2B5EF4-FFF2-40B4-BE49-F238E27FC236}">
                <a16:creationId xmlns:a16="http://schemas.microsoft.com/office/drawing/2014/main" id="{A0F80019-7FB2-4FB3-667E-AB88FC662FBB}"/>
              </a:ext>
            </a:extLst>
          </p:cNvPr>
          <p:cNvSpPr/>
          <p:nvPr/>
        </p:nvSpPr>
        <p:spPr>
          <a:xfrm>
            <a:off x="3737865" y="4653200"/>
            <a:ext cx="3090538" cy="235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Visualisation</a:t>
            </a:r>
            <a:endParaRPr lang="en-CA" dirty="0"/>
          </a:p>
        </p:txBody>
      </p:sp>
      <p:pic>
        <p:nvPicPr>
          <p:cNvPr id="21" name="Google Shape;169;gea9ff3238d_1_62">
            <a:extLst>
              <a:ext uri="{FF2B5EF4-FFF2-40B4-BE49-F238E27FC236}">
                <a16:creationId xmlns:a16="http://schemas.microsoft.com/office/drawing/2014/main" id="{B870C4C4-154D-C875-8640-A22A4504C88B}"/>
              </a:ext>
            </a:extLst>
          </p:cNvPr>
          <p:cNvPicPr preferRelativeResize="0"/>
          <p:nvPr/>
        </p:nvPicPr>
        <p:blipFill rotWithShape="1">
          <a:blip r:embed="rId4">
            <a:alphaModFix/>
          </a:blip>
          <a:srcRect l="11435" b="10639"/>
          <a:stretch/>
        </p:blipFill>
        <p:spPr>
          <a:xfrm>
            <a:off x="3828713" y="4935515"/>
            <a:ext cx="2348302" cy="1922485"/>
          </a:xfrm>
          <a:prstGeom prst="rect">
            <a:avLst/>
          </a:prstGeom>
          <a:noFill/>
          <a:ln>
            <a:noFill/>
          </a:ln>
        </p:spPr>
      </p:pic>
      <p:pic>
        <p:nvPicPr>
          <p:cNvPr id="22" name="Google Shape;171;gea9ff3238d_1_62">
            <a:extLst>
              <a:ext uri="{FF2B5EF4-FFF2-40B4-BE49-F238E27FC236}">
                <a16:creationId xmlns:a16="http://schemas.microsoft.com/office/drawing/2014/main" id="{456FC273-1D05-7BA3-A62A-2CEF6990992C}"/>
              </a:ext>
            </a:extLst>
          </p:cNvPr>
          <p:cNvPicPr preferRelativeResize="0"/>
          <p:nvPr/>
        </p:nvPicPr>
        <p:blipFill rotWithShape="1">
          <a:blip r:embed="rId5">
            <a:alphaModFix/>
          </a:blip>
          <a:srcRect l="7384" b="5532"/>
          <a:stretch/>
        </p:blipFill>
        <p:spPr>
          <a:xfrm>
            <a:off x="6096000" y="4771187"/>
            <a:ext cx="2455708" cy="1922485"/>
          </a:xfrm>
          <a:prstGeom prst="rect">
            <a:avLst/>
          </a:prstGeom>
          <a:noFill/>
          <a:ln>
            <a:noFill/>
          </a:ln>
        </p:spPr>
      </p:pic>
      <p:pic>
        <p:nvPicPr>
          <p:cNvPr id="24" name="Picture 23" descr="A graph with blue and black squares&#10;&#10;Description automatically generated with medium confidence">
            <a:extLst>
              <a:ext uri="{FF2B5EF4-FFF2-40B4-BE49-F238E27FC236}">
                <a16:creationId xmlns:a16="http://schemas.microsoft.com/office/drawing/2014/main" id="{21CBB3CD-251F-95B1-85EF-6C5E522098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1841" y="1145707"/>
            <a:ext cx="4015729" cy="2043208"/>
          </a:xfrm>
          <a:prstGeom prst="rect">
            <a:avLst/>
          </a:prstGeom>
        </p:spPr>
      </p:pic>
      <p:sp>
        <p:nvSpPr>
          <p:cNvPr id="25" name="Rectangle 24">
            <a:extLst>
              <a:ext uri="{FF2B5EF4-FFF2-40B4-BE49-F238E27FC236}">
                <a16:creationId xmlns:a16="http://schemas.microsoft.com/office/drawing/2014/main" id="{B5769E60-7063-A319-5907-87BBDF7901AE}"/>
              </a:ext>
            </a:extLst>
          </p:cNvPr>
          <p:cNvSpPr/>
          <p:nvPr/>
        </p:nvSpPr>
        <p:spPr>
          <a:xfrm>
            <a:off x="8236023" y="4568914"/>
            <a:ext cx="2969342" cy="29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a:t>
            </a:r>
            <a:endParaRPr lang="en-CA" dirty="0"/>
          </a:p>
        </p:txBody>
      </p:sp>
      <p:sp>
        <p:nvSpPr>
          <p:cNvPr id="26" name="TextBox 25">
            <a:extLst>
              <a:ext uri="{FF2B5EF4-FFF2-40B4-BE49-F238E27FC236}">
                <a16:creationId xmlns:a16="http://schemas.microsoft.com/office/drawing/2014/main" id="{3F9C2804-698D-A24D-2083-BDBC5C47CD31}"/>
              </a:ext>
            </a:extLst>
          </p:cNvPr>
          <p:cNvSpPr txBox="1"/>
          <p:nvPr/>
        </p:nvSpPr>
        <p:spPr>
          <a:xfrm>
            <a:off x="8475406" y="4935515"/>
            <a:ext cx="3628104" cy="1815882"/>
          </a:xfrm>
          <a:prstGeom prst="rect">
            <a:avLst/>
          </a:prstGeom>
          <a:noFill/>
        </p:spPr>
        <p:txBody>
          <a:bodyPr wrap="square" rtlCol="0">
            <a:spAutoFit/>
          </a:bodyPr>
          <a:lstStyle/>
          <a:p>
            <a:r>
              <a:rPr lang="en-US" sz="1600" b="0" i="0" dirty="0">
                <a:solidFill>
                  <a:srgbClr val="242424"/>
                </a:solidFill>
                <a:effectLst/>
                <a:latin typeface="source-serif-pro"/>
              </a:rPr>
              <a:t>Booking cancellation model will help to Identify the likelihood of bookings being cancelled and makes it possible for hotel managers to take measures to avoid these potential cancellations, such as offering services, discounts, or other perks.</a:t>
            </a:r>
            <a:endParaRPr lang="en-CA" sz="1600" dirty="0"/>
          </a:p>
        </p:txBody>
      </p:sp>
    </p:spTree>
    <p:extLst>
      <p:ext uri="{BB962C8B-B14F-4D97-AF65-F5344CB8AC3E}">
        <p14:creationId xmlns:p14="http://schemas.microsoft.com/office/powerpoint/2010/main" val="57706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31</TotalTime>
  <Words>138</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Century Gothic</vt:lpstr>
      <vt:lpstr>Helvetica Neue</vt:lpstr>
      <vt:lpstr>source-serif-pro</vt:lpstr>
      <vt:lpstr>Wingdings 3</vt:lpstr>
      <vt:lpstr>Ion Boardroom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BABU</dc:creator>
  <cp:lastModifiedBy>Maya BABU</cp:lastModifiedBy>
  <cp:revision>1</cp:revision>
  <dcterms:created xsi:type="dcterms:W3CDTF">2024-04-06T07:19:55Z</dcterms:created>
  <dcterms:modified xsi:type="dcterms:W3CDTF">2024-04-06T07:51:13Z</dcterms:modified>
</cp:coreProperties>
</file>