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25"/>
  </p:notesMasterIdLst>
  <p:sldIdLst>
    <p:sldId id="256" r:id="rId2"/>
    <p:sldId id="617" r:id="rId3"/>
    <p:sldId id="618" r:id="rId4"/>
    <p:sldId id="619" r:id="rId5"/>
    <p:sldId id="620" r:id="rId6"/>
    <p:sldId id="621" r:id="rId7"/>
    <p:sldId id="622" r:id="rId8"/>
    <p:sldId id="623" r:id="rId9"/>
    <p:sldId id="624" r:id="rId10"/>
    <p:sldId id="625" r:id="rId11"/>
    <p:sldId id="626" r:id="rId12"/>
    <p:sldId id="627" r:id="rId13"/>
    <p:sldId id="637" r:id="rId14"/>
    <p:sldId id="638" r:id="rId15"/>
    <p:sldId id="628" r:id="rId16"/>
    <p:sldId id="629" r:id="rId17"/>
    <p:sldId id="630" r:id="rId18"/>
    <p:sldId id="631" r:id="rId19"/>
    <p:sldId id="632" r:id="rId20"/>
    <p:sldId id="633" r:id="rId21"/>
    <p:sldId id="636" r:id="rId22"/>
    <p:sldId id="635" r:id="rId23"/>
    <p:sldId id="63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108" autoAdjust="0"/>
  </p:normalViewPr>
  <p:slideViewPr>
    <p:cSldViewPr snapToGrid="0">
      <p:cViewPr varScale="1">
        <p:scale>
          <a:sx n="76" d="100"/>
          <a:sy n="76" d="100"/>
        </p:scale>
        <p:origin x="91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A32029-B06F-419F-937D-40DDF3B8702F}"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A2AD7DB-0ABE-4ECA-8F8F-8758250D6562}">
      <dgm:prSet/>
      <dgm:spPr/>
      <dgm:t>
        <a:bodyPr/>
        <a:lstStyle/>
        <a:p>
          <a:r>
            <a:rPr lang="en-US" b="1" dirty="0"/>
            <a:t>Analysis of Online Shopper’s Purchase Intention Dataset Using Machine Learning Algorithm</a:t>
          </a:r>
          <a:endParaRPr lang="en-US" dirty="0"/>
        </a:p>
      </dgm:t>
    </dgm:pt>
    <dgm:pt modelId="{4D3B3894-F7D3-45CB-9F4B-94EB99EA613B}" type="parTrans" cxnId="{A73E350A-D902-40C3-AF23-314182695A59}">
      <dgm:prSet/>
      <dgm:spPr/>
      <dgm:t>
        <a:bodyPr/>
        <a:lstStyle/>
        <a:p>
          <a:endParaRPr lang="en-US"/>
        </a:p>
      </dgm:t>
    </dgm:pt>
    <dgm:pt modelId="{10B985BB-A5D0-42F0-B457-1735546E3C66}" type="sibTrans" cxnId="{A73E350A-D902-40C3-AF23-314182695A59}">
      <dgm:prSet/>
      <dgm:spPr/>
      <dgm:t>
        <a:bodyPr/>
        <a:lstStyle/>
        <a:p>
          <a:endParaRPr lang="en-US"/>
        </a:p>
      </dgm:t>
    </dgm:pt>
    <dgm:pt modelId="{DE73DC7E-B1DE-48AB-AB11-25601FFFC8F2}">
      <dgm:prSet/>
      <dgm:spPr/>
      <dgm:t>
        <a:bodyPr/>
        <a:lstStyle/>
        <a:p>
          <a:r>
            <a:rPr lang="en-US" b="1" dirty="0"/>
            <a:t>Classification Project using Logistic Regression</a:t>
          </a:r>
          <a:endParaRPr lang="en-US" dirty="0"/>
        </a:p>
      </dgm:t>
    </dgm:pt>
    <dgm:pt modelId="{64FFB960-03C6-487E-8839-89EEF6BF89A7}" type="parTrans" cxnId="{58B5EC8B-F0D1-4A3B-9DA9-3D91223CCC4D}">
      <dgm:prSet/>
      <dgm:spPr/>
      <dgm:t>
        <a:bodyPr/>
        <a:lstStyle/>
        <a:p>
          <a:endParaRPr lang="en-US"/>
        </a:p>
      </dgm:t>
    </dgm:pt>
    <dgm:pt modelId="{AEA49D7D-0C63-4D28-BF2C-6B4CEF8D247C}" type="sibTrans" cxnId="{58B5EC8B-F0D1-4A3B-9DA9-3D91223CCC4D}">
      <dgm:prSet/>
      <dgm:spPr/>
      <dgm:t>
        <a:bodyPr/>
        <a:lstStyle/>
        <a:p>
          <a:endParaRPr lang="en-US"/>
        </a:p>
      </dgm:t>
    </dgm:pt>
    <dgm:pt modelId="{402EC129-1578-43A1-8148-72772D468EBE}">
      <dgm:prSet/>
      <dgm:spPr/>
      <dgm:t>
        <a:bodyPr/>
        <a:lstStyle/>
        <a:p>
          <a:r>
            <a:rPr lang="en-US" b="1"/>
            <a:t>The dataset used in this project is retrieved from the UCI website.</a:t>
          </a:r>
          <a:endParaRPr lang="en-US"/>
        </a:p>
      </dgm:t>
    </dgm:pt>
    <dgm:pt modelId="{A3E5625F-864A-454D-96DE-4006C8291106}" type="parTrans" cxnId="{79C74625-CF9E-49FF-9115-DC31AEE12B6E}">
      <dgm:prSet/>
      <dgm:spPr/>
      <dgm:t>
        <a:bodyPr/>
        <a:lstStyle/>
        <a:p>
          <a:endParaRPr lang="en-US"/>
        </a:p>
      </dgm:t>
    </dgm:pt>
    <dgm:pt modelId="{1F81FBA8-C67D-437B-85FB-3906CEF8BDF2}" type="sibTrans" cxnId="{79C74625-CF9E-49FF-9115-DC31AEE12B6E}">
      <dgm:prSet/>
      <dgm:spPr/>
      <dgm:t>
        <a:bodyPr/>
        <a:lstStyle/>
        <a:p>
          <a:endParaRPr lang="en-US"/>
        </a:p>
      </dgm:t>
    </dgm:pt>
    <dgm:pt modelId="{B0616D99-74DA-4C30-B3D9-DF65BBA4AA1F}">
      <dgm:prSet/>
      <dgm:spPr/>
      <dgm:t>
        <a:bodyPr/>
        <a:lstStyle/>
        <a:p>
          <a:r>
            <a:rPr lang="en-US" b="1" dirty="0"/>
            <a:t>The dataset consists of 12,330 entries, 18 variables, and 1 class label called Revenue which contains either a True or False value.</a:t>
          </a:r>
          <a:endParaRPr lang="en-US" dirty="0"/>
        </a:p>
      </dgm:t>
    </dgm:pt>
    <dgm:pt modelId="{1FC60ABF-12D6-40F2-BB32-81F8C8C2C878}" type="parTrans" cxnId="{147DE3F0-632D-45CA-A517-FB1582D67268}">
      <dgm:prSet/>
      <dgm:spPr/>
      <dgm:t>
        <a:bodyPr/>
        <a:lstStyle/>
        <a:p>
          <a:endParaRPr lang="en-US"/>
        </a:p>
      </dgm:t>
    </dgm:pt>
    <dgm:pt modelId="{DC4CD736-CBF2-406F-9219-F04E47A794A9}" type="sibTrans" cxnId="{147DE3F0-632D-45CA-A517-FB1582D67268}">
      <dgm:prSet/>
      <dgm:spPr/>
      <dgm:t>
        <a:bodyPr/>
        <a:lstStyle/>
        <a:p>
          <a:endParaRPr lang="en-US"/>
        </a:p>
      </dgm:t>
    </dgm:pt>
    <dgm:pt modelId="{50F0D6D1-7E53-45E1-A721-D1B3FA6F64C7}" type="pres">
      <dgm:prSet presAssocID="{CEA32029-B06F-419F-937D-40DDF3B8702F}" presName="root" presStyleCnt="0">
        <dgm:presLayoutVars>
          <dgm:dir/>
          <dgm:resizeHandles val="exact"/>
        </dgm:presLayoutVars>
      </dgm:prSet>
      <dgm:spPr/>
    </dgm:pt>
    <dgm:pt modelId="{EAEA5308-BD5B-49C0-97D3-92E3E5FF07B9}" type="pres">
      <dgm:prSet presAssocID="{CEA32029-B06F-419F-937D-40DDF3B8702F}" presName="container" presStyleCnt="0">
        <dgm:presLayoutVars>
          <dgm:dir/>
          <dgm:resizeHandles val="exact"/>
        </dgm:presLayoutVars>
      </dgm:prSet>
      <dgm:spPr/>
    </dgm:pt>
    <dgm:pt modelId="{50F19FCF-05E6-46D9-94E3-08F2A7202E05}" type="pres">
      <dgm:prSet presAssocID="{6A2AD7DB-0ABE-4ECA-8F8F-8758250D6562}" presName="compNode" presStyleCnt="0"/>
      <dgm:spPr/>
    </dgm:pt>
    <dgm:pt modelId="{DCAC577E-0597-406E-96CB-258C0F642280}" type="pres">
      <dgm:prSet presAssocID="{6A2AD7DB-0ABE-4ECA-8F8F-8758250D6562}" presName="iconBgRect" presStyleLbl="bgShp" presStyleIdx="0" presStyleCnt="4"/>
      <dgm:spPr/>
    </dgm:pt>
    <dgm:pt modelId="{B7014F28-459C-4E48-A621-65F8D7BFCE49}" type="pres">
      <dgm:prSet presAssocID="{6A2AD7DB-0ABE-4ECA-8F8F-8758250D656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opping cart"/>
        </a:ext>
      </dgm:extLst>
    </dgm:pt>
    <dgm:pt modelId="{58E44CB3-05C7-4A90-82FF-3EA30C6766D9}" type="pres">
      <dgm:prSet presAssocID="{6A2AD7DB-0ABE-4ECA-8F8F-8758250D6562}" presName="spaceRect" presStyleCnt="0"/>
      <dgm:spPr/>
    </dgm:pt>
    <dgm:pt modelId="{6E4E6F7D-FA62-41E7-84A8-4E5836F3B976}" type="pres">
      <dgm:prSet presAssocID="{6A2AD7DB-0ABE-4ECA-8F8F-8758250D6562}" presName="textRect" presStyleLbl="revTx" presStyleIdx="0" presStyleCnt="4">
        <dgm:presLayoutVars>
          <dgm:chMax val="1"/>
          <dgm:chPref val="1"/>
        </dgm:presLayoutVars>
      </dgm:prSet>
      <dgm:spPr/>
    </dgm:pt>
    <dgm:pt modelId="{9016FC49-AAC1-4F77-AE21-814AF912CC21}" type="pres">
      <dgm:prSet presAssocID="{10B985BB-A5D0-42F0-B457-1735546E3C66}" presName="sibTrans" presStyleLbl="sibTrans2D1" presStyleIdx="0" presStyleCnt="0"/>
      <dgm:spPr/>
    </dgm:pt>
    <dgm:pt modelId="{0A52FED6-A2CE-4EEE-970F-C192A22158AB}" type="pres">
      <dgm:prSet presAssocID="{DE73DC7E-B1DE-48AB-AB11-25601FFFC8F2}" presName="compNode" presStyleCnt="0"/>
      <dgm:spPr/>
    </dgm:pt>
    <dgm:pt modelId="{3B4B9130-74C7-4FC8-A545-67A13409879E}" type="pres">
      <dgm:prSet presAssocID="{DE73DC7E-B1DE-48AB-AB11-25601FFFC8F2}" presName="iconBgRect" presStyleLbl="bgShp" presStyleIdx="1" presStyleCnt="4"/>
      <dgm:spPr/>
    </dgm:pt>
    <dgm:pt modelId="{F9219A94-475D-407F-9E4C-2AAD3E66CBCA}" type="pres">
      <dgm:prSet presAssocID="{DE73DC7E-B1DE-48AB-AB11-25601FFFC8F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3B43D1C2-2866-4468-A04A-9AF3141B27E3}" type="pres">
      <dgm:prSet presAssocID="{DE73DC7E-B1DE-48AB-AB11-25601FFFC8F2}" presName="spaceRect" presStyleCnt="0"/>
      <dgm:spPr/>
    </dgm:pt>
    <dgm:pt modelId="{A3F2C291-B254-48DF-8FFD-083BA3284492}" type="pres">
      <dgm:prSet presAssocID="{DE73DC7E-B1DE-48AB-AB11-25601FFFC8F2}" presName="textRect" presStyleLbl="revTx" presStyleIdx="1" presStyleCnt="4">
        <dgm:presLayoutVars>
          <dgm:chMax val="1"/>
          <dgm:chPref val="1"/>
        </dgm:presLayoutVars>
      </dgm:prSet>
      <dgm:spPr/>
    </dgm:pt>
    <dgm:pt modelId="{F1FDEDE5-0013-4194-B889-3FFAE58D53CA}" type="pres">
      <dgm:prSet presAssocID="{AEA49D7D-0C63-4D28-BF2C-6B4CEF8D247C}" presName="sibTrans" presStyleLbl="sibTrans2D1" presStyleIdx="0" presStyleCnt="0"/>
      <dgm:spPr/>
    </dgm:pt>
    <dgm:pt modelId="{ABA829D2-76E6-4169-8664-ED54FB8646F5}" type="pres">
      <dgm:prSet presAssocID="{402EC129-1578-43A1-8148-72772D468EBE}" presName="compNode" presStyleCnt="0"/>
      <dgm:spPr/>
    </dgm:pt>
    <dgm:pt modelId="{38E565C1-70DD-4039-A3C1-FA2EDDBAD56D}" type="pres">
      <dgm:prSet presAssocID="{402EC129-1578-43A1-8148-72772D468EBE}" presName="iconBgRect" presStyleLbl="bgShp" presStyleIdx="2" presStyleCnt="4"/>
      <dgm:spPr/>
    </dgm:pt>
    <dgm:pt modelId="{93DB06AA-3F27-4410-87AD-DF2D748FF72C}" type="pres">
      <dgm:prSet presAssocID="{402EC129-1578-43A1-8148-72772D468EB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1FD9D1C7-8107-4C7B-BBB2-BEB7AE6FE634}" type="pres">
      <dgm:prSet presAssocID="{402EC129-1578-43A1-8148-72772D468EBE}" presName="spaceRect" presStyleCnt="0"/>
      <dgm:spPr/>
    </dgm:pt>
    <dgm:pt modelId="{491C95A6-B50F-4347-A63F-F94EE0736324}" type="pres">
      <dgm:prSet presAssocID="{402EC129-1578-43A1-8148-72772D468EBE}" presName="textRect" presStyleLbl="revTx" presStyleIdx="2" presStyleCnt="4">
        <dgm:presLayoutVars>
          <dgm:chMax val="1"/>
          <dgm:chPref val="1"/>
        </dgm:presLayoutVars>
      </dgm:prSet>
      <dgm:spPr/>
    </dgm:pt>
    <dgm:pt modelId="{B929E3B9-3923-4CEF-A77A-DF675C1A6752}" type="pres">
      <dgm:prSet presAssocID="{1F81FBA8-C67D-437B-85FB-3906CEF8BDF2}" presName="sibTrans" presStyleLbl="sibTrans2D1" presStyleIdx="0" presStyleCnt="0"/>
      <dgm:spPr/>
    </dgm:pt>
    <dgm:pt modelId="{1620992C-6252-45E3-8E5D-33399A589ACD}" type="pres">
      <dgm:prSet presAssocID="{B0616D99-74DA-4C30-B3D9-DF65BBA4AA1F}" presName="compNode" presStyleCnt="0"/>
      <dgm:spPr/>
    </dgm:pt>
    <dgm:pt modelId="{E2110F0F-7879-4209-B7D4-2F53BBFD2ABE}" type="pres">
      <dgm:prSet presAssocID="{B0616D99-74DA-4C30-B3D9-DF65BBA4AA1F}" presName="iconBgRect" presStyleLbl="bgShp" presStyleIdx="3" presStyleCnt="4"/>
      <dgm:spPr/>
    </dgm:pt>
    <dgm:pt modelId="{50AC483E-B1DB-44F1-9F88-7AF782A2EF87}" type="pres">
      <dgm:prSet presAssocID="{B0616D99-74DA-4C30-B3D9-DF65BBA4AA1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lculator"/>
        </a:ext>
      </dgm:extLst>
    </dgm:pt>
    <dgm:pt modelId="{9351C8C5-00CE-4574-94A0-FC2D58302757}" type="pres">
      <dgm:prSet presAssocID="{B0616D99-74DA-4C30-B3D9-DF65BBA4AA1F}" presName="spaceRect" presStyleCnt="0"/>
      <dgm:spPr/>
    </dgm:pt>
    <dgm:pt modelId="{6238101D-4F7F-4F09-BCFF-E2027FB4510B}" type="pres">
      <dgm:prSet presAssocID="{B0616D99-74DA-4C30-B3D9-DF65BBA4AA1F}" presName="textRect" presStyleLbl="revTx" presStyleIdx="3" presStyleCnt="4">
        <dgm:presLayoutVars>
          <dgm:chMax val="1"/>
          <dgm:chPref val="1"/>
        </dgm:presLayoutVars>
      </dgm:prSet>
      <dgm:spPr/>
    </dgm:pt>
  </dgm:ptLst>
  <dgm:cxnLst>
    <dgm:cxn modelId="{A73E350A-D902-40C3-AF23-314182695A59}" srcId="{CEA32029-B06F-419F-937D-40DDF3B8702F}" destId="{6A2AD7DB-0ABE-4ECA-8F8F-8758250D6562}" srcOrd="0" destOrd="0" parTransId="{4D3B3894-F7D3-45CB-9F4B-94EB99EA613B}" sibTransId="{10B985BB-A5D0-42F0-B457-1735546E3C66}"/>
    <dgm:cxn modelId="{79C74625-CF9E-49FF-9115-DC31AEE12B6E}" srcId="{CEA32029-B06F-419F-937D-40DDF3B8702F}" destId="{402EC129-1578-43A1-8148-72772D468EBE}" srcOrd="2" destOrd="0" parTransId="{A3E5625F-864A-454D-96DE-4006C8291106}" sibTransId="{1F81FBA8-C67D-437B-85FB-3906CEF8BDF2}"/>
    <dgm:cxn modelId="{0628ED3C-069F-470E-95B6-24CDEF83F8A0}" type="presOf" srcId="{6A2AD7DB-0ABE-4ECA-8F8F-8758250D6562}" destId="{6E4E6F7D-FA62-41E7-84A8-4E5836F3B976}" srcOrd="0" destOrd="0" presId="urn:microsoft.com/office/officeart/2018/2/layout/IconCircleList"/>
    <dgm:cxn modelId="{B39F9A73-EECE-4526-ADDD-961C02964F92}" type="presOf" srcId="{DE73DC7E-B1DE-48AB-AB11-25601FFFC8F2}" destId="{A3F2C291-B254-48DF-8FFD-083BA3284492}" srcOrd="0" destOrd="0" presId="urn:microsoft.com/office/officeart/2018/2/layout/IconCircleList"/>
    <dgm:cxn modelId="{B3253558-C297-45BF-BD9D-FC6133AB57D4}" type="presOf" srcId="{1F81FBA8-C67D-437B-85FB-3906CEF8BDF2}" destId="{B929E3B9-3923-4CEF-A77A-DF675C1A6752}" srcOrd="0" destOrd="0" presId="urn:microsoft.com/office/officeart/2018/2/layout/IconCircleList"/>
    <dgm:cxn modelId="{13ED2281-234E-4317-9025-DA86EF85B71C}" type="presOf" srcId="{10B985BB-A5D0-42F0-B457-1735546E3C66}" destId="{9016FC49-AAC1-4F77-AE21-814AF912CC21}" srcOrd="0" destOrd="0" presId="urn:microsoft.com/office/officeart/2018/2/layout/IconCircleList"/>
    <dgm:cxn modelId="{AD228085-BFA4-4A40-A0F0-9AE0A75CCD57}" type="presOf" srcId="{402EC129-1578-43A1-8148-72772D468EBE}" destId="{491C95A6-B50F-4347-A63F-F94EE0736324}" srcOrd="0" destOrd="0" presId="urn:microsoft.com/office/officeart/2018/2/layout/IconCircleList"/>
    <dgm:cxn modelId="{96A84487-252F-40FB-B01B-3B657D4B028F}" type="presOf" srcId="{B0616D99-74DA-4C30-B3D9-DF65BBA4AA1F}" destId="{6238101D-4F7F-4F09-BCFF-E2027FB4510B}" srcOrd="0" destOrd="0" presId="urn:microsoft.com/office/officeart/2018/2/layout/IconCircleList"/>
    <dgm:cxn modelId="{58B5EC8B-F0D1-4A3B-9DA9-3D91223CCC4D}" srcId="{CEA32029-B06F-419F-937D-40DDF3B8702F}" destId="{DE73DC7E-B1DE-48AB-AB11-25601FFFC8F2}" srcOrd="1" destOrd="0" parTransId="{64FFB960-03C6-487E-8839-89EEF6BF89A7}" sibTransId="{AEA49D7D-0C63-4D28-BF2C-6B4CEF8D247C}"/>
    <dgm:cxn modelId="{04827AB7-206D-448E-BEEB-1F3FD11743CD}" type="presOf" srcId="{CEA32029-B06F-419F-937D-40DDF3B8702F}" destId="{50F0D6D1-7E53-45E1-A721-D1B3FA6F64C7}" srcOrd="0" destOrd="0" presId="urn:microsoft.com/office/officeart/2018/2/layout/IconCircleList"/>
    <dgm:cxn modelId="{147DE3F0-632D-45CA-A517-FB1582D67268}" srcId="{CEA32029-B06F-419F-937D-40DDF3B8702F}" destId="{B0616D99-74DA-4C30-B3D9-DF65BBA4AA1F}" srcOrd="3" destOrd="0" parTransId="{1FC60ABF-12D6-40F2-BB32-81F8C8C2C878}" sibTransId="{DC4CD736-CBF2-406F-9219-F04E47A794A9}"/>
    <dgm:cxn modelId="{6CCE8BFA-4C2E-4B8A-BBB6-4CB58DD26BEB}" type="presOf" srcId="{AEA49D7D-0C63-4D28-BF2C-6B4CEF8D247C}" destId="{F1FDEDE5-0013-4194-B889-3FFAE58D53CA}" srcOrd="0" destOrd="0" presId="urn:microsoft.com/office/officeart/2018/2/layout/IconCircleList"/>
    <dgm:cxn modelId="{3FBC9088-1A52-4ED1-AC08-C6507FB374B5}" type="presParOf" srcId="{50F0D6D1-7E53-45E1-A721-D1B3FA6F64C7}" destId="{EAEA5308-BD5B-49C0-97D3-92E3E5FF07B9}" srcOrd="0" destOrd="0" presId="urn:microsoft.com/office/officeart/2018/2/layout/IconCircleList"/>
    <dgm:cxn modelId="{8F35FD60-66BE-4011-A39F-92B13F7A5DE9}" type="presParOf" srcId="{EAEA5308-BD5B-49C0-97D3-92E3E5FF07B9}" destId="{50F19FCF-05E6-46D9-94E3-08F2A7202E05}" srcOrd="0" destOrd="0" presId="urn:microsoft.com/office/officeart/2018/2/layout/IconCircleList"/>
    <dgm:cxn modelId="{753FC878-BCD7-4E71-934E-9A04BAE53CE6}" type="presParOf" srcId="{50F19FCF-05E6-46D9-94E3-08F2A7202E05}" destId="{DCAC577E-0597-406E-96CB-258C0F642280}" srcOrd="0" destOrd="0" presId="urn:microsoft.com/office/officeart/2018/2/layout/IconCircleList"/>
    <dgm:cxn modelId="{17232001-9BAC-4E43-B2E6-16EF611ABCF8}" type="presParOf" srcId="{50F19FCF-05E6-46D9-94E3-08F2A7202E05}" destId="{B7014F28-459C-4E48-A621-65F8D7BFCE49}" srcOrd="1" destOrd="0" presId="urn:microsoft.com/office/officeart/2018/2/layout/IconCircleList"/>
    <dgm:cxn modelId="{48BFC97A-524E-44C1-B950-B15B3BC47BBA}" type="presParOf" srcId="{50F19FCF-05E6-46D9-94E3-08F2A7202E05}" destId="{58E44CB3-05C7-4A90-82FF-3EA30C6766D9}" srcOrd="2" destOrd="0" presId="urn:microsoft.com/office/officeart/2018/2/layout/IconCircleList"/>
    <dgm:cxn modelId="{5559F6F0-6E28-4B28-80FD-1EFD32C1EDD4}" type="presParOf" srcId="{50F19FCF-05E6-46D9-94E3-08F2A7202E05}" destId="{6E4E6F7D-FA62-41E7-84A8-4E5836F3B976}" srcOrd="3" destOrd="0" presId="urn:microsoft.com/office/officeart/2018/2/layout/IconCircleList"/>
    <dgm:cxn modelId="{6FD54541-EB1F-479D-B31C-99EA7FFCD481}" type="presParOf" srcId="{EAEA5308-BD5B-49C0-97D3-92E3E5FF07B9}" destId="{9016FC49-AAC1-4F77-AE21-814AF912CC21}" srcOrd="1" destOrd="0" presId="urn:microsoft.com/office/officeart/2018/2/layout/IconCircleList"/>
    <dgm:cxn modelId="{2EBE7DA8-C959-4CDE-AEAA-92C6F827399B}" type="presParOf" srcId="{EAEA5308-BD5B-49C0-97D3-92E3E5FF07B9}" destId="{0A52FED6-A2CE-4EEE-970F-C192A22158AB}" srcOrd="2" destOrd="0" presId="urn:microsoft.com/office/officeart/2018/2/layout/IconCircleList"/>
    <dgm:cxn modelId="{2BC8F10F-6FD2-448A-A071-7E06E3DB62F9}" type="presParOf" srcId="{0A52FED6-A2CE-4EEE-970F-C192A22158AB}" destId="{3B4B9130-74C7-4FC8-A545-67A13409879E}" srcOrd="0" destOrd="0" presId="urn:microsoft.com/office/officeart/2018/2/layout/IconCircleList"/>
    <dgm:cxn modelId="{D174BF65-40D6-4758-BD1D-9696E6D002DC}" type="presParOf" srcId="{0A52FED6-A2CE-4EEE-970F-C192A22158AB}" destId="{F9219A94-475D-407F-9E4C-2AAD3E66CBCA}" srcOrd="1" destOrd="0" presId="urn:microsoft.com/office/officeart/2018/2/layout/IconCircleList"/>
    <dgm:cxn modelId="{B6D4C28A-58BB-4A25-80C1-C4D3497B04B0}" type="presParOf" srcId="{0A52FED6-A2CE-4EEE-970F-C192A22158AB}" destId="{3B43D1C2-2866-4468-A04A-9AF3141B27E3}" srcOrd="2" destOrd="0" presId="urn:microsoft.com/office/officeart/2018/2/layout/IconCircleList"/>
    <dgm:cxn modelId="{96B7AADC-159C-4323-BEA6-F52E8741F7B2}" type="presParOf" srcId="{0A52FED6-A2CE-4EEE-970F-C192A22158AB}" destId="{A3F2C291-B254-48DF-8FFD-083BA3284492}" srcOrd="3" destOrd="0" presId="urn:microsoft.com/office/officeart/2018/2/layout/IconCircleList"/>
    <dgm:cxn modelId="{7D08CB7D-07FB-4B19-8D6C-993FB1DD6650}" type="presParOf" srcId="{EAEA5308-BD5B-49C0-97D3-92E3E5FF07B9}" destId="{F1FDEDE5-0013-4194-B889-3FFAE58D53CA}" srcOrd="3" destOrd="0" presId="urn:microsoft.com/office/officeart/2018/2/layout/IconCircleList"/>
    <dgm:cxn modelId="{1730FE21-A44E-419F-AB87-5F40BFEF49EC}" type="presParOf" srcId="{EAEA5308-BD5B-49C0-97D3-92E3E5FF07B9}" destId="{ABA829D2-76E6-4169-8664-ED54FB8646F5}" srcOrd="4" destOrd="0" presId="urn:microsoft.com/office/officeart/2018/2/layout/IconCircleList"/>
    <dgm:cxn modelId="{33E3F386-5425-4C2D-92F7-DB2E7C7DF700}" type="presParOf" srcId="{ABA829D2-76E6-4169-8664-ED54FB8646F5}" destId="{38E565C1-70DD-4039-A3C1-FA2EDDBAD56D}" srcOrd="0" destOrd="0" presId="urn:microsoft.com/office/officeart/2018/2/layout/IconCircleList"/>
    <dgm:cxn modelId="{6AF6944D-C174-408E-A055-F4D996E49875}" type="presParOf" srcId="{ABA829D2-76E6-4169-8664-ED54FB8646F5}" destId="{93DB06AA-3F27-4410-87AD-DF2D748FF72C}" srcOrd="1" destOrd="0" presId="urn:microsoft.com/office/officeart/2018/2/layout/IconCircleList"/>
    <dgm:cxn modelId="{296F9607-0537-4CFD-B20E-71B1B2E6E657}" type="presParOf" srcId="{ABA829D2-76E6-4169-8664-ED54FB8646F5}" destId="{1FD9D1C7-8107-4C7B-BBB2-BEB7AE6FE634}" srcOrd="2" destOrd="0" presId="urn:microsoft.com/office/officeart/2018/2/layout/IconCircleList"/>
    <dgm:cxn modelId="{E5C28196-3161-4294-9218-8EB49A5E87BA}" type="presParOf" srcId="{ABA829D2-76E6-4169-8664-ED54FB8646F5}" destId="{491C95A6-B50F-4347-A63F-F94EE0736324}" srcOrd="3" destOrd="0" presId="urn:microsoft.com/office/officeart/2018/2/layout/IconCircleList"/>
    <dgm:cxn modelId="{608DCE9F-5B74-4EC2-90E0-D7D0AD080C6C}" type="presParOf" srcId="{EAEA5308-BD5B-49C0-97D3-92E3E5FF07B9}" destId="{B929E3B9-3923-4CEF-A77A-DF675C1A6752}" srcOrd="5" destOrd="0" presId="urn:microsoft.com/office/officeart/2018/2/layout/IconCircleList"/>
    <dgm:cxn modelId="{0DFD5FF3-111D-4A65-A104-C85953E6C94B}" type="presParOf" srcId="{EAEA5308-BD5B-49C0-97D3-92E3E5FF07B9}" destId="{1620992C-6252-45E3-8E5D-33399A589ACD}" srcOrd="6" destOrd="0" presId="urn:microsoft.com/office/officeart/2018/2/layout/IconCircleList"/>
    <dgm:cxn modelId="{25027C28-1875-4216-90C8-6E4BAC3D21F7}" type="presParOf" srcId="{1620992C-6252-45E3-8E5D-33399A589ACD}" destId="{E2110F0F-7879-4209-B7D4-2F53BBFD2ABE}" srcOrd="0" destOrd="0" presId="urn:microsoft.com/office/officeart/2018/2/layout/IconCircleList"/>
    <dgm:cxn modelId="{AFBD8793-92F0-49FC-B043-12D127BD5354}" type="presParOf" srcId="{1620992C-6252-45E3-8E5D-33399A589ACD}" destId="{50AC483E-B1DB-44F1-9F88-7AF782A2EF87}" srcOrd="1" destOrd="0" presId="urn:microsoft.com/office/officeart/2018/2/layout/IconCircleList"/>
    <dgm:cxn modelId="{C4C77F28-16D0-4278-998D-733F2F93922A}" type="presParOf" srcId="{1620992C-6252-45E3-8E5D-33399A589ACD}" destId="{9351C8C5-00CE-4574-94A0-FC2D58302757}" srcOrd="2" destOrd="0" presId="urn:microsoft.com/office/officeart/2018/2/layout/IconCircleList"/>
    <dgm:cxn modelId="{F8C0974F-6E16-4B25-B4A6-4C0B80AE70F3}" type="presParOf" srcId="{1620992C-6252-45E3-8E5D-33399A589ACD}" destId="{6238101D-4F7F-4F09-BCFF-E2027FB4510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F6F86C-055B-4A37-A7AF-5832E1F2C693}" type="doc">
      <dgm:prSet loTypeId="urn:microsoft.com/office/officeart/2016/7/layout/VerticalSolidActionList" loCatId="List" qsTypeId="urn:microsoft.com/office/officeart/2005/8/quickstyle/simple1" qsCatId="simple" csTypeId="urn:microsoft.com/office/officeart/2005/8/colors/colorful2" csCatId="colorful" phldr="1"/>
      <dgm:spPr/>
      <dgm:t>
        <a:bodyPr/>
        <a:lstStyle/>
        <a:p>
          <a:endParaRPr lang="en-US"/>
        </a:p>
      </dgm:t>
    </dgm:pt>
    <dgm:pt modelId="{C449A9D2-B627-470E-A74D-740DD3FD1771}">
      <dgm:prSet custT="1"/>
      <dgm:spPr/>
      <dgm:t>
        <a:bodyPr/>
        <a:lstStyle/>
        <a:p>
          <a:r>
            <a:rPr lang="en-US" sz="1800" b="1" dirty="0"/>
            <a:t>Data Collection</a:t>
          </a:r>
        </a:p>
      </dgm:t>
    </dgm:pt>
    <dgm:pt modelId="{60D6974E-C899-4B8C-9BD9-4C7A612386D5}" type="parTrans" cxnId="{ACDEB42F-B7C7-4156-82A4-0F4EFD2B5C29}">
      <dgm:prSet/>
      <dgm:spPr/>
      <dgm:t>
        <a:bodyPr/>
        <a:lstStyle/>
        <a:p>
          <a:endParaRPr lang="en-US"/>
        </a:p>
      </dgm:t>
    </dgm:pt>
    <dgm:pt modelId="{017173FD-8AA3-4B09-B64A-003621697B24}" type="sibTrans" cxnId="{ACDEB42F-B7C7-4156-82A4-0F4EFD2B5C29}">
      <dgm:prSet/>
      <dgm:spPr/>
      <dgm:t>
        <a:bodyPr/>
        <a:lstStyle/>
        <a:p>
          <a:endParaRPr lang="en-US"/>
        </a:p>
      </dgm:t>
    </dgm:pt>
    <dgm:pt modelId="{18DB9C63-6CA0-4CB8-9097-EA7C179B29C4}">
      <dgm:prSet custT="1"/>
      <dgm:spPr/>
      <dgm:t>
        <a:bodyPr/>
        <a:lstStyle/>
        <a:p>
          <a:r>
            <a:rPr lang="en-US" sz="1800" b="1" dirty="0"/>
            <a:t>Data Preprocessing</a:t>
          </a:r>
        </a:p>
      </dgm:t>
    </dgm:pt>
    <dgm:pt modelId="{9296D2B2-9379-4501-A5FB-62153AEE6EB3}" type="parTrans" cxnId="{1849123B-D0F6-44F6-8F12-C122C36B6C98}">
      <dgm:prSet/>
      <dgm:spPr/>
      <dgm:t>
        <a:bodyPr/>
        <a:lstStyle/>
        <a:p>
          <a:endParaRPr lang="en-US"/>
        </a:p>
      </dgm:t>
    </dgm:pt>
    <dgm:pt modelId="{DE0A27ED-750B-47CD-B034-AF9B7761E0AA}" type="sibTrans" cxnId="{1849123B-D0F6-44F6-8F12-C122C36B6C98}">
      <dgm:prSet/>
      <dgm:spPr/>
      <dgm:t>
        <a:bodyPr/>
        <a:lstStyle/>
        <a:p>
          <a:endParaRPr lang="en-US"/>
        </a:p>
      </dgm:t>
    </dgm:pt>
    <dgm:pt modelId="{51CFDBDE-17EF-4871-B88A-00124B76DCF2}">
      <dgm:prSet custT="1"/>
      <dgm:spPr/>
      <dgm:t>
        <a:bodyPr/>
        <a:lstStyle/>
        <a:p>
          <a:r>
            <a:rPr lang="en-US" sz="1200" b="1" dirty="0"/>
            <a:t>Handled duplicate values and Outliers.</a:t>
          </a:r>
        </a:p>
        <a:p>
          <a:r>
            <a:rPr lang="en-US" sz="1200" b="1" dirty="0"/>
            <a:t>No missing values</a:t>
          </a:r>
        </a:p>
      </dgm:t>
    </dgm:pt>
    <dgm:pt modelId="{E7861F19-2E9C-4F62-89F6-BD67DBA2D228}" type="parTrans" cxnId="{E4FD49F2-EE7E-498C-A3CE-D8914363CAD2}">
      <dgm:prSet/>
      <dgm:spPr/>
      <dgm:t>
        <a:bodyPr/>
        <a:lstStyle/>
        <a:p>
          <a:endParaRPr lang="en-US"/>
        </a:p>
      </dgm:t>
    </dgm:pt>
    <dgm:pt modelId="{46F61734-B798-4F10-8ACA-8B4F6B895C22}" type="sibTrans" cxnId="{E4FD49F2-EE7E-498C-A3CE-D8914363CAD2}">
      <dgm:prSet/>
      <dgm:spPr/>
      <dgm:t>
        <a:bodyPr/>
        <a:lstStyle/>
        <a:p>
          <a:endParaRPr lang="en-US"/>
        </a:p>
      </dgm:t>
    </dgm:pt>
    <dgm:pt modelId="{7E470E20-5032-4544-8115-FE6478291BCE}">
      <dgm:prSet custT="1"/>
      <dgm:spPr/>
      <dgm:t>
        <a:bodyPr/>
        <a:lstStyle/>
        <a:p>
          <a:r>
            <a:rPr lang="en-US" sz="1200" b="1" i="0" dirty="0"/>
            <a:t>Performed exploratory data analysis to visually analyze our data to identify any patterns or trends. </a:t>
          </a:r>
        </a:p>
        <a:p>
          <a:r>
            <a:rPr lang="en-US" sz="1200" b="1" i="0" dirty="0"/>
            <a:t>Statistical techniques used were chi-Square and t-test.</a:t>
          </a:r>
          <a:endParaRPr lang="en-US" sz="1200" b="1" dirty="0"/>
        </a:p>
      </dgm:t>
    </dgm:pt>
    <dgm:pt modelId="{4931A7FA-842B-4496-8DB6-FCE88B51E6A6}" type="parTrans" cxnId="{B262EC72-DD30-4E36-88D9-F376C8AD3DC6}">
      <dgm:prSet/>
      <dgm:spPr/>
      <dgm:t>
        <a:bodyPr/>
        <a:lstStyle/>
        <a:p>
          <a:endParaRPr lang="en-US"/>
        </a:p>
      </dgm:t>
    </dgm:pt>
    <dgm:pt modelId="{45315DE2-95AA-463B-97DF-0FDBC3662724}" type="sibTrans" cxnId="{B262EC72-DD30-4E36-88D9-F376C8AD3DC6}">
      <dgm:prSet/>
      <dgm:spPr/>
      <dgm:t>
        <a:bodyPr/>
        <a:lstStyle/>
        <a:p>
          <a:endParaRPr lang="en-US"/>
        </a:p>
      </dgm:t>
    </dgm:pt>
    <dgm:pt modelId="{0D8E4A64-A824-4332-8E83-37290EA5979A}">
      <dgm:prSet custT="1"/>
      <dgm:spPr/>
      <dgm:t>
        <a:bodyPr/>
        <a:lstStyle/>
        <a:p>
          <a:r>
            <a:rPr lang="en-US" sz="1800" b="1" dirty="0"/>
            <a:t>Feature Engineering</a:t>
          </a:r>
          <a:endParaRPr lang="en-US" sz="1800" dirty="0"/>
        </a:p>
      </dgm:t>
    </dgm:pt>
    <dgm:pt modelId="{A194624B-4BCF-4442-BA9E-C95700638263}" type="parTrans" cxnId="{6AB33808-CA10-4735-9FBB-B7855613F6C9}">
      <dgm:prSet/>
      <dgm:spPr/>
      <dgm:t>
        <a:bodyPr/>
        <a:lstStyle/>
        <a:p>
          <a:endParaRPr lang="en-US"/>
        </a:p>
      </dgm:t>
    </dgm:pt>
    <dgm:pt modelId="{356AF22F-62AC-4102-92E4-ECB0B7883950}" type="sibTrans" cxnId="{6AB33808-CA10-4735-9FBB-B7855613F6C9}">
      <dgm:prSet/>
      <dgm:spPr/>
      <dgm:t>
        <a:bodyPr/>
        <a:lstStyle/>
        <a:p>
          <a:endParaRPr lang="en-US"/>
        </a:p>
      </dgm:t>
    </dgm:pt>
    <dgm:pt modelId="{A0144CF8-8CDD-4863-BEE7-45613815DCCB}">
      <dgm:prSet custT="1"/>
      <dgm:spPr/>
      <dgm:t>
        <a:bodyPr/>
        <a:lstStyle/>
        <a:p>
          <a:r>
            <a:rPr lang="en-US" sz="1200" b="1" dirty="0"/>
            <a:t>Reduced the number of categories of some categorical variables by combining categories</a:t>
          </a:r>
        </a:p>
        <a:p>
          <a:r>
            <a:rPr lang="en-US" sz="1200" b="1" dirty="0"/>
            <a:t>Created a new variable Quarter from the Month feature</a:t>
          </a:r>
        </a:p>
      </dgm:t>
    </dgm:pt>
    <dgm:pt modelId="{8D01E8E8-710C-443B-86D9-0186065B9161}" type="parTrans" cxnId="{EEF57A6E-7211-451A-8B7B-906C87BD522C}">
      <dgm:prSet/>
      <dgm:spPr/>
      <dgm:t>
        <a:bodyPr/>
        <a:lstStyle/>
        <a:p>
          <a:endParaRPr lang="en-US"/>
        </a:p>
      </dgm:t>
    </dgm:pt>
    <dgm:pt modelId="{A61132E3-8C5E-4392-8B04-18D82F53D022}" type="sibTrans" cxnId="{EEF57A6E-7211-451A-8B7B-906C87BD522C}">
      <dgm:prSet/>
      <dgm:spPr/>
      <dgm:t>
        <a:bodyPr/>
        <a:lstStyle/>
        <a:p>
          <a:endParaRPr lang="en-US"/>
        </a:p>
      </dgm:t>
    </dgm:pt>
    <dgm:pt modelId="{DABCEF22-2AF1-4BBB-83DD-5C4F98405D65}">
      <dgm:prSet custT="1"/>
      <dgm:spPr/>
      <dgm:t>
        <a:bodyPr/>
        <a:lstStyle/>
        <a:p>
          <a:r>
            <a:rPr lang="en-US" sz="1600" b="1" dirty="0"/>
            <a:t>Model Selection</a:t>
          </a:r>
        </a:p>
      </dgm:t>
    </dgm:pt>
    <dgm:pt modelId="{455E2B2F-6059-493C-B38B-7C5266C2A621}" type="parTrans" cxnId="{ACF8E638-0C17-401F-B8AC-A044BBB81A5F}">
      <dgm:prSet/>
      <dgm:spPr/>
      <dgm:t>
        <a:bodyPr/>
        <a:lstStyle/>
        <a:p>
          <a:endParaRPr lang="en-US"/>
        </a:p>
      </dgm:t>
    </dgm:pt>
    <dgm:pt modelId="{AB3B4DD9-A7F8-417E-9DC6-E5F9C9CB4E6A}" type="sibTrans" cxnId="{ACF8E638-0C17-401F-B8AC-A044BBB81A5F}">
      <dgm:prSet/>
      <dgm:spPr/>
      <dgm:t>
        <a:bodyPr/>
        <a:lstStyle/>
        <a:p>
          <a:endParaRPr lang="en-US"/>
        </a:p>
      </dgm:t>
    </dgm:pt>
    <dgm:pt modelId="{B73DF8B7-EB53-444F-9E2B-BEEDEA4E4593}">
      <dgm:prSet custT="1"/>
      <dgm:spPr/>
      <dgm:t>
        <a:bodyPr/>
        <a:lstStyle/>
        <a:p>
          <a:r>
            <a:rPr lang="en-US" sz="1200" b="1" dirty="0"/>
            <a:t>Logistic Regression Model to predict the Revenue class</a:t>
          </a:r>
        </a:p>
      </dgm:t>
    </dgm:pt>
    <dgm:pt modelId="{43109C5D-8F76-4FEB-B1AC-8A671A6E5589}" type="parTrans" cxnId="{CB43DFDB-1E62-4CD5-AF6E-E41A4D0EC8C3}">
      <dgm:prSet/>
      <dgm:spPr/>
      <dgm:t>
        <a:bodyPr/>
        <a:lstStyle/>
        <a:p>
          <a:endParaRPr lang="en-US"/>
        </a:p>
      </dgm:t>
    </dgm:pt>
    <dgm:pt modelId="{BB4718A9-312E-409C-B70C-A65282FBC045}" type="sibTrans" cxnId="{CB43DFDB-1E62-4CD5-AF6E-E41A4D0EC8C3}">
      <dgm:prSet/>
      <dgm:spPr/>
      <dgm:t>
        <a:bodyPr/>
        <a:lstStyle/>
        <a:p>
          <a:endParaRPr lang="en-US"/>
        </a:p>
      </dgm:t>
    </dgm:pt>
    <dgm:pt modelId="{F26F3146-139A-4EFC-90B7-5AF1209F9865}">
      <dgm:prSet custT="1"/>
      <dgm:spPr/>
      <dgm:t>
        <a:bodyPr/>
        <a:lstStyle/>
        <a:p>
          <a:r>
            <a:rPr lang="en-US" sz="1600" b="1" dirty="0"/>
            <a:t>Model Training</a:t>
          </a:r>
        </a:p>
      </dgm:t>
    </dgm:pt>
    <dgm:pt modelId="{C79CCFD0-6528-4C6A-8D21-B5BBD6714C29}" type="parTrans" cxnId="{209609B3-4D2A-4905-ADD8-8290B731833E}">
      <dgm:prSet/>
      <dgm:spPr/>
      <dgm:t>
        <a:bodyPr/>
        <a:lstStyle/>
        <a:p>
          <a:endParaRPr lang="en-US"/>
        </a:p>
      </dgm:t>
    </dgm:pt>
    <dgm:pt modelId="{2F8357CB-004F-4038-B72D-22533D4F1F44}" type="sibTrans" cxnId="{209609B3-4D2A-4905-ADD8-8290B731833E}">
      <dgm:prSet/>
      <dgm:spPr/>
      <dgm:t>
        <a:bodyPr/>
        <a:lstStyle/>
        <a:p>
          <a:endParaRPr lang="en-US"/>
        </a:p>
      </dgm:t>
    </dgm:pt>
    <dgm:pt modelId="{D7DB9145-AE3F-4709-A7C2-C07B7EA9314B}">
      <dgm:prSet custT="1"/>
      <dgm:spPr/>
      <dgm:t>
        <a:bodyPr/>
        <a:lstStyle/>
        <a:p>
          <a:r>
            <a:rPr lang="en-US" sz="1200" b="1" dirty="0"/>
            <a:t>Split the data into 70:30</a:t>
          </a:r>
        </a:p>
      </dgm:t>
    </dgm:pt>
    <dgm:pt modelId="{A7445843-ADC1-4E71-8841-961E03FD85C8}" type="parTrans" cxnId="{25224D80-ABCD-45CE-A4F1-8FF21DC54968}">
      <dgm:prSet/>
      <dgm:spPr/>
      <dgm:t>
        <a:bodyPr/>
        <a:lstStyle/>
        <a:p>
          <a:endParaRPr lang="en-US"/>
        </a:p>
      </dgm:t>
    </dgm:pt>
    <dgm:pt modelId="{D147BC02-916F-4E85-B6E4-5E79C758A1B9}" type="sibTrans" cxnId="{25224D80-ABCD-45CE-A4F1-8FF21DC54968}">
      <dgm:prSet/>
      <dgm:spPr/>
      <dgm:t>
        <a:bodyPr/>
        <a:lstStyle/>
        <a:p>
          <a:endParaRPr lang="en-US"/>
        </a:p>
      </dgm:t>
    </dgm:pt>
    <dgm:pt modelId="{3F499D93-549C-4D26-B769-C378141EBF15}">
      <dgm:prSet custT="1"/>
      <dgm:spPr/>
      <dgm:t>
        <a:bodyPr/>
        <a:lstStyle/>
        <a:p>
          <a:r>
            <a:rPr lang="en-US" sz="1800" b="1" dirty="0"/>
            <a:t>Evaluation</a:t>
          </a:r>
        </a:p>
      </dgm:t>
    </dgm:pt>
    <dgm:pt modelId="{A383DAFB-B7B0-4372-8A58-DE6CECE88785}" type="parTrans" cxnId="{013A5029-1537-464E-A143-54C3ABF82DC8}">
      <dgm:prSet/>
      <dgm:spPr/>
      <dgm:t>
        <a:bodyPr/>
        <a:lstStyle/>
        <a:p>
          <a:endParaRPr lang="en-US"/>
        </a:p>
      </dgm:t>
    </dgm:pt>
    <dgm:pt modelId="{81683C7B-BD3D-47BC-96CF-C65706F710AE}" type="sibTrans" cxnId="{013A5029-1537-464E-A143-54C3ABF82DC8}">
      <dgm:prSet/>
      <dgm:spPr/>
      <dgm:t>
        <a:bodyPr/>
        <a:lstStyle/>
        <a:p>
          <a:endParaRPr lang="en-US"/>
        </a:p>
      </dgm:t>
    </dgm:pt>
    <dgm:pt modelId="{C1D9B1ED-B05F-4334-9E8C-B3BBA5AF55BF}">
      <dgm:prSet custT="1"/>
      <dgm:spPr/>
      <dgm:t>
        <a:bodyPr/>
        <a:lstStyle/>
        <a:p>
          <a:r>
            <a:rPr lang="en-US" sz="1200" b="1" dirty="0"/>
            <a:t>Evaluated the model’s performance using the testing data. </a:t>
          </a:r>
          <a:endParaRPr lang="en-US" sz="1200" dirty="0"/>
        </a:p>
      </dgm:t>
    </dgm:pt>
    <dgm:pt modelId="{830EEE3F-EEBA-464B-9F26-0CE1A6E1E1AB}" type="parTrans" cxnId="{6FBD4BC0-C3D2-484B-9497-B4A8C33E7602}">
      <dgm:prSet/>
      <dgm:spPr/>
      <dgm:t>
        <a:bodyPr/>
        <a:lstStyle/>
        <a:p>
          <a:endParaRPr lang="en-US"/>
        </a:p>
      </dgm:t>
    </dgm:pt>
    <dgm:pt modelId="{DF8894C2-42BC-4BE2-8F90-426C34C24CA1}" type="sibTrans" cxnId="{6FBD4BC0-C3D2-484B-9497-B4A8C33E7602}">
      <dgm:prSet/>
      <dgm:spPr/>
      <dgm:t>
        <a:bodyPr/>
        <a:lstStyle/>
        <a:p>
          <a:endParaRPr lang="en-US"/>
        </a:p>
      </dgm:t>
    </dgm:pt>
    <dgm:pt modelId="{256CC220-4DCA-4155-A317-FC8CC282B45E}">
      <dgm:prSet custT="1"/>
      <dgm:spPr/>
      <dgm:t>
        <a:bodyPr/>
        <a:lstStyle/>
        <a:p>
          <a:pPr>
            <a:buFont typeface="Arial" panose="020B0604020202020204" pitchFamily="34" charset="0"/>
            <a:buChar char="•"/>
          </a:pPr>
          <a:r>
            <a:rPr lang="en-US" sz="1200" b="1" i="0" dirty="0"/>
            <a:t>Each row in the dataset contains data corresponding to a visit “session” (period of time spent) of a user on an e-commerce website. </a:t>
          </a:r>
        </a:p>
        <a:p>
          <a:pPr>
            <a:buFont typeface="Arial" panose="020B0604020202020204" pitchFamily="34" charset="0"/>
            <a:buChar char="•"/>
          </a:pPr>
          <a:r>
            <a:rPr lang="en-US" sz="1200" b="1" i="0" dirty="0"/>
            <a:t>Each session would belong to a unique user over a 1-year period. </a:t>
          </a:r>
        </a:p>
        <a:p>
          <a:pPr>
            <a:buFont typeface="Arial" panose="020B0604020202020204" pitchFamily="34" charset="0"/>
            <a:buChar char="•"/>
          </a:pPr>
          <a:r>
            <a:rPr lang="en-US" sz="1200" b="1" i="0" dirty="0"/>
            <a:t>The total number of sessions in the dataset is 12,330.</a:t>
          </a:r>
          <a:endParaRPr lang="en-US" sz="1200" b="1" dirty="0"/>
        </a:p>
      </dgm:t>
    </dgm:pt>
    <dgm:pt modelId="{814FF90E-7E4F-454C-A246-2EFD3C687B23}" type="sibTrans" cxnId="{4BD320F7-FF8F-4872-AEA2-D71716768344}">
      <dgm:prSet/>
      <dgm:spPr/>
      <dgm:t>
        <a:bodyPr/>
        <a:lstStyle/>
        <a:p>
          <a:endParaRPr lang="en-US"/>
        </a:p>
      </dgm:t>
    </dgm:pt>
    <dgm:pt modelId="{5A4F4E2C-5996-4B39-98E2-F7898F9B2DC7}" type="parTrans" cxnId="{4BD320F7-FF8F-4872-AEA2-D71716768344}">
      <dgm:prSet/>
      <dgm:spPr/>
      <dgm:t>
        <a:bodyPr/>
        <a:lstStyle/>
        <a:p>
          <a:endParaRPr lang="en-US"/>
        </a:p>
      </dgm:t>
    </dgm:pt>
    <dgm:pt modelId="{A583C741-3520-4F35-B1A7-F00C5E20330D}">
      <dgm:prSet custT="1"/>
      <dgm:spPr/>
      <dgm:t>
        <a:bodyPr/>
        <a:lstStyle/>
        <a:p>
          <a:r>
            <a:rPr lang="en-US" sz="1600" b="1" dirty="0"/>
            <a:t>Univariate/</a:t>
          </a:r>
        </a:p>
        <a:p>
          <a:r>
            <a:rPr lang="en-US" sz="1600" b="1" dirty="0"/>
            <a:t>Bivariate Analysis</a:t>
          </a:r>
        </a:p>
      </dgm:t>
    </dgm:pt>
    <dgm:pt modelId="{4BB74A97-9D36-4B66-BE64-A391919C3B22}" type="sibTrans" cxnId="{C502C31B-108F-430A-B780-A324B32448A9}">
      <dgm:prSet/>
      <dgm:spPr/>
      <dgm:t>
        <a:bodyPr/>
        <a:lstStyle/>
        <a:p>
          <a:endParaRPr lang="en-US"/>
        </a:p>
      </dgm:t>
    </dgm:pt>
    <dgm:pt modelId="{5E288FDE-E7A2-4602-839F-F834868E8D00}" type="parTrans" cxnId="{C502C31B-108F-430A-B780-A324B32448A9}">
      <dgm:prSet/>
      <dgm:spPr/>
      <dgm:t>
        <a:bodyPr/>
        <a:lstStyle/>
        <a:p>
          <a:endParaRPr lang="en-US"/>
        </a:p>
      </dgm:t>
    </dgm:pt>
    <dgm:pt modelId="{4A810163-48C0-4EFC-8F0C-D33B14940753}">
      <dgm:prSet/>
      <dgm:spPr/>
      <dgm:t>
        <a:bodyPr/>
        <a:lstStyle/>
        <a:p>
          <a:endParaRPr lang="en-US" sz="1100" dirty="0"/>
        </a:p>
      </dgm:t>
    </dgm:pt>
    <dgm:pt modelId="{AD5B521F-67AE-4D92-BFAA-66FD4E9049B5}" type="parTrans" cxnId="{3DE2D90B-AA64-4CE3-8B14-70A037856C93}">
      <dgm:prSet/>
      <dgm:spPr/>
      <dgm:t>
        <a:bodyPr/>
        <a:lstStyle/>
        <a:p>
          <a:endParaRPr lang="en-US"/>
        </a:p>
      </dgm:t>
    </dgm:pt>
    <dgm:pt modelId="{5BF4E244-BBBC-4E89-B8FD-951517D1525C}" type="sibTrans" cxnId="{3DE2D90B-AA64-4CE3-8B14-70A037856C93}">
      <dgm:prSet/>
      <dgm:spPr/>
      <dgm:t>
        <a:bodyPr/>
        <a:lstStyle/>
        <a:p>
          <a:endParaRPr lang="en-US"/>
        </a:p>
      </dgm:t>
    </dgm:pt>
    <dgm:pt modelId="{8DA27190-0751-44F9-AC8E-4C026528541B}">
      <dgm:prSet custT="1"/>
      <dgm:spPr/>
      <dgm:t>
        <a:bodyPr/>
        <a:lstStyle/>
        <a:p>
          <a:r>
            <a:rPr lang="en-US" sz="1200" b="1" dirty="0"/>
            <a:t>Log Transformation</a:t>
          </a:r>
        </a:p>
        <a:p>
          <a:endParaRPr lang="en-US" sz="1100" dirty="0"/>
        </a:p>
        <a:p>
          <a:endParaRPr lang="en-US" sz="1100" dirty="0"/>
        </a:p>
        <a:p>
          <a:endParaRPr lang="en-US" sz="1100" dirty="0"/>
        </a:p>
      </dgm:t>
    </dgm:pt>
    <dgm:pt modelId="{A3A91D85-4A1B-4D4F-92D5-2920C3F1A62F}" type="parTrans" cxnId="{975FC8DC-433B-41D9-9DBA-566DDBA4E2D5}">
      <dgm:prSet/>
      <dgm:spPr/>
      <dgm:t>
        <a:bodyPr/>
        <a:lstStyle/>
        <a:p>
          <a:endParaRPr lang="en-US"/>
        </a:p>
      </dgm:t>
    </dgm:pt>
    <dgm:pt modelId="{A23C6146-9AD9-4E0F-9BD7-476E26F3BB1E}" type="sibTrans" cxnId="{975FC8DC-433B-41D9-9DBA-566DDBA4E2D5}">
      <dgm:prSet/>
      <dgm:spPr/>
      <dgm:t>
        <a:bodyPr/>
        <a:lstStyle/>
        <a:p>
          <a:endParaRPr lang="en-US"/>
        </a:p>
      </dgm:t>
    </dgm:pt>
    <dgm:pt modelId="{F13DB671-55E1-4203-83F8-4AE13C419091}">
      <dgm:prSet/>
      <dgm:spPr/>
      <dgm:t>
        <a:bodyPr/>
        <a:lstStyle/>
        <a:p>
          <a:endParaRPr lang="en-US" sz="1100" dirty="0"/>
        </a:p>
      </dgm:t>
    </dgm:pt>
    <dgm:pt modelId="{A6C4D84A-9723-4C12-B079-3EF1EE99EAC7}" type="parTrans" cxnId="{FE87EF60-3D9D-4CFE-88F3-D8D676928A88}">
      <dgm:prSet/>
      <dgm:spPr/>
      <dgm:t>
        <a:bodyPr/>
        <a:lstStyle/>
        <a:p>
          <a:endParaRPr lang="en-US"/>
        </a:p>
      </dgm:t>
    </dgm:pt>
    <dgm:pt modelId="{A7C7675D-C633-41E3-AB00-CD679EF5523D}" type="sibTrans" cxnId="{FE87EF60-3D9D-4CFE-88F3-D8D676928A88}">
      <dgm:prSet/>
      <dgm:spPr/>
      <dgm:t>
        <a:bodyPr/>
        <a:lstStyle/>
        <a:p>
          <a:endParaRPr lang="en-US"/>
        </a:p>
      </dgm:t>
    </dgm:pt>
    <dgm:pt modelId="{D1FD1DF6-D4D3-44C1-ABF1-B57785A4E84A}">
      <dgm:prSet custT="1"/>
      <dgm:spPr/>
      <dgm:t>
        <a:bodyPr/>
        <a:lstStyle/>
        <a:p>
          <a:endParaRPr lang="en-US" sz="1200" b="1" dirty="0"/>
        </a:p>
      </dgm:t>
    </dgm:pt>
    <dgm:pt modelId="{60D4BBC4-C887-4AA7-B88E-6E716C6393F6}" type="parTrans" cxnId="{1DACE280-E2F1-4855-9355-28251A5FA459}">
      <dgm:prSet/>
      <dgm:spPr/>
      <dgm:t>
        <a:bodyPr/>
        <a:lstStyle/>
        <a:p>
          <a:endParaRPr lang="en-US"/>
        </a:p>
      </dgm:t>
    </dgm:pt>
    <dgm:pt modelId="{51C1A767-E066-4134-8281-6E76ACF57D45}" type="sibTrans" cxnId="{1DACE280-E2F1-4855-9355-28251A5FA459}">
      <dgm:prSet/>
      <dgm:spPr/>
      <dgm:t>
        <a:bodyPr/>
        <a:lstStyle/>
        <a:p>
          <a:endParaRPr lang="en-US"/>
        </a:p>
      </dgm:t>
    </dgm:pt>
    <dgm:pt modelId="{360FE138-331F-4DEA-B15E-6D03AF2CA8A4}">
      <dgm:prSet custT="1"/>
      <dgm:spPr/>
      <dgm:t>
        <a:bodyPr/>
        <a:lstStyle/>
        <a:p>
          <a:r>
            <a:rPr lang="en-US" sz="1200" b="1" dirty="0"/>
            <a:t>Trained the model using the training data. </a:t>
          </a:r>
        </a:p>
      </dgm:t>
    </dgm:pt>
    <dgm:pt modelId="{7EF2AE7C-EB8A-4810-B7D1-90231FE503D6}" type="parTrans" cxnId="{4C99109B-6C58-483C-815F-070D9430E741}">
      <dgm:prSet/>
      <dgm:spPr/>
      <dgm:t>
        <a:bodyPr/>
        <a:lstStyle/>
        <a:p>
          <a:endParaRPr lang="en-US"/>
        </a:p>
      </dgm:t>
    </dgm:pt>
    <dgm:pt modelId="{1EDAA7FB-F4A7-4496-8EA9-B9B92CAF31D0}" type="sibTrans" cxnId="{4C99109B-6C58-483C-815F-070D9430E741}">
      <dgm:prSet/>
      <dgm:spPr/>
      <dgm:t>
        <a:bodyPr/>
        <a:lstStyle/>
        <a:p>
          <a:endParaRPr lang="en-US"/>
        </a:p>
      </dgm:t>
    </dgm:pt>
    <dgm:pt modelId="{C9E37989-1B58-4353-90D6-5469B12D9FF6}" type="pres">
      <dgm:prSet presAssocID="{FCF6F86C-055B-4A37-A7AF-5832E1F2C693}" presName="Name0" presStyleCnt="0">
        <dgm:presLayoutVars>
          <dgm:dir/>
          <dgm:animLvl val="lvl"/>
          <dgm:resizeHandles val="exact"/>
        </dgm:presLayoutVars>
      </dgm:prSet>
      <dgm:spPr/>
    </dgm:pt>
    <dgm:pt modelId="{DB0DD717-EAC4-4AC9-B8B9-E5401940DC42}" type="pres">
      <dgm:prSet presAssocID="{C449A9D2-B627-470E-A74D-740DD3FD1771}" presName="linNode" presStyleCnt="0"/>
      <dgm:spPr/>
    </dgm:pt>
    <dgm:pt modelId="{72C49C59-2CD7-4DD6-B410-1EE363B6A0FA}" type="pres">
      <dgm:prSet presAssocID="{C449A9D2-B627-470E-A74D-740DD3FD1771}" presName="parentText" presStyleLbl="alignNode1" presStyleIdx="0" presStyleCnt="7" custLinFactNeighborX="-1943" custLinFactNeighborY="-231">
        <dgm:presLayoutVars>
          <dgm:chMax val="1"/>
          <dgm:bulletEnabled/>
        </dgm:presLayoutVars>
      </dgm:prSet>
      <dgm:spPr/>
    </dgm:pt>
    <dgm:pt modelId="{93C51298-FE67-4094-8917-FC43CE5AFF86}" type="pres">
      <dgm:prSet presAssocID="{C449A9D2-B627-470E-A74D-740DD3FD1771}" presName="descendantText" presStyleLbl="alignAccFollowNode1" presStyleIdx="0" presStyleCnt="7" custLinFactNeighborX="457">
        <dgm:presLayoutVars>
          <dgm:bulletEnabled/>
        </dgm:presLayoutVars>
      </dgm:prSet>
      <dgm:spPr/>
    </dgm:pt>
    <dgm:pt modelId="{0BD95C0D-C64E-419B-B5C4-9800C526D79D}" type="pres">
      <dgm:prSet presAssocID="{017173FD-8AA3-4B09-B64A-003621697B24}" presName="sp" presStyleCnt="0"/>
      <dgm:spPr/>
    </dgm:pt>
    <dgm:pt modelId="{92F7822B-3CBF-4998-B54C-65C15CBFCA59}" type="pres">
      <dgm:prSet presAssocID="{18DB9C63-6CA0-4CB8-9097-EA7C179B29C4}" presName="linNode" presStyleCnt="0"/>
      <dgm:spPr/>
    </dgm:pt>
    <dgm:pt modelId="{BDEF4652-681E-40CF-B16E-AA80FDDE7E3E}" type="pres">
      <dgm:prSet presAssocID="{18DB9C63-6CA0-4CB8-9097-EA7C179B29C4}" presName="parentText" presStyleLbl="alignNode1" presStyleIdx="1" presStyleCnt="7">
        <dgm:presLayoutVars>
          <dgm:chMax val="1"/>
          <dgm:bulletEnabled/>
        </dgm:presLayoutVars>
      </dgm:prSet>
      <dgm:spPr/>
    </dgm:pt>
    <dgm:pt modelId="{4452BB92-29DC-45B5-A588-163E68236294}" type="pres">
      <dgm:prSet presAssocID="{18DB9C63-6CA0-4CB8-9097-EA7C179B29C4}" presName="descendantText" presStyleLbl="alignAccFollowNode1" presStyleIdx="1" presStyleCnt="7">
        <dgm:presLayoutVars>
          <dgm:bulletEnabled/>
        </dgm:presLayoutVars>
      </dgm:prSet>
      <dgm:spPr/>
    </dgm:pt>
    <dgm:pt modelId="{E107F041-4446-40C8-A31A-64CA95DDD222}" type="pres">
      <dgm:prSet presAssocID="{DE0A27ED-750B-47CD-B034-AF9B7761E0AA}" presName="sp" presStyleCnt="0"/>
      <dgm:spPr/>
    </dgm:pt>
    <dgm:pt modelId="{959AF456-D709-4681-9ECE-6F64C567C4C9}" type="pres">
      <dgm:prSet presAssocID="{A583C741-3520-4F35-B1A7-F00C5E20330D}" presName="linNode" presStyleCnt="0"/>
      <dgm:spPr/>
    </dgm:pt>
    <dgm:pt modelId="{485FE6DF-3F64-485B-A3BF-BE6E38585812}" type="pres">
      <dgm:prSet presAssocID="{A583C741-3520-4F35-B1A7-F00C5E20330D}" presName="parentText" presStyleLbl="alignNode1" presStyleIdx="2" presStyleCnt="7">
        <dgm:presLayoutVars>
          <dgm:chMax val="1"/>
          <dgm:bulletEnabled/>
        </dgm:presLayoutVars>
      </dgm:prSet>
      <dgm:spPr/>
    </dgm:pt>
    <dgm:pt modelId="{196B2501-5311-412C-9184-4D114A6D19A2}" type="pres">
      <dgm:prSet presAssocID="{A583C741-3520-4F35-B1A7-F00C5E20330D}" presName="descendantText" presStyleLbl="alignAccFollowNode1" presStyleIdx="2" presStyleCnt="7">
        <dgm:presLayoutVars>
          <dgm:bulletEnabled/>
        </dgm:presLayoutVars>
      </dgm:prSet>
      <dgm:spPr/>
    </dgm:pt>
    <dgm:pt modelId="{66AAB457-662F-4278-B1F8-36AD2065AD99}" type="pres">
      <dgm:prSet presAssocID="{4BB74A97-9D36-4B66-BE64-A391919C3B22}" presName="sp" presStyleCnt="0"/>
      <dgm:spPr/>
    </dgm:pt>
    <dgm:pt modelId="{A144F84A-07F1-40F9-AE59-34BF0C5B4D76}" type="pres">
      <dgm:prSet presAssocID="{0D8E4A64-A824-4332-8E83-37290EA5979A}" presName="linNode" presStyleCnt="0"/>
      <dgm:spPr/>
    </dgm:pt>
    <dgm:pt modelId="{3E3A3243-089B-4A11-8EC3-F265D00F333D}" type="pres">
      <dgm:prSet presAssocID="{0D8E4A64-A824-4332-8E83-37290EA5979A}" presName="parentText" presStyleLbl="alignNode1" presStyleIdx="3" presStyleCnt="7">
        <dgm:presLayoutVars>
          <dgm:chMax val="1"/>
          <dgm:bulletEnabled/>
        </dgm:presLayoutVars>
      </dgm:prSet>
      <dgm:spPr/>
    </dgm:pt>
    <dgm:pt modelId="{F21E33A4-7557-47C1-8060-02D0BD8CD1BD}" type="pres">
      <dgm:prSet presAssocID="{0D8E4A64-A824-4332-8E83-37290EA5979A}" presName="descendantText" presStyleLbl="alignAccFollowNode1" presStyleIdx="3" presStyleCnt="7">
        <dgm:presLayoutVars>
          <dgm:bulletEnabled/>
        </dgm:presLayoutVars>
      </dgm:prSet>
      <dgm:spPr/>
    </dgm:pt>
    <dgm:pt modelId="{83A31520-FBA2-4ACA-AD8D-70054A9C650E}" type="pres">
      <dgm:prSet presAssocID="{356AF22F-62AC-4102-92E4-ECB0B7883950}" presName="sp" presStyleCnt="0"/>
      <dgm:spPr/>
    </dgm:pt>
    <dgm:pt modelId="{BAAFAFCD-C90C-4879-9CBB-E369C06F2BD2}" type="pres">
      <dgm:prSet presAssocID="{DABCEF22-2AF1-4BBB-83DD-5C4F98405D65}" presName="linNode" presStyleCnt="0"/>
      <dgm:spPr/>
    </dgm:pt>
    <dgm:pt modelId="{9D0835A3-2916-4E64-A402-CC9E19B9A112}" type="pres">
      <dgm:prSet presAssocID="{DABCEF22-2AF1-4BBB-83DD-5C4F98405D65}" presName="parentText" presStyleLbl="alignNode1" presStyleIdx="4" presStyleCnt="7">
        <dgm:presLayoutVars>
          <dgm:chMax val="1"/>
          <dgm:bulletEnabled/>
        </dgm:presLayoutVars>
      </dgm:prSet>
      <dgm:spPr/>
    </dgm:pt>
    <dgm:pt modelId="{06E43310-678E-48E7-865C-FA3B29825BB0}" type="pres">
      <dgm:prSet presAssocID="{DABCEF22-2AF1-4BBB-83DD-5C4F98405D65}" presName="descendantText" presStyleLbl="alignAccFollowNode1" presStyleIdx="4" presStyleCnt="7">
        <dgm:presLayoutVars>
          <dgm:bulletEnabled/>
        </dgm:presLayoutVars>
      </dgm:prSet>
      <dgm:spPr/>
    </dgm:pt>
    <dgm:pt modelId="{5A373D6E-BFB4-47B9-B301-1C0816BCEEE7}" type="pres">
      <dgm:prSet presAssocID="{AB3B4DD9-A7F8-417E-9DC6-E5F9C9CB4E6A}" presName="sp" presStyleCnt="0"/>
      <dgm:spPr/>
    </dgm:pt>
    <dgm:pt modelId="{ACEB742B-3016-4309-A2D5-50A712A49A64}" type="pres">
      <dgm:prSet presAssocID="{F26F3146-139A-4EFC-90B7-5AF1209F9865}" presName="linNode" presStyleCnt="0"/>
      <dgm:spPr/>
    </dgm:pt>
    <dgm:pt modelId="{EA988F97-1EE3-4862-90FF-137627A9B55C}" type="pres">
      <dgm:prSet presAssocID="{F26F3146-139A-4EFC-90B7-5AF1209F9865}" presName="parentText" presStyleLbl="alignNode1" presStyleIdx="5" presStyleCnt="7">
        <dgm:presLayoutVars>
          <dgm:chMax val="1"/>
          <dgm:bulletEnabled/>
        </dgm:presLayoutVars>
      </dgm:prSet>
      <dgm:spPr/>
    </dgm:pt>
    <dgm:pt modelId="{4249C36C-E93E-4E5A-AF97-32A9EA2C6D31}" type="pres">
      <dgm:prSet presAssocID="{F26F3146-139A-4EFC-90B7-5AF1209F9865}" presName="descendantText" presStyleLbl="alignAccFollowNode1" presStyleIdx="5" presStyleCnt="7">
        <dgm:presLayoutVars>
          <dgm:bulletEnabled/>
        </dgm:presLayoutVars>
      </dgm:prSet>
      <dgm:spPr/>
    </dgm:pt>
    <dgm:pt modelId="{B5872804-FA65-4F78-8828-BCF02E7AF5F7}" type="pres">
      <dgm:prSet presAssocID="{2F8357CB-004F-4038-B72D-22533D4F1F44}" presName="sp" presStyleCnt="0"/>
      <dgm:spPr/>
    </dgm:pt>
    <dgm:pt modelId="{5C8C8212-F2FE-4B8B-A387-8491AD8ACDCE}" type="pres">
      <dgm:prSet presAssocID="{3F499D93-549C-4D26-B769-C378141EBF15}" presName="linNode" presStyleCnt="0"/>
      <dgm:spPr/>
    </dgm:pt>
    <dgm:pt modelId="{83D6E3AE-8D17-4038-B670-BD74B1AB21AC}" type="pres">
      <dgm:prSet presAssocID="{3F499D93-549C-4D26-B769-C378141EBF15}" presName="parentText" presStyleLbl="alignNode1" presStyleIdx="6" presStyleCnt="7">
        <dgm:presLayoutVars>
          <dgm:chMax val="1"/>
          <dgm:bulletEnabled/>
        </dgm:presLayoutVars>
      </dgm:prSet>
      <dgm:spPr/>
    </dgm:pt>
    <dgm:pt modelId="{523CD504-64BB-494C-8E85-AA3A60E47F40}" type="pres">
      <dgm:prSet presAssocID="{3F499D93-549C-4D26-B769-C378141EBF15}" presName="descendantText" presStyleLbl="alignAccFollowNode1" presStyleIdx="6" presStyleCnt="7" custLinFactX="28598" custLinFactNeighborX="100000" custLinFactNeighborY="-2437">
        <dgm:presLayoutVars>
          <dgm:bulletEnabled/>
        </dgm:presLayoutVars>
      </dgm:prSet>
      <dgm:spPr/>
    </dgm:pt>
  </dgm:ptLst>
  <dgm:cxnLst>
    <dgm:cxn modelId="{6AB33808-CA10-4735-9FBB-B7855613F6C9}" srcId="{FCF6F86C-055B-4A37-A7AF-5832E1F2C693}" destId="{0D8E4A64-A824-4332-8E83-37290EA5979A}" srcOrd="3" destOrd="0" parTransId="{A194624B-4BCF-4442-BA9E-C95700638263}" sibTransId="{356AF22F-62AC-4102-92E4-ECB0B7883950}"/>
    <dgm:cxn modelId="{3DE2D90B-AA64-4CE3-8B14-70A037856C93}" srcId="{0D8E4A64-A824-4332-8E83-37290EA5979A}" destId="{4A810163-48C0-4EFC-8F0C-D33B14940753}" srcOrd="0" destOrd="0" parTransId="{AD5B521F-67AE-4D92-BFAA-66FD4E9049B5}" sibTransId="{5BF4E244-BBBC-4E89-B8FD-951517D1525C}"/>
    <dgm:cxn modelId="{5928F80E-EF1D-41CB-92F3-359B4D440F5F}" type="presOf" srcId="{B73DF8B7-EB53-444F-9E2B-BEEDEA4E4593}" destId="{06E43310-678E-48E7-865C-FA3B29825BB0}" srcOrd="0" destOrd="0" presId="urn:microsoft.com/office/officeart/2016/7/layout/VerticalSolidActionList"/>
    <dgm:cxn modelId="{7F02B119-3D88-4FD1-BC3F-2E54AD6F838B}" type="presOf" srcId="{4A810163-48C0-4EFC-8F0C-D33B14940753}" destId="{F21E33A4-7557-47C1-8060-02D0BD8CD1BD}" srcOrd="0" destOrd="0" presId="urn:microsoft.com/office/officeart/2016/7/layout/VerticalSolidActionList"/>
    <dgm:cxn modelId="{DEB67A1B-2C88-4A07-99D5-7F4F577CDF60}" type="presOf" srcId="{D7DB9145-AE3F-4709-A7C2-C07B7EA9314B}" destId="{4249C36C-E93E-4E5A-AF97-32A9EA2C6D31}" srcOrd="0" destOrd="0" presId="urn:microsoft.com/office/officeart/2016/7/layout/VerticalSolidActionList"/>
    <dgm:cxn modelId="{C502C31B-108F-430A-B780-A324B32448A9}" srcId="{FCF6F86C-055B-4A37-A7AF-5832E1F2C693}" destId="{A583C741-3520-4F35-B1A7-F00C5E20330D}" srcOrd="2" destOrd="0" parTransId="{5E288FDE-E7A2-4602-839F-F834868E8D00}" sibTransId="{4BB74A97-9D36-4B66-BE64-A391919C3B22}"/>
    <dgm:cxn modelId="{013A5029-1537-464E-A143-54C3ABF82DC8}" srcId="{FCF6F86C-055B-4A37-A7AF-5832E1F2C693}" destId="{3F499D93-549C-4D26-B769-C378141EBF15}" srcOrd="6" destOrd="0" parTransId="{A383DAFB-B7B0-4372-8A58-DE6CECE88785}" sibTransId="{81683C7B-BD3D-47BC-96CF-C65706F710AE}"/>
    <dgm:cxn modelId="{F322E129-8FF0-41DA-896E-1B664D5E64EE}" type="presOf" srcId="{A583C741-3520-4F35-B1A7-F00C5E20330D}" destId="{485FE6DF-3F64-485B-A3BF-BE6E38585812}" srcOrd="0" destOrd="0" presId="urn:microsoft.com/office/officeart/2016/7/layout/VerticalSolidActionList"/>
    <dgm:cxn modelId="{ACDEB42F-B7C7-4156-82A4-0F4EFD2B5C29}" srcId="{FCF6F86C-055B-4A37-A7AF-5832E1F2C693}" destId="{C449A9D2-B627-470E-A74D-740DD3FD1771}" srcOrd="0" destOrd="0" parTransId="{60D6974E-C899-4B8C-9BD9-4C7A612386D5}" sibTransId="{017173FD-8AA3-4B09-B64A-003621697B24}"/>
    <dgm:cxn modelId="{ACF8E638-0C17-401F-B8AC-A044BBB81A5F}" srcId="{FCF6F86C-055B-4A37-A7AF-5832E1F2C693}" destId="{DABCEF22-2AF1-4BBB-83DD-5C4F98405D65}" srcOrd="4" destOrd="0" parTransId="{455E2B2F-6059-493C-B38B-7C5266C2A621}" sibTransId="{AB3B4DD9-A7F8-417E-9DC6-E5F9C9CB4E6A}"/>
    <dgm:cxn modelId="{B08DDA39-C130-4B1C-BBC9-50E90E9612C4}" type="presOf" srcId="{8DA27190-0751-44F9-AC8E-4C026528541B}" destId="{F21E33A4-7557-47C1-8060-02D0BD8CD1BD}" srcOrd="0" destOrd="4" presId="urn:microsoft.com/office/officeart/2016/7/layout/VerticalSolidActionList"/>
    <dgm:cxn modelId="{1849123B-D0F6-44F6-8F12-C122C36B6C98}" srcId="{FCF6F86C-055B-4A37-A7AF-5832E1F2C693}" destId="{18DB9C63-6CA0-4CB8-9097-EA7C179B29C4}" srcOrd="1" destOrd="0" parTransId="{9296D2B2-9379-4501-A5FB-62153AEE6EB3}" sibTransId="{DE0A27ED-750B-47CD-B034-AF9B7761E0AA}"/>
    <dgm:cxn modelId="{FE87EF60-3D9D-4CFE-88F3-D8D676928A88}" srcId="{0D8E4A64-A824-4332-8E83-37290EA5979A}" destId="{F13DB671-55E1-4203-83F8-4AE13C419091}" srcOrd="1" destOrd="0" parTransId="{A6C4D84A-9723-4C12-B079-3EF1EE99EAC7}" sibTransId="{A7C7675D-C633-41E3-AB00-CD679EF5523D}"/>
    <dgm:cxn modelId="{EEF57A6E-7211-451A-8B7B-906C87BD522C}" srcId="{0D8E4A64-A824-4332-8E83-37290EA5979A}" destId="{A0144CF8-8CDD-4863-BEE7-45613815DCCB}" srcOrd="3" destOrd="0" parTransId="{8D01E8E8-710C-443B-86D9-0186065B9161}" sibTransId="{A61132E3-8C5E-4392-8B04-18D82F53D022}"/>
    <dgm:cxn modelId="{23B8B26E-5441-44B1-92EA-42832EFD6787}" type="presOf" srcId="{C449A9D2-B627-470E-A74D-740DD3FD1771}" destId="{72C49C59-2CD7-4DD6-B410-1EE363B6A0FA}" srcOrd="0" destOrd="0" presId="urn:microsoft.com/office/officeart/2016/7/layout/VerticalSolidActionList"/>
    <dgm:cxn modelId="{B262EC72-DD30-4E36-88D9-F376C8AD3DC6}" srcId="{A583C741-3520-4F35-B1A7-F00C5E20330D}" destId="{7E470E20-5032-4544-8115-FE6478291BCE}" srcOrd="0" destOrd="0" parTransId="{4931A7FA-842B-4496-8DB6-FCE88B51E6A6}" sibTransId="{45315DE2-95AA-463B-97DF-0FDBC3662724}"/>
    <dgm:cxn modelId="{084F1C53-A4F1-4263-96BC-9D890C46348D}" type="presOf" srcId="{DABCEF22-2AF1-4BBB-83DD-5C4F98405D65}" destId="{9D0835A3-2916-4E64-A402-CC9E19B9A112}" srcOrd="0" destOrd="0" presId="urn:microsoft.com/office/officeart/2016/7/layout/VerticalSolidActionList"/>
    <dgm:cxn modelId="{C852BA73-8FF2-4097-AD27-637A83CD2B53}" type="presOf" srcId="{18DB9C63-6CA0-4CB8-9097-EA7C179B29C4}" destId="{BDEF4652-681E-40CF-B16E-AA80FDDE7E3E}" srcOrd="0" destOrd="0" presId="urn:microsoft.com/office/officeart/2016/7/layout/VerticalSolidActionList"/>
    <dgm:cxn modelId="{25224D80-ABCD-45CE-A4F1-8FF21DC54968}" srcId="{F26F3146-139A-4EFC-90B7-5AF1209F9865}" destId="{D7DB9145-AE3F-4709-A7C2-C07B7EA9314B}" srcOrd="0" destOrd="0" parTransId="{A7445843-ADC1-4E71-8841-961E03FD85C8}" sibTransId="{D147BC02-916F-4E85-B6E4-5E79C758A1B9}"/>
    <dgm:cxn modelId="{1DACE280-E2F1-4855-9355-28251A5FA459}" srcId="{0D8E4A64-A824-4332-8E83-37290EA5979A}" destId="{D1FD1DF6-D4D3-44C1-ABF1-B57785A4E84A}" srcOrd="2" destOrd="0" parTransId="{60D4BBC4-C887-4AA7-B88E-6E716C6393F6}" sibTransId="{51C1A767-E066-4134-8281-6E76ACF57D45}"/>
    <dgm:cxn modelId="{132E3888-DD21-433A-B23C-9658983B5380}" type="presOf" srcId="{F26F3146-139A-4EFC-90B7-5AF1209F9865}" destId="{EA988F97-1EE3-4862-90FF-137627A9B55C}" srcOrd="0" destOrd="0" presId="urn:microsoft.com/office/officeart/2016/7/layout/VerticalSolidActionList"/>
    <dgm:cxn modelId="{D4A06F8F-1BC9-428D-B36F-1762260CC939}" type="presOf" srcId="{0D8E4A64-A824-4332-8E83-37290EA5979A}" destId="{3E3A3243-089B-4A11-8EC3-F265D00F333D}" srcOrd="0" destOrd="0" presId="urn:microsoft.com/office/officeart/2016/7/layout/VerticalSolidActionList"/>
    <dgm:cxn modelId="{7328559A-01C1-430F-8AE9-208358BD05D5}" type="presOf" srcId="{3F499D93-549C-4D26-B769-C378141EBF15}" destId="{83D6E3AE-8D17-4038-B670-BD74B1AB21AC}" srcOrd="0" destOrd="0" presId="urn:microsoft.com/office/officeart/2016/7/layout/VerticalSolidActionList"/>
    <dgm:cxn modelId="{4C99109B-6C58-483C-815F-070D9430E741}" srcId="{F26F3146-139A-4EFC-90B7-5AF1209F9865}" destId="{360FE138-331F-4DEA-B15E-6D03AF2CA8A4}" srcOrd="1" destOrd="0" parTransId="{7EF2AE7C-EB8A-4810-B7D1-90231FE503D6}" sibTransId="{1EDAA7FB-F4A7-4496-8EA9-B9B92CAF31D0}"/>
    <dgm:cxn modelId="{ADC5DF9E-2D7F-4BA2-9579-787D9C0036C1}" type="presOf" srcId="{256CC220-4DCA-4155-A317-FC8CC282B45E}" destId="{93C51298-FE67-4094-8917-FC43CE5AFF86}" srcOrd="0" destOrd="0" presId="urn:microsoft.com/office/officeart/2016/7/layout/VerticalSolidActionList"/>
    <dgm:cxn modelId="{33725FA2-F070-4653-BC26-E29F28A194A9}" type="presOf" srcId="{360FE138-331F-4DEA-B15E-6D03AF2CA8A4}" destId="{4249C36C-E93E-4E5A-AF97-32A9EA2C6D31}" srcOrd="0" destOrd="1" presId="urn:microsoft.com/office/officeart/2016/7/layout/VerticalSolidActionList"/>
    <dgm:cxn modelId="{D50DE9AC-2FC6-4FB5-BE22-36D0625C3779}" type="presOf" srcId="{51CFDBDE-17EF-4871-B88A-00124B76DCF2}" destId="{4452BB92-29DC-45B5-A588-163E68236294}" srcOrd="0" destOrd="0" presId="urn:microsoft.com/office/officeart/2016/7/layout/VerticalSolidActionList"/>
    <dgm:cxn modelId="{209609B3-4D2A-4905-ADD8-8290B731833E}" srcId="{FCF6F86C-055B-4A37-A7AF-5832E1F2C693}" destId="{F26F3146-139A-4EFC-90B7-5AF1209F9865}" srcOrd="5" destOrd="0" parTransId="{C79CCFD0-6528-4C6A-8D21-B5BBD6714C29}" sibTransId="{2F8357CB-004F-4038-B72D-22533D4F1F44}"/>
    <dgm:cxn modelId="{A57D10B9-7C7E-4117-A6A4-C12AA3E01AFF}" type="presOf" srcId="{7E470E20-5032-4544-8115-FE6478291BCE}" destId="{196B2501-5311-412C-9184-4D114A6D19A2}" srcOrd="0" destOrd="0" presId="urn:microsoft.com/office/officeart/2016/7/layout/VerticalSolidActionList"/>
    <dgm:cxn modelId="{6FBD4BC0-C3D2-484B-9497-B4A8C33E7602}" srcId="{3F499D93-549C-4D26-B769-C378141EBF15}" destId="{C1D9B1ED-B05F-4334-9E8C-B3BBA5AF55BF}" srcOrd="0" destOrd="0" parTransId="{830EEE3F-EEBA-464B-9F26-0CE1A6E1E1AB}" sibTransId="{DF8894C2-42BC-4BE2-8F90-426C34C24CA1}"/>
    <dgm:cxn modelId="{FCF1ACC0-D680-4402-BC7E-5DCB26DE19FC}" type="presOf" srcId="{FCF6F86C-055B-4A37-A7AF-5832E1F2C693}" destId="{C9E37989-1B58-4353-90D6-5469B12D9FF6}" srcOrd="0" destOrd="0" presId="urn:microsoft.com/office/officeart/2016/7/layout/VerticalSolidActionList"/>
    <dgm:cxn modelId="{000996D4-DDD9-46EA-8016-1ED57390DE6B}" type="presOf" srcId="{F13DB671-55E1-4203-83F8-4AE13C419091}" destId="{F21E33A4-7557-47C1-8060-02D0BD8CD1BD}" srcOrd="0" destOrd="1" presId="urn:microsoft.com/office/officeart/2016/7/layout/VerticalSolidActionList"/>
    <dgm:cxn modelId="{883F15D6-C224-48F2-B889-22B7F292997C}" type="presOf" srcId="{D1FD1DF6-D4D3-44C1-ABF1-B57785A4E84A}" destId="{F21E33A4-7557-47C1-8060-02D0BD8CD1BD}" srcOrd="0" destOrd="2" presId="urn:microsoft.com/office/officeart/2016/7/layout/VerticalSolidActionList"/>
    <dgm:cxn modelId="{CB43DFDB-1E62-4CD5-AF6E-E41A4D0EC8C3}" srcId="{DABCEF22-2AF1-4BBB-83DD-5C4F98405D65}" destId="{B73DF8B7-EB53-444F-9E2B-BEEDEA4E4593}" srcOrd="0" destOrd="0" parTransId="{43109C5D-8F76-4FEB-B1AC-8A671A6E5589}" sibTransId="{BB4718A9-312E-409C-B70C-A65282FBC045}"/>
    <dgm:cxn modelId="{975FC8DC-433B-41D9-9DBA-566DDBA4E2D5}" srcId="{0D8E4A64-A824-4332-8E83-37290EA5979A}" destId="{8DA27190-0751-44F9-AC8E-4C026528541B}" srcOrd="4" destOrd="0" parTransId="{A3A91D85-4A1B-4D4F-92D5-2920C3F1A62F}" sibTransId="{A23C6146-9AD9-4E0F-9BD7-476E26F3BB1E}"/>
    <dgm:cxn modelId="{DADC40EC-435F-4784-8963-734196E3FACD}" type="presOf" srcId="{C1D9B1ED-B05F-4334-9E8C-B3BBA5AF55BF}" destId="{523CD504-64BB-494C-8E85-AA3A60E47F40}" srcOrd="0" destOrd="0" presId="urn:microsoft.com/office/officeart/2016/7/layout/VerticalSolidActionList"/>
    <dgm:cxn modelId="{BD4921EE-A69F-4D1F-A7E8-DA2EDA75F016}" type="presOf" srcId="{A0144CF8-8CDD-4863-BEE7-45613815DCCB}" destId="{F21E33A4-7557-47C1-8060-02D0BD8CD1BD}" srcOrd="0" destOrd="3" presId="urn:microsoft.com/office/officeart/2016/7/layout/VerticalSolidActionList"/>
    <dgm:cxn modelId="{E4FD49F2-EE7E-498C-A3CE-D8914363CAD2}" srcId="{18DB9C63-6CA0-4CB8-9097-EA7C179B29C4}" destId="{51CFDBDE-17EF-4871-B88A-00124B76DCF2}" srcOrd="0" destOrd="0" parTransId="{E7861F19-2E9C-4F62-89F6-BD67DBA2D228}" sibTransId="{46F61734-B798-4F10-8ACA-8B4F6B895C22}"/>
    <dgm:cxn modelId="{4BD320F7-FF8F-4872-AEA2-D71716768344}" srcId="{C449A9D2-B627-470E-A74D-740DD3FD1771}" destId="{256CC220-4DCA-4155-A317-FC8CC282B45E}" srcOrd="0" destOrd="0" parTransId="{5A4F4E2C-5996-4B39-98E2-F7898F9B2DC7}" sibTransId="{814FF90E-7E4F-454C-A246-2EFD3C687B23}"/>
    <dgm:cxn modelId="{C38F69C3-2BAD-4678-9C0F-1855678DABD7}" type="presParOf" srcId="{C9E37989-1B58-4353-90D6-5469B12D9FF6}" destId="{DB0DD717-EAC4-4AC9-B8B9-E5401940DC42}" srcOrd="0" destOrd="0" presId="urn:microsoft.com/office/officeart/2016/7/layout/VerticalSolidActionList"/>
    <dgm:cxn modelId="{536C965F-B12A-4C26-BD31-7AB5B9B9B3D3}" type="presParOf" srcId="{DB0DD717-EAC4-4AC9-B8B9-E5401940DC42}" destId="{72C49C59-2CD7-4DD6-B410-1EE363B6A0FA}" srcOrd="0" destOrd="0" presId="urn:microsoft.com/office/officeart/2016/7/layout/VerticalSolidActionList"/>
    <dgm:cxn modelId="{5F0574A2-5EB2-4B02-A327-B081D720582E}" type="presParOf" srcId="{DB0DD717-EAC4-4AC9-B8B9-E5401940DC42}" destId="{93C51298-FE67-4094-8917-FC43CE5AFF86}" srcOrd="1" destOrd="0" presId="urn:microsoft.com/office/officeart/2016/7/layout/VerticalSolidActionList"/>
    <dgm:cxn modelId="{5F6A3B60-A065-47A4-BA1F-8D61C9DE9AC0}" type="presParOf" srcId="{C9E37989-1B58-4353-90D6-5469B12D9FF6}" destId="{0BD95C0D-C64E-419B-B5C4-9800C526D79D}" srcOrd="1" destOrd="0" presId="urn:microsoft.com/office/officeart/2016/7/layout/VerticalSolidActionList"/>
    <dgm:cxn modelId="{77825D96-E630-4C73-9153-64B4BD0D999F}" type="presParOf" srcId="{C9E37989-1B58-4353-90D6-5469B12D9FF6}" destId="{92F7822B-3CBF-4998-B54C-65C15CBFCA59}" srcOrd="2" destOrd="0" presId="urn:microsoft.com/office/officeart/2016/7/layout/VerticalSolidActionList"/>
    <dgm:cxn modelId="{9361F4B8-04B5-4205-B894-F442ACDC2E7E}" type="presParOf" srcId="{92F7822B-3CBF-4998-B54C-65C15CBFCA59}" destId="{BDEF4652-681E-40CF-B16E-AA80FDDE7E3E}" srcOrd="0" destOrd="0" presId="urn:microsoft.com/office/officeart/2016/7/layout/VerticalSolidActionList"/>
    <dgm:cxn modelId="{CB95D197-B477-42CC-8ED5-94B55113691C}" type="presParOf" srcId="{92F7822B-3CBF-4998-B54C-65C15CBFCA59}" destId="{4452BB92-29DC-45B5-A588-163E68236294}" srcOrd="1" destOrd="0" presId="urn:microsoft.com/office/officeart/2016/7/layout/VerticalSolidActionList"/>
    <dgm:cxn modelId="{0D2FCC5E-9106-4150-A884-AD7F96C3AC15}" type="presParOf" srcId="{C9E37989-1B58-4353-90D6-5469B12D9FF6}" destId="{E107F041-4446-40C8-A31A-64CA95DDD222}" srcOrd="3" destOrd="0" presId="urn:microsoft.com/office/officeart/2016/7/layout/VerticalSolidActionList"/>
    <dgm:cxn modelId="{71E3DB24-153F-4F58-B7F0-7DD78AE2A6AA}" type="presParOf" srcId="{C9E37989-1B58-4353-90D6-5469B12D9FF6}" destId="{959AF456-D709-4681-9ECE-6F64C567C4C9}" srcOrd="4" destOrd="0" presId="urn:microsoft.com/office/officeart/2016/7/layout/VerticalSolidActionList"/>
    <dgm:cxn modelId="{AD5D0005-5BCF-4DEE-A062-6C59697F1E2B}" type="presParOf" srcId="{959AF456-D709-4681-9ECE-6F64C567C4C9}" destId="{485FE6DF-3F64-485B-A3BF-BE6E38585812}" srcOrd="0" destOrd="0" presId="urn:microsoft.com/office/officeart/2016/7/layout/VerticalSolidActionList"/>
    <dgm:cxn modelId="{0F64C9BC-8707-46C9-B05D-10B6B5464960}" type="presParOf" srcId="{959AF456-D709-4681-9ECE-6F64C567C4C9}" destId="{196B2501-5311-412C-9184-4D114A6D19A2}" srcOrd="1" destOrd="0" presId="urn:microsoft.com/office/officeart/2016/7/layout/VerticalSolidActionList"/>
    <dgm:cxn modelId="{7260B839-4D5A-4C77-9D1A-1F7BC991622B}" type="presParOf" srcId="{C9E37989-1B58-4353-90D6-5469B12D9FF6}" destId="{66AAB457-662F-4278-B1F8-36AD2065AD99}" srcOrd="5" destOrd="0" presId="urn:microsoft.com/office/officeart/2016/7/layout/VerticalSolidActionList"/>
    <dgm:cxn modelId="{CADA09D4-6864-465C-9E6E-D97F96DC6914}" type="presParOf" srcId="{C9E37989-1B58-4353-90D6-5469B12D9FF6}" destId="{A144F84A-07F1-40F9-AE59-34BF0C5B4D76}" srcOrd="6" destOrd="0" presId="urn:microsoft.com/office/officeart/2016/7/layout/VerticalSolidActionList"/>
    <dgm:cxn modelId="{C638F9E4-AF8F-4D75-ACB5-6DC0D9AC0A49}" type="presParOf" srcId="{A144F84A-07F1-40F9-AE59-34BF0C5B4D76}" destId="{3E3A3243-089B-4A11-8EC3-F265D00F333D}" srcOrd="0" destOrd="0" presId="urn:microsoft.com/office/officeart/2016/7/layout/VerticalSolidActionList"/>
    <dgm:cxn modelId="{686749B9-3F38-4BF7-BB69-7831BA7F709B}" type="presParOf" srcId="{A144F84A-07F1-40F9-AE59-34BF0C5B4D76}" destId="{F21E33A4-7557-47C1-8060-02D0BD8CD1BD}" srcOrd="1" destOrd="0" presId="urn:microsoft.com/office/officeart/2016/7/layout/VerticalSolidActionList"/>
    <dgm:cxn modelId="{5B5EB3EA-83AB-4573-B60D-F6F14C44EAD5}" type="presParOf" srcId="{C9E37989-1B58-4353-90D6-5469B12D9FF6}" destId="{83A31520-FBA2-4ACA-AD8D-70054A9C650E}" srcOrd="7" destOrd="0" presId="urn:microsoft.com/office/officeart/2016/7/layout/VerticalSolidActionList"/>
    <dgm:cxn modelId="{7963230C-B5E6-45BF-8F91-66BB72786C15}" type="presParOf" srcId="{C9E37989-1B58-4353-90D6-5469B12D9FF6}" destId="{BAAFAFCD-C90C-4879-9CBB-E369C06F2BD2}" srcOrd="8" destOrd="0" presId="urn:microsoft.com/office/officeart/2016/7/layout/VerticalSolidActionList"/>
    <dgm:cxn modelId="{9F8702D7-CEE6-4B57-A5D9-3B7F7B7C6B4F}" type="presParOf" srcId="{BAAFAFCD-C90C-4879-9CBB-E369C06F2BD2}" destId="{9D0835A3-2916-4E64-A402-CC9E19B9A112}" srcOrd="0" destOrd="0" presId="urn:microsoft.com/office/officeart/2016/7/layout/VerticalSolidActionList"/>
    <dgm:cxn modelId="{6ED5FBA0-D082-4AED-8C02-2C98C3466494}" type="presParOf" srcId="{BAAFAFCD-C90C-4879-9CBB-E369C06F2BD2}" destId="{06E43310-678E-48E7-865C-FA3B29825BB0}" srcOrd="1" destOrd="0" presId="urn:microsoft.com/office/officeart/2016/7/layout/VerticalSolidActionList"/>
    <dgm:cxn modelId="{14CF7870-CA08-4AAF-8A6C-2096A18FA0C9}" type="presParOf" srcId="{C9E37989-1B58-4353-90D6-5469B12D9FF6}" destId="{5A373D6E-BFB4-47B9-B301-1C0816BCEEE7}" srcOrd="9" destOrd="0" presId="urn:microsoft.com/office/officeart/2016/7/layout/VerticalSolidActionList"/>
    <dgm:cxn modelId="{2E718DD9-1D09-499C-B53E-2C4EDDC9BF9D}" type="presParOf" srcId="{C9E37989-1B58-4353-90D6-5469B12D9FF6}" destId="{ACEB742B-3016-4309-A2D5-50A712A49A64}" srcOrd="10" destOrd="0" presId="urn:microsoft.com/office/officeart/2016/7/layout/VerticalSolidActionList"/>
    <dgm:cxn modelId="{04D2FDE6-6BFF-4DAB-9709-E1D2F6D65B9F}" type="presParOf" srcId="{ACEB742B-3016-4309-A2D5-50A712A49A64}" destId="{EA988F97-1EE3-4862-90FF-137627A9B55C}" srcOrd="0" destOrd="0" presId="urn:microsoft.com/office/officeart/2016/7/layout/VerticalSolidActionList"/>
    <dgm:cxn modelId="{6ABFF6D3-63D0-472E-A6B5-2BB84BB4B5BA}" type="presParOf" srcId="{ACEB742B-3016-4309-A2D5-50A712A49A64}" destId="{4249C36C-E93E-4E5A-AF97-32A9EA2C6D31}" srcOrd="1" destOrd="0" presId="urn:microsoft.com/office/officeart/2016/7/layout/VerticalSolidActionList"/>
    <dgm:cxn modelId="{E0DF3C96-F644-455B-854D-C6D5EEDA186F}" type="presParOf" srcId="{C9E37989-1B58-4353-90D6-5469B12D9FF6}" destId="{B5872804-FA65-4F78-8828-BCF02E7AF5F7}" srcOrd="11" destOrd="0" presId="urn:microsoft.com/office/officeart/2016/7/layout/VerticalSolidActionList"/>
    <dgm:cxn modelId="{C62B64FB-A467-41DB-BF72-69FDE2F52423}" type="presParOf" srcId="{C9E37989-1B58-4353-90D6-5469B12D9FF6}" destId="{5C8C8212-F2FE-4B8B-A387-8491AD8ACDCE}" srcOrd="12" destOrd="0" presId="urn:microsoft.com/office/officeart/2016/7/layout/VerticalSolidActionList"/>
    <dgm:cxn modelId="{2CA3B418-1BE9-421F-AC0F-4FDA47CA7AB9}" type="presParOf" srcId="{5C8C8212-F2FE-4B8B-A387-8491AD8ACDCE}" destId="{83D6E3AE-8D17-4038-B670-BD74B1AB21AC}" srcOrd="0" destOrd="0" presId="urn:microsoft.com/office/officeart/2016/7/layout/VerticalSolidActionList"/>
    <dgm:cxn modelId="{EAAB5EC5-8FA8-45E7-BBBF-061265406549}" type="presParOf" srcId="{5C8C8212-F2FE-4B8B-A387-8491AD8ACDCE}" destId="{523CD504-64BB-494C-8E85-AA3A60E47F40}"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AC577E-0597-406E-96CB-258C0F642280}">
      <dsp:nvSpPr>
        <dsp:cNvPr id="0" name=""/>
        <dsp:cNvSpPr/>
      </dsp:nvSpPr>
      <dsp:spPr>
        <a:xfrm>
          <a:off x="100882" y="1194460"/>
          <a:ext cx="1112136" cy="111213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014F28-459C-4E48-A621-65F8D7BFCE49}">
      <dsp:nvSpPr>
        <dsp:cNvPr id="0" name=""/>
        <dsp:cNvSpPr/>
      </dsp:nvSpPr>
      <dsp:spPr>
        <a:xfrm>
          <a:off x="334430" y="1428008"/>
          <a:ext cx="645038" cy="6450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4E6F7D-FA62-41E7-84A8-4E5836F3B976}">
      <dsp:nvSpPr>
        <dsp:cNvPr id="0" name=""/>
        <dsp:cNvSpPr/>
      </dsp:nvSpPr>
      <dsp:spPr>
        <a:xfrm>
          <a:off x="1451333" y="1194460"/>
          <a:ext cx="2621463" cy="1112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b="1" kern="1200" dirty="0"/>
            <a:t>Analysis of Online Shopper’s Purchase Intention Dataset Using Machine Learning Algorithm</a:t>
          </a:r>
          <a:endParaRPr lang="en-US" sz="1500" kern="1200" dirty="0"/>
        </a:p>
      </dsp:txBody>
      <dsp:txXfrm>
        <a:off x="1451333" y="1194460"/>
        <a:ext cx="2621463" cy="1112136"/>
      </dsp:txXfrm>
    </dsp:sp>
    <dsp:sp modelId="{3B4B9130-74C7-4FC8-A545-67A13409879E}">
      <dsp:nvSpPr>
        <dsp:cNvPr id="0" name=""/>
        <dsp:cNvSpPr/>
      </dsp:nvSpPr>
      <dsp:spPr>
        <a:xfrm>
          <a:off x="4529567" y="1194460"/>
          <a:ext cx="1112136" cy="111213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219A94-475D-407F-9E4C-2AAD3E66CBCA}">
      <dsp:nvSpPr>
        <dsp:cNvPr id="0" name=""/>
        <dsp:cNvSpPr/>
      </dsp:nvSpPr>
      <dsp:spPr>
        <a:xfrm>
          <a:off x="4763115" y="1428008"/>
          <a:ext cx="645038" cy="6450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F2C291-B254-48DF-8FFD-083BA3284492}">
      <dsp:nvSpPr>
        <dsp:cNvPr id="0" name=""/>
        <dsp:cNvSpPr/>
      </dsp:nvSpPr>
      <dsp:spPr>
        <a:xfrm>
          <a:off x="5880018" y="1194460"/>
          <a:ext cx="2621463" cy="1112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b="1" kern="1200" dirty="0"/>
            <a:t>Classification Project using Logistic Regression</a:t>
          </a:r>
          <a:endParaRPr lang="en-US" sz="1500" kern="1200" dirty="0"/>
        </a:p>
      </dsp:txBody>
      <dsp:txXfrm>
        <a:off x="5880018" y="1194460"/>
        <a:ext cx="2621463" cy="1112136"/>
      </dsp:txXfrm>
    </dsp:sp>
    <dsp:sp modelId="{38E565C1-70DD-4039-A3C1-FA2EDDBAD56D}">
      <dsp:nvSpPr>
        <dsp:cNvPr id="0" name=""/>
        <dsp:cNvSpPr/>
      </dsp:nvSpPr>
      <dsp:spPr>
        <a:xfrm>
          <a:off x="100882" y="3251467"/>
          <a:ext cx="1112136" cy="111213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DB06AA-3F27-4410-87AD-DF2D748FF72C}">
      <dsp:nvSpPr>
        <dsp:cNvPr id="0" name=""/>
        <dsp:cNvSpPr/>
      </dsp:nvSpPr>
      <dsp:spPr>
        <a:xfrm>
          <a:off x="334430" y="3485016"/>
          <a:ext cx="645038" cy="64503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1C95A6-B50F-4347-A63F-F94EE0736324}">
      <dsp:nvSpPr>
        <dsp:cNvPr id="0" name=""/>
        <dsp:cNvSpPr/>
      </dsp:nvSpPr>
      <dsp:spPr>
        <a:xfrm>
          <a:off x="1451333" y="3251467"/>
          <a:ext cx="2621463" cy="1112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b="1" kern="1200"/>
            <a:t>The dataset used in this project is retrieved from the UCI website.</a:t>
          </a:r>
          <a:endParaRPr lang="en-US" sz="1500" kern="1200"/>
        </a:p>
      </dsp:txBody>
      <dsp:txXfrm>
        <a:off x="1451333" y="3251467"/>
        <a:ext cx="2621463" cy="1112136"/>
      </dsp:txXfrm>
    </dsp:sp>
    <dsp:sp modelId="{E2110F0F-7879-4209-B7D4-2F53BBFD2ABE}">
      <dsp:nvSpPr>
        <dsp:cNvPr id="0" name=""/>
        <dsp:cNvSpPr/>
      </dsp:nvSpPr>
      <dsp:spPr>
        <a:xfrm>
          <a:off x="4529567" y="3251467"/>
          <a:ext cx="1112136" cy="111213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AC483E-B1DB-44F1-9F88-7AF782A2EF87}">
      <dsp:nvSpPr>
        <dsp:cNvPr id="0" name=""/>
        <dsp:cNvSpPr/>
      </dsp:nvSpPr>
      <dsp:spPr>
        <a:xfrm>
          <a:off x="4763115" y="3485016"/>
          <a:ext cx="645038" cy="64503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38101D-4F7F-4F09-BCFF-E2027FB4510B}">
      <dsp:nvSpPr>
        <dsp:cNvPr id="0" name=""/>
        <dsp:cNvSpPr/>
      </dsp:nvSpPr>
      <dsp:spPr>
        <a:xfrm>
          <a:off x="5880018" y="3251467"/>
          <a:ext cx="2621463" cy="1112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b="1" kern="1200" dirty="0"/>
            <a:t>The dataset consists of 12,330 entries, 18 variables, and 1 class label called Revenue which contains either a True or False value.</a:t>
          </a:r>
          <a:endParaRPr lang="en-US" sz="1500" kern="1200" dirty="0"/>
        </a:p>
      </dsp:txBody>
      <dsp:txXfrm>
        <a:off x="5880018" y="3251467"/>
        <a:ext cx="2621463" cy="11121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C51298-FE67-4094-8917-FC43CE5AFF86}">
      <dsp:nvSpPr>
        <dsp:cNvPr id="0" name=""/>
        <dsp:cNvSpPr/>
      </dsp:nvSpPr>
      <dsp:spPr>
        <a:xfrm>
          <a:off x="1852146" y="2815"/>
          <a:ext cx="7408584" cy="81518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3747" tIns="207056" rIns="143747" bIns="207056"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n-US" sz="1200" b="1" i="0" kern="1200" dirty="0"/>
            <a:t>Each row in the dataset contains data corresponding to a visit “session” (period of time spent) of a user on an e-commerce website. </a:t>
          </a:r>
        </a:p>
        <a:p>
          <a:pPr marL="0" lvl="0" indent="0" algn="l" defTabSz="533400">
            <a:lnSpc>
              <a:spcPct val="90000"/>
            </a:lnSpc>
            <a:spcBef>
              <a:spcPct val="0"/>
            </a:spcBef>
            <a:spcAft>
              <a:spcPct val="35000"/>
            </a:spcAft>
            <a:buFont typeface="Arial" panose="020B0604020202020204" pitchFamily="34" charset="0"/>
            <a:buNone/>
          </a:pPr>
          <a:r>
            <a:rPr lang="en-US" sz="1200" b="1" i="0" kern="1200" dirty="0"/>
            <a:t>Each session would belong to a unique user over a 1-year period. </a:t>
          </a:r>
        </a:p>
        <a:p>
          <a:pPr marL="0" lvl="0" indent="0" algn="l" defTabSz="533400">
            <a:lnSpc>
              <a:spcPct val="90000"/>
            </a:lnSpc>
            <a:spcBef>
              <a:spcPct val="0"/>
            </a:spcBef>
            <a:spcAft>
              <a:spcPct val="35000"/>
            </a:spcAft>
            <a:buFont typeface="Arial" panose="020B0604020202020204" pitchFamily="34" charset="0"/>
            <a:buNone/>
          </a:pPr>
          <a:r>
            <a:rPr lang="en-US" sz="1200" b="1" i="0" kern="1200" dirty="0"/>
            <a:t>The total number of sessions in the dataset is 12,330.</a:t>
          </a:r>
          <a:endParaRPr lang="en-US" sz="1200" b="1" kern="1200" dirty="0"/>
        </a:p>
      </dsp:txBody>
      <dsp:txXfrm>
        <a:off x="1852146" y="2815"/>
        <a:ext cx="7408584" cy="815180"/>
      </dsp:txXfrm>
    </dsp:sp>
    <dsp:sp modelId="{72C49C59-2CD7-4DD6-B410-1EE363B6A0FA}">
      <dsp:nvSpPr>
        <dsp:cNvPr id="0" name=""/>
        <dsp:cNvSpPr/>
      </dsp:nvSpPr>
      <dsp:spPr>
        <a:xfrm>
          <a:off x="0" y="931"/>
          <a:ext cx="1852146" cy="81518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009" tIns="80522" rIns="98009" bIns="80522" numCol="1" spcCol="1270" anchor="ctr" anchorCtr="0">
          <a:noAutofit/>
        </a:bodyPr>
        <a:lstStyle/>
        <a:p>
          <a:pPr marL="0" lvl="0" indent="0" algn="ctr" defTabSz="800100">
            <a:lnSpc>
              <a:spcPct val="90000"/>
            </a:lnSpc>
            <a:spcBef>
              <a:spcPct val="0"/>
            </a:spcBef>
            <a:spcAft>
              <a:spcPct val="35000"/>
            </a:spcAft>
            <a:buNone/>
          </a:pPr>
          <a:r>
            <a:rPr lang="en-US" sz="1800" b="1" kern="1200" dirty="0"/>
            <a:t>Data Collection</a:t>
          </a:r>
        </a:p>
      </dsp:txBody>
      <dsp:txXfrm>
        <a:off x="0" y="931"/>
        <a:ext cx="1852146" cy="815180"/>
      </dsp:txXfrm>
    </dsp:sp>
    <dsp:sp modelId="{4452BB92-29DC-45B5-A588-163E68236294}">
      <dsp:nvSpPr>
        <dsp:cNvPr id="0" name=""/>
        <dsp:cNvSpPr/>
      </dsp:nvSpPr>
      <dsp:spPr>
        <a:xfrm>
          <a:off x="1852146" y="866906"/>
          <a:ext cx="7408584" cy="815180"/>
        </a:xfrm>
        <a:prstGeom prst="rect">
          <a:avLst/>
        </a:prstGeom>
        <a:solidFill>
          <a:schemeClr val="accent2">
            <a:tint val="40000"/>
            <a:alpha val="90000"/>
            <a:hueOff val="-1841277"/>
            <a:satOff val="3986"/>
            <a:lumOff val="372"/>
            <a:alphaOff val="0"/>
          </a:schemeClr>
        </a:solidFill>
        <a:ln w="12700" cap="flat" cmpd="sng" algn="ctr">
          <a:solidFill>
            <a:schemeClr val="accent2">
              <a:tint val="40000"/>
              <a:alpha val="90000"/>
              <a:hueOff val="-1841277"/>
              <a:satOff val="3986"/>
              <a:lumOff val="37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3747" tIns="207056" rIns="143747" bIns="207056" numCol="1" spcCol="1270" anchor="ctr" anchorCtr="0">
          <a:noAutofit/>
        </a:bodyPr>
        <a:lstStyle/>
        <a:p>
          <a:pPr marL="0" lvl="0" indent="0" algn="l" defTabSz="533400">
            <a:lnSpc>
              <a:spcPct val="90000"/>
            </a:lnSpc>
            <a:spcBef>
              <a:spcPct val="0"/>
            </a:spcBef>
            <a:spcAft>
              <a:spcPct val="35000"/>
            </a:spcAft>
            <a:buNone/>
          </a:pPr>
          <a:r>
            <a:rPr lang="en-US" sz="1200" b="1" kern="1200" dirty="0"/>
            <a:t>Handled duplicate values and Outliers.</a:t>
          </a:r>
        </a:p>
        <a:p>
          <a:pPr marL="0" lvl="0" indent="0" algn="l" defTabSz="533400">
            <a:lnSpc>
              <a:spcPct val="90000"/>
            </a:lnSpc>
            <a:spcBef>
              <a:spcPct val="0"/>
            </a:spcBef>
            <a:spcAft>
              <a:spcPct val="35000"/>
            </a:spcAft>
            <a:buNone/>
          </a:pPr>
          <a:r>
            <a:rPr lang="en-US" sz="1200" b="1" kern="1200" dirty="0"/>
            <a:t>No missing values</a:t>
          </a:r>
        </a:p>
      </dsp:txBody>
      <dsp:txXfrm>
        <a:off x="1852146" y="866906"/>
        <a:ext cx="7408584" cy="815180"/>
      </dsp:txXfrm>
    </dsp:sp>
    <dsp:sp modelId="{BDEF4652-681E-40CF-B16E-AA80FDDE7E3E}">
      <dsp:nvSpPr>
        <dsp:cNvPr id="0" name=""/>
        <dsp:cNvSpPr/>
      </dsp:nvSpPr>
      <dsp:spPr>
        <a:xfrm>
          <a:off x="0" y="866906"/>
          <a:ext cx="1852146" cy="815180"/>
        </a:xfrm>
        <a:prstGeom prst="rect">
          <a:avLst/>
        </a:prstGeom>
        <a:solidFill>
          <a:schemeClr val="accent2">
            <a:hueOff val="-1728168"/>
            <a:satOff val="-3401"/>
            <a:lumOff val="2124"/>
            <a:alphaOff val="0"/>
          </a:schemeClr>
        </a:solidFill>
        <a:ln w="12700" cap="flat" cmpd="sng" algn="ctr">
          <a:solidFill>
            <a:schemeClr val="accent2">
              <a:hueOff val="-1728168"/>
              <a:satOff val="-3401"/>
              <a:lumOff val="21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009" tIns="80522" rIns="98009" bIns="80522" numCol="1" spcCol="1270" anchor="ctr" anchorCtr="0">
          <a:noAutofit/>
        </a:bodyPr>
        <a:lstStyle/>
        <a:p>
          <a:pPr marL="0" lvl="0" indent="0" algn="ctr" defTabSz="800100">
            <a:lnSpc>
              <a:spcPct val="90000"/>
            </a:lnSpc>
            <a:spcBef>
              <a:spcPct val="0"/>
            </a:spcBef>
            <a:spcAft>
              <a:spcPct val="35000"/>
            </a:spcAft>
            <a:buNone/>
          </a:pPr>
          <a:r>
            <a:rPr lang="en-US" sz="1800" b="1" kern="1200" dirty="0"/>
            <a:t>Data Preprocessing</a:t>
          </a:r>
        </a:p>
      </dsp:txBody>
      <dsp:txXfrm>
        <a:off x="0" y="866906"/>
        <a:ext cx="1852146" cy="815180"/>
      </dsp:txXfrm>
    </dsp:sp>
    <dsp:sp modelId="{196B2501-5311-412C-9184-4D114A6D19A2}">
      <dsp:nvSpPr>
        <dsp:cNvPr id="0" name=""/>
        <dsp:cNvSpPr/>
      </dsp:nvSpPr>
      <dsp:spPr>
        <a:xfrm>
          <a:off x="1852146" y="1730997"/>
          <a:ext cx="7408584" cy="815180"/>
        </a:xfrm>
        <a:prstGeom prst="rect">
          <a:avLst/>
        </a:prstGeom>
        <a:solidFill>
          <a:schemeClr val="accent2">
            <a:tint val="40000"/>
            <a:alpha val="90000"/>
            <a:hueOff val="-3682554"/>
            <a:satOff val="7973"/>
            <a:lumOff val="744"/>
            <a:alphaOff val="0"/>
          </a:schemeClr>
        </a:solidFill>
        <a:ln w="12700" cap="flat" cmpd="sng" algn="ctr">
          <a:solidFill>
            <a:schemeClr val="accent2">
              <a:tint val="40000"/>
              <a:alpha val="90000"/>
              <a:hueOff val="-3682554"/>
              <a:satOff val="7973"/>
              <a:lumOff val="74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3747" tIns="207056" rIns="143747" bIns="207056" numCol="1" spcCol="1270" anchor="ctr" anchorCtr="0">
          <a:noAutofit/>
        </a:bodyPr>
        <a:lstStyle/>
        <a:p>
          <a:pPr marL="0" lvl="0" indent="0" algn="l" defTabSz="533400">
            <a:lnSpc>
              <a:spcPct val="90000"/>
            </a:lnSpc>
            <a:spcBef>
              <a:spcPct val="0"/>
            </a:spcBef>
            <a:spcAft>
              <a:spcPct val="35000"/>
            </a:spcAft>
            <a:buNone/>
          </a:pPr>
          <a:r>
            <a:rPr lang="en-US" sz="1200" b="1" i="0" kern="1200" dirty="0"/>
            <a:t>Performed exploratory data analysis to visually analyze our data to identify any patterns or trends. </a:t>
          </a:r>
        </a:p>
        <a:p>
          <a:pPr marL="0" lvl="0" indent="0" algn="l" defTabSz="533400">
            <a:lnSpc>
              <a:spcPct val="90000"/>
            </a:lnSpc>
            <a:spcBef>
              <a:spcPct val="0"/>
            </a:spcBef>
            <a:spcAft>
              <a:spcPct val="35000"/>
            </a:spcAft>
            <a:buNone/>
          </a:pPr>
          <a:r>
            <a:rPr lang="en-US" sz="1200" b="1" i="0" kern="1200" dirty="0"/>
            <a:t>Statistical techniques used were chi-Square and t-test.</a:t>
          </a:r>
          <a:endParaRPr lang="en-US" sz="1200" b="1" kern="1200" dirty="0"/>
        </a:p>
      </dsp:txBody>
      <dsp:txXfrm>
        <a:off x="1852146" y="1730997"/>
        <a:ext cx="7408584" cy="815180"/>
      </dsp:txXfrm>
    </dsp:sp>
    <dsp:sp modelId="{485FE6DF-3F64-485B-A3BF-BE6E38585812}">
      <dsp:nvSpPr>
        <dsp:cNvPr id="0" name=""/>
        <dsp:cNvSpPr/>
      </dsp:nvSpPr>
      <dsp:spPr>
        <a:xfrm>
          <a:off x="0" y="1730997"/>
          <a:ext cx="1852146" cy="815180"/>
        </a:xfrm>
        <a:prstGeom prst="rect">
          <a:avLst/>
        </a:prstGeom>
        <a:solidFill>
          <a:schemeClr val="accent2">
            <a:hueOff val="-3456336"/>
            <a:satOff val="-6803"/>
            <a:lumOff val="4248"/>
            <a:alphaOff val="0"/>
          </a:schemeClr>
        </a:solidFill>
        <a:ln w="12700" cap="flat" cmpd="sng" algn="ctr">
          <a:solidFill>
            <a:schemeClr val="accent2">
              <a:hueOff val="-3456336"/>
              <a:satOff val="-6803"/>
              <a:lumOff val="424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009" tIns="80522" rIns="98009" bIns="80522" numCol="1" spcCol="1270" anchor="ctr" anchorCtr="0">
          <a:noAutofit/>
        </a:bodyPr>
        <a:lstStyle/>
        <a:p>
          <a:pPr marL="0" lvl="0" indent="0" algn="ctr" defTabSz="711200">
            <a:lnSpc>
              <a:spcPct val="90000"/>
            </a:lnSpc>
            <a:spcBef>
              <a:spcPct val="0"/>
            </a:spcBef>
            <a:spcAft>
              <a:spcPct val="35000"/>
            </a:spcAft>
            <a:buNone/>
          </a:pPr>
          <a:r>
            <a:rPr lang="en-US" sz="1600" b="1" kern="1200" dirty="0"/>
            <a:t>Univariate/</a:t>
          </a:r>
        </a:p>
        <a:p>
          <a:pPr marL="0" lvl="0" indent="0" algn="ctr" defTabSz="711200">
            <a:lnSpc>
              <a:spcPct val="90000"/>
            </a:lnSpc>
            <a:spcBef>
              <a:spcPct val="0"/>
            </a:spcBef>
            <a:spcAft>
              <a:spcPct val="35000"/>
            </a:spcAft>
            <a:buNone/>
          </a:pPr>
          <a:r>
            <a:rPr lang="en-US" sz="1600" b="1" kern="1200" dirty="0"/>
            <a:t>Bivariate Analysis</a:t>
          </a:r>
        </a:p>
      </dsp:txBody>
      <dsp:txXfrm>
        <a:off x="0" y="1730997"/>
        <a:ext cx="1852146" cy="815180"/>
      </dsp:txXfrm>
    </dsp:sp>
    <dsp:sp modelId="{F21E33A4-7557-47C1-8060-02D0BD8CD1BD}">
      <dsp:nvSpPr>
        <dsp:cNvPr id="0" name=""/>
        <dsp:cNvSpPr/>
      </dsp:nvSpPr>
      <dsp:spPr>
        <a:xfrm>
          <a:off x="1852146" y="2595089"/>
          <a:ext cx="7408584" cy="815180"/>
        </a:xfrm>
        <a:prstGeom prst="rect">
          <a:avLst/>
        </a:prstGeom>
        <a:solidFill>
          <a:schemeClr val="accent2">
            <a:tint val="40000"/>
            <a:alpha val="90000"/>
            <a:hueOff val="-5523831"/>
            <a:satOff val="11959"/>
            <a:lumOff val="1116"/>
            <a:alphaOff val="0"/>
          </a:schemeClr>
        </a:solidFill>
        <a:ln w="12700" cap="flat" cmpd="sng" algn="ctr">
          <a:solidFill>
            <a:schemeClr val="accent2">
              <a:tint val="40000"/>
              <a:alpha val="90000"/>
              <a:hueOff val="-5523831"/>
              <a:satOff val="11959"/>
              <a:lumOff val="111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3747" tIns="207056" rIns="143747" bIns="207056" numCol="1" spcCol="1270" anchor="ctr" anchorCtr="0">
          <a:noAutofit/>
        </a:bodyPr>
        <a:lstStyle/>
        <a:p>
          <a:pPr marL="0" lvl="0" indent="0" algn="l" defTabSz="488950">
            <a:lnSpc>
              <a:spcPct val="90000"/>
            </a:lnSpc>
            <a:spcBef>
              <a:spcPct val="0"/>
            </a:spcBef>
            <a:spcAft>
              <a:spcPct val="35000"/>
            </a:spcAft>
            <a:buNone/>
          </a:pPr>
          <a:endParaRPr lang="en-US" sz="1100" kern="1200" dirty="0"/>
        </a:p>
        <a:p>
          <a:pPr marL="0" lvl="0" indent="0" algn="l" defTabSz="488950">
            <a:lnSpc>
              <a:spcPct val="90000"/>
            </a:lnSpc>
            <a:spcBef>
              <a:spcPct val="0"/>
            </a:spcBef>
            <a:spcAft>
              <a:spcPct val="35000"/>
            </a:spcAft>
            <a:buNone/>
          </a:pPr>
          <a:endParaRPr lang="en-US" sz="1100" kern="1200" dirty="0"/>
        </a:p>
        <a:p>
          <a:pPr marL="0" lvl="0" indent="0" algn="l" defTabSz="533400">
            <a:lnSpc>
              <a:spcPct val="90000"/>
            </a:lnSpc>
            <a:spcBef>
              <a:spcPct val="0"/>
            </a:spcBef>
            <a:spcAft>
              <a:spcPct val="35000"/>
            </a:spcAft>
            <a:buNone/>
          </a:pPr>
          <a:endParaRPr lang="en-US" sz="1200" b="1" kern="1200" dirty="0"/>
        </a:p>
        <a:p>
          <a:pPr marL="0" lvl="0" indent="0" algn="l" defTabSz="533400">
            <a:lnSpc>
              <a:spcPct val="90000"/>
            </a:lnSpc>
            <a:spcBef>
              <a:spcPct val="0"/>
            </a:spcBef>
            <a:spcAft>
              <a:spcPct val="35000"/>
            </a:spcAft>
            <a:buNone/>
          </a:pPr>
          <a:r>
            <a:rPr lang="en-US" sz="1200" b="1" kern="1200" dirty="0"/>
            <a:t>Reduced the number of categories of some categorical variables by combining categories</a:t>
          </a:r>
        </a:p>
        <a:p>
          <a:pPr marL="0" lvl="0" indent="0" algn="l" defTabSz="533400">
            <a:lnSpc>
              <a:spcPct val="90000"/>
            </a:lnSpc>
            <a:spcBef>
              <a:spcPct val="0"/>
            </a:spcBef>
            <a:spcAft>
              <a:spcPct val="35000"/>
            </a:spcAft>
            <a:buNone/>
          </a:pPr>
          <a:r>
            <a:rPr lang="en-US" sz="1200" b="1" kern="1200" dirty="0"/>
            <a:t>Created a new variable Quarter from the Month feature</a:t>
          </a:r>
        </a:p>
        <a:p>
          <a:pPr marL="0" lvl="0" indent="0" algn="l" defTabSz="533400">
            <a:lnSpc>
              <a:spcPct val="90000"/>
            </a:lnSpc>
            <a:spcBef>
              <a:spcPct val="0"/>
            </a:spcBef>
            <a:spcAft>
              <a:spcPct val="35000"/>
            </a:spcAft>
            <a:buNone/>
          </a:pPr>
          <a:r>
            <a:rPr lang="en-US" sz="1200" b="1" kern="1200" dirty="0"/>
            <a:t>Log Transformation</a:t>
          </a:r>
        </a:p>
        <a:p>
          <a:pPr marL="0" lvl="0" indent="0" algn="l" defTabSz="533400">
            <a:lnSpc>
              <a:spcPct val="90000"/>
            </a:lnSpc>
            <a:spcBef>
              <a:spcPct val="0"/>
            </a:spcBef>
            <a:spcAft>
              <a:spcPct val="35000"/>
            </a:spcAft>
            <a:buNone/>
          </a:pPr>
          <a:endParaRPr lang="en-US" sz="1100" kern="1200" dirty="0"/>
        </a:p>
        <a:p>
          <a:pPr marL="0" lvl="0" indent="0" algn="l" defTabSz="533400">
            <a:lnSpc>
              <a:spcPct val="90000"/>
            </a:lnSpc>
            <a:spcBef>
              <a:spcPct val="0"/>
            </a:spcBef>
            <a:spcAft>
              <a:spcPct val="35000"/>
            </a:spcAft>
            <a:buNone/>
          </a:pPr>
          <a:endParaRPr lang="en-US" sz="1100" kern="1200" dirty="0"/>
        </a:p>
        <a:p>
          <a:pPr marL="0" lvl="0" indent="0" algn="l" defTabSz="533400">
            <a:lnSpc>
              <a:spcPct val="90000"/>
            </a:lnSpc>
            <a:spcBef>
              <a:spcPct val="0"/>
            </a:spcBef>
            <a:spcAft>
              <a:spcPct val="35000"/>
            </a:spcAft>
            <a:buNone/>
          </a:pPr>
          <a:endParaRPr lang="en-US" sz="1100" kern="1200" dirty="0"/>
        </a:p>
      </dsp:txBody>
      <dsp:txXfrm>
        <a:off x="1852146" y="2595089"/>
        <a:ext cx="7408584" cy="815180"/>
      </dsp:txXfrm>
    </dsp:sp>
    <dsp:sp modelId="{3E3A3243-089B-4A11-8EC3-F265D00F333D}">
      <dsp:nvSpPr>
        <dsp:cNvPr id="0" name=""/>
        <dsp:cNvSpPr/>
      </dsp:nvSpPr>
      <dsp:spPr>
        <a:xfrm>
          <a:off x="0" y="2595089"/>
          <a:ext cx="1852146" cy="815180"/>
        </a:xfrm>
        <a:prstGeom prst="rect">
          <a:avLst/>
        </a:prstGeom>
        <a:solidFill>
          <a:schemeClr val="accent2">
            <a:hueOff val="-5184504"/>
            <a:satOff val="-10204"/>
            <a:lumOff val="6372"/>
            <a:alphaOff val="0"/>
          </a:schemeClr>
        </a:solidFill>
        <a:ln w="12700" cap="flat" cmpd="sng" algn="ctr">
          <a:solidFill>
            <a:schemeClr val="accent2">
              <a:hueOff val="-5184504"/>
              <a:satOff val="-10204"/>
              <a:lumOff val="637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009" tIns="80522" rIns="98009" bIns="80522" numCol="1" spcCol="1270" anchor="ctr" anchorCtr="0">
          <a:noAutofit/>
        </a:bodyPr>
        <a:lstStyle/>
        <a:p>
          <a:pPr marL="0" lvl="0" indent="0" algn="ctr" defTabSz="800100">
            <a:lnSpc>
              <a:spcPct val="90000"/>
            </a:lnSpc>
            <a:spcBef>
              <a:spcPct val="0"/>
            </a:spcBef>
            <a:spcAft>
              <a:spcPct val="35000"/>
            </a:spcAft>
            <a:buNone/>
          </a:pPr>
          <a:r>
            <a:rPr lang="en-US" sz="1800" b="1" kern="1200" dirty="0"/>
            <a:t>Feature Engineering</a:t>
          </a:r>
          <a:endParaRPr lang="en-US" sz="1800" kern="1200" dirty="0"/>
        </a:p>
      </dsp:txBody>
      <dsp:txXfrm>
        <a:off x="0" y="2595089"/>
        <a:ext cx="1852146" cy="815180"/>
      </dsp:txXfrm>
    </dsp:sp>
    <dsp:sp modelId="{06E43310-678E-48E7-865C-FA3B29825BB0}">
      <dsp:nvSpPr>
        <dsp:cNvPr id="0" name=""/>
        <dsp:cNvSpPr/>
      </dsp:nvSpPr>
      <dsp:spPr>
        <a:xfrm>
          <a:off x="1852146" y="3459180"/>
          <a:ext cx="7408584" cy="815180"/>
        </a:xfrm>
        <a:prstGeom prst="rect">
          <a:avLst/>
        </a:prstGeom>
        <a:solidFill>
          <a:schemeClr val="accent2">
            <a:tint val="40000"/>
            <a:alpha val="90000"/>
            <a:hueOff val="-7365108"/>
            <a:satOff val="15945"/>
            <a:lumOff val="1488"/>
            <a:alphaOff val="0"/>
          </a:schemeClr>
        </a:solidFill>
        <a:ln w="12700" cap="flat" cmpd="sng" algn="ctr">
          <a:solidFill>
            <a:schemeClr val="accent2">
              <a:tint val="40000"/>
              <a:alpha val="90000"/>
              <a:hueOff val="-7365108"/>
              <a:satOff val="15945"/>
              <a:lumOff val="148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3747" tIns="207056" rIns="143747" bIns="207056" numCol="1" spcCol="1270" anchor="ctr" anchorCtr="0">
          <a:noAutofit/>
        </a:bodyPr>
        <a:lstStyle/>
        <a:p>
          <a:pPr marL="0" lvl="0" indent="0" algn="l" defTabSz="533400">
            <a:lnSpc>
              <a:spcPct val="90000"/>
            </a:lnSpc>
            <a:spcBef>
              <a:spcPct val="0"/>
            </a:spcBef>
            <a:spcAft>
              <a:spcPct val="35000"/>
            </a:spcAft>
            <a:buNone/>
          </a:pPr>
          <a:r>
            <a:rPr lang="en-US" sz="1200" b="1" kern="1200" dirty="0"/>
            <a:t>Logistic Regression Model to predict the Revenue class</a:t>
          </a:r>
        </a:p>
      </dsp:txBody>
      <dsp:txXfrm>
        <a:off x="1852146" y="3459180"/>
        <a:ext cx="7408584" cy="815180"/>
      </dsp:txXfrm>
    </dsp:sp>
    <dsp:sp modelId="{9D0835A3-2916-4E64-A402-CC9E19B9A112}">
      <dsp:nvSpPr>
        <dsp:cNvPr id="0" name=""/>
        <dsp:cNvSpPr/>
      </dsp:nvSpPr>
      <dsp:spPr>
        <a:xfrm>
          <a:off x="0" y="3459180"/>
          <a:ext cx="1852146" cy="815180"/>
        </a:xfrm>
        <a:prstGeom prst="rect">
          <a:avLst/>
        </a:prstGeom>
        <a:solidFill>
          <a:schemeClr val="accent2">
            <a:hueOff val="-6912672"/>
            <a:satOff val="-13605"/>
            <a:lumOff val="8497"/>
            <a:alphaOff val="0"/>
          </a:schemeClr>
        </a:solidFill>
        <a:ln w="12700" cap="flat" cmpd="sng" algn="ctr">
          <a:solidFill>
            <a:schemeClr val="accent2">
              <a:hueOff val="-6912672"/>
              <a:satOff val="-13605"/>
              <a:lumOff val="849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009" tIns="80522" rIns="98009" bIns="80522" numCol="1" spcCol="1270" anchor="ctr" anchorCtr="0">
          <a:noAutofit/>
        </a:bodyPr>
        <a:lstStyle/>
        <a:p>
          <a:pPr marL="0" lvl="0" indent="0" algn="ctr" defTabSz="711200">
            <a:lnSpc>
              <a:spcPct val="90000"/>
            </a:lnSpc>
            <a:spcBef>
              <a:spcPct val="0"/>
            </a:spcBef>
            <a:spcAft>
              <a:spcPct val="35000"/>
            </a:spcAft>
            <a:buNone/>
          </a:pPr>
          <a:r>
            <a:rPr lang="en-US" sz="1600" b="1" kern="1200" dirty="0"/>
            <a:t>Model Selection</a:t>
          </a:r>
        </a:p>
      </dsp:txBody>
      <dsp:txXfrm>
        <a:off x="0" y="3459180"/>
        <a:ext cx="1852146" cy="815180"/>
      </dsp:txXfrm>
    </dsp:sp>
    <dsp:sp modelId="{4249C36C-E93E-4E5A-AF97-32A9EA2C6D31}">
      <dsp:nvSpPr>
        <dsp:cNvPr id="0" name=""/>
        <dsp:cNvSpPr/>
      </dsp:nvSpPr>
      <dsp:spPr>
        <a:xfrm>
          <a:off x="1852146" y="4323272"/>
          <a:ext cx="7408584" cy="815180"/>
        </a:xfrm>
        <a:prstGeom prst="rect">
          <a:avLst/>
        </a:prstGeom>
        <a:solidFill>
          <a:schemeClr val="accent2">
            <a:tint val="40000"/>
            <a:alpha val="90000"/>
            <a:hueOff val="-9206385"/>
            <a:satOff val="19932"/>
            <a:lumOff val="1860"/>
            <a:alphaOff val="0"/>
          </a:schemeClr>
        </a:solidFill>
        <a:ln w="12700" cap="flat" cmpd="sng" algn="ctr">
          <a:solidFill>
            <a:schemeClr val="accent2">
              <a:tint val="40000"/>
              <a:alpha val="90000"/>
              <a:hueOff val="-9206385"/>
              <a:satOff val="19932"/>
              <a:lumOff val="186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3747" tIns="207056" rIns="143747" bIns="207056" numCol="1" spcCol="1270" anchor="ctr" anchorCtr="0">
          <a:noAutofit/>
        </a:bodyPr>
        <a:lstStyle/>
        <a:p>
          <a:pPr marL="0" lvl="0" indent="0" algn="l" defTabSz="533400">
            <a:lnSpc>
              <a:spcPct val="90000"/>
            </a:lnSpc>
            <a:spcBef>
              <a:spcPct val="0"/>
            </a:spcBef>
            <a:spcAft>
              <a:spcPct val="35000"/>
            </a:spcAft>
            <a:buNone/>
          </a:pPr>
          <a:r>
            <a:rPr lang="en-US" sz="1200" b="1" kern="1200" dirty="0"/>
            <a:t>Split the data into 70:30</a:t>
          </a:r>
        </a:p>
        <a:p>
          <a:pPr marL="0" lvl="0" indent="0" algn="l" defTabSz="533400">
            <a:lnSpc>
              <a:spcPct val="90000"/>
            </a:lnSpc>
            <a:spcBef>
              <a:spcPct val="0"/>
            </a:spcBef>
            <a:spcAft>
              <a:spcPct val="35000"/>
            </a:spcAft>
            <a:buNone/>
          </a:pPr>
          <a:r>
            <a:rPr lang="en-US" sz="1200" b="1" kern="1200" dirty="0"/>
            <a:t>Trained the model using the training data. </a:t>
          </a:r>
        </a:p>
      </dsp:txBody>
      <dsp:txXfrm>
        <a:off x="1852146" y="4323272"/>
        <a:ext cx="7408584" cy="815180"/>
      </dsp:txXfrm>
    </dsp:sp>
    <dsp:sp modelId="{EA988F97-1EE3-4862-90FF-137627A9B55C}">
      <dsp:nvSpPr>
        <dsp:cNvPr id="0" name=""/>
        <dsp:cNvSpPr/>
      </dsp:nvSpPr>
      <dsp:spPr>
        <a:xfrm>
          <a:off x="0" y="4323272"/>
          <a:ext cx="1852146" cy="815180"/>
        </a:xfrm>
        <a:prstGeom prst="rect">
          <a:avLst/>
        </a:prstGeom>
        <a:solidFill>
          <a:schemeClr val="accent2">
            <a:hueOff val="-8640840"/>
            <a:satOff val="-17007"/>
            <a:lumOff val="10621"/>
            <a:alphaOff val="0"/>
          </a:schemeClr>
        </a:solidFill>
        <a:ln w="12700" cap="flat" cmpd="sng" algn="ctr">
          <a:solidFill>
            <a:schemeClr val="accent2">
              <a:hueOff val="-8640840"/>
              <a:satOff val="-17007"/>
              <a:lumOff val="1062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009" tIns="80522" rIns="98009" bIns="80522" numCol="1" spcCol="1270" anchor="ctr" anchorCtr="0">
          <a:noAutofit/>
        </a:bodyPr>
        <a:lstStyle/>
        <a:p>
          <a:pPr marL="0" lvl="0" indent="0" algn="ctr" defTabSz="711200">
            <a:lnSpc>
              <a:spcPct val="90000"/>
            </a:lnSpc>
            <a:spcBef>
              <a:spcPct val="0"/>
            </a:spcBef>
            <a:spcAft>
              <a:spcPct val="35000"/>
            </a:spcAft>
            <a:buNone/>
          </a:pPr>
          <a:r>
            <a:rPr lang="en-US" sz="1600" b="1" kern="1200" dirty="0"/>
            <a:t>Model Training</a:t>
          </a:r>
        </a:p>
      </dsp:txBody>
      <dsp:txXfrm>
        <a:off x="0" y="4323272"/>
        <a:ext cx="1852146" cy="815180"/>
      </dsp:txXfrm>
    </dsp:sp>
    <dsp:sp modelId="{523CD504-64BB-494C-8E85-AA3A60E47F40}">
      <dsp:nvSpPr>
        <dsp:cNvPr id="0" name=""/>
        <dsp:cNvSpPr/>
      </dsp:nvSpPr>
      <dsp:spPr>
        <a:xfrm>
          <a:off x="1852146" y="5167497"/>
          <a:ext cx="7408584" cy="815180"/>
        </a:xfrm>
        <a:prstGeom prst="rect">
          <a:avLst/>
        </a:prstGeom>
        <a:solidFill>
          <a:schemeClr val="accent2">
            <a:tint val="40000"/>
            <a:alpha val="90000"/>
            <a:hueOff val="-11047662"/>
            <a:satOff val="23918"/>
            <a:lumOff val="2232"/>
            <a:alphaOff val="0"/>
          </a:schemeClr>
        </a:solidFill>
        <a:ln w="12700" cap="flat" cmpd="sng" algn="ctr">
          <a:solidFill>
            <a:schemeClr val="accent2">
              <a:tint val="40000"/>
              <a:alpha val="90000"/>
              <a:hueOff val="-11047662"/>
              <a:satOff val="23918"/>
              <a:lumOff val="223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3747" tIns="207056" rIns="143747" bIns="207056" numCol="1" spcCol="1270" anchor="ctr" anchorCtr="0">
          <a:noAutofit/>
        </a:bodyPr>
        <a:lstStyle/>
        <a:p>
          <a:pPr marL="0" lvl="0" indent="0" algn="l" defTabSz="533400">
            <a:lnSpc>
              <a:spcPct val="90000"/>
            </a:lnSpc>
            <a:spcBef>
              <a:spcPct val="0"/>
            </a:spcBef>
            <a:spcAft>
              <a:spcPct val="35000"/>
            </a:spcAft>
            <a:buNone/>
          </a:pPr>
          <a:r>
            <a:rPr lang="en-US" sz="1200" b="1" kern="1200" dirty="0"/>
            <a:t>Evaluated the model’s performance using the testing data. </a:t>
          </a:r>
          <a:endParaRPr lang="en-US" sz="1200" kern="1200" dirty="0"/>
        </a:p>
      </dsp:txBody>
      <dsp:txXfrm>
        <a:off x="1852146" y="5167497"/>
        <a:ext cx="7408584" cy="815180"/>
      </dsp:txXfrm>
    </dsp:sp>
    <dsp:sp modelId="{83D6E3AE-8D17-4038-B670-BD74B1AB21AC}">
      <dsp:nvSpPr>
        <dsp:cNvPr id="0" name=""/>
        <dsp:cNvSpPr/>
      </dsp:nvSpPr>
      <dsp:spPr>
        <a:xfrm>
          <a:off x="0" y="5187363"/>
          <a:ext cx="1852146" cy="815180"/>
        </a:xfrm>
        <a:prstGeom prst="rect">
          <a:avLst/>
        </a:prstGeom>
        <a:solidFill>
          <a:schemeClr val="accent2">
            <a:hueOff val="-10369007"/>
            <a:satOff val="-20408"/>
            <a:lumOff val="12745"/>
            <a:alphaOff val="0"/>
          </a:schemeClr>
        </a:solidFill>
        <a:ln w="12700" cap="flat" cmpd="sng" algn="ctr">
          <a:solidFill>
            <a:schemeClr val="accent2">
              <a:hueOff val="-10369007"/>
              <a:satOff val="-20408"/>
              <a:lumOff val="1274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009" tIns="80522" rIns="98009" bIns="80522" numCol="1" spcCol="1270" anchor="ctr" anchorCtr="0">
          <a:noAutofit/>
        </a:bodyPr>
        <a:lstStyle/>
        <a:p>
          <a:pPr marL="0" lvl="0" indent="0" algn="ctr" defTabSz="800100">
            <a:lnSpc>
              <a:spcPct val="90000"/>
            </a:lnSpc>
            <a:spcBef>
              <a:spcPct val="0"/>
            </a:spcBef>
            <a:spcAft>
              <a:spcPct val="35000"/>
            </a:spcAft>
            <a:buNone/>
          </a:pPr>
          <a:r>
            <a:rPr lang="en-US" sz="1800" b="1" kern="1200" dirty="0"/>
            <a:t>Evaluation</a:t>
          </a:r>
        </a:p>
      </dsp:txBody>
      <dsp:txXfrm>
        <a:off x="0" y="5187363"/>
        <a:ext cx="1852146" cy="81518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1T07:36:32.04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1,'960'0,"-924"2,58 10,-57-6,53 2,-68-8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1T08:30:57.572"/>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1 189,'0'-1,"0"0,0 0,1 0,-1 0,1 1,-1-1,0 0,1 0,0 0,-1 1,1-1,-1 0,1 1,0-1,0 0,-1 1,1-1,0 1,0 0,0-1,-1 1,1-1,0 1,0 0,0 0,0-1,0 1,1 0,32-4,-28 4,316-5,-61 3,484-17,154 19,-839-3,0-4,-1-2,0-2,80-27,-81 16,-47 17,1 0,-1 1,1 0,0 1,0 0,18-1,49-8,-57 8,41-4,-43 8</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1T08:31:29.900"/>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96,'41'0,"23"1,0-3,73-12,-69 6,1 3,109 6,-62 1,-25-1,-13 1,1-4,89-13,-137 9,36-14,-36 10,33-6,-45 13,0 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1T08:31:36.266"/>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48,'67'1,"78"-2,-81-11,-47 8,1 1,25-2,249 5,-137 1,-137-2,0-1,30-7,-29 5,0 0,23 0,51 4,-72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1T10:57:52.10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97,'248'-14,"-83"7,-53 4,-50-4,120-29,-102 17,-47 14,1 2,-1 1,49 3,-30 0,-32-1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1T10:56:48.04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1,'1153'0,"-1133"0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1T10:56:45.71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97,'20'-1,"0"-1,26-6,26-3,64-1,87-3,-191 14,59-11,-24 2,1 0,-36 4,56-1,-19 5,121 5,-120 11,-50-10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1T10:56:43.03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48,'27'-1,"53"-10,-52 6,49-2,662 8,-715-2,0-1,29-7,25-3,-58 11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1T10:57:05.18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1,'285'14,"-140"-5,56 6,-121-6,1-5,86-6,-43 0,-77 2,-27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1T10:57:01.39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49,'647'0,"-621"-1,52-10,-50 6,39-2,-34 5,37-8,17-1,-67 10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1T10:54:17.42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39,'108'1,"120"-3,-127-9,53-1,-146 11,0 1,0-1,1 0,-1-1,10-2,-3-2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1T07:36:45.57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1T10:54:29.60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1,'4'0,"5"0,6 0,3 0,12 0,12 4,15 1,5 5,5-1,-1-1,-4-2,-8-2,-10-2,-8-1,-6-1,-5 0,-1 0,-6-1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1T10:54:01.89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45,'144'-12,"-3"0,280 13,-408-2,-1 0,1-1,17-5,1 0,-14 4</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1T10:54:06.16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24,'333'-12,"28"0,-89 13,-251-1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1T07:36:48.67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1T07:37:15.75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1T07:37:19.03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1T07:37:19.36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1T07:37:19.96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1T07:56:24.22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57,'177'1,"192"-3,-209-12,30 0,-164 13,1-2,33-7,-30 5,40-3,-47 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1T08:30:50.927"/>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0,'504'14,"-430"-10,-32-3,-1 2,68 13,-73-10,-1-2,1-1,-1-2,46-4,3 1,461 2,-524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0939B2-7048-4905-965E-DA0857246659}" type="datetimeFigureOut">
              <a:rPr lang="en-US" smtClean="0"/>
              <a:t>8/28/2024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95A1BD-82E5-4EE5-97F9-B7AC636E6EEC}" type="slidenum">
              <a:rPr lang="en-US" smtClean="0"/>
              <a:t>‹#›</a:t>
            </a:fld>
            <a:endParaRPr lang="en-US"/>
          </a:p>
        </p:txBody>
      </p:sp>
    </p:spTree>
    <p:extLst>
      <p:ext uri="{BB962C8B-B14F-4D97-AF65-F5344CB8AC3E}">
        <p14:creationId xmlns:p14="http://schemas.microsoft.com/office/powerpoint/2010/main" val="2833445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0" dirty="0">
                <a:solidFill>
                  <a:srgbClr val="1F2328"/>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Page Value feature represents the average value of a web page that a user visited before completing an e-commerce transaction.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0" dirty="0">
                <a:solidFill>
                  <a:srgbClr val="1F2328"/>
                </a:solidFill>
                <a:effectLst/>
                <a:latin typeface="Segoe UI" panose="020B0502040204020203" pitchFamily="34" charset="0"/>
                <a:ea typeface="Times New Roman" panose="02020603050405020304" pitchFamily="18" charset="0"/>
              </a:rPr>
              <a:t>The bounce rate is the percentage of visitors who navigate away from the site after viewing only one page.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0" dirty="0">
                <a:solidFill>
                  <a:srgbClr val="1F2328"/>
                </a:solidFill>
                <a:effectLst/>
                <a:latin typeface="Segoe UI" panose="020B0502040204020203" pitchFamily="34" charset="0"/>
                <a:ea typeface="Times New Roman" panose="02020603050405020304" pitchFamily="18" charset="0"/>
              </a:rPr>
              <a:t>The exit rate is the percentage of visitors who leave the website from a specific page.</a:t>
            </a:r>
            <a:endParaRPr lang="en-US" sz="1800" kern="100" dirty="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595A1BD-82E5-4EE5-97F9-B7AC636E6EEC}" type="slidenum">
              <a:rPr lang="en-US" smtClean="0"/>
              <a:t>6</a:t>
            </a:fld>
            <a:endParaRPr lang="en-US"/>
          </a:p>
        </p:txBody>
      </p:sp>
    </p:spTree>
    <p:extLst>
      <p:ext uri="{BB962C8B-B14F-4D97-AF65-F5344CB8AC3E}">
        <p14:creationId xmlns:p14="http://schemas.microsoft.com/office/powerpoint/2010/main" val="2585209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23</a:t>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3391A759-BFF8-4B5B-9ECE-D93AC303B331}" type="datetime1">
              <a:rPr lang="en-US" smtClean="0"/>
              <a:t>8/28/2024</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4178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6DFDF398-5DA3-4937-BE3F-7CA1B9158252}" type="datetime1">
              <a:rPr lang="en-US" smtClean="0"/>
              <a:t>8/28/2024</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488166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8F191ED9-F929-4A92-90F9-3C9C84ABBE83}" type="datetime1">
              <a:rPr lang="en-US" smtClean="0"/>
              <a:t>8/28/2024</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743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2463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EEBAB316-A2E6-49F2-825C-64AA951E4184}" type="datetime1">
              <a:rPr lang="en-US" smtClean="0"/>
              <a:t>8/28/2024</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500151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5AE9748B-ADD6-4C5A-8C2A-A39721276E74}" type="datetime1">
              <a:rPr lang="en-US" smtClean="0"/>
              <a:t>8/28/2024</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063986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7241FB0F-3C5C-4949-B933-9C7E511ED094}" type="datetime1">
              <a:rPr lang="en-US" smtClean="0"/>
              <a:t>8/28/2024</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095048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C2F01D58-E949-4BCB-829A-BBF80E38D59C}" type="datetime1">
              <a:rPr lang="en-US" smtClean="0"/>
              <a:t>8/28/2024</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73044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FF10A846-0DA4-4D92-9BF1-DE8C52C1F4DF}" type="datetime1">
              <a:rPr lang="en-US" smtClean="0"/>
              <a:t>8/28/2024</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201955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E9412331-4A9C-472F-A7FA-968157338839}" type="datetime1">
              <a:rPr lang="en-US" smtClean="0"/>
              <a:t>8/28/2024</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90318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A2197F3D-ED52-43FD-A26D-318B71534485}" type="datetime1">
              <a:rPr lang="en-US" smtClean="0"/>
              <a:t>8/28/2024</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577651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3D291FA4-6264-4BB8-B3B5-77711EED2D82}" type="datetime1">
              <a:rPr lang="en-US" smtClean="0"/>
              <a:t>8/28/2024</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313909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E7F6A1D9-D323-4F4E-8655-25E2D32CE742}" type="datetime1">
              <a:rPr lang="en-US" smtClean="0"/>
              <a:t>8/28/2024</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B8F8250-7A81-4A19-87AD-FFB2CE4E39A5}"/>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99F38FC-2DEA-2647-C409-EF75720C1017}"/>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6504692"/>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 id="2147483726" r:id="rId12"/>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22.png"/><Relationship Id="rId7" Type="http://schemas.openxmlformats.org/officeDocument/2006/relationships/image" Target="../media/image24.png"/><Relationship Id="rId12" Type="http://schemas.openxmlformats.org/officeDocument/2006/relationships/customXml" Target="../ink/ink7.xml"/><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customXml" Target="../ink/ink2.xml"/><Relationship Id="rId11" Type="http://schemas.openxmlformats.org/officeDocument/2006/relationships/customXml" Target="../ink/ink6.xml"/><Relationship Id="rId5" Type="http://schemas.openxmlformats.org/officeDocument/2006/relationships/image" Target="../media/image23.png"/><Relationship Id="rId10" Type="http://schemas.openxmlformats.org/officeDocument/2006/relationships/customXml" Target="../ink/ink5.xml"/><Relationship Id="rId4" Type="http://schemas.openxmlformats.org/officeDocument/2006/relationships/customXml" Target="../ink/ink1.xml"/><Relationship Id="rId9" Type="http://schemas.openxmlformats.org/officeDocument/2006/relationships/customXml" Target="../ink/ink4.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customXml" Target="../ink/ink8.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customXml" Target="../ink/ink9.xml"/><Relationship Id="rId7" Type="http://schemas.openxmlformats.org/officeDocument/2006/relationships/customXml" Target="../ink/ink11.xml"/><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customXml" Target="../ink/ink10.xml"/><Relationship Id="rId10" Type="http://schemas.openxmlformats.org/officeDocument/2006/relationships/image" Target="../media/image38.png"/><Relationship Id="rId4" Type="http://schemas.openxmlformats.org/officeDocument/2006/relationships/image" Target="../media/image35.png"/><Relationship Id="rId9" Type="http://schemas.openxmlformats.org/officeDocument/2006/relationships/customXml" Target="../ink/ink12.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3.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customXml" Target="../ink/ink13.xml"/><Relationship Id="rId5" Type="http://schemas.openxmlformats.org/officeDocument/2006/relationships/image" Target="../media/image42.png"/><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0.png"/><Relationship Id="rId3" Type="http://schemas.openxmlformats.org/officeDocument/2006/relationships/customXml" Target="../ink/ink14.xml"/><Relationship Id="rId7" Type="http://schemas.openxmlformats.org/officeDocument/2006/relationships/customXml" Target="../ink/ink16.xml"/><Relationship Id="rId12"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image" Target="../media/image46.png"/><Relationship Id="rId11" Type="http://schemas.openxmlformats.org/officeDocument/2006/relationships/customXml" Target="../ink/ink18.xml"/><Relationship Id="rId5" Type="http://schemas.openxmlformats.org/officeDocument/2006/relationships/customXml" Target="../ink/ink15.xml"/><Relationship Id="rId10" Type="http://schemas.openxmlformats.org/officeDocument/2006/relationships/image" Target="../media/image48.png"/><Relationship Id="rId4" Type="http://schemas.openxmlformats.org/officeDocument/2006/relationships/image" Target="../media/image45.png"/><Relationship Id="rId9" Type="http://schemas.openxmlformats.org/officeDocument/2006/relationships/customXml" Target="../ink/ink17.xml"/></Relationships>
</file>

<file path=ppt/slides/_rels/slide1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customXml" Target="../ink/ink19.xml"/><Relationship Id="rId7" Type="http://schemas.openxmlformats.org/officeDocument/2006/relationships/customXml" Target="../ink/ink21.xml"/><Relationship Id="rId2" Type="http://schemas.openxmlformats.org/officeDocument/2006/relationships/image" Target="../media/image54.png"/><Relationship Id="rId1" Type="http://schemas.openxmlformats.org/officeDocument/2006/relationships/slideLayout" Target="../slideLayouts/slideLayout7.xml"/><Relationship Id="rId6" Type="http://schemas.openxmlformats.org/officeDocument/2006/relationships/image" Target="../media/image56.png"/><Relationship Id="rId5" Type="http://schemas.openxmlformats.org/officeDocument/2006/relationships/customXml" Target="../ink/ink20.xml"/><Relationship Id="rId10" Type="http://schemas.openxmlformats.org/officeDocument/2006/relationships/image" Target="../media/image58.png"/><Relationship Id="rId4" Type="http://schemas.openxmlformats.org/officeDocument/2006/relationships/image" Target="../media/image55.png"/><Relationship Id="rId9" Type="http://schemas.openxmlformats.org/officeDocument/2006/relationships/customXml" Target="../ink/ink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cxnSp>
        <p:nvCxnSpPr>
          <p:cNvPr id="20" name="Straight Connector 19">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9D303CB-DCCA-A77D-B471-F8233C835D24}"/>
              </a:ext>
            </a:extLst>
          </p:cNvPr>
          <p:cNvPicPr>
            <a:picLocks noChangeAspect="1"/>
          </p:cNvPicPr>
          <p:nvPr/>
        </p:nvPicPr>
        <p:blipFill rotWithShape="1">
          <a:blip r:embed="rId2"/>
          <a:srcRect l="14343" t="4308" b="4783"/>
          <a:stretch/>
        </p:blipFill>
        <p:spPr>
          <a:xfrm>
            <a:off x="21" y="-2"/>
            <a:ext cx="12191979" cy="6857990"/>
          </a:xfrm>
          <a:prstGeom prst="rect">
            <a:avLst/>
          </a:prstGeom>
        </p:spPr>
      </p:pic>
      <p:sp>
        <p:nvSpPr>
          <p:cNvPr id="22" name="Rectangle 21">
            <a:extLst>
              <a:ext uri="{FF2B5EF4-FFF2-40B4-BE49-F238E27FC236}">
                <a16:creationId xmlns:a16="http://schemas.microsoft.com/office/drawing/2014/main" id="{AAB476BF-4EE2-5243-CABB-6CC72C39BF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507179" y="173181"/>
            <a:ext cx="6858002" cy="6511640"/>
          </a:xfrm>
          <a:prstGeom prst="rect">
            <a:avLst/>
          </a:prstGeom>
          <a:gradFill>
            <a:gsLst>
              <a:gs pos="0">
                <a:schemeClr val="bg1">
                  <a:alpha val="0"/>
                </a:schemeClr>
              </a:gs>
              <a:gs pos="46000">
                <a:schemeClr val="bg1">
                  <a:alpha val="30000"/>
                </a:schemeClr>
              </a:gs>
              <a:gs pos="26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407AB1ED-42BA-6E73-1CD5-F73B4F859747}"/>
              </a:ext>
            </a:extLst>
          </p:cNvPr>
          <p:cNvSpPr>
            <a:spLocks noGrp="1"/>
          </p:cNvSpPr>
          <p:nvPr>
            <p:ph type="ctrTitle"/>
          </p:nvPr>
        </p:nvSpPr>
        <p:spPr>
          <a:xfrm>
            <a:off x="7306780" y="978410"/>
            <a:ext cx="4496529" cy="2984472"/>
          </a:xfrm>
        </p:spPr>
        <p:txBody>
          <a:bodyPr anchor="t">
            <a:normAutofit fontScale="90000"/>
          </a:bodyPr>
          <a:lstStyle/>
          <a:p>
            <a:r>
              <a:rPr lang="en-US" sz="4800" dirty="0"/>
              <a:t>Online Shoppers Purchase Intention</a:t>
            </a:r>
          </a:p>
        </p:txBody>
      </p:sp>
      <p:sp>
        <p:nvSpPr>
          <p:cNvPr id="24" name="Rectangle 23">
            <a:extLst>
              <a:ext uri="{FF2B5EF4-FFF2-40B4-BE49-F238E27FC236}">
                <a16:creationId xmlns:a16="http://schemas.microsoft.com/office/drawing/2014/main" id="{20D28EA4-6F96-F7C6-1D07-5BA5C2738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6781" y="508090"/>
            <a:ext cx="449275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6" name="Rectangle 25">
            <a:extLst>
              <a:ext uri="{FF2B5EF4-FFF2-40B4-BE49-F238E27FC236}">
                <a16:creationId xmlns:a16="http://schemas.microsoft.com/office/drawing/2014/main" id="{FDFF93C5-0576-D227-80A7-4CFBA8791A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0119" y="6209925"/>
            <a:ext cx="449275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27608719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9D8FA9-CC57-9678-4D41-76733529C0E1}"/>
              </a:ext>
            </a:extLst>
          </p:cNvPr>
          <p:cNvSpPr txBox="1"/>
          <p:nvPr/>
        </p:nvSpPr>
        <p:spPr>
          <a:xfrm>
            <a:off x="474133" y="60867"/>
            <a:ext cx="6096000" cy="461665"/>
          </a:xfrm>
          <a:prstGeom prst="rect">
            <a:avLst/>
          </a:prstGeom>
          <a:noFill/>
        </p:spPr>
        <p:txBody>
          <a:bodyPr wrap="square">
            <a:spAutoFit/>
          </a:bodyPr>
          <a:lstStyle/>
          <a:p>
            <a:pPr>
              <a:spcBef>
                <a:spcPct val="0"/>
              </a:spcBef>
              <a:spcAft>
                <a:spcPts val="600"/>
              </a:spcAft>
            </a:pPr>
            <a:r>
              <a:rPr lang="en-US" altLang="zh-CN" sz="2400" b="1" dirty="0">
                <a:ln w="9525">
                  <a:solidFill>
                    <a:schemeClr val="bg1"/>
                  </a:solidFill>
                  <a:prstDash val="solid"/>
                </a:ln>
                <a:solidFill>
                  <a:schemeClr val="accent2"/>
                </a:solidFill>
                <a:effectLst>
                  <a:outerShdw blurRad="12700" dist="38100" dir="2700000" algn="tl" rotWithShape="0">
                    <a:schemeClr val="accent5">
                      <a:lumMod val="60000"/>
                      <a:lumOff val="40000"/>
                    </a:schemeClr>
                  </a:outerShdw>
                </a:effectLst>
                <a:latin typeface="+mj-lt"/>
                <a:ea typeface="+mj-ea"/>
                <a:cs typeface="+mj-cs"/>
                <a:sym typeface="Arial" panose="020B0604020202020204" pitchFamily="34" charset="0"/>
              </a:rPr>
              <a:t>UNIVARIATE ANALYSIS - NUMERICAL</a:t>
            </a:r>
          </a:p>
        </p:txBody>
      </p:sp>
      <p:pic>
        <p:nvPicPr>
          <p:cNvPr id="4" name="Picture 3">
            <a:extLst>
              <a:ext uri="{FF2B5EF4-FFF2-40B4-BE49-F238E27FC236}">
                <a16:creationId xmlns:a16="http://schemas.microsoft.com/office/drawing/2014/main" id="{D5F062D3-0615-BC67-C950-2C4E9EE0B007}"/>
              </a:ext>
            </a:extLst>
          </p:cNvPr>
          <p:cNvPicPr>
            <a:picLocks noChangeAspect="1"/>
          </p:cNvPicPr>
          <p:nvPr/>
        </p:nvPicPr>
        <p:blipFill>
          <a:blip r:embed="rId2"/>
          <a:stretch>
            <a:fillRect/>
          </a:stretch>
        </p:blipFill>
        <p:spPr>
          <a:xfrm>
            <a:off x="480760" y="985633"/>
            <a:ext cx="5083461" cy="3863177"/>
          </a:xfrm>
          <a:prstGeom prst="rect">
            <a:avLst/>
          </a:prstGeom>
        </p:spPr>
      </p:pic>
      <p:pic>
        <p:nvPicPr>
          <p:cNvPr id="6" name="Picture 5">
            <a:extLst>
              <a:ext uri="{FF2B5EF4-FFF2-40B4-BE49-F238E27FC236}">
                <a16:creationId xmlns:a16="http://schemas.microsoft.com/office/drawing/2014/main" id="{3EEC8A9D-3DEA-9E82-1919-BBE43E7E3B67}"/>
              </a:ext>
            </a:extLst>
          </p:cNvPr>
          <p:cNvPicPr>
            <a:picLocks noChangeAspect="1"/>
          </p:cNvPicPr>
          <p:nvPr/>
        </p:nvPicPr>
        <p:blipFill>
          <a:blip r:embed="rId3"/>
          <a:stretch>
            <a:fillRect/>
          </a:stretch>
        </p:blipFill>
        <p:spPr>
          <a:xfrm>
            <a:off x="6917851" y="985633"/>
            <a:ext cx="5123187" cy="3863177"/>
          </a:xfrm>
          <a:prstGeom prst="rect">
            <a:avLst/>
          </a:prstGeom>
        </p:spPr>
      </p:pic>
      <p:sp>
        <p:nvSpPr>
          <p:cNvPr id="7" name="Right Arrow 12">
            <a:extLst>
              <a:ext uri="{FF2B5EF4-FFF2-40B4-BE49-F238E27FC236}">
                <a16:creationId xmlns:a16="http://schemas.microsoft.com/office/drawing/2014/main" id="{348569FC-A604-4740-16DA-FDB4A9C9AB50}"/>
              </a:ext>
            </a:extLst>
          </p:cNvPr>
          <p:cNvSpPr/>
          <p:nvPr/>
        </p:nvSpPr>
        <p:spPr>
          <a:xfrm>
            <a:off x="5714005" y="2701003"/>
            <a:ext cx="1203846" cy="432435"/>
          </a:xfrm>
          <a:prstGeom prst="rightArrow">
            <a:avLst/>
          </a:prstGeom>
          <a:solidFill>
            <a:schemeClr val="accent2"/>
          </a:solidFill>
          <a:ln w="15875">
            <a:noFill/>
          </a:ln>
          <a:effectLst>
            <a:innerShdw blurRad="63500" dist="25400" dir="8100000">
              <a:prstClr val="black">
                <a:alpha val="50000"/>
              </a:prstClr>
            </a:innerShdw>
          </a:effec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 name="TextBox 7">
            <a:extLst>
              <a:ext uri="{FF2B5EF4-FFF2-40B4-BE49-F238E27FC236}">
                <a16:creationId xmlns:a16="http://schemas.microsoft.com/office/drawing/2014/main" id="{164D8FE2-D802-6E60-B38B-9D97F63BF437}"/>
              </a:ext>
            </a:extLst>
          </p:cNvPr>
          <p:cNvSpPr txBox="1"/>
          <p:nvPr/>
        </p:nvSpPr>
        <p:spPr>
          <a:xfrm>
            <a:off x="5648588" y="2412460"/>
            <a:ext cx="1250920" cy="307777"/>
          </a:xfrm>
          <a:prstGeom prst="rect">
            <a:avLst/>
          </a:prstGeom>
          <a:noFill/>
        </p:spPr>
        <p:txBody>
          <a:bodyPr wrap="none" rtlCol="0">
            <a:spAutoFit/>
          </a:bodyPr>
          <a:lstStyle/>
          <a:p>
            <a:r>
              <a:rPr lang="en-US" sz="1400" dirty="0"/>
              <a:t>After Capping</a:t>
            </a:r>
          </a:p>
        </p:txBody>
      </p:sp>
      <p:sp>
        <p:nvSpPr>
          <p:cNvPr id="9" name="TextBox 8">
            <a:extLst>
              <a:ext uri="{FF2B5EF4-FFF2-40B4-BE49-F238E27FC236}">
                <a16:creationId xmlns:a16="http://schemas.microsoft.com/office/drawing/2014/main" id="{E4B25735-8070-1166-21E0-4FEFFB31D697}"/>
              </a:ext>
            </a:extLst>
          </p:cNvPr>
          <p:cNvSpPr txBox="1"/>
          <p:nvPr/>
        </p:nvSpPr>
        <p:spPr>
          <a:xfrm>
            <a:off x="1043164" y="5132503"/>
            <a:ext cx="9869558" cy="954107"/>
          </a:xfrm>
          <a:prstGeom prst="rect">
            <a:avLst/>
          </a:prstGeom>
          <a:noFill/>
        </p:spPr>
        <p:txBody>
          <a:bodyPr wrap="square">
            <a:spAutoFit/>
          </a:bodyPr>
          <a:lstStyle/>
          <a:p>
            <a:pPr marL="285750" indent="-285750">
              <a:buFont typeface="Arial" panose="020B0604020202020204" pitchFamily="34" charset="0"/>
              <a:buChar char="•"/>
            </a:pPr>
            <a:r>
              <a:rPr lang="en-US" sz="1400" b="0" i="0" dirty="0">
                <a:solidFill>
                  <a:srgbClr val="333333"/>
                </a:solidFill>
                <a:effectLst/>
                <a:highlight>
                  <a:srgbClr val="FFFFFF"/>
                </a:highlight>
                <a:latin typeface="-apple-system"/>
              </a:rPr>
              <a:t>Most of the numeric features have outliers. </a:t>
            </a:r>
          </a:p>
          <a:p>
            <a:pPr marL="285750" indent="-285750">
              <a:buFont typeface="Arial" panose="020B0604020202020204" pitchFamily="34" charset="0"/>
              <a:buChar char="•"/>
            </a:pPr>
            <a:r>
              <a:rPr lang="en-US" sz="1400" b="0" i="0" dirty="0">
                <a:solidFill>
                  <a:srgbClr val="333333"/>
                </a:solidFill>
                <a:effectLst/>
                <a:highlight>
                  <a:srgbClr val="FFFFFF"/>
                </a:highlight>
                <a:latin typeface="-apple-system"/>
              </a:rPr>
              <a:t>We didn’t completely remove the outliers instead capped the outliers at the 5th and 95th percentiles, where values below the 5th percentile are replaced with the 5th percentile value, and values above the 95th percentile are replaced with the 95th percentile value.</a:t>
            </a:r>
            <a:endParaRPr lang="en-US" sz="1400" dirty="0"/>
          </a:p>
        </p:txBody>
      </p:sp>
    </p:spTree>
    <p:extLst>
      <p:ext uri="{BB962C8B-B14F-4D97-AF65-F5344CB8AC3E}">
        <p14:creationId xmlns:p14="http://schemas.microsoft.com/office/powerpoint/2010/main" val="3186052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510F66-3845-F0D6-9E28-5EE8F99C5C56}"/>
              </a:ext>
            </a:extLst>
          </p:cNvPr>
          <p:cNvSpPr txBox="1"/>
          <p:nvPr/>
        </p:nvSpPr>
        <p:spPr>
          <a:xfrm>
            <a:off x="474133" y="60867"/>
            <a:ext cx="6096000" cy="461665"/>
          </a:xfrm>
          <a:prstGeom prst="rect">
            <a:avLst/>
          </a:prstGeom>
          <a:noFill/>
        </p:spPr>
        <p:txBody>
          <a:bodyPr wrap="square">
            <a:spAutoFit/>
          </a:bodyPr>
          <a:lstStyle/>
          <a:p>
            <a:pPr>
              <a:spcBef>
                <a:spcPct val="0"/>
              </a:spcBef>
              <a:spcAft>
                <a:spcPts val="600"/>
              </a:spcAft>
            </a:pPr>
            <a:r>
              <a:rPr lang="en-US" altLang="zh-CN" sz="2400" b="1" dirty="0">
                <a:ln w="9525">
                  <a:solidFill>
                    <a:schemeClr val="bg1"/>
                  </a:solidFill>
                  <a:prstDash val="solid"/>
                </a:ln>
                <a:solidFill>
                  <a:schemeClr val="accent2"/>
                </a:solidFill>
                <a:effectLst>
                  <a:outerShdw blurRad="12700" dist="38100" dir="2700000" algn="tl" rotWithShape="0">
                    <a:schemeClr val="accent5">
                      <a:lumMod val="60000"/>
                      <a:lumOff val="40000"/>
                    </a:schemeClr>
                  </a:outerShdw>
                </a:effectLst>
                <a:latin typeface="+mj-lt"/>
                <a:ea typeface="+mj-ea"/>
                <a:cs typeface="+mj-cs"/>
                <a:sym typeface="Arial" panose="020B0604020202020204" pitchFamily="34" charset="0"/>
              </a:rPr>
              <a:t>BIVARIATE ANALYSIS – Chi-Square</a:t>
            </a:r>
          </a:p>
        </p:txBody>
      </p:sp>
      <p:pic>
        <p:nvPicPr>
          <p:cNvPr id="4" name="Picture 3">
            <a:extLst>
              <a:ext uri="{FF2B5EF4-FFF2-40B4-BE49-F238E27FC236}">
                <a16:creationId xmlns:a16="http://schemas.microsoft.com/office/drawing/2014/main" id="{36ED133F-1C15-E772-8F0A-D5EC7A9DEC25}"/>
              </a:ext>
            </a:extLst>
          </p:cNvPr>
          <p:cNvPicPr>
            <a:picLocks noChangeAspect="1"/>
          </p:cNvPicPr>
          <p:nvPr/>
        </p:nvPicPr>
        <p:blipFill>
          <a:blip r:embed="rId2"/>
          <a:stretch>
            <a:fillRect/>
          </a:stretch>
        </p:blipFill>
        <p:spPr>
          <a:xfrm>
            <a:off x="1435126" y="1023240"/>
            <a:ext cx="5135007" cy="3835327"/>
          </a:xfrm>
          <a:prstGeom prst="rect">
            <a:avLst/>
          </a:prstGeom>
        </p:spPr>
      </p:pic>
      <p:pic>
        <p:nvPicPr>
          <p:cNvPr id="6" name="Picture 5">
            <a:extLst>
              <a:ext uri="{FF2B5EF4-FFF2-40B4-BE49-F238E27FC236}">
                <a16:creationId xmlns:a16="http://schemas.microsoft.com/office/drawing/2014/main" id="{FD133745-B9D9-109E-9281-306DC8FC0175}"/>
              </a:ext>
            </a:extLst>
          </p:cNvPr>
          <p:cNvPicPr>
            <a:picLocks noChangeAspect="1"/>
          </p:cNvPicPr>
          <p:nvPr/>
        </p:nvPicPr>
        <p:blipFill>
          <a:blip r:embed="rId3"/>
          <a:stretch>
            <a:fillRect/>
          </a:stretch>
        </p:blipFill>
        <p:spPr>
          <a:xfrm>
            <a:off x="7250453" y="1023240"/>
            <a:ext cx="4305901" cy="3029373"/>
          </a:xfrm>
          <a:prstGeom prst="rect">
            <a:avLst/>
          </a:prstGeom>
        </p:spPr>
      </p:pic>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148D4DA8-A891-9914-D856-E7EED9FC6A64}"/>
                  </a:ext>
                </a:extLst>
              </p14:cNvPr>
              <p14:cNvContentPartPr/>
              <p14:nvPr/>
            </p14:nvContentPartPr>
            <p14:xfrm>
              <a:off x="10875439" y="2130319"/>
              <a:ext cx="446760" cy="10440"/>
            </p14:xfrm>
          </p:contentPart>
        </mc:Choice>
        <mc:Fallback xmlns="">
          <p:pic>
            <p:nvPicPr>
              <p:cNvPr id="7" name="Ink 6">
                <a:extLst>
                  <a:ext uri="{FF2B5EF4-FFF2-40B4-BE49-F238E27FC236}">
                    <a16:creationId xmlns:a16="http://schemas.microsoft.com/office/drawing/2014/main" id="{148D4DA8-A891-9914-D856-E7EED9FC6A64}"/>
                  </a:ext>
                </a:extLst>
              </p:cNvPr>
              <p:cNvPicPr/>
              <p:nvPr/>
            </p:nvPicPr>
            <p:blipFill>
              <a:blip r:embed="rId5"/>
              <a:stretch>
                <a:fillRect/>
              </a:stretch>
            </p:blipFill>
            <p:spPr>
              <a:xfrm>
                <a:off x="10821799" y="2022679"/>
                <a:ext cx="55440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9C094142-485A-CF68-EC56-248ADBD57C97}"/>
                  </a:ext>
                </a:extLst>
              </p14:cNvPr>
              <p14:cNvContentPartPr/>
              <p14:nvPr/>
            </p14:nvContentPartPr>
            <p14:xfrm>
              <a:off x="1974439" y="-320921"/>
              <a:ext cx="360" cy="360"/>
            </p14:xfrm>
          </p:contentPart>
        </mc:Choice>
        <mc:Fallback xmlns="">
          <p:pic>
            <p:nvPicPr>
              <p:cNvPr id="8" name="Ink 7">
                <a:extLst>
                  <a:ext uri="{FF2B5EF4-FFF2-40B4-BE49-F238E27FC236}">
                    <a16:creationId xmlns:a16="http://schemas.microsoft.com/office/drawing/2014/main" id="{9C094142-485A-CF68-EC56-248ADBD57C97}"/>
                  </a:ext>
                </a:extLst>
              </p:cNvPr>
              <p:cNvPicPr/>
              <p:nvPr/>
            </p:nvPicPr>
            <p:blipFill>
              <a:blip r:embed="rId7"/>
              <a:stretch>
                <a:fillRect/>
              </a:stretch>
            </p:blipFill>
            <p:spPr>
              <a:xfrm>
                <a:off x="1920799" y="-428921"/>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D707FAB1-5A07-69DA-2D5C-549764EBB8C9}"/>
                  </a:ext>
                </a:extLst>
              </p14:cNvPr>
              <p14:cNvContentPartPr/>
              <p14:nvPr/>
            </p14:nvContentPartPr>
            <p14:xfrm>
              <a:off x="826399" y="7120639"/>
              <a:ext cx="360" cy="360"/>
            </p14:xfrm>
          </p:contentPart>
        </mc:Choice>
        <mc:Fallback xmlns="">
          <p:pic>
            <p:nvPicPr>
              <p:cNvPr id="9" name="Ink 8">
                <a:extLst>
                  <a:ext uri="{FF2B5EF4-FFF2-40B4-BE49-F238E27FC236}">
                    <a16:creationId xmlns:a16="http://schemas.microsoft.com/office/drawing/2014/main" id="{D707FAB1-5A07-69DA-2D5C-549764EBB8C9}"/>
                  </a:ext>
                </a:extLst>
              </p:cNvPr>
              <p:cNvPicPr/>
              <p:nvPr/>
            </p:nvPicPr>
            <p:blipFill>
              <a:blip r:embed="rId7"/>
              <a:stretch>
                <a:fillRect/>
              </a:stretch>
            </p:blipFill>
            <p:spPr>
              <a:xfrm>
                <a:off x="772759" y="7012639"/>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63EF16BD-CD57-1248-7194-2D5342501F76}"/>
                  </a:ext>
                </a:extLst>
              </p14:cNvPr>
              <p14:cNvContentPartPr/>
              <p14:nvPr/>
            </p14:nvContentPartPr>
            <p14:xfrm>
              <a:off x="-482733" y="6392240"/>
              <a:ext cx="360" cy="360"/>
            </p14:xfrm>
          </p:contentPart>
        </mc:Choice>
        <mc:Fallback xmlns="">
          <p:pic>
            <p:nvPicPr>
              <p:cNvPr id="11" name="Ink 10">
                <a:extLst>
                  <a:ext uri="{FF2B5EF4-FFF2-40B4-BE49-F238E27FC236}">
                    <a16:creationId xmlns:a16="http://schemas.microsoft.com/office/drawing/2014/main" id="{63EF16BD-CD57-1248-7194-2D5342501F76}"/>
                  </a:ext>
                </a:extLst>
              </p:cNvPr>
              <p:cNvPicPr/>
              <p:nvPr/>
            </p:nvPicPr>
            <p:blipFill>
              <a:blip r:embed="rId7"/>
              <a:stretch>
                <a:fillRect/>
              </a:stretch>
            </p:blipFill>
            <p:spPr>
              <a:xfrm>
                <a:off x="-536733" y="628424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7C98D43B-E5BC-CF0B-68A8-2A30248E0346}"/>
                  </a:ext>
                </a:extLst>
              </p14:cNvPr>
              <p14:cNvContentPartPr/>
              <p14:nvPr/>
            </p14:nvContentPartPr>
            <p14:xfrm>
              <a:off x="-542000" y="6392240"/>
              <a:ext cx="360" cy="360"/>
            </p14:xfrm>
          </p:contentPart>
        </mc:Choice>
        <mc:Fallback xmlns="">
          <p:pic>
            <p:nvPicPr>
              <p:cNvPr id="12" name="Ink 11">
                <a:extLst>
                  <a:ext uri="{FF2B5EF4-FFF2-40B4-BE49-F238E27FC236}">
                    <a16:creationId xmlns:a16="http://schemas.microsoft.com/office/drawing/2014/main" id="{7C98D43B-E5BC-CF0B-68A8-2A30248E0346}"/>
                  </a:ext>
                </a:extLst>
              </p:cNvPr>
              <p:cNvPicPr/>
              <p:nvPr/>
            </p:nvPicPr>
            <p:blipFill>
              <a:blip r:embed="rId7"/>
              <a:stretch>
                <a:fillRect/>
              </a:stretch>
            </p:blipFill>
            <p:spPr>
              <a:xfrm>
                <a:off x="-596000" y="628424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70469F59-22A7-B668-3750-91EB839A669D}"/>
                  </a:ext>
                </a:extLst>
              </p14:cNvPr>
              <p14:cNvContentPartPr/>
              <p14:nvPr/>
            </p14:nvContentPartPr>
            <p14:xfrm>
              <a:off x="-601267" y="6392240"/>
              <a:ext cx="360" cy="360"/>
            </p14:xfrm>
          </p:contentPart>
        </mc:Choice>
        <mc:Fallback xmlns="">
          <p:pic>
            <p:nvPicPr>
              <p:cNvPr id="13" name="Ink 12">
                <a:extLst>
                  <a:ext uri="{FF2B5EF4-FFF2-40B4-BE49-F238E27FC236}">
                    <a16:creationId xmlns:a16="http://schemas.microsoft.com/office/drawing/2014/main" id="{70469F59-22A7-B668-3750-91EB839A669D}"/>
                  </a:ext>
                </a:extLst>
              </p:cNvPr>
              <p:cNvPicPr/>
              <p:nvPr/>
            </p:nvPicPr>
            <p:blipFill>
              <a:blip r:embed="rId7"/>
              <a:stretch>
                <a:fillRect/>
              </a:stretch>
            </p:blipFill>
            <p:spPr>
              <a:xfrm>
                <a:off x="-655267" y="628424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91D96461-B070-A216-48FB-33751CE22CCE}"/>
                  </a:ext>
                </a:extLst>
              </p14:cNvPr>
              <p14:cNvContentPartPr/>
              <p14:nvPr/>
            </p14:nvContentPartPr>
            <p14:xfrm>
              <a:off x="-660533" y="6392240"/>
              <a:ext cx="360" cy="360"/>
            </p14:xfrm>
          </p:contentPart>
        </mc:Choice>
        <mc:Fallback xmlns="">
          <p:pic>
            <p:nvPicPr>
              <p:cNvPr id="14" name="Ink 13">
                <a:extLst>
                  <a:ext uri="{FF2B5EF4-FFF2-40B4-BE49-F238E27FC236}">
                    <a16:creationId xmlns:a16="http://schemas.microsoft.com/office/drawing/2014/main" id="{91D96461-B070-A216-48FB-33751CE22CCE}"/>
                  </a:ext>
                </a:extLst>
              </p:cNvPr>
              <p:cNvPicPr/>
              <p:nvPr/>
            </p:nvPicPr>
            <p:blipFill>
              <a:blip r:embed="rId7"/>
              <a:stretch>
                <a:fillRect/>
              </a:stretch>
            </p:blipFill>
            <p:spPr>
              <a:xfrm>
                <a:off x="-714533" y="6284240"/>
                <a:ext cx="108000" cy="216000"/>
              </a:xfrm>
              <a:prstGeom prst="rect">
                <a:avLst/>
              </a:prstGeom>
            </p:spPr>
          </p:pic>
        </mc:Fallback>
      </mc:AlternateContent>
      <p:sp>
        <p:nvSpPr>
          <p:cNvPr id="15" name="TextBox 14">
            <a:extLst>
              <a:ext uri="{FF2B5EF4-FFF2-40B4-BE49-F238E27FC236}">
                <a16:creationId xmlns:a16="http://schemas.microsoft.com/office/drawing/2014/main" id="{98456FF4-2F1E-38E8-550B-0D278852806E}"/>
              </a:ext>
            </a:extLst>
          </p:cNvPr>
          <p:cNvSpPr txBox="1"/>
          <p:nvPr/>
        </p:nvSpPr>
        <p:spPr>
          <a:xfrm>
            <a:off x="1367392" y="5096933"/>
            <a:ext cx="9063541"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t>Based on the p value of the chi-square test, there is a statistically significant association between </a:t>
            </a:r>
            <a:r>
              <a:rPr lang="en-US" sz="1400" dirty="0" err="1"/>
              <a:t>VisitorType</a:t>
            </a:r>
            <a:r>
              <a:rPr lang="en-US" sz="1400" dirty="0"/>
              <a:t> and Revenue </a:t>
            </a:r>
          </a:p>
          <a:p>
            <a:pPr marL="285750" indent="-285750">
              <a:buFont typeface="Arial" panose="020B0604020202020204" pitchFamily="34" charset="0"/>
              <a:buChar char="•"/>
            </a:pPr>
            <a:r>
              <a:rPr lang="en-US" sz="1400" dirty="0"/>
              <a:t>Returning visitors are more likely to make a purchase compared to new visitors and other visitors. </a:t>
            </a:r>
          </a:p>
          <a:p>
            <a:pPr marL="285750" indent="-285750">
              <a:buFont typeface="Arial" panose="020B0604020202020204" pitchFamily="34" charset="0"/>
              <a:buChar char="•"/>
            </a:pPr>
            <a:r>
              <a:rPr lang="en-US" sz="1400" dirty="0"/>
              <a:t>This suggests that website owners could consider targeting returning visitors with special promotions or personalized content to encourage them to make more purchases.</a:t>
            </a:r>
          </a:p>
        </p:txBody>
      </p:sp>
    </p:spTree>
    <p:extLst>
      <p:ext uri="{BB962C8B-B14F-4D97-AF65-F5344CB8AC3E}">
        <p14:creationId xmlns:p14="http://schemas.microsoft.com/office/powerpoint/2010/main" val="4185837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C56D71-C5F5-41C8-BFFE-1169DE688283}"/>
              </a:ext>
            </a:extLst>
          </p:cNvPr>
          <p:cNvSpPr txBox="1"/>
          <p:nvPr/>
        </p:nvSpPr>
        <p:spPr>
          <a:xfrm>
            <a:off x="474133" y="60867"/>
            <a:ext cx="6096000" cy="461665"/>
          </a:xfrm>
          <a:prstGeom prst="rect">
            <a:avLst/>
          </a:prstGeom>
          <a:noFill/>
        </p:spPr>
        <p:txBody>
          <a:bodyPr wrap="square">
            <a:spAutoFit/>
          </a:bodyPr>
          <a:lstStyle/>
          <a:p>
            <a:pPr>
              <a:spcBef>
                <a:spcPct val="0"/>
              </a:spcBef>
              <a:spcAft>
                <a:spcPts val="600"/>
              </a:spcAft>
            </a:pPr>
            <a:r>
              <a:rPr lang="en-US" altLang="zh-CN" sz="2400" b="1" dirty="0">
                <a:ln w="9525">
                  <a:solidFill>
                    <a:schemeClr val="bg1"/>
                  </a:solidFill>
                  <a:prstDash val="solid"/>
                </a:ln>
                <a:solidFill>
                  <a:schemeClr val="accent2"/>
                </a:solidFill>
                <a:effectLst>
                  <a:outerShdw blurRad="12700" dist="38100" dir="2700000" algn="tl" rotWithShape="0">
                    <a:schemeClr val="accent5">
                      <a:lumMod val="60000"/>
                      <a:lumOff val="40000"/>
                    </a:schemeClr>
                  </a:outerShdw>
                </a:effectLst>
                <a:latin typeface="+mj-lt"/>
                <a:ea typeface="+mj-ea"/>
                <a:cs typeface="+mj-cs"/>
                <a:sym typeface="Arial" panose="020B0604020202020204" pitchFamily="34" charset="0"/>
              </a:rPr>
              <a:t>BIVARIATE ANALYSIS – Chi-Square</a:t>
            </a:r>
          </a:p>
        </p:txBody>
      </p:sp>
      <p:pic>
        <p:nvPicPr>
          <p:cNvPr id="4" name="Picture 3">
            <a:extLst>
              <a:ext uri="{FF2B5EF4-FFF2-40B4-BE49-F238E27FC236}">
                <a16:creationId xmlns:a16="http://schemas.microsoft.com/office/drawing/2014/main" id="{C1C11470-A627-B572-7FFC-50F8EF7BBABE}"/>
              </a:ext>
            </a:extLst>
          </p:cNvPr>
          <p:cNvPicPr>
            <a:picLocks noChangeAspect="1"/>
          </p:cNvPicPr>
          <p:nvPr/>
        </p:nvPicPr>
        <p:blipFill>
          <a:blip r:embed="rId2"/>
          <a:stretch>
            <a:fillRect/>
          </a:stretch>
        </p:blipFill>
        <p:spPr>
          <a:xfrm>
            <a:off x="241947" y="1111288"/>
            <a:ext cx="6328186" cy="4740244"/>
          </a:xfrm>
          <a:prstGeom prst="rect">
            <a:avLst/>
          </a:prstGeom>
        </p:spPr>
      </p:pic>
      <p:pic>
        <p:nvPicPr>
          <p:cNvPr id="6" name="Picture 5">
            <a:extLst>
              <a:ext uri="{FF2B5EF4-FFF2-40B4-BE49-F238E27FC236}">
                <a16:creationId xmlns:a16="http://schemas.microsoft.com/office/drawing/2014/main" id="{BF132AC4-B8C5-529C-0DFA-E1139FB6A2A2}"/>
              </a:ext>
            </a:extLst>
          </p:cNvPr>
          <p:cNvPicPr>
            <a:picLocks noChangeAspect="1"/>
          </p:cNvPicPr>
          <p:nvPr/>
        </p:nvPicPr>
        <p:blipFill>
          <a:blip r:embed="rId3"/>
          <a:stretch>
            <a:fillRect/>
          </a:stretch>
        </p:blipFill>
        <p:spPr>
          <a:xfrm>
            <a:off x="7013435" y="1111288"/>
            <a:ext cx="4429743" cy="2953162"/>
          </a:xfrm>
          <a:prstGeom prst="rect">
            <a:avLst/>
          </a:prstGeom>
        </p:spPr>
      </p:pic>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92436FF1-F3BF-26CE-5B0A-C4F801483CFE}"/>
                  </a:ext>
                </a:extLst>
              </p14:cNvPr>
              <p14:cNvContentPartPr/>
              <p14:nvPr/>
            </p14:nvContentPartPr>
            <p14:xfrm>
              <a:off x="10775399" y="2202346"/>
              <a:ext cx="407880" cy="20880"/>
            </p14:xfrm>
          </p:contentPart>
        </mc:Choice>
        <mc:Fallback xmlns="">
          <p:pic>
            <p:nvPicPr>
              <p:cNvPr id="7" name="Ink 6">
                <a:extLst>
                  <a:ext uri="{FF2B5EF4-FFF2-40B4-BE49-F238E27FC236}">
                    <a16:creationId xmlns:a16="http://schemas.microsoft.com/office/drawing/2014/main" id="{92436FF1-F3BF-26CE-5B0A-C4F801483CFE}"/>
                  </a:ext>
                </a:extLst>
              </p:cNvPr>
              <p:cNvPicPr/>
              <p:nvPr/>
            </p:nvPicPr>
            <p:blipFill>
              <a:blip r:embed="rId5"/>
              <a:stretch>
                <a:fillRect/>
              </a:stretch>
            </p:blipFill>
            <p:spPr>
              <a:xfrm>
                <a:off x="10721399" y="2094706"/>
                <a:ext cx="515520" cy="236520"/>
              </a:xfrm>
              <a:prstGeom prst="rect">
                <a:avLst/>
              </a:prstGeom>
            </p:spPr>
          </p:pic>
        </mc:Fallback>
      </mc:AlternateContent>
      <p:sp>
        <p:nvSpPr>
          <p:cNvPr id="8" name="TextBox 7">
            <a:extLst>
              <a:ext uri="{FF2B5EF4-FFF2-40B4-BE49-F238E27FC236}">
                <a16:creationId xmlns:a16="http://schemas.microsoft.com/office/drawing/2014/main" id="{A908CB68-5ECB-4BA3-558C-72731C261E10}"/>
              </a:ext>
            </a:extLst>
          </p:cNvPr>
          <p:cNvSpPr txBox="1"/>
          <p:nvPr/>
        </p:nvSpPr>
        <p:spPr>
          <a:xfrm>
            <a:off x="6937450" y="4506429"/>
            <a:ext cx="4848149"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chi-square test statistic is 818.2528, which has a probability of &lt;0.0001, indicating that there is a significant association between region and visitor type.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Most of the visitors are from Region1.</a:t>
            </a:r>
          </a:p>
        </p:txBody>
      </p:sp>
    </p:spTree>
    <p:extLst>
      <p:ext uri="{BB962C8B-B14F-4D97-AF65-F5344CB8AC3E}">
        <p14:creationId xmlns:p14="http://schemas.microsoft.com/office/powerpoint/2010/main" val="1650136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C56D71-C5F5-41C8-BFFE-1169DE688283}"/>
              </a:ext>
            </a:extLst>
          </p:cNvPr>
          <p:cNvSpPr txBox="1"/>
          <p:nvPr/>
        </p:nvSpPr>
        <p:spPr>
          <a:xfrm>
            <a:off x="474133" y="60867"/>
            <a:ext cx="6096000" cy="461665"/>
          </a:xfrm>
          <a:prstGeom prst="rect">
            <a:avLst/>
          </a:prstGeom>
          <a:noFill/>
        </p:spPr>
        <p:txBody>
          <a:bodyPr wrap="square">
            <a:spAutoFit/>
          </a:bodyPr>
          <a:lstStyle/>
          <a:p>
            <a:pPr>
              <a:spcBef>
                <a:spcPct val="0"/>
              </a:spcBef>
              <a:spcAft>
                <a:spcPts val="600"/>
              </a:spcAft>
            </a:pPr>
            <a:r>
              <a:rPr lang="en-US" altLang="zh-CN" sz="2400" b="1" dirty="0">
                <a:ln w="9525">
                  <a:solidFill>
                    <a:schemeClr val="bg1"/>
                  </a:solidFill>
                  <a:prstDash val="solid"/>
                </a:ln>
                <a:solidFill>
                  <a:schemeClr val="accent2"/>
                </a:solidFill>
                <a:effectLst>
                  <a:outerShdw blurRad="12700" dist="38100" dir="2700000" algn="tl" rotWithShape="0">
                    <a:schemeClr val="accent5">
                      <a:lumMod val="60000"/>
                      <a:lumOff val="40000"/>
                    </a:schemeClr>
                  </a:outerShdw>
                </a:effectLst>
                <a:latin typeface="+mj-lt"/>
                <a:ea typeface="+mj-ea"/>
                <a:cs typeface="+mj-cs"/>
                <a:sym typeface="Arial" panose="020B0604020202020204" pitchFamily="34" charset="0"/>
              </a:rPr>
              <a:t>BIVARIATE ANALYSIS - </a:t>
            </a:r>
            <a:r>
              <a:rPr lang="en-US" altLang="zh-CN" sz="2400" b="1" dirty="0" err="1">
                <a:ln w="9525">
                  <a:solidFill>
                    <a:schemeClr val="bg1"/>
                  </a:solidFill>
                  <a:prstDash val="solid"/>
                </a:ln>
                <a:solidFill>
                  <a:schemeClr val="accent2"/>
                </a:solidFill>
                <a:effectLst>
                  <a:outerShdw blurRad="12700" dist="38100" dir="2700000" algn="tl" rotWithShape="0">
                    <a:schemeClr val="accent5">
                      <a:lumMod val="60000"/>
                      <a:lumOff val="40000"/>
                    </a:schemeClr>
                  </a:outerShdw>
                </a:effectLst>
                <a:latin typeface="+mj-lt"/>
                <a:ea typeface="+mj-ea"/>
                <a:cs typeface="+mj-cs"/>
                <a:sym typeface="Arial" panose="020B0604020202020204" pitchFamily="34" charset="0"/>
              </a:rPr>
              <a:t>Ttest</a:t>
            </a:r>
            <a:endParaRPr lang="en-US" altLang="zh-CN" sz="2400" b="1" dirty="0">
              <a:ln w="9525">
                <a:solidFill>
                  <a:schemeClr val="bg1"/>
                </a:solidFill>
                <a:prstDash val="solid"/>
              </a:ln>
              <a:solidFill>
                <a:schemeClr val="accent2"/>
              </a:solidFill>
              <a:effectLst>
                <a:outerShdw blurRad="12700" dist="38100" dir="2700000" algn="tl" rotWithShape="0">
                  <a:schemeClr val="accent5">
                    <a:lumMod val="60000"/>
                    <a:lumOff val="40000"/>
                  </a:schemeClr>
                </a:outerShdw>
              </a:effectLst>
              <a:latin typeface="+mj-lt"/>
              <a:ea typeface="+mj-ea"/>
              <a:cs typeface="+mj-cs"/>
              <a:sym typeface="Arial" panose="020B0604020202020204" pitchFamily="34" charset="0"/>
            </a:endParaRPr>
          </a:p>
        </p:txBody>
      </p:sp>
      <p:sp>
        <p:nvSpPr>
          <p:cNvPr id="8" name="TextBox 7">
            <a:extLst>
              <a:ext uri="{FF2B5EF4-FFF2-40B4-BE49-F238E27FC236}">
                <a16:creationId xmlns:a16="http://schemas.microsoft.com/office/drawing/2014/main" id="{A908CB68-5ECB-4BA3-558C-72731C261E10}"/>
              </a:ext>
            </a:extLst>
          </p:cNvPr>
          <p:cNvSpPr txBox="1"/>
          <p:nvPr/>
        </p:nvSpPr>
        <p:spPr>
          <a:xfrm>
            <a:off x="5684384" y="4777514"/>
            <a:ext cx="4848149"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p value less than 0.05 indicates that there is statistically significant difference in mean </a:t>
            </a:r>
            <a:r>
              <a:rPr lang="en-US" sz="1400" dirty="0" err="1"/>
              <a:t>pageValues</a:t>
            </a:r>
            <a:r>
              <a:rPr lang="en-US" sz="1400" dirty="0"/>
              <a:t> between users who made a purchase and who didn’t.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users who visited  more pages are more likely to make a purchase than those who visited fewer pages.</a:t>
            </a:r>
          </a:p>
        </p:txBody>
      </p:sp>
      <p:sp>
        <p:nvSpPr>
          <p:cNvPr id="5" name="TextBox 4">
            <a:extLst>
              <a:ext uri="{FF2B5EF4-FFF2-40B4-BE49-F238E27FC236}">
                <a16:creationId xmlns:a16="http://schemas.microsoft.com/office/drawing/2014/main" id="{52BACE16-DAAB-D6D6-0404-5CE87CA4B6CE}"/>
              </a:ext>
            </a:extLst>
          </p:cNvPr>
          <p:cNvSpPr txBox="1"/>
          <p:nvPr/>
        </p:nvSpPr>
        <p:spPr>
          <a:xfrm>
            <a:off x="1058333" y="812688"/>
            <a:ext cx="6096000" cy="369332"/>
          </a:xfrm>
          <a:prstGeom prst="rect">
            <a:avLst/>
          </a:prstGeom>
          <a:noFill/>
        </p:spPr>
        <p:txBody>
          <a:bodyPr wrap="square">
            <a:spAutoFit/>
          </a:bodyPr>
          <a:lstStyle/>
          <a:p>
            <a:r>
              <a:rPr lang="en-US" b="0" i="0" dirty="0" err="1">
                <a:solidFill>
                  <a:srgbClr val="000000"/>
                </a:solidFill>
                <a:effectLst/>
                <a:highlight>
                  <a:srgbClr val="FAFBFE"/>
                </a:highlight>
                <a:latin typeface="Arial" panose="020B0604020202020204" pitchFamily="34" charset="0"/>
              </a:rPr>
              <a:t>PageValues</a:t>
            </a:r>
            <a:r>
              <a:rPr lang="en-US" b="0" i="0" dirty="0">
                <a:solidFill>
                  <a:srgbClr val="000000"/>
                </a:solidFill>
                <a:effectLst/>
                <a:highlight>
                  <a:srgbClr val="FAFBFE"/>
                </a:highlight>
                <a:latin typeface="Arial" panose="020B0604020202020204" pitchFamily="34" charset="0"/>
              </a:rPr>
              <a:t> Vs Revenue</a:t>
            </a:r>
            <a:endParaRPr lang="en-US" dirty="0"/>
          </a:p>
        </p:txBody>
      </p:sp>
      <p:pic>
        <p:nvPicPr>
          <p:cNvPr id="10" name="Picture 9">
            <a:extLst>
              <a:ext uri="{FF2B5EF4-FFF2-40B4-BE49-F238E27FC236}">
                <a16:creationId xmlns:a16="http://schemas.microsoft.com/office/drawing/2014/main" id="{218A6A81-8375-DFF1-93FE-DAAD8D3250AE}"/>
              </a:ext>
            </a:extLst>
          </p:cNvPr>
          <p:cNvPicPr>
            <a:picLocks noChangeAspect="1"/>
          </p:cNvPicPr>
          <p:nvPr/>
        </p:nvPicPr>
        <p:blipFill>
          <a:blip r:embed="rId2"/>
          <a:stretch>
            <a:fillRect/>
          </a:stretch>
        </p:blipFill>
        <p:spPr>
          <a:xfrm>
            <a:off x="684469" y="1472176"/>
            <a:ext cx="3866455" cy="2469471"/>
          </a:xfrm>
          <a:prstGeom prst="rect">
            <a:avLst/>
          </a:prstGeom>
        </p:spPr>
      </p:pic>
      <p:pic>
        <p:nvPicPr>
          <p:cNvPr id="12" name="Picture 11">
            <a:extLst>
              <a:ext uri="{FF2B5EF4-FFF2-40B4-BE49-F238E27FC236}">
                <a16:creationId xmlns:a16="http://schemas.microsoft.com/office/drawing/2014/main" id="{D153C7AF-6920-F6D1-C810-E090EFF97A64}"/>
              </a:ext>
            </a:extLst>
          </p:cNvPr>
          <p:cNvPicPr>
            <a:picLocks noChangeAspect="1"/>
          </p:cNvPicPr>
          <p:nvPr/>
        </p:nvPicPr>
        <p:blipFill>
          <a:blip r:embed="rId3"/>
          <a:stretch>
            <a:fillRect/>
          </a:stretch>
        </p:blipFill>
        <p:spPr>
          <a:xfrm>
            <a:off x="964205" y="4424854"/>
            <a:ext cx="3306982" cy="1921940"/>
          </a:xfrm>
          <a:prstGeom prst="rect">
            <a:avLst/>
          </a:prstGeom>
        </p:spPr>
      </p:pic>
      <p:pic>
        <p:nvPicPr>
          <p:cNvPr id="14" name="Picture 13">
            <a:extLst>
              <a:ext uri="{FF2B5EF4-FFF2-40B4-BE49-F238E27FC236}">
                <a16:creationId xmlns:a16="http://schemas.microsoft.com/office/drawing/2014/main" id="{5B476A9A-A649-FFDA-FC2C-8AF7CA2A8DD3}"/>
              </a:ext>
            </a:extLst>
          </p:cNvPr>
          <p:cNvPicPr>
            <a:picLocks noChangeAspect="1"/>
          </p:cNvPicPr>
          <p:nvPr/>
        </p:nvPicPr>
        <p:blipFill>
          <a:blip r:embed="rId4"/>
          <a:stretch>
            <a:fillRect/>
          </a:stretch>
        </p:blipFill>
        <p:spPr>
          <a:xfrm>
            <a:off x="5926667" y="695491"/>
            <a:ext cx="4720425" cy="3556404"/>
          </a:xfrm>
          <a:prstGeom prst="rect">
            <a:avLst/>
          </a:prstGeom>
        </p:spPr>
      </p:pic>
    </p:spTree>
    <p:extLst>
      <p:ext uri="{BB962C8B-B14F-4D97-AF65-F5344CB8AC3E}">
        <p14:creationId xmlns:p14="http://schemas.microsoft.com/office/powerpoint/2010/main" val="2082803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C56D71-C5F5-41C8-BFFE-1169DE688283}"/>
              </a:ext>
            </a:extLst>
          </p:cNvPr>
          <p:cNvSpPr txBox="1"/>
          <p:nvPr/>
        </p:nvSpPr>
        <p:spPr>
          <a:xfrm>
            <a:off x="474133" y="60867"/>
            <a:ext cx="6096000" cy="461665"/>
          </a:xfrm>
          <a:prstGeom prst="rect">
            <a:avLst/>
          </a:prstGeom>
          <a:noFill/>
        </p:spPr>
        <p:txBody>
          <a:bodyPr wrap="square">
            <a:spAutoFit/>
          </a:bodyPr>
          <a:lstStyle/>
          <a:p>
            <a:pPr>
              <a:spcBef>
                <a:spcPct val="0"/>
              </a:spcBef>
              <a:spcAft>
                <a:spcPts val="600"/>
              </a:spcAft>
            </a:pPr>
            <a:r>
              <a:rPr lang="en-US" altLang="zh-CN" sz="2400" b="1" dirty="0">
                <a:ln w="9525">
                  <a:solidFill>
                    <a:schemeClr val="bg1"/>
                  </a:solidFill>
                  <a:prstDash val="solid"/>
                </a:ln>
                <a:solidFill>
                  <a:schemeClr val="accent2"/>
                </a:solidFill>
                <a:effectLst>
                  <a:outerShdw blurRad="12700" dist="38100" dir="2700000" algn="tl" rotWithShape="0">
                    <a:schemeClr val="accent5">
                      <a:lumMod val="60000"/>
                      <a:lumOff val="40000"/>
                    </a:schemeClr>
                  </a:outerShdw>
                </a:effectLst>
                <a:latin typeface="+mj-lt"/>
                <a:ea typeface="+mj-ea"/>
                <a:cs typeface="+mj-cs"/>
                <a:sym typeface="Arial" panose="020B0604020202020204" pitchFamily="34" charset="0"/>
              </a:rPr>
              <a:t>BIVARIATE ANALYSIS - </a:t>
            </a:r>
            <a:r>
              <a:rPr lang="en-US" altLang="zh-CN" sz="2400" b="1" dirty="0" err="1">
                <a:ln w="9525">
                  <a:solidFill>
                    <a:schemeClr val="bg1"/>
                  </a:solidFill>
                  <a:prstDash val="solid"/>
                </a:ln>
                <a:solidFill>
                  <a:schemeClr val="accent2"/>
                </a:solidFill>
                <a:effectLst>
                  <a:outerShdw blurRad="12700" dist="38100" dir="2700000" algn="tl" rotWithShape="0">
                    <a:schemeClr val="accent5">
                      <a:lumMod val="60000"/>
                      <a:lumOff val="40000"/>
                    </a:schemeClr>
                  </a:outerShdw>
                </a:effectLst>
                <a:latin typeface="+mj-lt"/>
                <a:ea typeface="+mj-ea"/>
                <a:cs typeface="+mj-cs"/>
                <a:sym typeface="Arial" panose="020B0604020202020204" pitchFamily="34" charset="0"/>
              </a:rPr>
              <a:t>Ttest</a:t>
            </a:r>
            <a:endParaRPr lang="en-US" altLang="zh-CN" sz="2400" b="1" dirty="0">
              <a:ln w="9525">
                <a:solidFill>
                  <a:schemeClr val="bg1"/>
                </a:solidFill>
                <a:prstDash val="solid"/>
              </a:ln>
              <a:solidFill>
                <a:schemeClr val="accent2"/>
              </a:solidFill>
              <a:effectLst>
                <a:outerShdw blurRad="12700" dist="38100" dir="2700000" algn="tl" rotWithShape="0">
                  <a:schemeClr val="accent5">
                    <a:lumMod val="60000"/>
                    <a:lumOff val="40000"/>
                  </a:schemeClr>
                </a:outerShdw>
              </a:effectLst>
              <a:latin typeface="+mj-lt"/>
              <a:ea typeface="+mj-ea"/>
              <a:cs typeface="+mj-cs"/>
              <a:sym typeface="Arial" panose="020B0604020202020204" pitchFamily="34" charset="0"/>
            </a:endParaRPr>
          </a:p>
        </p:txBody>
      </p:sp>
      <p:sp>
        <p:nvSpPr>
          <p:cNvPr id="8" name="TextBox 7">
            <a:extLst>
              <a:ext uri="{FF2B5EF4-FFF2-40B4-BE49-F238E27FC236}">
                <a16:creationId xmlns:a16="http://schemas.microsoft.com/office/drawing/2014/main" id="{A908CB68-5ECB-4BA3-558C-72731C261E10}"/>
              </a:ext>
            </a:extLst>
          </p:cNvPr>
          <p:cNvSpPr txBox="1"/>
          <p:nvPr/>
        </p:nvSpPr>
        <p:spPr>
          <a:xfrm>
            <a:off x="5684384" y="4777514"/>
            <a:ext cx="5737149"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p-value less than 0.05 indicates that there is a statistically significant difference in mean </a:t>
            </a:r>
            <a:r>
              <a:rPr lang="en-US" sz="1400" dirty="0" err="1"/>
              <a:t>ExitRates</a:t>
            </a:r>
            <a:r>
              <a:rPr lang="en-US" sz="1400" dirty="0"/>
              <a:t> between users who made a purchase and those who didn’t.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users who had high </a:t>
            </a:r>
            <a:r>
              <a:rPr lang="en-US" sz="1400" dirty="0" err="1"/>
              <a:t>ExitRates</a:t>
            </a:r>
            <a:r>
              <a:rPr lang="en-US" sz="1400" dirty="0"/>
              <a:t> are more likely to not purchase.</a:t>
            </a:r>
          </a:p>
        </p:txBody>
      </p:sp>
      <p:pic>
        <p:nvPicPr>
          <p:cNvPr id="4" name="Picture 3">
            <a:extLst>
              <a:ext uri="{FF2B5EF4-FFF2-40B4-BE49-F238E27FC236}">
                <a16:creationId xmlns:a16="http://schemas.microsoft.com/office/drawing/2014/main" id="{93B53890-C3C6-5DC4-EF88-652C8BF7174C}"/>
              </a:ext>
            </a:extLst>
          </p:cNvPr>
          <p:cNvPicPr>
            <a:picLocks noChangeAspect="1"/>
          </p:cNvPicPr>
          <p:nvPr/>
        </p:nvPicPr>
        <p:blipFill>
          <a:blip r:embed="rId2"/>
          <a:stretch>
            <a:fillRect/>
          </a:stretch>
        </p:blipFill>
        <p:spPr>
          <a:xfrm>
            <a:off x="399638" y="1439693"/>
            <a:ext cx="4911141" cy="5014117"/>
          </a:xfrm>
          <a:prstGeom prst="rect">
            <a:avLst/>
          </a:prstGeom>
        </p:spPr>
      </p:pic>
      <p:sp>
        <p:nvSpPr>
          <p:cNvPr id="7" name="TextBox 6">
            <a:extLst>
              <a:ext uri="{FF2B5EF4-FFF2-40B4-BE49-F238E27FC236}">
                <a16:creationId xmlns:a16="http://schemas.microsoft.com/office/drawing/2014/main" id="{D6C213CF-AE5A-DB24-2882-F1A59509B4D4}"/>
              </a:ext>
            </a:extLst>
          </p:cNvPr>
          <p:cNvSpPr txBox="1"/>
          <p:nvPr/>
        </p:nvSpPr>
        <p:spPr>
          <a:xfrm>
            <a:off x="1544908" y="807552"/>
            <a:ext cx="3552025" cy="369332"/>
          </a:xfrm>
          <a:prstGeom prst="rect">
            <a:avLst/>
          </a:prstGeom>
          <a:noFill/>
        </p:spPr>
        <p:txBody>
          <a:bodyPr wrap="square">
            <a:spAutoFit/>
          </a:bodyPr>
          <a:lstStyle/>
          <a:p>
            <a:r>
              <a:rPr lang="en-US" b="0" i="0" dirty="0" err="1">
                <a:solidFill>
                  <a:srgbClr val="000000"/>
                </a:solidFill>
                <a:effectLst/>
                <a:highlight>
                  <a:srgbClr val="FAFBFE"/>
                </a:highlight>
                <a:latin typeface="Arial" panose="020B0604020202020204" pitchFamily="34" charset="0"/>
              </a:rPr>
              <a:t>ExitRates</a:t>
            </a:r>
            <a:r>
              <a:rPr lang="en-US" b="0" i="0" dirty="0">
                <a:solidFill>
                  <a:srgbClr val="000000"/>
                </a:solidFill>
                <a:effectLst/>
                <a:highlight>
                  <a:srgbClr val="FAFBFE"/>
                </a:highlight>
                <a:latin typeface="Arial" panose="020B0604020202020204" pitchFamily="34" charset="0"/>
              </a:rPr>
              <a:t> Vs Revenue</a:t>
            </a:r>
            <a:endParaRPr lang="en-US" dirty="0"/>
          </a:p>
        </p:txBody>
      </p:sp>
      <p:pic>
        <p:nvPicPr>
          <p:cNvPr id="11" name="Picture 10">
            <a:extLst>
              <a:ext uri="{FF2B5EF4-FFF2-40B4-BE49-F238E27FC236}">
                <a16:creationId xmlns:a16="http://schemas.microsoft.com/office/drawing/2014/main" id="{75D25058-1FA2-3216-2F94-3757746C5307}"/>
              </a:ext>
            </a:extLst>
          </p:cNvPr>
          <p:cNvPicPr>
            <a:picLocks noChangeAspect="1"/>
          </p:cNvPicPr>
          <p:nvPr/>
        </p:nvPicPr>
        <p:blipFill>
          <a:blip r:embed="rId3"/>
          <a:stretch>
            <a:fillRect/>
          </a:stretch>
        </p:blipFill>
        <p:spPr>
          <a:xfrm>
            <a:off x="6025614" y="695491"/>
            <a:ext cx="5077330" cy="3875718"/>
          </a:xfrm>
          <a:prstGeom prst="rect">
            <a:avLst/>
          </a:prstGeom>
        </p:spPr>
      </p:pic>
    </p:spTree>
    <p:extLst>
      <p:ext uri="{BB962C8B-B14F-4D97-AF65-F5344CB8AC3E}">
        <p14:creationId xmlns:p14="http://schemas.microsoft.com/office/powerpoint/2010/main" val="2432979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02A7AD-FA59-A617-9644-3AFF33B1639E}"/>
              </a:ext>
            </a:extLst>
          </p:cNvPr>
          <p:cNvPicPr>
            <a:picLocks noChangeAspect="1"/>
          </p:cNvPicPr>
          <p:nvPr/>
        </p:nvPicPr>
        <p:blipFill>
          <a:blip r:embed="rId2"/>
          <a:stretch>
            <a:fillRect/>
          </a:stretch>
        </p:blipFill>
        <p:spPr>
          <a:xfrm>
            <a:off x="3435144" y="712039"/>
            <a:ext cx="6096000" cy="6118833"/>
          </a:xfrm>
          <a:prstGeom prst="rect">
            <a:avLst/>
          </a:prstGeom>
        </p:spPr>
      </p:pic>
      <p:sp>
        <p:nvSpPr>
          <p:cNvPr id="4" name="TextBox 3">
            <a:extLst>
              <a:ext uri="{FF2B5EF4-FFF2-40B4-BE49-F238E27FC236}">
                <a16:creationId xmlns:a16="http://schemas.microsoft.com/office/drawing/2014/main" id="{130F9498-AC04-5340-59BB-4FA50AE4A6AE}"/>
              </a:ext>
            </a:extLst>
          </p:cNvPr>
          <p:cNvSpPr txBox="1"/>
          <p:nvPr/>
        </p:nvSpPr>
        <p:spPr>
          <a:xfrm>
            <a:off x="474133" y="60867"/>
            <a:ext cx="6096000" cy="461665"/>
          </a:xfrm>
          <a:prstGeom prst="rect">
            <a:avLst/>
          </a:prstGeom>
          <a:noFill/>
        </p:spPr>
        <p:txBody>
          <a:bodyPr wrap="square">
            <a:spAutoFit/>
          </a:bodyPr>
          <a:lstStyle/>
          <a:p>
            <a:pPr>
              <a:spcBef>
                <a:spcPct val="0"/>
              </a:spcBef>
              <a:spcAft>
                <a:spcPts val="600"/>
              </a:spcAft>
            </a:pPr>
            <a:r>
              <a:rPr lang="en-US" altLang="zh-CN" sz="2400" b="1" dirty="0">
                <a:ln w="9525">
                  <a:solidFill>
                    <a:schemeClr val="bg1"/>
                  </a:solidFill>
                  <a:prstDash val="solid"/>
                </a:ln>
                <a:solidFill>
                  <a:schemeClr val="accent2"/>
                </a:solidFill>
                <a:effectLst>
                  <a:outerShdw blurRad="12700" dist="38100" dir="2700000" algn="tl" rotWithShape="0">
                    <a:schemeClr val="accent5">
                      <a:lumMod val="60000"/>
                      <a:lumOff val="40000"/>
                    </a:schemeClr>
                  </a:outerShdw>
                </a:effectLst>
                <a:latin typeface="+mj-lt"/>
                <a:ea typeface="+mj-ea"/>
                <a:cs typeface="+mj-cs"/>
                <a:sym typeface="Arial" panose="020B0604020202020204" pitchFamily="34" charset="0"/>
              </a:rPr>
              <a:t>SCATTERPLOT</a:t>
            </a:r>
          </a:p>
        </p:txBody>
      </p:sp>
    </p:spTree>
    <p:extLst>
      <p:ext uri="{BB962C8B-B14F-4D97-AF65-F5344CB8AC3E}">
        <p14:creationId xmlns:p14="http://schemas.microsoft.com/office/powerpoint/2010/main" val="619975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3CF4BC-3416-0999-41DB-73BC305A8641}"/>
              </a:ext>
            </a:extLst>
          </p:cNvPr>
          <p:cNvPicPr>
            <a:picLocks noChangeAspect="1"/>
          </p:cNvPicPr>
          <p:nvPr/>
        </p:nvPicPr>
        <p:blipFill>
          <a:blip r:embed="rId2"/>
          <a:stretch>
            <a:fillRect/>
          </a:stretch>
        </p:blipFill>
        <p:spPr>
          <a:xfrm>
            <a:off x="0" y="803746"/>
            <a:ext cx="12192000" cy="5250508"/>
          </a:xfrm>
          <a:prstGeom prst="rect">
            <a:avLst/>
          </a:prstGeom>
        </p:spPr>
      </p:pic>
      <p:sp>
        <p:nvSpPr>
          <p:cNvPr id="4" name="TextBox 3">
            <a:extLst>
              <a:ext uri="{FF2B5EF4-FFF2-40B4-BE49-F238E27FC236}">
                <a16:creationId xmlns:a16="http://schemas.microsoft.com/office/drawing/2014/main" id="{BC0B2CF3-AE2F-E2C4-8AC5-C75FCE8A0C00}"/>
              </a:ext>
            </a:extLst>
          </p:cNvPr>
          <p:cNvSpPr txBox="1"/>
          <p:nvPr/>
        </p:nvSpPr>
        <p:spPr>
          <a:xfrm>
            <a:off x="474133" y="60867"/>
            <a:ext cx="6096000" cy="461665"/>
          </a:xfrm>
          <a:prstGeom prst="rect">
            <a:avLst/>
          </a:prstGeom>
          <a:noFill/>
        </p:spPr>
        <p:txBody>
          <a:bodyPr wrap="square">
            <a:spAutoFit/>
          </a:bodyPr>
          <a:lstStyle/>
          <a:p>
            <a:pPr>
              <a:spcBef>
                <a:spcPct val="0"/>
              </a:spcBef>
              <a:spcAft>
                <a:spcPts val="600"/>
              </a:spcAft>
            </a:pPr>
            <a:r>
              <a:rPr lang="en-US" altLang="zh-CN" sz="2400" b="1" dirty="0">
                <a:ln w="9525">
                  <a:solidFill>
                    <a:schemeClr val="bg1"/>
                  </a:solidFill>
                  <a:prstDash val="solid"/>
                </a:ln>
                <a:solidFill>
                  <a:schemeClr val="accent2"/>
                </a:solidFill>
                <a:effectLst>
                  <a:outerShdw blurRad="12700" dist="38100" dir="2700000" algn="tl" rotWithShape="0">
                    <a:schemeClr val="accent5">
                      <a:lumMod val="60000"/>
                      <a:lumOff val="40000"/>
                    </a:schemeClr>
                  </a:outerShdw>
                </a:effectLst>
                <a:latin typeface="+mj-lt"/>
                <a:ea typeface="+mj-ea"/>
                <a:cs typeface="+mj-cs"/>
                <a:sym typeface="Arial" panose="020B0604020202020204" pitchFamily="34" charset="0"/>
              </a:rPr>
              <a:t>CORRELATION MATRIX</a:t>
            </a:r>
          </a:p>
        </p:txBody>
      </p:sp>
      <p:sp>
        <p:nvSpPr>
          <p:cNvPr id="9" name="TextBox 8">
            <a:extLst>
              <a:ext uri="{FF2B5EF4-FFF2-40B4-BE49-F238E27FC236}">
                <a16:creationId xmlns:a16="http://schemas.microsoft.com/office/drawing/2014/main" id="{0E8F139F-F0F0-1D2C-70A5-43128095CF70}"/>
              </a:ext>
            </a:extLst>
          </p:cNvPr>
          <p:cNvSpPr txBox="1"/>
          <p:nvPr/>
        </p:nvSpPr>
        <p:spPr>
          <a:xfrm>
            <a:off x="347132" y="6054254"/>
            <a:ext cx="11565467"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t>From the result we can see that </a:t>
            </a:r>
            <a:r>
              <a:rPr lang="en-US" sz="1400" dirty="0" err="1"/>
              <a:t>ProductRelated</a:t>
            </a:r>
            <a:r>
              <a:rPr lang="en-US" sz="1400" dirty="0"/>
              <a:t> and </a:t>
            </a:r>
            <a:r>
              <a:rPr lang="en-US" sz="1400" dirty="0" err="1"/>
              <a:t>ProductRelated_Duration</a:t>
            </a:r>
            <a:r>
              <a:rPr lang="en-US" sz="1400" dirty="0"/>
              <a:t> are highly correlated</a:t>
            </a:r>
          </a:p>
          <a:p>
            <a:pPr marL="285750" indent="-285750">
              <a:buFont typeface="Arial" panose="020B0604020202020204" pitchFamily="34" charset="0"/>
              <a:buChar char="•"/>
            </a:pPr>
            <a:r>
              <a:rPr lang="en-US" sz="1400" dirty="0"/>
              <a:t>Also </a:t>
            </a:r>
            <a:r>
              <a:rPr lang="en-US" sz="1400" dirty="0" err="1"/>
              <a:t>ExitRates</a:t>
            </a:r>
            <a:r>
              <a:rPr lang="en-US" sz="1400" dirty="0"/>
              <a:t> and </a:t>
            </a:r>
            <a:r>
              <a:rPr lang="en-US" sz="1400" dirty="0" err="1"/>
              <a:t>BounceRates</a:t>
            </a:r>
            <a:r>
              <a:rPr lang="en-US" sz="1400" dirty="0"/>
              <a:t> are highly correlated</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AA21E8C7-304C-340F-A438-1AD844E481BC}"/>
                  </a:ext>
                </a:extLst>
              </p14:cNvPr>
              <p14:cNvContentPartPr/>
              <p14:nvPr/>
            </p14:nvContentPartPr>
            <p14:xfrm>
              <a:off x="5274747" y="3141080"/>
              <a:ext cx="591840" cy="19080"/>
            </p14:xfrm>
          </p:contentPart>
        </mc:Choice>
        <mc:Fallback xmlns="">
          <p:pic>
            <p:nvPicPr>
              <p:cNvPr id="10" name="Ink 9">
                <a:extLst>
                  <a:ext uri="{FF2B5EF4-FFF2-40B4-BE49-F238E27FC236}">
                    <a16:creationId xmlns:a16="http://schemas.microsoft.com/office/drawing/2014/main" id="{AA21E8C7-304C-340F-A438-1AD844E481BC}"/>
                  </a:ext>
                </a:extLst>
              </p:cNvPr>
              <p:cNvPicPr/>
              <p:nvPr/>
            </p:nvPicPr>
            <p:blipFill>
              <a:blip r:embed="rId4"/>
              <a:stretch>
                <a:fillRect/>
              </a:stretch>
            </p:blipFill>
            <p:spPr>
              <a:xfrm>
                <a:off x="5203107" y="2997080"/>
                <a:ext cx="73548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133887F8-7DC0-E15C-A252-74D69CF209C8}"/>
                  </a:ext>
                </a:extLst>
              </p14:cNvPr>
              <p14:cNvContentPartPr/>
              <p14:nvPr/>
            </p14:nvContentPartPr>
            <p14:xfrm>
              <a:off x="6045147" y="2776760"/>
              <a:ext cx="1082520" cy="68400"/>
            </p14:xfrm>
          </p:contentPart>
        </mc:Choice>
        <mc:Fallback xmlns="">
          <p:pic>
            <p:nvPicPr>
              <p:cNvPr id="11" name="Ink 10">
                <a:extLst>
                  <a:ext uri="{FF2B5EF4-FFF2-40B4-BE49-F238E27FC236}">
                    <a16:creationId xmlns:a16="http://schemas.microsoft.com/office/drawing/2014/main" id="{133887F8-7DC0-E15C-A252-74D69CF209C8}"/>
                  </a:ext>
                </a:extLst>
              </p:cNvPr>
              <p:cNvPicPr/>
              <p:nvPr/>
            </p:nvPicPr>
            <p:blipFill>
              <a:blip r:embed="rId6"/>
              <a:stretch>
                <a:fillRect/>
              </a:stretch>
            </p:blipFill>
            <p:spPr>
              <a:xfrm>
                <a:off x="5973507" y="2632760"/>
                <a:ext cx="1226160" cy="356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E3EA456E-01D4-70D2-E227-9C896DBACDE9}"/>
                  </a:ext>
                </a:extLst>
              </p14:cNvPr>
              <p14:cNvContentPartPr/>
              <p14:nvPr/>
            </p14:nvContentPartPr>
            <p14:xfrm>
              <a:off x="7306587" y="3792680"/>
              <a:ext cx="498600" cy="34920"/>
            </p14:xfrm>
          </p:contentPart>
        </mc:Choice>
        <mc:Fallback xmlns="">
          <p:pic>
            <p:nvPicPr>
              <p:cNvPr id="12" name="Ink 11">
                <a:extLst>
                  <a:ext uri="{FF2B5EF4-FFF2-40B4-BE49-F238E27FC236}">
                    <a16:creationId xmlns:a16="http://schemas.microsoft.com/office/drawing/2014/main" id="{E3EA456E-01D4-70D2-E227-9C896DBACDE9}"/>
                  </a:ext>
                </a:extLst>
              </p:cNvPr>
              <p:cNvPicPr/>
              <p:nvPr/>
            </p:nvPicPr>
            <p:blipFill>
              <a:blip r:embed="rId8"/>
              <a:stretch>
                <a:fillRect/>
              </a:stretch>
            </p:blipFill>
            <p:spPr>
              <a:xfrm>
                <a:off x="7234947" y="3649040"/>
                <a:ext cx="642240" cy="322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ABE658DE-C2E8-886C-4196-83249C233A80}"/>
                  </a:ext>
                </a:extLst>
              </p14:cNvPr>
              <p14:cNvContentPartPr/>
              <p14:nvPr/>
            </p14:nvContentPartPr>
            <p14:xfrm>
              <a:off x="7949907" y="3487760"/>
              <a:ext cx="388800" cy="17640"/>
            </p14:xfrm>
          </p:contentPart>
        </mc:Choice>
        <mc:Fallback xmlns="">
          <p:pic>
            <p:nvPicPr>
              <p:cNvPr id="13" name="Ink 12">
                <a:extLst>
                  <a:ext uri="{FF2B5EF4-FFF2-40B4-BE49-F238E27FC236}">
                    <a16:creationId xmlns:a16="http://schemas.microsoft.com/office/drawing/2014/main" id="{ABE658DE-C2E8-886C-4196-83249C233A80}"/>
                  </a:ext>
                </a:extLst>
              </p:cNvPr>
              <p:cNvPicPr/>
              <p:nvPr/>
            </p:nvPicPr>
            <p:blipFill>
              <a:blip r:embed="rId10"/>
              <a:stretch>
                <a:fillRect/>
              </a:stretch>
            </p:blipFill>
            <p:spPr>
              <a:xfrm>
                <a:off x="7878267" y="3344120"/>
                <a:ext cx="532440" cy="305280"/>
              </a:xfrm>
              <a:prstGeom prst="rect">
                <a:avLst/>
              </a:prstGeom>
            </p:spPr>
          </p:pic>
        </mc:Fallback>
      </mc:AlternateContent>
    </p:spTree>
    <p:extLst>
      <p:ext uri="{BB962C8B-B14F-4D97-AF65-F5344CB8AC3E}">
        <p14:creationId xmlns:p14="http://schemas.microsoft.com/office/powerpoint/2010/main" val="2816201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A4BCB5-DA49-1629-8BEC-D8490FCA13C4}"/>
              </a:ext>
            </a:extLst>
          </p:cNvPr>
          <p:cNvSpPr txBox="1"/>
          <p:nvPr/>
        </p:nvSpPr>
        <p:spPr>
          <a:xfrm>
            <a:off x="440267" y="60868"/>
            <a:ext cx="9042400" cy="461665"/>
          </a:xfrm>
          <a:prstGeom prst="rect">
            <a:avLst/>
          </a:prstGeom>
          <a:noFill/>
        </p:spPr>
        <p:txBody>
          <a:bodyPr wrap="square">
            <a:spAutoFit/>
          </a:bodyPr>
          <a:lstStyle/>
          <a:p>
            <a:pPr>
              <a:spcBef>
                <a:spcPct val="0"/>
              </a:spcBef>
              <a:spcAft>
                <a:spcPts val="600"/>
              </a:spcAft>
            </a:pPr>
            <a:r>
              <a:rPr lang="en-US" altLang="zh-CN" sz="2400" b="1" dirty="0">
                <a:ln w="9525">
                  <a:solidFill>
                    <a:schemeClr val="bg1"/>
                  </a:solidFill>
                  <a:prstDash val="solid"/>
                </a:ln>
                <a:solidFill>
                  <a:schemeClr val="accent2"/>
                </a:solidFill>
                <a:effectLst>
                  <a:outerShdw blurRad="12700" dist="38100" dir="2700000" algn="tl" rotWithShape="0">
                    <a:schemeClr val="accent5">
                      <a:lumMod val="60000"/>
                      <a:lumOff val="40000"/>
                    </a:schemeClr>
                  </a:outerShdw>
                </a:effectLst>
                <a:latin typeface="+mj-lt"/>
                <a:ea typeface="+mj-ea"/>
                <a:cs typeface="+mj-cs"/>
                <a:sym typeface="Arial" panose="020B0604020202020204" pitchFamily="34" charset="0"/>
              </a:rPr>
              <a:t>PREDICTIVE MODELING – LOGISTIC REGRESSION</a:t>
            </a:r>
          </a:p>
        </p:txBody>
      </p:sp>
      <p:sp>
        <p:nvSpPr>
          <p:cNvPr id="20" name="TextBox 19">
            <a:extLst>
              <a:ext uri="{FF2B5EF4-FFF2-40B4-BE49-F238E27FC236}">
                <a16:creationId xmlns:a16="http://schemas.microsoft.com/office/drawing/2014/main" id="{AC7D526E-2197-10A2-FD61-4B780C189A17}"/>
              </a:ext>
            </a:extLst>
          </p:cNvPr>
          <p:cNvSpPr txBox="1"/>
          <p:nvPr/>
        </p:nvSpPr>
        <p:spPr>
          <a:xfrm>
            <a:off x="9144614" y="2856232"/>
            <a:ext cx="2323278"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c statistic value is 0.91 which indicates the model is good</a:t>
            </a:r>
          </a:p>
        </p:txBody>
      </p:sp>
      <p:pic>
        <p:nvPicPr>
          <p:cNvPr id="2" name="Picture 1" descr="A screenshot of a logistic procedure&#10;&#10;Description automatically generated">
            <a:extLst>
              <a:ext uri="{FF2B5EF4-FFF2-40B4-BE49-F238E27FC236}">
                <a16:creationId xmlns:a16="http://schemas.microsoft.com/office/drawing/2014/main" id="{E46396AF-A5F1-CCFA-1F78-18B33944FA48}"/>
              </a:ext>
            </a:extLst>
          </p:cNvPr>
          <p:cNvPicPr>
            <a:picLocks noChangeAspect="1"/>
          </p:cNvPicPr>
          <p:nvPr/>
        </p:nvPicPr>
        <p:blipFill>
          <a:blip r:embed="rId2"/>
          <a:stretch>
            <a:fillRect/>
          </a:stretch>
        </p:blipFill>
        <p:spPr>
          <a:xfrm>
            <a:off x="658902" y="1137788"/>
            <a:ext cx="4637479" cy="4582424"/>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1DB2E943-69DF-0C39-8130-0423FB45C55A}"/>
              </a:ext>
            </a:extLst>
          </p:cNvPr>
          <p:cNvPicPr>
            <a:picLocks noChangeAspect="1"/>
          </p:cNvPicPr>
          <p:nvPr/>
        </p:nvPicPr>
        <p:blipFill>
          <a:blip r:embed="rId3"/>
          <a:stretch>
            <a:fillRect/>
          </a:stretch>
        </p:blipFill>
        <p:spPr>
          <a:xfrm>
            <a:off x="6008585" y="1389110"/>
            <a:ext cx="2512038" cy="4079779"/>
          </a:xfrm>
          <a:prstGeom prst="rect">
            <a:avLst/>
          </a:prstGeom>
        </p:spPr>
      </p:pic>
      <p:pic>
        <p:nvPicPr>
          <p:cNvPr id="9" name="Picture 8">
            <a:extLst>
              <a:ext uri="{FF2B5EF4-FFF2-40B4-BE49-F238E27FC236}">
                <a16:creationId xmlns:a16="http://schemas.microsoft.com/office/drawing/2014/main" id="{3D79759D-071F-1836-2063-F7A797887786}"/>
              </a:ext>
            </a:extLst>
          </p:cNvPr>
          <p:cNvPicPr>
            <a:picLocks noChangeAspect="1"/>
          </p:cNvPicPr>
          <p:nvPr/>
        </p:nvPicPr>
        <p:blipFill>
          <a:blip r:embed="rId4"/>
          <a:stretch>
            <a:fillRect/>
          </a:stretch>
        </p:blipFill>
        <p:spPr>
          <a:xfrm>
            <a:off x="8839848" y="3732099"/>
            <a:ext cx="3092489" cy="1483840"/>
          </a:xfrm>
          <a:prstGeom prst="rect">
            <a:avLst/>
          </a:prstGeom>
        </p:spPr>
      </p:pic>
      <p:pic>
        <p:nvPicPr>
          <p:cNvPr id="11" name="Picture 10">
            <a:extLst>
              <a:ext uri="{FF2B5EF4-FFF2-40B4-BE49-F238E27FC236}">
                <a16:creationId xmlns:a16="http://schemas.microsoft.com/office/drawing/2014/main" id="{70A889FE-93ED-6AB9-683A-E5D416794495}"/>
              </a:ext>
            </a:extLst>
          </p:cNvPr>
          <p:cNvPicPr>
            <a:picLocks noChangeAspect="1"/>
          </p:cNvPicPr>
          <p:nvPr/>
        </p:nvPicPr>
        <p:blipFill>
          <a:blip r:embed="rId5"/>
          <a:stretch>
            <a:fillRect/>
          </a:stretch>
        </p:blipFill>
        <p:spPr>
          <a:xfrm>
            <a:off x="8839848" y="1137788"/>
            <a:ext cx="2932810" cy="1397126"/>
          </a:xfrm>
          <a:prstGeom prst="rect">
            <a:avLst/>
          </a:prstGeom>
        </p:spPr>
      </p:pic>
      <mc:AlternateContent xmlns:mc="http://schemas.openxmlformats.org/markup-compatibility/2006" xmlns:p14="http://schemas.microsoft.com/office/powerpoint/2010/main">
        <mc:Choice Requires="p14">
          <p:contentPart p14:bwMode="auto" r:id="rId6">
            <p14:nvContentPartPr>
              <p14:cNvPr id="18" name="Ink 17">
                <a:extLst>
                  <a:ext uri="{FF2B5EF4-FFF2-40B4-BE49-F238E27FC236}">
                    <a16:creationId xmlns:a16="http://schemas.microsoft.com/office/drawing/2014/main" id="{FCE76539-F36B-0BBF-4DB7-20C2D77291E6}"/>
                  </a:ext>
                </a:extLst>
              </p14:cNvPr>
              <p14:cNvContentPartPr/>
              <p14:nvPr/>
            </p14:nvContentPartPr>
            <p14:xfrm>
              <a:off x="11375218" y="2348702"/>
              <a:ext cx="397440" cy="35280"/>
            </p14:xfrm>
          </p:contentPart>
        </mc:Choice>
        <mc:Fallback xmlns="">
          <p:pic>
            <p:nvPicPr>
              <p:cNvPr id="18" name="Ink 17">
                <a:extLst>
                  <a:ext uri="{FF2B5EF4-FFF2-40B4-BE49-F238E27FC236}">
                    <a16:creationId xmlns:a16="http://schemas.microsoft.com/office/drawing/2014/main" id="{FCE76539-F36B-0BBF-4DB7-20C2D77291E6}"/>
                  </a:ext>
                </a:extLst>
              </p:cNvPr>
              <p:cNvPicPr/>
              <p:nvPr/>
            </p:nvPicPr>
            <p:blipFill>
              <a:blip r:embed="rId7"/>
              <a:stretch>
                <a:fillRect/>
              </a:stretch>
            </p:blipFill>
            <p:spPr>
              <a:xfrm>
                <a:off x="11321218" y="2239589"/>
                <a:ext cx="505080" cy="253143"/>
              </a:xfrm>
              <a:prstGeom prst="rect">
                <a:avLst/>
              </a:prstGeom>
            </p:spPr>
          </p:pic>
        </mc:Fallback>
      </mc:AlternateContent>
    </p:spTree>
    <p:extLst>
      <p:ext uri="{BB962C8B-B14F-4D97-AF65-F5344CB8AC3E}">
        <p14:creationId xmlns:p14="http://schemas.microsoft.com/office/powerpoint/2010/main" val="3648980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DD3760B-21DD-BBE5-C05E-28541D6E413C}"/>
              </a:ext>
            </a:extLst>
          </p:cNvPr>
          <p:cNvSpPr txBox="1"/>
          <p:nvPr/>
        </p:nvSpPr>
        <p:spPr>
          <a:xfrm>
            <a:off x="440267" y="60868"/>
            <a:ext cx="9042400" cy="461665"/>
          </a:xfrm>
          <a:prstGeom prst="rect">
            <a:avLst/>
          </a:prstGeom>
          <a:noFill/>
        </p:spPr>
        <p:txBody>
          <a:bodyPr wrap="square">
            <a:spAutoFit/>
          </a:bodyPr>
          <a:lstStyle/>
          <a:p>
            <a:pPr>
              <a:spcBef>
                <a:spcPct val="0"/>
              </a:spcBef>
              <a:spcAft>
                <a:spcPts val="600"/>
              </a:spcAft>
            </a:pPr>
            <a:r>
              <a:rPr lang="en-US" altLang="zh-CN" sz="2400" b="1" dirty="0">
                <a:ln w="9525">
                  <a:solidFill>
                    <a:schemeClr val="bg1"/>
                  </a:solidFill>
                  <a:prstDash val="solid"/>
                </a:ln>
                <a:solidFill>
                  <a:schemeClr val="accent2"/>
                </a:solidFill>
                <a:effectLst>
                  <a:outerShdw blurRad="12700" dist="38100" dir="2700000" algn="tl" rotWithShape="0">
                    <a:schemeClr val="accent5">
                      <a:lumMod val="60000"/>
                      <a:lumOff val="40000"/>
                    </a:schemeClr>
                  </a:outerShdw>
                </a:effectLst>
                <a:latin typeface="+mj-lt"/>
                <a:ea typeface="+mj-ea"/>
                <a:cs typeface="+mj-cs"/>
                <a:sym typeface="Arial" panose="020B0604020202020204" pitchFamily="34" charset="0"/>
              </a:rPr>
              <a:t>PREDICTIVE MODELING – LOGISTIC REGRESSION</a:t>
            </a:r>
          </a:p>
        </p:txBody>
      </p:sp>
      <p:pic>
        <p:nvPicPr>
          <p:cNvPr id="2" name="Picture 1" descr="A screenshot of a data sheet&#10;&#10;Description automatically generated">
            <a:extLst>
              <a:ext uri="{FF2B5EF4-FFF2-40B4-BE49-F238E27FC236}">
                <a16:creationId xmlns:a16="http://schemas.microsoft.com/office/drawing/2014/main" id="{10F20BF8-7476-8335-FA03-E0B1127E42EF}"/>
              </a:ext>
            </a:extLst>
          </p:cNvPr>
          <p:cNvPicPr>
            <a:picLocks noChangeAspect="1"/>
          </p:cNvPicPr>
          <p:nvPr/>
        </p:nvPicPr>
        <p:blipFill>
          <a:blip r:embed="rId2"/>
          <a:stretch>
            <a:fillRect/>
          </a:stretch>
        </p:blipFill>
        <p:spPr>
          <a:xfrm>
            <a:off x="440267" y="878930"/>
            <a:ext cx="5336131" cy="5100140"/>
          </a:xfrm>
          <a:prstGeom prst="rect">
            <a:avLst/>
          </a:prstGeom>
        </p:spPr>
      </p:pic>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90913D2A-A5B3-95F7-1706-FAD3E1A8F3EA}"/>
                  </a:ext>
                </a:extLst>
              </p14:cNvPr>
              <p14:cNvContentPartPr/>
              <p14:nvPr/>
            </p14:nvContentPartPr>
            <p14:xfrm>
              <a:off x="4750147" y="5604491"/>
              <a:ext cx="422640" cy="360"/>
            </p14:xfrm>
          </p:contentPart>
        </mc:Choice>
        <mc:Fallback xmlns="">
          <p:pic>
            <p:nvPicPr>
              <p:cNvPr id="11" name="Ink 10">
                <a:extLst>
                  <a:ext uri="{FF2B5EF4-FFF2-40B4-BE49-F238E27FC236}">
                    <a16:creationId xmlns:a16="http://schemas.microsoft.com/office/drawing/2014/main" id="{90913D2A-A5B3-95F7-1706-FAD3E1A8F3EA}"/>
                  </a:ext>
                </a:extLst>
              </p:cNvPr>
              <p:cNvPicPr/>
              <p:nvPr/>
            </p:nvPicPr>
            <p:blipFill>
              <a:blip r:embed="rId4"/>
              <a:stretch>
                <a:fillRect/>
              </a:stretch>
            </p:blipFill>
            <p:spPr>
              <a:xfrm>
                <a:off x="4696147" y="5496491"/>
                <a:ext cx="5302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4FF47D17-3BD8-D64A-A307-B05FB1DD4062}"/>
                  </a:ext>
                </a:extLst>
              </p14:cNvPr>
              <p14:cNvContentPartPr/>
              <p14:nvPr/>
            </p14:nvContentPartPr>
            <p14:xfrm>
              <a:off x="4724587" y="5373913"/>
              <a:ext cx="448200" cy="34920"/>
            </p14:xfrm>
          </p:contentPart>
        </mc:Choice>
        <mc:Fallback xmlns="">
          <p:pic>
            <p:nvPicPr>
              <p:cNvPr id="10" name="Ink 9">
                <a:extLst>
                  <a:ext uri="{FF2B5EF4-FFF2-40B4-BE49-F238E27FC236}">
                    <a16:creationId xmlns:a16="http://schemas.microsoft.com/office/drawing/2014/main" id="{4FF47D17-3BD8-D64A-A307-B05FB1DD4062}"/>
                  </a:ext>
                </a:extLst>
              </p:cNvPr>
              <p:cNvPicPr/>
              <p:nvPr/>
            </p:nvPicPr>
            <p:blipFill>
              <a:blip r:embed="rId6"/>
              <a:stretch>
                <a:fillRect/>
              </a:stretch>
            </p:blipFill>
            <p:spPr>
              <a:xfrm>
                <a:off x="4670587" y="5267015"/>
                <a:ext cx="555840" cy="248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165FBE0C-20C7-5303-9088-C2DFAA3E7D70}"/>
                  </a:ext>
                </a:extLst>
              </p14:cNvPr>
              <p14:cNvContentPartPr/>
              <p14:nvPr/>
            </p14:nvContentPartPr>
            <p14:xfrm>
              <a:off x="4747723" y="5092434"/>
              <a:ext cx="414720" cy="17640"/>
            </p14:xfrm>
          </p:contentPart>
        </mc:Choice>
        <mc:Fallback xmlns="">
          <p:pic>
            <p:nvPicPr>
              <p:cNvPr id="9" name="Ink 8">
                <a:extLst>
                  <a:ext uri="{FF2B5EF4-FFF2-40B4-BE49-F238E27FC236}">
                    <a16:creationId xmlns:a16="http://schemas.microsoft.com/office/drawing/2014/main" id="{165FBE0C-20C7-5303-9088-C2DFAA3E7D70}"/>
                  </a:ext>
                </a:extLst>
              </p:cNvPr>
              <p:cNvPicPr/>
              <p:nvPr/>
            </p:nvPicPr>
            <p:blipFill>
              <a:blip r:embed="rId8"/>
              <a:stretch>
                <a:fillRect/>
              </a:stretch>
            </p:blipFill>
            <p:spPr>
              <a:xfrm>
                <a:off x="4693676" y="4984434"/>
                <a:ext cx="522454"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1249397B-4975-DD74-A17C-9E1AEFD1BEA2}"/>
                  </a:ext>
                </a:extLst>
              </p14:cNvPr>
              <p14:cNvContentPartPr/>
              <p14:nvPr/>
            </p14:nvContentPartPr>
            <p14:xfrm>
              <a:off x="4724587" y="2594566"/>
              <a:ext cx="414360" cy="19080"/>
            </p14:xfrm>
          </p:contentPart>
        </mc:Choice>
        <mc:Fallback xmlns="">
          <p:pic>
            <p:nvPicPr>
              <p:cNvPr id="13" name="Ink 12">
                <a:extLst>
                  <a:ext uri="{FF2B5EF4-FFF2-40B4-BE49-F238E27FC236}">
                    <a16:creationId xmlns:a16="http://schemas.microsoft.com/office/drawing/2014/main" id="{1249397B-4975-DD74-A17C-9E1AEFD1BEA2}"/>
                  </a:ext>
                </a:extLst>
              </p:cNvPr>
              <p:cNvPicPr/>
              <p:nvPr/>
            </p:nvPicPr>
            <p:blipFill>
              <a:blip r:embed="rId10"/>
              <a:stretch>
                <a:fillRect/>
              </a:stretch>
            </p:blipFill>
            <p:spPr>
              <a:xfrm>
                <a:off x="4670587" y="2484489"/>
                <a:ext cx="522000" cy="238867"/>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BA29EE39-1CF8-777A-7D4C-A2B8E1DD9540}"/>
                  </a:ext>
                </a:extLst>
              </p14:cNvPr>
              <p14:cNvContentPartPr/>
              <p14:nvPr/>
            </p14:nvContentPartPr>
            <p14:xfrm>
              <a:off x="4747723" y="2836123"/>
              <a:ext cx="380160" cy="17640"/>
            </p14:xfrm>
          </p:contentPart>
        </mc:Choice>
        <mc:Fallback xmlns="">
          <p:pic>
            <p:nvPicPr>
              <p:cNvPr id="12" name="Ink 11">
                <a:extLst>
                  <a:ext uri="{FF2B5EF4-FFF2-40B4-BE49-F238E27FC236}">
                    <a16:creationId xmlns:a16="http://schemas.microsoft.com/office/drawing/2014/main" id="{BA29EE39-1CF8-777A-7D4C-A2B8E1DD9540}"/>
                  </a:ext>
                </a:extLst>
              </p:cNvPr>
              <p:cNvPicPr/>
              <p:nvPr/>
            </p:nvPicPr>
            <p:blipFill>
              <a:blip r:embed="rId12"/>
              <a:stretch>
                <a:fillRect/>
              </a:stretch>
            </p:blipFill>
            <p:spPr>
              <a:xfrm>
                <a:off x="4693774" y="2728123"/>
                <a:ext cx="487698" cy="233280"/>
              </a:xfrm>
              <a:prstGeom prst="rect">
                <a:avLst/>
              </a:prstGeom>
            </p:spPr>
          </p:pic>
        </mc:Fallback>
      </mc:AlternateContent>
      <p:pic>
        <p:nvPicPr>
          <p:cNvPr id="4" name="Picture 3" descr="A graph with blue and red dots&#10;&#10;Description automatically generated">
            <a:extLst>
              <a:ext uri="{FF2B5EF4-FFF2-40B4-BE49-F238E27FC236}">
                <a16:creationId xmlns:a16="http://schemas.microsoft.com/office/drawing/2014/main" id="{990C4636-B801-D9D4-8CBF-786E872A748A}"/>
              </a:ext>
            </a:extLst>
          </p:cNvPr>
          <p:cNvPicPr>
            <a:picLocks noChangeAspect="1"/>
          </p:cNvPicPr>
          <p:nvPr/>
        </p:nvPicPr>
        <p:blipFill>
          <a:blip r:embed="rId13"/>
          <a:stretch>
            <a:fillRect/>
          </a:stretch>
        </p:blipFill>
        <p:spPr>
          <a:xfrm>
            <a:off x="5776398" y="1016408"/>
            <a:ext cx="6367024" cy="4825184"/>
          </a:xfrm>
          <a:prstGeom prst="rect">
            <a:avLst/>
          </a:prstGeom>
        </p:spPr>
      </p:pic>
    </p:spTree>
    <p:extLst>
      <p:ext uri="{BB962C8B-B14F-4D97-AF65-F5344CB8AC3E}">
        <p14:creationId xmlns:p14="http://schemas.microsoft.com/office/powerpoint/2010/main" val="1754244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DDED5-8FC7-6F64-ED71-B2227C32ACF3}"/>
              </a:ext>
            </a:extLst>
          </p:cNvPr>
          <p:cNvSpPr txBox="1"/>
          <p:nvPr/>
        </p:nvSpPr>
        <p:spPr>
          <a:xfrm>
            <a:off x="440267" y="60868"/>
            <a:ext cx="9042400" cy="461665"/>
          </a:xfrm>
          <a:prstGeom prst="rect">
            <a:avLst/>
          </a:prstGeom>
          <a:noFill/>
        </p:spPr>
        <p:txBody>
          <a:bodyPr wrap="square">
            <a:spAutoFit/>
          </a:bodyPr>
          <a:lstStyle/>
          <a:p>
            <a:pPr>
              <a:spcBef>
                <a:spcPct val="0"/>
              </a:spcBef>
              <a:spcAft>
                <a:spcPts val="600"/>
              </a:spcAft>
            </a:pPr>
            <a:r>
              <a:rPr lang="en-US" altLang="zh-CN" sz="2400" b="1" dirty="0">
                <a:ln w="9525">
                  <a:solidFill>
                    <a:schemeClr val="bg1"/>
                  </a:solidFill>
                  <a:prstDash val="solid"/>
                </a:ln>
                <a:solidFill>
                  <a:schemeClr val="accent2"/>
                </a:solidFill>
                <a:effectLst>
                  <a:outerShdw blurRad="12700" dist="38100" dir="2700000" algn="tl" rotWithShape="0">
                    <a:schemeClr val="accent5">
                      <a:lumMod val="60000"/>
                      <a:lumOff val="40000"/>
                    </a:schemeClr>
                  </a:outerShdw>
                </a:effectLst>
                <a:latin typeface="+mj-lt"/>
                <a:ea typeface="+mj-ea"/>
                <a:cs typeface="+mj-cs"/>
                <a:sym typeface="Arial" panose="020B0604020202020204" pitchFamily="34" charset="0"/>
              </a:rPr>
              <a:t>LOGISTIC REGRESSION – SPLITTING THE DATA</a:t>
            </a:r>
          </a:p>
        </p:txBody>
      </p:sp>
      <p:sp>
        <p:nvSpPr>
          <p:cNvPr id="9" name="TextBox 8">
            <a:extLst>
              <a:ext uri="{FF2B5EF4-FFF2-40B4-BE49-F238E27FC236}">
                <a16:creationId xmlns:a16="http://schemas.microsoft.com/office/drawing/2014/main" id="{506EDC7C-FA1D-4B64-283F-2E34639F87F5}"/>
              </a:ext>
            </a:extLst>
          </p:cNvPr>
          <p:cNvSpPr txBox="1"/>
          <p:nvPr/>
        </p:nvSpPr>
        <p:spPr>
          <a:xfrm>
            <a:off x="8920237" y="3429000"/>
            <a:ext cx="2531533" cy="830997"/>
          </a:xfrm>
          <a:prstGeom prst="rect">
            <a:avLst/>
          </a:prstGeom>
          <a:noFill/>
        </p:spPr>
        <p:txBody>
          <a:bodyPr wrap="square" rtlCol="0">
            <a:spAutoFit/>
          </a:bodyPr>
          <a:lstStyle/>
          <a:p>
            <a:r>
              <a:rPr lang="en-US" sz="1600" dirty="0"/>
              <a:t>The ROC curve shows the model is working well with test data</a:t>
            </a:r>
          </a:p>
        </p:txBody>
      </p:sp>
      <p:pic>
        <p:nvPicPr>
          <p:cNvPr id="5" name="Picture 4">
            <a:extLst>
              <a:ext uri="{FF2B5EF4-FFF2-40B4-BE49-F238E27FC236}">
                <a16:creationId xmlns:a16="http://schemas.microsoft.com/office/drawing/2014/main" id="{C94CC7C9-7895-3762-C687-AE88B84E7E50}"/>
              </a:ext>
            </a:extLst>
          </p:cNvPr>
          <p:cNvPicPr>
            <a:picLocks noChangeAspect="1"/>
          </p:cNvPicPr>
          <p:nvPr/>
        </p:nvPicPr>
        <p:blipFill>
          <a:blip r:embed="rId2"/>
          <a:stretch>
            <a:fillRect/>
          </a:stretch>
        </p:blipFill>
        <p:spPr>
          <a:xfrm>
            <a:off x="515163" y="832905"/>
            <a:ext cx="7441789" cy="1519850"/>
          </a:xfrm>
          <a:prstGeom prst="rect">
            <a:avLst/>
          </a:prstGeom>
        </p:spPr>
      </p:pic>
      <p:pic>
        <p:nvPicPr>
          <p:cNvPr id="7" name="Picture 6" descr="A graph of a curve&#10;&#10;Description automatically generated">
            <a:extLst>
              <a:ext uri="{FF2B5EF4-FFF2-40B4-BE49-F238E27FC236}">
                <a16:creationId xmlns:a16="http://schemas.microsoft.com/office/drawing/2014/main" id="{9F722303-401E-8643-AB67-D73D591AC8DF}"/>
              </a:ext>
            </a:extLst>
          </p:cNvPr>
          <p:cNvPicPr>
            <a:picLocks noChangeAspect="1"/>
          </p:cNvPicPr>
          <p:nvPr/>
        </p:nvPicPr>
        <p:blipFill>
          <a:blip r:embed="rId3"/>
          <a:stretch>
            <a:fillRect/>
          </a:stretch>
        </p:blipFill>
        <p:spPr>
          <a:xfrm>
            <a:off x="515163" y="2729786"/>
            <a:ext cx="3596005" cy="3550920"/>
          </a:xfrm>
          <a:prstGeom prst="rect">
            <a:avLst/>
          </a:prstGeom>
        </p:spPr>
      </p:pic>
      <p:pic>
        <p:nvPicPr>
          <p:cNvPr id="10" name="Picture 9" descr="A graph of a curve&#10;&#10;Description automatically generated">
            <a:extLst>
              <a:ext uri="{FF2B5EF4-FFF2-40B4-BE49-F238E27FC236}">
                <a16:creationId xmlns:a16="http://schemas.microsoft.com/office/drawing/2014/main" id="{27D2302E-72FF-88E1-ED3A-BC2C4FE13C42}"/>
              </a:ext>
            </a:extLst>
          </p:cNvPr>
          <p:cNvPicPr>
            <a:picLocks noChangeAspect="1"/>
          </p:cNvPicPr>
          <p:nvPr/>
        </p:nvPicPr>
        <p:blipFill>
          <a:blip r:embed="rId4"/>
          <a:stretch>
            <a:fillRect/>
          </a:stretch>
        </p:blipFill>
        <p:spPr>
          <a:xfrm>
            <a:off x="4578875" y="2716846"/>
            <a:ext cx="3596005" cy="3563860"/>
          </a:xfrm>
          <a:prstGeom prst="rect">
            <a:avLst/>
          </a:prstGeom>
        </p:spPr>
      </p:pic>
    </p:spTree>
    <p:extLst>
      <p:ext uri="{BB962C8B-B14F-4D97-AF65-F5344CB8AC3E}">
        <p14:creationId xmlns:p14="http://schemas.microsoft.com/office/powerpoint/2010/main" val="1191017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H_Others_1"/>
          <p:cNvSpPr txBox="1"/>
          <p:nvPr>
            <p:custDataLst>
              <p:tags r:id="rId1"/>
            </p:custDataLst>
          </p:nvPr>
        </p:nvSpPr>
        <p:spPr>
          <a:xfrm>
            <a:off x="-560194" y="0"/>
            <a:ext cx="4384215" cy="492443"/>
          </a:xfrm>
          <a:prstGeom prst="rect">
            <a:avLst/>
          </a:prstGeom>
          <a:noFill/>
        </p:spPr>
        <p:txBody>
          <a:bodyPr vert="horz" wrap="square" lIns="0" tIns="0" rIns="0" bIns="0" rtlCol="0" anchor="ctr" anchorCtr="0">
            <a:spAutoFit/>
          </a:bodyPr>
          <a:lstStyle/>
          <a:p>
            <a:pPr algn="ctr"/>
            <a:r>
              <a:rPr lang="en-US" altLang="zh-CN" sz="3200" b="1" dirty="0">
                <a:ln w="9525">
                  <a:solidFill>
                    <a:schemeClr val="bg1"/>
                  </a:solidFill>
                  <a:prstDash val="solid"/>
                </a:ln>
                <a:solidFill>
                  <a:schemeClr val="accent2"/>
                </a:solidFill>
                <a:effectLst>
                  <a:outerShdw blurRad="12700" dist="38100" dir="2700000" algn="tl" rotWithShape="0">
                    <a:schemeClr val="accent5">
                      <a:lumMod val="60000"/>
                      <a:lumOff val="40000"/>
                    </a:schemeClr>
                  </a:outerShdw>
                </a:effectLst>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CONTENTS</a:t>
            </a:r>
          </a:p>
        </p:txBody>
      </p:sp>
      <p:grpSp>
        <p:nvGrpSpPr>
          <p:cNvPr id="3" name="组合 2"/>
          <p:cNvGrpSpPr/>
          <p:nvPr/>
        </p:nvGrpSpPr>
        <p:grpSpPr>
          <a:xfrm>
            <a:off x="3824021" y="1558716"/>
            <a:ext cx="4411444" cy="4236552"/>
            <a:chOff x="2887283" y="1234235"/>
            <a:chExt cx="3308583" cy="3177414"/>
          </a:xfrm>
        </p:grpSpPr>
        <p:grpSp>
          <p:nvGrpSpPr>
            <p:cNvPr id="4" name="组合 3"/>
            <p:cNvGrpSpPr/>
            <p:nvPr/>
          </p:nvGrpSpPr>
          <p:grpSpPr>
            <a:xfrm>
              <a:off x="2887283" y="2204353"/>
              <a:ext cx="1075135" cy="1242148"/>
              <a:chOff x="3861309" y="2970393"/>
              <a:chExt cx="1433513" cy="1656197"/>
            </a:xfrm>
          </p:grpSpPr>
          <p:sp>
            <p:nvSpPr>
              <p:cNvPr id="29" name="Freeform 7"/>
              <p:cNvSpPr/>
              <p:nvPr/>
            </p:nvSpPr>
            <p:spPr bwMode="auto">
              <a:xfrm>
                <a:off x="3861309" y="2970393"/>
                <a:ext cx="1433513" cy="1656197"/>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accent1"/>
              </a:solidFill>
              <a:ln>
                <a:noFill/>
              </a:ln>
              <a:effectLst>
                <a:outerShdw blurRad="63500" algn="ctr" rotWithShape="0">
                  <a:prstClr val="black">
                    <a:alpha val="40000"/>
                  </a:prstClr>
                </a:outerShdw>
              </a:effectLst>
            </p:spPr>
            <p:txBody>
              <a:bodyPr vert="horz" wrap="square" lIns="91440" tIns="45720" rIns="91440" bIns="45720" numCol="1" anchor="t" anchorCtr="0" compatLnSpc="1">
                <a:noAutofit/>
              </a:bodyPr>
              <a:lstStyle/>
              <a:p>
                <a:endParaRPr lang="zh-CN" altLang="en-US">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30" name="Freeform 13"/>
              <p:cNvSpPr>
                <a:spLocks noEditPoints="1"/>
              </p:cNvSpPr>
              <p:nvPr/>
            </p:nvSpPr>
            <p:spPr bwMode="auto">
              <a:xfrm>
                <a:off x="4285073" y="3485469"/>
                <a:ext cx="638957" cy="631012"/>
              </a:xfrm>
              <a:custGeom>
                <a:avLst/>
                <a:gdLst>
                  <a:gd name="T0" fmla="*/ 909 w 1006"/>
                  <a:gd name="T1" fmla="*/ 858 h 995"/>
                  <a:gd name="T2" fmla="*/ 805 w 1006"/>
                  <a:gd name="T3" fmla="*/ 858 h 995"/>
                  <a:gd name="T4" fmla="*/ 969 w 1006"/>
                  <a:gd name="T5" fmla="*/ 97 h 995"/>
                  <a:gd name="T6" fmla="*/ 834 w 1006"/>
                  <a:gd name="T7" fmla="*/ 0 h 995"/>
                  <a:gd name="T8" fmla="*/ 472 w 1006"/>
                  <a:gd name="T9" fmla="*/ 323 h 995"/>
                  <a:gd name="T10" fmla="*/ 421 w 1006"/>
                  <a:gd name="T11" fmla="*/ 397 h 995"/>
                  <a:gd name="T12" fmla="*/ 376 w 1006"/>
                  <a:gd name="T13" fmla="*/ 419 h 995"/>
                  <a:gd name="T14" fmla="*/ 381 w 1006"/>
                  <a:gd name="T15" fmla="*/ 556 h 995"/>
                  <a:gd name="T16" fmla="*/ 89 w 1006"/>
                  <a:gd name="T17" fmla="*/ 810 h 995"/>
                  <a:gd name="T18" fmla="*/ 57 w 1006"/>
                  <a:gd name="T19" fmla="*/ 995 h 995"/>
                  <a:gd name="T20" fmla="*/ 208 w 1006"/>
                  <a:gd name="T21" fmla="*/ 844 h 995"/>
                  <a:gd name="T22" fmla="*/ 445 w 1006"/>
                  <a:gd name="T23" fmla="*/ 621 h 995"/>
                  <a:gd name="T24" fmla="*/ 578 w 1006"/>
                  <a:gd name="T25" fmla="*/ 621 h 995"/>
                  <a:gd name="T26" fmla="*/ 616 w 1006"/>
                  <a:gd name="T27" fmla="*/ 537 h 995"/>
                  <a:gd name="T28" fmla="*/ 674 w 1006"/>
                  <a:gd name="T29" fmla="*/ 525 h 995"/>
                  <a:gd name="T30" fmla="*/ 969 w 1006"/>
                  <a:gd name="T31" fmla="*/ 97 h 995"/>
                  <a:gd name="T32" fmla="*/ 392 w 1006"/>
                  <a:gd name="T33" fmla="*/ 325 h 995"/>
                  <a:gd name="T34" fmla="*/ 404 w 1006"/>
                  <a:gd name="T35" fmla="*/ 312 h 995"/>
                  <a:gd name="T36" fmla="*/ 436 w 1006"/>
                  <a:gd name="T37" fmla="*/ 281 h 995"/>
                  <a:gd name="T38" fmla="*/ 215 w 1006"/>
                  <a:gd name="T39" fmla="*/ 1 h 995"/>
                  <a:gd name="T40" fmla="*/ 280 w 1006"/>
                  <a:gd name="T41" fmla="*/ 160 h 995"/>
                  <a:gd name="T42" fmla="*/ 21 w 1006"/>
                  <a:gd name="T43" fmla="*/ 195 h 995"/>
                  <a:gd name="T44" fmla="*/ 232 w 1006"/>
                  <a:gd name="T45" fmla="*/ 447 h 995"/>
                  <a:gd name="T46" fmla="*/ 303 w 1006"/>
                  <a:gd name="T47" fmla="*/ 433 h 995"/>
                  <a:gd name="T48" fmla="*/ 363 w 1006"/>
                  <a:gd name="T49" fmla="*/ 354 h 995"/>
                  <a:gd name="T50" fmla="*/ 672 w 1006"/>
                  <a:gd name="T51" fmla="*/ 606 h 995"/>
                  <a:gd name="T52" fmla="*/ 617 w 1006"/>
                  <a:gd name="T53" fmla="*/ 660 h 995"/>
                  <a:gd name="T54" fmla="*/ 741 w 1006"/>
                  <a:gd name="T55" fmla="*/ 871 h 995"/>
                  <a:gd name="T56" fmla="*/ 869 w 1006"/>
                  <a:gd name="T57" fmla="*/ 995 h 995"/>
                  <a:gd name="T58" fmla="*/ 980 w 1006"/>
                  <a:gd name="T59" fmla="*/ 825 h 995"/>
                  <a:gd name="T60" fmla="*/ 702 w 1006"/>
                  <a:gd name="T61" fmla="*/ 576 h 995"/>
                  <a:gd name="T62" fmla="*/ 658 w 1006"/>
                  <a:gd name="T63" fmla="*/ 579 h 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06" h="995">
                    <a:moveTo>
                      <a:pt x="857" y="806"/>
                    </a:moveTo>
                    <a:cubicBezTo>
                      <a:pt x="886" y="806"/>
                      <a:pt x="909" y="829"/>
                      <a:pt x="909" y="858"/>
                    </a:cubicBezTo>
                    <a:cubicBezTo>
                      <a:pt x="909" y="887"/>
                      <a:pt x="886" y="910"/>
                      <a:pt x="857" y="910"/>
                    </a:cubicBezTo>
                    <a:cubicBezTo>
                      <a:pt x="828" y="910"/>
                      <a:pt x="805" y="887"/>
                      <a:pt x="805" y="858"/>
                    </a:cubicBezTo>
                    <a:cubicBezTo>
                      <a:pt x="805" y="829"/>
                      <a:pt x="828" y="806"/>
                      <a:pt x="857" y="806"/>
                    </a:cubicBezTo>
                    <a:close/>
                    <a:moveTo>
                      <a:pt x="969" y="97"/>
                    </a:moveTo>
                    <a:lnTo>
                      <a:pt x="900" y="28"/>
                    </a:lnTo>
                    <a:cubicBezTo>
                      <a:pt x="882" y="9"/>
                      <a:pt x="858" y="0"/>
                      <a:pt x="834" y="0"/>
                    </a:cubicBezTo>
                    <a:cubicBezTo>
                      <a:pt x="810" y="0"/>
                      <a:pt x="786" y="9"/>
                      <a:pt x="767" y="28"/>
                    </a:cubicBezTo>
                    <a:lnTo>
                      <a:pt x="472" y="323"/>
                    </a:lnTo>
                    <a:cubicBezTo>
                      <a:pt x="481" y="340"/>
                      <a:pt x="475" y="367"/>
                      <a:pt x="460" y="381"/>
                    </a:cubicBezTo>
                    <a:cubicBezTo>
                      <a:pt x="451" y="391"/>
                      <a:pt x="435" y="397"/>
                      <a:pt x="421" y="397"/>
                    </a:cubicBezTo>
                    <a:cubicBezTo>
                      <a:pt x="414" y="397"/>
                      <a:pt x="408" y="396"/>
                      <a:pt x="402" y="393"/>
                    </a:cubicBezTo>
                    <a:lnTo>
                      <a:pt x="376" y="419"/>
                    </a:lnTo>
                    <a:cubicBezTo>
                      <a:pt x="340" y="455"/>
                      <a:pt x="340" y="515"/>
                      <a:pt x="376" y="552"/>
                    </a:cubicBezTo>
                    <a:lnTo>
                      <a:pt x="381" y="556"/>
                    </a:lnTo>
                    <a:lnTo>
                      <a:pt x="151" y="787"/>
                    </a:lnTo>
                    <a:lnTo>
                      <a:pt x="89" y="810"/>
                    </a:lnTo>
                    <a:lnTo>
                      <a:pt x="0" y="938"/>
                    </a:lnTo>
                    <a:lnTo>
                      <a:pt x="57" y="995"/>
                    </a:lnTo>
                    <a:lnTo>
                      <a:pt x="185" y="906"/>
                    </a:lnTo>
                    <a:lnTo>
                      <a:pt x="208" y="844"/>
                    </a:lnTo>
                    <a:lnTo>
                      <a:pt x="439" y="614"/>
                    </a:lnTo>
                    <a:lnTo>
                      <a:pt x="445" y="621"/>
                    </a:lnTo>
                    <a:cubicBezTo>
                      <a:pt x="464" y="639"/>
                      <a:pt x="488" y="648"/>
                      <a:pt x="512" y="648"/>
                    </a:cubicBezTo>
                    <a:cubicBezTo>
                      <a:pt x="536" y="648"/>
                      <a:pt x="560" y="639"/>
                      <a:pt x="578" y="621"/>
                    </a:cubicBezTo>
                    <a:lnTo>
                      <a:pt x="604" y="595"/>
                    </a:lnTo>
                    <a:cubicBezTo>
                      <a:pt x="596" y="577"/>
                      <a:pt x="602" y="551"/>
                      <a:pt x="616" y="537"/>
                    </a:cubicBezTo>
                    <a:cubicBezTo>
                      <a:pt x="626" y="527"/>
                      <a:pt x="642" y="521"/>
                      <a:pt x="656" y="521"/>
                    </a:cubicBezTo>
                    <a:cubicBezTo>
                      <a:pt x="662" y="521"/>
                      <a:pt x="669" y="522"/>
                      <a:pt x="674" y="525"/>
                    </a:cubicBezTo>
                    <a:lnTo>
                      <a:pt x="969" y="230"/>
                    </a:lnTo>
                    <a:cubicBezTo>
                      <a:pt x="1006" y="193"/>
                      <a:pt x="1006" y="133"/>
                      <a:pt x="969" y="97"/>
                    </a:cubicBezTo>
                    <a:close/>
                    <a:moveTo>
                      <a:pt x="363" y="354"/>
                    </a:moveTo>
                    <a:lnTo>
                      <a:pt x="392" y="325"/>
                    </a:lnTo>
                    <a:lnTo>
                      <a:pt x="418" y="338"/>
                    </a:lnTo>
                    <a:lnTo>
                      <a:pt x="404" y="312"/>
                    </a:lnTo>
                    <a:lnTo>
                      <a:pt x="433" y="284"/>
                    </a:lnTo>
                    <a:lnTo>
                      <a:pt x="436" y="281"/>
                    </a:lnTo>
                    <a:cubicBezTo>
                      <a:pt x="442" y="264"/>
                      <a:pt x="446" y="248"/>
                      <a:pt x="446" y="233"/>
                    </a:cubicBezTo>
                    <a:cubicBezTo>
                      <a:pt x="446" y="115"/>
                      <a:pt x="333" y="0"/>
                      <a:pt x="215" y="1"/>
                    </a:cubicBezTo>
                    <a:cubicBezTo>
                      <a:pt x="214" y="1"/>
                      <a:pt x="201" y="15"/>
                      <a:pt x="193" y="22"/>
                    </a:cubicBezTo>
                    <a:cubicBezTo>
                      <a:pt x="288" y="117"/>
                      <a:pt x="280" y="102"/>
                      <a:pt x="280" y="160"/>
                    </a:cubicBezTo>
                    <a:cubicBezTo>
                      <a:pt x="280" y="207"/>
                      <a:pt x="205" y="282"/>
                      <a:pt x="159" y="282"/>
                    </a:cubicBezTo>
                    <a:cubicBezTo>
                      <a:pt x="99" y="282"/>
                      <a:pt x="118" y="291"/>
                      <a:pt x="21" y="195"/>
                    </a:cubicBezTo>
                    <a:cubicBezTo>
                      <a:pt x="14" y="202"/>
                      <a:pt x="0" y="215"/>
                      <a:pt x="0" y="216"/>
                    </a:cubicBezTo>
                    <a:cubicBezTo>
                      <a:pt x="2" y="334"/>
                      <a:pt x="113" y="447"/>
                      <a:pt x="232" y="447"/>
                    </a:cubicBezTo>
                    <a:cubicBezTo>
                      <a:pt x="253" y="447"/>
                      <a:pt x="276" y="440"/>
                      <a:pt x="299" y="429"/>
                    </a:cubicBezTo>
                    <a:lnTo>
                      <a:pt x="303" y="433"/>
                    </a:lnTo>
                    <a:cubicBezTo>
                      <a:pt x="310" y="414"/>
                      <a:pt x="322" y="395"/>
                      <a:pt x="337" y="380"/>
                    </a:cubicBezTo>
                    <a:lnTo>
                      <a:pt x="363" y="354"/>
                    </a:lnTo>
                    <a:close/>
                    <a:moveTo>
                      <a:pt x="658" y="579"/>
                    </a:moveTo>
                    <a:lnTo>
                      <a:pt x="672" y="606"/>
                    </a:lnTo>
                    <a:lnTo>
                      <a:pt x="644" y="634"/>
                    </a:lnTo>
                    <a:lnTo>
                      <a:pt x="617" y="660"/>
                    </a:lnTo>
                    <a:cubicBezTo>
                      <a:pt x="602" y="675"/>
                      <a:pt x="584" y="687"/>
                      <a:pt x="564" y="694"/>
                    </a:cubicBezTo>
                    <a:lnTo>
                      <a:pt x="741" y="871"/>
                    </a:lnTo>
                    <a:lnTo>
                      <a:pt x="824" y="983"/>
                    </a:lnTo>
                    <a:lnTo>
                      <a:pt x="869" y="995"/>
                    </a:lnTo>
                    <a:lnTo>
                      <a:pt x="992" y="871"/>
                    </a:lnTo>
                    <a:lnTo>
                      <a:pt x="980" y="825"/>
                    </a:lnTo>
                    <a:lnTo>
                      <a:pt x="869" y="743"/>
                    </a:lnTo>
                    <a:lnTo>
                      <a:pt x="702" y="576"/>
                    </a:lnTo>
                    <a:lnTo>
                      <a:pt x="685" y="592"/>
                    </a:lnTo>
                    <a:lnTo>
                      <a:pt x="658" y="579"/>
                    </a:lnTo>
                    <a:close/>
                  </a:path>
                </a:pathLst>
              </a:custGeom>
              <a:solidFill>
                <a:schemeClr val="bg1"/>
              </a:solidFill>
              <a:ln>
                <a:noFill/>
              </a:ln>
              <a:effectLst/>
            </p:spPr>
            <p:txBody>
              <a:bodyPr vert="horz" wrap="square" lIns="68571" tIns="34285" rIns="68571" bIns="34285" numCol="1" anchor="t" anchorCtr="0" compatLnSpc="1"/>
              <a:lstStyle/>
              <a:p>
                <a:pPr defTabSz="914377">
                  <a:defRPr/>
                </a:pPr>
                <a:endParaRPr lang="zh-CN" altLang="en-US" ker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endParaRPr>
              </a:p>
            </p:txBody>
          </p:sp>
        </p:grpSp>
        <p:grpSp>
          <p:nvGrpSpPr>
            <p:cNvPr id="5" name="组合 4"/>
            <p:cNvGrpSpPr/>
            <p:nvPr/>
          </p:nvGrpSpPr>
          <p:grpSpPr>
            <a:xfrm>
              <a:off x="3444715" y="1234235"/>
              <a:ext cx="1075135" cy="1243390"/>
              <a:chOff x="4604551" y="1676902"/>
              <a:chExt cx="1433513" cy="1657853"/>
            </a:xfrm>
          </p:grpSpPr>
          <p:sp>
            <p:nvSpPr>
              <p:cNvPr id="27" name="Freeform 8"/>
              <p:cNvSpPr/>
              <p:nvPr/>
            </p:nvSpPr>
            <p:spPr bwMode="auto">
              <a:xfrm>
                <a:off x="4604551" y="1676902"/>
                <a:ext cx="1433513" cy="1657853"/>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accent2"/>
              </a:solidFill>
              <a:ln>
                <a:noFill/>
              </a:ln>
              <a:effectLst>
                <a:outerShdw blurRad="63500" algn="ctr" rotWithShape="0">
                  <a:prstClr val="black">
                    <a:alpha val="40000"/>
                  </a:prstClr>
                </a:outerShdw>
              </a:effectLst>
            </p:spPr>
            <p:txBody>
              <a:bodyPr vert="horz" wrap="square" lIns="91440" tIns="45720" rIns="91440" bIns="45720" numCol="1" anchor="t" anchorCtr="0" compatLnSpc="1">
                <a:noAutofit/>
              </a:bodyPr>
              <a:lstStyle/>
              <a:p>
                <a:endParaRPr lang="zh-CN" altLang="en-US">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28" name="Freeform 14"/>
              <p:cNvSpPr>
                <a:spLocks noEditPoints="1"/>
              </p:cNvSpPr>
              <p:nvPr/>
            </p:nvSpPr>
            <p:spPr bwMode="auto">
              <a:xfrm>
                <a:off x="5114391" y="2125733"/>
                <a:ext cx="458526" cy="626042"/>
              </a:xfrm>
              <a:custGeom>
                <a:avLst/>
                <a:gdLst>
                  <a:gd name="T0" fmla="*/ 95 w 723"/>
                  <a:gd name="T1" fmla="*/ 160 h 986"/>
                  <a:gd name="T2" fmla="*/ 80 w 723"/>
                  <a:gd name="T3" fmla="*/ 986 h 986"/>
                  <a:gd name="T4" fmla="*/ 723 w 723"/>
                  <a:gd name="T5" fmla="*/ 242 h 986"/>
                  <a:gd name="T6" fmla="*/ 668 w 723"/>
                  <a:gd name="T7" fmla="*/ 260 h 986"/>
                  <a:gd name="T8" fmla="*/ 83 w 723"/>
                  <a:gd name="T9" fmla="*/ 929 h 986"/>
                  <a:gd name="T10" fmla="*/ 313 w 723"/>
                  <a:gd name="T11" fmla="*/ 105 h 986"/>
                  <a:gd name="T12" fmla="*/ 410 w 723"/>
                  <a:gd name="T13" fmla="*/ 105 h 986"/>
                  <a:gd name="T14" fmla="*/ 360 w 723"/>
                  <a:gd name="T15" fmla="*/ 157 h 986"/>
                  <a:gd name="T16" fmla="*/ 253 w 723"/>
                  <a:gd name="T17" fmla="*/ 107 h 986"/>
                  <a:gd name="T18" fmla="*/ 133 w 723"/>
                  <a:gd name="T19" fmla="*/ 250 h 986"/>
                  <a:gd name="T20" fmla="*/ 590 w 723"/>
                  <a:gd name="T21" fmla="*/ 250 h 986"/>
                  <a:gd name="T22" fmla="*/ 470 w 723"/>
                  <a:gd name="T23" fmla="*/ 107 h 986"/>
                  <a:gd name="T24" fmla="*/ 253 w 723"/>
                  <a:gd name="T25" fmla="*/ 107 h 986"/>
                  <a:gd name="T26" fmla="*/ 255 w 723"/>
                  <a:gd name="T27" fmla="*/ 749 h 986"/>
                  <a:gd name="T28" fmla="*/ 175 w 723"/>
                  <a:gd name="T29" fmla="*/ 771 h 986"/>
                  <a:gd name="T30" fmla="*/ 158 w 723"/>
                  <a:gd name="T31" fmla="*/ 789 h 986"/>
                  <a:gd name="T32" fmla="*/ 255 w 723"/>
                  <a:gd name="T33" fmla="*/ 796 h 986"/>
                  <a:gd name="T34" fmla="*/ 153 w 723"/>
                  <a:gd name="T35" fmla="*/ 846 h 986"/>
                  <a:gd name="T36" fmla="*/ 280 w 723"/>
                  <a:gd name="T37" fmla="*/ 784 h 986"/>
                  <a:gd name="T38" fmla="*/ 280 w 723"/>
                  <a:gd name="T39" fmla="*/ 744 h 986"/>
                  <a:gd name="T40" fmla="*/ 128 w 723"/>
                  <a:gd name="T41" fmla="*/ 751 h 986"/>
                  <a:gd name="T42" fmla="*/ 248 w 723"/>
                  <a:gd name="T43" fmla="*/ 879 h 986"/>
                  <a:gd name="T44" fmla="*/ 248 w 723"/>
                  <a:gd name="T45" fmla="*/ 387 h 986"/>
                  <a:gd name="T46" fmla="*/ 175 w 723"/>
                  <a:gd name="T47" fmla="*/ 409 h 986"/>
                  <a:gd name="T48" fmla="*/ 200 w 723"/>
                  <a:gd name="T49" fmla="*/ 474 h 986"/>
                  <a:gd name="T50" fmla="*/ 153 w 723"/>
                  <a:gd name="T51" fmla="*/ 492 h 986"/>
                  <a:gd name="T52" fmla="*/ 248 w 723"/>
                  <a:gd name="T53" fmla="*/ 362 h 986"/>
                  <a:gd name="T54" fmla="*/ 128 w 723"/>
                  <a:gd name="T55" fmla="*/ 489 h 986"/>
                  <a:gd name="T56" fmla="*/ 279 w 723"/>
                  <a:gd name="T57" fmla="*/ 416 h 986"/>
                  <a:gd name="T58" fmla="*/ 278 w 723"/>
                  <a:gd name="T59" fmla="*/ 382 h 986"/>
                  <a:gd name="T60" fmla="*/ 255 w 723"/>
                  <a:gd name="T61" fmla="*/ 582 h 986"/>
                  <a:gd name="T62" fmla="*/ 158 w 723"/>
                  <a:gd name="T63" fmla="*/ 607 h 986"/>
                  <a:gd name="T64" fmla="*/ 255 w 723"/>
                  <a:gd name="T65" fmla="*/ 672 h 986"/>
                  <a:gd name="T66" fmla="*/ 280 w 723"/>
                  <a:gd name="T67" fmla="*/ 563 h 986"/>
                  <a:gd name="T68" fmla="*/ 128 w 723"/>
                  <a:gd name="T69" fmla="*/ 569 h 986"/>
                  <a:gd name="T70" fmla="*/ 255 w 723"/>
                  <a:gd name="T71" fmla="*/ 696 h 986"/>
                  <a:gd name="T72" fmla="*/ 334 w 723"/>
                  <a:gd name="T73" fmla="*/ 538 h 986"/>
                  <a:gd name="T74" fmla="*/ 378 w 723"/>
                  <a:gd name="T75" fmla="*/ 836 h 986"/>
                  <a:gd name="T76" fmla="*/ 580 w 723"/>
                  <a:gd name="T77" fmla="*/ 774 h 986"/>
                  <a:gd name="T78" fmla="*/ 370 w 723"/>
                  <a:gd name="T79" fmla="*/ 829 h 986"/>
                  <a:gd name="T80" fmla="*/ 580 w 723"/>
                  <a:gd name="T81" fmla="*/ 587 h 986"/>
                  <a:gd name="T82" fmla="*/ 370 w 723"/>
                  <a:gd name="T83" fmla="*/ 474 h 986"/>
                  <a:gd name="T84" fmla="*/ 370 w 723"/>
                  <a:gd name="T85" fmla="*/ 40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3" h="986">
                    <a:moveTo>
                      <a:pt x="55" y="260"/>
                    </a:moveTo>
                    <a:cubicBezTo>
                      <a:pt x="55" y="232"/>
                      <a:pt x="68" y="218"/>
                      <a:pt x="95" y="217"/>
                    </a:cubicBezTo>
                    <a:lnTo>
                      <a:pt x="95" y="160"/>
                    </a:lnTo>
                    <a:cubicBezTo>
                      <a:pt x="45" y="161"/>
                      <a:pt x="0" y="193"/>
                      <a:pt x="0" y="242"/>
                    </a:cubicBezTo>
                    <a:lnTo>
                      <a:pt x="0" y="906"/>
                    </a:lnTo>
                    <a:cubicBezTo>
                      <a:pt x="0" y="947"/>
                      <a:pt x="40" y="986"/>
                      <a:pt x="80" y="986"/>
                    </a:cubicBezTo>
                    <a:lnTo>
                      <a:pt x="643" y="986"/>
                    </a:lnTo>
                    <a:cubicBezTo>
                      <a:pt x="683" y="986"/>
                      <a:pt x="723" y="947"/>
                      <a:pt x="723" y="906"/>
                    </a:cubicBezTo>
                    <a:lnTo>
                      <a:pt x="723" y="242"/>
                    </a:lnTo>
                    <a:cubicBezTo>
                      <a:pt x="723" y="193"/>
                      <a:pt x="678" y="161"/>
                      <a:pt x="628" y="160"/>
                    </a:cubicBezTo>
                    <a:lnTo>
                      <a:pt x="628" y="217"/>
                    </a:lnTo>
                    <a:cubicBezTo>
                      <a:pt x="655" y="218"/>
                      <a:pt x="668" y="232"/>
                      <a:pt x="668" y="260"/>
                    </a:cubicBezTo>
                    <a:lnTo>
                      <a:pt x="668" y="889"/>
                    </a:lnTo>
                    <a:cubicBezTo>
                      <a:pt x="668" y="908"/>
                      <a:pt x="659" y="929"/>
                      <a:pt x="640" y="929"/>
                    </a:cubicBezTo>
                    <a:lnTo>
                      <a:pt x="83" y="929"/>
                    </a:lnTo>
                    <a:cubicBezTo>
                      <a:pt x="61" y="929"/>
                      <a:pt x="55" y="906"/>
                      <a:pt x="55" y="884"/>
                    </a:cubicBezTo>
                    <a:lnTo>
                      <a:pt x="55" y="260"/>
                    </a:lnTo>
                    <a:close/>
                    <a:moveTo>
                      <a:pt x="313" y="105"/>
                    </a:moveTo>
                    <a:cubicBezTo>
                      <a:pt x="313" y="82"/>
                      <a:pt x="335" y="60"/>
                      <a:pt x="358" y="60"/>
                    </a:cubicBezTo>
                    <a:lnTo>
                      <a:pt x="365" y="60"/>
                    </a:lnTo>
                    <a:cubicBezTo>
                      <a:pt x="388" y="60"/>
                      <a:pt x="410" y="82"/>
                      <a:pt x="410" y="105"/>
                    </a:cubicBezTo>
                    <a:lnTo>
                      <a:pt x="410" y="110"/>
                    </a:lnTo>
                    <a:cubicBezTo>
                      <a:pt x="410" y="135"/>
                      <a:pt x="388" y="157"/>
                      <a:pt x="363" y="157"/>
                    </a:cubicBezTo>
                    <a:lnTo>
                      <a:pt x="360" y="157"/>
                    </a:lnTo>
                    <a:cubicBezTo>
                      <a:pt x="335" y="157"/>
                      <a:pt x="313" y="135"/>
                      <a:pt x="313" y="110"/>
                    </a:cubicBezTo>
                    <a:lnTo>
                      <a:pt x="313" y="105"/>
                    </a:lnTo>
                    <a:close/>
                    <a:moveTo>
                      <a:pt x="253" y="107"/>
                    </a:moveTo>
                    <a:lnTo>
                      <a:pt x="173" y="107"/>
                    </a:lnTo>
                    <a:cubicBezTo>
                      <a:pt x="145" y="107"/>
                      <a:pt x="133" y="120"/>
                      <a:pt x="133" y="147"/>
                    </a:cubicBezTo>
                    <a:lnTo>
                      <a:pt x="133" y="250"/>
                    </a:lnTo>
                    <a:cubicBezTo>
                      <a:pt x="133" y="267"/>
                      <a:pt x="144" y="285"/>
                      <a:pt x="160" y="285"/>
                    </a:cubicBezTo>
                    <a:lnTo>
                      <a:pt x="563" y="285"/>
                    </a:lnTo>
                    <a:cubicBezTo>
                      <a:pt x="579" y="285"/>
                      <a:pt x="590" y="267"/>
                      <a:pt x="590" y="250"/>
                    </a:cubicBezTo>
                    <a:lnTo>
                      <a:pt x="590" y="147"/>
                    </a:lnTo>
                    <a:cubicBezTo>
                      <a:pt x="590" y="120"/>
                      <a:pt x="578" y="107"/>
                      <a:pt x="550" y="107"/>
                    </a:cubicBezTo>
                    <a:lnTo>
                      <a:pt x="470" y="107"/>
                    </a:lnTo>
                    <a:cubicBezTo>
                      <a:pt x="470" y="52"/>
                      <a:pt x="423" y="0"/>
                      <a:pt x="370" y="0"/>
                    </a:cubicBezTo>
                    <a:lnTo>
                      <a:pt x="353" y="0"/>
                    </a:lnTo>
                    <a:cubicBezTo>
                      <a:pt x="300" y="0"/>
                      <a:pt x="253" y="52"/>
                      <a:pt x="253" y="107"/>
                    </a:cubicBezTo>
                    <a:close/>
                    <a:moveTo>
                      <a:pt x="153" y="756"/>
                    </a:moveTo>
                    <a:cubicBezTo>
                      <a:pt x="153" y="751"/>
                      <a:pt x="154" y="749"/>
                      <a:pt x="160" y="749"/>
                    </a:cubicBezTo>
                    <a:lnTo>
                      <a:pt x="255" y="749"/>
                    </a:lnTo>
                    <a:lnTo>
                      <a:pt x="255" y="756"/>
                    </a:lnTo>
                    <a:cubicBezTo>
                      <a:pt x="255" y="764"/>
                      <a:pt x="216" y="787"/>
                      <a:pt x="208" y="791"/>
                    </a:cubicBezTo>
                    <a:cubicBezTo>
                      <a:pt x="201" y="786"/>
                      <a:pt x="186" y="771"/>
                      <a:pt x="175" y="771"/>
                    </a:cubicBezTo>
                    <a:lnTo>
                      <a:pt x="173" y="771"/>
                    </a:lnTo>
                    <a:cubicBezTo>
                      <a:pt x="167" y="771"/>
                      <a:pt x="158" y="780"/>
                      <a:pt x="158" y="786"/>
                    </a:cubicBezTo>
                    <a:lnTo>
                      <a:pt x="158" y="789"/>
                    </a:lnTo>
                    <a:cubicBezTo>
                      <a:pt x="158" y="795"/>
                      <a:pt x="193" y="834"/>
                      <a:pt x="200" y="834"/>
                    </a:cubicBezTo>
                    <a:lnTo>
                      <a:pt x="203" y="834"/>
                    </a:lnTo>
                    <a:cubicBezTo>
                      <a:pt x="208" y="834"/>
                      <a:pt x="247" y="802"/>
                      <a:pt x="255" y="796"/>
                    </a:cubicBezTo>
                    <a:cubicBezTo>
                      <a:pt x="255" y="810"/>
                      <a:pt x="261" y="854"/>
                      <a:pt x="248" y="854"/>
                    </a:cubicBezTo>
                    <a:lnTo>
                      <a:pt x="160" y="854"/>
                    </a:lnTo>
                    <a:cubicBezTo>
                      <a:pt x="154" y="854"/>
                      <a:pt x="153" y="852"/>
                      <a:pt x="153" y="846"/>
                    </a:cubicBezTo>
                    <a:lnTo>
                      <a:pt x="153" y="756"/>
                    </a:lnTo>
                    <a:close/>
                    <a:moveTo>
                      <a:pt x="248" y="879"/>
                    </a:moveTo>
                    <a:cubicBezTo>
                      <a:pt x="295" y="879"/>
                      <a:pt x="277" y="827"/>
                      <a:pt x="280" y="784"/>
                    </a:cubicBezTo>
                    <a:cubicBezTo>
                      <a:pt x="282" y="762"/>
                      <a:pt x="337" y="742"/>
                      <a:pt x="343" y="721"/>
                    </a:cubicBezTo>
                    <a:lnTo>
                      <a:pt x="335" y="721"/>
                    </a:lnTo>
                    <a:cubicBezTo>
                      <a:pt x="318" y="721"/>
                      <a:pt x="293" y="737"/>
                      <a:pt x="280" y="744"/>
                    </a:cubicBezTo>
                    <a:cubicBezTo>
                      <a:pt x="274" y="735"/>
                      <a:pt x="268" y="724"/>
                      <a:pt x="253" y="724"/>
                    </a:cubicBezTo>
                    <a:lnTo>
                      <a:pt x="155" y="724"/>
                    </a:lnTo>
                    <a:cubicBezTo>
                      <a:pt x="141" y="724"/>
                      <a:pt x="128" y="737"/>
                      <a:pt x="128" y="751"/>
                    </a:cubicBezTo>
                    <a:lnTo>
                      <a:pt x="128" y="851"/>
                    </a:lnTo>
                    <a:cubicBezTo>
                      <a:pt x="128" y="868"/>
                      <a:pt x="143" y="879"/>
                      <a:pt x="160" y="879"/>
                    </a:cubicBezTo>
                    <a:lnTo>
                      <a:pt x="248" y="879"/>
                    </a:lnTo>
                    <a:close/>
                    <a:moveTo>
                      <a:pt x="153" y="394"/>
                    </a:moveTo>
                    <a:cubicBezTo>
                      <a:pt x="153" y="389"/>
                      <a:pt x="154" y="387"/>
                      <a:pt x="160" y="387"/>
                    </a:cubicBezTo>
                    <a:lnTo>
                      <a:pt x="248" y="387"/>
                    </a:lnTo>
                    <a:cubicBezTo>
                      <a:pt x="253" y="387"/>
                      <a:pt x="255" y="389"/>
                      <a:pt x="255" y="394"/>
                    </a:cubicBezTo>
                    <a:cubicBezTo>
                      <a:pt x="255" y="401"/>
                      <a:pt x="213" y="429"/>
                      <a:pt x="208" y="429"/>
                    </a:cubicBezTo>
                    <a:cubicBezTo>
                      <a:pt x="203" y="429"/>
                      <a:pt x="190" y="409"/>
                      <a:pt x="175" y="409"/>
                    </a:cubicBezTo>
                    <a:cubicBezTo>
                      <a:pt x="168" y="409"/>
                      <a:pt x="158" y="417"/>
                      <a:pt x="158" y="424"/>
                    </a:cubicBezTo>
                    <a:lnTo>
                      <a:pt x="158" y="427"/>
                    </a:lnTo>
                    <a:cubicBezTo>
                      <a:pt x="158" y="437"/>
                      <a:pt x="192" y="470"/>
                      <a:pt x="200" y="474"/>
                    </a:cubicBezTo>
                    <a:lnTo>
                      <a:pt x="255" y="434"/>
                    </a:lnTo>
                    <a:lnTo>
                      <a:pt x="255" y="492"/>
                    </a:lnTo>
                    <a:lnTo>
                      <a:pt x="153" y="492"/>
                    </a:lnTo>
                    <a:lnTo>
                      <a:pt x="153" y="394"/>
                    </a:lnTo>
                    <a:close/>
                    <a:moveTo>
                      <a:pt x="278" y="382"/>
                    </a:moveTo>
                    <a:cubicBezTo>
                      <a:pt x="275" y="369"/>
                      <a:pt x="264" y="362"/>
                      <a:pt x="248" y="362"/>
                    </a:cubicBezTo>
                    <a:lnTo>
                      <a:pt x="160" y="362"/>
                    </a:lnTo>
                    <a:cubicBezTo>
                      <a:pt x="143" y="362"/>
                      <a:pt x="128" y="373"/>
                      <a:pt x="128" y="390"/>
                    </a:cubicBezTo>
                    <a:lnTo>
                      <a:pt x="128" y="489"/>
                    </a:lnTo>
                    <a:cubicBezTo>
                      <a:pt x="128" y="504"/>
                      <a:pt x="141" y="517"/>
                      <a:pt x="155" y="517"/>
                    </a:cubicBezTo>
                    <a:lnTo>
                      <a:pt x="253" y="517"/>
                    </a:lnTo>
                    <a:cubicBezTo>
                      <a:pt x="292" y="517"/>
                      <a:pt x="280" y="455"/>
                      <a:pt x="279" y="416"/>
                    </a:cubicBezTo>
                    <a:lnTo>
                      <a:pt x="343" y="362"/>
                    </a:lnTo>
                    <a:cubicBezTo>
                      <a:pt x="343" y="362"/>
                      <a:pt x="338" y="360"/>
                      <a:pt x="338" y="360"/>
                    </a:cubicBezTo>
                    <a:cubicBezTo>
                      <a:pt x="313" y="360"/>
                      <a:pt x="293" y="381"/>
                      <a:pt x="278" y="382"/>
                    </a:cubicBezTo>
                    <a:close/>
                    <a:moveTo>
                      <a:pt x="153" y="569"/>
                    </a:moveTo>
                    <a:lnTo>
                      <a:pt x="255" y="569"/>
                    </a:lnTo>
                    <a:lnTo>
                      <a:pt x="255" y="582"/>
                    </a:lnTo>
                    <a:lnTo>
                      <a:pt x="208" y="612"/>
                    </a:lnTo>
                    <a:lnTo>
                      <a:pt x="176" y="588"/>
                    </a:lnTo>
                    <a:cubicBezTo>
                      <a:pt x="168" y="593"/>
                      <a:pt x="158" y="595"/>
                      <a:pt x="158" y="607"/>
                    </a:cubicBezTo>
                    <a:cubicBezTo>
                      <a:pt x="158" y="614"/>
                      <a:pt x="193" y="654"/>
                      <a:pt x="200" y="654"/>
                    </a:cubicBezTo>
                    <a:cubicBezTo>
                      <a:pt x="212" y="654"/>
                      <a:pt x="242" y="620"/>
                      <a:pt x="255" y="617"/>
                    </a:cubicBezTo>
                    <a:lnTo>
                      <a:pt x="255" y="672"/>
                    </a:lnTo>
                    <a:lnTo>
                      <a:pt x="153" y="672"/>
                    </a:lnTo>
                    <a:lnTo>
                      <a:pt x="153" y="569"/>
                    </a:lnTo>
                    <a:close/>
                    <a:moveTo>
                      <a:pt x="280" y="563"/>
                    </a:moveTo>
                    <a:cubicBezTo>
                      <a:pt x="275" y="555"/>
                      <a:pt x="269" y="544"/>
                      <a:pt x="255" y="544"/>
                    </a:cubicBezTo>
                    <a:lnTo>
                      <a:pt x="153" y="544"/>
                    </a:lnTo>
                    <a:cubicBezTo>
                      <a:pt x="140" y="544"/>
                      <a:pt x="128" y="557"/>
                      <a:pt x="128" y="569"/>
                    </a:cubicBezTo>
                    <a:lnTo>
                      <a:pt x="128" y="672"/>
                    </a:lnTo>
                    <a:cubicBezTo>
                      <a:pt x="128" y="684"/>
                      <a:pt x="140" y="696"/>
                      <a:pt x="153" y="696"/>
                    </a:cubicBezTo>
                    <a:lnTo>
                      <a:pt x="255" y="696"/>
                    </a:lnTo>
                    <a:cubicBezTo>
                      <a:pt x="291" y="696"/>
                      <a:pt x="280" y="632"/>
                      <a:pt x="279" y="596"/>
                    </a:cubicBezTo>
                    <a:lnTo>
                      <a:pt x="343" y="542"/>
                    </a:lnTo>
                    <a:lnTo>
                      <a:pt x="334" y="538"/>
                    </a:lnTo>
                    <a:lnTo>
                      <a:pt x="280" y="563"/>
                    </a:lnTo>
                    <a:close/>
                    <a:moveTo>
                      <a:pt x="370" y="829"/>
                    </a:moveTo>
                    <a:cubicBezTo>
                      <a:pt x="370" y="834"/>
                      <a:pt x="372" y="836"/>
                      <a:pt x="378" y="836"/>
                    </a:cubicBezTo>
                    <a:lnTo>
                      <a:pt x="573" y="836"/>
                    </a:lnTo>
                    <a:cubicBezTo>
                      <a:pt x="579" y="836"/>
                      <a:pt x="580" y="834"/>
                      <a:pt x="580" y="829"/>
                    </a:cubicBezTo>
                    <a:lnTo>
                      <a:pt x="580" y="774"/>
                    </a:lnTo>
                    <a:cubicBezTo>
                      <a:pt x="580" y="768"/>
                      <a:pt x="579" y="766"/>
                      <a:pt x="573" y="766"/>
                    </a:cubicBezTo>
                    <a:lnTo>
                      <a:pt x="370" y="766"/>
                    </a:lnTo>
                    <a:lnTo>
                      <a:pt x="370" y="829"/>
                    </a:lnTo>
                    <a:close/>
                    <a:moveTo>
                      <a:pt x="370" y="654"/>
                    </a:moveTo>
                    <a:lnTo>
                      <a:pt x="580" y="654"/>
                    </a:lnTo>
                    <a:lnTo>
                      <a:pt x="580" y="587"/>
                    </a:lnTo>
                    <a:lnTo>
                      <a:pt x="370" y="587"/>
                    </a:lnTo>
                    <a:lnTo>
                      <a:pt x="370" y="654"/>
                    </a:lnTo>
                    <a:close/>
                    <a:moveTo>
                      <a:pt x="370" y="474"/>
                    </a:moveTo>
                    <a:lnTo>
                      <a:pt x="523" y="474"/>
                    </a:lnTo>
                    <a:lnTo>
                      <a:pt x="523" y="407"/>
                    </a:lnTo>
                    <a:lnTo>
                      <a:pt x="370" y="407"/>
                    </a:lnTo>
                    <a:lnTo>
                      <a:pt x="370" y="474"/>
                    </a:lnTo>
                    <a:close/>
                  </a:path>
                </a:pathLst>
              </a:custGeom>
              <a:solidFill>
                <a:schemeClr val="bg1"/>
              </a:solidFill>
              <a:ln>
                <a:noFill/>
              </a:ln>
              <a:effectLst/>
            </p:spPr>
            <p:txBody>
              <a:bodyPr vert="horz" wrap="square" lIns="68571" tIns="34285" rIns="68571" bIns="34285" numCol="1" anchor="t" anchorCtr="0" compatLnSpc="1"/>
              <a:lstStyle/>
              <a:p>
                <a:pPr defTabSz="914377">
                  <a:defRPr/>
                </a:pPr>
                <a:endParaRPr lang="zh-CN" altLang="en-US" ker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endParaRPr>
              </a:p>
            </p:txBody>
          </p:sp>
        </p:grpSp>
        <p:grpSp>
          <p:nvGrpSpPr>
            <p:cNvPr id="6" name="组合 5"/>
            <p:cNvGrpSpPr/>
            <p:nvPr/>
          </p:nvGrpSpPr>
          <p:grpSpPr>
            <a:xfrm>
              <a:off x="4563301" y="1234235"/>
              <a:ext cx="1075135" cy="1243390"/>
              <a:chOff x="6096000" y="1676902"/>
              <a:chExt cx="1433513" cy="1657853"/>
            </a:xfrm>
          </p:grpSpPr>
          <p:sp>
            <p:nvSpPr>
              <p:cNvPr id="25" name="Freeform 9"/>
              <p:cNvSpPr/>
              <p:nvPr/>
            </p:nvSpPr>
            <p:spPr bwMode="auto">
              <a:xfrm>
                <a:off x="6096000" y="1676902"/>
                <a:ext cx="1433513" cy="1657853"/>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accent1"/>
              </a:solidFill>
              <a:ln>
                <a:noFill/>
              </a:ln>
              <a:effectLst>
                <a:outerShdw blurRad="63500" algn="ctr" rotWithShape="0">
                  <a:prstClr val="black">
                    <a:alpha val="40000"/>
                  </a:prstClr>
                </a:outerShdw>
              </a:effectLst>
            </p:spPr>
            <p:txBody>
              <a:bodyPr vert="horz" wrap="square" lIns="91440" tIns="45720" rIns="91440" bIns="45720" numCol="1" anchor="t" anchorCtr="0" compatLnSpc="1">
                <a:noAutofit/>
              </a:bodyPr>
              <a:lstStyle/>
              <a:p>
                <a:endParaRPr lang="zh-CN" altLang="en-US">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26" name="Freeform 15"/>
              <p:cNvSpPr>
                <a:spLocks noEditPoints="1"/>
              </p:cNvSpPr>
              <p:nvPr/>
            </p:nvSpPr>
            <p:spPr bwMode="auto">
              <a:xfrm>
                <a:off x="6450239" y="2195292"/>
                <a:ext cx="728343" cy="624387"/>
              </a:xfrm>
              <a:custGeom>
                <a:avLst/>
                <a:gdLst>
                  <a:gd name="T0" fmla="*/ 737 w 1149"/>
                  <a:gd name="T1" fmla="*/ 427 h 983"/>
                  <a:gd name="T2" fmla="*/ 640 w 1149"/>
                  <a:gd name="T3" fmla="*/ 427 h 983"/>
                  <a:gd name="T4" fmla="*/ 616 w 1149"/>
                  <a:gd name="T5" fmla="*/ 502 h 983"/>
                  <a:gd name="T6" fmla="*/ 640 w 1149"/>
                  <a:gd name="T7" fmla="*/ 810 h 983"/>
                  <a:gd name="T8" fmla="*/ 575 w 1149"/>
                  <a:gd name="T9" fmla="*/ 921 h 983"/>
                  <a:gd name="T10" fmla="*/ 514 w 1149"/>
                  <a:gd name="T11" fmla="*/ 810 h 983"/>
                  <a:gd name="T12" fmla="*/ 549 w 1149"/>
                  <a:gd name="T13" fmla="*/ 503 h 983"/>
                  <a:gd name="T14" fmla="*/ 524 w 1149"/>
                  <a:gd name="T15" fmla="*/ 427 h 983"/>
                  <a:gd name="T16" fmla="*/ 417 w 1149"/>
                  <a:gd name="T17" fmla="*/ 427 h 983"/>
                  <a:gd name="T18" fmla="*/ 417 w 1149"/>
                  <a:gd name="T19" fmla="*/ 427 h 983"/>
                  <a:gd name="T20" fmla="*/ 241 w 1149"/>
                  <a:gd name="T21" fmla="*/ 612 h 983"/>
                  <a:gd name="T22" fmla="*/ 266 w 1149"/>
                  <a:gd name="T23" fmla="*/ 801 h 983"/>
                  <a:gd name="T24" fmla="*/ 443 w 1149"/>
                  <a:gd name="T25" fmla="*/ 983 h 983"/>
                  <a:gd name="T26" fmla="*/ 711 w 1149"/>
                  <a:gd name="T27" fmla="*/ 983 h 983"/>
                  <a:gd name="T28" fmla="*/ 888 w 1149"/>
                  <a:gd name="T29" fmla="*/ 799 h 983"/>
                  <a:gd name="T30" fmla="*/ 913 w 1149"/>
                  <a:gd name="T31" fmla="*/ 609 h 983"/>
                  <a:gd name="T32" fmla="*/ 737 w 1149"/>
                  <a:gd name="T33" fmla="*/ 427 h 983"/>
                  <a:gd name="T34" fmla="*/ 218 w 1149"/>
                  <a:gd name="T35" fmla="*/ 308 h 983"/>
                  <a:gd name="T36" fmla="*/ 330 w 1149"/>
                  <a:gd name="T37" fmla="*/ 196 h 983"/>
                  <a:gd name="T38" fmla="*/ 218 w 1149"/>
                  <a:gd name="T39" fmla="*/ 83 h 983"/>
                  <a:gd name="T40" fmla="*/ 105 w 1149"/>
                  <a:gd name="T41" fmla="*/ 196 h 983"/>
                  <a:gd name="T42" fmla="*/ 218 w 1149"/>
                  <a:gd name="T43" fmla="*/ 308 h 983"/>
                  <a:gd name="T44" fmla="*/ 318 w 1149"/>
                  <a:gd name="T45" fmla="*/ 344 h 983"/>
                  <a:gd name="T46" fmla="*/ 118 w 1149"/>
                  <a:gd name="T47" fmla="*/ 344 h 983"/>
                  <a:gd name="T48" fmla="*/ 118 w 1149"/>
                  <a:gd name="T49" fmla="*/ 343 h 983"/>
                  <a:gd name="T50" fmla="*/ 7 w 1149"/>
                  <a:gd name="T51" fmla="*/ 458 h 983"/>
                  <a:gd name="T52" fmla="*/ 23 w 1149"/>
                  <a:gd name="T53" fmla="*/ 577 h 983"/>
                  <a:gd name="T54" fmla="*/ 134 w 1149"/>
                  <a:gd name="T55" fmla="*/ 689 h 983"/>
                  <a:gd name="T56" fmla="*/ 191 w 1149"/>
                  <a:gd name="T57" fmla="*/ 689 h 983"/>
                  <a:gd name="T58" fmla="*/ 180 w 1149"/>
                  <a:gd name="T59" fmla="*/ 606 h 983"/>
                  <a:gd name="T60" fmla="*/ 180 w 1149"/>
                  <a:gd name="T61" fmla="*/ 606 h 983"/>
                  <a:gd name="T62" fmla="*/ 180 w 1149"/>
                  <a:gd name="T63" fmla="*/ 606 h 983"/>
                  <a:gd name="T64" fmla="*/ 231 w 1149"/>
                  <a:gd name="T65" fmla="*/ 449 h 983"/>
                  <a:gd name="T66" fmla="*/ 308 w 1149"/>
                  <a:gd name="T67" fmla="*/ 393 h 983"/>
                  <a:gd name="T68" fmla="*/ 387 w 1149"/>
                  <a:gd name="T69" fmla="*/ 367 h 983"/>
                  <a:gd name="T70" fmla="*/ 318 w 1149"/>
                  <a:gd name="T71" fmla="*/ 344 h 983"/>
                  <a:gd name="T72" fmla="*/ 931 w 1149"/>
                  <a:gd name="T73" fmla="*/ 308 h 983"/>
                  <a:gd name="T74" fmla="*/ 1043 w 1149"/>
                  <a:gd name="T75" fmla="*/ 196 h 983"/>
                  <a:gd name="T76" fmla="*/ 931 w 1149"/>
                  <a:gd name="T77" fmla="*/ 83 h 983"/>
                  <a:gd name="T78" fmla="*/ 819 w 1149"/>
                  <a:gd name="T79" fmla="*/ 196 h 983"/>
                  <a:gd name="T80" fmla="*/ 931 w 1149"/>
                  <a:gd name="T81" fmla="*/ 308 h 983"/>
                  <a:gd name="T82" fmla="*/ 1031 w 1149"/>
                  <a:gd name="T83" fmla="*/ 344 h 983"/>
                  <a:gd name="T84" fmla="*/ 831 w 1149"/>
                  <a:gd name="T85" fmla="*/ 344 h 983"/>
                  <a:gd name="T86" fmla="*/ 831 w 1149"/>
                  <a:gd name="T87" fmla="*/ 343 h 983"/>
                  <a:gd name="T88" fmla="*/ 763 w 1149"/>
                  <a:gd name="T89" fmla="*/ 366 h 983"/>
                  <a:gd name="T90" fmla="*/ 847 w 1149"/>
                  <a:gd name="T91" fmla="*/ 393 h 983"/>
                  <a:gd name="T92" fmla="*/ 925 w 1149"/>
                  <a:gd name="T93" fmla="*/ 450 h 983"/>
                  <a:gd name="T94" fmla="*/ 974 w 1149"/>
                  <a:gd name="T95" fmla="*/ 603 h 983"/>
                  <a:gd name="T96" fmla="*/ 974 w 1149"/>
                  <a:gd name="T97" fmla="*/ 603 h 983"/>
                  <a:gd name="T98" fmla="*/ 974 w 1149"/>
                  <a:gd name="T99" fmla="*/ 603 h 983"/>
                  <a:gd name="T100" fmla="*/ 962 w 1149"/>
                  <a:gd name="T101" fmla="*/ 689 h 983"/>
                  <a:gd name="T102" fmla="*/ 1015 w 1149"/>
                  <a:gd name="T103" fmla="*/ 689 h 983"/>
                  <a:gd name="T104" fmla="*/ 1126 w 1149"/>
                  <a:gd name="T105" fmla="*/ 575 h 983"/>
                  <a:gd name="T106" fmla="*/ 1142 w 1149"/>
                  <a:gd name="T107" fmla="*/ 456 h 983"/>
                  <a:gd name="T108" fmla="*/ 1031 w 1149"/>
                  <a:gd name="T109" fmla="*/ 344 h 983"/>
                  <a:gd name="T110" fmla="*/ 756 w 1149"/>
                  <a:gd name="T111" fmla="*/ 184 h 983"/>
                  <a:gd name="T112" fmla="*/ 577 w 1149"/>
                  <a:gd name="T113" fmla="*/ 369 h 983"/>
                  <a:gd name="T114" fmla="*/ 398 w 1149"/>
                  <a:gd name="T115" fmla="*/ 184 h 983"/>
                  <a:gd name="T116" fmla="*/ 577 w 1149"/>
                  <a:gd name="T117" fmla="*/ 0 h 983"/>
                  <a:gd name="T118" fmla="*/ 756 w 1149"/>
                  <a:gd name="T119" fmla="*/ 184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49" h="983">
                    <a:moveTo>
                      <a:pt x="737" y="427"/>
                    </a:moveTo>
                    <a:lnTo>
                      <a:pt x="640" y="427"/>
                    </a:lnTo>
                    <a:cubicBezTo>
                      <a:pt x="641" y="437"/>
                      <a:pt x="642" y="483"/>
                      <a:pt x="616" y="502"/>
                    </a:cubicBezTo>
                    <a:cubicBezTo>
                      <a:pt x="616" y="502"/>
                      <a:pt x="658" y="735"/>
                      <a:pt x="640" y="810"/>
                    </a:cubicBezTo>
                    <a:cubicBezTo>
                      <a:pt x="633" y="842"/>
                      <a:pt x="606" y="921"/>
                      <a:pt x="575" y="921"/>
                    </a:cubicBezTo>
                    <a:cubicBezTo>
                      <a:pt x="544" y="920"/>
                      <a:pt x="520" y="841"/>
                      <a:pt x="514" y="810"/>
                    </a:cubicBezTo>
                    <a:cubicBezTo>
                      <a:pt x="499" y="735"/>
                      <a:pt x="549" y="503"/>
                      <a:pt x="549" y="503"/>
                    </a:cubicBezTo>
                    <a:cubicBezTo>
                      <a:pt x="541" y="500"/>
                      <a:pt x="527" y="486"/>
                      <a:pt x="524" y="427"/>
                    </a:cubicBezTo>
                    <a:lnTo>
                      <a:pt x="417" y="427"/>
                    </a:lnTo>
                    <a:lnTo>
                      <a:pt x="417" y="427"/>
                    </a:lnTo>
                    <a:cubicBezTo>
                      <a:pt x="320" y="427"/>
                      <a:pt x="229" y="510"/>
                      <a:pt x="241" y="612"/>
                    </a:cubicBezTo>
                    <a:lnTo>
                      <a:pt x="266" y="801"/>
                    </a:lnTo>
                    <a:cubicBezTo>
                      <a:pt x="286" y="902"/>
                      <a:pt x="345" y="983"/>
                      <a:pt x="443" y="983"/>
                    </a:cubicBezTo>
                    <a:lnTo>
                      <a:pt x="711" y="983"/>
                    </a:lnTo>
                    <a:cubicBezTo>
                      <a:pt x="809" y="983"/>
                      <a:pt x="868" y="899"/>
                      <a:pt x="888" y="799"/>
                    </a:cubicBezTo>
                    <a:lnTo>
                      <a:pt x="913" y="609"/>
                    </a:lnTo>
                    <a:cubicBezTo>
                      <a:pt x="925" y="510"/>
                      <a:pt x="834" y="427"/>
                      <a:pt x="737" y="427"/>
                    </a:cubicBezTo>
                    <a:close/>
                    <a:moveTo>
                      <a:pt x="218" y="308"/>
                    </a:moveTo>
                    <a:cubicBezTo>
                      <a:pt x="280" y="308"/>
                      <a:pt x="330" y="258"/>
                      <a:pt x="330" y="196"/>
                    </a:cubicBezTo>
                    <a:cubicBezTo>
                      <a:pt x="330" y="134"/>
                      <a:pt x="280" y="83"/>
                      <a:pt x="218" y="83"/>
                    </a:cubicBezTo>
                    <a:cubicBezTo>
                      <a:pt x="156" y="83"/>
                      <a:pt x="105" y="134"/>
                      <a:pt x="105" y="196"/>
                    </a:cubicBezTo>
                    <a:cubicBezTo>
                      <a:pt x="105" y="258"/>
                      <a:pt x="156" y="308"/>
                      <a:pt x="218" y="308"/>
                    </a:cubicBezTo>
                    <a:close/>
                    <a:moveTo>
                      <a:pt x="318" y="344"/>
                    </a:moveTo>
                    <a:lnTo>
                      <a:pt x="118" y="344"/>
                    </a:lnTo>
                    <a:lnTo>
                      <a:pt x="118" y="343"/>
                    </a:lnTo>
                    <a:cubicBezTo>
                      <a:pt x="57" y="343"/>
                      <a:pt x="0" y="395"/>
                      <a:pt x="7" y="458"/>
                    </a:cubicBezTo>
                    <a:lnTo>
                      <a:pt x="23" y="577"/>
                    </a:lnTo>
                    <a:cubicBezTo>
                      <a:pt x="35" y="639"/>
                      <a:pt x="73" y="689"/>
                      <a:pt x="134" y="689"/>
                    </a:cubicBezTo>
                    <a:lnTo>
                      <a:pt x="191" y="689"/>
                    </a:lnTo>
                    <a:lnTo>
                      <a:pt x="180" y="606"/>
                    </a:lnTo>
                    <a:lnTo>
                      <a:pt x="180" y="606"/>
                    </a:lnTo>
                    <a:lnTo>
                      <a:pt x="180" y="606"/>
                    </a:lnTo>
                    <a:cubicBezTo>
                      <a:pt x="173" y="549"/>
                      <a:pt x="191" y="493"/>
                      <a:pt x="231" y="449"/>
                    </a:cubicBezTo>
                    <a:cubicBezTo>
                      <a:pt x="252" y="425"/>
                      <a:pt x="279" y="406"/>
                      <a:pt x="308" y="393"/>
                    </a:cubicBezTo>
                    <a:cubicBezTo>
                      <a:pt x="333" y="379"/>
                      <a:pt x="359" y="371"/>
                      <a:pt x="387" y="367"/>
                    </a:cubicBezTo>
                    <a:cubicBezTo>
                      <a:pt x="367" y="352"/>
                      <a:pt x="343" y="344"/>
                      <a:pt x="318" y="344"/>
                    </a:cubicBezTo>
                    <a:close/>
                    <a:moveTo>
                      <a:pt x="931" y="308"/>
                    </a:moveTo>
                    <a:cubicBezTo>
                      <a:pt x="993" y="308"/>
                      <a:pt x="1043" y="258"/>
                      <a:pt x="1043" y="196"/>
                    </a:cubicBezTo>
                    <a:cubicBezTo>
                      <a:pt x="1043" y="134"/>
                      <a:pt x="993" y="83"/>
                      <a:pt x="931" y="83"/>
                    </a:cubicBezTo>
                    <a:cubicBezTo>
                      <a:pt x="869" y="83"/>
                      <a:pt x="819" y="134"/>
                      <a:pt x="819" y="196"/>
                    </a:cubicBezTo>
                    <a:cubicBezTo>
                      <a:pt x="819" y="258"/>
                      <a:pt x="869" y="308"/>
                      <a:pt x="931" y="308"/>
                    </a:cubicBezTo>
                    <a:close/>
                    <a:moveTo>
                      <a:pt x="1031" y="344"/>
                    </a:moveTo>
                    <a:lnTo>
                      <a:pt x="831" y="344"/>
                    </a:lnTo>
                    <a:lnTo>
                      <a:pt x="831" y="343"/>
                    </a:lnTo>
                    <a:cubicBezTo>
                      <a:pt x="806" y="343"/>
                      <a:pt x="782" y="352"/>
                      <a:pt x="763" y="366"/>
                    </a:cubicBezTo>
                    <a:cubicBezTo>
                      <a:pt x="792" y="370"/>
                      <a:pt x="821" y="379"/>
                      <a:pt x="847" y="393"/>
                    </a:cubicBezTo>
                    <a:cubicBezTo>
                      <a:pt x="877" y="406"/>
                      <a:pt x="903" y="426"/>
                      <a:pt x="925" y="450"/>
                    </a:cubicBezTo>
                    <a:cubicBezTo>
                      <a:pt x="963" y="494"/>
                      <a:pt x="981" y="548"/>
                      <a:pt x="974" y="603"/>
                    </a:cubicBezTo>
                    <a:lnTo>
                      <a:pt x="974" y="603"/>
                    </a:lnTo>
                    <a:lnTo>
                      <a:pt x="974" y="603"/>
                    </a:lnTo>
                    <a:lnTo>
                      <a:pt x="962" y="689"/>
                    </a:lnTo>
                    <a:lnTo>
                      <a:pt x="1015" y="689"/>
                    </a:lnTo>
                    <a:cubicBezTo>
                      <a:pt x="1076" y="689"/>
                      <a:pt x="1114" y="637"/>
                      <a:pt x="1126" y="575"/>
                    </a:cubicBezTo>
                    <a:lnTo>
                      <a:pt x="1142" y="456"/>
                    </a:lnTo>
                    <a:cubicBezTo>
                      <a:pt x="1149" y="395"/>
                      <a:pt x="1092" y="344"/>
                      <a:pt x="1031" y="344"/>
                    </a:cubicBezTo>
                    <a:close/>
                    <a:moveTo>
                      <a:pt x="756" y="184"/>
                    </a:moveTo>
                    <a:cubicBezTo>
                      <a:pt x="756" y="286"/>
                      <a:pt x="676" y="369"/>
                      <a:pt x="577" y="369"/>
                    </a:cubicBezTo>
                    <a:cubicBezTo>
                      <a:pt x="478" y="369"/>
                      <a:pt x="398" y="286"/>
                      <a:pt x="398" y="184"/>
                    </a:cubicBezTo>
                    <a:cubicBezTo>
                      <a:pt x="398" y="82"/>
                      <a:pt x="478" y="0"/>
                      <a:pt x="577" y="0"/>
                    </a:cubicBezTo>
                    <a:cubicBezTo>
                      <a:pt x="676" y="0"/>
                      <a:pt x="756" y="82"/>
                      <a:pt x="756" y="184"/>
                    </a:cubicBezTo>
                    <a:close/>
                  </a:path>
                </a:pathLst>
              </a:custGeom>
              <a:solidFill>
                <a:schemeClr val="bg1"/>
              </a:solidFill>
              <a:ln>
                <a:noFill/>
              </a:ln>
              <a:effectLst/>
            </p:spPr>
            <p:txBody>
              <a:bodyPr vert="horz" wrap="square" lIns="68571" tIns="34285" rIns="68571" bIns="34285" numCol="1" anchor="t" anchorCtr="0" compatLnSpc="1"/>
              <a:lstStyle/>
              <a:p>
                <a:pPr defTabSz="914377">
                  <a:defRPr/>
                </a:pPr>
                <a:endParaRPr lang="zh-CN" altLang="en-US" ker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endParaRPr>
              </a:p>
            </p:txBody>
          </p:sp>
        </p:grpSp>
        <p:grpSp>
          <p:nvGrpSpPr>
            <p:cNvPr id="7" name="组合 6"/>
            <p:cNvGrpSpPr/>
            <p:nvPr/>
          </p:nvGrpSpPr>
          <p:grpSpPr>
            <a:xfrm>
              <a:off x="5119490" y="2204353"/>
              <a:ext cx="1076376" cy="1242148"/>
              <a:chOff x="6837585" y="2970393"/>
              <a:chExt cx="1435168" cy="1656197"/>
            </a:xfrm>
          </p:grpSpPr>
          <p:sp>
            <p:nvSpPr>
              <p:cNvPr id="23" name="Freeform 6"/>
              <p:cNvSpPr/>
              <p:nvPr/>
            </p:nvSpPr>
            <p:spPr bwMode="auto">
              <a:xfrm>
                <a:off x="6837585" y="2970393"/>
                <a:ext cx="1435168" cy="1656197"/>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accent2"/>
              </a:solidFill>
              <a:ln>
                <a:noFill/>
              </a:ln>
              <a:effectLst>
                <a:outerShdw blurRad="63500" algn="ctr" rotWithShape="0">
                  <a:prstClr val="black">
                    <a:alpha val="40000"/>
                  </a:prstClr>
                </a:outerShdw>
              </a:effectLst>
            </p:spPr>
            <p:txBody>
              <a:bodyPr vert="horz" wrap="square" lIns="91440" tIns="45720" rIns="91440" bIns="45720" numCol="1" anchor="t" anchorCtr="0" compatLnSpc="1">
                <a:noAutofit/>
              </a:bodyPr>
              <a:lstStyle/>
              <a:p>
                <a:endParaRPr lang="zh-CN" altLang="en-US">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24" name="Freeform 17"/>
              <p:cNvSpPr>
                <a:spLocks noEditPoints="1"/>
              </p:cNvSpPr>
              <p:nvPr/>
            </p:nvSpPr>
            <p:spPr bwMode="auto">
              <a:xfrm>
                <a:off x="7189750" y="3480463"/>
                <a:ext cx="638957" cy="640949"/>
              </a:xfrm>
              <a:custGeom>
                <a:avLst/>
                <a:gdLst>
                  <a:gd name="T0" fmla="*/ 504 w 1008"/>
                  <a:gd name="T1" fmla="*/ 1009 h 1009"/>
                  <a:gd name="T2" fmla="*/ 0 w 1008"/>
                  <a:gd name="T3" fmla="*/ 504 h 1009"/>
                  <a:gd name="T4" fmla="*/ 504 w 1008"/>
                  <a:gd name="T5" fmla="*/ 0 h 1009"/>
                  <a:gd name="T6" fmla="*/ 1008 w 1008"/>
                  <a:gd name="T7" fmla="*/ 504 h 1009"/>
                  <a:gd name="T8" fmla="*/ 504 w 1008"/>
                  <a:gd name="T9" fmla="*/ 1009 h 1009"/>
                  <a:gd name="T10" fmla="*/ 725 w 1008"/>
                  <a:gd name="T11" fmla="*/ 769 h 1009"/>
                  <a:gd name="T12" fmla="*/ 725 w 1008"/>
                  <a:gd name="T13" fmla="*/ 769 h 1009"/>
                  <a:gd name="T14" fmla="*/ 538 w 1008"/>
                  <a:gd name="T15" fmla="*/ 586 h 1009"/>
                  <a:gd name="T16" fmla="*/ 504 w 1008"/>
                  <a:gd name="T17" fmla="*/ 592 h 1009"/>
                  <a:gd name="T18" fmla="*/ 416 w 1008"/>
                  <a:gd name="T19" fmla="*/ 504 h 1009"/>
                  <a:gd name="T20" fmla="*/ 456 w 1008"/>
                  <a:gd name="T21" fmla="*/ 431 h 1009"/>
                  <a:gd name="T22" fmla="*/ 456 w 1008"/>
                  <a:gd name="T23" fmla="*/ 179 h 1009"/>
                  <a:gd name="T24" fmla="*/ 553 w 1008"/>
                  <a:gd name="T25" fmla="*/ 179 h 1009"/>
                  <a:gd name="T26" fmla="*/ 553 w 1008"/>
                  <a:gd name="T27" fmla="*/ 431 h 1009"/>
                  <a:gd name="T28" fmla="*/ 592 w 1008"/>
                  <a:gd name="T29" fmla="*/ 504 h 1009"/>
                  <a:gd name="T30" fmla="*/ 586 w 1008"/>
                  <a:gd name="T31" fmla="*/ 536 h 1009"/>
                  <a:gd name="T32" fmla="*/ 774 w 1008"/>
                  <a:gd name="T33" fmla="*/ 719 h 1009"/>
                  <a:gd name="T34" fmla="*/ 725 w 1008"/>
                  <a:gd name="T35" fmla="*/ 769 h 1009"/>
                  <a:gd name="T36" fmla="*/ 168 w 1008"/>
                  <a:gd name="T37" fmla="*/ 471 h 1009"/>
                  <a:gd name="T38" fmla="*/ 168 w 1008"/>
                  <a:gd name="T39" fmla="*/ 471 h 1009"/>
                  <a:gd name="T40" fmla="*/ 234 w 1008"/>
                  <a:gd name="T41" fmla="*/ 471 h 1009"/>
                  <a:gd name="T42" fmla="*/ 234 w 1008"/>
                  <a:gd name="T43" fmla="*/ 538 h 1009"/>
                  <a:gd name="T44" fmla="*/ 168 w 1008"/>
                  <a:gd name="T45" fmla="*/ 538 h 1009"/>
                  <a:gd name="T46" fmla="*/ 168 w 1008"/>
                  <a:gd name="T47" fmla="*/ 471 h 1009"/>
                  <a:gd name="T48" fmla="*/ 774 w 1008"/>
                  <a:gd name="T49" fmla="*/ 471 h 1009"/>
                  <a:gd name="T50" fmla="*/ 774 w 1008"/>
                  <a:gd name="T51" fmla="*/ 471 h 1009"/>
                  <a:gd name="T52" fmla="*/ 840 w 1008"/>
                  <a:gd name="T53" fmla="*/ 471 h 1009"/>
                  <a:gd name="T54" fmla="*/ 840 w 1008"/>
                  <a:gd name="T55" fmla="*/ 538 h 1009"/>
                  <a:gd name="T56" fmla="*/ 774 w 1008"/>
                  <a:gd name="T57" fmla="*/ 538 h 1009"/>
                  <a:gd name="T58" fmla="*/ 774 w 1008"/>
                  <a:gd name="T59" fmla="*/ 471 h 1009"/>
                  <a:gd name="T60" fmla="*/ 470 w 1008"/>
                  <a:gd name="T61" fmla="*/ 840 h 1009"/>
                  <a:gd name="T62" fmla="*/ 470 w 1008"/>
                  <a:gd name="T63" fmla="*/ 840 h 1009"/>
                  <a:gd name="T64" fmla="*/ 470 w 1008"/>
                  <a:gd name="T65" fmla="*/ 775 h 1009"/>
                  <a:gd name="T66" fmla="*/ 538 w 1008"/>
                  <a:gd name="T67" fmla="*/ 775 h 1009"/>
                  <a:gd name="T68" fmla="*/ 538 w 1008"/>
                  <a:gd name="T69" fmla="*/ 840 h 1009"/>
                  <a:gd name="T70" fmla="*/ 470 w 1008"/>
                  <a:gd name="T71" fmla="*/ 840 h 1009"/>
                  <a:gd name="T72" fmla="*/ 504 w 1008"/>
                  <a:gd name="T73" fmla="*/ 912 h 1009"/>
                  <a:gd name="T74" fmla="*/ 504 w 1008"/>
                  <a:gd name="T75" fmla="*/ 912 h 1009"/>
                  <a:gd name="T76" fmla="*/ 912 w 1008"/>
                  <a:gd name="T77" fmla="*/ 504 h 1009"/>
                  <a:gd name="T78" fmla="*/ 504 w 1008"/>
                  <a:gd name="T79" fmla="*/ 97 h 1009"/>
                  <a:gd name="T80" fmla="*/ 96 w 1008"/>
                  <a:gd name="T81" fmla="*/ 504 h 1009"/>
                  <a:gd name="T82" fmla="*/ 504 w 1008"/>
                  <a:gd name="T83" fmla="*/ 912 h 1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08" h="1009">
                    <a:moveTo>
                      <a:pt x="504" y="1009"/>
                    </a:moveTo>
                    <a:cubicBezTo>
                      <a:pt x="226" y="1009"/>
                      <a:pt x="0" y="783"/>
                      <a:pt x="0" y="504"/>
                    </a:cubicBezTo>
                    <a:cubicBezTo>
                      <a:pt x="0" y="226"/>
                      <a:pt x="226" y="0"/>
                      <a:pt x="504" y="0"/>
                    </a:cubicBezTo>
                    <a:cubicBezTo>
                      <a:pt x="782" y="0"/>
                      <a:pt x="1008" y="226"/>
                      <a:pt x="1008" y="504"/>
                    </a:cubicBezTo>
                    <a:cubicBezTo>
                      <a:pt x="1008" y="783"/>
                      <a:pt x="782" y="1009"/>
                      <a:pt x="504" y="1009"/>
                    </a:cubicBezTo>
                    <a:close/>
                    <a:moveTo>
                      <a:pt x="725" y="769"/>
                    </a:moveTo>
                    <a:lnTo>
                      <a:pt x="725" y="769"/>
                    </a:lnTo>
                    <a:lnTo>
                      <a:pt x="538" y="586"/>
                    </a:lnTo>
                    <a:cubicBezTo>
                      <a:pt x="528" y="590"/>
                      <a:pt x="516" y="592"/>
                      <a:pt x="504" y="592"/>
                    </a:cubicBezTo>
                    <a:cubicBezTo>
                      <a:pt x="455" y="592"/>
                      <a:pt x="416" y="553"/>
                      <a:pt x="416" y="504"/>
                    </a:cubicBezTo>
                    <a:cubicBezTo>
                      <a:pt x="416" y="474"/>
                      <a:pt x="432" y="447"/>
                      <a:pt x="456" y="431"/>
                    </a:cubicBezTo>
                    <a:lnTo>
                      <a:pt x="456" y="179"/>
                    </a:lnTo>
                    <a:cubicBezTo>
                      <a:pt x="456" y="115"/>
                      <a:pt x="553" y="115"/>
                      <a:pt x="553" y="179"/>
                    </a:cubicBezTo>
                    <a:lnTo>
                      <a:pt x="553" y="431"/>
                    </a:lnTo>
                    <a:cubicBezTo>
                      <a:pt x="576" y="447"/>
                      <a:pt x="592" y="474"/>
                      <a:pt x="592" y="504"/>
                    </a:cubicBezTo>
                    <a:cubicBezTo>
                      <a:pt x="592" y="516"/>
                      <a:pt x="590" y="526"/>
                      <a:pt x="586" y="536"/>
                    </a:cubicBezTo>
                    <a:lnTo>
                      <a:pt x="774" y="719"/>
                    </a:lnTo>
                    <a:cubicBezTo>
                      <a:pt x="806" y="751"/>
                      <a:pt x="758" y="801"/>
                      <a:pt x="725" y="769"/>
                    </a:cubicBezTo>
                    <a:close/>
                    <a:moveTo>
                      <a:pt x="168" y="471"/>
                    </a:moveTo>
                    <a:lnTo>
                      <a:pt x="168" y="471"/>
                    </a:lnTo>
                    <a:lnTo>
                      <a:pt x="234" y="471"/>
                    </a:lnTo>
                    <a:cubicBezTo>
                      <a:pt x="278" y="471"/>
                      <a:pt x="278" y="538"/>
                      <a:pt x="234" y="538"/>
                    </a:cubicBezTo>
                    <a:lnTo>
                      <a:pt x="168" y="538"/>
                    </a:lnTo>
                    <a:cubicBezTo>
                      <a:pt x="123" y="538"/>
                      <a:pt x="123" y="471"/>
                      <a:pt x="168" y="471"/>
                    </a:cubicBezTo>
                    <a:close/>
                    <a:moveTo>
                      <a:pt x="774" y="471"/>
                    </a:moveTo>
                    <a:lnTo>
                      <a:pt x="774" y="471"/>
                    </a:lnTo>
                    <a:lnTo>
                      <a:pt x="840" y="471"/>
                    </a:lnTo>
                    <a:cubicBezTo>
                      <a:pt x="885" y="471"/>
                      <a:pt x="885" y="538"/>
                      <a:pt x="840" y="538"/>
                    </a:cubicBezTo>
                    <a:lnTo>
                      <a:pt x="774" y="538"/>
                    </a:lnTo>
                    <a:cubicBezTo>
                      <a:pt x="730" y="538"/>
                      <a:pt x="730" y="471"/>
                      <a:pt x="774" y="471"/>
                    </a:cubicBezTo>
                    <a:close/>
                    <a:moveTo>
                      <a:pt x="470" y="840"/>
                    </a:moveTo>
                    <a:lnTo>
                      <a:pt x="470" y="840"/>
                    </a:lnTo>
                    <a:lnTo>
                      <a:pt x="470" y="775"/>
                    </a:lnTo>
                    <a:cubicBezTo>
                      <a:pt x="470" y="730"/>
                      <a:pt x="538" y="730"/>
                      <a:pt x="538" y="775"/>
                    </a:cubicBezTo>
                    <a:lnTo>
                      <a:pt x="538" y="840"/>
                    </a:lnTo>
                    <a:cubicBezTo>
                      <a:pt x="538" y="885"/>
                      <a:pt x="470" y="885"/>
                      <a:pt x="470" y="840"/>
                    </a:cubicBezTo>
                    <a:close/>
                    <a:moveTo>
                      <a:pt x="504" y="912"/>
                    </a:moveTo>
                    <a:lnTo>
                      <a:pt x="504" y="912"/>
                    </a:lnTo>
                    <a:cubicBezTo>
                      <a:pt x="729" y="912"/>
                      <a:pt x="912" y="730"/>
                      <a:pt x="912" y="504"/>
                    </a:cubicBezTo>
                    <a:cubicBezTo>
                      <a:pt x="912" y="279"/>
                      <a:pt x="729" y="97"/>
                      <a:pt x="504" y="97"/>
                    </a:cubicBezTo>
                    <a:cubicBezTo>
                      <a:pt x="279" y="97"/>
                      <a:pt x="96" y="279"/>
                      <a:pt x="96" y="504"/>
                    </a:cubicBezTo>
                    <a:cubicBezTo>
                      <a:pt x="96" y="730"/>
                      <a:pt x="279" y="912"/>
                      <a:pt x="504" y="912"/>
                    </a:cubicBezTo>
                    <a:close/>
                  </a:path>
                </a:pathLst>
              </a:custGeom>
              <a:solidFill>
                <a:schemeClr val="bg1"/>
              </a:solidFill>
              <a:ln>
                <a:noFill/>
              </a:ln>
              <a:effectLst/>
            </p:spPr>
            <p:txBody>
              <a:bodyPr vert="horz" wrap="square" lIns="68571" tIns="34285" rIns="68571" bIns="34285" numCol="1" anchor="t" anchorCtr="0" compatLnSpc="1"/>
              <a:lstStyle/>
              <a:p>
                <a:pPr defTabSz="914377">
                  <a:defRPr/>
                </a:pPr>
                <a:endParaRPr lang="zh-CN" altLang="en-US" ker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endParaRPr>
              </a:p>
            </p:txBody>
          </p:sp>
        </p:grpSp>
        <p:grpSp>
          <p:nvGrpSpPr>
            <p:cNvPr id="8" name="组合 7"/>
            <p:cNvGrpSpPr/>
            <p:nvPr/>
          </p:nvGrpSpPr>
          <p:grpSpPr>
            <a:xfrm>
              <a:off x="4563301" y="3168259"/>
              <a:ext cx="1075135" cy="1243390"/>
              <a:chOff x="6096000" y="4255601"/>
              <a:chExt cx="1433513" cy="1657853"/>
            </a:xfrm>
          </p:grpSpPr>
          <p:sp>
            <p:nvSpPr>
              <p:cNvPr id="18" name="Freeform 11"/>
              <p:cNvSpPr/>
              <p:nvPr/>
            </p:nvSpPr>
            <p:spPr bwMode="auto">
              <a:xfrm>
                <a:off x="6096000" y="4255601"/>
                <a:ext cx="1433513" cy="1657853"/>
              </a:xfrm>
              <a:custGeom>
                <a:avLst/>
                <a:gdLst>
                  <a:gd name="T0" fmla="*/ 1130 w 2260"/>
                  <a:gd name="T1" fmla="*/ 0 h 2609"/>
                  <a:gd name="T2" fmla="*/ 1695 w 2260"/>
                  <a:gd name="T3" fmla="*/ 326 h 2609"/>
                  <a:gd name="T4" fmla="*/ 2260 w 2260"/>
                  <a:gd name="T5" fmla="*/ 652 h 2609"/>
                  <a:gd name="T6" fmla="*/ 2260 w 2260"/>
                  <a:gd name="T7" fmla="*/ 1305 h 2609"/>
                  <a:gd name="T8" fmla="*/ 2260 w 2260"/>
                  <a:gd name="T9" fmla="*/ 1957 h 2609"/>
                  <a:gd name="T10" fmla="*/ 1695 w 2260"/>
                  <a:gd name="T11" fmla="*/ 2283 h 2609"/>
                  <a:gd name="T12" fmla="*/ 1130 w 2260"/>
                  <a:gd name="T13" fmla="*/ 2609 h 2609"/>
                  <a:gd name="T14" fmla="*/ 565 w 2260"/>
                  <a:gd name="T15" fmla="*/ 2283 h 2609"/>
                  <a:gd name="T16" fmla="*/ 0 w 2260"/>
                  <a:gd name="T17" fmla="*/ 1957 h 2609"/>
                  <a:gd name="T18" fmla="*/ 0 w 2260"/>
                  <a:gd name="T19" fmla="*/ 1305 h 2609"/>
                  <a:gd name="T20" fmla="*/ 0 w 2260"/>
                  <a:gd name="T21" fmla="*/ 652 h 2609"/>
                  <a:gd name="T22" fmla="*/ 565 w 2260"/>
                  <a:gd name="T23" fmla="*/ 326 h 2609"/>
                  <a:gd name="T24" fmla="*/ 1130 w 2260"/>
                  <a:gd name="T25" fmla="*/ 0 h 2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09">
                    <a:moveTo>
                      <a:pt x="1130" y="0"/>
                    </a:moveTo>
                    <a:lnTo>
                      <a:pt x="1695" y="326"/>
                    </a:lnTo>
                    <a:lnTo>
                      <a:pt x="2260" y="652"/>
                    </a:lnTo>
                    <a:lnTo>
                      <a:pt x="2260" y="1305"/>
                    </a:lnTo>
                    <a:lnTo>
                      <a:pt x="2260" y="1957"/>
                    </a:lnTo>
                    <a:lnTo>
                      <a:pt x="1695" y="2283"/>
                    </a:lnTo>
                    <a:lnTo>
                      <a:pt x="1130" y="2609"/>
                    </a:lnTo>
                    <a:lnTo>
                      <a:pt x="565" y="2283"/>
                    </a:lnTo>
                    <a:lnTo>
                      <a:pt x="0" y="1957"/>
                    </a:lnTo>
                    <a:lnTo>
                      <a:pt x="0" y="1305"/>
                    </a:lnTo>
                    <a:lnTo>
                      <a:pt x="0" y="652"/>
                    </a:lnTo>
                    <a:lnTo>
                      <a:pt x="565" y="326"/>
                    </a:lnTo>
                    <a:lnTo>
                      <a:pt x="1130" y="0"/>
                    </a:lnTo>
                    <a:close/>
                  </a:path>
                </a:pathLst>
              </a:custGeom>
              <a:solidFill>
                <a:schemeClr val="accent1"/>
              </a:solidFill>
              <a:ln>
                <a:noFill/>
              </a:ln>
              <a:effectLst>
                <a:outerShdw blurRad="63500" algn="ctr" rotWithShape="0">
                  <a:prstClr val="black">
                    <a:alpha val="40000"/>
                  </a:prstClr>
                </a:outerShdw>
              </a:effectLst>
            </p:spPr>
            <p:txBody>
              <a:bodyPr vert="horz" wrap="square" lIns="91440" tIns="45720" rIns="91440" bIns="45720" numCol="1" anchor="t" anchorCtr="0" compatLnSpc="1">
                <a:noAutofit/>
              </a:bodyPr>
              <a:lstStyle/>
              <a:p>
                <a:endParaRPr lang="zh-CN" altLang="en-US"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endParaRPr>
              </a:p>
            </p:txBody>
          </p:sp>
          <p:grpSp>
            <p:nvGrpSpPr>
              <p:cNvPr id="19" name="组合 18"/>
              <p:cNvGrpSpPr/>
              <p:nvPr/>
            </p:nvGrpSpPr>
            <p:grpSpPr>
              <a:xfrm>
                <a:off x="6462279" y="4757723"/>
                <a:ext cx="704262" cy="653608"/>
                <a:chOff x="5928340" y="670992"/>
                <a:chExt cx="506444" cy="470018"/>
              </a:xfrm>
              <a:solidFill>
                <a:schemeClr val="bg1"/>
              </a:solidFill>
              <a:effectLst/>
            </p:grpSpPr>
            <p:sp>
              <p:nvSpPr>
                <p:cNvPr id="20" name="Freeform 36"/>
                <p:cNvSpPr>
                  <a:spLocks noEditPoints="1"/>
                </p:cNvSpPr>
                <p:nvPr/>
              </p:nvSpPr>
              <p:spPr bwMode="auto">
                <a:xfrm>
                  <a:off x="5993909" y="670992"/>
                  <a:ext cx="241151" cy="160240"/>
                </a:xfrm>
                <a:custGeom>
                  <a:avLst/>
                  <a:gdLst>
                    <a:gd name="T0" fmla="*/ 133 w 372"/>
                    <a:gd name="T1" fmla="*/ 185 h 247"/>
                    <a:gd name="T2" fmla="*/ 118 w 372"/>
                    <a:gd name="T3" fmla="*/ 152 h 247"/>
                    <a:gd name="T4" fmla="*/ 136 w 372"/>
                    <a:gd name="T5" fmla="*/ 115 h 247"/>
                    <a:gd name="T6" fmla="*/ 180 w 372"/>
                    <a:gd name="T7" fmla="*/ 100 h 247"/>
                    <a:gd name="T8" fmla="*/ 180 w 372"/>
                    <a:gd name="T9" fmla="*/ 84 h 247"/>
                    <a:gd name="T10" fmla="*/ 205 w 372"/>
                    <a:gd name="T11" fmla="*/ 84 h 247"/>
                    <a:gd name="T12" fmla="*/ 205 w 372"/>
                    <a:gd name="T13" fmla="*/ 99 h 247"/>
                    <a:gd name="T14" fmla="*/ 246 w 372"/>
                    <a:gd name="T15" fmla="*/ 114 h 247"/>
                    <a:gd name="T16" fmla="*/ 263 w 372"/>
                    <a:gd name="T17" fmla="*/ 152 h 247"/>
                    <a:gd name="T18" fmla="*/ 221 w 372"/>
                    <a:gd name="T19" fmla="*/ 152 h 247"/>
                    <a:gd name="T20" fmla="*/ 215 w 372"/>
                    <a:gd name="T21" fmla="*/ 136 h 247"/>
                    <a:gd name="T22" fmla="*/ 167 w 372"/>
                    <a:gd name="T23" fmla="*/ 134 h 247"/>
                    <a:gd name="T24" fmla="*/ 167 w 372"/>
                    <a:gd name="T25" fmla="*/ 156 h 247"/>
                    <a:gd name="T26" fmla="*/ 217 w 372"/>
                    <a:gd name="T27" fmla="*/ 171 h 247"/>
                    <a:gd name="T28" fmla="*/ 251 w 372"/>
                    <a:gd name="T29" fmla="*/ 188 h 247"/>
                    <a:gd name="T30" fmla="*/ 266 w 372"/>
                    <a:gd name="T31" fmla="*/ 223 h 247"/>
                    <a:gd name="T32" fmla="*/ 265 w 372"/>
                    <a:gd name="T33" fmla="*/ 234 h 247"/>
                    <a:gd name="T34" fmla="*/ 259 w 372"/>
                    <a:gd name="T35" fmla="*/ 246 h 247"/>
                    <a:gd name="T36" fmla="*/ 222 w 372"/>
                    <a:gd name="T37" fmla="*/ 230 h 247"/>
                    <a:gd name="T38" fmla="*/ 217 w 372"/>
                    <a:gd name="T39" fmla="*/ 217 h 247"/>
                    <a:gd name="T40" fmla="*/ 133 w 372"/>
                    <a:gd name="T41" fmla="*/ 185 h 247"/>
                    <a:gd name="T42" fmla="*/ 191 w 372"/>
                    <a:gd name="T43" fmla="*/ 39 h 247"/>
                    <a:gd name="T44" fmla="*/ 83 w 372"/>
                    <a:gd name="T45" fmla="*/ 83 h 247"/>
                    <a:gd name="T46" fmla="*/ 39 w 372"/>
                    <a:gd name="T47" fmla="*/ 191 h 247"/>
                    <a:gd name="T48" fmla="*/ 44 w 372"/>
                    <a:gd name="T49" fmla="*/ 231 h 247"/>
                    <a:gd name="T50" fmla="*/ 9 w 372"/>
                    <a:gd name="T51" fmla="*/ 247 h 247"/>
                    <a:gd name="T52" fmla="*/ 0 w 372"/>
                    <a:gd name="T53" fmla="*/ 191 h 247"/>
                    <a:gd name="T54" fmla="*/ 56 w 372"/>
                    <a:gd name="T55" fmla="*/ 56 h 247"/>
                    <a:gd name="T56" fmla="*/ 191 w 372"/>
                    <a:gd name="T57" fmla="*/ 0 h 247"/>
                    <a:gd name="T58" fmla="*/ 326 w 372"/>
                    <a:gd name="T59" fmla="*/ 56 h 247"/>
                    <a:gd name="T60" fmla="*/ 372 w 372"/>
                    <a:gd name="T61" fmla="*/ 132 h 247"/>
                    <a:gd name="T62" fmla="*/ 339 w 372"/>
                    <a:gd name="T63" fmla="*/ 152 h 247"/>
                    <a:gd name="T64" fmla="*/ 299 w 372"/>
                    <a:gd name="T65" fmla="*/ 83 h 247"/>
                    <a:gd name="T66" fmla="*/ 191 w 372"/>
                    <a:gd name="T67" fmla="*/ 3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2" h="247">
                      <a:moveTo>
                        <a:pt x="133" y="185"/>
                      </a:moveTo>
                      <a:cubicBezTo>
                        <a:pt x="123" y="177"/>
                        <a:pt x="118" y="166"/>
                        <a:pt x="118" y="152"/>
                      </a:cubicBezTo>
                      <a:cubicBezTo>
                        <a:pt x="118" y="136"/>
                        <a:pt x="124" y="124"/>
                        <a:pt x="136" y="115"/>
                      </a:cubicBezTo>
                      <a:cubicBezTo>
                        <a:pt x="147" y="105"/>
                        <a:pt x="160" y="100"/>
                        <a:pt x="180" y="100"/>
                      </a:cubicBezTo>
                      <a:cubicBezTo>
                        <a:pt x="180" y="84"/>
                        <a:pt x="180" y="84"/>
                        <a:pt x="180" y="84"/>
                      </a:cubicBezTo>
                      <a:cubicBezTo>
                        <a:pt x="205" y="84"/>
                        <a:pt x="205" y="84"/>
                        <a:pt x="205" y="84"/>
                      </a:cubicBezTo>
                      <a:cubicBezTo>
                        <a:pt x="205" y="99"/>
                        <a:pt x="205" y="99"/>
                        <a:pt x="205" y="99"/>
                      </a:cubicBezTo>
                      <a:cubicBezTo>
                        <a:pt x="224" y="100"/>
                        <a:pt x="235" y="104"/>
                        <a:pt x="246" y="114"/>
                      </a:cubicBezTo>
                      <a:cubicBezTo>
                        <a:pt x="257" y="123"/>
                        <a:pt x="262" y="136"/>
                        <a:pt x="263" y="152"/>
                      </a:cubicBezTo>
                      <a:cubicBezTo>
                        <a:pt x="221" y="152"/>
                        <a:pt x="221" y="152"/>
                        <a:pt x="221" y="152"/>
                      </a:cubicBezTo>
                      <a:cubicBezTo>
                        <a:pt x="220" y="145"/>
                        <a:pt x="218" y="140"/>
                        <a:pt x="215" y="136"/>
                      </a:cubicBezTo>
                      <a:cubicBezTo>
                        <a:pt x="208" y="128"/>
                        <a:pt x="176" y="128"/>
                        <a:pt x="167" y="134"/>
                      </a:cubicBezTo>
                      <a:cubicBezTo>
                        <a:pt x="161" y="139"/>
                        <a:pt x="160" y="151"/>
                        <a:pt x="167" y="156"/>
                      </a:cubicBezTo>
                      <a:cubicBezTo>
                        <a:pt x="175" y="162"/>
                        <a:pt x="205" y="167"/>
                        <a:pt x="217" y="171"/>
                      </a:cubicBezTo>
                      <a:cubicBezTo>
                        <a:pt x="232" y="176"/>
                        <a:pt x="244" y="181"/>
                        <a:pt x="251" y="188"/>
                      </a:cubicBezTo>
                      <a:cubicBezTo>
                        <a:pt x="261" y="197"/>
                        <a:pt x="266" y="208"/>
                        <a:pt x="266" y="223"/>
                      </a:cubicBezTo>
                      <a:cubicBezTo>
                        <a:pt x="266" y="227"/>
                        <a:pt x="266" y="231"/>
                        <a:pt x="265" y="234"/>
                      </a:cubicBezTo>
                      <a:cubicBezTo>
                        <a:pt x="263" y="238"/>
                        <a:pt x="261" y="242"/>
                        <a:pt x="259" y="246"/>
                      </a:cubicBezTo>
                      <a:cubicBezTo>
                        <a:pt x="247" y="240"/>
                        <a:pt x="235" y="235"/>
                        <a:pt x="222" y="230"/>
                      </a:cubicBezTo>
                      <a:cubicBezTo>
                        <a:pt x="223" y="225"/>
                        <a:pt x="221" y="220"/>
                        <a:pt x="217" y="217"/>
                      </a:cubicBezTo>
                      <a:cubicBezTo>
                        <a:pt x="200" y="204"/>
                        <a:pt x="158" y="207"/>
                        <a:pt x="133" y="185"/>
                      </a:cubicBezTo>
                      <a:close/>
                      <a:moveTo>
                        <a:pt x="191" y="39"/>
                      </a:moveTo>
                      <a:cubicBezTo>
                        <a:pt x="149" y="39"/>
                        <a:pt x="111" y="56"/>
                        <a:pt x="83" y="83"/>
                      </a:cubicBezTo>
                      <a:cubicBezTo>
                        <a:pt x="56" y="111"/>
                        <a:pt x="39" y="149"/>
                        <a:pt x="39" y="191"/>
                      </a:cubicBezTo>
                      <a:cubicBezTo>
                        <a:pt x="39" y="205"/>
                        <a:pt x="40" y="219"/>
                        <a:pt x="44" y="231"/>
                      </a:cubicBezTo>
                      <a:cubicBezTo>
                        <a:pt x="32" y="236"/>
                        <a:pt x="20" y="241"/>
                        <a:pt x="9" y="247"/>
                      </a:cubicBezTo>
                      <a:cubicBezTo>
                        <a:pt x="3" y="229"/>
                        <a:pt x="0" y="210"/>
                        <a:pt x="0" y="191"/>
                      </a:cubicBezTo>
                      <a:cubicBezTo>
                        <a:pt x="0" y="138"/>
                        <a:pt x="22" y="91"/>
                        <a:pt x="56" y="56"/>
                      </a:cubicBezTo>
                      <a:cubicBezTo>
                        <a:pt x="91" y="22"/>
                        <a:pt x="138" y="0"/>
                        <a:pt x="191" y="0"/>
                      </a:cubicBezTo>
                      <a:cubicBezTo>
                        <a:pt x="244" y="0"/>
                        <a:pt x="291" y="22"/>
                        <a:pt x="326" y="56"/>
                      </a:cubicBezTo>
                      <a:cubicBezTo>
                        <a:pt x="347" y="77"/>
                        <a:pt x="363" y="103"/>
                        <a:pt x="372" y="132"/>
                      </a:cubicBezTo>
                      <a:cubicBezTo>
                        <a:pt x="361" y="138"/>
                        <a:pt x="349" y="145"/>
                        <a:pt x="339" y="152"/>
                      </a:cubicBezTo>
                      <a:cubicBezTo>
                        <a:pt x="332" y="126"/>
                        <a:pt x="318" y="102"/>
                        <a:pt x="299" y="83"/>
                      </a:cubicBezTo>
                      <a:cubicBezTo>
                        <a:pt x="271" y="56"/>
                        <a:pt x="233" y="39"/>
                        <a:pt x="191"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9" tIns="34295" rIns="68589" bIns="34295" numCol="1" anchor="t" anchorCtr="0" compatLnSpc="1"/>
                <a:lstStyle/>
                <a:p>
                  <a:endParaRPr lang="zh-CN" altLang="en-US">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21" name="Freeform 37"/>
                <p:cNvSpPr>
                  <a:spLocks noEditPoints="1"/>
                </p:cNvSpPr>
                <p:nvPr/>
              </p:nvSpPr>
              <p:spPr bwMode="auto">
                <a:xfrm>
                  <a:off x="6183208" y="766203"/>
                  <a:ext cx="251576" cy="263409"/>
                </a:xfrm>
                <a:custGeom>
                  <a:avLst/>
                  <a:gdLst>
                    <a:gd name="T0" fmla="*/ 41 w 388"/>
                    <a:gd name="T1" fmla="*/ 59 h 406"/>
                    <a:gd name="T2" fmla="*/ 185 w 388"/>
                    <a:gd name="T3" fmla="*/ 0 h 406"/>
                    <a:gd name="T4" fmla="*/ 329 w 388"/>
                    <a:gd name="T5" fmla="*/ 59 h 406"/>
                    <a:gd name="T6" fmla="*/ 388 w 388"/>
                    <a:gd name="T7" fmla="*/ 203 h 406"/>
                    <a:gd name="T8" fmla="*/ 329 w 388"/>
                    <a:gd name="T9" fmla="*/ 347 h 406"/>
                    <a:gd name="T10" fmla="*/ 185 w 388"/>
                    <a:gd name="T11" fmla="*/ 406 h 406"/>
                    <a:gd name="T12" fmla="*/ 111 w 388"/>
                    <a:gd name="T13" fmla="*/ 393 h 406"/>
                    <a:gd name="T14" fmla="*/ 116 w 388"/>
                    <a:gd name="T15" fmla="*/ 342 h 406"/>
                    <a:gd name="T16" fmla="*/ 36 w 388"/>
                    <a:gd name="T17" fmla="*/ 149 h 406"/>
                    <a:gd name="T18" fmla="*/ 0 w 388"/>
                    <a:gd name="T19" fmla="*/ 119 h 406"/>
                    <a:gd name="T20" fmla="*/ 41 w 388"/>
                    <a:gd name="T21" fmla="*/ 59 h 406"/>
                    <a:gd name="T22" fmla="*/ 123 w 388"/>
                    <a:gd name="T23" fmla="*/ 197 h 406"/>
                    <a:gd name="T24" fmla="*/ 107 w 388"/>
                    <a:gd name="T25" fmla="*/ 161 h 406"/>
                    <a:gd name="T26" fmla="*/ 126 w 388"/>
                    <a:gd name="T27" fmla="*/ 121 h 406"/>
                    <a:gd name="T28" fmla="*/ 173 w 388"/>
                    <a:gd name="T29" fmla="*/ 105 h 406"/>
                    <a:gd name="T30" fmla="*/ 173 w 388"/>
                    <a:gd name="T31" fmla="*/ 88 h 406"/>
                    <a:gd name="T32" fmla="*/ 200 w 388"/>
                    <a:gd name="T33" fmla="*/ 88 h 406"/>
                    <a:gd name="T34" fmla="*/ 200 w 388"/>
                    <a:gd name="T35" fmla="*/ 104 h 406"/>
                    <a:gd name="T36" fmla="*/ 244 w 388"/>
                    <a:gd name="T37" fmla="*/ 120 h 406"/>
                    <a:gd name="T38" fmla="*/ 262 w 388"/>
                    <a:gd name="T39" fmla="*/ 161 h 406"/>
                    <a:gd name="T40" fmla="*/ 217 w 388"/>
                    <a:gd name="T41" fmla="*/ 161 h 406"/>
                    <a:gd name="T42" fmla="*/ 211 w 388"/>
                    <a:gd name="T43" fmla="*/ 144 h 406"/>
                    <a:gd name="T44" fmla="*/ 160 w 388"/>
                    <a:gd name="T45" fmla="*/ 142 h 406"/>
                    <a:gd name="T46" fmla="*/ 159 w 388"/>
                    <a:gd name="T47" fmla="*/ 165 h 406"/>
                    <a:gd name="T48" fmla="*/ 213 w 388"/>
                    <a:gd name="T49" fmla="*/ 181 h 406"/>
                    <a:gd name="T50" fmla="*/ 250 w 388"/>
                    <a:gd name="T51" fmla="*/ 200 h 406"/>
                    <a:gd name="T52" fmla="*/ 265 w 388"/>
                    <a:gd name="T53" fmla="*/ 237 h 406"/>
                    <a:gd name="T54" fmla="*/ 248 w 388"/>
                    <a:gd name="T55" fmla="*/ 279 h 406"/>
                    <a:gd name="T56" fmla="*/ 198 w 388"/>
                    <a:gd name="T57" fmla="*/ 296 h 406"/>
                    <a:gd name="T58" fmla="*/ 198 w 388"/>
                    <a:gd name="T59" fmla="*/ 318 h 406"/>
                    <a:gd name="T60" fmla="*/ 172 w 388"/>
                    <a:gd name="T61" fmla="*/ 318 h 406"/>
                    <a:gd name="T62" fmla="*/ 172 w 388"/>
                    <a:gd name="T63" fmla="*/ 296 h 406"/>
                    <a:gd name="T64" fmla="*/ 123 w 388"/>
                    <a:gd name="T65" fmla="*/ 279 h 406"/>
                    <a:gd name="T66" fmla="*/ 105 w 388"/>
                    <a:gd name="T67" fmla="*/ 233 h 406"/>
                    <a:gd name="T68" fmla="*/ 152 w 388"/>
                    <a:gd name="T69" fmla="*/ 233 h 406"/>
                    <a:gd name="T70" fmla="*/ 158 w 388"/>
                    <a:gd name="T71" fmla="*/ 254 h 406"/>
                    <a:gd name="T72" fmla="*/ 212 w 388"/>
                    <a:gd name="T73" fmla="*/ 256 h 406"/>
                    <a:gd name="T74" fmla="*/ 213 w 388"/>
                    <a:gd name="T75" fmla="*/ 231 h 406"/>
                    <a:gd name="T76" fmla="*/ 123 w 388"/>
                    <a:gd name="T77" fmla="*/ 197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8" h="406">
                      <a:moveTo>
                        <a:pt x="41" y="59"/>
                      </a:moveTo>
                      <a:cubicBezTo>
                        <a:pt x="78" y="22"/>
                        <a:pt x="129" y="0"/>
                        <a:pt x="185" y="0"/>
                      </a:cubicBezTo>
                      <a:cubicBezTo>
                        <a:pt x="241" y="0"/>
                        <a:pt x="292" y="22"/>
                        <a:pt x="329" y="59"/>
                      </a:cubicBezTo>
                      <a:cubicBezTo>
                        <a:pt x="366" y="96"/>
                        <a:pt x="388" y="147"/>
                        <a:pt x="388" y="203"/>
                      </a:cubicBezTo>
                      <a:cubicBezTo>
                        <a:pt x="388" y="259"/>
                        <a:pt x="366" y="310"/>
                        <a:pt x="329" y="347"/>
                      </a:cubicBezTo>
                      <a:cubicBezTo>
                        <a:pt x="292" y="384"/>
                        <a:pt x="241" y="406"/>
                        <a:pt x="185" y="406"/>
                      </a:cubicBezTo>
                      <a:cubicBezTo>
                        <a:pt x="159" y="406"/>
                        <a:pt x="134" y="401"/>
                        <a:pt x="111" y="393"/>
                      </a:cubicBezTo>
                      <a:cubicBezTo>
                        <a:pt x="114" y="376"/>
                        <a:pt x="116" y="359"/>
                        <a:pt x="116" y="342"/>
                      </a:cubicBezTo>
                      <a:cubicBezTo>
                        <a:pt x="116" y="270"/>
                        <a:pt x="87" y="200"/>
                        <a:pt x="36" y="149"/>
                      </a:cubicBezTo>
                      <a:cubicBezTo>
                        <a:pt x="25" y="138"/>
                        <a:pt x="13" y="128"/>
                        <a:pt x="0" y="119"/>
                      </a:cubicBezTo>
                      <a:cubicBezTo>
                        <a:pt x="10" y="96"/>
                        <a:pt x="24" y="76"/>
                        <a:pt x="41" y="59"/>
                      </a:cubicBezTo>
                      <a:close/>
                      <a:moveTo>
                        <a:pt x="123" y="197"/>
                      </a:moveTo>
                      <a:cubicBezTo>
                        <a:pt x="112" y="188"/>
                        <a:pt x="107" y="176"/>
                        <a:pt x="107" y="161"/>
                      </a:cubicBezTo>
                      <a:cubicBezTo>
                        <a:pt x="107" y="144"/>
                        <a:pt x="113" y="131"/>
                        <a:pt x="126" y="121"/>
                      </a:cubicBezTo>
                      <a:cubicBezTo>
                        <a:pt x="138" y="111"/>
                        <a:pt x="152" y="105"/>
                        <a:pt x="173" y="105"/>
                      </a:cubicBezTo>
                      <a:cubicBezTo>
                        <a:pt x="173" y="88"/>
                        <a:pt x="173" y="88"/>
                        <a:pt x="173" y="88"/>
                      </a:cubicBezTo>
                      <a:cubicBezTo>
                        <a:pt x="200" y="88"/>
                        <a:pt x="200" y="88"/>
                        <a:pt x="200" y="88"/>
                      </a:cubicBezTo>
                      <a:cubicBezTo>
                        <a:pt x="200" y="104"/>
                        <a:pt x="200" y="104"/>
                        <a:pt x="200" y="104"/>
                      </a:cubicBezTo>
                      <a:cubicBezTo>
                        <a:pt x="220" y="105"/>
                        <a:pt x="233" y="110"/>
                        <a:pt x="244" y="120"/>
                      </a:cubicBezTo>
                      <a:cubicBezTo>
                        <a:pt x="255" y="130"/>
                        <a:pt x="261" y="143"/>
                        <a:pt x="262" y="161"/>
                      </a:cubicBezTo>
                      <a:cubicBezTo>
                        <a:pt x="217" y="161"/>
                        <a:pt x="217" y="161"/>
                        <a:pt x="217" y="161"/>
                      </a:cubicBezTo>
                      <a:cubicBezTo>
                        <a:pt x="216" y="154"/>
                        <a:pt x="214" y="148"/>
                        <a:pt x="211" y="144"/>
                      </a:cubicBezTo>
                      <a:cubicBezTo>
                        <a:pt x="203" y="135"/>
                        <a:pt x="168" y="135"/>
                        <a:pt x="160" y="142"/>
                      </a:cubicBezTo>
                      <a:cubicBezTo>
                        <a:pt x="152" y="147"/>
                        <a:pt x="152" y="160"/>
                        <a:pt x="159" y="165"/>
                      </a:cubicBezTo>
                      <a:cubicBezTo>
                        <a:pt x="168" y="172"/>
                        <a:pt x="200" y="177"/>
                        <a:pt x="213" y="181"/>
                      </a:cubicBezTo>
                      <a:cubicBezTo>
                        <a:pt x="229" y="186"/>
                        <a:pt x="242" y="193"/>
                        <a:pt x="250" y="200"/>
                      </a:cubicBezTo>
                      <a:cubicBezTo>
                        <a:pt x="260" y="209"/>
                        <a:pt x="265" y="221"/>
                        <a:pt x="265" y="237"/>
                      </a:cubicBezTo>
                      <a:cubicBezTo>
                        <a:pt x="265" y="256"/>
                        <a:pt x="260" y="270"/>
                        <a:pt x="248" y="279"/>
                      </a:cubicBezTo>
                      <a:cubicBezTo>
                        <a:pt x="236" y="289"/>
                        <a:pt x="222" y="295"/>
                        <a:pt x="198" y="296"/>
                      </a:cubicBezTo>
                      <a:cubicBezTo>
                        <a:pt x="198" y="318"/>
                        <a:pt x="198" y="318"/>
                        <a:pt x="198" y="318"/>
                      </a:cubicBezTo>
                      <a:cubicBezTo>
                        <a:pt x="172" y="318"/>
                        <a:pt x="172" y="318"/>
                        <a:pt x="172" y="318"/>
                      </a:cubicBezTo>
                      <a:cubicBezTo>
                        <a:pt x="172" y="296"/>
                        <a:pt x="172" y="296"/>
                        <a:pt x="172" y="296"/>
                      </a:cubicBezTo>
                      <a:cubicBezTo>
                        <a:pt x="150" y="295"/>
                        <a:pt x="136" y="290"/>
                        <a:pt x="123" y="279"/>
                      </a:cubicBezTo>
                      <a:cubicBezTo>
                        <a:pt x="111" y="268"/>
                        <a:pt x="105" y="252"/>
                        <a:pt x="105" y="233"/>
                      </a:cubicBezTo>
                      <a:cubicBezTo>
                        <a:pt x="152" y="233"/>
                        <a:pt x="152" y="233"/>
                        <a:pt x="152" y="233"/>
                      </a:cubicBezTo>
                      <a:cubicBezTo>
                        <a:pt x="153" y="243"/>
                        <a:pt x="155" y="250"/>
                        <a:pt x="158" y="254"/>
                      </a:cubicBezTo>
                      <a:cubicBezTo>
                        <a:pt x="167" y="265"/>
                        <a:pt x="203" y="263"/>
                        <a:pt x="212" y="256"/>
                      </a:cubicBezTo>
                      <a:cubicBezTo>
                        <a:pt x="220" y="251"/>
                        <a:pt x="221" y="237"/>
                        <a:pt x="213" y="231"/>
                      </a:cubicBezTo>
                      <a:cubicBezTo>
                        <a:pt x="195" y="216"/>
                        <a:pt x="150" y="220"/>
                        <a:pt x="123"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9" tIns="34295" rIns="68589" bIns="34295" numCol="1" anchor="t" anchorCtr="0" compatLnSpc="1"/>
                <a:lstStyle/>
                <a:p>
                  <a:endParaRPr lang="zh-CN" altLang="en-US">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22" name="Freeform 38"/>
                <p:cNvSpPr>
                  <a:spLocks noEditPoints="1"/>
                </p:cNvSpPr>
                <p:nvPr/>
              </p:nvSpPr>
              <p:spPr bwMode="auto">
                <a:xfrm>
                  <a:off x="5928340" y="836444"/>
                  <a:ext cx="304799" cy="304566"/>
                </a:xfrm>
                <a:custGeom>
                  <a:avLst/>
                  <a:gdLst>
                    <a:gd name="T0" fmla="*/ 235 w 470"/>
                    <a:gd name="T1" fmla="*/ 57 h 470"/>
                    <a:gd name="T2" fmla="*/ 109 w 470"/>
                    <a:gd name="T3" fmla="*/ 109 h 470"/>
                    <a:gd name="T4" fmla="*/ 57 w 470"/>
                    <a:gd name="T5" fmla="*/ 235 h 470"/>
                    <a:gd name="T6" fmla="*/ 109 w 470"/>
                    <a:gd name="T7" fmla="*/ 361 h 470"/>
                    <a:gd name="T8" fmla="*/ 235 w 470"/>
                    <a:gd name="T9" fmla="*/ 413 h 470"/>
                    <a:gd name="T10" fmla="*/ 361 w 470"/>
                    <a:gd name="T11" fmla="*/ 361 h 470"/>
                    <a:gd name="T12" fmla="*/ 413 w 470"/>
                    <a:gd name="T13" fmla="*/ 235 h 470"/>
                    <a:gd name="T14" fmla="*/ 361 w 470"/>
                    <a:gd name="T15" fmla="*/ 109 h 470"/>
                    <a:gd name="T16" fmla="*/ 235 w 470"/>
                    <a:gd name="T17" fmla="*/ 57 h 470"/>
                    <a:gd name="T18" fmla="*/ 170 w 470"/>
                    <a:gd name="T19" fmla="*/ 228 h 470"/>
                    <a:gd name="T20" fmla="*/ 154 w 470"/>
                    <a:gd name="T21" fmla="*/ 191 h 470"/>
                    <a:gd name="T22" fmla="*/ 173 w 470"/>
                    <a:gd name="T23" fmla="*/ 149 h 470"/>
                    <a:gd name="T24" fmla="*/ 222 w 470"/>
                    <a:gd name="T25" fmla="*/ 132 h 470"/>
                    <a:gd name="T26" fmla="*/ 222 w 470"/>
                    <a:gd name="T27" fmla="*/ 114 h 470"/>
                    <a:gd name="T28" fmla="*/ 251 w 470"/>
                    <a:gd name="T29" fmla="*/ 114 h 470"/>
                    <a:gd name="T30" fmla="*/ 251 w 470"/>
                    <a:gd name="T31" fmla="*/ 132 h 470"/>
                    <a:gd name="T32" fmla="*/ 296 w 470"/>
                    <a:gd name="T33" fmla="*/ 148 h 470"/>
                    <a:gd name="T34" fmla="*/ 314 w 470"/>
                    <a:gd name="T35" fmla="*/ 190 h 470"/>
                    <a:gd name="T36" fmla="*/ 267 w 470"/>
                    <a:gd name="T37" fmla="*/ 190 h 470"/>
                    <a:gd name="T38" fmla="*/ 262 w 470"/>
                    <a:gd name="T39" fmla="*/ 173 h 470"/>
                    <a:gd name="T40" fmla="*/ 208 w 470"/>
                    <a:gd name="T41" fmla="*/ 171 h 470"/>
                    <a:gd name="T42" fmla="*/ 208 w 470"/>
                    <a:gd name="T43" fmla="*/ 196 h 470"/>
                    <a:gd name="T44" fmla="*/ 264 w 470"/>
                    <a:gd name="T45" fmla="*/ 212 h 470"/>
                    <a:gd name="T46" fmla="*/ 302 w 470"/>
                    <a:gd name="T47" fmla="*/ 231 h 470"/>
                    <a:gd name="T48" fmla="*/ 318 w 470"/>
                    <a:gd name="T49" fmla="*/ 271 h 470"/>
                    <a:gd name="T50" fmla="*/ 300 w 470"/>
                    <a:gd name="T51" fmla="*/ 314 h 470"/>
                    <a:gd name="T52" fmla="*/ 248 w 470"/>
                    <a:gd name="T53" fmla="*/ 333 h 470"/>
                    <a:gd name="T54" fmla="*/ 248 w 470"/>
                    <a:gd name="T55" fmla="*/ 355 h 470"/>
                    <a:gd name="T56" fmla="*/ 219 w 470"/>
                    <a:gd name="T57" fmla="*/ 355 h 470"/>
                    <a:gd name="T58" fmla="*/ 219 w 470"/>
                    <a:gd name="T59" fmla="*/ 333 h 470"/>
                    <a:gd name="T60" fmla="*/ 171 w 470"/>
                    <a:gd name="T61" fmla="*/ 313 h 470"/>
                    <a:gd name="T62" fmla="*/ 151 w 470"/>
                    <a:gd name="T63" fmla="*/ 266 h 470"/>
                    <a:gd name="T64" fmla="*/ 201 w 470"/>
                    <a:gd name="T65" fmla="*/ 266 h 470"/>
                    <a:gd name="T66" fmla="*/ 207 w 470"/>
                    <a:gd name="T67" fmla="*/ 288 h 470"/>
                    <a:gd name="T68" fmla="*/ 263 w 470"/>
                    <a:gd name="T69" fmla="*/ 290 h 470"/>
                    <a:gd name="T70" fmla="*/ 264 w 470"/>
                    <a:gd name="T71" fmla="*/ 264 h 470"/>
                    <a:gd name="T72" fmla="*/ 170 w 470"/>
                    <a:gd name="T73" fmla="*/ 228 h 470"/>
                    <a:gd name="T74" fmla="*/ 69 w 470"/>
                    <a:gd name="T75" fmla="*/ 69 h 470"/>
                    <a:gd name="T76" fmla="*/ 235 w 470"/>
                    <a:gd name="T77" fmla="*/ 0 h 470"/>
                    <a:gd name="T78" fmla="*/ 401 w 470"/>
                    <a:gd name="T79" fmla="*/ 69 h 470"/>
                    <a:gd name="T80" fmla="*/ 470 w 470"/>
                    <a:gd name="T81" fmla="*/ 235 h 470"/>
                    <a:gd name="T82" fmla="*/ 401 w 470"/>
                    <a:gd name="T83" fmla="*/ 401 h 470"/>
                    <a:gd name="T84" fmla="*/ 235 w 470"/>
                    <a:gd name="T85" fmla="*/ 470 h 470"/>
                    <a:gd name="T86" fmla="*/ 69 w 470"/>
                    <a:gd name="T87" fmla="*/ 401 h 470"/>
                    <a:gd name="T88" fmla="*/ 0 w 470"/>
                    <a:gd name="T89" fmla="*/ 235 h 470"/>
                    <a:gd name="T90" fmla="*/ 69 w 470"/>
                    <a:gd name="T91" fmla="*/ 6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0" h="470">
                      <a:moveTo>
                        <a:pt x="235" y="57"/>
                      </a:moveTo>
                      <a:cubicBezTo>
                        <a:pt x="186" y="57"/>
                        <a:pt x="141" y="77"/>
                        <a:pt x="109" y="109"/>
                      </a:cubicBezTo>
                      <a:cubicBezTo>
                        <a:pt x="77" y="141"/>
                        <a:pt x="57" y="186"/>
                        <a:pt x="57" y="235"/>
                      </a:cubicBezTo>
                      <a:cubicBezTo>
                        <a:pt x="57" y="284"/>
                        <a:pt x="77" y="328"/>
                        <a:pt x="109" y="361"/>
                      </a:cubicBezTo>
                      <a:cubicBezTo>
                        <a:pt x="141" y="393"/>
                        <a:pt x="186" y="413"/>
                        <a:pt x="235" y="413"/>
                      </a:cubicBezTo>
                      <a:cubicBezTo>
                        <a:pt x="284" y="413"/>
                        <a:pt x="328" y="393"/>
                        <a:pt x="361" y="361"/>
                      </a:cubicBezTo>
                      <a:cubicBezTo>
                        <a:pt x="393" y="328"/>
                        <a:pt x="413" y="284"/>
                        <a:pt x="413" y="235"/>
                      </a:cubicBezTo>
                      <a:cubicBezTo>
                        <a:pt x="413" y="186"/>
                        <a:pt x="393" y="141"/>
                        <a:pt x="361" y="109"/>
                      </a:cubicBezTo>
                      <a:cubicBezTo>
                        <a:pt x="328" y="77"/>
                        <a:pt x="284" y="57"/>
                        <a:pt x="235" y="57"/>
                      </a:cubicBezTo>
                      <a:close/>
                      <a:moveTo>
                        <a:pt x="170" y="228"/>
                      </a:moveTo>
                      <a:cubicBezTo>
                        <a:pt x="159" y="219"/>
                        <a:pt x="154" y="207"/>
                        <a:pt x="154" y="191"/>
                      </a:cubicBezTo>
                      <a:cubicBezTo>
                        <a:pt x="154" y="174"/>
                        <a:pt x="160" y="160"/>
                        <a:pt x="173" y="149"/>
                      </a:cubicBezTo>
                      <a:cubicBezTo>
                        <a:pt x="186" y="139"/>
                        <a:pt x="200" y="133"/>
                        <a:pt x="222" y="132"/>
                      </a:cubicBezTo>
                      <a:cubicBezTo>
                        <a:pt x="222" y="114"/>
                        <a:pt x="222" y="114"/>
                        <a:pt x="222" y="114"/>
                      </a:cubicBezTo>
                      <a:cubicBezTo>
                        <a:pt x="251" y="114"/>
                        <a:pt x="251" y="114"/>
                        <a:pt x="251" y="114"/>
                      </a:cubicBezTo>
                      <a:cubicBezTo>
                        <a:pt x="251" y="132"/>
                        <a:pt x="251" y="132"/>
                        <a:pt x="251" y="132"/>
                      </a:cubicBezTo>
                      <a:cubicBezTo>
                        <a:pt x="272" y="133"/>
                        <a:pt x="284" y="138"/>
                        <a:pt x="296" y="148"/>
                      </a:cubicBezTo>
                      <a:cubicBezTo>
                        <a:pt x="308" y="158"/>
                        <a:pt x="313" y="172"/>
                        <a:pt x="314" y="190"/>
                      </a:cubicBezTo>
                      <a:cubicBezTo>
                        <a:pt x="267" y="190"/>
                        <a:pt x="267" y="190"/>
                        <a:pt x="267" y="190"/>
                      </a:cubicBezTo>
                      <a:cubicBezTo>
                        <a:pt x="266" y="182"/>
                        <a:pt x="265" y="177"/>
                        <a:pt x="262" y="173"/>
                      </a:cubicBezTo>
                      <a:cubicBezTo>
                        <a:pt x="254" y="164"/>
                        <a:pt x="218" y="164"/>
                        <a:pt x="208" y="171"/>
                      </a:cubicBezTo>
                      <a:cubicBezTo>
                        <a:pt x="201" y="177"/>
                        <a:pt x="200" y="190"/>
                        <a:pt x="208" y="196"/>
                      </a:cubicBezTo>
                      <a:cubicBezTo>
                        <a:pt x="217" y="203"/>
                        <a:pt x="250" y="208"/>
                        <a:pt x="264" y="212"/>
                      </a:cubicBezTo>
                      <a:cubicBezTo>
                        <a:pt x="281" y="218"/>
                        <a:pt x="294" y="224"/>
                        <a:pt x="302" y="231"/>
                      </a:cubicBezTo>
                      <a:cubicBezTo>
                        <a:pt x="313" y="241"/>
                        <a:pt x="318" y="254"/>
                        <a:pt x="318" y="271"/>
                      </a:cubicBezTo>
                      <a:cubicBezTo>
                        <a:pt x="319" y="290"/>
                        <a:pt x="312" y="304"/>
                        <a:pt x="300" y="314"/>
                      </a:cubicBezTo>
                      <a:cubicBezTo>
                        <a:pt x="288" y="325"/>
                        <a:pt x="272" y="332"/>
                        <a:pt x="248" y="333"/>
                      </a:cubicBezTo>
                      <a:cubicBezTo>
                        <a:pt x="248" y="355"/>
                        <a:pt x="248" y="355"/>
                        <a:pt x="248" y="355"/>
                      </a:cubicBezTo>
                      <a:cubicBezTo>
                        <a:pt x="219" y="355"/>
                        <a:pt x="219" y="355"/>
                        <a:pt x="219" y="355"/>
                      </a:cubicBezTo>
                      <a:cubicBezTo>
                        <a:pt x="219" y="333"/>
                        <a:pt x="219" y="333"/>
                        <a:pt x="219" y="333"/>
                      </a:cubicBezTo>
                      <a:cubicBezTo>
                        <a:pt x="196" y="333"/>
                        <a:pt x="183" y="325"/>
                        <a:pt x="171" y="313"/>
                      </a:cubicBezTo>
                      <a:cubicBezTo>
                        <a:pt x="158" y="302"/>
                        <a:pt x="151" y="286"/>
                        <a:pt x="151" y="266"/>
                      </a:cubicBezTo>
                      <a:cubicBezTo>
                        <a:pt x="201" y="266"/>
                        <a:pt x="201" y="266"/>
                        <a:pt x="201" y="266"/>
                      </a:cubicBezTo>
                      <a:cubicBezTo>
                        <a:pt x="202" y="276"/>
                        <a:pt x="204" y="283"/>
                        <a:pt x="207" y="288"/>
                      </a:cubicBezTo>
                      <a:cubicBezTo>
                        <a:pt x="216" y="299"/>
                        <a:pt x="254" y="297"/>
                        <a:pt x="263" y="290"/>
                      </a:cubicBezTo>
                      <a:cubicBezTo>
                        <a:pt x="272" y="284"/>
                        <a:pt x="272" y="271"/>
                        <a:pt x="264" y="264"/>
                      </a:cubicBezTo>
                      <a:cubicBezTo>
                        <a:pt x="245" y="249"/>
                        <a:pt x="198" y="252"/>
                        <a:pt x="170" y="228"/>
                      </a:cubicBezTo>
                      <a:close/>
                      <a:moveTo>
                        <a:pt x="69" y="69"/>
                      </a:moveTo>
                      <a:cubicBezTo>
                        <a:pt x="111" y="26"/>
                        <a:pt x="170" y="0"/>
                        <a:pt x="235" y="0"/>
                      </a:cubicBezTo>
                      <a:cubicBezTo>
                        <a:pt x="300" y="0"/>
                        <a:pt x="359" y="26"/>
                        <a:pt x="401" y="69"/>
                      </a:cubicBezTo>
                      <a:cubicBezTo>
                        <a:pt x="444" y="111"/>
                        <a:pt x="470" y="170"/>
                        <a:pt x="470" y="235"/>
                      </a:cubicBezTo>
                      <a:cubicBezTo>
                        <a:pt x="470" y="300"/>
                        <a:pt x="444" y="359"/>
                        <a:pt x="401" y="401"/>
                      </a:cubicBezTo>
                      <a:cubicBezTo>
                        <a:pt x="359" y="444"/>
                        <a:pt x="300" y="470"/>
                        <a:pt x="235" y="470"/>
                      </a:cubicBezTo>
                      <a:cubicBezTo>
                        <a:pt x="170" y="470"/>
                        <a:pt x="111" y="444"/>
                        <a:pt x="69" y="401"/>
                      </a:cubicBezTo>
                      <a:cubicBezTo>
                        <a:pt x="26" y="359"/>
                        <a:pt x="0" y="300"/>
                        <a:pt x="0" y="235"/>
                      </a:cubicBezTo>
                      <a:cubicBezTo>
                        <a:pt x="0" y="170"/>
                        <a:pt x="26" y="111"/>
                        <a:pt x="69"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9" tIns="34295" rIns="68589" bIns="34295" numCol="1" anchor="t" anchorCtr="0" compatLnSpc="1"/>
                <a:lstStyle/>
                <a:p>
                  <a:endParaRPr lang="zh-CN" altLang="en-US">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endParaRPr>
                </a:p>
              </p:txBody>
            </p:sp>
          </p:grpSp>
        </p:grpSp>
        <p:grpSp>
          <p:nvGrpSpPr>
            <p:cNvPr id="9" name="组合 8"/>
            <p:cNvGrpSpPr/>
            <p:nvPr/>
          </p:nvGrpSpPr>
          <p:grpSpPr>
            <a:xfrm>
              <a:off x="3444715" y="3168259"/>
              <a:ext cx="1075135" cy="1243390"/>
              <a:chOff x="4604551" y="4255601"/>
              <a:chExt cx="1433513" cy="1657853"/>
            </a:xfrm>
          </p:grpSpPr>
          <p:sp>
            <p:nvSpPr>
              <p:cNvPr id="10" name="Freeform 10"/>
              <p:cNvSpPr/>
              <p:nvPr/>
            </p:nvSpPr>
            <p:spPr bwMode="auto">
              <a:xfrm>
                <a:off x="4604551" y="4255601"/>
                <a:ext cx="1433513" cy="1657853"/>
              </a:xfrm>
              <a:custGeom>
                <a:avLst/>
                <a:gdLst>
                  <a:gd name="T0" fmla="*/ 1130 w 2260"/>
                  <a:gd name="T1" fmla="*/ 0 h 2609"/>
                  <a:gd name="T2" fmla="*/ 1695 w 2260"/>
                  <a:gd name="T3" fmla="*/ 326 h 2609"/>
                  <a:gd name="T4" fmla="*/ 2260 w 2260"/>
                  <a:gd name="T5" fmla="*/ 652 h 2609"/>
                  <a:gd name="T6" fmla="*/ 2260 w 2260"/>
                  <a:gd name="T7" fmla="*/ 1305 h 2609"/>
                  <a:gd name="T8" fmla="*/ 2260 w 2260"/>
                  <a:gd name="T9" fmla="*/ 1957 h 2609"/>
                  <a:gd name="T10" fmla="*/ 1695 w 2260"/>
                  <a:gd name="T11" fmla="*/ 2283 h 2609"/>
                  <a:gd name="T12" fmla="*/ 1130 w 2260"/>
                  <a:gd name="T13" fmla="*/ 2609 h 2609"/>
                  <a:gd name="T14" fmla="*/ 565 w 2260"/>
                  <a:gd name="T15" fmla="*/ 2283 h 2609"/>
                  <a:gd name="T16" fmla="*/ 0 w 2260"/>
                  <a:gd name="T17" fmla="*/ 1957 h 2609"/>
                  <a:gd name="T18" fmla="*/ 0 w 2260"/>
                  <a:gd name="T19" fmla="*/ 1305 h 2609"/>
                  <a:gd name="T20" fmla="*/ 0 w 2260"/>
                  <a:gd name="T21" fmla="*/ 652 h 2609"/>
                  <a:gd name="T22" fmla="*/ 565 w 2260"/>
                  <a:gd name="T23" fmla="*/ 326 h 2609"/>
                  <a:gd name="T24" fmla="*/ 1130 w 2260"/>
                  <a:gd name="T25" fmla="*/ 0 h 2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09">
                    <a:moveTo>
                      <a:pt x="1130" y="0"/>
                    </a:moveTo>
                    <a:lnTo>
                      <a:pt x="1695" y="326"/>
                    </a:lnTo>
                    <a:lnTo>
                      <a:pt x="2260" y="652"/>
                    </a:lnTo>
                    <a:lnTo>
                      <a:pt x="2260" y="1305"/>
                    </a:lnTo>
                    <a:lnTo>
                      <a:pt x="2260" y="1957"/>
                    </a:lnTo>
                    <a:lnTo>
                      <a:pt x="1695" y="2283"/>
                    </a:lnTo>
                    <a:lnTo>
                      <a:pt x="1130" y="2609"/>
                    </a:lnTo>
                    <a:lnTo>
                      <a:pt x="565" y="2283"/>
                    </a:lnTo>
                    <a:lnTo>
                      <a:pt x="0" y="1957"/>
                    </a:lnTo>
                    <a:lnTo>
                      <a:pt x="0" y="1305"/>
                    </a:lnTo>
                    <a:lnTo>
                      <a:pt x="0" y="652"/>
                    </a:lnTo>
                    <a:lnTo>
                      <a:pt x="565" y="326"/>
                    </a:lnTo>
                    <a:lnTo>
                      <a:pt x="1130" y="0"/>
                    </a:lnTo>
                    <a:close/>
                  </a:path>
                </a:pathLst>
              </a:custGeom>
              <a:solidFill>
                <a:schemeClr val="accent2"/>
              </a:solidFill>
              <a:ln>
                <a:noFill/>
              </a:ln>
              <a:effectLst>
                <a:outerShdw blurRad="63500" algn="ctr" rotWithShape="0">
                  <a:prstClr val="black">
                    <a:alpha val="40000"/>
                  </a:prstClr>
                </a:outerShdw>
              </a:effectLst>
            </p:spPr>
            <p:txBody>
              <a:bodyPr vert="horz" wrap="square" lIns="91440" tIns="45720" rIns="91440" bIns="45720" numCol="1" anchor="t" anchorCtr="0" compatLnSpc="1">
                <a:noAutofit/>
              </a:bodyPr>
              <a:lstStyle/>
              <a:p>
                <a:endParaRPr lang="zh-CN" altLang="en-US">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endParaRPr>
              </a:p>
            </p:txBody>
          </p:sp>
          <p:grpSp>
            <p:nvGrpSpPr>
              <p:cNvPr id="11" name="组合 10"/>
              <p:cNvGrpSpPr/>
              <p:nvPr/>
            </p:nvGrpSpPr>
            <p:grpSpPr>
              <a:xfrm>
                <a:off x="4979006" y="4747852"/>
                <a:ext cx="595685" cy="651329"/>
                <a:chOff x="697828" y="4453123"/>
                <a:chExt cx="229831" cy="251300"/>
              </a:xfrm>
              <a:solidFill>
                <a:schemeClr val="bg1"/>
              </a:solidFill>
              <a:effectLst/>
            </p:grpSpPr>
            <p:sp>
              <p:nvSpPr>
                <p:cNvPr id="13" name="Freeform 665"/>
                <p:cNvSpPr/>
                <p:nvPr/>
              </p:nvSpPr>
              <p:spPr bwMode="auto">
                <a:xfrm>
                  <a:off x="697828" y="4453123"/>
                  <a:ext cx="229831" cy="177458"/>
                </a:xfrm>
                <a:custGeom>
                  <a:avLst/>
                  <a:gdLst>
                    <a:gd name="T0" fmla="*/ 179 w 193"/>
                    <a:gd name="T1" fmla="*/ 54 h 149"/>
                    <a:gd name="T2" fmla="*/ 193 w 193"/>
                    <a:gd name="T3" fmla="*/ 0 h 149"/>
                    <a:gd name="T4" fmla="*/ 138 w 193"/>
                    <a:gd name="T5" fmla="*/ 13 h 149"/>
                    <a:gd name="T6" fmla="*/ 152 w 193"/>
                    <a:gd name="T7" fmla="*/ 27 h 149"/>
                    <a:gd name="T8" fmla="*/ 99 w 193"/>
                    <a:gd name="T9" fmla="*/ 79 h 149"/>
                    <a:gd name="T10" fmla="*/ 77 w 193"/>
                    <a:gd name="T11" fmla="*/ 57 h 149"/>
                    <a:gd name="T12" fmla="*/ 0 w 193"/>
                    <a:gd name="T13" fmla="*/ 134 h 149"/>
                    <a:gd name="T14" fmla="*/ 15 w 193"/>
                    <a:gd name="T15" fmla="*/ 149 h 149"/>
                    <a:gd name="T16" fmla="*/ 15 w 193"/>
                    <a:gd name="T17" fmla="*/ 149 h 149"/>
                    <a:gd name="T18" fmla="*/ 77 w 193"/>
                    <a:gd name="T19" fmla="*/ 87 h 149"/>
                    <a:gd name="T20" fmla="*/ 99 w 193"/>
                    <a:gd name="T21" fmla="*/ 108 h 149"/>
                    <a:gd name="T22" fmla="*/ 167 w 193"/>
                    <a:gd name="T23" fmla="*/ 41 h 149"/>
                    <a:gd name="T24" fmla="*/ 179 w 193"/>
                    <a:gd name="T25" fmla="*/ 5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3" h="149">
                      <a:moveTo>
                        <a:pt x="179" y="54"/>
                      </a:moveTo>
                      <a:lnTo>
                        <a:pt x="193" y="0"/>
                      </a:lnTo>
                      <a:lnTo>
                        <a:pt x="138" y="13"/>
                      </a:lnTo>
                      <a:lnTo>
                        <a:pt x="152" y="27"/>
                      </a:lnTo>
                      <a:lnTo>
                        <a:pt x="99" y="79"/>
                      </a:lnTo>
                      <a:lnTo>
                        <a:pt x="77" y="57"/>
                      </a:lnTo>
                      <a:lnTo>
                        <a:pt x="0" y="134"/>
                      </a:lnTo>
                      <a:lnTo>
                        <a:pt x="15" y="149"/>
                      </a:lnTo>
                      <a:lnTo>
                        <a:pt x="15" y="149"/>
                      </a:lnTo>
                      <a:lnTo>
                        <a:pt x="77" y="87"/>
                      </a:lnTo>
                      <a:lnTo>
                        <a:pt x="99" y="108"/>
                      </a:lnTo>
                      <a:lnTo>
                        <a:pt x="167" y="41"/>
                      </a:lnTo>
                      <a:lnTo>
                        <a:pt x="179" y="54"/>
                      </a:lnTo>
                      <a:close/>
                    </a:path>
                  </a:pathLst>
                </a:custGeom>
                <a:grpFill/>
                <a:ln>
                  <a:noFill/>
                </a:ln>
              </p:spPr>
              <p:txBody>
                <a:bodyPr vert="horz" wrap="square" lIns="68589" tIns="34295" rIns="68589" bIns="34295" numCol="1" anchor="t" anchorCtr="0" compatLnSpc="1"/>
                <a:lstStyle/>
                <a:p>
                  <a:endParaRPr lang="zh-CN" altLang="en-US">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14" name="Rectangle 666"/>
                <p:cNvSpPr>
                  <a:spLocks noChangeArrowheads="1"/>
                </p:cNvSpPr>
                <p:nvPr/>
              </p:nvSpPr>
              <p:spPr bwMode="auto">
                <a:xfrm>
                  <a:off x="718073" y="4643682"/>
                  <a:ext cx="33343" cy="60741"/>
                </a:xfrm>
                <a:prstGeom prst="rect">
                  <a:avLst/>
                </a:prstGeom>
                <a:grpFill/>
                <a:ln>
                  <a:noFill/>
                </a:ln>
              </p:spPr>
              <p:txBody>
                <a:bodyPr vert="horz" wrap="square" lIns="68589" tIns="34295" rIns="68589" bIns="34295" numCol="1" anchor="t" anchorCtr="0" compatLnSpc="1"/>
                <a:lstStyle/>
                <a:p>
                  <a:endParaRPr lang="zh-CN" altLang="en-US">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15" name="Rectangle 667"/>
                <p:cNvSpPr>
                  <a:spLocks noChangeArrowheads="1"/>
                </p:cNvSpPr>
                <p:nvPr/>
              </p:nvSpPr>
              <p:spPr bwMode="auto">
                <a:xfrm>
                  <a:off x="772851" y="4613906"/>
                  <a:ext cx="33343" cy="90515"/>
                </a:xfrm>
                <a:prstGeom prst="rect">
                  <a:avLst/>
                </a:prstGeom>
                <a:grpFill/>
                <a:ln>
                  <a:noFill/>
                </a:ln>
              </p:spPr>
              <p:txBody>
                <a:bodyPr vert="horz" wrap="square" lIns="68589" tIns="34295" rIns="68589" bIns="34295" numCol="1" anchor="t" anchorCtr="0" compatLnSpc="1"/>
                <a:lstStyle/>
                <a:p>
                  <a:endParaRPr lang="zh-CN" altLang="en-US">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16" name="Rectangle 668"/>
                <p:cNvSpPr>
                  <a:spLocks noChangeArrowheads="1"/>
                </p:cNvSpPr>
                <p:nvPr/>
              </p:nvSpPr>
              <p:spPr bwMode="auto">
                <a:xfrm>
                  <a:off x="828820" y="4584131"/>
                  <a:ext cx="33343" cy="120291"/>
                </a:xfrm>
                <a:prstGeom prst="rect">
                  <a:avLst/>
                </a:prstGeom>
                <a:grpFill/>
                <a:ln>
                  <a:noFill/>
                </a:ln>
              </p:spPr>
              <p:txBody>
                <a:bodyPr vert="horz" wrap="square" lIns="68589" tIns="34295" rIns="68589" bIns="34295" numCol="1" anchor="t" anchorCtr="0" compatLnSpc="1"/>
                <a:lstStyle/>
                <a:p>
                  <a:endParaRPr lang="zh-CN" altLang="en-US">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17" name="Rectangle 669"/>
                <p:cNvSpPr>
                  <a:spLocks noChangeArrowheads="1"/>
                </p:cNvSpPr>
                <p:nvPr/>
              </p:nvSpPr>
              <p:spPr bwMode="auto">
                <a:xfrm>
                  <a:off x="883598" y="4554357"/>
                  <a:ext cx="33343" cy="150065"/>
                </a:xfrm>
                <a:prstGeom prst="rect">
                  <a:avLst/>
                </a:prstGeom>
                <a:grpFill/>
                <a:ln>
                  <a:noFill/>
                </a:ln>
              </p:spPr>
              <p:txBody>
                <a:bodyPr vert="horz" wrap="square" lIns="68589" tIns="34295" rIns="68589" bIns="34295" numCol="1" anchor="t" anchorCtr="0" compatLnSpc="1"/>
                <a:lstStyle/>
                <a:p>
                  <a:endParaRPr lang="zh-CN" altLang="en-US">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endParaRPr>
                </a:p>
              </p:txBody>
            </p:sp>
          </p:grpSp>
        </p:grpSp>
      </p:grpSp>
      <p:grpSp>
        <p:nvGrpSpPr>
          <p:cNvPr id="31" name="组合 30"/>
          <p:cNvGrpSpPr/>
          <p:nvPr/>
        </p:nvGrpSpPr>
        <p:grpSpPr>
          <a:xfrm>
            <a:off x="745150" y="1459613"/>
            <a:ext cx="10774981" cy="3970529"/>
            <a:chOff x="523212" y="1238725"/>
            <a:chExt cx="8081236" cy="2977896"/>
          </a:xfrm>
        </p:grpSpPr>
        <p:sp>
          <p:nvSpPr>
            <p:cNvPr id="49" name="Rectangle 29"/>
            <p:cNvSpPr/>
            <p:nvPr/>
          </p:nvSpPr>
          <p:spPr>
            <a:xfrm>
              <a:off x="5890177" y="1238725"/>
              <a:ext cx="2279317" cy="880482"/>
            </a:xfrm>
            <a:prstGeom prst="rect">
              <a:avLst/>
            </a:prstGeom>
          </p:spPr>
          <p:txBody>
            <a:bodyPr wrap="square">
              <a:spAutoFit/>
            </a:bodyPr>
            <a:lstStyle/>
            <a:p>
              <a:pPr>
                <a:lnSpc>
                  <a:spcPct val="130000"/>
                </a:lnSpc>
              </a:pPr>
              <a:r>
                <a:rPr lang="en-US" sz="1867" b="1" dirty="0">
                  <a:ln/>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EXECUTIVE SUMMARY, BUSINESS PROBLEMS &amp; OBJECTIVES</a:t>
              </a:r>
            </a:p>
          </p:txBody>
        </p:sp>
        <p:sp>
          <p:nvSpPr>
            <p:cNvPr id="47" name="Rectangle 29"/>
            <p:cNvSpPr/>
            <p:nvPr/>
          </p:nvSpPr>
          <p:spPr>
            <a:xfrm>
              <a:off x="903206" y="1347115"/>
              <a:ext cx="2259722" cy="600357"/>
            </a:xfrm>
            <a:prstGeom prst="rect">
              <a:avLst/>
            </a:prstGeom>
          </p:spPr>
          <p:txBody>
            <a:bodyPr wrap="square">
              <a:spAutoFit/>
            </a:bodyPr>
            <a:lstStyle/>
            <a:p>
              <a:pPr algn="r">
                <a:lnSpc>
                  <a:spcPct val="130000"/>
                </a:lnSpc>
              </a:pPr>
              <a:r>
                <a:rPr lang="en-US" altLang="zh-CN" sz="1867" b="1" dirty="0">
                  <a:ln/>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cs typeface="Arial" panose="020B0604020202020204" pitchFamily="34" charset="0"/>
                  <a:sym typeface="+mn-ea"/>
                </a:rPr>
                <a:t>CONCLUSIONS &amp; RECOMMENDATIONS</a:t>
              </a:r>
            </a:p>
          </p:txBody>
        </p:sp>
        <p:sp>
          <p:nvSpPr>
            <p:cNvPr id="45" name="Rectangle 29"/>
            <p:cNvSpPr/>
            <p:nvPr/>
          </p:nvSpPr>
          <p:spPr>
            <a:xfrm>
              <a:off x="523212" y="2715765"/>
              <a:ext cx="2494915" cy="320232"/>
            </a:xfrm>
            <a:prstGeom prst="rect">
              <a:avLst/>
            </a:prstGeom>
          </p:spPr>
          <p:txBody>
            <a:bodyPr wrap="square">
              <a:spAutoFit/>
            </a:bodyPr>
            <a:lstStyle/>
            <a:p>
              <a:pPr algn="l">
                <a:lnSpc>
                  <a:spcPct val="130000"/>
                </a:lnSpc>
              </a:pPr>
              <a:r>
                <a:rPr lang="en-US" sz="1867" b="1" dirty="0">
                  <a:ln/>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PREDICTIVE ANALYTICS</a:t>
              </a:r>
            </a:p>
          </p:txBody>
        </p:sp>
        <p:sp>
          <p:nvSpPr>
            <p:cNvPr id="43" name="Rectangle 29"/>
            <p:cNvSpPr/>
            <p:nvPr/>
          </p:nvSpPr>
          <p:spPr>
            <a:xfrm>
              <a:off x="6325131" y="2686062"/>
              <a:ext cx="2279317" cy="320232"/>
            </a:xfrm>
            <a:prstGeom prst="rect">
              <a:avLst/>
            </a:prstGeom>
          </p:spPr>
          <p:txBody>
            <a:bodyPr wrap="square">
              <a:spAutoFit/>
            </a:bodyPr>
            <a:lstStyle/>
            <a:p>
              <a:pPr>
                <a:lnSpc>
                  <a:spcPct val="130000"/>
                </a:lnSpc>
              </a:pPr>
              <a:r>
                <a:rPr lang="en-US" sz="1867" b="1" dirty="0">
                  <a:ln/>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METHODOLOGY</a:t>
              </a:r>
            </a:p>
          </p:txBody>
        </p:sp>
        <p:sp>
          <p:nvSpPr>
            <p:cNvPr id="41" name="Rectangle 29"/>
            <p:cNvSpPr/>
            <p:nvPr/>
          </p:nvSpPr>
          <p:spPr>
            <a:xfrm>
              <a:off x="5904488" y="3790724"/>
              <a:ext cx="2543810" cy="320232"/>
            </a:xfrm>
            <a:prstGeom prst="rect">
              <a:avLst/>
            </a:prstGeom>
          </p:spPr>
          <p:txBody>
            <a:bodyPr wrap="square">
              <a:spAutoFit/>
            </a:bodyPr>
            <a:lstStyle/>
            <a:p>
              <a:pPr>
                <a:lnSpc>
                  <a:spcPct val="130000"/>
                </a:lnSpc>
              </a:pPr>
              <a:r>
                <a:rPr lang="en-US" sz="1867" b="1" dirty="0">
                  <a:ln/>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DESCRIPTIVE ANALYTICS</a:t>
              </a:r>
            </a:p>
          </p:txBody>
        </p:sp>
        <p:sp>
          <p:nvSpPr>
            <p:cNvPr id="39" name="Rectangle 29"/>
            <p:cNvSpPr/>
            <p:nvPr/>
          </p:nvSpPr>
          <p:spPr>
            <a:xfrm>
              <a:off x="569407" y="3616264"/>
              <a:ext cx="2259722" cy="600357"/>
            </a:xfrm>
            <a:prstGeom prst="rect">
              <a:avLst/>
            </a:prstGeom>
          </p:spPr>
          <p:txBody>
            <a:bodyPr wrap="square">
              <a:spAutoFit/>
            </a:bodyPr>
            <a:lstStyle/>
            <a:p>
              <a:pPr algn="r">
                <a:lnSpc>
                  <a:spcPct val="130000"/>
                </a:lnSpc>
              </a:pPr>
              <a:r>
                <a:rPr lang="en-US" sz="1867" b="1" dirty="0">
                  <a:ln/>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HYPOTHESIS TESTING &amp; CORRELATION</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187B4E-2788-A69F-8C9B-9A4A07074894}"/>
              </a:ext>
            </a:extLst>
          </p:cNvPr>
          <p:cNvSpPr txBox="1"/>
          <p:nvPr/>
        </p:nvSpPr>
        <p:spPr>
          <a:xfrm>
            <a:off x="474133" y="128601"/>
            <a:ext cx="6096000" cy="369332"/>
          </a:xfrm>
          <a:prstGeom prst="rect">
            <a:avLst/>
          </a:prstGeom>
          <a:noFill/>
        </p:spPr>
        <p:txBody>
          <a:bodyPr wrap="square">
            <a:spAutoFit/>
          </a:bodyPr>
          <a:lstStyle/>
          <a:p>
            <a:pPr>
              <a:spcBef>
                <a:spcPct val="0"/>
              </a:spcBef>
              <a:spcAft>
                <a:spcPts val="600"/>
              </a:spcAft>
            </a:pPr>
            <a:r>
              <a:rPr lang="en-US" altLang="zh-CN" sz="1800" b="1" dirty="0">
                <a:ln w="9525">
                  <a:solidFill>
                    <a:schemeClr val="bg1"/>
                  </a:solidFill>
                  <a:prstDash val="solid"/>
                </a:ln>
                <a:solidFill>
                  <a:schemeClr val="accent2"/>
                </a:solidFill>
                <a:effectLst>
                  <a:outerShdw blurRad="12700" dist="38100" dir="2700000" algn="tl" rotWithShape="0">
                    <a:schemeClr val="accent5">
                      <a:lumMod val="60000"/>
                      <a:lumOff val="40000"/>
                    </a:schemeClr>
                  </a:outerShdw>
                </a:effectLst>
                <a:latin typeface="+mj-lt"/>
                <a:ea typeface="+mj-ea"/>
                <a:cs typeface="+mj-cs"/>
                <a:sym typeface="Arial" panose="020B0604020202020204" pitchFamily="34" charset="0"/>
              </a:rPr>
              <a:t>LOGISTIC REGRESSION – PERFORMANCE METRIC</a:t>
            </a:r>
          </a:p>
        </p:txBody>
      </p:sp>
      <p:sp>
        <p:nvSpPr>
          <p:cNvPr id="9" name="TextBox 8">
            <a:extLst>
              <a:ext uri="{FF2B5EF4-FFF2-40B4-BE49-F238E27FC236}">
                <a16:creationId xmlns:a16="http://schemas.microsoft.com/office/drawing/2014/main" id="{92BED948-4DEC-9A78-E1ED-B1843B2C9E2D}"/>
              </a:ext>
            </a:extLst>
          </p:cNvPr>
          <p:cNvSpPr txBox="1"/>
          <p:nvPr/>
        </p:nvSpPr>
        <p:spPr>
          <a:xfrm>
            <a:off x="558800" y="1587180"/>
            <a:ext cx="6096000" cy="226914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CA" sz="1600" b="1" dirty="0"/>
              <a:t>Sensitivity</a:t>
            </a:r>
            <a:r>
              <a:rPr lang="en-CA" sz="1600" dirty="0"/>
              <a:t> or </a:t>
            </a:r>
            <a:r>
              <a:rPr lang="en-CA" sz="1600" b="1" dirty="0"/>
              <a:t>Recall</a:t>
            </a:r>
            <a:r>
              <a:rPr lang="en-CA" sz="1600" dirty="0"/>
              <a:t> for test data (True positive rate TPR): The proportion of true positive responders (Response=‘TRUE’ ) with true positive results is </a:t>
            </a:r>
            <a:r>
              <a:rPr lang="en-CA" sz="1600" b="1" dirty="0"/>
              <a:t>89.75%</a:t>
            </a:r>
            <a:r>
              <a:rPr lang="en-CA" sz="1600" dirty="0"/>
              <a:t>.</a:t>
            </a:r>
          </a:p>
          <a:p>
            <a:pPr marL="285750" indent="-285750">
              <a:lnSpc>
                <a:spcPct val="150000"/>
              </a:lnSpc>
              <a:buFont typeface="Arial" panose="020B0604020202020204" pitchFamily="34" charset="0"/>
              <a:buChar char="•"/>
            </a:pPr>
            <a:endParaRPr lang="en-CA" sz="1600" dirty="0"/>
          </a:p>
          <a:p>
            <a:pPr marL="285750" indent="-285750">
              <a:lnSpc>
                <a:spcPct val="150000"/>
              </a:lnSpc>
              <a:buFont typeface="Arial" panose="020B0604020202020204" pitchFamily="34" charset="0"/>
              <a:buChar char="•"/>
            </a:pPr>
            <a:r>
              <a:rPr lang="en-CA" sz="1600" b="1" dirty="0"/>
              <a:t>Specificity (TNR rate):</a:t>
            </a:r>
            <a:r>
              <a:rPr lang="en-CA" sz="1600" dirty="0"/>
              <a:t> True Negative Responders (Response=‘FALSE”)  with negative Test Results is </a:t>
            </a:r>
            <a:r>
              <a:rPr lang="en-CA" sz="1600" b="1" dirty="0"/>
              <a:t>75.53%</a:t>
            </a:r>
            <a:r>
              <a:rPr lang="en-CA" sz="1600" dirty="0"/>
              <a:t>.</a:t>
            </a:r>
          </a:p>
        </p:txBody>
      </p:sp>
      <p:pic>
        <p:nvPicPr>
          <p:cNvPr id="2" name="Picture 1" descr="A document with numbers and text&#10;&#10;Description automatically generated">
            <a:extLst>
              <a:ext uri="{FF2B5EF4-FFF2-40B4-BE49-F238E27FC236}">
                <a16:creationId xmlns:a16="http://schemas.microsoft.com/office/drawing/2014/main" id="{6C8B8979-0EE4-5417-A06A-F091EDA0BBAC}"/>
              </a:ext>
            </a:extLst>
          </p:cNvPr>
          <p:cNvPicPr>
            <a:picLocks noChangeAspect="1"/>
          </p:cNvPicPr>
          <p:nvPr/>
        </p:nvPicPr>
        <p:blipFill>
          <a:blip r:embed="rId2"/>
          <a:stretch>
            <a:fillRect/>
          </a:stretch>
        </p:blipFill>
        <p:spPr>
          <a:xfrm>
            <a:off x="7036527" y="497933"/>
            <a:ext cx="4371958" cy="5749524"/>
          </a:xfrm>
          <a:prstGeom prst="rect">
            <a:avLst/>
          </a:prstGeom>
        </p:spPr>
      </p:pic>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4D4B7885-3043-C6AF-F910-A79389ECB202}"/>
                  </a:ext>
                </a:extLst>
              </p14:cNvPr>
              <p14:cNvContentPartPr/>
              <p14:nvPr/>
            </p14:nvContentPartPr>
            <p14:xfrm>
              <a:off x="9725607" y="2251075"/>
              <a:ext cx="239760" cy="14760"/>
            </p14:xfrm>
          </p:contentPart>
        </mc:Choice>
        <mc:Fallback xmlns="">
          <p:pic>
            <p:nvPicPr>
              <p:cNvPr id="12" name="Ink 11">
                <a:extLst>
                  <a:ext uri="{FF2B5EF4-FFF2-40B4-BE49-F238E27FC236}">
                    <a16:creationId xmlns:a16="http://schemas.microsoft.com/office/drawing/2014/main" id="{4D4B7885-3043-C6AF-F910-A79389ECB202}"/>
                  </a:ext>
                </a:extLst>
              </p:cNvPr>
              <p:cNvPicPr/>
              <p:nvPr/>
            </p:nvPicPr>
            <p:blipFill>
              <a:blip r:embed="rId4"/>
              <a:stretch>
                <a:fillRect/>
              </a:stretch>
            </p:blipFill>
            <p:spPr>
              <a:xfrm>
                <a:off x="9671607" y="2143075"/>
                <a:ext cx="34740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E31EFF04-D27E-F5F2-C62E-755C0A9F32F0}"/>
                  </a:ext>
                </a:extLst>
              </p14:cNvPr>
              <p14:cNvContentPartPr/>
              <p14:nvPr/>
            </p14:nvContentPartPr>
            <p14:xfrm>
              <a:off x="10294983" y="2948634"/>
              <a:ext cx="239040" cy="18360"/>
            </p14:xfrm>
          </p:contentPart>
        </mc:Choice>
        <mc:Fallback xmlns="">
          <p:pic>
            <p:nvPicPr>
              <p:cNvPr id="13" name="Ink 12">
                <a:extLst>
                  <a:ext uri="{FF2B5EF4-FFF2-40B4-BE49-F238E27FC236}">
                    <a16:creationId xmlns:a16="http://schemas.microsoft.com/office/drawing/2014/main" id="{E31EFF04-D27E-F5F2-C62E-755C0A9F32F0}"/>
                  </a:ext>
                </a:extLst>
              </p:cNvPr>
              <p:cNvPicPr/>
              <p:nvPr/>
            </p:nvPicPr>
            <p:blipFill>
              <a:blip r:embed="rId6"/>
              <a:stretch>
                <a:fillRect/>
              </a:stretch>
            </p:blipFill>
            <p:spPr>
              <a:xfrm>
                <a:off x="10240983" y="2838474"/>
                <a:ext cx="346680" cy="238313"/>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E401C103-9E0D-0B84-BBDB-8833B87B65E3}"/>
                  </a:ext>
                </a:extLst>
              </p14:cNvPr>
              <p14:cNvContentPartPr/>
              <p14:nvPr/>
            </p14:nvContentPartPr>
            <p14:xfrm>
              <a:off x="8795564" y="4828606"/>
              <a:ext cx="296280" cy="16560"/>
            </p14:xfrm>
          </p:contentPart>
        </mc:Choice>
        <mc:Fallback xmlns="">
          <p:pic>
            <p:nvPicPr>
              <p:cNvPr id="10" name="Ink 9">
                <a:extLst>
                  <a:ext uri="{FF2B5EF4-FFF2-40B4-BE49-F238E27FC236}">
                    <a16:creationId xmlns:a16="http://schemas.microsoft.com/office/drawing/2014/main" id="{E401C103-9E0D-0B84-BBDB-8833B87B65E3}"/>
                  </a:ext>
                </a:extLst>
              </p:cNvPr>
              <p:cNvPicPr/>
              <p:nvPr/>
            </p:nvPicPr>
            <p:blipFill>
              <a:blip r:embed="rId8"/>
              <a:stretch>
                <a:fillRect/>
              </a:stretch>
            </p:blipFill>
            <p:spPr>
              <a:xfrm>
                <a:off x="8741564" y="4718206"/>
                <a:ext cx="403920" cy="236992"/>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708DAC58-F9E7-8E1E-2313-858A2CC5BA0D}"/>
                  </a:ext>
                </a:extLst>
              </p14:cNvPr>
              <p14:cNvContentPartPr/>
              <p14:nvPr/>
            </p14:nvContentPartPr>
            <p14:xfrm>
              <a:off x="8795564" y="5106422"/>
              <a:ext cx="355680" cy="9000"/>
            </p14:xfrm>
          </p:contentPart>
        </mc:Choice>
        <mc:Fallback xmlns="">
          <p:pic>
            <p:nvPicPr>
              <p:cNvPr id="11" name="Ink 10">
                <a:extLst>
                  <a:ext uri="{FF2B5EF4-FFF2-40B4-BE49-F238E27FC236}">
                    <a16:creationId xmlns:a16="http://schemas.microsoft.com/office/drawing/2014/main" id="{708DAC58-F9E7-8E1E-2313-858A2CC5BA0D}"/>
                  </a:ext>
                </a:extLst>
              </p:cNvPr>
              <p:cNvPicPr/>
              <p:nvPr/>
            </p:nvPicPr>
            <p:blipFill>
              <a:blip r:embed="rId10"/>
              <a:stretch>
                <a:fillRect/>
              </a:stretch>
            </p:blipFill>
            <p:spPr>
              <a:xfrm>
                <a:off x="8741564" y="4998422"/>
                <a:ext cx="463320" cy="224640"/>
              </a:xfrm>
              <a:prstGeom prst="rect">
                <a:avLst/>
              </a:prstGeom>
            </p:spPr>
          </p:pic>
        </mc:Fallback>
      </mc:AlternateContent>
    </p:spTree>
    <p:extLst>
      <p:ext uri="{BB962C8B-B14F-4D97-AF65-F5344CB8AC3E}">
        <p14:creationId xmlns:p14="http://schemas.microsoft.com/office/powerpoint/2010/main" val="1523809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7C1325-AFF6-7A27-F9EA-0A93CA26B141}"/>
              </a:ext>
            </a:extLst>
          </p:cNvPr>
          <p:cNvSpPr txBox="1"/>
          <p:nvPr/>
        </p:nvSpPr>
        <p:spPr>
          <a:xfrm>
            <a:off x="406400" y="839801"/>
            <a:ext cx="6096000" cy="461665"/>
          </a:xfrm>
          <a:prstGeom prst="rect">
            <a:avLst/>
          </a:prstGeom>
          <a:noFill/>
        </p:spPr>
        <p:txBody>
          <a:bodyPr wrap="square">
            <a:spAutoFit/>
          </a:bodyPr>
          <a:lstStyle/>
          <a:p>
            <a:pPr>
              <a:spcBef>
                <a:spcPct val="0"/>
              </a:spcBef>
              <a:spcAft>
                <a:spcPts val="600"/>
              </a:spcAft>
            </a:pPr>
            <a:r>
              <a:rPr lang="en-US" altLang="zh-CN" sz="2400" b="1" dirty="0">
                <a:ln w="9525">
                  <a:solidFill>
                    <a:schemeClr val="bg1"/>
                  </a:solidFill>
                  <a:prstDash val="solid"/>
                </a:ln>
                <a:solidFill>
                  <a:schemeClr val="accent2"/>
                </a:solidFill>
                <a:effectLst>
                  <a:outerShdw blurRad="12700" dist="38100" dir="2700000" algn="tl" rotWithShape="0">
                    <a:schemeClr val="accent5">
                      <a:lumMod val="60000"/>
                      <a:lumOff val="40000"/>
                    </a:schemeClr>
                  </a:outerShdw>
                </a:effectLst>
                <a:latin typeface="+mj-lt"/>
                <a:ea typeface="+mj-ea"/>
                <a:cs typeface="+mj-cs"/>
                <a:sym typeface="Arial" panose="020B0604020202020204" pitchFamily="34" charset="0"/>
              </a:rPr>
              <a:t>CONCLUSIONS</a:t>
            </a:r>
          </a:p>
        </p:txBody>
      </p:sp>
      <p:sp>
        <p:nvSpPr>
          <p:cNvPr id="5" name="TextBox 4">
            <a:extLst>
              <a:ext uri="{FF2B5EF4-FFF2-40B4-BE49-F238E27FC236}">
                <a16:creationId xmlns:a16="http://schemas.microsoft.com/office/drawing/2014/main" id="{619BAA09-C24F-6D14-A4A2-5C52BA99CAFB}"/>
              </a:ext>
            </a:extLst>
          </p:cNvPr>
          <p:cNvSpPr txBox="1"/>
          <p:nvPr/>
        </p:nvSpPr>
        <p:spPr>
          <a:xfrm>
            <a:off x="973666" y="1384168"/>
            <a:ext cx="9846734" cy="3077766"/>
          </a:xfrm>
          <a:prstGeom prst="rect">
            <a:avLst/>
          </a:prstGeom>
          <a:noFill/>
        </p:spPr>
        <p:txBody>
          <a:bodyPr wrap="square">
            <a:spAutoFit/>
          </a:bodyPr>
          <a:lstStyle/>
          <a:p>
            <a:pPr marL="285750" indent="-285750">
              <a:buFont typeface="Arial" panose="020B0604020202020204" pitchFamily="34" charset="0"/>
              <a:buChar char="•"/>
            </a:pPr>
            <a:r>
              <a:rPr lang="en-US" sz="1600" b="0" i="0" u="none" strike="noStrike" dirty="0">
                <a:effectLst/>
                <a:latin typeface="Times New Roman" panose="02020603050405020304" pitchFamily="18" charset="0"/>
                <a:cs typeface="Times New Roman" panose="02020603050405020304" pitchFamily="18" charset="0"/>
              </a:rPr>
              <a:t>The logistic regression model is a good fit for predicting online shoppers' intention to make a purchase.</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0" i="0" u="none" strike="noStrike" dirty="0">
                <a:effectLst/>
                <a:latin typeface="Times New Roman" panose="02020603050405020304" pitchFamily="18" charset="0"/>
                <a:cs typeface="Times New Roman" panose="02020603050405020304" pitchFamily="18" charset="0"/>
              </a:rPr>
              <a:t>Features such as </a:t>
            </a:r>
            <a:r>
              <a:rPr lang="en-US" sz="1600" b="0" i="0" u="none" strike="noStrike" dirty="0" err="1">
                <a:effectLst/>
                <a:latin typeface="Times New Roman" panose="02020603050405020304" pitchFamily="18" charset="0"/>
                <a:cs typeface="Times New Roman" panose="02020603050405020304" pitchFamily="18" charset="0"/>
              </a:rPr>
              <a:t>PageValues</a:t>
            </a:r>
            <a:r>
              <a:rPr lang="en-US" sz="1600" b="0" i="0" u="none" strike="noStrike" dirty="0">
                <a:effectLst/>
                <a:latin typeface="Times New Roman" panose="02020603050405020304" pitchFamily="18" charset="0"/>
                <a:cs typeface="Times New Roman" panose="02020603050405020304" pitchFamily="18" charset="0"/>
              </a:rPr>
              <a:t>, </a:t>
            </a:r>
            <a:r>
              <a:rPr lang="en-US" sz="1600" b="0" i="0" u="none" strike="noStrike" dirty="0" err="1">
                <a:effectLst/>
                <a:latin typeface="Times New Roman" panose="02020603050405020304" pitchFamily="18" charset="0"/>
                <a:cs typeface="Times New Roman" panose="02020603050405020304" pitchFamily="18" charset="0"/>
              </a:rPr>
              <a:t>VisitorType</a:t>
            </a:r>
            <a:r>
              <a:rPr lang="en-US" sz="1600" b="0" i="0" u="none" strike="noStrike" dirty="0">
                <a:effectLst/>
                <a:latin typeface="Times New Roman" panose="02020603050405020304" pitchFamily="18" charset="0"/>
                <a:cs typeface="Times New Roman" panose="02020603050405020304" pitchFamily="18" charset="0"/>
              </a:rPr>
              <a:t>, and </a:t>
            </a:r>
            <a:r>
              <a:rPr lang="en-US" sz="1600" b="0" i="0" u="none" strike="noStrike" dirty="0" err="1">
                <a:effectLst/>
                <a:latin typeface="Times New Roman" panose="02020603050405020304" pitchFamily="18" charset="0"/>
                <a:cs typeface="Times New Roman" panose="02020603050405020304" pitchFamily="18" charset="0"/>
              </a:rPr>
              <a:t>ExitRates</a:t>
            </a:r>
            <a:r>
              <a:rPr lang="en-US" sz="1600" b="0" i="0" u="none" strike="noStrike" dirty="0">
                <a:effectLst/>
                <a:latin typeface="Times New Roman" panose="02020603050405020304" pitchFamily="18" charset="0"/>
                <a:cs typeface="Times New Roman" panose="02020603050405020304" pitchFamily="18" charset="0"/>
              </a:rPr>
              <a:t>, are significant predictors of online shoppers' intention to make a purchase.</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0" i="0" u="none" strike="noStrike" dirty="0">
                <a:effectLst/>
                <a:latin typeface="Times New Roman" panose="02020603050405020304" pitchFamily="18" charset="0"/>
                <a:cs typeface="Times New Roman" panose="02020603050405020304" pitchFamily="18" charset="0"/>
              </a:rPr>
              <a:t>Online shoppers are more likely to make a purchase if they have higher </a:t>
            </a:r>
            <a:r>
              <a:rPr lang="en-US" sz="1600" b="0" i="0" u="none" strike="noStrike" dirty="0" err="1">
                <a:effectLst/>
                <a:latin typeface="Times New Roman" panose="02020603050405020304" pitchFamily="18" charset="0"/>
                <a:cs typeface="Times New Roman" panose="02020603050405020304" pitchFamily="18" charset="0"/>
              </a:rPr>
              <a:t>PageValues</a:t>
            </a:r>
            <a:r>
              <a:rPr lang="en-US" sz="1600" b="0" i="0" u="none" strike="noStrike" dirty="0">
                <a:effectLst/>
                <a:latin typeface="Times New Roman" panose="02020603050405020304" pitchFamily="18" charset="0"/>
                <a:cs typeface="Times New Roman" panose="02020603050405020304" pitchFamily="18" charset="0"/>
              </a:rPr>
              <a:t>, access the website for the first time and have lower </a:t>
            </a:r>
            <a:r>
              <a:rPr lang="en-US" sz="1600" b="0" i="0" u="none" strike="noStrike" dirty="0" err="1">
                <a:effectLst/>
                <a:latin typeface="Times New Roman" panose="02020603050405020304" pitchFamily="18" charset="0"/>
                <a:cs typeface="Times New Roman" panose="02020603050405020304" pitchFamily="18" charset="0"/>
              </a:rPr>
              <a:t>ExitRates</a:t>
            </a:r>
            <a:r>
              <a:rPr lang="en-US" sz="1600" b="0" i="0" u="none" strike="noStrike" dirty="0">
                <a:effectLst/>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0" i="0" u="none" strike="noStrike" dirty="0">
                <a:effectLst/>
                <a:latin typeface="Times New Roman" panose="02020603050405020304" pitchFamily="18" charset="0"/>
                <a:cs typeface="Times New Roman" panose="02020603050405020304" pitchFamily="18" charset="0"/>
              </a:rPr>
              <a:t>Other predictor variables such as Quarter, Weekend, </a:t>
            </a:r>
            <a:r>
              <a:rPr lang="en-US" sz="1600" b="0" i="0" u="none" strike="noStrike" dirty="0" err="1">
                <a:effectLst/>
                <a:latin typeface="Times New Roman" panose="02020603050405020304" pitchFamily="18" charset="0"/>
                <a:cs typeface="Times New Roman" panose="02020603050405020304" pitchFamily="18" charset="0"/>
              </a:rPr>
              <a:t>SpecialDay</a:t>
            </a:r>
            <a:r>
              <a:rPr lang="en-US" sz="1600" b="0" i="0" u="none" strike="noStrike" dirty="0">
                <a:effectLst/>
                <a:latin typeface="Times New Roman" panose="02020603050405020304" pitchFamily="18" charset="0"/>
                <a:cs typeface="Times New Roman" panose="02020603050405020304" pitchFamily="18" charset="0"/>
              </a:rPr>
              <a:t>, and Browser</a:t>
            </a:r>
            <a:r>
              <a:rPr lang="en-US" sz="1600" dirty="0">
                <a:latin typeface="Times New Roman" panose="02020603050405020304" pitchFamily="18" charset="0"/>
                <a:cs typeface="Times New Roman" panose="02020603050405020304" pitchFamily="18" charset="0"/>
              </a:rPr>
              <a:t> </a:t>
            </a:r>
            <a:r>
              <a:rPr lang="en-US" sz="1600" b="0" i="0" u="none" strike="noStrike" dirty="0">
                <a:effectLst/>
                <a:latin typeface="Times New Roman" panose="02020603050405020304" pitchFamily="18" charset="0"/>
                <a:cs typeface="Times New Roman" panose="02020603050405020304" pitchFamily="18" charset="0"/>
              </a:rPr>
              <a:t>also affect shoppers' intentions but are not as strong as other variables.</a:t>
            </a:r>
          </a:p>
          <a:p>
            <a:pPr marL="285750" indent="-285750">
              <a:buFont typeface="Arial" panose="020B0604020202020204" pitchFamily="34" charset="0"/>
              <a:buChar char="•"/>
            </a:pPr>
            <a:endParaRPr lang="en-US" sz="1600" b="0" i="0" u="none" strike="noStrike" dirty="0">
              <a:effectLst/>
              <a:latin typeface="Times New Roman" panose="02020603050405020304" pitchFamily="18" charset="0"/>
              <a:cs typeface="Times New Roman" panose="02020603050405020304" pitchFamily="18" charset="0"/>
            </a:endParaRPr>
          </a:p>
          <a:p>
            <a:endParaRPr lang="en-US" dirty="0"/>
          </a:p>
        </p:txBody>
      </p:sp>
      <p:sp>
        <p:nvSpPr>
          <p:cNvPr id="7" name="TextBox 6">
            <a:extLst>
              <a:ext uri="{FF2B5EF4-FFF2-40B4-BE49-F238E27FC236}">
                <a16:creationId xmlns:a16="http://schemas.microsoft.com/office/drawing/2014/main" id="{460F6906-D604-D1CC-2276-80ED37E935BE}"/>
              </a:ext>
            </a:extLst>
          </p:cNvPr>
          <p:cNvSpPr txBox="1"/>
          <p:nvPr/>
        </p:nvSpPr>
        <p:spPr>
          <a:xfrm>
            <a:off x="406400" y="4000269"/>
            <a:ext cx="6096000" cy="461665"/>
          </a:xfrm>
          <a:prstGeom prst="rect">
            <a:avLst/>
          </a:prstGeom>
          <a:noFill/>
        </p:spPr>
        <p:txBody>
          <a:bodyPr wrap="square">
            <a:spAutoFit/>
          </a:bodyPr>
          <a:lstStyle/>
          <a:p>
            <a:r>
              <a:rPr lang="en-US" altLang="zh-CN" sz="2400" b="1" dirty="0">
                <a:ln w="9525">
                  <a:solidFill>
                    <a:schemeClr val="bg1"/>
                  </a:solidFill>
                  <a:prstDash val="solid"/>
                </a:ln>
                <a:solidFill>
                  <a:schemeClr val="accent2"/>
                </a:solidFill>
                <a:effectLst>
                  <a:outerShdw blurRad="12700" dist="38100" dir="2700000" algn="tl" rotWithShape="0">
                    <a:schemeClr val="accent5">
                      <a:lumMod val="60000"/>
                      <a:lumOff val="40000"/>
                    </a:schemeClr>
                  </a:outerShdw>
                </a:effectLst>
                <a:latin typeface="+mj-lt"/>
                <a:ea typeface="+mj-ea"/>
                <a:cs typeface="+mj-cs"/>
                <a:sym typeface="Arial" panose="020B0604020202020204" pitchFamily="34" charset="0"/>
              </a:rPr>
              <a:t>RECOMMENDATIONS</a:t>
            </a:r>
            <a:endParaRPr lang="en-US" sz="2400" dirty="0"/>
          </a:p>
        </p:txBody>
      </p:sp>
      <p:sp>
        <p:nvSpPr>
          <p:cNvPr id="9" name="TextBox 8">
            <a:extLst>
              <a:ext uri="{FF2B5EF4-FFF2-40B4-BE49-F238E27FC236}">
                <a16:creationId xmlns:a16="http://schemas.microsoft.com/office/drawing/2014/main" id="{D3C4C6EA-AD27-656A-ACE9-D6BDAD99A059}"/>
              </a:ext>
            </a:extLst>
          </p:cNvPr>
          <p:cNvSpPr txBox="1"/>
          <p:nvPr/>
        </p:nvSpPr>
        <p:spPr>
          <a:xfrm>
            <a:off x="973666" y="4663701"/>
            <a:ext cx="10049933" cy="2062103"/>
          </a:xfrm>
          <a:prstGeom prst="rect">
            <a:avLst/>
          </a:prstGeom>
          <a:noFill/>
        </p:spPr>
        <p:txBody>
          <a:bodyPr wrap="square">
            <a:spAutoFit/>
          </a:bodyPr>
          <a:lstStyle/>
          <a:p>
            <a:pPr marL="285750" indent="-285750">
              <a:buFont typeface="Arial" panose="020B0604020202020204" pitchFamily="34" charset="0"/>
              <a:buChar char="•"/>
            </a:pPr>
            <a:r>
              <a:rPr lang="en-US" sz="1600" b="0" i="0" u="none" strike="noStrike" dirty="0">
                <a:effectLst/>
                <a:latin typeface="Times New Roman" panose="02020603050405020304" pitchFamily="18" charset="0"/>
                <a:cs typeface="Times New Roman" panose="02020603050405020304" pitchFamily="18" charset="0"/>
              </a:rPr>
              <a:t>Businesses should focus on improving website content, particularly product-related content, to increase the likelihood of purchase. </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0" i="0" u="none" strike="noStrike" dirty="0">
                <a:effectLst/>
                <a:latin typeface="Times New Roman" panose="02020603050405020304" pitchFamily="18" charset="0"/>
                <a:cs typeface="Times New Roman" panose="02020603050405020304" pitchFamily="18" charset="0"/>
              </a:rPr>
              <a:t>Offer discounts and promotions on high-traffic days like holidays or weekends to increase purchases.</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0" i="0" u="none" strike="noStrike" dirty="0">
                <a:effectLst/>
                <a:latin typeface="Times New Roman" panose="02020603050405020304" pitchFamily="18" charset="0"/>
                <a:cs typeface="Times New Roman" panose="02020603050405020304" pitchFamily="18" charset="0"/>
              </a:rPr>
              <a:t>Reduce </a:t>
            </a:r>
            <a:r>
              <a:rPr lang="en-US" sz="1600" b="0" i="0" u="none" strike="noStrike" dirty="0" err="1">
                <a:effectLst/>
                <a:latin typeface="Times New Roman" panose="02020603050405020304" pitchFamily="18" charset="0"/>
                <a:cs typeface="Times New Roman" panose="02020603050405020304" pitchFamily="18" charset="0"/>
              </a:rPr>
              <a:t>ExitRates</a:t>
            </a:r>
            <a:r>
              <a:rPr lang="en-US" sz="1600" b="0" i="0" u="none" strike="noStrike" dirty="0">
                <a:effectLst/>
                <a:latin typeface="Times New Roman" panose="02020603050405020304" pitchFamily="18" charset="0"/>
                <a:cs typeface="Times New Roman" panose="02020603050405020304" pitchFamily="18" charset="0"/>
              </a:rPr>
              <a:t> and </a:t>
            </a:r>
            <a:r>
              <a:rPr lang="en-US" sz="1600" b="0" i="0" u="none" strike="noStrike" dirty="0" err="1">
                <a:effectLst/>
                <a:latin typeface="Times New Roman" panose="02020603050405020304" pitchFamily="18" charset="0"/>
                <a:cs typeface="Times New Roman" panose="02020603050405020304" pitchFamily="18" charset="0"/>
              </a:rPr>
              <a:t>BounceRates</a:t>
            </a:r>
            <a:r>
              <a:rPr lang="en-US" sz="1600" b="0" i="0" u="none" strike="noStrike" dirty="0">
                <a:effectLst/>
                <a:latin typeface="Times New Roman" panose="02020603050405020304" pitchFamily="18" charset="0"/>
                <a:cs typeface="Times New Roman" panose="02020603050405020304" pitchFamily="18" charset="0"/>
              </a:rPr>
              <a:t> by optimizing website design, navigation, and search functionality.</a:t>
            </a:r>
          </a:p>
          <a:p>
            <a:pPr marL="285750" indent="-285750">
              <a:buFont typeface="Arial" panose="020B0604020202020204" pitchFamily="34" charset="0"/>
              <a:buChar char="•"/>
            </a:pPr>
            <a:endParaRPr lang="en-US" sz="1600" b="0" i="0" u="none" strike="noStrike"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4002708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BD7AE0-0E1F-F79C-9992-BFB938B1E8F3}"/>
              </a:ext>
            </a:extLst>
          </p:cNvPr>
          <p:cNvSpPr txBox="1"/>
          <p:nvPr/>
        </p:nvSpPr>
        <p:spPr>
          <a:xfrm>
            <a:off x="2209800" y="69334"/>
            <a:ext cx="6096000" cy="461665"/>
          </a:xfrm>
          <a:prstGeom prst="rect">
            <a:avLst/>
          </a:prstGeom>
          <a:noFill/>
        </p:spPr>
        <p:txBody>
          <a:bodyPr wrap="square">
            <a:spAutoFit/>
          </a:bodyPr>
          <a:lstStyle/>
          <a:p>
            <a:pPr>
              <a:spcBef>
                <a:spcPct val="0"/>
              </a:spcBef>
              <a:spcAft>
                <a:spcPts val="600"/>
              </a:spcAft>
            </a:pPr>
            <a:r>
              <a:rPr lang="en-US" altLang="zh-CN" sz="2400" b="1" dirty="0">
                <a:ln w="9525">
                  <a:solidFill>
                    <a:schemeClr val="bg1"/>
                  </a:solidFill>
                  <a:prstDash val="solid"/>
                </a:ln>
                <a:solidFill>
                  <a:schemeClr val="accent2"/>
                </a:solidFill>
                <a:effectLst>
                  <a:outerShdw blurRad="12700" dist="38100" dir="2700000" algn="tl" rotWithShape="0">
                    <a:schemeClr val="accent5">
                      <a:lumMod val="60000"/>
                      <a:lumOff val="40000"/>
                    </a:schemeClr>
                  </a:outerShdw>
                </a:effectLst>
                <a:latin typeface="+mj-lt"/>
                <a:ea typeface="+mj-ea"/>
                <a:cs typeface="+mj-cs"/>
                <a:sym typeface="Arial" panose="020B0604020202020204" pitchFamily="34" charset="0"/>
              </a:rPr>
              <a:t>APPENDIX</a:t>
            </a:r>
          </a:p>
        </p:txBody>
      </p:sp>
      <p:pic>
        <p:nvPicPr>
          <p:cNvPr id="4" name="Picture 3">
            <a:extLst>
              <a:ext uri="{FF2B5EF4-FFF2-40B4-BE49-F238E27FC236}">
                <a16:creationId xmlns:a16="http://schemas.microsoft.com/office/drawing/2014/main" id="{8C3FA3D1-40D4-ED05-47D8-D1CCEE3747EF}"/>
              </a:ext>
            </a:extLst>
          </p:cNvPr>
          <p:cNvPicPr>
            <a:picLocks noChangeAspect="1"/>
          </p:cNvPicPr>
          <p:nvPr/>
        </p:nvPicPr>
        <p:blipFill>
          <a:blip r:embed="rId2"/>
          <a:stretch>
            <a:fillRect/>
          </a:stretch>
        </p:blipFill>
        <p:spPr>
          <a:xfrm>
            <a:off x="474133" y="1069646"/>
            <a:ext cx="11475384" cy="5136601"/>
          </a:xfrm>
          <a:prstGeom prst="rect">
            <a:avLst/>
          </a:prstGeom>
        </p:spPr>
      </p:pic>
      <p:sp>
        <p:nvSpPr>
          <p:cNvPr id="6" name="TextBox 5">
            <a:extLst>
              <a:ext uri="{FF2B5EF4-FFF2-40B4-BE49-F238E27FC236}">
                <a16:creationId xmlns:a16="http://schemas.microsoft.com/office/drawing/2014/main" id="{7C5887D7-4E9D-2A6E-8FFB-5DEEF24194F3}"/>
              </a:ext>
            </a:extLst>
          </p:cNvPr>
          <p:cNvSpPr txBox="1"/>
          <p:nvPr/>
        </p:nvSpPr>
        <p:spPr>
          <a:xfrm>
            <a:off x="414866" y="700314"/>
            <a:ext cx="6096000" cy="369332"/>
          </a:xfrm>
          <a:prstGeom prst="rect">
            <a:avLst/>
          </a:prstGeom>
          <a:noFill/>
        </p:spPr>
        <p:txBody>
          <a:bodyPr wrap="square">
            <a:spAutoFit/>
          </a:bodyPr>
          <a:lstStyle/>
          <a:p>
            <a:pPr>
              <a:spcBef>
                <a:spcPct val="0"/>
              </a:spcBef>
              <a:spcAft>
                <a:spcPts val="600"/>
              </a:spcAft>
            </a:pPr>
            <a:r>
              <a:rPr lang="en-US" altLang="zh-CN" sz="1800" b="1" dirty="0">
                <a:ln w="9525">
                  <a:solidFill>
                    <a:schemeClr val="bg1"/>
                  </a:solidFill>
                  <a:prstDash val="solid"/>
                </a:ln>
                <a:solidFill>
                  <a:schemeClr val="accent2"/>
                </a:solidFill>
                <a:effectLst>
                  <a:outerShdw blurRad="12700" dist="38100" dir="2700000" algn="tl" rotWithShape="0">
                    <a:schemeClr val="accent5">
                      <a:lumMod val="60000"/>
                      <a:lumOff val="40000"/>
                    </a:schemeClr>
                  </a:outerShdw>
                </a:effectLst>
                <a:latin typeface="+mj-lt"/>
                <a:ea typeface="+mj-ea"/>
                <a:cs typeface="+mj-cs"/>
                <a:sym typeface="Arial" panose="020B0604020202020204" pitchFamily="34" charset="0"/>
              </a:rPr>
              <a:t>DATASET</a:t>
            </a:r>
          </a:p>
        </p:txBody>
      </p:sp>
    </p:spTree>
    <p:extLst>
      <p:ext uri="{BB962C8B-B14F-4D97-AF65-F5344CB8AC3E}">
        <p14:creationId xmlns:p14="http://schemas.microsoft.com/office/powerpoint/2010/main" val="3971926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直角三角形 64"/>
          <p:cNvSpPr>
            <a:spLocks noChangeArrowheads="1"/>
          </p:cNvSpPr>
          <p:nvPr/>
        </p:nvSpPr>
        <p:spPr bwMode="auto">
          <a:xfrm flipH="1">
            <a:off x="795" y="5522914"/>
            <a:ext cx="12192000" cy="1335087"/>
          </a:xfrm>
          <a:prstGeom prst="rtTriangl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zh-CN" altLang="zh-CN">
              <a:solidFill>
                <a:srgbClr val="FFFFFF"/>
              </a:solidFill>
              <a:latin typeface="+mn-lt"/>
              <a:ea typeface="Arial" panose="020B0604020202020204" pitchFamily="34" charset="0"/>
              <a:cs typeface="Arial" panose="020B0604020202020204" pitchFamily="34" charset="0"/>
              <a:sym typeface="+mn-lt"/>
            </a:endParaRPr>
          </a:p>
        </p:txBody>
      </p:sp>
      <p:sp>
        <p:nvSpPr>
          <p:cNvPr id="16" name="矩形 15"/>
          <p:cNvSpPr/>
          <p:nvPr/>
        </p:nvSpPr>
        <p:spPr>
          <a:xfrm>
            <a:off x="2382" y="0"/>
            <a:ext cx="12190413" cy="8367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cs typeface="Arial" panose="020B0604020202020204" pitchFamily="34" charset="0"/>
              <a:sym typeface="+mn-lt"/>
            </a:endParaRPr>
          </a:p>
        </p:txBody>
      </p:sp>
      <p:sp>
        <p:nvSpPr>
          <p:cNvPr id="19" name="文本占位符 3"/>
          <p:cNvSpPr>
            <a:spLocks noChangeArrowheads="1"/>
          </p:cNvSpPr>
          <p:nvPr/>
        </p:nvSpPr>
        <p:spPr bwMode="auto">
          <a:xfrm>
            <a:off x="3407702" y="1816563"/>
            <a:ext cx="5184249" cy="845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1216630"/>
            <a:endParaRPr lang="en-US" altLang="zh-CN" sz="11733" b="1" dirty="0">
              <a:solidFill>
                <a:schemeClr val="accent1"/>
              </a:solidFill>
              <a:latin typeface="Arial" panose="020B0604020202020204" pitchFamily="34" charset="0"/>
              <a:ea typeface="Arial" panose="020B0604020202020204" pitchFamily="34" charset="0"/>
              <a:cs typeface="Arial" panose="020B0604020202020204" pitchFamily="34" charset="0"/>
              <a:sym typeface="+mn-lt"/>
            </a:endParaRPr>
          </a:p>
        </p:txBody>
      </p:sp>
      <p:pic>
        <p:nvPicPr>
          <p:cNvPr id="4" name="Picture 3"/>
          <p:cNvPicPr>
            <a:picLocks noChangeAspect="1"/>
          </p:cNvPicPr>
          <p:nvPr/>
        </p:nvPicPr>
        <p:blipFill>
          <a:blip r:embed="rId3"/>
          <a:stretch>
            <a:fillRect/>
          </a:stretch>
        </p:blipFill>
        <p:spPr>
          <a:xfrm>
            <a:off x="0" y="836507"/>
            <a:ext cx="12217400" cy="602149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2" presetClass="entr" presetSubtype="1"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C1A60A5-59AE-F981-7E1C-9B97C6271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0D0F1BD8-104C-7479-7549-2131ACED8A8E}"/>
              </a:ext>
            </a:extLst>
          </p:cNvPr>
          <p:cNvSpPr txBox="1"/>
          <p:nvPr/>
        </p:nvSpPr>
        <p:spPr>
          <a:xfrm>
            <a:off x="391409" y="880598"/>
            <a:ext cx="9628079" cy="570538"/>
          </a:xfrm>
          <a:prstGeom prst="rect">
            <a:avLst/>
          </a:prstGeom>
        </p:spPr>
        <p:txBody>
          <a:bodyPr vert="horz" lIns="91440" tIns="45720" rIns="91440" bIns="45720" rtlCol="0" anchor="t">
            <a:normAutofit fontScale="70000" lnSpcReduction="20000"/>
          </a:bodyPr>
          <a:lstStyle/>
          <a:p>
            <a:pPr>
              <a:spcBef>
                <a:spcPct val="0"/>
              </a:spcBef>
              <a:spcAft>
                <a:spcPts val="600"/>
              </a:spcAft>
            </a:pPr>
            <a:r>
              <a:rPr lang="en-US" altLang="zh-CN" sz="5400" b="1" dirty="0">
                <a:ln w="9525">
                  <a:solidFill>
                    <a:schemeClr val="bg1"/>
                  </a:solidFill>
                  <a:prstDash val="solid"/>
                </a:ln>
                <a:solidFill>
                  <a:schemeClr val="accent2"/>
                </a:solidFill>
                <a:effectLst>
                  <a:outerShdw blurRad="12700" dist="38100" dir="2700000" algn="tl" rotWithShape="0">
                    <a:schemeClr val="accent5">
                      <a:lumMod val="60000"/>
                      <a:lumOff val="40000"/>
                    </a:schemeClr>
                  </a:outerShdw>
                </a:effectLst>
                <a:latin typeface="+mj-lt"/>
                <a:ea typeface="+mj-ea"/>
                <a:cs typeface="+mj-cs"/>
                <a:sym typeface="Arial" panose="020B0604020202020204" pitchFamily="34" charset="0"/>
              </a:rPr>
              <a:t>EXECUTIVE SUMMARY</a:t>
            </a:r>
          </a:p>
        </p:txBody>
      </p:sp>
      <p:sp>
        <p:nvSpPr>
          <p:cNvPr id="40" name="Rectangle 39">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428853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 name="TextBox 8">
            <a:extLst>
              <a:ext uri="{FF2B5EF4-FFF2-40B4-BE49-F238E27FC236}">
                <a16:creationId xmlns:a16="http://schemas.microsoft.com/office/drawing/2014/main" id="{42646594-299D-EF7B-A4E7-18B5D1B5BD08}"/>
              </a:ext>
            </a:extLst>
          </p:cNvPr>
          <p:cNvGraphicFramePr/>
          <p:nvPr>
            <p:extLst>
              <p:ext uri="{D42A27DB-BD31-4B8C-83A1-F6EECF244321}">
                <p14:modId xmlns:p14="http://schemas.microsoft.com/office/powerpoint/2010/main" val="3266451613"/>
              </p:ext>
            </p:extLst>
          </p:nvPr>
        </p:nvGraphicFramePr>
        <p:xfrm>
          <a:off x="2091447" y="1021404"/>
          <a:ext cx="8602364" cy="5558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3111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5" name="Rectangle 1054">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6" name="Rectangle 1055">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7" name="Rectangle 1056">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8" name="Rectangle 105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59" name="Rectangle 1058">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56F19AB-5391-93A9-82DB-F8EEE203BD3D}"/>
              </a:ext>
            </a:extLst>
          </p:cNvPr>
          <p:cNvSpPr txBox="1"/>
          <p:nvPr/>
        </p:nvSpPr>
        <p:spPr>
          <a:xfrm>
            <a:off x="634600" y="348436"/>
            <a:ext cx="5723952" cy="617866"/>
          </a:xfrm>
          <a:prstGeom prst="rect">
            <a:avLst/>
          </a:prstGeom>
        </p:spPr>
        <p:txBody>
          <a:bodyPr vert="horz" lIns="91440" tIns="45720" rIns="91440" bIns="45720" rtlCol="0" anchor="b">
            <a:normAutofit/>
          </a:bodyPr>
          <a:lstStyle/>
          <a:p>
            <a:pPr>
              <a:spcBef>
                <a:spcPct val="0"/>
              </a:spcBef>
              <a:spcAft>
                <a:spcPts val="600"/>
              </a:spcAft>
            </a:pPr>
            <a:r>
              <a:rPr lang="en-US" altLang="zh-CN" sz="3200" b="1" dirty="0">
                <a:ln w="9525">
                  <a:solidFill>
                    <a:schemeClr val="bg1"/>
                  </a:solidFill>
                  <a:prstDash val="solid"/>
                </a:ln>
                <a:solidFill>
                  <a:schemeClr val="accent2"/>
                </a:solidFill>
                <a:effectLst>
                  <a:outerShdw blurRad="12700" dist="38100" dir="2700000" algn="tl" rotWithShape="0">
                    <a:schemeClr val="accent5">
                      <a:lumMod val="60000"/>
                      <a:lumOff val="40000"/>
                    </a:schemeClr>
                  </a:outerShdw>
                </a:effectLst>
                <a:latin typeface="+mj-lt"/>
                <a:ea typeface="+mj-ea"/>
                <a:cs typeface="+mj-cs"/>
                <a:sym typeface="Arial" panose="020B0604020202020204" pitchFamily="34" charset="0"/>
              </a:rPr>
              <a:t>INTRODUCTION</a:t>
            </a:r>
          </a:p>
        </p:txBody>
      </p:sp>
      <p:pic>
        <p:nvPicPr>
          <p:cNvPr id="1026" name="Picture 2" descr="Image result for online shopping images">
            <a:extLst>
              <a:ext uri="{FF2B5EF4-FFF2-40B4-BE49-F238E27FC236}">
                <a16:creationId xmlns:a16="http://schemas.microsoft.com/office/drawing/2014/main" id="{A6E513CC-CC9C-9533-1D88-590640BB7C1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58552" y="966302"/>
            <a:ext cx="5059985" cy="3149840"/>
          </a:xfrm>
          <a:prstGeom prst="rect">
            <a:avLst/>
          </a:prstGeom>
          <a:noFill/>
          <a:extLst>
            <a:ext uri="{909E8E84-426E-40DD-AFC4-6F175D3DCCD1}">
              <a14:hiddenFill xmlns:a14="http://schemas.microsoft.com/office/drawing/2010/main">
                <a:solidFill>
                  <a:srgbClr val="FFFFFF"/>
                </a:solidFill>
              </a14:hiddenFill>
            </a:ext>
          </a:extLst>
        </p:spPr>
      </p:pic>
      <p:sp>
        <p:nvSpPr>
          <p:cNvPr id="1060" name="Freeform: Shape 1059">
            <a:extLst>
              <a:ext uri="{FF2B5EF4-FFF2-40B4-BE49-F238E27FC236}">
                <a16:creationId xmlns:a16="http://schemas.microsoft.com/office/drawing/2014/main" id="{81F0C179-4DBF-6AB9-CD0B-9224A0C88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6300216"/>
            <a:ext cx="11165482" cy="45719"/>
          </a:xfrm>
          <a:custGeom>
            <a:avLst/>
            <a:gdLst>
              <a:gd name="connsiteX0" fmla="*/ 0 w 11165482"/>
              <a:gd name="connsiteY0" fmla="*/ 0 h 45719"/>
              <a:gd name="connsiteX1" fmla="*/ 3694525 w 11165482"/>
              <a:gd name="connsiteY1" fmla="*/ 0 h 45719"/>
              <a:gd name="connsiteX2" fmla="*/ 5021183 w 11165482"/>
              <a:gd name="connsiteY2" fmla="*/ 0 h 45719"/>
              <a:gd name="connsiteX3" fmla="*/ 6144299 w 11165482"/>
              <a:gd name="connsiteY3" fmla="*/ 0 h 45719"/>
              <a:gd name="connsiteX4" fmla="*/ 8715708 w 11165482"/>
              <a:gd name="connsiteY4" fmla="*/ 0 h 45719"/>
              <a:gd name="connsiteX5" fmla="*/ 11165482 w 11165482"/>
              <a:gd name="connsiteY5" fmla="*/ 0 h 45719"/>
              <a:gd name="connsiteX6" fmla="*/ 11165482 w 11165482"/>
              <a:gd name="connsiteY6" fmla="*/ 45719 h 45719"/>
              <a:gd name="connsiteX7" fmla="*/ 8715708 w 11165482"/>
              <a:gd name="connsiteY7" fmla="*/ 45719 h 45719"/>
              <a:gd name="connsiteX8" fmla="*/ 6144299 w 11165482"/>
              <a:gd name="connsiteY8" fmla="*/ 45719 h 45719"/>
              <a:gd name="connsiteX9" fmla="*/ 5021183 w 11165482"/>
              <a:gd name="connsiteY9" fmla="*/ 45719 h 45719"/>
              <a:gd name="connsiteX10" fmla="*/ 3694525 w 11165482"/>
              <a:gd name="connsiteY10" fmla="*/ 45719 h 45719"/>
              <a:gd name="connsiteX11" fmla="*/ 0 w 11165482"/>
              <a:gd name="connsiteY11" fmla="*/ 45719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3694525 w 11165482"/>
              <a:gd name="connsiteY9" fmla="*/ 45719 h 45719"/>
              <a:gd name="connsiteX10" fmla="*/ 0 w 11165482"/>
              <a:gd name="connsiteY10" fmla="*/ 45719 h 45719"/>
              <a:gd name="connsiteX11" fmla="*/ 0 w 11165482"/>
              <a:gd name="connsiteY11" fmla="*/ 0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0 w 11165482"/>
              <a:gd name="connsiteY9" fmla="*/ 45719 h 45719"/>
              <a:gd name="connsiteX10" fmla="*/ 0 w 11165482"/>
              <a:gd name="connsiteY10"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6144299 w 11165482"/>
              <a:gd name="connsiteY6" fmla="*/ 45719 h 45719"/>
              <a:gd name="connsiteX7" fmla="*/ 5021183 w 11165482"/>
              <a:gd name="connsiteY7" fmla="*/ 45719 h 45719"/>
              <a:gd name="connsiteX8" fmla="*/ 0 w 11165482"/>
              <a:gd name="connsiteY8" fmla="*/ 45719 h 45719"/>
              <a:gd name="connsiteX9" fmla="*/ 0 w 11165482"/>
              <a:gd name="connsiteY9"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5021183 w 11165482"/>
              <a:gd name="connsiteY6" fmla="*/ 45719 h 45719"/>
              <a:gd name="connsiteX7" fmla="*/ 0 w 11165482"/>
              <a:gd name="connsiteY7" fmla="*/ 45719 h 45719"/>
              <a:gd name="connsiteX8" fmla="*/ 0 w 11165482"/>
              <a:gd name="connsiteY8"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5021183 w 11165482"/>
              <a:gd name="connsiteY5" fmla="*/ 45719 h 45719"/>
              <a:gd name="connsiteX6" fmla="*/ 0 w 11165482"/>
              <a:gd name="connsiteY6" fmla="*/ 45719 h 45719"/>
              <a:gd name="connsiteX7" fmla="*/ 0 w 11165482"/>
              <a:gd name="connsiteY7"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0 w 11165482"/>
              <a:gd name="connsiteY5" fmla="*/ 45719 h 45719"/>
              <a:gd name="connsiteX6" fmla="*/ 0 w 11165482"/>
              <a:gd name="connsiteY6"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0 w 11165482"/>
              <a:gd name="connsiteY4" fmla="*/ 45719 h 45719"/>
              <a:gd name="connsiteX5" fmla="*/ 0 w 11165482"/>
              <a:gd name="connsiteY5" fmla="*/ 0 h 45719"/>
              <a:gd name="connsiteX0" fmla="*/ 0 w 11165482"/>
              <a:gd name="connsiteY0" fmla="*/ 0 h 45719"/>
              <a:gd name="connsiteX1" fmla="*/ 11165482 w 11165482"/>
              <a:gd name="connsiteY1" fmla="*/ 0 h 45719"/>
              <a:gd name="connsiteX2" fmla="*/ 11165482 w 11165482"/>
              <a:gd name="connsiteY2" fmla="*/ 45719 h 45719"/>
              <a:gd name="connsiteX3" fmla="*/ 0 w 11165482"/>
              <a:gd name="connsiteY3" fmla="*/ 45719 h 45719"/>
              <a:gd name="connsiteX4" fmla="*/ 0 w 11165482"/>
              <a:gd name="connsiteY4" fmla="*/ 0 h 45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65482" h="45719">
                <a:moveTo>
                  <a:pt x="0" y="0"/>
                </a:moveTo>
                <a:lnTo>
                  <a:pt x="11165482" y="0"/>
                </a:lnTo>
                <a:lnTo>
                  <a:pt x="11165482" y="45719"/>
                </a:lnTo>
                <a:lnTo>
                  <a:pt x="0" y="45719"/>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DE057FEB-CCC2-40EC-0BE8-AE93B67DA638}"/>
              </a:ext>
            </a:extLst>
          </p:cNvPr>
          <p:cNvSpPr txBox="1"/>
          <p:nvPr/>
        </p:nvSpPr>
        <p:spPr>
          <a:xfrm>
            <a:off x="634600" y="1142584"/>
            <a:ext cx="5315581" cy="2554545"/>
          </a:xfrm>
          <a:prstGeom prst="rect">
            <a:avLst/>
          </a:prstGeom>
          <a:noFill/>
        </p:spPr>
        <p:txBody>
          <a:bodyPr wrap="square">
            <a:spAutoFit/>
          </a:bodyPr>
          <a:lstStyle/>
          <a:p>
            <a:pPr marL="285750" indent="-285750">
              <a:buFont typeface="Arial" panose="020B0604020202020204" pitchFamily="34" charset="0"/>
              <a:buChar char="•"/>
            </a:pPr>
            <a:r>
              <a:rPr lang="en-US" sz="1600" b="0" i="0" dirty="0">
                <a:solidFill>
                  <a:srgbClr val="1F2328"/>
                </a:solidFill>
                <a:effectLst/>
                <a:highlight>
                  <a:srgbClr val="FFFFFF"/>
                </a:highlight>
                <a:latin typeface="-apple-system"/>
              </a:rPr>
              <a:t>The use of online stores has grown significantly around the world in recent years. </a:t>
            </a:r>
          </a:p>
          <a:p>
            <a:pPr marL="285750" indent="-285750">
              <a:buFont typeface="Arial" panose="020B0604020202020204" pitchFamily="34" charset="0"/>
              <a:buChar char="•"/>
            </a:pPr>
            <a:r>
              <a:rPr lang="en-US" sz="1600" b="0" i="0" dirty="0">
                <a:solidFill>
                  <a:srgbClr val="1F2328"/>
                </a:solidFill>
                <a:effectLst/>
                <a:highlight>
                  <a:srgbClr val="FFFFFF"/>
                </a:highlight>
                <a:latin typeface="-apple-system"/>
              </a:rPr>
              <a:t>The ability to automatically determine a user's purpose is one of the essential elements in helping real-time decision-making for products and enterprises. </a:t>
            </a:r>
          </a:p>
          <a:p>
            <a:pPr marL="285750" indent="-285750">
              <a:buFont typeface="Arial" panose="020B0604020202020204" pitchFamily="34" charset="0"/>
              <a:buChar char="•"/>
            </a:pPr>
            <a:r>
              <a:rPr lang="en-US" sz="1600" b="0" i="0" dirty="0">
                <a:solidFill>
                  <a:srgbClr val="333333"/>
                </a:solidFill>
                <a:effectLst/>
                <a:highlight>
                  <a:srgbClr val="FFFFFF"/>
                </a:highlight>
                <a:latin typeface="-apple-system"/>
              </a:rPr>
              <a:t>Our project is focused on applying a Machine Learning classification model to e-commerce website data. </a:t>
            </a:r>
          </a:p>
          <a:p>
            <a:pPr marL="285750" indent="-285750">
              <a:buFont typeface="Arial" panose="020B0604020202020204" pitchFamily="34" charset="0"/>
              <a:buChar char="•"/>
            </a:pPr>
            <a:r>
              <a:rPr lang="en-US" sz="1600" b="0" i="0" dirty="0">
                <a:solidFill>
                  <a:srgbClr val="333333"/>
                </a:solidFill>
                <a:effectLst/>
                <a:highlight>
                  <a:srgbClr val="FFFFFF"/>
                </a:highlight>
                <a:latin typeface="-apple-system"/>
              </a:rPr>
              <a:t>We analyze if machine learning is an effective method in predicting whether or not a visitor to an e-commerce website will make a purchase or not. </a:t>
            </a:r>
            <a:endParaRPr lang="en-US" sz="1600" dirty="0"/>
          </a:p>
        </p:txBody>
      </p:sp>
      <p:sp>
        <p:nvSpPr>
          <p:cNvPr id="7" name="TextBox 6">
            <a:extLst>
              <a:ext uri="{FF2B5EF4-FFF2-40B4-BE49-F238E27FC236}">
                <a16:creationId xmlns:a16="http://schemas.microsoft.com/office/drawing/2014/main" id="{353CFE12-BFE0-EE62-5F72-DDF62905602C}"/>
              </a:ext>
            </a:extLst>
          </p:cNvPr>
          <p:cNvSpPr txBox="1"/>
          <p:nvPr/>
        </p:nvSpPr>
        <p:spPr>
          <a:xfrm>
            <a:off x="702733" y="3791638"/>
            <a:ext cx="6096000" cy="523220"/>
          </a:xfrm>
          <a:prstGeom prst="rect">
            <a:avLst/>
          </a:prstGeom>
          <a:noFill/>
        </p:spPr>
        <p:txBody>
          <a:bodyPr wrap="square">
            <a:spAutoFit/>
          </a:bodyPr>
          <a:lstStyle/>
          <a:p>
            <a:pPr>
              <a:spcBef>
                <a:spcPct val="0"/>
              </a:spcBef>
              <a:spcAft>
                <a:spcPts val="600"/>
              </a:spcAft>
            </a:pPr>
            <a:r>
              <a:rPr lang="en-US" altLang="zh-CN" sz="2800" b="1" dirty="0">
                <a:ln w="9525">
                  <a:solidFill>
                    <a:schemeClr val="bg1"/>
                  </a:solidFill>
                  <a:prstDash val="solid"/>
                </a:ln>
                <a:solidFill>
                  <a:schemeClr val="accent2"/>
                </a:solidFill>
                <a:effectLst>
                  <a:outerShdw blurRad="12700" dist="38100" dir="2700000" algn="tl" rotWithShape="0">
                    <a:schemeClr val="accent5">
                      <a:lumMod val="60000"/>
                      <a:lumOff val="40000"/>
                    </a:schemeClr>
                  </a:outerShdw>
                </a:effectLst>
                <a:latin typeface="+mj-lt"/>
                <a:ea typeface="+mj-ea"/>
                <a:cs typeface="+mj-cs"/>
                <a:sym typeface="Arial" panose="020B0604020202020204" pitchFamily="34" charset="0"/>
              </a:rPr>
              <a:t>BUSINESS PROBLEM</a:t>
            </a:r>
          </a:p>
        </p:txBody>
      </p:sp>
      <p:sp>
        <p:nvSpPr>
          <p:cNvPr id="9" name="TextBox 8">
            <a:extLst>
              <a:ext uri="{FF2B5EF4-FFF2-40B4-BE49-F238E27FC236}">
                <a16:creationId xmlns:a16="http://schemas.microsoft.com/office/drawing/2014/main" id="{C8E94BAF-113F-534D-C0CA-F7C851701509}"/>
              </a:ext>
            </a:extLst>
          </p:cNvPr>
          <p:cNvSpPr txBox="1"/>
          <p:nvPr/>
        </p:nvSpPr>
        <p:spPr>
          <a:xfrm>
            <a:off x="739634" y="4434774"/>
            <a:ext cx="10709684" cy="1200329"/>
          </a:xfrm>
          <a:prstGeom prst="rect">
            <a:avLst/>
          </a:prstGeom>
          <a:noFill/>
        </p:spPr>
        <p:txBody>
          <a:bodyPr wrap="square">
            <a:spAutoFit/>
          </a:bodyPr>
          <a:lstStyle/>
          <a:p>
            <a:r>
              <a:rPr lang="en-US" b="1" i="0" dirty="0">
                <a:solidFill>
                  <a:srgbClr val="333333"/>
                </a:solidFill>
                <a:effectLst/>
                <a:highlight>
                  <a:srgbClr val="FFFFFF"/>
                </a:highlight>
                <a:latin typeface="-apple-system"/>
              </a:rPr>
              <a:t>Given the clickstream and session data of a user who visits an e-commerce website, can we predict whether or not that visitor will make a purchase?</a:t>
            </a:r>
          </a:p>
          <a:p>
            <a:endParaRPr lang="en-US" b="1" dirty="0">
              <a:solidFill>
                <a:srgbClr val="333333"/>
              </a:solidFill>
              <a:highlight>
                <a:srgbClr val="FFFFFF"/>
              </a:highlight>
              <a:latin typeface="-apple-system"/>
            </a:endParaRPr>
          </a:p>
          <a:p>
            <a:r>
              <a:rPr lang="en-US" b="0" i="0" dirty="0">
                <a:solidFill>
                  <a:srgbClr val="333333"/>
                </a:solidFill>
                <a:effectLst/>
                <a:highlight>
                  <a:srgbClr val="FFFFFF"/>
                </a:highlight>
                <a:latin typeface="-apple-system"/>
              </a:rPr>
              <a:t>Answering this question is critical for these types of companies to ensure that they can remain profitable.</a:t>
            </a:r>
            <a:endParaRPr lang="en-US" dirty="0"/>
          </a:p>
        </p:txBody>
      </p:sp>
    </p:spTree>
    <p:extLst>
      <p:ext uri="{BB962C8B-B14F-4D97-AF65-F5344CB8AC3E}">
        <p14:creationId xmlns:p14="http://schemas.microsoft.com/office/powerpoint/2010/main" val="1499335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38" name="Rectangle 2137">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9" name="Rectangle 2138">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0" name="Rectangle 2139">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1" name="Rectangle 2140">
            <a:extLst>
              <a:ext uri="{FF2B5EF4-FFF2-40B4-BE49-F238E27FC236}">
                <a16:creationId xmlns:a16="http://schemas.microsoft.com/office/drawing/2014/main" id="{2C1A60A5-59AE-F981-7E1C-9B97C6271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42" name="Rectangle 2141">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112D7221-4497-0D77-EDC0-13B71C989CFB}"/>
              </a:ext>
            </a:extLst>
          </p:cNvPr>
          <p:cNvSpPr txBox="1"/>
          <p:nvPr/>
        </p:nvSpPr>
        <p:spPr>
          <a:xfrm>
            <a:off x="4248311" y="0"/>
            <a:ext cx="4357990" cy="774820"/>
          </a:xfrm>
          <a:prstGeom prst="rect">
            <a:avLst/>
          </a:prstGeom>
        </p:spPr>
        <p:txBody>
          <a:bodyPr vert="horz" lIns="91440" tIns="45720" rIns="91440" bIns="45720" rtlCol="0" anchor="t">
            <a:normAutofit/>
          </a:bodyPr>
          <a:lstStyle/>
          <a:p>
            <a:pPr>
              <a:spcBef>
                <a:spcPct val="0"/>
              </a:spcBef>
              <a:spcAft>
                <a:spcPts val="600"/>
              </a:spcAft>
            </a:pPr>
            <a:r>
              <a:rPr lang="en-US" altLang="zh-CN" sz="3200" b="1" dirty="0">
                <a:ln w="9525">
                  <a:solidFill>
                    <a:schemeClr val="bg1"/>
                  </a:solidFill>
                  <a:prstDash val="solid"/>
                </a:ln>
                <a:solidFill>
                  <a:schemeClr val="accent2"/>
                </a:solidFill>
                <a:effectLst>
                  <a:outerShdw blurRad="12700" dist="38100" dir="2700000" algn="tl" rotWithShape="0">
                    <a:schemeClr val="accent5">
                      <a:lumMod val="60000"/>
                      <a:lumOff val="40000"/>
                    </a:schemeClr>
                  </a:outerShdw>
                </a:effectLst>
                <a:latin typeface="+mj-lt"/>
                <a:ea typeface="+mj-ea"/>
                <a:cs typeface="+mj-cs"/>
                <a:sym typeface="Arial" panose="020B0604020202020204" pitchFamily="34" charset="0"/>
              </a:rPr>
              <a:t>METHODOLOGY</a:t>
            </a:r>
          </a:p>
        </p:txBody>
      </p:sp>
      <p:sp>
        <p:nvSpPr>
          <p:cNvPr id="2143" name="Rectangle 2142">
            <a:extLst>
              <a:ext uri="{FF2B5EF4-FFF2-40B4-BE49-F238E27FC236}">
                <a16:creationId xmlns:a16="http://schemas.microsoft.com/office/drawing/2014/main" id="{04E511C3-750B-AA87-AE51-0FA2069EA0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44" name="TextBox 2109">
            <a:extLst>
              <a:ext uri="{FF2B5EF4-FFF2-40B4-BE49-F238E27FC236}">
                <a16:creationId xmlns:a16="http://schemas.microsoft.com/office/drawing/2014/main" id="{D0BB3503-77BA-4DAD-DDF8-546B669FE8E2}"/>
              </a:ext>
            </a:extLst>
          </p:cNvPr>
          <p:cNvGraphicFramePr/>
          <p:nvPr>
            <p:extLst>
              <p:ext uri="{D42A27DB-BD31-4B8C-83A1-F6EECF244321}">
                <p14:modId xmlns:p14="http://schemas.microsoft.com/office/powerpoint/2010/main" val="3657123311"/>
              </p:ext>
            </p:extLst>
          </p:nvPr>
        </p:nvGraphicFramePr>
        <p:xfrm>
          <a:off x="1593354" y="774820"/>
          <a:ext cx="9260731" cy="60053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7850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0">
            <a:extLst>
              <a:ext uri="{FF2B5EF4-FFF2-40B4-BE49-F238E27FC236}">
                <a16:creationId xmlns:a16="http://schemas.microsoft.com/office/drawing/2014/main" id="{2AC36764-7474-941C-64CC-F17C75208991}"/>
              </a:ext>
            </a:extLst>
          </p:cNvPr>
          <p:cNvSpPr/>
          <p:nvPr/>
        </p:nvSpPr>
        <p:spPr>
          <a:xfrm>
            <a:off x="816083" y="905829"/>
            <a:ext cx="3312368" cy="288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350" b="1" dirty="0">
                <a:latin typeface="Arial" panose="020B0604020202020204" pitchFamily="34" charset="0"/>
                <a:ea typeface="Arial" panose="020B0604020202020204" pitchFamily="34" charset="0"/>
                <a:cs typeface="Arial" panose="020B0604020202020204" pitchFamily="34" charset="0"/>
                <a:sym typeface="+mn-lt"/>
              </a:rPr>
              <a:t>INDEPENDENT VARIABLES</a:t>
            </a:r>
          </a:p>
        </p:txBody>
      </p:sp>
      <p:sp>
        <p:nvSpPr>
          <p:cNvPr id="3" name="矩形 20">
            <a:extLst>
              <a:ext uri="{FF2B5EF4-FFF2-40B4-BE49-F238E27FC236}">
                <a16:creationId xmlns:a16="http://schemas.microsoft.com/office/drawing/2014/main" id="{AA394694-68AB-9F09-C88A-C0AA76CB660E}"/>
              </a:ext>
            </a:extLst>
          </p:cNvPr>
          <p:cNvSpPr/>
          <p:nvPr/>
        </p:nvSpPr>
        <p:spPr>
          <a:xfrm>
            <a:off x="8063548" y="897279"/>
            <a:ext cx="3925251" cy="288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350" b="1" dirty="0">
                <a:latin typeface="Arial" panose="020B0604020202020204" pitchFamily="34" charset="0"/>
                <a:ea typeface="Arial" panose="020B0604020202020204" pitchFamily="34" charset="0"/>
                <a:cs typeface="Arial" panose="020B0604020202020204" pitchFamily="34" charset="0"/>
                <a:sym typeface="+mn-lt"/>
              </a:rPr>
              <a:t>DEPENDENT VARIABLE</a:t>
            </a:r>
          </a:p>
        </p:txBody>
      </p:sp>
      <p:sp>
        <p:nvSpPr>
          <p:cNvPr id="5" name="TextBox 4">
            <a:extLst>
              <a:ext uri="{FF2B5EF4-FFF2-40B4-BE49-F238E27FC236}">
                <a16:creationId xmlns:a16="http://schemas.microsoft.com/office/drawing/2014/main" id="{BA41365B-5ADA-63E0-CE3B-6AA6074C8D6F}"/>
              </a:ext>
            </a:extLst>
          </p:cNvPr>
          <p:cNvSpPr txBox="1"/>
          <p:nvPr/>
        </p:nvSpPr>
        <p:spPr>
          <a:xfrm>
            <a:off x="474133" y="0"/>
            <a:ext cx="6096000" cy="523220"/>
          </a:xfrm>
          <a:prstGeom prst="rect">
            <a:avLst/>
          </a:prstGeom>
          <a:noFill/>
        </p:spPr>
        <p:txBody>
          <a:bodyPr wrap="square">
            <a:spAutoFit/>
          </a:bodyPr>
          <a:lstStyle/>
          <a:p>
            <a:pPr>
              <a:spcBef>
                <a:spcPct val="0"/>
              </a:spcBef>
              <a:spcAft>
                <a:spcPts val="600"/>
              </a:spcAft>
            </a:pPr>
            <a:r>
              <a:rPr lang="en-US" altLang="zh-CN" sz="2800" b="1" dirty="0">
                <a:ln w="9525">
                  <a:solidFill>
                    <a:schemeClr val="bg1"/>
                  </a:solidFill>
                  <a:prstDash val="solid"/>
                </a:ln>
                <a:solidFill>
                  <a:schemeClr val="accent2"/>
                </a:solidFill>
                <a:effectLst>
                  <a:outerShdw blurRad="12700" dist="38100" dir="2700000" algn="tl" rotWithShape="0">
                    <a:schemeClr val="accent5">
                      <a:lumMod val="60000"/>
                      <a:lumOff val="40000"/>
                    </a:schemeClr>
                  </a:outerShdw>
                </a:effectLst>
                <a:latin typeface="+mj-lt"/>
                <a:ea typeface="+mj-ea"/>
                <a:cs typeface="+mj-cs"/>
                <a:sym typeface="Arial" panose="020B0604020202020204" pitchFamily="34" charset="0"/>
              </a:rPr>
              <a:t>VARIABLES OF THE DATASET</a:t>
            </a:r>
          </a:p>
        </p:txBody>
      </p:sp>
      <p:sp>
        <p:nvSpPr>
          <p:cNvPr id="10" name="TextBox 9">
            <a:extLst>
              <a:ext uri="{FF2B5EF4-FFF2-40B4-BE49-F238E27FC236}">
                <a16:creationId xmlns:a16="http://schemas.microsoft.com/office/drawing/2014/main" id="{DF5D8D61-9A53-C1FF-BF08-4DCCDABCA114}"/>
              </a:ext>
            </a:extLst>
          </p:cNvPr>
          <p:cNvSpPr txBox="1"/>
          <p:nvPr/>
        </p:nvSpPr>
        <p:spPr>
          <a:xfrm>
            <a:off x="758717" y="1406789"/>
            <a:ext cx="6739467" cy="1600438"/>
          </a:xfrm>
          <a:prstGeom prst="rect">
            <a:avLst/>
          </a:prstGeom>
          <a:noFill/>
        </p:spPr>
        <p:txBody>
          <a:bodyPr wrap="square">
            <a:spAutoFit/>
          </a:bodyPr>
          <a:lstStyle/>
          <a:p>
            <a:pPr marL="285750" indent="-285750" algn="l">
              <a:buFont typeface="Arial" panose="020B0604020202020204" pitchFamily="34" charset="0"/>
              <a:buChar char="•"/>
            </a:pPr>
            <a:r>
              <a:rPr lang="en-US" sz="1400" b="0" i="0" dirty="0">
                <a:solidFill>
                  <a:srgbClr val="333333"/>
                </a:solidFill>
                <a:effectLst/>
                <a:highlight>
                  <a:srgbClr val="FFFFFF"/>
                </a:highlight>
                <a:latin typeface="-apple-system"/>
              </a:rPr>
              <a:t>Duration (time) spent on Administrative, Informational, or Product related sections of the website.</a:t>
            </a:r>
          </a:p>
          <a:p>
            <a:pPr marL="285750" indent="-285750" algn="l">
              <a:buFont typeface="Arial" panose="020B0604020202020204" pitchFamily="34" charset="0"/>
              <a:buChar char="•"/>
            </a:pPr>
            <a:r>
              <a:rPr lang="en-US" sz="1400" b="0" i="0" dirty="0">
                <a:solidFill>
                  <a:srgbClr val="333333"/>
                </a:solidFill>
                <a:effectLst/>
                <a:highlight>
                  <a:srgbClr val="FFFFFF"/>
                </a:highlight>
                <a:latin typeface="-apple-system"/>
              </a:rPr>
              <a:t>Data from Google Analytics such as bounce rate, exit rate, and page values.</a:t>
            </a:r>
          </a:p>
          <a:p>
            <a:pPr marL="285750" indent="-285750" algn="l">
              <a:buFont typeface="Arial" panose="020B0604020202020204" pitchFamily="34" charset="0"/>
              <a:buChar char="•"/>
            </a:pPr>
            <a:r>
              <a:rPr lang="en-US" sz="1400" b="0" i="0" dirty="0">
                <a:solidFill>
                  <a:srgbClr val="333333"/>
                </a:solidFill>
                <a:effectLst/>
                <a:highlight>
                  <a:srgbClr val="FFFFFF"/>
                </a:highlight>
                <a:latin typeface="-apple-system"/>
              </a:rPr>
              <a:t>What month the session took place and whether or not the day of the session falls on a weekend?</a:t>
            </a:r>
          </a:p>
          <a:p>
            <a:pPr marL="285750" indent="-285750" algn="l">
              <a:buFont typeface="Arial" panose="020B0604020202020204" pitchFamily="34" charset="0"/>
              <a:buChar char="•"/>
            </a:pPr>
            <a:r>
              <a:rPr lang="en-US" sz="1400" b="0" i="0" dirty="0">
                <a:solidFill>
                  <a:srgbClr val="333333"/>
                </a:solidFill>
                <a:effectLst/>
                <a:highlight>
                  <a:srgbClr val="FFFFFF"/>
                </a:highlight>
                <a:latin typeface="-apple-system"/>
              </a:rPr>
              <a:t>The operating system and browser used by the website visitor.</a:t>
            </a:r>
          </a:p>
          <a:p>
            <a:pPr marL="285750" indent="-285750" algn="l">
              <a:buFont typeface="Arial" panose="020B0604020202020204" pitchFamily="34" charset="0"/>
              <a:buChar char="•"/>
            </a:pPr>
            <a:r>
              <a:rPr lang="en-US" sz="1400" dirty="0">
                <a:solidFill>
                  <a:srgbClr val="333333"/>
                </a:solidFill>
                <a:highlight>
                  <a:srgbClr val="FFFFFF"/>
                </a:highlight>
                <a:latin typeface="-apple-system"/>
              </a:rPr>
              <a:t>Other categorical variables are </a:t>
            </a:r>
            <a:r>
              <a:rPr lang="en-US" sz="1400" dirty="0" err="1">
                <a:solidFill>
                  <a:srgbClr val="333333"/>
                </a:solidFill>
                <a:highlight>
                  <a:srgbClr val="FFFFFF"/>
                </a:highlight>
                <a:latin typeface="-apple-system"/>
              </a:rPr>
              <a:t>VisitorType</a:t>
            </a:r>
            <a:r>
              <a:rPr lang="en-US" sz="1400" dirty="0">
                <a:solidFill>
                  <a:srgbClr val="333333"/>
                </a:solidFill>
                <a:highlight>
                  <a:srgbClr val="FFFFFF"/>
                </a:highlight>
                <a:latin typeface="-apple-system"/>
              </a:rPr>
              <a:t>, region, and traffic type.</a:t>
            </a:r>
            <a:endParaRPr lang="en-US" sz="1400" b="0" i="0" dirty="0">
              <a:solidFill>
                <a:srgbClr val="333333"/>
              </a:solidFill>
              <a:effectLst/>
              <a:highlight>
                <a:srgbClr val="FFFFFF"/>
              </a:highlight>
              <a:latin typeface="-apple-system"/>
            </a:endParaRPr>
          </a:p>
        </p:txBody>
      </p:sp>
      <p:sp>
        <p:nvSpPr>
          <p:cNvPr id="13" name="矩形 20">
            <a:extLst>
              <a:ext uri="{FF2B5EF4-FFF2-40B4-BE49-F238E27FC236}">
                <a16:creationId xmlns:a16="http://schemas.microsoft.com/office/drawing/2014/main" id="{147396B5-A03F-274E-E952-4454CF9B5319}"/>
              </a:ext>
            </a:extLst>
          </p:cNvPr>
          <p:cNvSpPr/>
          <p:nvPr/>
        </p:nvSpPr>
        <p:spPr>
          <a:xfrm>
            <a:off x="816083" y="3098800"/>
            <a:ext cx="7247466" cy="367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solidFill>
                <a:srgbClr val="1B7A1B"/>
              </a:solidFill>
              <a:latin typeface="Courier New" panose="02070309020205020404" pitchFamily="49" charset="0"/>
            </a:endParaRPr>
          </a:p>
          <a:p>
            <a:pPr algn="ctr"/>
            <a:r>
              <a:rPr lang="en-US" sz="1400" b="1" dirty="0">
                <a:solidFill>
                  <a:schemeClr val="bg1"/>
                </a:solidFill>
                <a:latin typeface="Courier New" panose="02070309020205020404" pitchFamily="49" charset="0"/>
              </a:rPr>
              <a:t>The dataset consists of 10 numerical and 8 categorical variables</a:t>
            </a:r>
            <a:endParaRPr lang="en-US" sz="1400" b="1" dirty="0">
              <a:solidFill>
                <a:schemeClr val="bg1"/>
              </a:solidFill>
            </a:endParaRPr>
          </a:p>
          <a:p>
            <a:pPr algn="ctr"/>
            <a:endParaRPr lang="en-US" altLang="zh-CN" sz="1350" b="1" dirty="0">
              <a:latin typeface="Arial" panose="020B0604020202020204" pitchFamily="34" charset="0"/>
              <a:ea typeface="Arial" panose="020B0604020202020204" pitchFamily="34" charset="0"/>
              <a:cs typeface="Arial" panose="020B0604020202020204" pitchFamily="34" charset="0"/>
              <a:sym typeface="+mn-lt"/>
            </a:endParaRPr>
          </a:p>
        </p:txBody>
      </p:sp>
      <p:pic>
        <p:nvPicPr>
          <p:cNvPr id="15" name="Picture 14">
            <a:extLst>
              <a:ext uri="{FF2B5EF4-FFF2-40B4-BE49-F238E27FC236}">
                <a16:creationId xmlns:a16="http://schemas.microsoft.com/office/drawing/2014/main" id="{03CFA938-CD93-EF29-E974-E3579A609423}"/>
              </a:ext>
            </a:extLst>
          </p:cNvPr>
          <p:cNvPicPr>
            <a:picLocks noChangeAspect="1"/>
          </p:cNvPicPr>
          <p:nvPr/>
        </p:nvPicPr>
        <p:blipFill>
          <a:blip r:embed="rId3"/>
          <a:stretch>
            <a:fillRect/>
          </a:stretch>
        </p:blipFill>
        <p:spPr>
          <a:xfrm>
            <a:off x="8038531" y="1434314"/>
            <a:ext cx="4014079" cy="1131086"/>
          </a:xfrm>
          <a:prstGeom prst="rect">
            <a:avLst/>
          </a:prstGeom>
        </p:spPr>
      </p:pic>
      <p:pic>
        <p:nvPicPr>
          <p:cNvPr id="17" name="Picture 16">
            <a:extLst>
              <a:ext uri="{FF2B5EF4-FFF2-40B4-BE49-F238E27FC236}">
                <a16:creationId xmlns:a16="http://schemas.microsoft.com/office/drawing/2014/main" id="{7C2EA8F9-6741-AC20-9A65-600DFFDC0A45}"/>
              </a:ext>
            </a:extLst>
          </p:cNvPr>
          <p:cNvPicPr>
            <a:picLocks noChangeAspect="1"/>
          </p:cNvPicPr>
          <p:nvPr/>
        </p:nvPicPr>
        <p:blipFill>
          <a:blip r:embed="rId4"/>
          <a:stretch>
            <a:fillRect/>
          </a:stretch>
        </p:blipFill>
        <p:spPr>
          <a:xfrm>
            <a:off x="567985" y="4091160"/>
            <a:ext cx="11420814" cy="2436640"/>
          </a:xfrm>
          <a:prstGeom prst="rect">
            <a:avLst/>
          </a:prstGeom>
        </p:spPr>
      </p:pic>
      <p:sp>
        <p:nvSpPr>
          <p:cNvPr id="20" name="矩形 20">
            <a:extLst>
              <a:ext uri="{FF2B5EF4-FFF2-40B4-BE49-F238E27FC236}">
                <a16:creationId xmlns:a16="http://schemas.microsoft.com/office/drawing/2014/main" id="{21C3063F-5E79-C72B-72D6-AA1D58535F95}"/>
              </a:ext>
            </a:extLst>
          </p:cNvPr>
          <p:cNvSpPr/>
          <p:nvPr/>
        </p:nvSpPr>
        <p:spPr>
          <a:xfrm>
            <a:off x="816083" y="3632200"/>
            <a:ext cx="7247466" cy="367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solidFill>
                <a:srgbClr val="1B7A1B"/>
              </a:solidFill>
              <a:latin typeface="Courier New" panose="02070309020205020404" pitchFamily="49" charset="0"/>
            </a:endParaRPr>
          </a:p>
          <a:p>
            <a:pPr algn="ctr"/>
            <a:r>
              <a:rPr lang="en-US" sz="1400" b="1" dirty="0">
                <a:solidFill>
                  <a:schemeClr val="bg1"/>
                </a:solidFill>
                <a:latin typeface="Courier New" panose="02070309020205020404" pitchFamily="49" charset="0"/>
              </a:rPr>
              <a:t>Descriptive statistics for numerical variables</a:t>
            </a:r>
            <a:endParaRPr lang="en-US" sz="1400" b="1" dirty="0">
              <a:solidFill>
                <a:schemeClr val="bg1"/>
              </a:solidFill>
            </a:endParaRPr>
          </a:p>
          <a:p>
            <a:pPr algn="ctr"/>
            <a:endParaRPr lang="en-US" altLang="zh-CN" sz="1350" b="1" dirty="0">
              <a:latin typeface="Arial" panose="020B0604020202020204" pitchFamily="34" charset="0"/>
              <a:ea typeface="Arial" panose="020B0604020202020204" pitchFamily="34" charset="0"/>
              <a:cs typeface="Arial" panose="020B0604020202020204" pitchFamily="34" charset="0"/>
              <a:sym typeface="+mn-lt"/>
            </a:endParaRPr>
          </a:p>
        </p:txBody>
      </p:sp>
    </p:spTree>
    <p:extLst>
      <p:ext uri="{BB962C8B-B14F-4D97-AF65-F5344CB8AC3E}">
        <p14:creationId xmlns:p14="http://schemas.microsoft.com/office/powerpoint/2010/main" val="2201977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7DC060-B70E-895A-0C75-BEB2CDEB2C75}"/>
              </a:ext>
            </a:extLst>
          </p:cNvPr>
          <p:cNvSpPr txBox="1"/>
          <p:nvPr/>
        </p:nvSpPr>
        <p:spPr>
          <a:xfrm>
            <a:off x="474133" y="60867"/>
            <a:ext cx="6096000" cy="461665"/>
          </a:xfrm>
          <a:prstGeom prst="rect">
            <a:avLst/>
          </a:prstGeom>
          <a:noFill/>
        </p:spPr>
        <p:txBody>
          <a:bodyPr wrap="square">
            <a:spAutoFit/>
          </a:bodyPr>
          <a:lstStyle/>
          <a:p>
            <a:pPr>
              <a:spcBef>
                <a:spcPct val="0"/>
              </a:spcBef>
              <a:spcAft>
                <a:spcPts val="600"/>
              </a:spcAft>
            </a:pPr>
            <a:r>
              <a:rPr lang="en-US" altLang="zh-CN" sz="2400" b="1" dirty="0">
                <a:ln w="9525">
                  <a:solidFill>
                    <a:schemeClr val="bg1"/>
                  </a:solidFill>
                  <a:prstDash val="solid"/>
                </a:ln>
                <a:solidFill>
                  <a:schemeClr val="accent2"/>
                </a:solidFill>
                <a:effectLst>
                  <a:outerShdw blurRad="12700" dist="38100" dir="2700000" algn="tl" rotWithShape="0">
                    <a:schemeClr val="accent5">
                      <a:lumMod val="60000"/>
                      <a:lumOff val="40000"/>
                    </a:schemeClr>
                  </a:outerShdw>
                </a:effectLst>
                <a:latin typeface="+mj-lt"/>
                <a:ea typeface="+mj-ea"/>
                <a:cs typeface="+mj-cs"/>
                <a:sym typeface="Arial" panose="020B0604020202020204" pitchFamily="34" charset="0"/>
              </a:rPr>
              <a:t>UNIVARIATE ANALYSIS - CATEGORICAL</a:t>
            </a:r>
          </a:p>
        </p:txBody>
      </p:sp>
      <p:pic>
        <p:nvPicPr>
          <p:cNvPr id="5" name="Picture 4">
            <a:extLst>
              <a:ext uri="{FF2B5EF4-FFF2-40B4-BE49-F238E27FC236}">
                <a16:creationId xmlns:a16="http://schemas.microsoft.com/office/drawing/2014/main" id="{3F472EC7-0BBB-7EDB-2AD6-60AA0C2EE2C8}"/>
              </a:ext>
            </a:extLst>
          </p:cNvPr>
          <p:cNvPicPr>
            <a:picLocks noChangeAspect="1"/>
          </p:cNvPicPr>
          <p:nvPr/>
        </p:nvPicPr>
        <p:blipFill>
          <a:blip r:embed="rId2"/>
          <a:stretch>
            <a:fillRect/>
          </a:stretch>
        </p:blipFill>
        <p:spPr>
          <a:xfrm>
            <a:off x="354158" y="938632"/>
            <a:ext cx="4587493" cy="4172022"/>
          </a:xfrm>
          <a:prstGeom prst="rect">
            <a:avLst/>
          </a:prstGeom>
        </p:spPr>
      </p:pic>
      <p:sp>
        <p:nvSpPr>
          <p:cNvPr id="6" name="TextBox 5">
            <a:extLst>
              <a:ext uri="{FF2B5EF4-FFF2-40B4-BE49-F238E27FC236}">
                <a16:creationId xmlns:a16="http://schemas.microsoft.com/office/drawing/2014/main" id="{A3250C4B-C3E5-93DE-24DF-D4C48C20BFC0}"/>
              </a:ext>
            </a:extLst>
          </p:cNvPr>
          <p:cNvSpPr txBox="1"/>
          <p:nvPr/>
        </p:nvSpPr>
        <p:spPr>
          <a:xfrm>
            <a:off x="474133" y="5608235"/>
            <a:ext cx="4792134" cy="584775"/>
          </a:xfrm>
          <a:prstGeom prst="rect">
            <a:avLst/>
          </a:prstGeom>
          <a:noFill/>
        </p:spPr>
        <p:txBody>
          <a:bodyPr wrap="square" rtlCol="0">
            <a:spAutoFit/>
          </a:bodyPr>
          <a:lstStyle/>
          <a:p>
            <a:r>
              <a:rPr lang="en-US" sz="1600" dirty="0"/>
              <a:t>Target class Revenue is highly imbalanced </a:t>
            </a:r>
            <a:r>
              <a:rPr lang="en-US" sz="1600" b="0" i="0" dirty="0">
                <a:solidFill>
                  <a:srgbClr val="333333"/>
                </a:solidFill>
                <a:effectLst/>
                <a:highlight>
                  <a:srgbClr val="FFFFFF"/>
                </a:highlight>
                <a:latin typeface="-apple-system"/>
              </a:rPr>
              <a:t>where only 15% of sessions ended in a purchase</a:t>
            </a:r>
            <a:endParaRPr lang="en-US" sz="1600" dirty="0"/>
          </a:p>
        </p:txBody>
      </p:sp>
      <p:pic>
        <p:nvPicPr>
          <p:cNvPr id="8" name="Picture 7">
            <a:extLst>
              <a:ext uri="{FF2B5EF4-FFF2-40B4-BE49-F238E27FC236}">
                <a16:creationId xmlns:a16="http://schemas.microsoft.com/office/drawing/2014/main" id="{E75C8CBC-357B-2B2D-F8CB-79ECB3D6CE69}"/>
              </a:ext>
            </a:extLst>
          </p:cNvPr>
          <p:cNvPicPr>
            <a:picLocks noChangeAspect="1"/>
          </p:cNvPicPr>
          <p:nvPr/>
        </p:nvPicPr>
        <p:blipFill>
          <a:blip r:embed="rId3"/>
          <a:stretch>
            <a:fillRect/>
          </a:stretch>
        </p:blipFill>
        <p:spPr>
          <a:xfrm>
            <a:off x="5675458" y="938632"/>
            <a:ext cx="6063990" cy="4515737"/>
          </a:xfrm>
          <a:prstGeom prst="rect">
            <a:avLst/>
          </a:prstGeom>
        </p:spPr>
      </p:pic>
      <p:sp>
        <p:nvSpPr>
          <p:cNvPr id="9" name="TextBox 8">
            <a:extLst>
              <a:ext uri="{FF2B5EF4-FFF2-40B4-BE49-F238E27FC236}">
                <a16:creationId xmlns:a16="http://schemas.microsoft.com/office/drawing/2014/main" id="{92B775D6-A3E7-A95F-195F-63F9C726C39A}"/>
              </a:ext>
            </a:extLst>
          </p:cNvPr>
          <p:cNvSpPr txBox="1"/>
          <p:nvPr/>
        </p:nvSpPr>
        <p:spPr>
          <a:xfrm>
            <a:off x="6096000" y="5731345"/>
            <a:ext cx="6129867" cy="338554"/>
          </a:xfrm>
          <a:prstGeom prst="rect">
            <a:avLst/>
          </a:prstGeom>
          <a:noFill/>
        </p:spPr>
        <p:txBody>
          <a:bodyPr wrap="square" rtlCol="0">
            <a:spAutoFit/>
          </a:bodyPr>
          <a:lstStyle/>
          <a:p>
            <a:r>
              <a:rPr lang="en-US" sz="1600" dirty="0"/>
              <a:t>Most of the online purchases occurred in the last quarter.</a:t>
            </a:r>
          </a:p>
        </p:txBody>
      </p:sp>
    </p:spTree>
    <p:extLst>
      <p:ext uri="{BB962C8B-B14F-4D97-AF65-F5344CB8AC3E}">
        <p14:creationId xmlns:p14="http://schemas.microsoft.com/office/powerpoint/2010/main" val="3259372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DDDC7C-0F36-EADB-EE0E-C1CA76DE1A62}"/>
              </a:ext>
            </a:extLst>
          </p:cNvPr>
          <p:cNvSpPr txBox="1"/>
          <p:nvPr/>
        </p:nvSpPr>
        <p:spPr>
          <a:xfrm>
            <a:off x="474133" y="60867"/>
            <a:ext cx="6096000" cy="461665"/>
          </a:xfrm>
          <a:prstGeom prst="rect">
            <a:avLst/>
          </a:prstGeom>
          <a:noFill/>
        </p:spPr>
        <p:txBody>
          <a:bodyPr wrap="square">
            <a:spAutoFit/>
          </a:bodyPr>
          <a:lstStyle/>
          <a:p>
            <a:pPr>
              <a:spcBef>
                <a:spcPct val="0"/>
              </a:spcBef>
              <a:spcAft>
                <a:spcPts val="600"/>
              </a:spcAft>
            </a:pPr>
            <a:r>
              <a:rPr lang="en-US" altLang="zh-CN" sz="2400" b="1" dirty="0">
                <a:ln w="9525">
                  <a:solidFill>
                    <a:schemeClr val="bg1"/>
                  </a:solidFill>
                  <a:prstDash val="solid"/>
                </a:ln>
                <a:solidFill>
                  <a:schemeClr val="accent2"/>
                </a:solidFill>
                <a:effectLst>
                  <a:outerShdw blurRad="12700" dist="38100" dir="2700000" algn="tl" rotWithShape="0">
                    <a:schemeClr val="accent5">
                      <a:lumMod val="60000"/>
                      <a:lumOff val="40000"/>
                    </a:schemeClr>
                  </a:outerShdw>
                </a:effectLst>
                <a:latin typeface="+mj-lt"/>
                <a:ea typeface="+mj-ea"/>
                <a:cs typeface="+mj-cs"/>
                <a:sym typeface="Arial" panose="020B0604020202020204" pitchFamily="34" charset="0"/>
              </a:rPr>
              <a:t>UNIVARIATE ANALYSIS - CATEGORICAL</a:t>
            </a:r>
          </a:p>
        </p:txBody>
      </p:sp>
      <p:pic>
        <p:nvPicPr>
          <p:cNvPr id="4" name="Picture 3">
            <a:extLst>
              <a:ext uri="{FF2B5EF4-FFF2-40B4-BE49-F238E27FC236}">
                <a16:creationId xmlns:a16="http://schemas.microsoft.com/office/drawing/2014/main" id="{0453AB26-FC2A-E43F-BEF1-CC6D4ED8FB6F}"/>
              </a:ext>
            </a:extLst>
          </p:cNvPr>
          <p:cNvPicPr>
            <a:picLocks noChangeAspect="1"/>
          </p:cNvPicPr>
          <p:nvPr/>
        </p:nvPicPr>
        <p:blipFill>
          <a:blip r:embed="rId2"/>
          <a:stretch>
            <a:fillRect/>
          </a:stretch>
        </p:blipFill>
        <p:spPr>
          <a:xfrm>
            <a:off x="474132" y="1087472"/>
            <a:ext cx="5926667" cy="4481857"/>
          </a:xfrm>
          <a:prstGeom prst="rect">
            <a:avLst/>
          </a:prstGeom>
        </p:spPr>
      </p:pic>
      <p:sp>
        <p:nvSpPr>
          <p:cNvPr id="5" name="TextBox 4">
            <a:extLst>
              <a:ext uri="{FF2B5EF4-FFF2-40B4-BE49-F238E27FC236}">
                <a16:creationId xmlns:a16="http://schemas.microsoft.com/office/drawing/2014/main" id="{053343C7-568B-EB5E-1A8B-39DD8E41D5A2}"/>
              </a:ext>
            </a:extLst>
          </p:cNvPr>
          <p:cNvSpPr txBox="1"/>
          <p:nvPr/>
        </p:nvSpPr>
        <p:spPr>
          <a:xfrm>
            <a:off x="474132" y="5846324"/>
            <a:ext cx="5621868" cy="369332"/>
          </a:xfrm>
          <a:prstGeom prst="rect">
            <a:avLst/>
          </a:prstGeom>
          <a:noFill/>
        </p:spPr>
        <p:txBody>
          <a:bodyPr wrap="square" rtlCol="0">
            <a:spAutoFit/>
          </a:bodyPr>
          <a:lstStyle/>
          <a:p>
            <a:r>
              <a:rPr lang="en-US" dirty="0"/>
              <a:t>The majority of the sessions are for returning users</a:t>
            </a:r>
          </a:p>
        </p:txBody>
      </p:sp>
      <p:pic>
        <p:nvPicPr>
          <p:cNvPr id="7" name="Picture 6">
            <a:extLst>
              <a:ext uri="{FF2B5EF4-FFF2-40B4-BE49-F238E27FC236}">
                <a16:creationId xmlns:a16="http://schemas.microsoft.com/office/drawing/2014/main" id="{AAE84F97-44A7-7818-0687-629A7CE644DD}"/>
              </a:ext>
            </a:extLst>
          </p:cNvPr>
          <p:cNvPicPr>
            <a:picLocks noChangeAspect="1"/>
          </p:cNvPicPr>
          <p:nvPr/>
        </p:nvPicPr>
        <p:blipFill>
          <a:blip r:embed="rId3"/>
          <a:stretch>
            <a:fillRect/>
          </a:stretch>
        </p:blipFill>
        <p:spPr>
          <a:xfrm>
            <a:off x="7130122" y="1157592"/>
            <a:ext cx="4489240" cy="4411737"/>
          </a:xfrm>
          <a:prstGeom prst="rect">
            <a:avLst/>
          </a:prstGeom>
        </p:spPr>
      </p:pic>
      <p:sp>
        <p:nvSpPr>
          <p:cNvPr id="8" name="TextBox 7">
            <a:extLst>
              <a:ext uri="{FF2B5EF4-FFF2-40B4-BE49-F238E27FC236}">
                <a16:creationId xmlns:a16="http://schemas.microsoft.com/office/drawing/2014/main" id="{78A73880-E67B-8F67-527A-97743725506B}"/>
              </a:ext>
            </a:extLst>
          </p:cNvPr>
          <p:cNvSpPr txBox="1"/>
          <p:nvPr/>
        </p:nvSpPr>
        <p:spPr>
          <a:xfrm>
            <a:off x="6326742" y="5846324"/>
            <a:ext cx="6096000" cy="369332"/>
          </a:xfrm>
          <a:prstGeom prst="rect">
            <a:avLst/>
          </a:prstGeom>
          <a:noFill/>
        </p:spPr>
        <p:txBody>
          <a:bodyPr wrap="square" rtlCol="0">
            <a:spAutoFit/>
          </a:bodyPr>
          <a:lstStyle/>
          <a:p>
            <a:r>
              <a:rPr lang="en-US" dirty="0"/>
              <a:t>Most of the online purchases are happening on weekdays.</a:t>
            </a:r>
          </a:p>
        </p:txBody>
      </p:sp>
    </p:spTree>
    <p:extLst>
      <p:ext uri="{BB962C8B-B14F-4D97-AF65-F5344CB8AC3E}">
        <p14:creationId xmlns:p14="http://schemas.microsoft.com/office/powerpoint/2010/main" val="387222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E49A73-C442-35E5-3B37-2C62FC255258}"/>
              </a:ext>
            </a:extLst>
          </p:cNvPr>
          <p:cNvSpPr txBox="1"/>
          <p:nvPr/>
        </p:nvSpPr>
        <p:spPr>
          <a:xfrm>
            <a:off x="474133" y="60867"/>
            <a:ext cx="6096000" cy="461665"/>
          </a:xfrm>
          <a:prstGeom prst="rect">
            <a:avLst/>
          </a:prstGeom>
          <a:noFill/>
        </p:spPr>
        <p:txBody>
          <a:bodyPr wrap="square">
            <a:spAutoFit/>
          </a:bodyPr>
          <a:lstStyle/>
          <a:p>
            <a:pPr>
              <a:spcBef>
                <a:spcPct val="0"/>
              </a:spcBef>
              <a:spcAft>
                <a:spcPts val="600"/>
              </a:spcAft>
            </a:pPr>
            <a:r>
              <a:rPr lang="en-US" altLang="zh-CN" sz="2400" b="1" dirty="0">
                <a:ln w="9525">
                  <a:solidFill>
                    <a:schemeClr val="bg1"/>
                  </a:solidFill>
                  <a:prstDash val="solid"/>
                </a:ln>
                <a:solidFill>
                  <a:schemeClr val="accent2"/>
                </a:solidFill>
                <a:effectLst>
                  <a:outerShdw blurRad="12700" dist="38100" dir="2700000" algn="tl" rotWithShape="0">
                    <a:schemeClr val="accent5">
                      <a:lumMod val="60000"/>
                      <a:lumOff val="40000"/>
                    </a:schemeClr>
                  </a:outerShdw>
                </a:effectLst>
                <a:latin typeface="+mj-lt"/>
                <a:ea typeface="+mj-ea"/>
                <a:cs typeface="+mj-cs"/>
                <a:sym typeface="Arial" panose="020B0604020202020204" pitchFamily="34" charset="0"/>
              </a:rPr>
              <a:t>UNIVARIATE ANALYSIS - NUMERICAL</a:t>
            </a:r>
          </a:p>
        </p:txBody>
      </p:sp>
      <p:pic>
        <p:nvPicPr>
          <p:cNvPr id="4" name="Picture 3">
            <a:extLst>
              <a:ext uri="{FF2B5EF4-FFF2-40B4-BE49-F238E27FC236}">
                <a16:creationId xmlns:a16="http://schemas.microsoft.com/office/drawing/2014/main" id="{5083ACB2-43C2-CDF8-9576-05CD25E2B4F0}"/>
              </a:ext>
            </a:extLst>
          </p:cNvPr>
          <p:cNvPicPr>
            <a:picLocks noChangeAspect="1"/>
          </p:cNvPicPr>
          <p:nvPr/>
        </p:nvPicPr>
        <p:blipFill>
          <a:blip r:embed="rId2"/>
          <a:stretch>
            <a:fillRect/>
          </a:stretch>
        </p:blipFill>
        <p:spPr>
          <a:xfrm>
            <a:off x="474133" y="1245165"/>
            <a:ext cx="4587981" cy="3416876"/>
          </a:xfrm>
          <a:prstGeom prst="rect">
            <a:avLst/>
          </a:prstGeom>
        </p:spPr>
      </p:pic>
      <p:pic>
        <p:nvPicPr>
          <p:cNvPr id="6" name="Picture 5">
            <a:extLst>
              <a:ext uri="{FF2B5EF4-FFF2-40B4-BE49-F238E27FC236}">
                <a16:creationId xmlns:a16="http://schemas.microsoft.com/office/drawing/2014/main" id="{37772B34-7319-B924-54AF-3C457211D3AB}"/>
              </a:ext>
            </a:extLst>
          </p:cNvPr>
          <p:cNvPicPr>
            <a:picLocks noChangeAspect="1"/>
          </p:cNvPicPr>
          <p:nvPr/>
        </p:nvPicPr>
        <p:blipFill>
          <a:blip r:embed="rId3"/>
          <a:stretch>
            <a:fillRect/>
          </a:stretch>
        </p:blipFill>
        <p:spPr>
          <a:xfrm>
            <a:off x="7129888" y="1333087"/>
            <a:ext cx="4343199" cy="3241031"/>
          </a:xfrm>
          <a:prstGeom prst="rect">
            <a:avLst/>
          </a:prstGeom>
        </p:spPr>
      </p:pic>
      <p:sp>
        <p:nvSpPr>
          <p:cNvPr id="7" name="Right Arrow 12">
            <a:extLst>
              <a:ext uri="{FF2B5EF4-FFF2-40B4-BE49-F238E27FC236}">
                <a16:creationId xmlns:a16="http://schemas.microsoft.com/office/drawing/2014/main" id="{702EEF52-1815-415B-7F41-8C624A45FD4D}"/>
              </a:ext>
            </a:extLst>
          </p:cNvPr>
          <p:cNvSpPr/>
          <p:nvPr/>
        </p:nvSpPr>
        <p:spPr>
          <a:xfrm>
            <a:off x="5376020" y="2667667"/>
            <a:ext cx="1203846" cy="432435"/>
          </a:xfrm>
          <a:prstGeom prst="rightArrow">
            <a:avLst/>
          </a:prstGeom>
          <a:solidFill>
            <a:schemeClr val="accent2"/>
          </a:solidFill>
          <a:ln w="15875">
            <a:noFill/>
          </a:ln>
          <a:effectLst>
            <a:innerShdw blurRad="63500" dist="25400" dir="8100000">
              <a:prstClr val="black">
                <a:alpha val="50000"/>
              </a:prstClr>
            </a:innerShdw>
          </a:effec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TextBox 7">
            <a:extLst>
              <a:ext uri="{FF2B5EF4-FFF2-40B4-BE49-F238E27FC236}">
                <a16:creationId xmlns:a16="http://schemas.microsoft.com/office/drawing/2014/main" id="{83B60BC1-E7D6-A91D-FD49-62E8531CFEB6}"/>
              </a:ext>
            </a:extLst>
          </p:cNvPr>
          <p:cNvSpPr txBox="1"/>
          <p:nvPr/>
        </p:nvSpPr>
        <p:spPr>
          <a:xfrm>
            <a:off x="5214205" y="2362878"/>
            <a:ext cx="2305456" cy="338554"/>
          </a:xfrm>
          <a:prstGeom prst="rect">
            <a:avLst/>
          </a:prstGeom>
          <a:noFill/>
        </p:spPr>
        <p:txBody>
          <a:bodyPr wrap="square" rtlCol="0">
            <a:spAutoFit/>
          </a:bodyPr>
          <a:lstStyle/>
          <a:p>
            <a:r>
              <a:rPr lang="en-US" sz="1600" dirty="0"/>
              <a:t>Log transformation</a:t>
            </a:r>
          </a:p>
        </p:txBody>
      </p:sp>
      <p:sp>
        <p:nvSpPr>
          <p:cNvPr id="10" name="TextBox 9">
            <a:extLst>
              <a:ext uri="{FF2B5EF4-FFF2-40B4-BE49-F238E27FC236}">
                <a16:creationId xmlns:a16="http://schemas.microsoft.com/office/drawing/2014/main" id="{B818555F-F497-1D61-27A2-794DF77DED1D}"/>
              </a:ext>
            </a:extLst>
          </p:cNvPr>
          <p:cNvSpPr txBox="1"/>
          <p:nvPr/>
        </p:nvSpPr>
        <p:spPr>
          <a:xfrm>
            <a:off x="1043164" y="5132503"/>
            <a:ext cx="9869558" cy="584775"/>
          </a:xfrm>
          <a:prstGeom prst="rect">
            <a:avLst/>
          </a:prstGeom>
          <a:noFill/>
        </p:spPr>
        <p:txBody>
          <a:bodyPr wrap="square">
            <a:spAutoFit/>
          </a:bodyPr>
          <a:lstStyle/>
          <a:p>
            <a:pPr marL="285750" indent="-285750">
              <a:buFont typeface="Arial" panose="020B0604020202020204" pitchFamily="34" charset="0"/>
              <a:buChar char="•"/>
            </a:pPr>
            <a:r>
              <a:rPr lang="en-US" sz="1600" b="0" i="0" dirty="0">
                <a:solidFill>
                  <a:srgbClr val="333333"/>
                </a:solidFill>
                <a:effectLst/>
                <a:highlight>
                  <a:srgbClr val="FFFFFF"/>
                </a:highlight>
                <a:latin typeface="-apple-system"/>
              </a:rPr>
              <a:t>Many numeric features are right-skewed with long tails. </a:t>
            </a:r>
          </a:p>
          <a:p>
            <a:pPr marL="285750" indent="-285750">
              <a:buFont typeface="Arial" panose="020B0604020202020204" pitchFamily="34" charset="0"/>
              <a:buChar char="•"/>
            </a:pPr>
            <a:r>
              <a:rPr lang="en-US" sz="1600" b="0" i="0" dirty="0">
                <a:solidFill>
                  <a:srgbClr val="333333"/>
                </a:solidFill>
                <a:effectLst/>
                <a:highlight>
                  <a:srgbClr val="FFFFFF"/>
                </a:highlight>
                <a:latin typeface="-apple-system"/>
              </a:rPr>
              <a:t>This is common in e-commerce settings, where some users have extremely high usage statistics.</a:t>
            </a:r>
            <a:endParaRPr lang="en-US" sz="1600" dirty="0"/>
          </a:p>
        </p:txBody>
      </p:sp>
    </p:spTree>
    <p:extLst>
      <p:ext uri="{BB962C8B-B14F-4D97-AF65-F5344CB8AC3E}">
        <p14:creationId xmlns:p14="http://schemas.microsoft.com/office/powerpoint/2010/main" val="25220826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7488</TotalTime>
  <Words>1144</Words>
  <Application>Microsoft Office PowerPoint</Application>
  <PresentationFormat>Widescreen</PresentationFormat>
  <Paragraphs>125</Paragraphs>
  <Slides>23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-apple-system</vt:lpstr>
      <vt:lpstr>Aptos</vt:lpstr>
      <vt:lpstr>Arial</vt:lpstr>
      <vt:lpstr>Bierstadt</vt:lpstr>
      <vt:lpstr>Courier New</vt:lpstr>
      <vt:lpstr>Neue Haas Grotesk Text Pro</vt:lpstr>
      <vt:lpstr>Segoe UI</vt:lpstr>
      <vt:lpstr>Times New Roman</vt:lpstr>
      <vt:lpstr>GestaltVTI</vt:lpstr>
      <vt:lpstr>Online Shoppers Purchase Intention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Wilfred Varghese</dc:creator>
  <cp:lastModifiedBy>Maya BABU</cp:lastModifiedBy>
  <cp:revision>71</cp:revision>
  <dcterms:created xsi:type="dcterms:W3CDTF">2024-05-31T18:50:14Z</dcterms:created>
  <dcterms:modified xsi:type="dcterms:W3CDTF">2024-08-28T23:06:12Z</dcterms:modified>
</cp:coreProperties>
</file>