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318B71"/>
    <a:srgbClr val="1D9BA1"/>
    <a:srgbClr val="0F0A4F"/>
    <a:srgbClr val="51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3" autoAdjust="0"/>
    <p:restoredTop sz="94688"/>
  </p:normalViewPr>
  <p:slideViewPr>
    <p:cSldViewPr snapToGrid="0">
      <p:cViewPr varScale="1">
        <p:scale>
          <a:sx n="116" d="100"/>
          <a:sy n="11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08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0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3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1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26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9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4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9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459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AA7-10C9-4CC6-A4CF-8D283E5BC77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7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5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8540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5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53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7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45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45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270E515D-4E1E-4C44-8494-C4DA3EEC92BF}" type="slidenum">
              <a:rPr lang="en-IL" smtClean="0"/>
              <a:t>‹#›</a:t>
            </a:fld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80" r:id="rId2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BE72-AB04-3923-1E57-B684CDC4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rtl="0"/>
            <a:r>
              <a:rPr lang="en-US" sz="3000" b="0" i="0" u="none" strike="noStrike" dirty="0">
                <a:effectLst/>
              </a:rPr>
              <a:t>How different aspects of Mind-Wandering Predict Intrusive thoughts across various cognitive tasks and whether these predictions differ between Gender</a:t>
            </a:r>
            <a:br>
              <a:rPr lang="en-US" sz="3000" b="0" dirty="0">
                <a:effectLst/>
              </a:rPr>
            </a:br>
            <a:br>
              <a:rPr lang="en-US" sz="3000" dirty="0"/>
            </a:br>
            <a:endParaRPr lang="en-IL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114E6-C544-A78D-A20B-25A55D3D0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en-IL" dirty="0"/>
              <a:t>aya </a:t>
            </a:r>
            <a:r>
              <a:rPr lang="en-US" dirty="0"/>
              <a:t>C</a:t>
            </a:r>
            <a:r>
              <a:rPr lang="en-IL" dirty="0"/>
              <a:t>ohen and </a:t>
            </a:r>
            <a:r>
              <a:rPr lang="en-US" dirty="0"/>
              <a:t>S</a:t>
            </a:r>
            <a:r>
              <a:rPr lang="en-IL" dirty="0"/>
              <a:t>hun </a:t>
            </a:r>
            <a:r>
              <a:rPr lang="en-US" dirty="0"/>
              <a:t>O</a:t>
            </a:r>
            <a:r>
              <a:rPr lang="en-IL" dirty="0"/>
              <a:t>kada</a:t>
            </a:r>
          </a:p>
        </p:txBody>
      </p:sp>
    </p:spTree>
    <p:extLst>
      <p:ext uri="{BB962C8B-B14F-4D97-AF65-F5344CB8AC3E}">
        <p14:creationId xmlns:p14="http://schemas.microsoft.com/office/powerpoint/2010/main" val="9211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A933-676F-36CE-5636-E0DA986D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63E7D-E98B-A99D-ED48-0755C8E09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en-IL" dirty="0"/>
              <a:t>aya </a:t>
            </a:r>
            <a:r>
              <a:rPr lang="en-US" dirty="0"/>
              <a:t>C</a:t>
            </a:r>
            <a:r>
              <a:rPr lang="en-IL" dirty="0"/>
              <a:t>ohen and </a:t>
            </a:r>
            <a:r>
              <a:rPr lang="en-US" dirty="0"/>
              <a:t>S</a:t>
            </a:r>
            <a:r>
              <a:rPr lang="en-IL" dirty="0"/>
              <a:t>hun </a:t>
            </a:r>
            <a:r>
              <a:rPr lang="en-US" dirty="0"/>
              <a:t>O</a:t>
            </a:r>
            <a:r>
              <a:rPr lang="en-IL" dirty="0"/>
              <a:t>kada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CFF56-D6B2-9CD6-A6A1-7B9E0670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135"/>
            <a:ext cx="10287000" cy="29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B600F-5CCF-E174-027E-671AF75E4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Bent 22">
            <a:extLst>
              <a:ext uri="{FF2B5EF4-FFF2-40B4-BE49-F238E27FC236}">
                <a16:creationId xmlns:a16="http://schemas.microsoft.com/office/drawing/2014/main" id="{54C59FB5-FD37-21BB-1A4A-E8ED7B09420E}"/>
              </a:ext>
            </a:extLst>
          </p:cNvPr>
          <p:cNvSpPr/>
          <p:nvPr/>
        </p:nvSpPr>
        <p:spPr>
          <a:xfrm rot="5400000">
            <a:off x="8721533" y="1119598"/>
            <a:ext cx="923332" cy="3458884"/>
          </a:xfrm>
          <a:prstGeom prst="bentArrow">
            <a:avLst>
              <a:gd name="adj1" fmla="val 27759"/>
              <a:gd name="adj2" fmla="val 25000"/>
              <a:gd name="adj3" fmla="val 25000"/>
              <a:gd name="adj4" fmla="val 445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0617-9A92-7FD1-1C6D-25E85FCF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500" b="1" dirty="0"/>
              <a:t>Experiment Flow</a:t>
            </a:r>
            <a:br>
              <a:rPr lang="en-US" sz="2500" b="1" dirty="0"/>
            </a:br>
            <a:endParaRPr lang="en-IL" sz="2500" dirty="0"/>
          </a:p>
        </p:txBody>
      </p:sp>
      <p:pic>
        <p:nvPicPr>
          <p:cNvPr id="6" name="Graphic 5" descr="Woman with ribbon on hair">
            <a:extLst>
              <a:ext uri="{FF2B5EF4-FFF2-40B4-BE49-F238E27FC236}">
                <a16:creationId xmlns:a16="http://schemas.microsoft.com/office/drawing/2014/main" id="{8103192F-8514-C10D-519D-8C80C90D5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20" y="1566591"/>
            <a:ext cx="1171166" cy="221954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0F8A8F-D638-DFE4-AE8F-8DB9BD056F1A}"/>
              </a:ext>
            </a:extLst>
          </p:cNvPr>
          <p:cNvSpPr/>
          <p:nvPr/>
        </p:nvSpPr>
        <p:spPr>
          <a:xfrm>
            <a:off x="1752058" y="2281977"/>
            <a:ext cx="1371600" cy="3701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F25F250E-EED0-2D94-DB1A-1A9EE9C65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822" y="1663992"/>
            <a:ext cx="1198949" cy="1198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A90AA-3B3E-4BC9-9D01-DD419F12861C}"/>
              </a:ext>
            </a:extLst>
          </p:cNvPr>
          <p:cNvSpPr txBox="1"/>
          <p:nvPr/>
        </p:nvSpPr>
        <p:spPr>
          <a:xfrm>
            <a:off x="2831579" y="2818960"/>
            <a:ext cx="240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ARSQ 2.0 for MW and many others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51F6A-6444-E9E9-AFC0-A9E09F968E3C}"/>
              </a:ext>
            </a:extLst>
          </p:cNvPr>
          <p:cNvSpPr/>
          <p:nvPr/>
        </p:nvSpPr>
        <p:spPr>
          <a:xfrm>
            <a:off x="4724400" y="2306251"/>
            <a:ext cx="1371600" cy="3701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Woman with bangs">
            <a:extLst>
              <a:ext uri="{FF2B5EF4-FFF2-40B4-BE49-F238E27FC236}">
                <a16:creationId xmlns:a16="http://schemas.microsoft.com/office/drawing/2014/main" id="{AED49273-9D66-E1B4-4F84-D0511E17D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5458" y="2290670"/>
            <a:ext cx="993566" cy="895436"/>
          </a:xfrm>
          <a:prstGeom prst="rect">
            <a:avLst/>
          </a:prstGeom>
        </p:spPr>
      </p:pic>
      <p:pic>
        <p:nvPicPr>
          <p:cNvPr id="16" name="Graphic 15" descr="Party hat with solid fill">
            <a:extLst>
              <a:ext uri="{FF2B5EF4-FFF2-40B4-BE49-F238E27FC236}">
                <a16:creationId xmlns:a16="http://schemas.microsoft.com/office/drawing/2014/main" id="{71D8C273-C13F-FFE8-93F4-C13028C47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1563177"/>
            <a:ext cx="1247658" cy="1247658"/>
          </a:xfrm>
          <a:prstGeom prst="rect">
            <a:avLst/>
          </a:prstGeom>
        </p:spPr>
      </p:pic>
      <p:pic>
        <p:nvPicPr>
          <p:cNvPr id="20" name="Graphic 19" descr="A happy face">
            <a:extLst>
              <a:ext uri="{FF2B5EF4-FFF2-40B4-BE49-F238E27FC236}">
                <a16:creationId xmlns:a16="http://schemas.microsoft.com/office/drawing/2014/main" id="{988ED1BF-C60C-8A94-97E0-A72A8C3178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9829" y="2738388"/>
            <a:ext cx="330200" cy="3405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7551AA-7E9A-326B-58FF-F41B50036779}"/>
              </a:ext>
            </a:extLst>
          </p:cNvPr>
          <p:cNvSpPr txBox="1"/>
          <p:nvPr/>
        </p:nvSpPr>
        <p:spPr>
          <a:xfrm>
            <a:off x="6884929" y="1556355"/>
            <a:ext cx="239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Recording while performing cognitive task</a:t>
            </a:r>
          </a:p>
        </p:txBody>
      </p:sp>
      <p:pic>
        <p:nvPicPr>
          <p:cNvPr id="24" name="Graphic 23" descr="Clipboard with solid fill">
            <a:extLst>
              <a:ext uri="{FF2B5EF4-FFF2-40B4-BE49-F238E27FC236}">
                <a16:creationId xmlns:a16="http://schemas.microsoft.com/office/drawing/2014/main" id="{B5B7CCD6-E828-32EC-49FC-51FB5E8F8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9622" y="3310706"/>
            <a:ext cx="1198949" cy="119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8A701-9A06-16CA-E2C9-E5C8A969AD11}"/>
              </a:ext>
            </a:extLst>
          </p:cNvPr>
          <p:cNvSpPr txBox="1"/>
          <p:nvPr/>
        </p:nvSpPr>
        <p:spPr>
          <a:xfrm>
            <a:off x="8956076" y="4509655"/>
            <a:ext cx="338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Mini NYC-Q (12 Items) item 12 for IT</a:t>
            </a:r>
            <a:endParaRPr lang="en-US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734EA4E8-A836-38F1-1ECC-B11F859D7932}"/>
              </a:ext>
            </a:extLst>
          </p:cNvPr>
          <p:cNvSpPr/>
          <p:nvPr/>
        </p:nvSpPr>
        <p:spPr>
          <a:xfrm rot="12866171" flipV="1">
            <a:off x="6488960" y="3930300"/>
            <a:ext cx="2689395" cy="732845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33470-887E-51BF-44B2-74044909ECC3}"/>
              </a:ext>
            </a:extLst>
          </p:cNvPr>
          <p:cNvSpPr txBox="1"/>
          <p:nvPr/>
        </p:nvSpPr>
        <p:spPr>
          <a:xfrm>
            <a:off x="6067184" y="419921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x5 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4E78B-A748-C3D4-23D3-897A8BCA56AA}"/>
              </a:ext>
            </a:extLst>
          </p:cNvPr>
          <p:cNvSpPr txBox="1"/>
          <p:nvPr/>
        </p:nvSpPr>
        <p:spPr>
          <a:xfrm>
            <a:off x="7319326" y="3234102"/>
            <a:ext cx="1783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Randomly executing x1:</a:t>
            </a:r>
          </a:p>
          <a:p>
            <a:pPr algn="ctr"/>
            <a:r>
              <a:rPr lang="en-US" sz="1200" dirty="0"/>
              <a:t>EO</a:t>
            </a:r>
            <a:br>
              <a:rPr lang="en-US" sz="1200" dirty="0"/>
            </a:br>
            <a:r>
              <a:rPr lang="en-US" sz="1200" dirty="0"/>
              <a:t>EC</a:t>
            </a:r>
            <a:br>
              <a:rPr lang="en-US" sz="1200" dirty="0"/>
            </a:br>
            <a:r>
              <a:rPr lang="en-US" sz="1200" dirty="0"/>
              <a:t>Music</a:t>
            </a:r>
          </a:p>
          <a:p>
            <a:pPr algn="ctr"/>
            <a:r>
              <a:rPr lang="en-US" sz="1200" dirty="0"/>
              <a:t> Memory Subtraction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8A140-5D20-B362-1218-420CF0A96CE2}"/>
              </a:ext>
            </a:extLst>
          </p:cNvPr>
          <p:cNvSpPr txBox="1"/>
          <p:nvPr/>
        </p:nvSpPr>
        <p:spPr>
          <a:xfrm>
            <a:off x="168427" y="5941814"/>
            <a:ext cx="358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– retest x3 times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7F04F0A5-CD32-F06A-CB73-53B79622B939}"/>
              </a:ext>
            </a:extLst>
          </p:cNvPr>
          <p:cNvSpPr/>
          <p:nvPr/>
        </p:nvSpPr>
        <p:spPr>
          <a:xfrm rot="10800000">
            <a:off x="4232816" y="5216272"/>
            <a:ext cx="6309803" cy="587041"/>
          </a:xfrm>
          <a:prstGeom prst="bentArrow">
            <a:avLst>
              <a:gd name="adj1" fmla="val 25000"/>
              <a:gd name="adj2" fmla="val 3061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Graphic 33" descr="Woman with ribbon on hair">
            <a:extLst>
              <a:ext uri="{FF2B5EF4-FFF2-40B4-BE49-F238E27FC236}">
                <a16:creationId xmlns:a16="http://schemas.microsoft.com/office/drawing/2014/main" id="{34D243E4-61F5-BC14-903A-25CEB1E4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085247" y="4501131"/>
            <a:ext cx="1147569" cy="2219549"/>
          </a:xfrm>
          <a:prstGeom prst="rect">
            <a:avLst/>
          </a:prstGeom>
        </p:spPr>
      </p:pic>
      <p:sp>
        <p:nvSpPr>
          <p:cNvPr id="67" name="Arrow: Curved Up 66">
            <a:extLst>
              <a:ext uri="{FF2B5EF4-FFF2-40B4-BE49-F238E27FC236}">
                <a16:creationId xmlns:a16="http://schemas.microsoft.com/office/drawing/2014/main" id="{1468B603-C64A-A198-F745-186B21C2253D}"/>
              </a:ext>
            </a:extLst>
          </p:cNvPr>
          <p:cNvSpPr/>
          <p:nvPr/>
        </p:nvSpPr>
        <p:spPr>
          <a:xfrm rot="2169526" flipH="1">
            <a:off x="133535" y="4648391"/>
            <a:ext cx="2898979" cy="828104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C85875-7234-B406-DD40-9F5E1F66FCF7}"/>
              </a:ext>
            </a:extLst>
          </p:cNvPr>
          <p:cNvSpPr txBox="1"/>
          <p:nvPr/>
        </p:nvSpPr>
        <p:spPr>
          <a:xfrm>
            <a:off x="5915788" y="5678129"/>
            <a:ext cx="232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of experiment</a:t>
            </a:r>
          </a:p>
        </p:txBody>
      </p:sp>
    </p:spTree>
    <p:extLst>
      <p:ext uri="{BB962C8B-B14F-4D97-AF65-F5344CB8AC3E}">
        <p14:creationId xmlns:p14="http://schemas.microsoft.com/office/powerpoint/2010/main" val="41223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11" grpId="0"/>
      <p:bldP spid="12" grpId="0" animBg="1"/>
      <p:bldP spid="21" grpId="0"/>
      <p:bldP spid="25" grpId="0"/>
      <p:bldP spid="26" grpId="0" animBg="1"/>
      <p:bldP spid="27" grpId="0"/>
      <p:bldP spid="28" grpId="0"/>
      <p:bldP spid="30" grpId="0"/>
      <p:bldP spid="33" grpId="0" animBg="1"/>
      <p:bldP spid="67" grpId="0" animBg="1"/>
      <p:bldP spid="68" grpId="0"/>
    </p:bldLst>
  </p:timing>
</p:sld>
</file>

<file path=ppt/theme/theme1.xml><?xml version="1.0" encoding="utf-8"?>
<a:theme xmlns:a="http://schemas.openxmlformats.org/drawingml/2006/main" name="Theme1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194F5DB-55DF-4A6E-9533-FBDD13F4E2C6}" vid="{8B3DEDF5-DE57-4310-84FE-55280104FC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88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Theme1</vt:lpstr>
      <vt:lpstr>How different aspects of Mind-Wandering Predict Intrusive thoughts across various cognitive tasks and whether these predictions differ between Gender  </vt:lpstr>
      <vt:lpstr>PowerPoint Presentation</vt:lpstr>
      <vt:lpstr>Experiment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 Cohen</dc:creator>
  <cp:lastModifiedBy>Maya Cohen</cp:lastModifiedBy>
  <cp:revision>17</cp:revision>
  <dcterms:created xsi:type="dcterms:W3CDTF">2025-01-24T16:19:28Z</dcterms:created>
  <dcterms:modified xsi:type="dcterms:W3CDTF">2025-01-28T14:53:17Z</dcterms:modified>
</cp:coreProperties>
</file>