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92" r:id="rId1"/>
  </p:sldMasterIdLst>
  <p:notesMasterIdLst>
    <p:notesMasterId r:id="rId63"/>
  </p:notesMasterIdLst>
  <p:sldIdLst>
    <p:sldId id="257" r:id="rId2"/>
    <p:sldId id="258" r:id="rId3"/>
    <p:sldId id="266" r:id="rId4"/>
    <p:sldId id="259" r:id="rId5"/>
    <p:sldId id="267" r:id="rId6"/>
    <p:sldId id="260" r:id="rId7"/>
    <p:sldId id="261" r:id="rId8"/>
    <p:sldId id="262" r:id="rId9"/>
    <p:sldId id="269" r:id="rId10"/>
    <p:sldId id="263" r:id="rId11"/>
    <p:sldId id="264" r:id="rId12"/>
    <p:sldId id="265" r:id="rId13"/>
    <p:sldId id="270" r:id="rId14"/>
    <p:sldId id="272" r:id="rId15"/>
    <p:sldId id="285" r:id="rId16"/>
    <p:sldId id="273" r:id="rId17"/>
    <p:sldId id="274" r:id="rId18"/>
    <p:sldId id="277" r:id="rId19"/>
    <p:sldId id="280" r:id="rId20"/>
    <p:sldId id="278" r:id="rId21"/>
    <p:sldId id="281" r:id="rId22"/>
    <p:sldId id="282" r:id="rId23"/>
    <p:sldId id="283" r:id="rId24"/>
    <p:sldId id="284" r:id="rId25"/>
    <p:sldId id="286" r:id="rId26"/>
    <p:sldId id="288" r:id="rId27"/>
    <p:sldId id="289" r:id="rId28"/>
    <p:sldId id="290" r:id="rId29"/>
    <p:sldId id="292" r:id="rId30"/>
    <p:sldId id="291" r:id="rId31"/>
    <p:sldId id="293" r:id="rId32"/>
    <p:sldId id="294" r:id="rId33"/>
    <p:sldId id="295" r:id="rId34"/>
    <p:sldId id="309" r:id="rId35"/>
    <p:sldId id="310" r:id="rId36"/>
    <p:sldId id="296" r:id="rId37"/>
    <p:sldId id="297" r:id="rId38"/>
    <p:sldId id="311" r:id="rId39"/>
    <p:sldId id="298" r:id="rId40"/>
    <p:sldId id="299" r:id="rId41"/>
    <p:sldId id="300" r:id="rId42"/>
    <p:sldId id="301" r:id="rId43"/>
    <p:sldId id="312" r:id="rId44"/>
    <p:sldId id="313" r:id="rId45"/>
    <p:sldId id="314" r:id="rId46"/>
    <p:sldId id="302" r:id="rId47"/>
    <p:sldId id="315" r:id="rId48"/>
    <p:sldId id="303" r:id="rId49"/>
    <p:sldId id="304" r:id="rId50"/>
    <p:sldId id="319" r:id="rId51"/>
    <p:sldId id="305" r:id="rId52"/>
    <p:sldId id="306" r:id="rId53"/>
    <p:sldId id="307" r:id="rId54"/>
    <p:sldId id="316" r:id="rId55"/>
    <p:sldId id="317" r:id="rId56"/>
    <p:sldId id="318" r:id="rId57"/>
    <p:sldId id="320" r:id="rId58"/>
    <p:sldId id="321" r:id="rId59"/>
    <p:sldId id="322" r:id="rId60"/>
    <p:sldId id="323" r:id="rId61"/>
    <p:sldId id="324"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53516D-6523-49A4-9838-DD2D164D462F}"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201CFBED-6FA5-4572-8B10-FB624A78F092}">
      <dgm:prSet phldrT="[Text]" custT="1"/>
      <dgm:spPr/>
      <dgm:t>
        <a:bodyPr/>
        <a:lstStyle/>
        <a:p>
          <a:r>
            <a:rPr lang="en-US" sz="2400" dirty="0" err="1" smtClean="0"/>
            <a:t>System.Exception</a:t>
          </a:r>
          <a:endParaRPr lang="en-US" sz="2400" dirty="0"/>
        </a:p>
      </dgm:t>
    </dgm:pt>
    <dgm:pt modelId="{45EB0557-64EA-44F1-A687-E97B68F1225D}" type="parTrans" cxnId="{E1B972C8-9007-4EC1-9264-381F1611F3A6}">
      <dgm:prSet/>
      <dgm:spPr/>
      <dgm:t>
        <a:bodyPr/>
        <a:lstStyle/>
        <a:p>
          <a:endParaRPr lang="en-US"/>
        </a:p>
      </dgm:t>
    </dgm:pt>
    <dgm:pt modelId="{96955A91-4E06-4F73-8267-086F54D6AC83}" type="sibTrans" cxnId="{E1B972C8-9007-4EC1-9264-381F1611F3A6}">
      <dgm:prSet/>
      <dgm:spPr/>
      <dgm:t>
        <a:bodyPr/>
        <a:lstStyle/>
        <a:p>
          <a:endParaRPr lang="en-US"/>
        </a:p>
      </dgm:t>
    </dgm:pt>
    <dgm:pt modelId="{A0AC1AE7-021E-49FC-A08F-ADE31F471D0E}">
      <dgm:prSet phldrT="[Text]" custT="1"/>
      <dgm:spPr/>
      <dgm:t>
        <a:bodyPr/>
        <a:lstStyle/>
        <a:p>
          <a:r>
            <a:rPr lang="en-US" sz="2000" dirty="0" err="1" smtClean="0"/>
            <a:t>System.ApplicationException</a:t>
          </a:r>
          <a:endParaRPr lang="en-US" sz="2000" dirty="0"/>
        </a:p>
      </dgm:t>
    </dgm:pt>
    <dgm:pt modelId="{18F71C40-CD4D-4E4B-ADC4-1E3668153A93}" type="parTrans" cxnId="{9F9E8BCD-55E2-4E8F-8488-E80D85BBB90D}">
      <dgm:prSet/>
      <dgm:spPr/>
      <dgm:t>
        <a:bodyPr/>
        <a:lstStyle/>
        <a:p>
          <a:endParaRPr lang="en-US"/>
        </a:p>
      </dgm:t>
    </dgm:pt>
    <dgm:pt modelId="{4E999CE1-A58E-49DC-A82F-AB98FC486EA9}" type="sibTrans" cxnId="{9F9E8BCD-55E2-4E8F-8488-E80D85BBB90D}">
      <dgm:prSet/>
      <dgm:spPr/>
      <dgm:t>
        <a:bodyPr/>
        <a:lstStyle/>
        <a:p>
          <a:endParaRPr lang="en-US"/>
        </a:p>
      </dgm:t>
    </dgm:pt>
    <dgm:pt modelId="{BD5FCBA1-1254-4E23-A5D6-7F23E5EC6026}">
      <dgm:prSet phldrT="[Text]" custT="1"/>
      <dgm:spPr/>
      <dgm:t>
        <a:bodyPr/>
        <a:lstStyle/>
        <a:p>
          <a:r>
            <a:rPr lang="en-US" sz="2000" dirty="0" err="1" smtClean="0"/>
            <a:t>System.systemEexception</a:t>
          </a:r>
          <a:endParaRPr lang="en-US" sz="2000" dirty="0"/>
        </a:p>
      </dgm:t>
    </dgm:pt>
    <dgm:pt modelId="{013D9AA3-AB05-4687-A4E8-57BD01133DFE}" type="parTrans" cxnId="{0C0094CE-984C-4E4F-B363-D3B23720C408}">
      <dgm:prSet/>
      <dgm:spPr/>
      <dgm:t>
        <a:bodyPr/>
        <a:lstStyle/>
        <a:p>
          <a:endParaRPr lang="en-US"/>
        </a:p>
      </dgm:t>
    </dgm:pt>
    <dgm:pt modelId="{645969AF-F60F-4FEC-B29D-DF354F913224}" type="sibTrans" cxnId="{0C0094CE-984C-4E4F-B363-D3B23720C408}">
      <dgm:prSet/>
      <dgm:spPr/>
      <dgm:t>
        <a:bodyPr/>
        <a:lstStyle/>
        <a:p>
          <a:endParaRPr lang="en-US"/>
        </a:p>
      </dgm:t>
    </dgm:pt>
    <dgm:pt modelId="{694B27E7-D468-41B0-A195-E3D9A6E5634F}" type="pres">
      <dgm:prSet presAssocID="{7E53516D-6523-49A4-9838-DD2D164D462F}" presName="hierChild1" presStyleCnt="0">
        <dgm:presLayoutVars>
          <dgm:chPref val="1"/>
          <dgm:dir/>
          <dgm:animOne val="branch"/>
          <dgm:animLvl val="lvl"/>
          <dgm:resizeHandles/>
        </dgm:presLayoutVars>
      </dgm:prSet>
      <dgm:spPr/>
      <dgm:t>
        <a:bodyPr/>
        <a:lstStyle/>
        <a:p>
          <a:endParaRPr lang="en-US"/>
        </a:p>
      </dgm:t>
    </dgm:pt>
    <dgm:pt modelId="{58097A0B-03D0-46EA-8B32-7E0CCAF0DE55}" type="pres">
      <dgm:prSet presAssocID="{201CFBED-6FA5-4572-8B10-FB624A78F092}" presName="hierRoot1" presStyleCnt="0"/>
      <dgm:spPr/>
    </dgm:pt>
    <dgm:pt modelId="{2C645B38-FEB9-4577-8491-2123278BFC66}" type="pres">
      <dgm:prSet presAssocID="{201CFBED-6FA5-4572-8B10-FB624A78F092}" presName="composite" presStyleCnt="0"/>
      <dgm:spPr/>
    </dgm:pt>
    <dgm:pt modelId="{0C5A3C77-E9AC-4702-91BE-65C8785DA842}" type="pres">
      <dgm:prSet presAssocID="{201CFBED-6FA5-4572-8B10-FB624A78F092}" presName="background" presStyleLbl="node0" presStyleIdx="0" presStyleCnt="1"/>
      <dgm:spPr/>
    </dgm:pt>
    <dgm:pt modelId="{B8BBB361-B907-4305-8B39-EA69D951AF22}" type="pres">
      <dgm:prSet presAssocID="{201CFBED-6FA5-4572-8B10-FB624A78F092}" presName="text" presStyleLbl="fgAcc0" presStyleIdx="0" presStyleCnt="1" custScaleX="153260" custLinFactNeighborX="-4140" custLinFactNeighborY="-35343">
        <dgm:presLayoutVars>
          <dgm:chPref val="3"/>
        </dgm:presLayoutVars>
      </dgm:prSet>
      <dgm:spPr/>
      <dgm:t>
        <a:bodyPr/>
        <a:lstStyle/>
        <a:p>
          <a:endParaRPr lang="en-US"/>
        </a:p>
      </dgm:t>
    </dgm:pt>
    <dgm:pt modelId="{E781A4ED-C927-454C-92B9-0D7DCF8D3058}" type="pres">
      <dgm:prSet presAssocID="{201CFBED-6FA5-4572-8B10-FB624A78F092}" presName="hierChild2" presStyleCnt="0"/>
      <dgm:spPr/>
    </dgm:pt>
    <dgm:pt modelId="{0EB2CAA4-2CD4-49EB-B24F-9645C6D20B8F}" type="pres">
      <dgm:prSet presAssocID="{18F71C40-CD4D-4E4B-ADC4-1E3668153A93}" presName="Name10" presStyleLbl="parChTrans1D2" presStyleIdx="0" presStyleCnt="2"/>
      <dgm:spPr/>
      <dgm:t>
        <a:bodyPr/>
        <a:lstStyle/>
        <a:p>
          <a:endParaRPr lang="en-US"/>
        </a:p>
      </dgm:t>
    </dgm:pt>
    <dgm:pt modelId="{2EC240CD-6334-4BA3-B14D-3E8588BEB6EB}" type="pres">
      <dgm:prSet presAssocID="{A0AC1AE7-021E-49FC-A08F-ADE31F471D0E}" presName="hierRoot2" presStyleCnt="0"/>
      <dgm:spPr/>
    </dgm:pt>
    <dgm:pt modelId="{53D47255-83C0-4895-8AE8-EAF71E1E5E0D}" type="pres">
      <dgm:prSet presAssocID="{A0AC1AE7-021E-49FC-A08F-ADE31F471D0E}" presName="composite2" presStyleCnt="0"/>
      <dgm:spPr/>
    </dgm:pt>
    <dgm:pt modelId="{8F0C40D5-4DE6-473D-B76E-A2234556F6D6}" type="pres">
      <dgm:prSet presAssocID="{A0AC1AE7-021E-49FC-A08F-ADE31F471D0E}" presName="background2" presStyleLbl="node2" presStyleIdx="0" presStyleCnt="2"/>
      <dgm:spPr/>
    </dgm:pt>
    <dgm:pt modelId="{44D73D20-0212-40AB-9A2F-C2FA87BE0165}" type="pres">
      <dgm:prSet presAssocID="{A0AC1AE7-021E-49FC-A08F-ADE31F471D0E}" presName="text2" presStyleLbl="fgAcc2" presStyleIdx="0" presStyleCnt="2" custScaleX="222046" custLinFactNeighborX="-2565" custLinFactNeighborY="-20983">
        <dgm:presLayoutVars>
          <dgm:chPref val="3"/>
        </dgm:presLayoutVars>
      </dgm:prSet>
      <dgm:spPr/>
      <dgm:t>
        <a:bodyPr/>
        <a:lstStyle/>
        <a:p>
          <a:endParaRPr lang="en-US"/>
        </a:p>
      </dgm:t>
    </dgm:pt>
    <dgm:pt modelId="{948B009D-F08E-4094-833C-8A2A8436E4D0}" type="pres">
      <dgm:prSet presAssocID="{A0AC1AE7-021E-49FC-A08F-ADE31F471D0E}" presName="hierChild3" presStyleCnt="0"/>
      <dgm:spPr/>
    </dgm:pt>
    <dgm:pt modelId="{BC4157DD-7C75-4508-8304-34BD23481788}" type="pres">
      <dgm:prSet presAssocID="{013D9AA3-AB05-4687-A4E8-57BD01133DFE}" presName="Name10" presStyleLbl="parChTrans1D2" presStyleIdx="1" presStyleCnt="2"/>
      <dgm:spPr/>
      <dgm:t>
        <a:bodyPr/>
        <a:lstStyle/>
        <a:p>
          <a:endParaRPr lang="en-US"/>
        </a:p>
      </dgm:t>
    </dgm:pt>
    <dgm:pt modelId="{2C106FF8-9DBF-4198-BAE0-3CB3B1C7B338}" type="pres">
      <dgm:prSet presAssocID="{BD5FCBA1-1254-4E23-A5D6-7F23E5EC6026}" presName="hierRoot2" presStyleCnt="0"/>
      <dgm:spPr/>
    </dgm:pt>
    <dgm:pt modelId="{650CAB76-0759-483A-8053-42B74BE2A074}" type="pres">
      <dgm:prSet presAssocID="{BD5FCBA1-1254-4E23-A5D6-7F23E5EC6026}" presName="composite2" presStyleCnt="0"/>
      <dgm:spPr/>
    </dgm:pt>
    <dgm:pt modelId="{A709CAF6-94FF-416A-977C-1E921D5E7EAA}" type="pres">
      <dgm:prSet presAssocID="{BD5FCBA1-1254-4E23-A5D6-7F23E5EC6026}" presName="background2" presStyleLbl="node2" presStyleIdx="1" presStyleCnt="2"/>
      <dgm:spPr/>
    </dgm:pt>
    <dgm:pt modelId="{14ACD34C-6642-4380-ACB0-B9BE7FEAE3FB}" type="pres">
      <dgm:prSet presAssocID="{BD5FCBA1-1254-4E23-A5D6-7F23E5EC6026}" presName="text2" presStyleLbl="fgAcc2" presStyleIdx="1" presStyleCnt="2" custScaleX="221670" custLinFactNeighborX="789" custLinFactNeighborY="-20983">
        <dgm:presLayoutVars>
          <dgm:chPref val="3"/>
        </dgm:presLayoutVars>
      </dgm:prSet>
      <dgm:spPr/>
      <dgm:t>
        <a:bodyPr/>
        <a:lstStyle/>
        <a:p>
          <a:endParaRPr lang="en-US"/>
        </a:p>
      </dgm:t>
    </dgm:pt>
    <dgm:pt modelId="{1954DD35-FAC3-4EE7-B9F3-B84A207970A9}" type="pres">
      <dgm:prSet presAssocID="{BD5FCBA1-1254-4E23-A5D6-7F23E5EC6026}" presName="hierChild3" presStyleCnt="0"/>
      <dgm:spPr/>
    </dgm:pt>
  </dgm:ptLst>
  <dgm:cxnLst>
    <dgm:cxn modelId="{B4F8D754-2F58-4CB1-8587-F9B6225CE5C9}" type="presOf" srcId="{201CFBED-6FA5-4572-8B10-FB624A78F092}" destId="{B8BBB361-B907-4305-8B39-EA69D951AF22}" srcOrd="0" destOrd="0" presId="urn:microsoft.com/office/officeart/2005/8/layout/hierarchy1"/>
    <dgm:cxn modelId="{536F925F-6060-4657-90AA-EA677A53DF9E}" type="presOf" srcId="{A0AC1AE7-021E-49FC-A08F-ADE31F471D0E}" destId="{44D73D20-0212-40AB-9A2F-C2FA87BE0165}" srcOrd="0" destOrd="0" presId="urn:microsoft.com/office/officeart/2005/8/layout/hierarchy1"/>
    <dgm:cxn modelId="{E1B972C8-9007-4EC1-9264-381F1611F3A6}" srcId="{7E53516D-6523-49A4-9838-DD2D164D462F}" destId="{201CFBED-6FA5-4572-8B10-FB624A78F092}" srcOrd="0" destOrd="0" parTransId="{45EB0557-64EA-44F1-A687-E97B68F1225D}" sibTransId="{96955A91-4E06-4F73-8267-086F54D6AC83}"/>
    <dgm:cxn modelId="{8AD6B4B6-D2BC-47EB-981B-567CB936F33C}" type="presOf" srcId="{7E53516D-6523-49A4-9838-DD2D164D462F}" destId="{694B27E7-D468-41B0-A195-E3D9A6E5634F}" srcOrd="0" destOrd="0" presId="urn:microsoft.com/office/officeart/2005/8/layout/hierarchy1"/>
    <dgm:cxn modelId="{B6A656D9-2443-4E02-A239-76F37B6AC7A4}" type="presOf" srcId="{18F71C40-CD4D-4E4B-ADC4-1E3668153A93}" destId="{0EB2CAA4-2CD4-49EB-B24F-9645C6D20B8F}" srcOrd="0" destOrd="0" presId="urn:microsoft.com/office/officeart/2005/8/layout/hierarchy1"/>
    <dgm:cxn modelId="{0C0094CE-984C-4E4F-B363-D3B23720C408}" srcId="{201CFBED-6FA5-4572-8B10-FB624A78F092}" destId="{BD5FCBA1-1254-4E23-A5D6-7F23E5EC6026}" srcOrd="1" destOrd="0" parTransId="{013D9AA3-AB05-4687-A4E8-57BD01133DFE}" sibTransId="{645969AF-F60F-4FEC-B29D-DF354F913224}"/>
    <dgm:cxn modelId="{85BDC0BF-ECBA-4619-9139-3C3400616520}" type="presOf" srcId="{013D9AA3-AB05-4687-A4E8-57BD01133DFE}" destId="{BC4157DD-7C75-4508-8304-34BD23481788}" srcOrd="0" destOrd="0" presId="urn:microsoft.com/office/officeart/2005/8/layout/hierarchy1"/>
    <dgm:cxn modelId="{9F9E8BCD-55E2-4E8F-8488-E80D85BBB90D}" srcId="{201CFBED-6FA5-4572-8B10-FB624A78F092}" destId="{A0AC1AE7-021E-49FC-A08F-ADE31F471D0E}" srcOrd="0" destOrd="0" parTransId="{18F71C40-CD4D-4E4B-ADC4-1E3668153A93}" sibTransId="{4E999CE1-A58E-49DC-A82F-AB98FC486EA9}"/>
    <dgm:cxn modelId="{91DFEE01-610C-4662-AC2F-19DDDD499DC7}" type="presOf" srcId="{BD5FCBA1-1254-4E23-A5D6-7F23E5EC6026}" destId="{14ACD34C-6642-4380-ACB0-B9BE7FEAE3FB}" srcOrd="0" destOrd="0" presId="urn:microsoft.com/office/officeart/2005/8/layout/hierarchy1"/>
    <dgm:cxn modelId="{004FE3EB-B557-4CE3-88AE-6D2181DAC33C}" type="presParOf" srcId="{694B27E7-D468-41B0-A195-E3D9A6E5634F}" destId="{58097A0B-03D0-46EA-8B32-7E0CCAF0DE55}" srcOrd="0" destOrd="0" presId="urn:microsoft.com/office/officeart/2005/8/layout/hierarchy1"/>
    <dgm:cxn modelId="{647D2174-47B6-4DCF-B7EF-3527BBEECBE2}" type="presParOf" srcId="{58097A0B-03D0-46EA-8B32-7E0CCAF0DE55}" destId="{2C645B38-FEB9-4577-8491-2123278BFC66}" srcOrd="0" destOrd="0" presId="urn:microsoft.com/office/officeart/2005/8/layout/hierarchy1"/>
    <dgm:cxn modelId="{1859FD55-AD56-4E65-9E0D-6F22EE8F1DB1}" type="presParOf" srcId="{2C645B38-FEB9-4577-8491-2123278BFC66}" destId="{0C5A3C77-E9AC-4702-91BE-65C8785DA842}" srcOrd="0" destOrd="0" presId="urn:microsoft.com/office/officeart/2005/8/layout/hierarchy1"/>
    <dgm:cxn modelId="{A3E4B80A-787C-4B42-B1CA-E820F9561727}" type="presParOf" srcId="{2C645B38-FEB9-4577-8491-2123278BFC66}" destId="{B8BBB361-B907-4305-8B39-EA69D951AF22}" srcOrd="1" destOrd="0" presId="urn:microsoft.com/office/officeart/2005/8/layout/hierarchy1"/>
    <dgm:cxn modelId="{28DE6D54-3EDD-4AD3-81EE-4AF3A90637A4}" type="presParOf" srcId="{58097A0B-03D0-46EA-8B32-7E0CCAF0DE55}" destId="{E781A4ED-C927-454C-92B9-0D7DCF8D3058}" srcOrd="1" destOrd="0" presId="urn:microsoft.com/office/officeart/2005/8/layout/hierarchy1"/>
    <dgm:cxn modelId="{DF73C20E-45F0-4177-A902-9C1BC912BACE}" type="presParOf" srcId="{E781A4ED-C927-454C-92B9-0D7DCF8D3058}" destId="{0EB2CAA4-2CD4-49EB-B24F-9645C6D20B8F}" srcOrd="0" destOrd="0" presId="urn:microsoft.com/office/officeart/2005/8/layout/hierarchy1"/>
    <dgm:cxn modelId="{C521D154-6F1C-4F0C-8E09-F516A390C82B}" type="presParOf" srcId="{E781A4ED-C927-454C-92B9-0D7DCF8D3058}" destId="{2EC240CD-6334-4BA3-B14D-3E8588BEB6EB}" srcOrd="1" destOrd="0" presId="urn:microsoft.com/office/officeart/2005/8/layout/hierarchy1"/>
    <dgm:cxn modelId="{4EF35A68-CB66-4C5F-A95D-F7A60218F6E7}" type="presParOf" srcId="{2EC240CD-6334-4BA3-B14D-3E8588BEB6EB}" destId="{53D47255-83C0-4895-8AE8-EAF71E1E5E0D}" srcOrd="0" destOrd="0" presId="urn:microsoft.com/office/officeart/2005/8/layout/hierarchy1"/>
    <dgm:cxn modelId="{99F76FDE-2F68-455B-8702-94BD23697366}" type="presParOf" srcId="{53D47255-83C0-4895-8AE8-EAF71E1E5E0D}" destId="{8F0C40D5-4DE6-473D-B76E-A2234556F6D6}" srcOrd="0" destOrd="0" presId="urn:microsoft.com/office/officeart/2005/8/layout/hierarchy1"/>
    <dgm:cxn modelId="{7F9542AD-8144-43FA-830E-C6B785F5EA36}" type="presParOf" srcId="{53D47255-83C0-4895-8AE8-EAF71E1E5E0D}" destId="{44D73D20-0212-40AB-9A2F-C2FA87BE0165}" srcOrd="1" destOrd="0" presId="urn:microsoft.com/office/officeart/2005/8/layout/hierarchy1"/>
    <dgm:cxn modelId="{35321E79-5D9F-4C5E-9435-C03D5213A3AB}" type="presParOf" srcId="{2EC240CD-6334-4BA3-B14D-3E8588BEB6EB}" destId="{948B009D-F08E-4094-833C-8A2A8436E4D0}" srcOrd="1" destOrd="0" presId="urn:microsoft.com/office/officeart/2005/8/layout/hierarchy1"/>
    <dgm:cxn modelId="{02288B64-226A-42E7-87BF-253754C2FF66}" type="presParOf" srcId="{E781A4ED-C927-454C-92B9-0D7DCF8D3058}" destId="{BC4157DD-7C75-4508-8304-34BD23481788}" srcOrd="2" destOrd="0" presId="urn:microsoft.com/office/officeart/2005/8/layout/hierarchy1"/>
    <dgm:cxn modelId="{76EB6A03-C85F-4FB7-9808-16025C68F435}" type="presParOf" srcId="{E781A4ED-C927-454C-92B9-0D7DCF8D3058}" destId="{2C106FF8-9DBF-4198-BAE0-3CB3B1C7B338}" srcOrd="3" destOrd="0" presId="urn:microsoft.com/office/officeart/2005/8/layout/hierarchy1"/>
    <dgm:cxn modelId="{9BBC89E4-F634-465B-8ADE-E57A32D73384}" type="presParOf" srcId="{2C106FF8-9DBF-4198-BAE0-3CB3B1C7B338}" destId="{650CAB76-0759-483A-8053-42B74BE2A074}" srcOrd="0" destOrd="0" presId="urn:microsoft.com/office/officeart/2005/8/layout/hierarchy1"/>
    <dgm:cxn modelId="{868451EE-6A85-4B33-89AC-E124459E1614}" type="presParOf" srcId="{650CAB76-0759-483A-8053-42B74BE2A074}" destId="{A709CAF6-94FF-416A-977C-1E921D5E7EAA}" srcOrd="0" destOrd="0" presId="urn:microsoft.com/office/officeart/2005/8/layout/hierarchy1"/>
    <dgm:cxn modelId="{B2797E86-CAD6-4B04-8857-76645256D1F2}" type="presParOf" srcId="{650CAB76-0759-483A-8053-42B74BE2A074}" destId="{14ACD34C-6642-4380-ACB0-B9BE7FEAE3FB}" srcOrd="1" destOrd="0" presId="urn:microsoft.com/office/officeart/2005/8/layout/hierarchy1"/>
    <dgm:cxn modelId="{CAF708AB-FCB5-4F45-809A-DB87405D6AD3}" type="presParOf" srcId="{2C106FF8-9DBF-4198-BAE0-3CB3B1C7B338}" destId="{1954DD35-FAC3-4EE7-B9F3-B84A207970A9}" srcOrd="1" destOrd="0" presId="urn:microsoft.com/office/officeart/2005/8/layout/hierarchy1"/>
  </dgm:cxnLst>
  <dgm:bg/>
  <dgm:whole/>
</dgm:dataModel>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29CB7E-B3FC-4E12-AB3A-1A963D91A40C}" type="datetimeFigureOut">
              <a:rPr lang="en-US" smtClean="0"/>
              <a:pPr/>
              <a:t>11/3/2017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8403A1-AA28-4B08-9ADB-BE24D35260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001C3D31-6136-4D03-8795-09798FD3A7C2}" type="datetime1">
              <a:rPr lang="en-US" smtClean="0"/>
              <a:pPr/>
              <a:t>11/3/2017</a:t>
            </a:fld>
            <a:endParaRPr lang="en-US"/>
          </a:p>
        </p:txBody>
      </p:sp>
      <p:sp>
        <p:nvSpPr>
          <p:cNvPr id="19" name="Footer Placeholder 18"/>
          <p:cNvSpPr>
            <a:spLocks noGrp="1"/>
          </p:cNvSpPr>
          <p:nvPr>
            <p:ph type="ftr" sz="quarter" idx="11"/>
          </p:nvPr>
        </p:nvSpPr>
        <p:spPr/>
        <p:txBody>
          <a:bodyPr/>
          <a:lstStyle/>
          <a:p>
            <a:r>
              <a:rPr lang="en-US" smtClean="0"/>
              <a:t>EnosisLearning</a:t>
            </a:r>
            <a:endParaRPr lang="en-US"/>
          </a:p>
        </p:txBody>
      </p:sp>
      <p:sp>
        <p:nvSpPr>
          <p:cNvPr id="27" name="Slide Number Placeholder 26"/>
          <p:cNvSpPr>
            <a:spLocks noGrp="1"/>
          </p:cNvSpPr>
          <p:nvPr>
            <p:ph type="sldNum" sz="quarter" idx="12"/>
          </p:nvPr>
        </p:nvSpPr>
        <p:spPr/>
        <p:txBody>
          <a:bodyPr/>
          <a:lstStyle/>
          <a:p>
            <a:fld id="{EA1CB65B-F050-477A-B534-0F0D1A3016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43B8529-DFA2-436B-97CD-7090A5C5AB52}"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987D736-ACF0-4156-B3AF-2BDCBC7AB1BC}"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4BFB918-A663-4E26-BD76-FF383B1D90D1}"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F2E79CB-AC85-4BA2-BDD7-6239B7D57ECB}" type="datetime1">
              <a:rPr lang="en-US" smtClean="0"/>
              <a:pPr/>
              <a:t>11/3/2017</a:t>
            </a:fld>
            <a:endParaRPr lang="en-US"/>
          </a:p>
        </p:txBody>
      </p:sp>
      <p:sp>
        <p:nvSpPr>
          <p:cNvPr id="6" name="Footer Placeholder 5"/>
          <p:cNvSpPr>
            <a:spLocks noGrp="1"/>
          </p:cNvSpPr>
          <p:nvPr>
            <p:ph type="ftr" sz="quarter" idx="11"/>
          </p:nvPr>
        </p:nvSpPr>
        <p:spPr/>
        <p:txBody>
          <a:bodyPr/>
          <a:lstStyle/>
          <a:p>
            <a:r>
              <a:rPr lang="en-US" smtClean="0"/>
              <a:t>EnosisLearning</a:t>
            </a:r>
            <a:endParaRPr lang="en-US"/>
          </a:p>
        </p:txBody>
      </p:sp>
      <p:sp>
        <p:nvSpPr>
          <p:cNvPr id="7" name="Slide Number Placeholder 6"/>
          <p:cNvSpPr>
            <a:spLocks noGrp="1"/>
          </p:cNvSpPr>
          <p:nvPr>
            <p:ph type="sldNum" sz="quarter" idx="12"/>
          </p:nvPr>
        </p:nvSpPr>
        <p:spPr/>
        <p:txBody>
          <a:bodyPr/>
          <a:lstStyle/>
          <a:p>
            <a:fld id="{EA1CB65B-F050-477A-B534-0F0D1A30166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CE6DDE5-1A09-45B4-9A16-1849E163E3AE}" type="datetime1">
              <a:rPr lang="en-US" smtClean="0"/>
              <a:pPr/>
              <a:t>11/3/2017</a:t>
            </a:fld>
            <a:endParaRPr lang="en-US"/>
          </a:p>
        </p:txBody>
      </p:sp>
      <p:sp>
        <p:nvSpPr>
          <p:cNvPr id="8" name="Footer Placeholder 7"/>
          <p:cNvSpPr>
            <a:spLocks noGrp="1"/>
          </p:cNvSpPr>
          <p:nvPr>
            <p:ph type="ftr" sz="quarter" idx="11"/>
          </p:nvPr>
        </p:nvSpPr>
        <p:spPr/>
        <p:txBody>
          <a:bodyPr/>
          <a:lstStyle/>
          <a:p>
            <a:r>
              <a:rPr lang="en-US" smtClean="0"/>
              <a:t>EnosisLearning</a:t>
            </a:r>
            <a:endParaRPr lang="en-US"/>
          </a:p>
        </p:txBody>
      </p:sp>
      <p:sp>
        <p:nvSpPr>
          <p:cNvPr id="9" name="Slide Number Placeholder 8"/>
          <p:cNvSpPr>
            <a:spLocks noGrp="1"/>
          </p:cNvSpPr>
          <p:nvPr>
            <p:ph type="sldNum" sz="quarter" idx="12"/>
          </p:nvPr>
        </p:nvSpPr>
        <p:spPr/>
        <p:txBody>
          <a:bodyPr/>
          <a:lstStyle/>
          <a:p>
            <a:fld id="{EA1CB65B-F050-477A-B534-0F0D1A30166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C1482AA-246F-4A11-81AC-99CDE1AD4252}" type="datetime1">
              <a:rPr lang="en-US" smtClean="0"/>
              <a:pPr/>
              <a:t>11/3/2017</a:t>
            </a:fld>
            <a:endParaRPr lang="en-US"/>
          </a:p>
        </p:txBody>
      </p:sp>
      <p:sp>
        <p:nvSpPr>
          <p:cNvPr id="4" name="Footer Placeholder 3"/>
          <p:cNvSpPr>
            <a:spLocks noGrp="1"/>
          </p:cNvSpPr>
          <p:nvPr>
            <p:ph type="ftr" sz="quarter" idx="11"/>
          </p:nvPr>
        </p:nvSpPr>
        <p:spPr/>
        <p:txBody>
          <a:bodyPr/>
          <a:lstStyle/>
          <a:p>
            <a:r>
              <a:rPr lang="en-US" smtClean="0"/>
              <a:t>EnosisLearning</a:t>
            </a:r>
            <a:endParaRPr lang="en-US"/>
          </a:p>
        </p:txBody>
      </p:sp>
      <p:sp>
        <p:nvSpPr>
          <p:cNvPr id="5" name="Slide Number Placeholder 4"/>
          <p:cNvSpPr>
            <a:spLocks noGrp="1"/>
          </p:cNvSpPr>
          <p:nvPr>
            <p:ph type="sldNum" sz="quarter" idx="12"/>
          </p:nvPr>
        </p:nvSpPr>
        <p:spPr/>
        <p:txBody>
          <a:bodyPr/>
          <a:lstStyle/>
          <a:p>
            <a:fld id="{EA1CB65B-F050-477A-B534-0F0D1A30166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E3339-149A-47E1-9D66-C7444ACEB8FB}" type="datetime1">
              <a:rPr lang="en-US" smtClean="0"/>
              <a:pPr/>
              <a:t>11/3/2017</a:t>
            </a:fld>
            <a:endParaRPr lang="en-US"/>
          </a:p>
        </p:txBody>
      </p:sp>
      <p:sp>
        <p:nvSpPr>
          <p:cNvPr id="3" name="Footer Placeholder 2"/>
          <p:cNvSpPr>
            <a:spLocks noGrp="1"/>
          </p:cNvSpPr>
          <p:nvPr>
            <p:ph type="ftr" sz="quarter" idx="11"/>
          </p:nvPr>
        </p:nvSpPr>
        <p:spPr/>
        <p:txBody>
          <a:bodyPr/>
          <a:lstStyle/>
          <a:p>
            <a:r>
              <a:rPr lang="en-US" smtClean="0"/>
              <a:t>EnosisLearning</a:t>
            </a:r>
            <a:endParaRPr lang="en-US"/>
          </a:p>
        </p:txBody>
      </p:sp>
      <p:sp>
        <p:nvSpPr>
          <p:cNvPr id="4" name="Slide Number Placeholder 3"/>
          <p:cNvSpPr>
            <a:spLocks noGrp="1"/>
          </p:cNvSpPr>
          <p:nvPr>
            <p:ph type="sldNum" sz="quarter" idx="12"/>
          </p:nvPr>
        </p:nvSpPr>
        <p:spPr/>
        <p:txBody>
          <a:bodyPr/>
          <a:lstStyle/>
          <a:p>
            <a:fld id="{EA1CB65B-F050-477A-B534-0F0D1A30166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4800536-36CA-4477-8BE2-EB2F1B5A5630}" type="datetime1">
              <a:rPr lang="en-US" smtClean="0"/>
              <a:pPr/>
              <a:t>11/3/2017</a:t>
            </a:fld>
            <a:endParaRPr lang="en-US"/>
          </a:p>
        </p:txBody>
      </p:sp>
      <p:sp>
        <p:nvSpPr>
          <p:cNvPr id="6" name="Footer Placeholder 5"/>
          <p:cNvSpPr>
            <a:spLocks noGrp="1"/>
          </p:cNvSpPr>
          <p:nvPr>
            <p:ph type="ftr" sz="quarter" idx="11"/>
          </p:nvPr>
        </p:nvSpPr>
        <p:spPr/>
        <p:txBody>
          <a:bodyPr/>
          <a:lstStyle/>
          <a:p>
            <a:r>
              <a:rPr lang="en-US" smtClean="0"/>
              <a:t>EnosisLearning</a:t>
            </a:r>
            <a:endParaRPr lang="en-US"/>
          </a:p>
        </p:txBody>
      </p:sp>
      <p:sp>
        <p:nvSpPr>
          <p:cNvPr id="7" name="Slide Number Placeholder 6"/>
          <p:cNvSpPr>
            <a:spLocks noGrp="1"/>
          </p:cNvSpPr>
          <p:nvPr>
            <p:ph type="sldNum" sz="quarter" idx="12"/>
          </p:nvPr>
        </p:nvSpPr>
        <p:spPr/>
        <p:txBody>
          <a:bodyPr/>
          <a:lstStyle/>
          <a:p>
            <a:fld id="{EA1CB65B-F050-477A-B534-0F0D1A30166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549B10B-5D86-450D-A888-C7A4E2ED7901}" type="datetime1">
              <a:rPr lang="en-US" smtClean="0"/>
              <a:pPr/>
              <a:t>11/3/2017</a:t>
            </a:fld>
            <a:endParaRPr lang="en-US"/>
          </a:p>
        </p:txBody>
      </p:sp>
      <p:sp>
        <p:nvSpPr>
          <p:cNvPr id="6" name="Footer Placeholder 5"/>
          <p:cNvSpPr>
            <a:spLocks noGrp="1"/>
          </p:cNvSpPr>
          <p:nvPr>
            <p:ph type="ftr" sz="quarter" idx="11"/>
          </p:nvPr>
        </p:nvSpPr>
        <p:spPr/>
        <p:txBody>
          <a:bodyPr/>
          <a:lstStyle/>
          <a:p>
            <a:r>
              <a:rPr lang="en-US" smtClean="0"/>
              <a:t>EnosisLearning</a:t>
            </a:r>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A1CB65B-F050-477A-B534-0F0D1A30166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1C4D83B-EF0B-4D00-A94E-2F21B93F2828}" type="datetime1">
              <a:rPr lang="en-US" smtClean="0"/>
              <a:pPr/>
              <a:t>11/3/2017</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smtClean="0"/>
              <a:t>EnosisLearning</a:t>
            </a: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A1CB65B-F050-477A-B534-0F0D1A30166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4093" r:id="rId1"/>
    <p:sldLayoutId id="2147484094" r:id="rId2"/>
    <p:sldLayoutId id="2147484095" r:id="rId3"/>
    <p:sldLayoutId id="2147484096" r:id="rId4"/>
    <p:sldLayoutId id="2147484097" r:id="rId5"/>
    <p:sldLayoutId id="2147484098" r:id="rId6"/>
    <p:sldLayoutId id="2147484099" r:id="rId7"/>
    <p:sldLayoutId id="2147484100" r:id="rId8"/>
    <p:sldLayoutId id="2147484101" r:id="rId9"/>
    <p:sldLayoutId id="2147484102" r:id="rId10"/>
    <p:sldLayoutId id="2147484103" r:id="rId11"/>
  </p:sldLayoutIdLst>
  <p:hf hdr="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609600"/>
            <a:ext cx="8534400" cy="1066800"/>
          </a:xfrm>
        </p:spPr>
        <p:txBody>
          <a:bodyPr>
            <a:normAutofit/>
          </a:bodyPr>
          <a:lstStyle/>
          <a:p>
            <a:r>
              <a:rPr lang="en-US" sz="2800" b="1" dirty="0" smtClean="0"/>
              <a:t>What Is </a:t>
            </a:r>
            <a:r>
              <a:rPr lang="en-US" sz="2800" b="1" dirty="0" err="1" smtClean="0"/>
              <a:t>.Net</a:t>
            </a:r>
            <a:r>
              <a:rPr lang="en-US" sz="2800" b="1" dirty="0" smtClean="0"/>
              <a:t> Framework</a:t>
            </a:r>
            <a:endParaRPr lang="en-US" dirty="0"/>
          </a:p>
        </p:txBody>
      </p:sp>
      <p:sp>
        <p:nvSpPr>
          <p:cNvPr id="3" name="Content Placeholder 2"/>
          <p:cNvSpPr>
            <a:spLocks noGrp="1"/>
          </p:cNvSpPr>
          <p:nvPr>
            <p:ph idx="1"/>
          </p:nvPr>
        </p:nvSpPr>
        <p:spPr>
          <a:solidFill>
            <a:schemeClr val="accent1">
              <a:lumMod val="20000"/>
              <a:lumOff val="80000"/>
            </a:schemeClr>
          </a:solidFill>
        </p:spPr>
        <p:txBody>
          <a:bodyPr/>
          <a:lstStyle/>
          <a:p>
            <a:pPr lvl="0">
              <a:buFont typeface="Wingdings" pitchFamily="2" charset="2"/>
              <a:buChar char="Ø"/>
            </a:pPr>
            <a:r>
              <a:rPr lang="en-US" sz="2000" dirty="0"/>
              <a:t>Microsoft </a:t>
            </a:r>
            <a:r>
              <a:rPr lang="en-US" sz="2000" dirty="0" smtClean="0"/>
              <a:t>introduce .NET </a:t>
            </a:r>
            <a:r>
              <a:rPr lang="en-US" sz="2000" dirty="0"/>
              <a:t>framework  to make </a:t>
            </a:r>
            <a:r>
              <a:rPr lang="en-US" sz="2000" dirty="0" smtClean="0"/>
              <a:t>application </a:t>
            </a:r>
            <a:r>
              <a:rPr lang="en-US" sz="2000" dirty="0"/>
              <a:t>more interoperable.</a:t>
            </a:r>
          </a:p>
          <a:p>
            <a:pPr lvl="0">
              <a:buFont typeface="Wingdings" pitchFamily="2" charset="2"/>
              <a:buChar char="Ø"/>
            </a:pPr>
            <a:r>
              <a:rPr lang="en-US" sz="2000" dirty="0"/>
              <a:t> Objective is bring various </a:t>
            </a:r>
            <a:r>
              <a:rPr lang="en-US" sz="2000" dirty="0" smtClean="0"/>
              <a:t>programming </a:t>
            </a:r>
            <a:r>
              <a:rPr lang="en-US" sz="2000" dirty="0"/>
              <a:t>languages together.</a:t>
            </a:r>
          </a:p>
          <a:p>
            <a:pPr lvl="0">
              <a:buFont typeface="Wingdings" pitchFamily="2" charset="2"/>
              <a:buChar char="Ø"/>
            </a:pPr>
            <a:r>
              <a:rPr lang="en-US" sz="2000" dirty="0"/>
              <a:t>It is not fully </a:t>
            </a:r>
            <a:r>
              <a:rPr lang="en-US" sz="2000" dirty="0" smtClean="0"/>
              <a:t>Platform-Independent</a:t>
            </a:r>
            <a:r>
              <a:rPr lang="en-US" sz="2000" dirty="0"/>
              <a:t>.</a:t>
            </a:r>
          </a:p>
          <a:p>
            <a:pPr lvl="0">
              <a:buFont typeface="Wingdings" pitchFamily="2" charset="2"/>
              <a:buChar char="Ø"/>
            </a:pPr>
            <a:r>
              <a:rPr lang="en-US" sz="2000" dirty="0"/>
              <a:t>It supports 40 + languages. But not </a:t>
            </a:r>
            <a:r>
              <a:rPr lang="en-US" sz="2000" dirty="0" smtClean="0"/>
              <a:t>support Linux &amp; Unix.</a:t>
            </a:r>
            <a:endParaRPr lang="en-US" sz="2000" dirty="0"/>
          </a:p>
          <a:p>
            <a:pPr>
              <a:buNone/>
            </a:pPr>
            <a:endParaRPr lang="en-US" sz="1600" b="1" dirty="0"/>
          </a:p>
          <a:p>
            <a:pPr>
              <a:buNone/>
            </a:pPr>
            <a:r>
              <a:rPr lang="en-US" sz="2000" b="1" dirty="0" err="1" smtClean="0"/>
              <a:t>.Net</a:t>
            </a:r>
            <a:r>
              <a:rPr lang="en-US" sz="2000" b="1" dirty="0" smtClean="0"/>
              <a:t> </a:t>
            </a:r>
            <a:r>
              <a:rPr lang="en-US" sz="2000" b="1" dirty="0" smtClean="0"/>
              <a:t> Languages : </a:t>
            </a:r>
            <a:r>
              <a:rPr lang="en-US" sz="2000" dirty="0" smtClean="0"/>
              <a:t>vb.net  </a:t>
            </a:r>
            <a:r>
              <a:rPr lang="en-US" sz="2000" dirty="0" smtClean="0"/>
              <a:t>,c#, visual </a:t>
            </a:r>
            <a:r>
              <a:rPr lang="en-US" sz="2000" dirty="0" err="1"/>
              <a:t>c</a:t>
            </a:r>
            <a:r>
              <a:rPr lang="en-US" sz="2000" dirty="0" err="1" smtClean="0"/>
              <a:t>++</a:t>
            </a:r>
            <a:r>
              <a:rPr lang="en-US" sz="2000" dirty="0" smtClean="0"/>
              <a:t>.</a:t>
            </a:r>
            <a:endParaRPr lang="en-US" sz="2000" dirty="0"/>
          </a:p>
          <a:p>
            <a:pPr lvl="0">
              <a:buNone/>
            </a:pPr>
            <a:r>
              <a:rPr lang="en-US" sz="2000" b="1" dirty="0" err="1" smtClean="0"/>
              <a:t>.Net</a:t>
            </a:r>
            <a:r>
              <a:rPr lang="en-US" sz="2000" b="1" dirty="0" smtClean="0"/>
              <a:t> </a:t>
            </a:r>
            <a:r>
              <a:rPr lang="en-US" sz="2000" b="1" dirty="0"/>
              <a:t>service :</a:t>
            </a:r>
            <a:r>
              <a:rPr lang="en-US" sz="2000" dirty="0" smtClean="0"/>
              <a:t>    Helps </a:t>
            </a:r>
            <a:r>
              <a:rPr lang="en-US" sz="2000" dirty="0"/>
              <a:t>to create s/w as web </a:t>
            </a:r>
            <a:r>
              <a:rPr lang="en-US" sz="2000" dirty="0" smtClean="0"/>
              <a:t>service,http,url.</a:t>
            </a:r>
            <a:endParaRPr lang="en-US" sz="2000" dirty="0"/>
          </a:p>
          <a:p>
            <a:pPr lvl="0">
              <a:buNone/>
            </a:pPr>
            <a:r>
              <a:rPr lang="en-US" sz="2000" b="1" dirty="0" err="1" smtClean="0"/>
              <a:t>.Net</a:t>
            </a:r>
            <a:r>
              <a:rPr lang="en-US" sz="2000" b="1" dirty="0" smtClean="0"/>
              <a:t> framework:  </a:t>
            </a:r>
            <a:r>
              <a:rPr lang="en-US" sz="2000" dirty="0" smtClean="0"/>
              <a:t>You </a:t>
            </a:r>
            <a:r>
              <a:rPr lang="en-US" sz="2000" dirty="0"/>
              <a:t>can </a:t>
            </a:r>
            <a:r>
              <a:rPr lang="en-US" sz="2000" dirty="0" err="1" smtClean="0"/>
              <a:t>design,deploy,develop</a:t>
            </a:r>
            <a:r>
              <a:rPr lang="en-US" sz="2000" dirty="0" smtClean="0"/>
              <a:t> applications.</a:t>
            </a:r>
            <a:endParaRPr lang="en-US" sz="2000" dirty="0"/>
          </a:p>
          <a:p>
            <a:endParaRPr lang="en-US" sz="1600"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1</a:t>
            </a:fld>
            <a:endParaRPr lang="en-US"/>
          </a:p>
        </p:txBody>
      </p:sp>
      <p:sp>
        <p:nvSpPr>
          <p:cNvPr id="6" name="Footer Placeholder 5"/>
          <p:cNvSpPr>
            <a:spLocks noGrp="1"/>
          </p:cNvSpPr>
          <p:nvPr>
            <p:ph type="ftr" sz="quarter" idx="11"/>
          </p:nvPr>
        </p:nvSpPr>
        <p:spPr>
          <a:xfrm>
            <a:off x="2667000" y="6356350"/>
            <a:ext cx="4495800" cy="365125"/>
          </a:xfrm>
        </p:spPr>
        <p:txBody>
          <a:bodyPr/>
          <a:lstStyle/>
          <a:p>
            <a:r>
              <a:rPr lang="en-US" sz="1600" b="1" dirty="0" smtClean="0"/>
              <a:t>	</a:t>
            </a:r>
            <a:r>
              <a:rPr lang="en-US" sz="1600" b="1" dirty="0" smtClean="0"/>
              <a:t>www.enosislearning.com</a:t>
            </a:r>
            <a:endParaRPr lang="en-US" sz="16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038600"/>
          </a:xfrm>
          <a:solidFill>
            <a:schemeClr val="accent1">
              <a:lumMod val="20000"/>
              <a:lumOff val="80000"/>
            </a:schemeClr>
          </a:solidFill>
        </p:spPr>
        <p:txBody>
          <a:bodyPr/>
          <a:lstStyle/>
          <a:p>
            <a:pPr>
              <a:buNone/>
            </a:pPr>
            <a:r>
              <a:rPr lang="en-US" sz="2000" b="1" u="sng" dirty="0"/>
              <a:t>Pascal case</a:t>
            </a:r>
            <a:r>
              <a:rPr lang="en-US" sz="2000" b="1" dirty="0"/>
              <a:t> </a:t>
            </a:r>
            <a:endParaRPr lang="en-US" sz="2000" b="1" dirty="0" smtClean="0"/>
          </a:p>
          <a:p>
            <a:pPr>
              <a:buNone/>
            </a:pPr>
            <a:r>
              <a:rPr lang="en-US" sz="2000" dirty="0" smtClean="0"/>
              <a:t>            First </a:t>
            </a:r>
            <a:r>
              <a:rPr lang="en-US" sz="2000" dirty="0"/>
              <a:t>letter is </a:t>
            </a:r>
            <a:r>
              <a:rPr lang="en-US" sz="2000" dirty="0" smtClean="0"/>
              <a:t>capital &amp; </a:t>
            </a:r>
            <a:r>
              <a:rPr lang="en-US" sz="2000" dirty="0"/>
              <a:t>rest letters are in lower case. </a:t>
            </a:r>
            <a:endParaRPr lang="en-US" sz="2000" dirty="0" smtClean="0"/>
          </a:p>
          <a:p>
            <a:pPr>
              <a:buNone/>
            </a:pPr>
            <a:r>
              <a:rPr lang="en-US" sz="2000" dirty="0"/>
              <a:t> </a:t>
            </a:r>
            <a:r>
              <a:rPr lang="en-US" sz="2000" dirty="0" smtClean="0"/>
              <a:t>          </a:t>
            </a:r>
            <a:r>
              <a:rPr lang="en-US" sz="2000" dirty="0" err="1" smtClean="0"/>
              <a:t>Eg</a:t>
            </a:r>
            <a:r>
              <a:rPr lang="en-US" sz="2000" dirty="0" smtClean="0"/>
              <a:t>: </a:t>
            </a:r>
            <a:r>
              <a:rPr lang="en-US" sz="2000" b="1" dirty="0" err="1" smtClean="0"/>
              <a:t>M</a:t>
            </a:r>
            <a:r>
              <a:rPr lang="en-US" sz="2000" dirty="0" err="1" smtClean="0"/>
              <a:t>yclass</a:t>
            </a:r>
            <a:endParaRPr lang="en-US" sz="2000" dirty="0" smtClean="0"/>
          </a:p>
          <a:p>
            <a:pPr>
              <a:buNone/>
            </a:pPr>
            <a:endParaRPr lang="en-US" sz="2000" dirty="0"/>
          </a:p>
          <a:p>
            <a:pPr>
              <a:buNone/>
            </a:pPr>
            <a:r>
              <a:rPr lang="en-US" sz="2000" b="1" u="sng" dirty="0"/>
              <a:t>Camel </a:t>
            </a:r>
            <a:r>
              <a:rPr lang="en-US" sz="2000" b="1" u="sng" dirty="0" smtClean="0"/>
              <a:t>case</a:t>
            </a:r>
            <a:endParaRPr lang="en-US" sz="2000" b="1" dirty="0" smtClean="0"/>
          </a:p>
          <a:p>
            <a:pPr>
              <a:buNone/>
            </a:pPr>
            <a:r>
              <a:rPr lang="en-US" sz="2000" dirty="0" smtClean="0"/>
              <a:t>           First </a:t>
            </a:r>
            <a:r>
              <a:rPr lang="en-US" sz="2000" dirty="0"/>
              <a:t>letter in lower case </a:t>
            </a:r>
            <a:r>
              <a:rPr lang="en-US" sz="2000" dirty="0" smtClean="0"/>
              <a:t>&amp; first </a:t>
            </a:r>
            <a:r>
              <a:rPr lang="en-US" sz="2000" dirty="0"/>
              <a:t>letter of each subsequent word is </a:t>
            </a:r>
            <a:r>
              <a:rPr lang="en-US" sz="2000" dirty="0" smtClean="0"/>
              <a:t>capital.</a:t>
            </a:r>
            <a:endParaRPr lang="en-US" sz="2000" dirty="0"/>
          </a:p>
          <a:p>
            <a:pPr>
              <a:buNone/>
            </a:pPr>
            <a:r>
              <a:rPr lang="en-US" sz="2000" dirty="0" smtClean="0"/>
              <a:t>           </a:t>
            </a:r>
            <a:r>
              <a:rPr lang="en-US" sz="2000" dirty="0" err="1" smtClean="0"/>
              <a:t>Eg</a:t>
            </a:r>
            <a:r>
              <a:rPr lang="en-US" sz="2000" dirty="0"/>
              <a:t>: my</a:t>
            </a:r>
            <a:r>
              <a:rPr lang="en-US" sz="2000" b="1" dirty="0"/>
              <a:t>C</a:t>
            </a:r>
            <a:r>
              <a:rPr lang="en-US" sz="2000" dirty="0"/>
              <a:t>lass,int</a:t>
            </a:r>
            <a:r>
              <a:rPr lang="en-US" sz="2000" b="1" dirty="0"/>
              <a:t>E</a:t>
            </a:r>
            <a:r>
              <a:rPr lang="en-US" sz="2000" dirty="0"/>
              <a:t>mployee</a:t>
            </a:r>
            <a:r>
              <a:rPr lang="en-US" sz="2000" b="1" dirty="0"/>
              <a:t>D</a:t>
            </a:r>
            <a:r>
              <a:rPr lang="en-US" sz="2000" dirty="0"/>
              <a:t>etails</a:t>
            </a:r>
          </a:p>
          <a:p>
            <a:endParaRPr lang="en-US"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10</a:t>
            </a:fld>
            <a:endParaRPr lang="en-US"/>
          </a:p>
        </p:txBody>
      </p:sp>
      <p:sp>
        <p:nvSpPr>
          <p:cNvPr id="7" name="Footer Placeholder 5"/>
          <p:cNvSpPr>
            <a:spLocks noGrp="1"/>
          </p:cNvSpPr>
          <p:nvPr>
            <p:ph type="ftr" sz="quarter" idx="11"/>
          </p:nvPr>
        </p:nvSpPr>
        <p:spPr>
          <a:xfrm>
            <a:off x="2667000" y="6356350"/>
            <a:ext cx="4495800" cy="365125"/>
          </a:xfrm>
        </p:spPr>
        <p:txBody>
          <a:bodyPr/>
          <a:lstStyle/>
          <a:p>
            <a:r>
              <a:rPr lang="en-US" sz="1600" b="1" dirty="0" smtClean="0"/>
              <a:t>	</a:t>
            </a:r>
            <a:r>
              <a:rPr lang="en-US" sz="1600" b="1" dirty="0" smtClean="0"/>
              <a:t>www.enosislearning.com</a:t>
            </a:r>
            <a:endParaRPr lang="en-US" sz="1600" b="1"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buNone/>
            </a:pPr>
            <a:r>
              <a:rPr lang="en-US" sz="2000" b="1" dirty="0"/>
              <a:t>System.Console.WriteLine</a:t>
            </a:r>
            <a:r>
              <a:rPr lang="en-US" sz="2000" b="1" dirty="0" smtClean="0"/>
              <a:t>()</a:t>
            </a:r>
          </a:p>
          <a:p>
            <a:pPr>
              <a:buNone/>
            </a:pPr>
            <a:r>
              <a:rPr lang="en-US" sz="2000" b="1" dirty="0" smtClean="0"/>
              <a:t>System .Console.ReadLine()</a:t>
            </a:r>
          </a:p>
          <a:p>
            <a:pPr lvl="0">
              <a:buNone/>
            </a:pPr>
            <a:endParaRPr lang="en-US" sz="2400" dirty="0" smtClean="0"/>
          </a:p>
          <a:p>
            <a:pPr lvl="0">
              <a:buNone/>
            </a:pPr>
            <a:r>
              <a:rPr lang="en-US" sz="2000" dirty="0" smtClean="0">
                <a:solidFill>
                  <a:srgbClr val="C00000"/>
                </a:solidFill>
              </a:rPr>
              <a:t>System – namespace</a:t>
            </a:r>
          </a:p>
          <a:p>
            <a:pPr lvl="0">
              <a:buNone/>
            </a:pPr>
            <a:r>
              <a:rPr lang="en-US" sz="2000" dirty="0" smtClean="0">
                <a:solidFill>
                  <a:srgbClr val="C00000"/>
                </a:solidFill>
              </a:rPr>
              <a:t>Console- class</a:t>
            </a:r>
          </a:p>
          <a:p>
            <a:pPr lvl="0">
              <a:buNone/>
            </a:pPr>
            <a:r>
              <a:rPr lang="en-US" sz="2000" dirty="0" smtClean="0">
                <a:solidFill>
                  <a:srgbClr val="C00000"/>
                </a:solidFill>
              </a:rPr>
              <a:t>WriteLine</a:t>
            </a:r>
            <a:r>
              <a:rPr lang="en-US" sz="2000" dirty="0">
                <a:solidFill>
                  <a:srgbClr val="C00000"/>
                </a:solidFill>
              </a:rPr>
              <a:t> </a:t>
            </a:r>
            <a:r>
              <a:rPr lang="en-US" sz="2000" dirty="0" smtClean="0">
                <a:solidFill>
                  <a:srgbClr val="C00000"/>
                </a:solidFill>
              </a:rPr>
              <a:t>– method</a:t>
            </a:r>
          </a:p>
          <a:p>
            <a:pPr lvl="0">
              <a:buNone/>
            </a:pPr>
            <a:endParaRPr lang="en-US" sz="2000" dirty="0"/>
          </a:p>
          <a:p>
            <a:pPr>
              <a:buNone/>
            </a:pPr>
            <a:r>
              <a:rPr lang="en-US" sz="2000" dirty="0" smtClean="0"/>
              <a:t>WriteLine  used </a:t>
            </a:r>
            <a:r>
              <a:rPr lang="en-US" sz="2000" dirty="0"/>
              <a:t>for </a:t>
            </a:r>
            <a:r>
              <a:rPr lang="en-US" sz="2000" dirty="0" smtClean="0"/>
              <a:t>writing /print  statement</a:t>
            </a:r>
          </a:p>
          <a:p>
            <a:pPr>
              <a:buNone/>
            </a:pPr>
            <a:r>
              <a:rPr lang="en-US" sz="2000" dirty="0" smtClean="0"/>
              <a:t>ReadLine</a:t>
            </a:r>
            <a:r>
              <a:rPr lang="en-US" sz="2000" dirty="0"/>
              <a:t> </a:t>
            </a:r>
            <a:r>
              <a:rPr lang="en-US" sz="2000" dirty="0" smtClean="0"/>
              <a:t> used </a:t>
            </a:r>
            <a:r>
              <a:rPr lang="en-US" sz="2000" dirty="0"/>
              <a:t>for we can take input from </a:t>
            </a:r>
            <a:r>
              <a:rPr lang="en-US" sz="2000" dirty="0" smtClean="0"/>
              <a:t>user.</a:t>
            </a:r>
            <a:endParaRPr lang="en-US" sz="2000" dirty="0"/>
          </a:p>
          <a:p>
            <a:endParaRPr lang="en-US"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000" b="1" dirty="0"/>
              <a:t>Public static void Main(string []</a:t>
            </a:r>
            <a:r>
              <a:rPr lang="en-US" sz="2000" b="1" dirty="0" err="1"/>
              <a:t>args</a:t>
            </a:r>
            <a:r>
              <a:rPr lang="en-US" sz="2000" b="1" dirty="0" smtClean="0"/>
              <a:t>)</a:t>
            </a:r>
          </a:p>
          <a:p>
            <a:pPr>
              <a:buNone/>
            </a:pPr>
            <a:endParaRPr lang="en-US" sz="2000" dirty="0"/>
          </a:p>
          <a:p>
            <a:pPr lvl="0">
              <a:buFont typeface="Wingdings" pitchFamily="2" charset="2"/>
              <a:buChar char="Ø"/>
            </a:pPr>
            <a:r>
              <a:rPr lang="en-US" sz="2000" dirty="0"/>
              <a:t>First line of code that c# compiler looks for in the source file is the main() method.</a:t>
            </a:r>
          </a:p>
          <a:p>
            <a:pPr lvl="0">
              <a:buFont typeface="Wingdings" pitchFamily="2" charset="2"/>
              <a:buChar char="Ø"/>
            </a:pPr>
            <a:r>
              <a:rPr lang="en-US" sz="2000" dirty="0"/>
              <a:t>It is entry point for an application.</a:t>
            </a:r>
          </a:p>
          <a:p>
            <a:endParaRPr lang="en-US" sz="2000"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08888"/>
          </a:xfrm>
        </p:spPr>
        <p:txBody>
          <a:bodyPr>
            <a:normAutofit fontScale="90000"/>
          </a:bodyPr>
          <a:lstStyle/>
          <a:p>
            <a:r>
              <a:rPr lang="en-US" dirty="0" smtClean="0"/>
              <a:t/>
            </a:r>
            <a:br>
              <a:rPr lang="en-US" dirty="0" smtClean="0"/>
            </a:br>
            <a:endParaRPr lang="en-US" dirty="0"/>
          </a:p>
        </p:txBody>
      </p:sp>
      <p:sp>
        <p:nvSpPr>
          <p:cNvPr id="3" name="Content Placeholder 2"/>
          <p:cNvSpPr>
            <a:spLocks noGrp="1"/>
          </p:cNvSpPr>
          <p:nvPr>
            <p:ph idx="1"/>
          </p:nvPr>
        </p:nvSpPr>
        <p:spPr>
          <a:xfrm>
            <a:off x="457200" y="1219200"/>
            <a:ext cx="8229600" cy="5105400"/>
          </a:xfrm>
        </p:spPr>
        <p:txBody>
          <a:bodyPr/>
          <a:lstStyle/>
          <a:p>
            <a:r>
              <a:rPr lang="en-US" sz="2400" b="1" u="sng" dirty="0" smtClean="0"/>
              <a:t>Variable</a:t>
            </a:r>
          </a:p>
          <a:p>
            <a:endParaRPr lang="en-US" u="sng" dirty="0" smtClean="0"/>
          </a:p>
          <a:p>
            <a:pPr>
              <a:buNone/>
            </a:pPr>
            <a:r>
              <a:rPr lang="en-US" dirty="0" smtClean="0"/>
              <a:t>syntax:  &lt;data type&gt; &lt;variable name&gt;=&lt;value&gt;</a:t>
            </a:r>
          </a:p>
          <a:p>
            <a:pPr>
              <a:buNone/>
            </a:pPr>
            <a:r>
              <a:rPr lang="en-US" dirty="0" smtClean="0">
                <a:solidFill>
                  <a:srgbClr val="FF0000"/>
                </a:solidFill>
              </a:rPr>
              <a:t>                      </a:t>
            </a:r>
            <a:r>
              <a:rPr lang="en-US" dirty="0" err="1" smtClean="0">
                <a:solidFill>
                  <a:srgbClr val="FF0000"/>
                </a:solidFill>
              </a:rPr>
              <a:t>int</a:t>
            </a:r>
            <a:r>
              <a:rPr lang="en-US" dirty="0" smtClean="0">
                <a:solidFill>
                  <a:srgbClr val="FF0000"/>
                </a:solidFill>
              </a:rPr>
              <a:t>                    age                  =     1;</a:t>
            </a:r>
          </a:p>
          <a:p>
            <a:pPr>
              <a:buNone/>
            </a:pPr>
            <a:endParaRPr lang="en-US" u="sng"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err="1" smtClean="0"/>
              <a:t>Eg</a:t>
            </a:r>
            <a:r>
              <a:rPr lang="en-US" dirty="0" smtClean="0"/>
              <a:t>: 16. car, </a:t>
            </a:r>
            <a:r>
              <a:rPr lang="en-US" dirty="0" err="1" smtClean="0"/>
              <a:t>diplay</a:t>
            </a:r>
            <a:r>
              <a:rPr lang="en-US" dirty="0" smtClean="0"/>
              <a:t> name &amp;rank of player</a:t>
            </a:r>
          </a:p>
          <a:p>
            <a:endParaRPr lang="en-US"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Built-in Data types</a:t>
            </a:r>
            <a:endParaRPr lang="en-US" sz="2800" b="1" dirty="0"/>
          </a:p>
        </p:txBody>
      </p:sp>
      <p:graphicFrame>
        <p:nvGraphicFramePr>
          <p:cNvPr id="4" name="Content Placeholder 3"/>
          <p:cNvGraphicFramePr>
            <a:graphicFrameLocks noGrp="1"/>
          </p:cNvGraphicFramePr>
          <p:nvPr>
            <p:ph idx="1"/>
          </p:nvPr>
        </p:nvGraphicFramePr>
        <p:xfrm>
          <a:off x="685800" y="2590799"/>
          <a:ext cx="7162800" cy="2560320"/>
        </p:xfrm>
        <a:graphic>
          <a:graphicData uri="http://schemas.openxmlformats.org/drawingml/2006/table">
            <a:tbl>
              <a:tblPr firstRow="1" bandRow="1">
                <a:tableStyleId>{5C22544A-7EE6-4342-B048-85BDC9FD1C3A}</a:tableStyleId>
              </a:tblPr>
              <a:tblGrid>
                <a:gridCol w="3581400"/>
                <a:gridCol w="3581400"/>
              </a:tblGrid>
              <a:tr h="277178">
                <a:tc>
                  <a:txBody>
                    <a:bodyPr/>
                    <a:lstStyle/>
                    <a:p>
                      <a:r>
                        <a:rPr lang="en-US" dirty="0" smtClean="0"/>
                        <a:t>Data Type</a:t>
                      </a:r>
                      <a:endParaRPr lang="en-US" dirty="0"/>
                    </a:p>
                  </a:txBody>
                  <a:tcPr/>
                </a:tc>
                <a:tc>
                  <a:txBody>
                    <a:bodyPr/>
                    <a:lstStyle/>
                    <a:p>
                      <a:r>
                        <a:rPr lang="en-US" dirty="0" smtClean="0"/>
                        <a:t>Bytes</a:t>
                      </a:r>
                      <a:endParaRPr lang="en-US" dirty="0"/>
                    </a:p>
                  </a:txBody>
                  <a:tcPr/>
                </a:tc>
              </a:tr>
              <a:tr h="277178">
                <a:tc>
                  <a:txBody>
                    <a:bodyPr/>
                    <a:lstStyle/>
                    <a:p>
                      <a:r>
                        <a:rPr lang="en-US" dirty="0" err="1" smtClean="0"/>
                        <a:t>Int</a:t>
                      </a:r>
                      <a:endParaRPr lang="en-US" dirty="0"/>
                    </a:p>
                  </a:txBody>
                  <a:tcPr/>
                </a:tc>
                <a:tc>
                  <a:txBody>
                    <a:bodyPr/>
                    <a:lstStyle/>
                    <a:p>
                      <a:r>
                        <a:rPr lang="en-US" dirty="0" smtClean="0"/>
                        <a:t>4</a:t>
                      </a:r>
                      <a:endParaRPr lang="en-US" dirty="0"/>
                    </a:p>
                  </a:txBody>
                  <a:tcPr/>
                </a:tc>
              </a:tr>
              <a:tr h="277178">
                <a:tc>
                  <a:txBody>
                    <a:bodyPr/>
                    <a:lstStyle/>
                    <a:p>
                      <a:r>
                        <a:rPr lang="en-US" dirty="0" smtClean="0"/>
                        <a:t>Char</a:t>
                      </a:r>
                      <a:endParaRPr lang="en-US" dirty="0"/>
                    </a:p>
                  </a:txBody>
                  <a:tcPr/>
                </a:tc>
                <a:tc>
                  <a:txBody>
                    <a:bodyPr/>
                    <a:lstStyle/>
                    <a:p>
                      <a:r>
                        <a:rPr lang="en-US" dirty="0" smtClean="0"/>
                        <a:t>2</a:t>
                      </a:r>
                      <a:endParaRPr lang="en-US" dirty="0"/>
                    </a:p>
                  </a:txBody>
                  <a:tcPr/>
                </a:tc>
              </a:tr>
              <a:tr h="277178">
                <a:tc>
                  <a:txBody>
                    <a:bodyPr/>
                    <a:lstStyle/>
                    <a:p>
                      <a:r>
                        <a:rPr lang="en-US" dirty="0" smtClean="0"/>
                        <a:t>Double</a:t>
                      </a:r>
                      <a:endParaRPr lang="en-US" dirty="0"/>
                    </a:p>
                  </a:txBody>
                  <a:tcPr/>
                </a:tc>
                <a:tc>
                  <a:txBody>
                    <a:bodyPr/>
                    <a:lstStyle/>
                    <a:p>
                      <a:r>
                        <a:rPr lang="en-US" dirty="0" smtClean="0"/>
                        <a:t>8</a:t>
                      </a:r>
                      <a:endParaRPr lang="en-US" dirty="0"/>
                    </a:p>
                  </a:txBody>
                  <a:tcPr/>
                </a:tc>
              </a:tr>
              <a:tr h="277178">
                <a:tc>
                  <a:txBody>
                    <a:bodyPr/>
                    <a:lstStyle/>
                    <a:p>
                      <a:r>
                        <a:rPr lang="en-US" dirty="0" smtClean="0"/>
                        <a:t>Float</a:t>
                      </a:r>
                      <a:endParaRPr lang="en-US" dirty="0"/>
                    </a:p>
                  </a:txBody>
                  <a:tcPr/>
                </a:tc>
                <a:tc>
                  <a:txBody>
                    <a:bodyPr/>
                    <a:lstStyle/>
                    <a:p>
                      <a:r>
                        <a:rPr lang="en-US" dirty="0" smtClean="0"/>
                        <a:t>4</a:t>
                      </a:r>
                      <a:endParaRPr lang="en-US" dirty="0"/>
                    </a:p>
                  </a:txBody>
                  <a:tcPr/>
                </a:tc>
              </a:tr>
              <a:tr h="277178">
                <a:tc>
                  <a:txBody>
                    <a:bodyPr/>
                    <a:lstStyle/>
                    <a:p>
                      <a:r>
                        <a:rPr lang="en-US" dirty="0" err="1" smtClean="0"/>
                        <a:t>Bool</a:t>
                      </a:r>
                      <a:endParaRPr lang="en-US" dirty="0" smtClean="0"/>
                    </a:p>
                  </a:txBody>
                  <a:tcPr/>
                </a:tc>
                <a:tc>
                  <a:txBody>
                    <a:bodyPr/>
                    <a:lstStyle/>
                    <a:p>
                      <a:r>
                        <a:rPr lang="en-US" dirty="0" smtClean="0"/>
                        <a:t>1</a:t>
                      </a:r>
                      <a:endParaRPr lang="en-US" dirty="0"/>
                    </a:p>
                  </a:txBody>
                  <a:tcPr/>
                </a:tc>
              </a:tr>
              <a:tr h="277178">
                <a:tc>
                  <a:txBody>
                    <a:bodyPr/>
                    <a:lstStyle/>
                    <a:p>
                      <a:r>
                        <a:rPr lang="en-US" dirty="0" smtClean="0"/>
                        <a:t>String</a:t>
                      </a:r>
                      <a:endParaRPr lang="en-US" dirty="0"/>
                    </a:p>
                  </a:txBody>
                  <a:tcPr/>
                </a:tc>
                <a:tc>
                  <a:txBody>
                    <a:bodyPr/>
                    <a:lstStyle/>
                    <a:p>
                      <a:endParaRPr lang="en-US" dirty="0"/>
                    </a:p>
                  </a:txBody>
                  <a:tcPr/>
                </a:tc>
              </a:tr>
            </a:tbl>
          </a:graphicData>
        </a:graphic>
      </p:graphicFrame>
      <p:sp>
        <p:nvSpPr>
          <p:cNvPr id="6" name="Slide Number Placeholder 5"/>
          <p:cNvSpPr>
            <a:spLocks noGrp="1"/>
          </p:cNvSpPr>
          <p:nvPr>
            <p:ph type="sldNum" sz="quarter" idx="12"/>
          </p:nvPr>
        </p:nvSpPr>
        <p:spPr/>
        <p:txBody>
          <a:bodyPr/>
          <a:lstStyle/>
          <a:p>
            <a:fld id="{EA1CB65B-F050-477A-B534-0F0D1A301663}" type="slidenum">
              <a:rPr lang="en-US" smtClean="0"/>
              <a:pPr/>
              <a:t>15</a:t>
            </a:fld>
            <a:endParaRPr lang="en-US"/>
          </a:p>
        </p:txBody>
      </p:sp>
      <p:graphicFrame>
        <p:nvGraphicFramePr>
          <p:cNvPr id="8" name="Content Placeholder 3"/>
          <p:cNvGraphicFramePr>
            <a:graphicFrameLocks noGrp="1"/>
          </p:cNvGraphicFramePr>
          <p:nvPr>
            <p:ph idx="1"/>
          </p:nvPr>
        </p:nvGraphicFramePr>
        <p:xfrm>
          <a:off x="685800" y="2514598"/>
          <a:ext cx="7162800" cy="2636522"/>
        </p:xfrm>
        <a:graphic>
          <a:graphicData uri="http://schemas.openxmlformats.org/drawingml/2006/table">
            <a:tbl>
              <a:tblPr firstRow="1" bandRow="1">
                <a:tableStyleId>{5C22544A-7EE6-4342-B048-85BDC9FD1C3A}</a:tableStyleId>
              </a:tblPr>
              <a:tblGrid>
                <a:gridCol w="3581400"/>
                <a:gridCol w="3581400"/>
              </a:tblGrid>
              <a:tr h="376646">
                <a:tc>
                  <a:txBody>
                    <a:bodyPr/>
                    <a:lstStyle/>
                    <a:p>
                      <a:r>
                        <a:rPr lang="en-US" dirty="0" smtClean="0"/>
                        <a:t>Data Type</a:t>
                      </a:r>
                      <a:endParaRPr lang="en-US" dirty="0"/>
                    </a:p>
                  </a:txBody>
                  <a:tcPr/>
                </a:tc>
                <a:tc>
                  <a:txBody>
                    <a:bodyPr/>
                    <a:lstStyle/>
                    <a:p>
                      <a:r>
                        <a:rPr lang="en-US" dirty="0" smtClean="0"/>
                        <a:t>Bytes</a:t>
                      </a:r>
                      <a:endParaRPr lang="en-US" dirty="0"/>
                    </a:p>
                  </a:txBody>
                  <a:tcPr/>
                </a:tc>
              </a:tr>
              <a:tr h="376646">
                <a:tc>
                  <a:txBody>
                    <a:bodyPr/>
                    <a:lstStyle/>
                    <a:p>
                      <a:r>
                        <a:rPr lang="en-US" dirty="0" err="1" smtClean="0"/>
                        <a:t>Int</a:t>
                      </a:r>
                      <a:endParaRPr lang="en-US" dirty="0"/>
                    </a:p>
                  </a:txBody>
                  <a:tcPr/>
                </a:tc>
                <a:tc>
                  <a:txBody>
                    <a:bodyPr/>
                    <a:lstStyle/>
                    <a:p>
                      <a:r>
                        <a:rPr lang="en-US" dirty="0" smtClean="0"/>
                        <a:t>4</a:t>
                      </a:r>
                      <a:endParaRPr lang="en-US" dirty="0"/>
                    </a:p>
                  </a:txBody>
                  <a:tcPr/>
                </a:tc>
              </a:tr>
              <a:tr h="376646">
                <a:tc>
                  <a:txBody>
                    <a:bodyPr/>
                    <a:lstStyle/>
                    <a:p>
                      <a:r>
                        <a:rPr lang="en-US" dirty="0" smtClean="0"/>
                        <a:t>Char</a:t>
                      </a:r>
                      <a:endParaRPr lang="en-US" dirty="0"/>
                    </a:p>
                  </a:txBody>
                  <a:tcPr/>
                </a:tc>
                <a:tc>
                  <a:txBody>
                    <a:bodyPr/>
                    <a:lstStyle/>
                    <a:p>
                      <a:r>
                        <a:rPr lang="en-US" dirty="0" smtClean="0"/>
                        <a:t>2</a:t>
                      </a:r>
                      <a:endParaRPr lang="en-US" dirty="0"/>
                    </a:p>
                  </a:txBody>
                  <a:tcPr/>
                </a:tc>
              </a:tr>
              <a:tr h="376646">
                <a:tc>
                  <a:txBody>
                    <a:bodyPr/>
                    <a:lstStyle/>
                    <a:p>
                      <a:r>
                        <a:rPr lang="en-US" dirty="0" smtClean="0"/>
                        <a:t>Double</a:t>
                      </a:r>
                      <a:endParaRPr lang="en-US" dirty="0"/>
                    </a:p>
                  </a:txBody>
                  <a:tcPr/>
                </a:tc>
                <a:tc>
                  <a:txBody>
                    <a:bodyPr/>
                    <a:lstStyle/>
                    <a:p>
                      <a:r>
                        <a:rPr lang="en-US" dirty="0" smtClean="0"/>
                        <a:t>8</a:t>
                      </a:r>
                      <a:endParaRPr lang="en-US" dirty="0"/>
                    </a:p>
                  </a:txBody>
                  <a:tcPr/>
                </a:tc>
              </a:tr>
              <a:tr h="376646">
                <a:tc>
                  <a:txBody>
                    <a:bodyPr/>
                    <a:lstStyle/>
                    <a:p>
                      <a:r>
                        <a:rPr lang="en-US" dirty="0" smtClean="0"/>
                        <a:t>Float</a:t>
                      </a:r>
                      <a:endParaRPr lang="en-US" dirty="0"/>
                    </a:p>
                  </a:txBody>
                  <a:tcPr/>
                </a:tc>
                <a:tc>
                  <a:txBody>
                    <a:bodyPr/>
                    <a:lstStyle/>
                    <a:p>
                      <a:r>
                        <a:rPr lang="en-US" dirty="0" smtClean="0"/>
                        <a:t>4</a:t>
                      </a:r>
                      <a:endParaRPr lang="en-US" dirty="0"/>
                    </a:p>
                  </a:txBody>
                  <a:tcPr/>
                </a:tc>
              </a:tr>
              <a:tr h="376646">
                <a:tc>
                  <a:txBody>
                    <a:bodyPr/>
                    <a:lstStyle/>
                    <a:p>
                      <a:r>
                        <a:rPr lang="en-US" dirty="0" err="1" smtClean="0"/>
                        <a:t>Bool</a:t>
                      </a:r>
                      <a:endParaRPr lang="en-US" dirty="0" smtClean="0"/>
                    </a:p>
                  </a:txBody>
                  <a:tcPr/>
                </a:tc>
                <a:tc>
                  <a:txBody>
                    <a:bodyPr/>
                    <a:lstStyle/>
                    <a:p>
                      <a:r>
                        <a:rPr lang="en-US" dirty="0" smtClean="0"/>
                        <a:t>1</a:t>
                      </a:r>
                      <a:endParaRPr lang="en-US" dirty="0"/>
                    </a:p>
                  </a:txBody>
                  <a:tcPr/>
                </a:tc>
              </a:tr>
              <a:tr h="376646">
                <a:tc>
                  <a:txBody>
                    <a:bodyPr/>
                    <a:lstStyle/>
                    <a:p>
                      <a:r>
                        <a:rPr lang="en-US" dirty="0" smtClean="0"/>
                        <a:t>String</a:t>
                      </a:r>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Operators</a:t>
            </a:r>
            <a:endParaRPr lang="en-US" sz="2800" b="1" dirty="0"/>
          </a:p>
        </p:txBody>
      </p:sp>
      <p:graphicFrame>
        <p:nvGraphicFramePr>
          <p:cNvPr id="4" name="Content Placeholder 3"/>
          <p:cNvGraphicFramePr>
            <a:graphicFrameLocks noGrp="1"/>
          </p:cNvGraphicFramePr>
          <p:nvPr>
            <p:ph idx="1"/>
          </p:nvPr>
        </p:nvGraphicFramePr>
        <p:xfrm>
          <a:off x="533400" y="2285999"/>
          <a:ext cx="8305800" cy="2590800"/>
        </p:xfrm>
        <a:graphic>
          <a:graphicData uri="http://schemas.openxmlformats.org/drawingml/2006/table">
            <a:tbl>
              <a:tblPr firstRow="1" bandRow="1">
                <a:tableStyleId>{5C22544A-7EE6-4342-B048-85BDC9FD1C3A}</a:tableStyleId>
              </a:tblPr>
              <a:tblGrid>
                <a:gridCol w="4152900"/>
                <a:gridCol w="4152900"/>
              </a:tblGrid>
              <a:tr h="450574">
                <a:tc>
                  <a:txBody>
                    <a:bodyPr/>
                    <a:lstStyle/>
                    <a:p>
                      <a:r>
                        <a:rPr lang="en-US" dirty="0" smtClean="0"/>
                        <a:t>Names</a:t>
                      </a:r>
                      <a:endParaRPr lang="en-US" dirty="0"/>
                    </a:p>
                  </a:txBody>
                  <a:tcPr/>
                </a:tc>
                <a:tc>
                  <a:txBody>
                    <a:bodyPr/>
                    <a:lstStyle/>
                    <a:p>
                      <a:r>
                        <a:rPr lang="en-US" dirty="0" smtClean="0"/>
                        <a:t>Symbol</a:t>
                      </a:r>
                      <a:endParaRPr lang="en-US" dirty="0"/>
                    </a:p>
                  </a:txBody>
                  <a:tcPr/>
                </a:tc>
              </a:tr>
              <a:tr h="450574">
                <a:tc>
                  <a:txBody>
                    <a:bodyPr/>
                    <a:lstStyle/>
                    <a:p>
                      <a:r>
                        <a:rPr lang="en-US" dirty="0" smtClean="0"/>
                        <a:t>Arithmetic</a:t>
                      </a:r>
                      <a:r>
                        <a:rPr lang="en-US" baseline="0" dirty="0" smtClean="0"/>
                        <a:t> 0perators</a:t>
                      </a:r>
                      <a:endParaRPr lang="en-US" dirty="0"/>
                    </a:p>
                  </a:txBody>
                  <a:tcPr/>
                </a:tc>
                <a:tc>
                  <a:txBody>
                    <a:bodyPr/>
                    <a:lstStyle/>
                    <a:p>
                      <a:r>
                        <a:rPr lang="en-US" dirty="0" smtClean="0"/>
                        <a:t>+.-.%,*</a:t>
                      </a:r>
                      <a:endParaRPr lang="en-US" dirty="0"/>
                    </a:p>
                  </a:txBody>
                  <a:tcPr/>
                </a:tc>
              </a:tr>
              <a:tr h="450574">
                <a:tc>
                  <a:txBody>
                    <a:bodyPr/>
                    <a:lstStyle/>
                    <a:p>
                      <a:r>
                        <a:rPr lang="en-US" dirty="0" smtClean="0"/>
                        <a:t>Arithmetic assignment operators</a:t>
                      </a:r>
                      <a:endParaRPr lang="en-US" dirty="0"/>
                    </a:p>
                  </a:txBody>
                  <a:tcPr/>
                </a:tc>
                <a:tc>
                  <a:txBody>
                    <a:bodyPr/>
                    <a:lstStyle/>
                    <a:p>
                      <a:r>
                        <a:rPr lang="en-US" dirty="0" smtClean="0"/>
                        <a:t>+=,-=</a:t>
                      </a:r>
                      <a:endParaRPr lang="en-US" dirty="0"/>
                    </a:p>
                  </a:txBody>
                  <a:tcPr/>
                </a:tc>
              </a:tr>
              <a:tr h="450574">
                <a:tc>
                  <a:txBody>
                    <a:bodyPr/>
                    <a:lstStyle/>
                    <a:p>
                      <a:r>
                        <a:rPr lang="en-US" dirty="0" smtClean="0"/>
                        <a:t>Unary operators</a:t>
                      </a:r>
                      <a:endParaRPr lang="en-US" dirty="0"/>
                    </a:p>
                  </a:txBody>
                  <a:tcPr/>
                </a:tc>
                <a:tc>
                  <a:txBody>
                    <a:bodyPr/>
                    <a:lstStyle/>
                    <a:p>
                      <a:r>
                        <a:rPr lang="en-US" dirty="0" smtClean="0"/>
                        <a:t>++ , - -</a:t>
                      </a:r>
                      <a:endParaRPr lang="en-US" dirty="0"/>
                    </a:p>
                  </a:txBody>
                  <a:tcPr/>
                </a:tc>
              </a:tr>
              <a:tr h="788504">
                <a:tc>
                  <a:txBody>
                    <a:bodyPr/>
                    <a:lstStyle/>
                    <a:p>
                      <a:r>
                        <a:rPr lang="en-US" dirty="0" smtClean="0"/>
                        <a:t>Comparison operators</a:t>
                      </a:r>
                    </a:p>
                    <a:p>
                      <a:endParaRPr lang="en-US" dirty="0"/>
                    </a:p>
                  </a:txBody>
                  <a:tcPr/>
                </a:tc>
                <a:tc>
                  <a:txBody>
                    <a:bodyPr/>
                    <a:lstStyle/>
                    <a:p>
                      <a:r>
                        <a:rPr lang="en-US" dirty="0" smtClean="0"/>
                        <a:t>&lt;,&gt;,&lt;=,&gt;=,==,!=</a:t>
                      </a:r>
                      <a:endParaRPr lang="en-US" dirty="0"/>
                    </a:p>
                  </a:txBody>
                  <a:tcPr/>
                </a:tc>
              </a:tr>
            </a:tbl>
          </a:graphicData>
        </a:graphic>
      </p:graphicFrame>
      <p:sp>
        <p:nvSpPr>
          <p:cNvPr id="6" name="Slide Number Placeholder 5"/>
          <p:cNvSpPr>
            <a:spLocks noGrp="1"/>
          </p:cNvSpPr>
          <p:nvPr>
            <p:ph type="sldNum" sz="quarter" idx="12"/>
          </p:nvPr>
        </p:nvSpPr>
        <p:spPr/>
        <p:txBody>
          <a:bodyPr/>
          <a:lstStyle/>
          <a:p>
            <a:fld id="{EA1CB65B-F050-477A-B534-0F0D1A30166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04088"/>
          </a:xfrm>
        </p:spPr>
        <p:txBody>
          <a:bodyPr>
            <a:normAutofit fontScale="90000"/>
          </a:bodyPr>
          <a:lstStyle/>
          <a:p>
            <a:r>
              <a:rPr lang="en-US" dirty="0" smtClean="0"/>
              <a:t/>
            </a:r>
            <a:br>
              <a:rPr lang="en-US" dirty="0" smtClean="0"/>
            </a:br>
            <a:r>
              <a:rPr lang="en-US" sz="5400" u="sng" dirty="0" smtClean="0"/>
              <a:t> </a:t>
            </a:r>
            <a:r>
              <a:rPr lang="en-US" sz="3100" b="1" u="sng" dirty="0" smtClean="0"/>
              <a:t>Conditional Statements</a:t>
            </a:r>
            <a:endParaRPr lang="en-US" sz="3100" b="1" dirty="0"/>
          </a:p>
        </p:txBody>
      </p:sp>
      <p:sp>
        <p:nvSpPr>
          <p:cNvPr id="3" name="Content Placeholder 2"/>
          <p:cNvSpPr>
            <a:spLocks noGrp="1"/>
          </p:cNvSpPr>
          <p:nvPr>
            <p:ph idx="1"/>
          </p:nvPr>
        </p:nvSpPr>
        <p:spPr>
          <a:xfrm>
            <a:off x="762000" y="1935480"/>
            <a:ext cx="7467600" cy="2636520"/>
          </a:xfrm>
          <a:solidFill>
            <a:schemeClr val="accent1">
              <a:lumMod val="20000"/>
              <a:lumOff val="80000"/>
            </a:schemeClr>
          </a:solidFill>
        </p:spPr>
        <p:txBody>
          <a:bodyPr/>
          <a:lstStyle/>
          <a:p>
            <a:pPr marL="514350" indent="-514350">
              <a:buFont typeface="Wingdings" pitchFamily="2" charset="2"/>
              <a:buChar char="Ø"/>
            </a:pPr>
            <a:r>
              <a:rPr lang="en-US" dirty="0" smtClean="0"/>
              <a:t>If…Else</a:t>
            </a:r>
          </a:p>
          <a:p>
            <a:pPr marL="514350" indent="-514350">
              <a:buNone/>
            </a:pPr>
            <a:endParaRPr lang="en-US" dirty="0" smtClean="0"/>
          </a:p>
          <a:p>
            <a:pPr marL="514350" indent="-514350">
              <a:buNone/>
            </a:pPr>
            <a:endParaRPr lang="en-US" dirty="0" smtClean="0"/>
          </a:p>
          <a:p>
            <a:pPr marL="514350" indent="-514350">
              <a:buFont typeface="Wingdings" pitchFamily="2" charset="2"/>
              <a:buChar char="Ø"/>
            </a:pPr>
            <a:r>
              <a:rPr lang="en-US" dirty="0" smtClean="0"/>
              <a:t>Switch case</a:t>
            </a:r>
            <a:endParaRPr lang="en-US"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Loops</a:t>
            </a:r>
            <a:endParaRPr lang="en-US" sz="2800" b="1" dirty="0"/>
          </a:p>
        </p:txBody>
      </p:sp>
      <p:sp>
        <p:nvSpPr>
          <p:cNvPr id="3" name="Content Placeholder 2"/>
          <p:cNvSpPr>
            <a:spLocks noGrp="1"/>
          </p:cNvSpPr>
          <p:nvPr>
            <p:ph sz="half" idx="1"/>
          </p:nvPr>
        </p:nvSpPr>
        <p:spPr>
          <a:xfrm>
            <a:off x="457200" y="1920085"/>
            <a:ext cx="7696200" cy="4434840"/>
          </a:xfrm>
          <a:solidFill>
            <a:schemeClr val="accent1">
              <a:lumMod val="20000"/>
              <a:lumOff val="80000"/>
            </a:schemeClr>
          </a:solidFill>
        </p:spPr>
        <p:txBody>
          <a:bodyPr/>
          <a:lstStyle/>
          <a:p>
            <a:pPr marL="514350" indent="-514350">
              <a:buNone/>
            </a:pPr>
            <a:r>
              <a:rPr lang="en-US" sz="2400" dirty="0" smtClean="0"/>
              <a:t>1. </a:t>
            </a:r>
            <a:r>
              <a:rPr lang="en-US" sz="2400" b="1" dirty="0" smtClean="0"/>
              <a:t>While -  entry level loop</a:t>
            </a:r>
          </a:p>
          <a:p>
            <a:pPr>
              <a:buNone/>
            </a:pPr>
            <a:r>
              <a:rPr lang="en-US" sz="2400" dirty="0" err="1" smtClean="0"/>
              <a:t>Synatax</a:t>
            </a:r>
            <a:r>
              <a:rPr lang="en-US" dirty="0" smtClean="0"/>
              <a:t>:</a:t>
            </a:r>
          </a:p>
          <a:p>
            <a:endParaRPr lang="en-US" dirty="0" smtClean="0"/>
          </a:p>
          <a:p>
            <a:pPr>
              <a:buNone/>
            </a:pPr>
            <a:r>
              <a:rPr lang="en-US" sz="2000" dirty="0" smtClean="0"/>
              <a:t>While(expression)</a:t>
            </a:r>
          </a:p>
          <a:p>
            <a:pPr>
              <a:buNone/>
            </a:pPr>
            <a:r>
              <a:rPr lang="en-US" sz="2000" dirty="0" smtClean="0"/>
              <a:t>{</a:t>
            </a:r>
          </a:p>
          <a:p>
            <a:pPr>
              <a:buNone/>
            </a:pPr>
            <a:r>
              <a:rPr lang="en-US" sz="2000" dirty="0" err="1" smtClean="0"/>
              <a:t>Stmts</a:t>
            </a:r>
            <a:r>
              <a:rPr lang="en-US" sz="2000" dirty="0" smtClean="0"/>
              <a:t>;</a:t>
            </a:r>
          </a:p>
          <a:p>
            <a:pPr>
              <a:buNone/>
            </a:pPr>
            <a:r>
              <a:rPr lang="en-US" sz="2000" dirty="0" smtClean="0"/>
              <a:t>}  </a:t>
            </a:r>
          </a:p>
          <a:p>
            <a:endParaRPr lang="en-US" dirty="0"/>
          </a:p>
        </p:txBody>
      </p:sp>
      <p:sp>
        <p:nvSpPr>
          <p:cNvPr id="6" name="Slide Number Placeholder 5"/>
          <p:cNvSpPr>
            <a:spLocks noGrp="1"/>
          </p:cNvSpPr>
          <p:nvPr>
            <p:ph type="sldNum" sz="quarter" idx="12"/>
          </p:nvPr>
        </p:nvSpPr>
        <p:spPr/>
        <p:txBody>
          <a:bodyPr/>
          <a:lstStyle/>
          <a:p>
            <a:fld id="{EA1CB65B-F050-477A-B534-0F0D1A301663}" type="slidenum">
              <a:rPr lang="en-US" smtClean="0"/>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20085"/>
            <a:ext cx="8001000" cy="4434840"/>
          </a:xfrm>
          <a:solidFill>
            <a:schemeClr val="accent1">
              <a:lumMod val="20000"/>
              <a:lumOff val="80000"/>
            </a:schemeClr>
          </a:solidFill>
        </p:spPr>
        <p:txBody>
          <a:bodyPr/>
          <a:lstStyle/>
          <a:p>
            <a:pPr lvl="0"/>
            <a:r>
              <a:rPr lang="en-US" sz="2800" b="1" dirty="0" smtClean="0"/>
              <a:t>do…while –exit level loop</a:t>
            </a:r>
          </a:p>
          <a:p>
            <a:pPr lvl="0">
              <a:buNone/>
            </a:pPr>
            <a:endParaRPr lang="en-US" sz="2800" b="1" dirty="0" smtClean="0"/>
          </a:p>
          <a:p>
            <a:pPr lvl="0"/>
            <a:endParaRPr lang="en-US" sz="2800" b="1" dirty="0" smtClean="0"/>
          </a:p>
          <a:p>
            <a:endParaRPr lang="en-US" dirty="0"/>
          </a:p>
        </p:txBody>
      </p:sp>
      <p:sp>
        <p:nvSpPr>
          <p:cNvPr id="5" name="Rectangle 4"/>
          <p:cNvSpPr/>
          <p:nvPr/>
        </p:nvSpPr>
        <p:spPr>
          <a:xfrm>
            <a:off x="914400" y="2351782"/>
            <a:ext cx="6400800" cy="2554545"/>
          </a:xfrm>
          <a:prstGeom prst="rect">
            <a:avLst/>
          </a:prstGeom>
        </p:spPr>
        <p:txBody>
          <a:bodyPr wrap="square">
            <a:spAutoFit/>
          </a:bodyPr>
          <a:lstStyle/>
          <a:p>
            <a:pPr lvl="0">
              <a:buNone/>
            </a:pPr>
            <a:endParaRPr lang="en-US" sz="2000" dirty="0" smtClean="0"/>
          </a:p>
          <a:p>
            <a:pPr lvl="0">
              <a:buNone/>
            </a:pPr>
            <a:r>
              <a:rPr lang="en-US" sz="2000" dirty="0" smtClean="0"/>
              <a:t>Syntax:</a:t>
            </a:r>
          </a:p>
          <a:p>
            <a:pPr lvl="0">
              <a:buNone/>
            </a:pPr>
            <a:endParaRPr lang="en-US" sz="2000" dirty="0" smtClean="0"/>
          </a:p>
          <a:p>
            <a:pPr>
              <a:buNone/>
            </a:pPr>
            <a:r>
              <a:rPr lang="en-US" sz="2000" dirty="0" smtClean="0"/>
              <a:t>Do</a:t>
            </a:r>
          </a:p>
          <a:p>
            <a:pPr>
              <a:buNone/>
            </a:pPr>
            <a:r>
              <a:rPr lang="en-US" sz="2000" dirty="0" smtClean="0"/>
              <a:t>{</a:t>
            </a:r>
          </a:p>
          <a:p>
            <a:pPr>
              <a:buNone/>
            </a:pPr>
            <a:r>
              <a:rPr lang="en-US" sz="2000" dirty="0" err="1" smtClean="0"/>
              <a:t>Stmnts</a:t>
            </a:r>
            <a:r>
              <a:rPr lang="en-US" sz="2000" dirty="0" smtClean="0"/>
              <a:t>;</a:t>
            </a:r>
          </a:p>
          <a:p>
            <a:pPr>
              <a:buNone/>
            </a:pPr>
            <a:r>
              <a:rPr lang="en-US" sz="2000" dirty="0" smtClean="0"/>
              <a:t>}</a:t>
            </a:r>
          </a:p>
          <a:p>
            <a:pPr>
              <a:buNone/>
            </a:pPr>
            <a:r>
              <a:rPr lang="en-US" sz="2000" dirty="0" smtClean="0"/>
              <a:t>While(expression);</a:t>
            </a:r>
          </a:p>
        </p:txBody>
      </p:sp>
      <p:sp>
        <p:nvSpPr>
          <p:cNvPr id="7" name="Slide Number Placeholder 6"/>
          <p:cNvSpPr>
            <a:spLocks noGrp="1"/>
          </p:cNvSpPr>
          <p:nvPr>
            <p:ph type="sldNum" sz="quarter" idx="12"/>
          </p:nvPr>
        </p:nvSpPr>
        <p:spPr/>
        <p:txBody>
          <a:bodyPr/>
          <a:lstStyle/>
          <a:p>
            <a:fld id="{EA1CB65B-F050-477A-B534-0F0D1A301663}" type="slidenum">
              <a:rPr lang="en-US" smtClean="0"/>
              <a:pPr/>
              <a:t>19</a:t>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r>
              <a:rPr lang="en-US" sz="2400" b="1" dirty="0" err="1" smtClean="0"/>
              <a:t>Net</a:t>
            </a:r>
            <a:r>
              <a:rPr lang="en-US" sz="2400" b="1" dirty="0" smtClean="0"/>
              <a:t> Framework Architecture</a:t>
            </a:r>
            <a:endParaRPr lang="en-US" sz="2400" b="1" dirty="0"/>
          </a:p>
        </p:txBody>
      </p:sp>
      <p:sp>
        <p:nvSpPr>
          <p:cNvPr id="3" name="Content Placeholder 2"/>
          <p:cNvSpPr>
            <a:spLocks noGrp="1"/>
          </p:cNvSpPr>
          <p:nvPr>
            <p:ph idx="1"/>
          </p:nvPr>
        </p:nvSpPr>
        <p:spPr>
          <a:solidFill>
            <a:schemeClr val="bg1"/>
          </a:solidFill>
        </p:spPr>
        <p:txBody>
          <a:bodyPr>
            <a:normAutofit/>
          </a:bodyPr>
          <a:lstStyle/>
          <a:p>
            <a:pPr>
              <a:buNone/>
            </a:pPr>
            <a:r>
              <a:rPr lang="en-US" sz="2000" b="1" u="sng" dirty="0"/>
              <a:t>CLR-</a:t>
            </a:r>
            <a:r>
              <a:rPr lang="en-US" sz="2000" u="sng" dirty="0"/>
              <a:t>  </a:t>
            </a:r>
            <a:r>
              <a:rPr lang="en-US" sz="2000" u="sng" dirty="0" err="1"/>
              <a:t>comman</a:t>
            </a:r>
            <a:r>
              <a:rPr lang="en-US" sz="2000" u="sng" dirty="0"/>
              <a:t> language </a:t>
            </a:r>
            <a:r>
              <a:rPr lang="en-US" sz="2000" u="sng" dirty="0" smtClean="0"/>
              <a:t>runtime </a:t>
            </a:r>
            <a:endParaRPr lang="en-US" sz="2000" u="sng" dirty="0"/>
          </a:p>
          <a:p>
            <a:pPr lvl="0">
              <a:buFont typeface="Wingdings" pitchFamily="2" charset="2"/>
              <a:buChar char="Ø"/>
            </a:pPr>
            <a:r>
              <a:rPr lang="en-US" sz="1800" dirty="0"/>
              <a:t>Allow execution of code by different platforms by translating code into </a:t>
            </a:r>
            <a:r>
              <a:rPr lang="en-US" sz="1800" dirty="0" smtClean="0"/>
              <a:t>intermediate </a:t>
            </a:r>
            <a:r>
              <a:rPr lang="en-US" sz="1800" dirty="0"/>
              <a:t>language (IL)</a:t>
            </a:r>
          </a:p>
          <a:p>
            <a:pPr lvl="0">
              <a:buFont typeface="Wingdings" pitchFamily="2" charset="2"/>
              <a:buChar char="Ø"/>
            </a:pPr>
            <a:r>
              <a:rPr lang="en-US" sz="1800" dirty="0"/>
              <a:t>JIT-just </a:t>
            </a:r>
            <a:r>
              <a:rPr lang="en-US" sz="1800" dirty="0" smtClean="0"/>
              <a:t>in time </a:t>
            </a:r>
            <a:r>
              <a:rPr lang="en-US" sz="1800" dirty="0"/>
              <a:t>compiler—converted into </a:t>
            </a:r>
            <a:r>
              <a:rPr lang="en-US" sz="1800" dirty="0" smtClean="0"/>
              <a:t>machine </a:t>
            </a:r>
            <a:r>
              <a:rPr lang="en-US" sz="1800" dirty="0"/>
              <a:t>language</a:t>
            </a:r>
          </a:p>
          <a:p>
            <a:pPr lvl="0">
              <a:buNone/>
            </a:pPr>
            <a:r>
              <a:rPr lang="en-US" sz="2000" b="1" u="sng" dirty="0" smtClean="0"/>
              <a:t>CLS-</a:t>
            </a:r>
            <a:r>
              <a:rPr lang="en-US" sz="2000" u="sng" dirty="0" smtClean="0"/>
              <a:t>   common </a:t>
            </a:r>
            <a:r>
              <a:rPr lang="en-US" sz="2000" u="sng" dirty="0"/>
              <a:t>language </a:t>
            </a:r>
            <a:r>
              <a:rPr lang="en-US" sz="2000" u="sng" dirty="0" smtClean="0"/>
              <a:t>specification</a:t>
            </a:r>
          </a:p>
          <a:p>
            <a:pPr lvl="0">
              <a:buFont typeface="Wingdings" pitchFamily="2" charset="2"/>
              <a:buChar char="Ø"/>
            </a:pPr>
            <a:r>
              <a:rPr lang="en-US" sz="1800" dirty="0" smtClean="0"/>
              <a:t>It </a:t>
            </a:r>
            <a:r>
              <a:rPr lang="en-US" sz="1800" dirty="0"/>
              <a:t>is set of rules </a:t>
            </a:r>
            <a:r>
              <a:rPr lang="en-US" sz="1800" dirty="0" smtClean="0"/>
              <a:t>languages because CLR </a:t>
            </a:r>
            <a:r>
              <a:rPr lang="en-US" sz="1800" dirty="0"/>
              <a:t>consist set of </a:t>
            </a:r>
            <a:r>
              <a:rPr lang="en-US" sz="1800" dirty="0" smtClean="0"/>
              <a:t>common </a:t>
            </a:r>
            <a:r>
              <a:rPr lang="en-US" sz="1800" dirty="0"/>
              <a:t>rules </a:t>
            </a:r>
            <a:r>
              <a:rPr lang="en-US" sz="1800" dirty="0" smtClean="0"/>
              <a:t>followed </a:t>
            </a:r>
            <a:r>
              <a:rPr lang="en-US" sz="1800" dirty="0"/>
              <a:t>by all languages of </a:t>
            </a:r>
            <a:r>
              <a:rPr lang="en-US" sz="1800" dirty="0" smtClean="0"/>
              <a:t>.NET</a:t>
            </a:r>
          </a:p>
          <a:p>
            <a:pPr>
              <a:buNone/>
            </a:pPr>
            <a:r>
              <a:rPr lang="en-US" sz="2000" b="1" u="sng" dirty="0"/>
              <a:t>CTS</a:t>
            </a:r>
            <a:r>
              <a:rPr lang="en-US" sz="2000" u="sng" dirty="0"/>
              <a:t>- </a:t>
            </a:r>
            <a:r>
              <a:rPr lang="en-US" sz="2000" u="sng" dirty="0" smtClean="0"/>
              <a:t>common </a:t>
            </a:r>
            <a:r>
              <a:rPr lang="en-US" sz="2000" u="sng" dirty="0"/>
              <a:t>type system </a:t>
            </a:r>
            <a:endParaRPr lang="en-US" sz="2000" u="sng" dirty="0" smtClean="0"/>
          </a:p>
          <a:p>
            <a:pPr>
              <a:buFont typeface="Wingdings" pitchFamily="2" charset="2"/>
              <a:buChar char="Ø"/>
            </a:pPr>
            <a:r>
              <a:rPr lang="en-US" sz="1800" dirty="0" smtClean="0"/>
              <a:t>It </a:t>
            </a:r>
            <a:r>
              <a:rPr lang="en-US" sz="1800" dirty="0"/>
              <a:t>provide type system that is </a:t>
            </a:r>
            <a:r>
              <a:rPr lang="en-US" sz="1800" dirty="0" smtClean="0"/>
              <a:t>common </a:t>
            </a:r>
            <a:r>
              <a:rPr lang="en-US" sz="1800" dirty="0"/>
              <a:t>across all language</a:t>
            </a:r>
            <a:r>
              <a:rPr lang="en-US" sz="1800" dirty="0" smtClean="0"/>
              <a:t>.</a:t>
            </a:r>
          </a:p>
          <a:p>
            <a:pPr>
              <a:buFont typeface="Wingdings" pitchFamily="2" charset="2"/>
              <a:buChar char="Ø"/>
            </a:pPr>
            <a:r>
              <a:rPr lang="en-US" sz="1800" dirty="0" smtClean="0"/>
              <a:t>CTS </a:t>
            </a:r>
            <a:r>
              <a:rPr lang="en-US" sz="1800" dirty="0"/>
              <a:t>define how data type are declared ,</a:t>
            </a:r>
            <a:r>
              <a:rPr lang="en-US" sz="1800" dirty="0" smtClean="0"/>
              <a:t>used &amp; </a:t>
            </a:r>
            <a:r>
              <a:rPr lang="en-US" sz="1800" dirty="0"/>
              <a:t>managed in the code at run time</a:t>
            </a:r>
            <a:r>
              <a:rPr lang="en-US" sz="1800" dirty="0" smtClean="0"/>
              <a:t>.</a:t>
            </a:r>
          </a:p>
          <a:p>
            <a:pPr>
              <a:buFont typeface="Wingdings" pitchFamily="2" charset="2"/>
              <a:buChar char="Ø"/>
            </a:pPr>
            <a:r>
              <a:rPr lang="en-US" sz="1800" dirty="0" smtClean="0"/>
              <a:t>CTS also define the rules that ensure that the data type of objects written in various languages are able to interact with each other.</a:t>
            </a:r>
            <a:endParaRPr lang="en-US" sz="1800" dirty="0"/>
          </a:p>
          <a:p>
            <a:pPr lvl="0">
              <a:buNone/>
            </a:pPr>
            <a:endParaRPr lang="en-US" sz="2000" dirty="0"/>
          </a:p>
          <a:p>
            <a:endParaRPr lang="en-US"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2</a:t>
            </a:fld>
            <a:endParaRPr lang="en-US"/>
          </a:p>
        </p:txBody>
      </p:sp>
      <p:sp>
        <p:nvSpPr>
          <p:cNvPr id="8" name="Footer Placeholder 5"/>
          <p:cNvSpPr>
            <a:spLocks noGrp="1"/>
          </p:cNvSpPr>
          <p:nvPr>
            <p:ph type="ftr" sz="quarter" idx="11"/>
          </p:nvPr>
        </p:nvSpPr>
        <p:spPr>
          <a:xfrm>
            <a:off x="2667000" y="6356350"/>
            <a:ext cx="4495800" cy="365125"/>
          </a:xfrm>
        </p:spPr>
        <p:txBody>
          <a:bodyPr/>
          <a:lstStyle/>
          <a:p>
            <a:r>
              <a:rPr lang="en-US" sz="1600" b="1" dirty="0" smtClean="0"/>
              <a:t>	</a:t>
            </a:r>
            <a:r>
              <a:rPr lang="en-US" sz="1600" b="1" dirty="0" smtClean="0"/>
              <a:t>www.enosislearning.com</a:t>
            </a:r>
            <a:endParaRPr lang="en-US" sz="1600" b="1"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3169920"/>
          </a:xfrm>
          <a:solidFill>
            <a:schemeClr val="accent1">
              <a:lumMod val="20000"/>
              <a:lumOff val="80000"/>
            </a:schemeClr>
          </a:solidFill>
          <a:ln>
            <a:solidFill>
              <a:schemeClr val="accent1">
                <a:lumMod val="20000"/>
                <a:lumOff val="80000"/>
              </a:schemeClr>
            </a:solidFill>
          </a:ln>
        </p:spPr>
        <p:txBody>
          <a:bodyPr/>
          <a:lstStyle/>
          <a:p>
            <a:pPr>
              <a:buNone/>
            </a:pPr>
            <a:r>
              <a:rPr lang="en-US" b="1" dirty="0" smtClean="0"/>
              <a:t>For Loop</a:t>
            </a:r>
          </a:p>
          <a:p>
            <a:pPr>
              <a:buNone/>
            </a:pPr>
            <a:r>
              <a:rPr lang="en-US" sz="2400" dirty="0" smtClean="0"/>
              <a:t>Syntax:</a:t>
            </a:r>
          </a:p>
          <a:p>
            <a:pPr>
              <a:buNone/>
            </a:pPr>
            <a:r>
              <a:rPr lang="en-US" sz="2000" dirty="0" smtClean="0"/>
              <a:t>For(</a:t>
            </a:r>
            <a:r>
              <a:rPr lang="en-US" sz="2000" dirty="0" err="1" smtClean="0"/>
              <a:t>initialization,termination,increment</a:t>
            </a:r>
            <a:r>
              <a:rPr lang="en-US" sz="2000" dirty="0" smtClean="0"/>
              <a:t>/</a:t>
            </a:r>
            <a:r>
              <a:rPr lang="en-US" sz="2000" dirty="0" err="1" smtClean="0"/>
              <a:t>dercerment</a:t>
            </a:r>
            <a:r>
              <a:rPr lang="en-US" sz="2000" dirty="0" smtClean="0"/>
              <a:t>)</a:t>
            </a:r>
          </a:p>
          <a:p>
            <a:pPr>
              <a:buNone/>
            </a:pPr>
            <a:r>
              <a:rPr lang="en-US" sz="2000" dirty="0" smtClean="0"/>
              <a:t>{</a:t>
            </a:r>
          </a:p>
          <a:p>
            <a:pPr>
              <a:buNone/>
            </a:pPr>
            <a:r>
              <a:rPr lang="en-US" sz="2000" dirty="0" err="1" smtClean="0"/>
              <a:t>Stmnts</a:t>
            </a:r>
            <a:r>
              <a:rPr lang="en-US" sz="2000" dirty="0" smtClean="0"/>
              <a:t>;</a:t>
            </a:r>
          </a:p>
          <a:p>
            <a:pPr>
              <a:buNone/>
            </a:pPr>
            <a:r>
              <a:rPr lang="en-US" sz="2000" dirty="0" smtClean="0"/>
              <a:t>}</a:t>
            </a:r>
          </a:p>
          <a:p>
            <a:endParaRPr lang="en-US"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932688"/>
          </a:xfrm>
        </p:spPr>
        <p:txBody>
          <a:bodyPr>
            <a:normAutofit fontScale="90000"/>
          </a:bodyPr>
          <a:lstStyle/>
          <a:p>
            <a:r>
              <a:rPr lang="en-US" dirty="0" smtClean="0"/>
              <a:t>.</a:t>
            </a:r>
            <a:br>
              <a:rPr lang="en-US" dirty="0" smtClean="0"/>
            </a:br>
            <a:r>
              <a:rPr lang="en-US" dirty="0" smtClean="0"/>
              <a:t/>
            </a:r>
            <a:br>
              <a:rPr lang="en-US" dirty="0" smtClean="0"/>
            </a:br>
            <a:r>
              <a:rPr lang="en-US" dirty="0" smtClean="0"/>
              <a:t/>
            </a:r>
            <a:br>
              <a:rPr lang="en-US" dirty="0" smtClean="0"/>
            </a:br>
            <a:r>
              <a:rPr lang="en-US" sz="3100" b="1" u="sng" dirty="0" smtClean="0"/>
              <a:t>Access   </a:t>
            </a:r>
            <a:r>
              <a:rPr lang="en-US" sz="3100" b="1" u="sng" dirty="0" err="1" smtClean="0"/>
              <a:t>Specefiers</a:t>
            </a:r>
            <a:r>
              <a:rPr lang="en-US" sz="3100" dirty="0" smtClean="0"/>
              <a:t/>
            </a:r>
            <a:br>
              <a:rPr lang="en-US" sz="3100" dirty="0" smtClean="0"/>
            </a:br>
            <a:endParaRPr lang="en-US" sz="3100" dirty="0"/>
          </a:p>
        </p:txBody>
      </p:sp>
      <p:sp>
        <p:nvSpPr>
          <p:cNvPr id="3" name="Content Placeholder 2"/>
          <p:cNvSpPr>
            <a:spLocks noGrp="1"/>
          </p:cNvSpPr>
          <p:nvPr>
            <p:ph idx="1"/>
          </p:nvPr>
        </p:nvSpPr>
        <p:spPr>
          <a:xfrm>
            <a:off x="457200" y="2286000"/>
            <a:ext cx="8229600" cy="1981200"/>
          </a:xfrm>
          <a:solidFill>
            <a:schemeClr val="accent1">
              <a:lumMod val="20000"/>
              <a:lumOff val="80000"/>
            </a:schemeClr>
          </a:solidFill>
        </p:spPr>
        <p:txBody>
          <a:bodyPr/>
          <a:lstStyle/>
          <a:p>
            <a:pPr>
              <a:buNone/>
            </a:pPr>
            <a:r>
              <a:rPr lang="en-US" dirty="0" smtClean="0"/>
              <a:t> It defines the scope of class member ,class member refers to the variable &amp; function in class.</a:t>
            </a:r>
          </a:p>
          <a:p>
            <a:endParaRPr lang="en-US"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Types of Access </a:t>
            </a:r>
            <a:r>
              <a:rPr lang="en-US" sz="2800" b="1" dirty="0" err="1" smtClean="0"/>
              <a:t>Specifiers</a:t>
            </a:r>
            <a:endParaRPr lang="en-US" sz="2800" b="1" dirty="0"/>
          </a:p>
        </p:txBody>
      </p:sp>
      <p:sp>
        <p:nvSpPr>
          <p:cNvPr id="3" name="Content Placeholder 2"/>
          <p:cNvSpPr>
            <a:spLocks noGrp="1"/>
          </p:cNvSpPr>
          <p:nvPr>
            <p:ph idx="1"/>
          </p:nvPr>
        </p:nvSpPr>
        <p:spPr>
          <a:solidFill>
            <a:schemeClr val="accent1">
              <a:lumMod val="20000"/>
              <a:lumOff val="80000"/>
            </a:schemeClr>
          </a:solidFill>
        </p:spPr>
        <p:txBody>
          <a:bodyPr/>
          <a:lstStyle/>
          <a:p>
            <a:pPr marL="514350" indent="-514350">
              <a:buFont typeface="+mj-lt"/>
              <a:buAutoNum type="arabicPeriod"/>
            </a:pPr>
            <a:r>
              <a:rPr lang="en-US" dirty="0" smtClean="0"/>
              <a:t>Public</a:t>
            </a:r>
          </a:p>
          <a:p>
            <a:pPr marL="514350" indent="-514350">
              <a:buFont typeface="+mj-lt"/>
              <a:buAutoNum type="arabicPeriod"/>
            </a:pPr>
            <a:r>
              <a:rPr lang="en-US" dirty="0" smtClean="0"/>
              <a:t>Private</a:t>
            </a:r>
          </a:p>
          <a:p>
            <a:pPr marL="514350" indent="-514350">
              <a:buFont typeface="+mj-lt"/>
              <a:buAutoNum type="arabicPeriod"/>
            </a:pPr>
            <a:r>
              <a:rPr lang="en-US" dirty="0" smtClean="0"/>
              <a:t>Protected</a:t>
            </a:r>
          </a:p>
          <a:p>
            <a:pPr marL="514350" indent="-514350">
              <a:buFont typeface="+mj-lt"/>
              <a:buAutoNum type="arabicPeriod"/>
            </a:pPr>
            <a:r>
              <a:rPr lang="en-US" dirty="0" smtClean="0"/>
              <a:t>Internal</a:t>
            </a:r>
          </a:p>
          <a:p>
            <a:pPr marL="514350" indent="-514350">
              <a:buFont typeface="+mj-lt"/>
              <a:buAutoNum type="arabicPeriod"/>
            </a:pPr>
            <a:r>
              <a:rPr lang="en-US" dirty="0" smtClean="0"/>
              <a:t>Protected Internal</a:t>
            </a:r>
          </a:p>
          <a:p>
            <a:pPr marL="514350" indent="-514350">
              <a:buFont typeface="+mj-lt"/>
              <a:buAutoNum type="arabicPeriod"/>
            </a:pPr>
            <a:endParaRPr lang="en-US"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724400"/>
          </a:xfrm>
          <a:solidFill>
            <a:schemeClr val="accent1">
              <a:lumMod val="20000"/>
              <a:lumOff val="80000"/>
            </a:schemeClr>
          </a:solidFill>
        </p:spPr>
        <p:txBody>
          <a:bodyPr/>
          <a:lstStyle/>
          <a:p>
            <a:pPr>
              <a:buFont typeface="Wingdings" pitchFamily="2" charset="2"/>
              <a:buChar char="§"/>
            </a:pPr>
            <a:r>
              <a:rPr lang="en-US" sz="2400" b="1" dirty="0" smtClean="0"/>
              <a:t>Private</a:t>
            </a:r>
          </a:p>
          <a:p>
            <a:pPr>
              <a:buNone/>
            </a:pPr>
            <a:r>
              <a:rPr lang="en-US" dirty="0" smtClean="0"/>
              <a:t>           </a:t>
            </a:r>
            <a:r>
              <a:rPr lang="en-US" sz="2000" dirty="0" smtClean="0"/>
              <a:t>Hide its member variable &amp; function  outside the class</a:t>
            </a:r>
          </a:p>
          <a:p>
            <a:pPr>
              <a:buNone/>
            </a:pPr>
            <a:endParaRPr lang="en-US" sz="2000" dirty="0" smtClean="0"/>
          </a:p>
          <a:p>
            <a:pPr>
              <a:buFont typeface="Wingdings" pitchFamily="2" charset="2"/>
              <a:buChar char="§"/>
            </a:pPr>
            <a:r>
              <a:rPr lang="en-US" sz="2400" b="1" dirty="0" smtClean="0"/>
              <a:t>Public</a:t>
            </a:r>
          </a:p>
          <a:p>
            <a:pPr>
              <a:buNone/>
            </a:pPr>
            <a:r>
              <a:rPr lang="en-US" sz="2000" dirty="0" smtClean="0"/>
              <a:t>             Allow member variable &amp; function within or outside the class</a:t>
            </a:r>
          </a:p>
          <a:p>
            <a:pPr>
              <a:buNone/>
            </a:pPr>
            <a:endParaRPr lang="en-US" sz="2000" dirty="0" smtClean="0"/>
          </a:p>
          <a:p>
            <a:pPr>
              <a:buFont typeface="Wingdings" pitchFamily="2" charset="2"/>
              <a:buChar char="§"/>
            </a:pPr>
            <a:r>
              <a:rPr lang="en-US" sz="2400" b="1" dirty="0" smtClean="0"/>
              <a:t>Protected</a:t>
            </a:r>
          </a:p>
          <a:p>
            <a:pPr>
              <a:buNone/>
            </a:pPr>
            <a:r>
              <a:rPr lang="en-US" sz="2000" dirty="0" smtClean="0"/>
              <a:t>               Hide its member variable &amp; function from other class except the child class. It is important in inheritance</a:t>
            </a:r>
          </a:p>
          <a:p>
            <a:pPr>
              <a:buFont typeface="Wingdings" pitchFamily="2" charset="2"/>
              <a:buChar char="§"/>
            </a:pPr>
            <a:endParaRPr lang="en-US" sz="2000" dirty="0" smtClean="0"/>
          </a:p>
          <a:p>
            <a:pPr>
              <a:buNone/>
            </a:pPr>
            <a:endParaRPr lang="en-US" sz="2000" dirty="0" smtClean="0"/>
          </a:p>
          <a:p>
            <a:pPr>
              <a:buFont typeface="Wingdings" pitchFamily="2" charset="2"/>
              <a:buChar char="§"/>
            </a:pPr>
            <a:endParaRPr lang="en-US" sz="2000" dirty="0" smtClean="0"/>
          </a:p>
          <a:p>
            <a:endParaRPr lang="en-US"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23</a:t>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accent1">
              <a:lumMod val="20000"/>
              <a:lumOff val="80000"/>
            </a:schemeClr>
          </a:solidFill>
        </p:spPr>
        <p:txBody>
          <a:bodyPr/>
          <a:lstStyle/>
          <a:p>
            <a:pPr>
              <a:buFont typeface="Wingdings" pitchFamily="2" charset="2"/>
              <a:buChar char="§"/>
            </a:pPr>
            <a:r>
              <a:rPr lang="en-US" sz="2400" b="1" dirty="0" smtClean="0"/>
              <a:t>Internal</a:t>
            </a:r>
          </a:p>
          <a:p>
            <a:pPr>
              <a:buNone/>
            </a:pPr>
            <a:r>
              <a:rPr lang="en-US" sz="2000" dirty="0" smtClean="0"/>
              <a:t>            Allows class to expose its member variable &amp; function to other</a:t>
            </a:r>
          </a:p>
          <a:p>
            <a:pPr>
              <a:buNone/>
            </a:pPr>
            <a:r>
              <a:rPr lang="en-US" sz="2000" dirty="0" smtClean="0"/>
              <a:t>class objects. </a:t>
            </a:r>
            <a:endParaRPr lang="en-US" dirty="0" smtClean="0"/>
          </a:p>
          <a:p>
            <a:pPr>
              <a:buFont typeface="Wingdings" pitchFamily="2" charset="2"/>
              <a:buChar char="§"/>
            </a:pPr>
            <a:r>
              <a:rPr lang="en-US" sz="2400" b="1" dirty="0" smtClean="0"/>
              <a:t>Protected Internal</a:t>
            </a:r>
          </a:p>
          <a:p>
            <a:pPr>
              <a:buNone/>
            </a:pPr>
            <a:r>
              <a:rPr lang="en-US" sz="2000" dirty="0" smtClean="0"/>
              <a:t>           Allow  a class to expose its member  variable &amp; member function to the containing class ,child </a:t>
            </a:r>
            <a:r>
              <a:rPr lang="en-US" sz="2000" smtClean="0"/>
              <a:t>class .</a:t>
            </a:r>
            <a:endParaRPr lang="en-US" sz="2000" dirty="0" smtClean="0"/>
          </a:p>
          <a:p>
            <a:pPr>
              <a:buFont typeface="Wingdings" pitchFamily="2" charset="2"/>
              <a:buChar char="§"/>
            </a:pPr>
            <a:endParaRPr lang="en-US" sz="2400" b="1"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24</a:t>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27888"/>
          </a:xfrm>
        </p:spPr>
        <p:txBody>
          <a:bodyPr>
            <a:normAutofit fontScale="90000"/>
          </a:bodyPr>
          <a:lstStyle/>
          <a:p>
            <a:r>
              <a:rPr lang="en-US" dirty="0" smtClean="0"/>
              <a:t/>
            </a:r>
            <a:br>
              <a:rPr lang="en-US" dirty="0" smtClean="0"/>
            </a:br>
            <a:r>
              <a:rPr lang="en-US" sz="5400" b="1" u="sng" dirty="0" smtClean="0"/>
              <a:t> </a:t>
            </a:r>
            <a:r>
              <a:rPr lang="en-US" sz="3100" b="1" u="sng" dirty="0" smtClean="0"/>
              <a:t>Methods</a:t>
            </a:r>
            <a:endParaRPr lang="en-US" sz="3100" dirty="0"/>
          </a:p>
        </p:txBody>
      </p:sp>
      <p:sp>
        <p:nvSpPr>
          <p:cNvPr id="3" name="Content Placeholder 2"/>
          <p:cNvSpPr>
            <a:spLocks noGrp="1"/>
          </p:cNvSpPr>
          <p:nvPr>
            <p:ph idx="1"/>
          </p:nvPr>
        </p:nvSpPr>
        <p:spPr>
          <a:solidFill>
            <a:schemeClr val="accent1">
              <a:lumMod val="20000"/>
              <a:lumOff val="80000"/>
            </a:schemeClr>
          </a:solidFill>
        </p:spPr>
        <p:txBody>
          <a:bodyPr/>
          <a:lstStyle/>
          <a:p>
            <a:pPr>
              <a:buNone/>
            </a:pPr>
            <a:r>
              <a:rPr lang="en-US" sz="2000" dirty="0" smtClean="0"/>
              <a:t>       It is set  of one or more programs statements which can be execute by calling to the method name</a:t>
            </a:r>
            <a:r>
              <a:rPr lang="en-US" dirty="0" smtClean="0"/>
              <a:t>.</a:t>
            </a:r>
          </a:p>
          <a:p>
            <a:pPr>
              <a:buNone/>
            </a:pPr>
            <a:r>
              <a:rPr lang="en-US" sz="2000" b="1" u="sng" dirty="0" smtClean="0"/>
              <a:t>Syntax:</a:t>
            </a:r>
          </a:p>
          <a:p>
            <a:pPr>
              <a:buNone/>
            </a:pPr>
            <a:r>
              <a:rPr lang="en-US" sz="2000" dirty="0" smtClean="0"/>
              <a:t>&lt;access </a:t>
            </a:r>
            <a:r>
              <a:rPr lang="en-US" sz="2000" dirty="0" err="1" smtClean="0"/>
              <a:t>specefiers</a:t>
            </a:r>
            <a:r>
              <a:rPr lang="en-US" sz="2000" dirty="0" smtClean="0"/>
              <a:t>&gt;&lt;return type&gt;&lt;method name&gt;(parameters list)</a:t>
            </a:r>
          </a:p>
          <a:p>
            <a:pPr>
              <a:buNone/>
            </a:pPr>
            <a:r>
              <a:rPr lang="en-US" sz="2000" dirty="0" smtClean="0"/>
              <a:t>{</a:t>
            </a:r>
          </a:p>
          <a:p>
            <a:pPr>
              <a:buNone/>
            </a:pPr>
            <a:r>
              <a:rPr lang="en-US" sz="2000" dirty="0" smtClean="0"/>
              <a:t>Method body</a:t>
            </a:r>
          </a:p>
          <a:p>
            <a:pPr>
              <a:buNone/>
            </a:pPr>
            <a:r>
              <a:rPr lang="en-US" sz="2000" dirty="0" smtClean="0"/>
              <a:t>}</a:t>
            </a:r>
          </a:p>
          <a:p>
            <a:pPr>
              <a:buNone/>
            </a:pPr>
            <a:r>
              <a:rPr lang="en-US" sz="2000" b="1" u="sng" dirty="0" smtClean="0"/>
              <a:t>Method </a:t>
            </a:r>
            <a:r>
              <a:rPr lang="en-US" sz="2000" b="1" u="sng" dirty="0" smtClean="0"/>
              <a:t>name</a:t>
            </a:r>
            <a:endParaRPr lang="en-US" sz="2000" dirty="0" smtClean="0"/>
          </a:p>
          <a:p>
            <a:pPr>
              <a:buNone/>
            </a:pPr>
            <a:r>
              <a:rPr lang="en-US" sz="2000" dirty="0" smtClean="0"/>
              <a:t>      This is unique</a:t>
            </a:r>
            <a:r>
              <a:rPr lang="en-US" sz="2000" b="1" dirty="0" smtClean="0"/>
              <a:t>  </a:t>
            </a:r>
            <a:r>
              <a:rPr lang="en-US" sz="2000" dirty="0" smtClean="0"/>
              <a:t>identifier &amp; is case sensitive. The method name cant be</a:t>
            </a:r>
          </a:p>
          <a:p>
            <a:pPr lvl="0">
              <a:buNone/>
            </a:pPr>
            <a:r>
              <a:rPr lang="en-US" sz="2000" dirty="0" smtClean="0"/>
              <a:t>same as variable name or any item declared in class</a:t>
            </a:r>
            <a:r>
              <a:rPr lang="en-US" sz="2000" dirty="0" smtClean="0"/>
              <a:t>.</a:t>
            </a:r>
            <a:r>
              <a:rPr lang="en-US" sz="2000" dirty="0" smtClean="0">
                <a:latin typeface="Calibri" pitchFamily="34" charset="0"/>
                <a:ea typeface="Calibri" pitchFamily="34" charset="0"/>
                <a:cs typeface="Times New Roman" pitchFamily="18" charset="0"/>
              </a:rPr>
              <a:t> </a:t>
            </a:r>
            <a:endParaRPr lang="en-US" sz="2000" dirty="0" smtClean="0">
              <a:latin typeface="Calibri" pitchFamily="34" charset="0"/>
              <a:ea typeface="Calibri" pitchFamily="34" charset="0"/>
              <a:cs typeface="Times New Roman" pitchFamily="18" charset="0"/>
            </a:endParaRPr>
          </a:p>
          <a:p>
            <a:pPr lvl="0">
              <a:buNone/>
            </a:pPr>
            <a:r>
              <a:rPr lang="en-US" sz="2000" b="1" dirty="0" err="1" smtClean="0">
                <a:latin typeface="Calibri" pitchFamily="34" charset="0"/>
                <a:ea typeface="Calibri" pitchFamily="34" charset="0"/>
                <a:cs typeface="Times New Roman" pitchFamily="18" charset="0"/>
              </a:rPr>
              <a:t>Eg</a:t>
            </a:r>
            <a:r>
              <a:rPr lang="en-US" sz="2000" b="1" dirty="0" smtClean="0">
                <a:latin typeface="Calibri" pitchFamily="34" charset="0"/>
                <a:ea typeface="Calibri" pitchFamily="34" charset="0"/>
                <a:cs typeface="Times New Roman" pitchFamily="18" charset="0"/>
              </a:rPr>
              <a:t>: swap no.</a:t>
            </a:r>
            <a:endParaRPr lang="en-US" sz="2000" b="1" dirty="0" smtClean="0">
              <a:latin typeface="Arial" pitchFamily="34" charset="0"/>
              <a:cs typeface="Arial" pitchFamily="34" charset="0"/>
            </a:endParaRPr>
          </a:p>
          <a:p>
            <a:pPr>
              <a:buNone/>
            </a:pPr>
            <a:endParaRPr lang="en-US" sz="2000" dirty="0" smtClean="0"/>
          </a:p>
          <a:p>
            <a:endParaRPr lang="en-US" dirty="0"/>
          </a:p>
        </p:txBody>
      </p:sp>
      <p:sp>
        <p:nvSpPr>
          <p:cNvPr id="6" name="Slide Number Placeholder 5"/>
          <p:cNvSpPr>
            <a:spLocks noGrp="1"/>
          </p:cNvSpPr>
          <p:nvPr>
            <p:ph type="sldNum" sz="quarter" idx="12"/>
          </p:nvPr>
        </p:nvSpPr>
        <p:spPr/>
        <p:txBody>
          <a:bodyPr/>
          <a:lstStyle/>
          <a:p>
            <a:fld id="{EA1CB65B-F050-477A-B534-0F0D1A301663}" type="slidenum">
              <a:rPr lang="en-US" smtClean="0"/>
              <a:pPr/>
              <a:t>25</a:t>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Value</a:t>
            </a:r>
            <a:r>
              <a:rPr lang="en-US" b="1" dirty="0" smtClean="0"/>
              <a:t> </a:t>
            </a:r>
            <a:r>
              <a:rPr lang="en-US" sz="3100" b="1" dirty="0" smtClean="0"/>
              <a:t>Type &amp; Reference Type Data</a:t>
            </a:r>
            <a:endParaRPr lang="en-US" sz="3100" b="1" dirty="0"/>
          </a:p>
        </p:txBody>
      </p:sp>
      <p:graphicFrame>
        <p:nvGraphicFramePr>
          <p:cNvPr id="7" name="Content Placeholder 6"/>
          <p:cNvGraphicFramePr>
            <a:graphicFrameLocks noGrp="1"/>
          </p:cNvGraphicFramePr>
          <p:nvPr>
            <p:ph idx="1"/>
          </p:nvPr>
        </p:nvGraphicFramePr>
        <p:xfrm>
          <a:off x="457200" y="1935163"/>
          <a:ext cx="8229600" cy="385572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Value Type</a:t>
                      </a:r>
                      <a:endParaRPr lang="en-US" dirty="0"/>
                    </a:p>
                  </a:txBody>
                  <a:tcPr/>
                </a:tc>
                <a:tc>
                  <a:txBody>
                    <a:bodyPr/>
                    <a:lstStyle/>
                    <a:p>
                      <a:r>
                        <a:rPr lang="en-US" dirty="0" smtClean="0"/>
                        <a:t>Reference Type</a:t>
                      </a:r>
                      <a:endParaRPr lang="en-US" dirty="0"/>
                    </a:p>
                  </a:txBody>
                  <a:tcPr/>
                </a:tc>
              </a:tr>
              <a:tr h="370840">
                <a:tc>
                  <a:txBody>
                    <a:bodyPr/>
                    <a:lstStyle/>
                    <a:p>
                      <a:r>
                        <a:rPr kumimoji="0" lang="en-US" sz="1800" kern="1200" dirty="0" smtClean="0">
                          <a:solidFill>
                            <a:schemeClr val="dk1"/>
                          </a:solidFill>
                          <a:latin typeface="+mn-lt"/>
                          <a:ea typeface="+mn-ea"/>
                          <a:cs typeface="+mn-cs"/>
                        </a:rPr>
                        <a:t>In value type contains actual data</a:t>
                      </a:r>
                      <a:endParaRPr lang="en-US"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reference types hold the reference to the location where data is stored.</a:t>
                      </a:r>
                    </a:p>
                    <a:p>
                      <a:endParaRPr lang="en-US" dirty="0"/>
                    </a:p>
                  </a:txBody>
                  <a:tcPr/>
                </a:tc>
              </a:tr>
              <a:tr h="370840">
                <a:tc>
                  <a:txBody>
                    <a:bodyPr/>
                    <a:lstStyle/>
                    <a:p>
                      <a:r>
                        <a:rPr kumimoji="0" lang="en-US" sz="1800" kern="1200" dirty="0" smtClean="0">
                          <a:solidFill>
                            <a:schemeClr val="dk1"/>
                          </a:solidFill>
                          <a:latin typeface="+mn-lt"/>
                          <a:ea typeface="+mn-ea"/>
                          <a:cs typeface="+mn-cs"/>
                        </a:rPr>
                        <a:t>Value type is known as direct type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Reference type is known as indirect  type.</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Value type are created in stack memory</a:t>
                      </a:r>
                    </a:p>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dk1"/>
                          </a:solidFill>
                          <a:latin typeface="+mn-lt"/>
                          <a:ea typeface="+mn-ea"/>
                          <a:cs typeface="+mn-cs"/>
                        </a:rPr>
                        <a:t>Reference type are created in heap memory.</a:t>
                      </a:r>
                    </a:p>
                    <a:p>
                      <a:endParaRPr lang="en-US" dirty="0"/>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dirty="0"/>
                    </a:p>
                  </a:txBody>
                  <a:tcPr/>
                </a:tc>
              </a:tr>
            </a:tbl>
          </a:graphicData>
        </a:graphic>
      </p:graphicFrame>
      <p:sp>
        <p:nvSpPr>
          <p:cNvPr id="6" name="Slide Number Placeholder 5"/>
          <p:cNvSpPr>
            <a:spLocks noGrp="1"/>
          </p:cNvSpPr>
          <p:nvPr>
            <p:ph type="sldNum" sz="quarter" idx="12"/>
          </p:nvPr>
        </p:nvSpPr>
        <p:spPr/>
        <p:txBody>
          <a:bodyPr/>
          <a:lstStyle/>
          <a:p>
            <a:fld id="{EA1CB65B-F050-477A-B534-0F0D1A301663}"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04088"/>
          </a:xfrm>
        </p:spPr>
        <p:txBody>
          <a:bodyPr>
            <a:normAutofit fontScale="90000"/>
          </a:bodyPr>
          <a:lstStyle/>
          <a:p>
            <a:pPr lvl="0"/>
            <a:r>
              <a:rPr lang="en-US" dirty="0" smtClean="0"/>
              <a:t/>
            </a:r>
            <a:br>
              <a:rPr lang="en-US" dirty="0" smtClean="0"/>
            </a:br>
            <a:r>
              <a:rPr lang="en-US" sz="5400" u="sng" dirty="0" smtClean="0"/>
              <a:t> </a:t>
            </a:r>
            <a:r>
              <a:rPr lang="en-US" sz="3100" b="1" u="sng" dirty="0" smtClean="0"/>
              <a:t>Structure</a:t>
            </a:r>
            <a:endParaRPr lang="en-US" sz="3100" b="1" dirty="0"/>
          </a:p>
        </p:txBody>
      </p:sp>
      <p:sp>
        <p:nvSpPr>
          <p:cNvPr id="3" name="Content Placeholder 2"/>
          <p:cNvSpPr>
            <a:spLocks noGrp="1"/>
          </p:cNvSpPr>
          <p:nvPr>
            <p:ph idx="1"/>
          </p:nvPr>
        </p:nvSpPr>
        <p:spPr>
          <a:solidFill>
            <a:schemeClr val="accent1">
              <a:lumMod val="20000"/>
              <a:lumOff val="80000"/>
            </a:schemeClr>
          </a:solidFill>
        </p:spPr>
        <p:txBody>
          <a:bodyPr/>
          <a:lstStyle/>
          <a:p>
            <a:endParaRPr lang="en-US" sz="2000" dirty="0" smtClean="0"/>
          </a:p>
          <a:p>
            <a:endParaRPr lang="en-US" sz="2000" dirty="0" smtClean="0"/>
          </a:p>
          <a:p>
            <a:r>
              <a:rPr lang="en-US" sz="2000" dirty="0" smtClean="0"/>
              <a:t>Structure</a:t>
            </a:r>
            <a:r>
              <a:rPr lang="en-US" sz="2000" b="1" dirty="0" smtClean="0"/>
              <a:t> </a:t>
            </a:r>
            <a:r>
              <a:rPr lang="en-US" sz="2000" dirty="0" smtClean="0"/>
              <a:t>is value type of data type</a:t>
            </a:r>
          </a:p>
          <a:p>
            <a:r>
              <a:rPr lang="en-US" sz="2000" dirty="0" smtClean="0"/>
              <a:t>Structure do not support inheritance</a:t>
            </a:r>
          </a:p>
          <a:p>
            <a:r>
              <a:rPr lang="en-US" sz="2000" dirty="0" smtClean="0"/>
              <a:t>Structure cant have default constructor.</a:t>
            </a:r>
          </a:p>
          <a:p>
            <a:r>
              <a:rPr lang="en-US" sz="2000" dirty="0" smtClean="0"/>
              <a:t>We use struct keyword.</a:t>
            </a:r>
          </a:p>
          <a:p>
            <a:endParaRPr lang="en-US" dirty="0"/>
          </a:p>
        </p:txBody>
      </p:sp>
      <p:sp>
        <p:nvSpPr>
          <p:cNvPr id="6" name="Slide Number Placeholder 5"/>
          <p:cNvSpPr>
            <a:spLocks noGrp="1"/>
          </p:cNvSpPr>
          <p:nvPr>
            <p:ph type="sldNum" sz="quarter" idx="12"/>
          </p:nvPr>
        </p:nvSpPr>
        <p:spPr/>
        <p:txBody>
          <a:bodyPr/>
          <a:lstStyle/>
          <a:p>
            <a:fld id="{EA1CB65B-F050-477A-B534-0F0D1A301663}"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sz="3100" b="1" u="sng" dirty="0" err="1" smtClean="0"/>
              <a:t>Enumaration</a:t>
            </a:r>
            <a:r>
              <a:rPr lang="en-US" dirty="0" smtClean="0"/>
              <a:t/>
            </a:r>
            <a:br>
              <a:rPr lang="en-US" dirty="0" smtClean="0"/>
            </a:br>
            <a:endParaRPr lang="en-US" dirty="0"/>
          </a:p>
        </p:txBody>
      </p:sp>
      <p:sp>
        <p:nvSpPr>
          <p:cNvPr id="3" name="Content Placeholder 2"/>
          <p:cNvSpPr>
            <a:spLocks noGrp="1"/>
          </p:cNvSpPr>
          <p:nvPr>
            <p:ph idx="1"/>
          </p:nvPr>
        </p:nvSpPr>
        <p:spPr>
          <a:xfrm>
            <a:off x="381000" y="1752600"/>
            <a:ext cx="8229600" cy="4389120"/>
          </a:xfrm>
        </p:spPr>
        <p:txBody>
          <a:bodyPr/>
          <a:lstStyle/>
          <a:p>
            <a:r>
              <a:rPr lang="en-US" sz="2400" dirty="0" smtClean="0"/>
              <a:t>It is value type</a:t>
            </a:r>
          </a:p>
          <a:p>
            <a:r>
              <a:rPr lang="en-US" sz="2400" dirty="0" err="1" smtClean="0"/>
              <a:t>enum</a:t>
            </a:r>
            <a:r>
              <a:rPr lang="en-US" sz="2400" dirty="0" smtClean="0"/>
              <a:t> Days{</a:t>
            </a:r>
            <a:r>
              <a:rPr lang="en-US" sz="2400" dirty="0" err="1" smtClean="0"/>
              <a:t>mon,tue,wed</a:t>
            </a:r>
            <a:r>
              <a:rPr lang="en-US" sz="2400" dirty="0" smtClean="0"/>
              <a:t>,………..sun};</a:t>
            </a:r>
          </a:p>
          <a:p>
            <a:endParaRPr lang="en-US" dirty="0"/>
          </a:p>
        </p:txBody>
      </p:sp>
      <p:sp>
        <p:nvSpPr>
          <p:cNvPr id="6" name="Slide Number Placeholder 5"/>
          <p:cNvSpPr>
            <a:spLocks noGrp="1"/>
          </p:cNvSpPr>
          <p:nvPr>
            <p:ph type="sldNum" sz="quarter" idx="12"/>
          </p:nvPr>
        </p:nvSpPr>
        <p:spPr/>
        <p:txBody>
          <a:bodyPr/>
          <a:lstStyle/>
          <a:p>
            <a:fld id="{EA1CB65B-F050-477A-B534-0F0D1A301663}"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27888"/>
          </a:xfrm>
        </p:spPr>
        <p:txBody>
          <a:bodyPr>
            <a:normAutofit fontScale="90000"/>
          </a:bodyPr>
          <a:lstStyle/>
          <a:p>
            <a:r>
              <a:rPr lang="en-US" dirty="0" smtClean="0"/>
              <a:t/>
            </a:r>
            <a:br>
              <a:rPr lang="en-US" dirty="0" smtClean="0"/>
            </a:br>
            <a:r>
              <a:rPr lang="en-US" sz="5400" u="sng" dirty="0" smtClean="0"/>
              <a:t> </a:t>
            </a:r>
            <a:r>
              <a:rPr lang="en-US" sz="3100" b="1" u="sng" dirty="0" smtClean="0"/>
              <a:t>Two Types</a:t>
            </a:r>
            <a:endParaRPr lang="en-US" sz="3100" b="1" dirty="0"/>
          </a:p>
        </p:txBody>
      </p:sp>
      <p:sp>
        <p:nvSpPr>
          <p:cNvPr id="3" name="Content Placeholder 2"/>
          <p:cNvSpPr>
            <a:spLocks noGrp="1"/>
          </p:cNvSpPr>
          <p:nvPr>
            <p:ph idx="1"/>
          </p:nvPr>
        </p:nvSpPr>
        <p:spPr>
          <a:solidFill>
            <a:schemeClr val="accent1">
              <a:lumMod val="20000"/>
              <a:lumOff val="80000"/>
            </a:schemeClr>
          </a:solidFill>
        </p:spPr>
        <p:txBody>
          <a:bodyPr/>
          <a:lstStyle/>
          <a:p>
            <a:pPr>
              <a:buNone/>
            </a:pPr>
            <a:r>
              <a:rPr lang="en-US" dirty="0" smtClean="0"/>
              <a:t>1. Instance Constructor</a:t>
            </a:r>
          </a:p>
          <a:p>
            <a:pPr>
              <a:buNone/>
            </a:pPr>
            <a:r>
              <a:rPr lang="en-US" dirty="0" smtClean="0"/>
              <a:t>         -It is called whenever an instance of class is created.</a:t>
            </a:r>
          </a:p>
          <a:p>
            <a:pPr>
              <a:buNone/>
            </a:pPr>
            <a:r>
              <a:rPr lang="en-US" dirty="0" smtClean="0"/>
              <a:t> </a:t>
            </a:r>
          </a:p>
          <a:p>
            <a:pPr>
              <a:buNone/>
            </a:pPr>
            <a:r>
              <a:rPr lang="en-US" dirty="0" smtClean="0"/>
              <a:t>2. Static constructor</a:t>
            </a:r>
          </a:p>
          <a:p>
            <a:pPr>
              <a:buNone/>
            </a:pPr>
            <a:r>
              <a:rPr lang="en-US" dirty="0" smtClean="0"/>
              <a:t>        -It is used to initialize the static variable of the class.</a:t>
            </a:r>
          </a:p>
          <a:p>
            <a:endParaRPr lang="en-US" dirty="0"/>
          </a:p>
        </p:txBody>
      </p:sp>
      <p:sp>
        <p:nvSpPr>
          <p:cNvPr id="6" name="Slide Number Placeholder 5"/>
          <p:cNvSpPr>
            <a:spLocks noGrp="1"/>
          </p:cNvSpPr>
          <p:nvPr>
            <p:ph type="sldNum" sz="quarter" idx="12"/>
          </p:nvPr>
        </p:nvSpPr>
        <p:spPr/>
        <p:txBody>
          <a:bodyPr/>
          <a:lstStyle/>
          <a:p>
            <a:fld id="{EA1CB65B-F050-477A-B534-0F0D1A301663}"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00400" y="1600200"/>
            <a:ext cx="2895600" cy="411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p:cNvSpPr/>
          <p:nvPr/>
        </p:nvSpPr>
        <p:spPr>
          <a:xfrm>
            <a:off x="3886200" y="2286000"/>
            <a:ext cx="1447800" cy="533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810000" y="3200400"/>
            <a:ext cx="1752600" cy="205740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4114800" y="4191000"/>
            <a:ext cx="1066800" cy="6858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3886200" y="1752600"/>
            <a:ext cx="1524000" cy="400110"/>
          </a:xfrm>
          <a:prstGeom prst="rect">
            <a:avLst/>
          </a:prstGeom>
          <a:noFill/>
        </p:spPr>
        <p:txBody>
          <a:bodyPr wrap="square" rtlCol="0">
            <a:spAutoFit/>
          </a:bodyPr>
          <a:lstStyle/>
          <a:p>
            <a:r>
              <a:rPr lang="en-US" dirty="0" smtClean="0"/>
              <a:t>     </a:t>
            </a:r>
            <a:r>
              <a:rPr lang="en-US" sz="2000" b="1" dirty="0" smtClean="0"/>
              <a:t>CLR</a:t>
            </a:r>
            <a:endParaRPr lang="en-US" sz="2000" b="1" dirty="0"/>
          </a:p>
        </p:txBody>
      </p:sp>
      <p:sp>
        <p:nvSpPr>
          <p:cNvPr id="8" name="TextBox 7"/>
          <p:cNvSpPr txBox="1"/>
          <p:nvPr/>
        </p:nvSpPr>
        <p:spPr>
          <a:xfrm>
            <a:off x="4114800" y="2362200"/>
            <a:ext cx="990600" cy="369332"/>
          </a:xfrm>
          <a:prstGeom prst="rect">
            <a:avLst/>
          </a:prstGeom>
          <a:noFill/>
        </p:spPr>
        <p:txBody>
          <a:bodyPr wrap="square" rtlCol="0">
            <a:spAutoFit/>
          </a:bodyPr>
          <a:lstStyle/>
          <a:p>
            <a:r>
              <a:rPr lang="en-US" b="1" dirty="0" smtClean="0"/>
              <a:t>   JIT</a:t>
            </a:r>
            <a:endParaRPr lang="en-US" b="1" dirty="0"/>
          </a:p>
        </p:txBody>
      </p:sp>
      <p:sp>
        <p:nvSpPr>
          <p:cNvPr id="9" name="TextBox 8"/>
          <p:cNvSpPr txBox="1"/>
          <p:nvPr/>
        </p:nvSpPr>
        <p:spPr>
          <a:xfrm>
            <a:off x="4038600" y="3581400"/>
            <a:ext cx="1371600" cy="369332"/>
          </a:xfrm>
          <a:prstGeom prst="rect">
            <a:avLst/>
          </a:prstGeom>
          <a:noFill/>
        </p:spPr>
        <p:txBody>
          <a:bodyPr wrap="square" rtlCol="0">
            <a:spAutoFit/>
          </a:bodyPr>
          <a:lstStyle/>
          <a:p>
            <a:r>
              <a:rPr lang="en-US" dirty="0" smtClean="0"/>
              <a:t>     </a:t>
            </a:r>
            <a:r>
              <a:rPr lang="en-US" b="1" dirty="0" smtClean="0"/>
              <a:t>CLS</a:t>
            </a:r>
            <a:endParaRPr lang="en-US" b="1" dirty="0"/>
          </a:p>
        </p:txBody>
      </p:sp>
      <p:sp>
        <p:nvSpPr>
          <p:cNvPr id="10" name="TextBox 9"/>
          <p:cNvSpPr txBox="1"/>
          <p:nvPr/>
        </p:nvSpPr>
        <p:spPr>
          <a:xfrm>
            <a:off x="4343400" y="4419600"/>
            <a:ext cx="762000" cy="369332"/>
          </a:xfrm>
          <a:prstGeom prst="rect">
            <a:avLst/>
          </a:prstGeom>
          <a:noFill/>
        </p:spPr>
        <p:txBody>
          <a:bodyPr wrap="square" rtlCol="0">
            <a:spAutoFit/>
          </a:bodyPr>
          <a:lstStyle/>
          <a:p>
            <a:r>
              <a:rPr lang="en-US" b="1" dirty="0" smtClean="0"/>
              <a:t>CTS</a:t>
            </a:r>
            <a:endParaRPr lang="en-US" b="1" dirty="0"/>
          </a:p>
        </p:txBody>
      </p:sp>
      <p:sp>
        <p:nvSpPr>
          <p:cNvPr id="12" name="Slide Number Placeholder 11"/>
          <p:cNvSpPr>
            <a:spLocks noGrp="1"/>
          </p:cNvSpPr>
          <p:nvPr>
            <p:ph type="sldNum" sz="quarter" idx="12"/>
          </p:nvPr>
        </p:nvSpPr>
        <p:spPr/>
        <p:txBody>
          <a:bodyPr/>
          <a:lstStyle/>
          <a:p>
            <a:fld id="{EA1CB65B-F050-477A-B534-0F0D1A301663}" type="slidenum">
              <a:rPr lang="en-US" smtClean="0"/>
              <a:pPr/>
              <a:t>3</a:t>
            </a:fld>
            <a:endParaRPr lang="en-US"/>
          </a:p>
        </p:txBody>
      </p:sp>
      <p:sp>
        <p:nvSpPr>
          <p:cNvPr id="15" name="Footer Placeholder 5"/>
          <p:cNvSpPr>
            <a:spLocks noGrp="1"/>
          </p:cNvSpPr>
          <p:nvPr>
            <p:ph type="ftr" sz="quarter" idx="11"/>
          </p:nvPr>
        </p:nvSpPr>
        <p:spPr>
          <a:xfrm>
            <a:off x="2667000" y="6356350"/>
            <a:ext cx="4495800" cy="365125"/>
          </a:xfrm>
        </p:spPr>
        <p:txBody>
          <a:bodyPr/>
          <a:lstStyle/>
          <a:p>
            <a:r>
              <a:rPr lang="en-US" sz="1600" b="1" dirty="0" smtClean="0"/>
              <a:t>	</a:t>
            </a:r>
            <a:r>
              <a:rPr lang="en-US" sz="1600" b="1" dirty="0" smtClean="0"/>
              <a:t>www.enosislearning.com</a:t>
            </a:r>
            <a:endParaRPr lang="en-US" sz="1600" b="1"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04088"/>
          </a:xfrm>
        </p:spPr>
        <p:txBody>
          <a:bodyPr>
            <a:normAutofit fontScale="90000"/>
          </a:bodyPr>
          <a:lstStyle/>
          <a:p>
            <a:r>
              <a:rPr lang="en-US" dirty="0" smtClean="0"/>
              <a:t/>
            </a:r>
            <a:br>
              <a:rPr lang="en-US" dirty="0" smtClean="0"/>
            </a:br>
            <a:r>
              <a:rPr lang="en-US" b="1" u="sng" dirty="0" smtClean="0"/>
              <a:t> Constructor</a:t>
            </a:r>
            <a:endParaRPr lang="en-US" dirty="0"/>
          </a:p>
        </p:txBody>
      </p:sp>
      <p:sp>
        <p:nvSpPr>
          <p:cNvPr id="3" name="Content Placeholder 2"/>
          <p:cNvSpPr>
            <a:spLocks noGrp="1"/>
          </p:cNvSpPr>
          <p:nvPr>
            <p:ph idx="1"/>
          </p:nvPr>
        </p:nvSpPr>
        <p:spPr>
          <a:solidFill>
            <a:schemeClr val="accent1">
              <a:lumMod val="20000"/>
              <a:lumOff val="80000"/>
            </a:schemeClr>
          </a:solidFill>
        </p:spPr>
        <p:txBody>
          <a:bodyPr/>
          <a:lstStyle/>
          <a:p>
            <a:pPr lvl="0"/>
            <a:r>
              <a:rPr lang="en-US" sz="2000" dirty="0" smtClean="0"/>
              <a:t>Constructor is special type that is invoked when you create instance of   class.</a:t>
            </a:r>
          </a:p>
          <a:p>
            <a:pPr lvl="0"/>
            <a:r>
              <a:rPr lang="en-US" sz="2000" dirty="0" smtClean="0"/>
              <a:t>Constructor is used to initialize object.</a:t>
            </a:r>
          </a:p>
          <a:p>
            <a:pPr lvl="0"/>
            <a:r>
              <a:rPr lang="en-US" sz="2000" dirty="0" smtClean="0"/>
              <a:t>Constructor is used to initialize the member of the class, the constructor have the same name as the class.</a:t>
            </a:r>
          </a:p>
          <a:p>
            <a:pPr lvl="0"/>
            <a:r>
              <a:rPr lang="en-US" sz="2000" dirty="0" smtClean="0"/>
              <a:t>a constructor is a method in the class which gets executed when its object is created.</a:t>
            </a:r>
          </a:p>
          <a:p>
            <a:endParaRPr lang="en-US" dirty="0"/>
          </a:p>
        </p:txBody>
      </p:sp>
      <p:sp>
        <p:nvSpPr>
          <p:cNvPr id="6" name="Slide Number Placeholder 5"/>
          <p:cNvSpPr>
            <a:spLocks noGrp="1"/>
          </p:cNvSpPr>
          <p:nvPr>
            <p:ph type="sldNum" sz="quarter" idx="12"/>
          </p:nvPr>
        </p:nvSpPr>
        <p:spPr/>
        <p:txBody>
          <a:bodyPr/>
          <a:lstStyle/>
          <a:p>
            <a:fld id="{EA1CB65B-F050-477A-B534-0F0D1A301663}"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accent1">
              <a:lumMod val="20000"/>
              <a:lumOff val="80000"/>
            </a:schemeClr>
          </a:solidFill>
        </p:spPr>
        <p:txBody>
          <a:bodyPr/>
          <a:lstStyle/>
          <a:p>
            <a:pPr lvl="0"/>
            <a:r>
              <a:rPr lang="en-US" dirty="0" smtClean="0"/>
              <a:t>If there is no constructor define ,the compiler creates default.</a:t>
            </a:r>
          </a:p>
          <a:p>
            <a:pPr lvl="0"/>
            <a:r>
              <a:rPr lang="en-US" dirty="0" smtClean="0"/>
              <a:t>Constructor are used to initialize data member &amp; not for any output.</a:t>
            </a:r>
          </a:p>
          <a:p>
            <a:endParaRPr lang="en-US" dirty="0"/>
          </a:p>
        </p:txBody>
      </p:sp>
      <p:sp>
        <p:nvSpPr>
          <p:cNvPr id="6" name="Slide Number Placeholder 5"/>
          <p:cNvSpPr>
            <a:spLocks noGrp="1"/>
          </p:cNvSpPr>
          <p:nvPr>
            <p:ph type="sldNum" sz="quarter" idx="12"/>
          </p:nvPr>
        </p:nvSpPr>
        <p:spPr/>
        <p:txBody>
          <a:bodyPr/>
          <a:lstStyle/>
          <a:p>
            <a:fld id="{EA1CB65B-F050-477A-B534-0F0D1A301663}"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551688"/>
          </a:xfrm>
        </p:spPr>
        <p:txBody>
          <a:bodyPr>
            <a:normAutofit/>
          </a:bodyPr>
          <a:lstStyle/>
          <a:p>
            <a:r>
              <a:rPr lang="en-US" sz="2800" b="1" u="sng" dirty="0" smtClean="0"/>
              <a:t>Destructor</a:t>
            </a:r>
            <a:endParaRPr lang="en-US" sz="2800" b="1" dirty="0"/>
          </a:p>
        </p:txBody>
      </p:sp>
      <p:sp>
        <p:nvSpPr>
          <p:cNvPr id="3" name="Content Placeholder 2"/>
          <p:cNvSpPr>
            <a:spLocks noGrp="1"/>
          </p:cNvSpPr>
          <p:nvPr>
            <p:ph idx="1"/>
          </p:nvPr>
        </p:nvSpPr>
        <p:spPr>
          <a:xfrm>
            <a:off x="457200" y="2514600"/>
            <a:ext cx="8229600" cy="3810000"/>
          </a:xfrm>
          <a:solidFill>
            <a:schemeClr val="accent1">
              <a:lumMod val="20000"/>
              <a:lumOff val="80000"/>
            </a:schemeClr>
          </a:solidFill>
        </p:spPr>
        <p:txBody>
          <a:bodyPr/>
          <a:lstStyle/>
          <a:p>
            <a:r>
              <a:rPr lang="en-US" dirty="0" smtClean="0"/>
              <a:t>It is special type of method that are used to release the instance of a class from memory</a:t>
            </a:r>
          </a:p>
          <a:p>
            <a:r>
              <a:rPr lang="en-US" dirty="0" smtClean="0"/>
              <a:t>Class can have only one destructor.</a:t>
            </a:r>
          </a:p>
          <a:p>
            <a:r>
              <a:rPr lang="en-US" dirty="0" smtClean="0"/>
              <a:t>Eg:4</a:t>
            </a:r>
          </a:p>
          <a:p>
            <a:endParaRPr lang="en-US" dirty="0"/>
          </a:p>
        </p:txBody>
      </p:sp>
      <p:sp>
        <p:nvSpPr>
          <p:cNvPr id="4" name="Date Placeholder 3"/>
          <p:cNvSpPr>
            <a:spLocks noGrp="1"/>
          </p:cNvSpPr>
          <p:nvPr>
            <p:ph type="dt" sz="half" idx="10"/>
          </p:nvPr>
        </p:nvSpPr>
        <p:spPr/>
        <p:txBody>
          <a:bodyPr/>
          <a:lstStyle/>
          <a:p>
            <a:endParaRPr lang="en-US" dirty="0"/>
          </a:p>
        </p:txBody>
      </p:sp>
      <p:sp>
        <p:nvSpPr>
          <p:cNvPr id="6" name="Slide Number Placeholder 5"/>
          <p:cNvSpPr>
            <a:spLocks noGrp="1"/>
          </p:cNvSpPr>
          <p:nvPr>
            <p:ph type="sldNum" sz="quarter" idx="12"/>
          </p:nvPr>
        </p:nvSpPr>
        <p:spPr/>
        <p:txBody>
          <a:bodyPr/>
          <a:lstStyle/>
          <a:p>
            <a:fld id="{EA1CB65B-F050-477A-B534-0F0D1A301663}"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627888"/>
          </a:xfrm>
        </p:spPr>
        <p:txBody>
          <a:bodyPr>
            <a:normAutofit fontScale="90000"/>
          </a:bodyPr>
          <a:lstStyle/>
          <a:p>
            <a:r>
              <a:rPr lang="en-US" dirty="0" smtClean="0"/>
              <a:t> </a:t>
            </a:r>
            <a:r>
              <a:rPr lang="en-US" u="sng" dirty="0" smtClean="0"/>
              <a:t>  </a:t>
            </a:r>
            <a:r>
              <a:rPr lang="en-US" dirty="0" smtClean="0"/>
              <a:t/>
            </a:r>
            <a:br>
              <a:rPr lang="en-US" dirty="0" smtClean="0"/>
            </a:br>
            <a:r>
              <a:rPr lang="en-US" u="sng" dirty="0" smtClean="0"/>
              <a:t> </a:t>
            </a:r>
            <a:r>
              <a:rPr lang="en-US" sz="3100" b="1" u="sng" dirty="0" smtClean="0"/>
              <a:t>Garbage Collection </a:t>
            </a:r>
            <a:endParaRPr lang="en-US" sz="3100" b="1" u="sng" dirty="0"/>
          </a:p>
        </p:txBody>
      </p:sp>
      <p:sp>
        <p:nvSpPr>
          <p:cNvPr id="3" name="Content Placeholder 2"/>
          <p:cNvSpPr>
            <a:spLocks noGrp="1"/>
          </p:cNvSpPr>
          <p:nvPr>
            <p:ph idx="1"/>
          </p:nvPr>
        </p:nvSpPr>
        <p:spPr>
          <a:xfrm>
            <a:off x="457200" y="2743200"/>
            <a:ext cx="8229600" cy="3581400"/>
          </a:xfrm>
          <a:solidFill>
            <a:schemeClr val="accent1">
              <a:lumMod val="20000"/>
              <a:lumOff val="80000"/>
            </a:schemeClr>
          </a:solidFill>
        </p:spPr>
        <p:txBody>
          <a:bodyPr/>
          <a:lstStyle/>
          <a:p>
            <a:r>
              <a:rPr lang="en-US" sz="2400" u="sng" dirty="0" smtClean="0"/>
              <a:t>It is </a:t>
            </a:r>
            <a:r>
              <a:rPr lang="en-US" sz="2400" dirty="0" smtClean="0"/>
              <a:t>process that automatically frees the memory of object that are no more in use.</a:t>
            </a:r>
          </a:p>
          <a:p>
            <a:r>
              <a:rPr lang="en-US" sz="2400" dirty="0" smtClean="0"/>
              <a:t>The process of garbage collection hap pence automatically.</a:t>
            </a:r>
          </a:p>
          <a:p>
            <a:r>
              <a:rPr lang="en-US" sz="2400" dirty="0" smtClean="0"/>
              <a:t>C#  provide special method  namely Finalize(),Dispose()</a:t>
            </a:r>
          </a:p>
          <a:p>
            <a:endParaRPr lang="en-US" dirty="0"/>
          </a:p>
        </p:txBody>
      </p:sp>
      <p:sp>
        <p:nvSpPr>
          <p:cNvPr id="6" name="Slide Number Placeholder 5"/>
          <p:cNvSpPr>
            <a:spLocks noGrp="1"/>
          </p:cNvSpPr>
          <p:nvPr>
            <p:ph type="sldNum" sz="quarter" idx="12"/>
          </p:nvPr>
        </p:nvSpPr>
        <p:spPr/>
        <p:txBody>
          <a:bodyPr/>
          <a:lstStyle/>
          <a:p>
            <a:fld id="{EA1CB65B-F050-477A-B534-0F0D1A301663}"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71600"/>
            <a:ext cx="8229600" cy="475488"/>
          </a:xfrm>
        </p:spPr>
        <p:txBody>
          <a:bodyPr>
            <a:normAutofit/>
          </a:bodyPr>
          <a:lstStyle/>
          <a:p>
            <a:r>
              <a:rPr lang="en-US" sz="2800" b="1" u="sng" dirty="0" smtClean="0"/>
              <a:t>Array</a:t>
            </a:r>
            <a:endParaRPr lang="en-US" sz="2800" b="1" u="sng" dirty="0"/>
          </a:p>
        </p:txBody>
      </p:sp>
      <p:sp>
        <p:nvSpPr>
          <p:cNvPr id="3" name="Content Placeholder 2"/>
          <p:cNvSpPr>
            <a:spLocks noGrp="1"/>
          </p:cNvSpPr>
          <p:nvPr>
            <p:ph idx="1"/>
          </p:nvPr>
        </p:nvSpPr>
        <p:spPr/>
        <p:txBody>
          <a:bodyPr/>
          <a:lstStyle/>
          <a:p>
            <a:r>
              <a:rPr lang="en-US" dirty="0" smtClean="0"/>
              <a:t>Array is  a collection of values of the same data type.</a:t>
            </a:r>
          </a:p>
          <a:p>
            <a:r>
              <a:rPr lang="en-US" dirty="0" smtClean="0"/>
              <a:t>Array is reference type data type.</a:t>
            </a:r>
          </a:p>
          <a:p>
            <a:r>
              <a:rPr lang="en-US" sz="2400" dirty="0" smtClean="0"/>
              <a:t>Syntax:</a:t>
            </a:r>
          </a:p>
          <a:p>
            <a:pPr>
              <a:buNone/>
            </a:pPr>
            <a:r>
              <a:rPr lang="en-US" dirty="0" smtClean="0"/>
              <a:t>               </a:t>
            </a:r>
            <a:r>
              <a:rPr lang="en-US" dirty="0" err="1" smtClean="0"/>
              <a:t>datatype</a:t>
            </a:r>
            <a:r>
              <a:rPr lang="en-US" dirty="0" smtClean="0"/>
              <a:t>[] </a:t>
            </a:r>
            <a:r>
              <a:rPr lang="en-US" dirty="0" err="1" smtClean="0"/>
              <a:t>Arrayname</a:t>
            </a:r>
            <a:r>
              <a:rPr lang="en-US" dirty="0" smtClean="0"/>
              <a:t>;</a:t>
            </a:r>
          </a:p>
          <a:p>
            <a:pPr>
              <a:buNone/>
            </a:pPr>
            <a:r>
              <a:rPr lang="en-US" dirty="0" smtClean="0"/>
              <a:t>                  </a:t>
            </a:r>
            <a:r>
              <a:rPr lang="en-US" dirty="0" err="1" smtClean="0">
                <a:solidFill>
                  <a:srgbClr val="FF0000"/>
                </a:solidFill>
              </a:rPr>
              <a:t>int</a:t>
            </a:r>
            <a:r>
              <a:rPr lang="en-US" dirty="0" smtClean="0">
                <a:solidFill>
                  <a:srgbClr val="FF0000"/>
                </a:solidFill>
              </a:rPr>
              <a:t>         []       score;</a:t>
            </a:r>
          </a:p>
          <a:p>
            <a:endParaRPr lang="en-US" dirty="0"/>
          </a:p>
        </p:txBody>
      </p:sp>
      <p:sp>
        <p:nvSpPr>
          <p:cNvPr id="6" name="Slide Number Placeholder 5"/>
          <p:cNvSpPr>
            <a:spLocks noGrp="1"/>
          </p:cNvSpPr>
          <p:nvPr>
            <p:ph type="sldNum" sz="quarter" idx="12"/>
          </p:nvPr>
        </p:nvSpPr>
        <p:spPr/>
        <p:txBody>
          <a:bodyPr/>
          <a:lstStyle/>
          <a:p>
            <a:fld id="{EA1CB65B-F050-477A-B534-0F0D1A301663}"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A1CB65B-F050-477A-B534-0F0D1A301663}" type="slidenum">
              <a:rPr lang="en-US" smtClean="0"/>
              <a:pPr/>
              <a:t>35</a:t>
            </a:fld>
            <a:endParaRPr lang="en-US"/>
          </a:p>
        </p:txBody>
      </p:sp>
      <p:sp>
        <p:nvSpPr>
          <p:cNvPr id="8" name="Content Placeholder 7"/>
          <p:cNvSpPr>
            <a:spLocks noGrp="1"/>
          </p:cNvSpPr>
          <p:nvPr>
            <p:ph idx="1"/>
          </p:nvPr>
        </p:nvSpPr>
        <p:spPr/>
        <p:txBody>
          <a:bodyPr>
            <a:normAutofit/>
          </a:bodyPr>
          <a:lstStyle/>
          <a:p>
            <a:pPr>
              <a:buNone/>
            </a:pPr>
            <a:r>
              <a:rPr lang="en-US" sz="2000" dirty="0" smtClean="0"/>
              <a:t> </a:t>
            </a:r>
            <a:r>
              <a:rPr lang="en-US" sz="2000" b="1" u="sng" dirty="0" smtClean="0"/>
              <a:t>Single dimensional         </a:t>
            </a:r>
            <a:r>
              <a:rPr lang="en-US" sz="2000" u="sng" dirty="0" smtClean="0"/>
              <a:t>     </a:t>
            </a:r>
          </a:p>
          <a:p>
            <a:pPr>
              <a:buNone/>
            </a:pPr>
            <a:r>
              <a:rPr lang="en-US" sz="2000" dirty="0" smtClean="0"/>
              <a:t>                               </a:t>
            </a:r>
          </a:p>
          <a:p>
            <a:pPr>
              <a:buNone/>
            </a:pPr>
            <a:r>
              <a:rPr lang="en-US" sz="2000" dirty="0" smtClean="0"/>
              <a:t>     </a:t>
            </a:r>
            <a:r>
              <a:rPr lang="en-US" sz="2000" dirty="0" err="1" smtClean="0"/>
              <a:t>Int</a:t>
            </a:r>
            <a:r>
              <a:rPr lang="en-US" sz="2000" dirty="0" smtClean="0"/>
              <a:t>[]num;</a:t>
            </a:r>
          </a:p>
          <a:p>
            <a:pPr>
              <a:buNone/>
            </a:pPr>
            <a:endParaRPr lang="en-US" sz="2000" dirty="0" smtClean="0"/>
          </a:p>
          <a:p>
            <a:pPr>
              <a:buNone/>
            </a:pPr>
            <a:r>
              <a:rPr lang="en-US" sz="2000" b="1" u="sng" dirty="0" smtClean="0"/>
              <a:t>Multidimensional Array</a:t>
            </a:r>
          </a:p>
          <a:p>
            <a:pPr>
              <a:buNone/>
            </a:pPr>
            <a:endParaRPr lang="en-US" sz="2000" dirty="0" smtClean="0"/>
          </a:p>
          <a:p>
            <a:pPr>
              <a:buNone/>
            </a:pPr>
            <a:r>
              <a:rPr lang="en-US" sz="2000" dirty="0" err="1" smtClean="0"/>
              <a:t>Int</a:t>
            </a:r>
            <a:r>
              <a:rPr lang="en-US" sz="2000" dirty="0" smtClean="0"/>
              <a:t>[,]num;      0</a:t>
            </a:r>
          </a:p>
          <a:p>
            <a:pPr>
              <a:buNone/>
            </a:pPr>
            <a:r>
              <a:rPr lang="en-US" sz="2000" dirty="0" smtClean="0"/>
              <a:t>                        1</a:t>
            </a:r>
            <a:endParaRPr lang="en-US" sz="2000" dirty="0"/>
          </a:p>
        </p:txBody>
      </p:sp>
      <p:sp>
        <p:nvSpPr>
          <p:cNvPr id="9" name="Rectangle 8"/>
          <p:cNvSpPr/>
          <p:nvPr/>
        </p:nvSpPr>
        <p:spPr>
          <a:xfrm>
            <a:off x="2362200" y="2819400"/>
            <a:ext cx="762000" cy="4572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3048000" y="2819400"/>
            <a:ext cx="762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3810000" y="2819400"/>
            <a:ext cx="6858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2438400" y="2895600"/>
            <a:ext cx="381000" cy="369332"/>
          </a:xfrm>
          <a:prstGeom prst="rect">
            <a:avLst/>
          </a:prstGeom>
          <a:noFill/>
        </p:spPr>
        <p:txBody>
          <a:bodyPr wrap="square" rtlCol="0">
            <a:spAutoFit/>
          </a:bodyPr>
          <a:lstStyle/>
          <a:p>
            <a:r>
              <a:rPr lang="en-US" dirty="0" smtClean="0"/>
              <a:t>0</a:t>
            </a:r>
            <a:endParaRPr lang="en-US" dirty="0"/>
          </a:p>
        </p:txBody>
      </p:sp>
      <p:sp>
        <p:nvSpPr>
          <p:cNvPr id="13" name="TextBox 12"/>
          <p:cNvSpPr txBox="1"/>
          <p:nvPr/>
        </p:nvSpPr>
        <p:spPr>
          <a:xfrm>
            <a:off x="3200400" y="2971800"/>
            <a:ext cx="381000" cy="369332"/>
          </a:xfrm>
          <a:prstGeom prst="rect">
            <a:avLst/>
          </a:prstGeom>
          <a:noFill/>
        </p:spPr>
        <p:txBody>
          <a:bodyPr wrap="square" rtlCol="0">
            <a:spAutoFit/>
          </a:bodyPr>
          <a:lstStyle/>
          <a:p>
            <a:r>
              <a:rPr lang="en-US" dirty="0" smtClean="0"/>
              <a:t>1</a:t>
            </a:r>
            <a:endParaRPr lang="en-US" dirty="0"/>
          </a:p>
        </p:txBody>
      </p:sp>
      <p:sp>
        <p:nvSpPr>
          <p:cNvPr id="14" name="TextBox 13"/>
          <p:cNvSpPr txBox="1"/>
          <p:nvPr/>
        </p:nvSpPr>
        <p:spPr>
          <a:xfrm>
            <a:off x="3962400" y="2971800"/>
            <a:ext cx="381000" cy="369332"/>
          </a:xfrm>
          <a:prstGeom prst="rect">
            <a:avLst/>
          </a:prstGeom>
          <a:noFill/>
        </p:spPr>
        <p:txBody>
          <a:bodyPr wrap="square" rtlCol="0">
            <a:spAutoFit/>
          </a:bodyPr>
          <a:lstStyle/>
          <a:p>
            <a:r>
              <a:rPr lang="en-US" dirty="0" smtClean="0"/>
              <a:t>2</a:t>
            </a:r>
            <a:endParaRPr lang="en-US" dirty="0"/>
          </a:p>
        </p:txBody>
      </p:sp>
      <p:sp>
        <p:nvSpPr>
          <p:cNvPr id="15" name="Rectangle 14"/>
          <p:cNvSpPr/>
          <p:nvPr/>
        </p:nvSpPr>
        <p:spPr>
          <a:xfrm>
            <a:off x="25146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32004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200400" y="4572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2514600" y="4572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88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3886200" y="4572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p:cNvSpPr txBox="1"/>
          <p:nvPr/>
        </p:nvSpPr>
        <p:spPr>
          <a:xfrm>
            <a:off x="2667000" y="4648200"/>
            <a:ext cx="304800" cy="369332"/>
          </a:xfrm>
          <a:prstGeom prst="rect">
            <a:avLst/>
          </a:prstGeom>
          <a:noFill/>
        </p:spPr>
        <p:txBody>
          <a:bodyPr wrap="square" rtlCol="0">
            <a:spAutoFit/>
          </a:bodyPr>
          <a:lstStyle/>
          <a:p>
            <a:r>
              <a:rPr lang="en-US" dirty="0" smtClean="0"/>
              <a:t>0</a:t>
            </a:r>
            <a:endParaRPr lang="en-US" dirty="0"/>
          </a:p>
        </p:txBody>
      </p:sp>
      <p:sp>
        <p:nvSpPr>
          <p:cNvPr id="22" name="TextBox 21"/>
          <p:cNvSpPr txBox="1"/>
          <p:nvPr/>
        </p:nvSpPr>
        <p:spPr>
          <a:xfrm>
            <a:off x="3352800" y="4648200"/>
            <a:ext cx="381000" cy="369332"/>
          </a:xfrm>
          <a:prstGeom prst="rect">
            <a:avLst/>
          </a:prstGeom>
          <a:noFill/>
        </p:spPr>
        <p:txBody>
          <a:bodyPr wrap="square" rtlCol="0">
            <a:spAutoFit/>
          </a:bodyPr>
          <a:lstStyle/>
          <a:p>
            <a:r>
              <a:rPr lang="en-US" dirty="0" smtClean="0"/>
              <a:t>1</a:t>
            </a:r>
            <a:endParaRPr lang="en-US" dirty="0"/>
          </a:p>
        </p:txBody>
      </p:sp>
      <p:sp>
        <p:nvSpPr>
          <p:cNvPr id="23" name="TextBox 22"/>
          <p:cNvSpPr txBox="1"/>
          <p:nvPr/>
        </p:nvSpPr>
        <p:spPr>
          <a:xfrm>
            <a:off x="4038600" y="4648200"/>
            <a:ext cx="304800" cy="369332"/>
          </a:xfrm>
          <a:prstGeom prst="rect">
            <a:avLst/>
          </a:prstGeom>
          <a:noFill/>
        </p:spPr>
        <p:txBody>
          <a:bodyPr wrap="square" rtlCol="0">
            <a:spAutoFit/>
          </a:bodyPr>
          <a:lstStyle/>
          <a:p>
            <a:r>
              <a:rPr lang="en-US" dirty="0" smtClean="0"/>
              <a:t>2</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704088"/>
          </a:xfrm>
        </p:spPr>
        <p:txBody>
          <a:bodyPr>
            <a:normAutofit fontScale="90000"/>
          </a:bodyPr>
          <a:lstStyle/>
          <a:p>
            <a:r>
              <a:rPr lang="en-US" dirty="0" smtClean="0"/>
              <a:t/>
            </a:r>
            <a:br>
              <a:rPr lang="en-US" dirty="0" smtClean="0"/>
            </a:br>
            <a:r>
              <a:rPr lang="en-US" sz="3100" b="1" u="sng" dirty="0" smtClean="0"/>
              <a:t> Polymorphism</a:t>
            </a:r>
            <a:endParaRPr lang="en-US" sz="3100" dirty="0"/>
          </a:p>
        </p:txBody>
      </p:sp>
      <p:sp>
        <p:nvSpPr>
          <p:cNvPr id="3" name="Content Placeholder 2"/>
          <p:cNvSpPr>
            <a:spLocks noGrp="1"/>
          </p:cNvSpPr>
          <p:nvPr>
            <p:ph idx="1"/>
          </p:nvPr>
        </p:nvSpPr>
        <p:spPr>
          <a:xfrm>
            <a:off x="457200" y="2209800"/>
            <a:ext cx="8229600" cy="4114800"/>
          </a:xfrm>
          <a:solidFill>
            <a:schemeClr val="accent1">
              <a:lumMod val="20000"/>
              <a:lumOff val="80000"/>
            </a:schemeClr>
          </a:solidFill>
        </p:spPr>
        <p:txBody>
          <a:bodyPr>
            <a:normAutofit/>
          </a:bodyPr>
          <a:lstStyle/>
          <a:p>
            <a:r>
              <a:rPr lang="en-US" sz="2000" dirty="0" smtClean="0"/>
              <a:t>It is Greek word ‘poly’ means many &amp; forms</a:t>
            </a:r>
          </a:p>
          <a:p>
            <a:r>
              <a:rPr lang="en-US" sz="2000" dirty="0" err="1" smtClean="0"/>
              <a:t>Eg</a:t>
            </a:r>
            <a:r>
              <a:rPr lang="en-US" sz="2000" dirty="0" smtClean="0"/>
              <a:t>: person can react differently to various situation</a:t>
            </a:r>
          </a:p>
          <a:p>
            <a:pPr>
              <a:buNone/>
            </a:pPr>
            <a:endParaRPr lang="en-US" sz="2000" dirty="0" smtClean="0"/>
          </a:p>
          <a:p>
            <a:pPr>
              <a:buNone/>
            </a:pPr>
            <a:r>
              <a:rPr lang="en-US" sz="2000" u="sng" dirty="0" smtClean="0"/>
              <a:t>Two Type</a:t>
            </a:r>
          </a:p>
          <a:p>
            <a:pPr>
              <a:buNone/>
            </a:pPr>
            <a:r>
              <a:rPr lang="en-US" sz="2000" dirty="0" smtClean="0"/>
              <a:t>1. static-function overloading (compile time)</a:t>
            </a:r>
          </a:p>
          <a:p>
            <a:pPr>
              <a:buNone/>
            </a:pPr>
            <a:r>
              <a:rPr lang="en-US" sz="2000" dirty="0" smtClean="0"/>
              <a:t>2. </a:t>
            </a:r>
            <a:r>
              <a:rPr lang="en-US" sz="2000" smtClean="0"/>
              <a:t>dynamic- </a:t>
            </a:r>
            <a:r>
              <a:rPr lang="en-US" sz="2000" dirty="0" smtClean="0"/>
              <a:t>virtual function(run time)</a:t>
            </a:r>
          </a:p>
          <a:p>
            <a:endParaRPr lang="en-US" sz="2000" dirty="0"/>
          </a:p>
        </p:txBody>
      </p:sp>
      <p:sp>
        <p:nvSpPr>
          <p:cNvPr id="6" name="Slide Number Placeholder 5"/>
          <p:cNvSpPr>
            <a:spLocks noGrp="1"/>
          </p:cNvSpPr>
          <p:nvPr>
            <p:ph type="sldNum" sz="quarter" idx="12"/>
          </p:nvPr>
        </p:nvSpPr>
        <p:spPr/>
        <p:txBody>
          <a:bodyPr/>
          <a:lstStyle/>
          <a:p>
            <a:fld id="{EA1CB65B-F050-477A-B534-0F0D1A301663}"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2179320"/>
          </a:xfrm>
          <a:solidFill>
            <a:schemeClr val="accent1">
              <a:lumMod val="20000"/>
              <a:lumOff val="80000"/>
            </a:schemeClr>
          </a:solidFill>
        </p:spPr>
        <p:txBody>
          <a:bodyPr/>
          <a:lstStyle/>
          <a:p>
            <a:pPr>
              <a:buNone/>
            </a:pPr>
            <a:r>
              <a:rPr lang="en-US" dirty="0" smtClean="0"/>
              <a:t>In </a:t>
            </a:r>
            <a:r>
              <a:rPr lang="en-US" sz="2400" b="1" u="sng" dirty="0" smtClean="0"/>
              <a:t>dynamic polymorphism </a:t>
            </a:r>
            <a:r>
              <a:rPr lang="en-US" dirty="0" smtClean="0"/>
              <a:t>there is two approaches:</a:t>
            </a:r>
          </a:p>
          <a:p>
            <a:pPr>
              <a:buNone/>
            </a:pPr>
            <a:r>
              <a:rPr lang="en-US" sz="2400" dirty="0" smtClean="0"/>
              <a:t>1. abstract class</a:t>
            </a:r>
          </a:p>
          <a:p>
            <a:pPr>
              <a:buNone/>
            </a:pPr>
            <a:r>
              <a:rPr lang="en-US" sz="2400" dirty="0" smtClean="0"/>
              <a:t>2. virtual function</a:t>
            </a:r>
          </a:p>
          <a:p>
            <a:endParaRPr lang="en-US"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Operator overloading</a:t>
            </a:r>
            <a:endParaRPr lang="en-US" sz="2800" b="1" u="sng" dirty="0"/>
          </a:p>
        </p:txBody>
      </p:sp>
      <p:sp>
        <p:nvSpPr>
          <p:cNvPr id="3" name="Content Placeholder 2"/>
          <p:cNvSpPr>
            <a:spLocks noGrp="1"/>
          </p:cNvSpPr>
          <p:nvPr>
            <p:ph idx="1"/>
          </p:nvPr>
        </p:nvSpPr>
        <p:spPr/>
        <p:txBody>
          <a:bodyPr/>
          <a:lstStyle/>
          <a:p>
            <a:r>
              <a:rPr lang="en-US" dirty="0" smtClean="0"/>
              <a:t>Operator overloading provides additional capabilities  to c# operators when they are applied to user defined data type.</a:t>
            </a:r>
          </a:p>
          <a:p>
            <a:r>
              <a:rPr lang="en-US" dirty="0" smtClean="0"/>
              <a:t>Only predefined set of operators can be overload .</a:t>
            </a:r>
          </a:p>
          <a:p>
            <a:r>
              <a:rPr lang="en-US" dirty="0" smtClean="0"/>
              <a:t> Assignment operators  &amp; special symbol cannot be overload</a:t>
            </a:r>
            <a:endParaRPr lang="en-US"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80288"/>
          </a:xfrm>
        </p:spPr>
        <p:txBody>
          <a:bodyPr>
            <a:normAutofit fontScale="90000"/>
          </a:bodyPr>
          <a:lstStyle/>
          <a:p>
            <a:r>
              <a:rPr lang="en-US" sz="2800" b="1" u="sng" dirty="0" smtClean="0"/>
              <a:t>Inheritance</a:t>
            </a:r>
            <a:r>
              <a:rPr lang="en-US" sz="2800" dirty="0" smtClean="0"/>
              <a:t/>
            </a:r>
            <a:br>
              <a:rPr lang="en-US" sz="2800" dirty="0" smtClean="0"/>
            </a:br>
            <a:endParaRPr lang="en-US" sz="2800" dirty="0"/>
          </a:p>
        </p:txBody>
      </p:sp>
      <p:sp>
        <p:nvSpPr>
          <p:cNvPr id="3" name="Content Placeholder 2"/>
          <p:cNvSpPr>
            <a:spLocks noGrp="1"/>
          </p:cNvSpPr>
          <p:nvPr>
            <p:ph idx="1"/>
          </p:nvPr>
        </p:nvSpPr>
        <p:spPr>
          <a:xfrm>
            <a:off x="457200" y="2286000"/>
            <a:ext cx="8229600" cy="4038600"/>
          </a:xfrm>
          <a:solidFill>
            <a:schemeClr val="accent1">
              <a:lumMod val="20000"/>
              <a:lumOff val="80000"/>
            </a:schemeClr>
          </a:solidFill>
        </p:spPr>
        <p:txBody>
          <a:bodyPr/>
          <a:lstStyle/>
          <a:p>
            <a:pPr>
              <a:buNone/>
            </a:pPr>
            <a:r>
              <a:rPr lang="en-US" sz="2400" dirty="0" smtClean="0"/>
              <a:t>1. Multiple</a:t>
            </a:r>
          </a:p>
          <a:p>
            <a:pPr>
              <a:buNone/>
            </a:pPr>
            <a:r>
              <a:rPr lang="en-US" sz="2400" dirty="0" smtClean="0"/>
              <a:t>2. Multilevel</a:t>
            </a:r>
          </a:p>
          <a:p>
            <a:pPr>
              <a:buNone/>
            </a:pPr>
            <a:r>
              <a:rPr lang="en-US" sz="2400" dirty="0" smtClean="0"/>
              <a:t>3. Hierchial</a:t>
            </a:r>
          </a:p>
          <a:p>
            <a:pPr>
              <a:buNone/>
            </a:pPr>
            <a:r>
              <a:rPr lang="en-US" sz="2400" dirty="0" smtClean="0"/>
              <a:t>4. Hybrid</a:t>
            </a:r>
          </a:p>
          <a:p>
            <a:pPr>
              <a:buNone/>
            </a:pPr>
            <a:endParaRPr lang="en-US" sz="2400" dirty="0" smtClean="0"/>
          </a:p>
          <a:p>
            <a:pPr>
              <a:buNone/>
            </a:pPr>
            <a:r>
              <a:rPr lang="en-US" sz="2400" dirty="0" smtClean="0"/>
              <a:t>In c# we use multilevel &amp; hierchial inheritance</a:t>
            </a:r>
          </a:p>
          <a:p>
            <a:pPr>
              <a:buNone/>
            </a:pPr>
            <a:endParaRPr lang="en-US" sz="2400" dirty="0" smtClean="0"/>
          </a:p>
          <a:p>
            <a:endParaRPr lang="en-US"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b="1" u="sng" dirty="0" smtClean="0"/>
              <a:t/>
            </a:r>
            <a:br>
              <a:rPr lang="en-US" sz="3600" b="1" u="sng" dirty="0" smtClean="0"/>
            </a:br>
            <a:r>
              <a:rPr lang="en-US" sz="3600" b="1" u="sng" dirty="0" smtClean="0"/>
              <a:t>.</a:t>
            </a:r>
            <a:r>
              <a:rPr lang="en-US" sz="2200" b="1" u="sng" dirty="0" smtClean="0"/>
              <a:t>NET Framework class library</a:t>
            </a:r>
            <a:br>
              <a:rPr lang="en-US" sz="2200" b="1" u="sng" dirty="0" smtClean="0"/>
            </a:br>
            <a:endParaRPr lang="en-US" sz="2200" dirty="0"/>
          </a:p>
        </p:txBody>
      </p:sp>
      <p:sp>
        <p:nvSpPr>
          <p:cNvPr id="3" name="Content Placeholder 2"/>
          <p:cNvSpPr>
            <a:spLocks noGrp="1"/>
          </p:cNvSpPr>
          <p:nvPr>
            <p:ph idx="1"/>
          </p:nvPr>
        </p:nvSpPr>
        <p:spPr>
          <a:solidFill>
            <a:schemeClr val="accent1">
              <a:lumMod val="20000"/>
              <a:lumOff val="80000"/>
            </a:schemeClr>
          </a:solidFill>
        </p:spPr>
        <p:txBody>
          <a:bodyPr>
            <a:normAutofit fontScale="92500" lnSpcReduction="10000"/>
          </a:bodyPr>
          <a:lstStyle/>
          <a:p>
            <a:pPr>
              <a:buNone/>
            </a:pPr>
            <a:endParaRPr lang="en-US" sz="2000" b="1" u="sng" dirty="0"/>
          </a:p>
          <a:p>
            <a:pPr>
              <a:buNone/>
            </a:pPr>
            <a:r>
              <a:rPr lang="en-US" sz="2000" b="1" dirty="0"/>
              <a:t> </a:t>
            </a:r>
            <a:r>
              <a:rPr lang="en-US" sz="2000" b="1" u="sng" dirty="0" smtClean="0"/>
              <a:t>Class Library</a:t>
            </a:r>
            <a:endParaRPr lang="en-US" sz="2000" u="sng" dirty="0"/>
          </a:p>
          <a:p>
            <a:pPr lvl="0">
              <a:buFont typeface="Wingdings" pitchFamily="2" charset="2"/>
              <a:buChar char="Ø"/>
            </a:pPr>
            <a:r>
              <a:rPr lang="en-US" sz="2200" dirty="0"/>
              <a:t> </a:t>
            </a:r>
            <a:r>
              <a:rPr lang="en-US" sz="2200" dirty="0" smtClean="0"/>
              <a:t>     class </a:t>
            </a:r>
            <a:r>
              <a:rPr lang="en-US" sz="2200" dirty="0"/>
              <a:t>library is built on object  oriented nature.</a:t>
            </a:r>
          </a:p>
          <a:p>
            <a:pPr lvl="0">
              <a:buFont typeface="Wingdings" pitchFamily="2" charset="2"/>
              <a:buChar char="Ø"/>
            </a:pPr>
            <a:r>
              <a:rPr lang="en-US" sz="2200" dirty="0"/>
              <a:t>It provide  classes that can be use in the code .such as string </a:t>
            </a:r>
            <a:r>
              <a:rPr lang="en-US" sz="2200" dirty="0" smtClean="0"/>
              <a:t>managment,data </a:t>
            </a:r>
            <a:r>
              <a:rPr lang="en-US" sz="2200" dirty="0"/>
              <a:t>collection,db </a:t>
            </a:r>
            <a:r>
              <a:rPr lang="en-US" sz="2200" dirty="0" smtClean="0"/>
              <a:t>connectivity, file </a:t>
            </a:r>
            <a:r>
              <a:rPr lang="en-US" sz="2200" dirty="0"/>
              <a:t>access</a:t>
            </a:r>
          </a:p>
          <a:p>
            <a:pPr lvl="0">
              <a:buFont typeface="Wingdings" pitchFamily="2" charset="2"/>
              <a:buChar char="Ø"/>
            </a:pPr>
            <a:r>
              <a:rPr lang="en-US" sz="2200" dirty="0"/>
              <a:t> Means u can use the same set of class for performing task in </a:t>
            </a:r>
            <a:r>
              <a:rPr lang="en-US" sz="2200" dirty="0" err="1"/>
              <a:t>vc</a:t>
            </a:r>
            <a:r>
              <a:rPr lang="en-US" sz="2200" dirty="0" smtClean="0"/>
              <a:t># &amp; </a:t>
            </a:r>
            <a:r>
              <a:rPr lang="en-US" sz="2200" dirty="0" err="1" smtClean="0"/>
              <a:t>vc</a:t>
            </a:r>
            <a:r>
              <a:rPr lang="en-US" sz="2200" dirty="0"/>
              <a:t>++ also.</a:t>
            </a:r>
          </a:p>
          <a:p>
            <a:pPr>
              <a:buNone/>
            </a:pPr>
            <a:r>
              <a:rPr lang="en-US" dirty="0"/>
              <a:t> </a:t>
            </a:r>
          </a:p>
          <a:p>
            <a:pPr>
              <a:buNone/>
            </a:pPr>
            <a:r>
              <a:rPr lang="en-US" sz="1900" b="1" u="sng" dirty="0"/>
              <a:t>Global assembly cache</a:t>
            </a:r>
            <a:endParaRPr lang="en-US" sz="1900" dirty="0"/>
          </a:p>
          <a:p>
            <a:pPr lvl="0">
              <a:buFont typeface="Wingdings" pitchFamily="2" charset="2"/>
              <a:buChar char="Ø"/>
            </a:pPr>
            <a:r>
              <a:rPr lang="en-US" sz="2200" dirty="0"/>
              <a:t>Is where all assemblies resides</a:t>
            </a:r>
          </a:p>
          <a:p>
            <a:pPr lvl="0">
              <a:buFont typeface="Wingdings" pitchFamily="2" charset="2"/>
              <a:buChar char="Ø"/>
            </a:pPr>
            <a:r>
              <a:rPr lang="en-US" sz="2200" dirty="0"/>
              <a:t>If the app. has to be shared</a:t>
            </a:r>
            <a:r>
              <a:rPr lang="en-US" sz="2200" u="sng" dirty="0"/>
              <a:t> </a:t>
            </a:r>
            <a:r>
              <a:rPr lang="en-US" sz="2200" dirty="0"/>
              <a:t>among several applications this is in the same comp</a:t>
            </a:r>
            <a:r>
              <a:rPr lang="en-US" sz="2400" dirty="0"/>
              <a:t>.</a:t>
            </a:r>
          </a:p>
          <a:p>
            <a:pPr>
              <a:buNone/>
            </a:pPr>
            <a:r>
              <a:rPr lang="en-US" sz="2400" dirty="0"/>
              <a:t> </a:t>
            </a:r>
          </a:p>
          <a:p>
            <a:endParaRPr lang="en-US" sz="2200"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4</a:t>
            </a:fld>
            <a:endParaRPr lang="en-US"/>
          </a:p>
        </p:txBody>
      </p:sp>
      <p:sp>
        <p:nvSpPr>
          <p:cNvPr id="8" name="Footer Placeholder 5"/>
          <p:cNvSpPr>
            <a:spLocks noGrp="1"/>
          </p:cNvSpPr>
          <p:nvPr>
            <p:ph type="ftr" sz="quarter" idx="11"/>
          </p:nvPr>
        </p:nvSpPr>
        <p:spPr>
          <a:xfrm>
            <a:off x="2667000" y="6356350"/>
            <a:ext cx="4495800" cy="365125"/>
          </a:xfrm>
        </p:spPr>
        <p:txBody>
          <a:bodyPr/>
          <a:lstStyle/>
          <a:p>
            <a:r>
              <a:rPr lang="en-US" sz="1600" b="1" dirty="0" smtClean="0"/>
              <a:t>	</a:t>
            </a:r>
            <a:r>
              <a:rPr lang="en-US" sz="1600" b="1" dirty="0" smtClean="0"/>
              <a:t>www.enosislearning.com</a:t>
            </a:r>
            <a:endParaRPr lang="en-US" sz="1600" b="1"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67000"/>
            <a:ext cx="8229600" cy="3657600"/>
          </a:xfrm>
          <a:solidFill>
            <a:schemeClr val="accent1">
              <a:lumMod val="20000"/>
              <a:lumOff val="80000"/>
            </a:schemeClr>
          </a:solidFill>
        </p:spPr>
        <p:txBody>
          <a:bodyPr/>
          <a:lstStyle/>
          <a:p>
            <a:r>
              <a:rPr lang="en-US" sz="2000" dirty="0" smtClean="0"/>
              <a:t>Abstract class is half define parent class. The</a:t>
            </a:r>
            <a:r>
              <a:rPr lang="en-US" sz="2000" b="1" dirty="0" smtClean="0"/>
              <a:t> full implementation of </a:t>
            </a:r>
            <a:r>
              <a:rPr lang="en-US" sz="2000" dirty="0" smtClean="0"/>
              <a:t>abstract class is defined by the child class.</a:t>
            </a:r>
          </a:p>
          <a:p>
            <a:r>
              <a:rPr lang="en-US" sz="2000" dirty="0" smtClean="0"/>
              <a:t>Abstract class have abstract methods.</a:t>
            </a:r>
          </a:p>
          <a:p>
            <a:r>
              <a:rPr lang="en-US" sz="2000" dirty="0" smtClean="0"/>
              <a:t>Abstract class are used when we want to share common functionality in parent child relationship.</a:t>
            </a:r>
          </a:p>
          <a:p>
            <a:r>
              <a:rPr lang="en-US" sz="2000" dirty="0" smtClean="0"/>
              <a:t>Here we can declare variable,&amp; it can be inherited.</a:t>
            </a:r>
          </a:p>
          <a:p>
            <a:endParaRPr lang="en-US" sz="2000" dirty="0" smtClean="0"/>
          </a:p>
          <a:p>
            <a:endParaRPr lang="en-US"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40</a:t>
            </a:fld>
            <a:endParaRPr lang="en-US"/>
          </a:p>
        </p:txBody>
      </p:sp>
      <p:sp>
        <p:nvSpPr>
          <p:cNvPr id="1025" name="Rectangle 1"/>
          <p:cNvSpPr>
            <a:spLocks noGrp="1" noChangeArrowheads="1"/>
          </p:cNvSpPr>
          <p:nvPr>
            <p:ph type="title"/>
          </p:nvPr>
        </p:nvSpPr>
        <p:spPr bwMode="auto">
          <a:xfrm>
            <a:off x="457200" y="1143000"/>
            <a:ext cx="2296590"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800" b="1" i="0" u="sng" strike="noStrike" cap="none" normalizeH="0" baseline="0" dirty="0" smtClean="0">
                <a:ln>
                  <a:noFill/>
                </a:ln>
                <a:solidFill>
                  <a:schemeClr val="tx1"/>
                </a:solidFill>
                <a:effectLst/>
                <a:latin typeface="Calibri" pitchFamily="34" charset="0"/>
                <a:ea typeface="Calibri" pitchFamily="34" charset="0"/>
                <a:cs typeface="Times New Roman" pitchFamily="18" charset="0"/>
              </a:rPr>
              <a:t>Abstract class </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35480"/>
            <a:ext cx="8229600" cy="2179320"/>
          </a:xfrm>
          <a:solidFill>
            <a:schemeClr val="accent1">
              <a:lumMod val="20000"/>
              <a:lumOff val="80000"/>
            </a:schemeClr>
          </a:solidFill>
        </p:spPr>
        <p:txBody>
          <a:bodyPr>
            <a:normAutofit/>
          </a:bodyPr>
          <a:lstStyle/>
          <a:p>
            <a:pPr>
              <a:buNone/>
            </a:pPr>
            <a:r>
              <a:rPr lang="en-US" sz="2000" dirty="0" smtClean="0"/>
              <a:t>1.   You can not create an instance of an abstract class.</a:t>
            </a:r>
          </a:p>
          <a:p>
            <a:pPr>
              <a:buNone/>
            </a:pPr>
            <a:r>
              <a:rPr lang="en-US" sz="2000" dirty="0" smtClean="0"/>
              <a:t>2.   You cant declare an abstract method outside an abstract class.</a:t>
            </a:r>
          </a:p>
          <a:p>
            <a:pPr>
              <a:buNone/>
            </a:pPr>
            <a:r>
              <a:rPr lang="en-US" sz="2000" dirty="0" smtClean="0"/>
              <a:t>3.   A class which is derived from abstract class must override all the     methods of abstract class.</a:t>
            </a:r>
          </a:p>
          <a:p>
            <a:endParaRPr lang="en-US" sz="2000"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dirty="0" err="1" smtClean="0"/>
              <a:t>EnosisLearning</a:t>
            </a:r>
            <a:endParaRPr lang="en-US" dirty="0"/>
          </a:p>
        </p:txBody>
      </p:sp>
      <p:sp>
        <p:nvSpPr>
          <p:cNvPr id="6" name="Slide Number Placeholder 5"/>
          <p:cNvSpPr>
            <a:spLocks noGrp="1"/>
          </p:cNvSpPr>
          <p:nvPr>
            <p:ph type="sldNum" sz="quarter" idx="12"/>
          </p:nvPr>
        </p:nvSpPr>
        <p:spPr/>
        <p:txBody>
          <a:bodyPr/>
          <a:lstStyle/>
          <a:p>
            <a:fld id="{EA1CB65B-F050-477A-B534-0F0D1A301663}"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80288"/>
          </a:xfrm>
        </p:spPr>
        <p:txBody>
          <a:bodyPr>
            <a:normAutofit fontScale="90000"/>
          </a:bodyPr>
          <a:lstStyle/>
          <a:p>
            <a:r>
              <a:rPr lang="en-US" dirty="0" smtClean="0"/>
              <a:t/>
            </a:r>
            <a:br>
              <a:rPr lang="en-US" dirty="0" smtClean="0"/>
            </a:br>
            <a:r>
              <a:rPr lang="en-US" b="1" u="sng" dirty="0" smtClean="0"/>
              <a:t> </a:t>
            </a:r>
            <a:r>
              <a:rPr lang="en-US" sz="3100" b="1" u="sng" dirty="0" smtClean="0"/>
              <a:t>Virtual function</a:t>
            </a:r>
            <a:endParaRPr lang="en-US" sz="3100" dirty="0"/>
          </a:p>
        </p:txBody>
      </p:sp>
      <p:sp>
        <p:nvSpPr>
          <p:cNvPr id="3" name="Content Placeholder 2"/>
          <p:cNvSpPr>
            <a:spLocks noGrp="1"/>
          </p:cNvSpPr>
          <p:nvPr>
            <p:ph idx="1"/>
          </p:nvPr>
        </p:nvSpPr>
        <p:spPr/>
        <p:txBody>
          <a:bodyPr/>
          <a:lstStyle/>
          <a:p>
            <a:pPr lvl="0"/>
            <a:r>
              <a:rPr lang="en-US" sz="2400" dirty="0" smtClean="0"/>
              <a:t>When you have a function defined in class that you want to be implemented by the inherited classes, you can use virtual function.</a:t>
            </a:r>
          </a:p>
          <a:p>
            <a:pPr lvl="0"/>
            <a:r>
              <a:rPr lang="en-US" sz="2400" dirty="0" smtClean="0"/>
              <a:t>We use virtual as keyword.</a:t>
            </a:r>
          </a:p>
          <a:p>
            <a:endParaRPr lang="en-US"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Sealed Classes</a:t>
            </a:r>
            <a:endParaRPr lang="en-US" sz="2800" b="1" u="sng" dirty="0"/>
          </a:p>
        </p:txBody>
      </p:sp>
      <p:sp>
        <p:nvSpPr>
          <p:cNvPr id="3" name="Content Placeholder 2"/>
          <p:cNvSpPr>
            <a:spLocks noGrp="1"/>
          </p:cNvSpPr>
          <p:nvPr>
            <p:ph idx="1"/>
          </p:nvPr>
        </p:nvSpPr>
        <p:spPr/>
        <p:txBody>
          <a:bodyPr/>
          <a:lstStyle/>
          <a:p>
            <a:r>
              <a:rPr lang="en-US" sz="2400" dirty="0" smtClean="0"/>
              <a:t>There may be times when you do not need a class to be executed .</a:t>
            </a:r>
          </a:p>
          <a:p>
            <a:r>
              <a:rPr lang="en-US" sz="2400" dirty="0" smtClean="0"/>
              <a:t>You may even want to force users not to inherit a class.</a:t>
            </a:r>
          </a:p>
          <a:p>
            <a:r>
              <a:rPr lang="en-US" sz="2400" dirty="0" smtClean="0"/>
              <a:t>Sealing the class using the sealed keyword.</a:t>
            </a:r>
          </a:p>
          <a:p>
            <a:r>
              <a:rPr lang="en-US" sz="2400" dirty="0" smtClean="0"/>
              <a:t>Keyword tells compiler that the class is sealed and therefore cannot be extended.</a:t>
            </a:r>
          </a:p>
          <a:p>
            <a:r>
              <a:rPr lang="en-US" sz="2400" dirty="0" smtClean="0"/>
              <a:t>No class can be derived from sealed class</a:t>
            </a:r>
            <a:r>
              <a:rPr lang="en-US" dirty="0" smtClean="0"/>
              <a:t>.</a:t>
            </a:r>
            <a:endParaRPr lang="en-US"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dirty="0" smtClean="0"/>
              <a:t>Syntax:</a:t>
            </a:r>
          </a:p>
          <a:p>
            <a:pPr>
              <a:buNone/>
            </a:pPr>
            <a:r>
              <a:rPr lang="en-US" sz="2000" dirty="0" smtClean="0"/>
              <a:t>sealed class  </a:t>
            </a:r>
            <a:r>
              <a:rPr lang="en-US" sz="2000" dirty="0" err="1" smtClean="0"/>
              <a:t>FinalClass</a:t>
            </a:r>
            <a:endParaRPr lang="en-US" sz="2000" dirty="0" smtClean="0"/>
          </a:p>
          <a:p>
            <a:pPr>
              <a:buNone/>
            </a:pPr>
            <a:r>
              <a:rPr lang="en-US" sz="2000" b="1" dirty="0" smtClean="0"/>
              <a:t>{</a:t>
            </a:r>
          </a:p>
          <a:p>
            <a:pPr>
              <a:buNone/>
            </a:pPr>
            <a:r>
              <a:rPr lang="en-US" sz="2000" dirty="0" smtClean="0"/>
              <a:t>Private  </a:t>
            </a:r>
            <a:r>
              <a:rPr lang="en-US" sz="2000" dirty="0" err="1" smtClean="0"/>
              <a:t>int</a:t>
            </a:r>
            <a:r>
              <a:rPr lang="en-US" sz="2000" dirty="0" smtClean="0"/>
              <a:t> x;</a:t>
            </a:r>
          </a:p>
          <a:p>
            <a:pPr>
              <a:buNone/>
            </a:pPr>
            <a:r>
              <a:rPr lang="en-US" sz="2000" dirty="0" smtClean="0"/>
              <a:t>Public void method1()</a:t>
            </a:r>
          </a:p>
          <a:p>
            <a:pPr>
              <a:buNone/>
            </a:pPr>
            <a:r>
              <a:rPr lang="en-US" sz="2000" dirty="0" smtClean="0"/>
              <a:t>{</a:t>
            </a:r>
          </a:p>
          <a:p>
            <a:pPr>
              <a:buNone/>
            </a:pPr>
            <a:r>
              <a:rPr lang="en-US" sz="2000" dirty="0" smtClean="0"/>
              <a:t>}</a:t>
            </a:r>
          </a:p>
          <a:p>
            <a:pPr>
              <a:buNone/>
            </a:pPr>
            <a:r>
              <a:rPr lang="en-US" sz="2000" dirty="0" smtClean="0"/>
              <a:t>}</a:t>
            </a:r>
            <a:r>
              <a:rPr lang="en-US" sz="2400" dirty="0" smtClean="0"/>
              <a:t>    </a:t>
            </a:r>
            <a:endParaRPr lang="en-US" sz="2400"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r>
              <a:rPr lang="en-US" sz="2400" dirty="0" smtClean="0"/>
              <a:t>A method can also be sealed and in that case the method cannot be overridden.</a:t>
            </a:r>
          </a:p>
          <a:p>
            <a:pPr>
              <a:buNone/>
            </a:pPr>
            <a:r>
              <a:rPr lang="en-US" sz="2400" b="1" u="sng" dirty="0" smtClean="0"/>
              <a:t>Syntax:</a:t>
            </a:r>
          </a:p>
          <a:p>
            <a:pPr>
              <a:buNone/>
            </a:pPr>
            <a:r>
              <a:rPr lang="en-US" sz="2400" dirty="0" smtClean="0"/>
              <a:t>sealed class  </a:t>
            </a:r>
            <a:r>
              <a:rPr lang="en-US" sz="2400" dirty="0" err="1" smtClean="0"/>
              <a:t>FinalClass</a:t>
            </a:r>
            <a:endParaRPr lang="en-US" sz="2400" dirty="0" smtClean="0"/>
          </a:p>
          <a:p>
            <a:pPr>
              <a:buNone/>
            </a:pPr>
            <a:r>
              <a:rPr lang="en-US" sz="2400" b="1" dirty="0" smtClean="0"/>
              <a:t>{</a:t>
            </a:r>
          </a:p>
          <a:p>
            <a:pPr>
              <a:buNone/>
            </a:pPr>
            <a:r>
              <a:rPr lang="en-US" sz="2400" dirty="0" smtClean="0"/>
              <a:t>Private  </a:t>
            </a:r>
            <a:r>
              <a:rPr lang="en-US" sz="2400" dirty="0" err="1" smtClean="0"/>
              <a:t>int</a:t>
            </a:r>
            <a:r>
              <a:rPr lang="en-US" sz="2400" dirty="0" smtClean="0"/>
              <a:t> x;</a:t>
            </a:r>
          </a:p>
          <a:p>
            <a:pPr>
              <a:buNone/>
            </a:pPr>
            <a:r>
              <a:rPr lang="en-US" sz="2400" dirty="0" smtClean="0"/>
              <a:t>Public sealed void method1()</a:t>
            </a:r>
          </a:p>
          <a:p>
            <a:pPr>
              <a:buNone/>
            </a:pPr>
            <a:r>
              <a:rPr lang="en-US" sz="2400" dirty="0" smtClean="0"/>
              <a:t>{</a:t>
            </a:r>
          </a:p>
          <a:p>
            <a:pPr>
              <a:buNone/>
            </a:pPr>
            <a:r>
              <a:rPr lang="en-US" sz="2400" dirty="0" smtClean="0"/>
              <a:t>}</a:t>
            </a:r>
          </a:p>
          <a:p>
            <a:pPr>
              <a:buNone/>
            </a:pPr>
            <a:r>
              <a:rPr lang="en-US" sz="2400" dirty="0" smtClean="0"/>
              <a:t>}</a:t>
            </a:r>
            <a:r>
              <a:rPr lang="en-US" sz="2800" dirty="0" smtClean="0"/>
              <a:t>    </a:t>
            </a:r>
          </a:p>
          <a:p>
            <a:pPr>
              <a:buNone/>
            </a:pPr>
            <a:endParaRPr lang="en-US" sz="2400" b="1" u="sng" dirty="0" smtClean="0"/>
          </a:p>
          <a:p>
            <a:pPr>
              <a:buNone/>
            </a:pPr>
            <a:r>
              <a:rPr lang="en-US" dirty="0" smtClean="0"/>
              <a:t>                </a:t>
            </a:r>
            <a:endParaRPr lang="en-US"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45</a:t>
            </a:fld>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80288"/>
          </a:xfrm>
        </p:spPr>
        <p:txBody>
          <a:bodyPr>
            <a:normAutofit fontScale="90000"/>
          </a:bodyPr>
          <a:lstStyle/>
          <a:p>
            <a:r>
              <a:rPr lang="en-US" dirty="0" smtClean="0"/>
              <a:t/>
            </a:r>
            <a:br>
              <a:rPr lang="en-US" dirty="0" smtClean="0"/>
            </a:br>
            <a:r>
              <a:rPr lang="en-US" b="1" u="sng" dirty="0" smtClean="0"/>
              <a:t> </a:t>
            </a:r>
            <a:r>
              <a:rPr lang="en-US" sz="3100" b="1" u="sng" dirty="0" smtClean="0"/>
              <a:t>Interface</a:t>
            </a:r>
            <a:endParaRPr lang="en-US" sz="3100" u="sng" dirty="0"/>
          </a:p>
        </p:txBody>
      </p:sp>
      <p:sp>
        <p:nvSpPr>
          <p:cNvPr id="3" name="Content Placeholder 2"/>
          <p:cNvSpPr>
            <a:spLocks noGrp="1"/>
          </p:cNvSpPr>
          <p:nvPr>
            <p:ph idx="1"/>
          </p:nvPr>
        </p:nvSpPr>
        <p:spPr>
          <a:solidFill>
            <a:schemeClr val="accent1">
              <a:lumMod val="20000"/>
              <a:lumOff val="80000"/>
            </a:schemeClr>
          </a:solidFill>
        </p:spPr>
        <p:txBody>
          <a:bodyPr>
            <a:normAutofit/>
          </a:bodyPr>
          <a:lstStyle/>
          <a:p>
            <a:r>
              <a:rPr lang="en-US" sz="2000" dirty="0" smtClean="0"/>
              <a:t>Interface looks like class but has no implementation. Interface contain only the declaration of members.</a:t>
            </a:r>
          </a:p>
          <a:p>
            <a:r>
              <a:rPr lang="en-US" sz="2000" dirty="0" smtClean="0"/>
              <a:t>all the interface is used when u want the standard structure of methods to be followed by class,</a:t>
            </a:r>
          </a:p>
          <a:p>
            <a:r>
              <a:rPr lang="en-US" sz="2000" dirty="0" smtClean="0"/>
              <a:t>Interface defines properties, methods &amp;events which area known as the member of the interface.</a:t>
            </a:r>
          </a:p>
          <a:p>
            <a:pPr lvl="0"/>
            <a:r>
              <a:rPr lang="en-US" sz="2000" dirty="0" smtClean="0"/>
              <a:t>Interface contains only the declaration of members.</a:t>
            </a:r>
          </a:p>
          <a:p>
            <a:r>
              <a:rPr lang="en-US" sz="2000" dirty="0" smtClean="0"/>
              <a:t>It is used when you want a standard structure of methods to be followed by the classes.</a:t>
            </a:r>
            <a:endParaRPr lang="en-US" sz="2000"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551688"/>
          </a:xfrm>
        </p:spPr>
        <p:txBody>
          <a:bodyPr>
            <a:normAutofit/>
          </a:bodyPr>
          <a:lstStyle/>
          <a:p>
            <a:r>
              <a:rPr lang="en-US" sz="2800" b="1" dirty="0" smtClean="0"/>
              <a:t>Need of using Interface</a:t>
            </a:r>
            <a:endParaRPr lang="en-US" sz="2800" b="1" dirty="0"/>
          </a:p>
        </p:txBody>
      </p:sp>
      <p:sp>
        <p:nvSpPr>
          <p:cNvPr id="3" name="Content Placeholder 2"/>
          <p:cNvSpPr>
            <a:spLocks noGrp="1"/>
          </p:cNvSpPr>
          <p:nvPr>
            <p:ph idx="1"/>
          </p:nvPr>
        </p:nvSpPr>
        <p:spPr/>
        <p:txBody>
          <a:bodyPr/>
          <a:lstStyle/>
          <a:p>
            <a:r>
              <a:rPr lang="en-US" dirty="0" smtClean="0"/>
              <a:t>Interface separates the definition of objects from their implementation.</a:t>
            </a:r>
          </a:p>
          <a:p>
            <a:r>
              <a:rPr lang="en-US" dirty="0" smtClean="0"/>
              <a:t>Interface allows class to inherit multiple behaviors from multiple interface.</a:t>
            </a:r>
          </a:p>
          <a:p>
            <a:r>
              <a:rPr lang="en-US" dirty="0" smtClean="0"/>
              <a:t>Interface in c# provides way to achieve runtime polymorphism.</a:t>
            </a:r>
            <a:endParaRPr lang="en-US"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accent1">
              <a:lumMod val="20000"/>
              <a:lumOff val="80000"/>
            </a:schemeClr>
          </a:solidFill>
        </p:spPr>
        <p:txBody>
          <a:bodyPr/>
          <a:lstStyle/>
          <a:p>
            <a:pPr lvl="0"/>
            <a:r>
              <a:rPr lang="en-US" sz="2400" dirty="0" smtClean="0"/>
              <a:t>In c# interface we cant declare variables.</a:t>
            </a:r>
          </a:p>
          <a:p>
            <a:pPr lvl="0"/>
            <a:r>
              <a:rPr lang="en-US" sz="2400" dirty="0" smtClean="0"/>
              <a:t>In java interface we can declare variables.</a:t>
            </a:r>
          </a:p>
          <a:p>
            <a:endParaRPr lang="en-US" sz="2400" dirty="0" smtClean="0"/>
          </a:p>
          <a:p>
            <a:pPr>
              <a:buNone/>
            </a:pPr>
            <a:r>
              <a:rPr lang="en-US" sz="2400" b="1" u="sng" dirty="0" smtClean="0"/>
              <a:t>Syntax:</a:t>
            </a:r>
          </a:p>
          <a:p>
            <a:pPr>
              <a:buNone/>
            </a:pPr>
            <a:r>
              <a:rPr lang="en-US" sz="2400" dirty="0" smtClean="0"/>
              <a:t>    public interface Imyinterface</a:t>
            </a:r>
          </a:p>
          <a:p>
            <a:pPr>
              <a:buNone/>
            </a:pPr>
            <a:r>
              <a:rPr lang="en-US" sz="2400" dirty="0" smtClean="0"/>
              <a:t>     {</a:t>
            </a:r>
          </a:p>
          <a:p>
            <a:pPr>
              <a:buNone/>
            </a:pPr>
            <a:endParaRPr lang="en-US" sz="2400" dirty="0" smtClean="0"/>
          </a:p>
          <a:p>
            <a:pPr>
              <a:buNone/>
            </a:pPr>
            <a:r>
              <a:rPr lang="en-US" sz="2400" dirty="0" smtClean="0"/>
              <a:t>      }</a:t>
            </a:r>
          </a:p>
          <a:p>
            <a:endParaRPr lang="en-US"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457200" y="1142998"/>
          <a:ext cx="8229600" cy="5105401"/>
        </p:xfrm>
        <a:graphic>
          <a:graphicData uri="http://schemas.openxmlformats.org/drawingml/2006/table">
            <a:tbl>
              <a:tblPr firstRow="1" bandRow="1">
                <a:tableStyleId>{5C22544A-7EE6-4342-B048-85BDC9FD1C3A}</a:tableStyleId>
              </a:tblPr>
              <a:tblGrid>
                <a:gridCol w="2743200"/>
                <a:gridCol w="2743200"/>
                <a:gridCol w="2743200"/>
              </a:tblGrid>
              <a:tr h="420067">
                <a:tc>
                  <a:txBody>
                    <a:bodyPr/>
                    <a:lstStyle/>
                    <a:p>
                      <a:r>
                        <a:rPr lang="en-US" dirty="0" smtClean="0"/>
                        <a:t>Feature</a:t>
                      </a:r>
                      <a:endParaRPr lang="en-US" dirty="0"/>
                    </a:p>
                  </a:txBody>
                  <a:tcPr/>
                </a:tc>
                <a:tc>
                  <a:txBody>
                    <a:bodyPr/>
                    <a:lstStyle/>
                    <a:p>
                      <a:r>
                        <a:rPr lang="en-US" dirty="0" smtClean="0"/>
                        <a:t>Interface</a:t>
                      </a:r>
                      <a:endParaRPr lang="en-US" dirty="0"/>
                    </a:p>
                  </a:txBody>
                  <a:tcPr/>
                </a:tc>
                <a:tc>
                  <a:txBody>
                    <a:bodyPr/>
                    <a:lstStyle/>
                    <a:p>
                      <a:r>
                        <a:rPr lang="en-US" dirty="0" smtClean="0"/>
                        <a:t>Abstract Class</a:t>
                      </a:r>
                      <a:endParaRPr lang="en-US" dirty="0"/>
                    </a:p>
                  </a:txBody>
                  <a:tcPr/>
                </a:tc>
              </a:tr>
              <a:tr h="627511">
                <a:tc>
                  <a:txBody>
                    <a:bodyPr/>
                    <a:lstStyle/>
                    <a:p>
                      <a:r>
                        <a:rPr kumimoji="0" lang="en-US" sz="1200" b="1" kern="1200" dirty="0" smtClean="0">
                          <a:solidFill>
                            <a:schemeClr val="dk1"/>
                          </a:solidFill>
                          <a:latin typeface="+mn-lt"/>
                          <a:ea typeface="+mn-ea"/>
                          <a:cs typeface="+mn-cs"/>
                        </a:rPr>
                        <a:t>Multiple inheritance</a:t>
                      </a:r>
                      <a:endParaRPr lang="en-US" sz="1200" b="1" dirty="0"/>
                    </a:p>
                  </a:txBody>
                  <a:tcPr/>
                </a:tc>
                <a:tc>
                  <a:txBody>
                    <a:bodyPr/>
                    <a:lstStyle/>
                    <a:p>
                      <a:pPr marL="0" marR="0">
                        <a:lnSpc>
                          <a:spcPct val="115000"/>
                        </a:lnSpc>
                        <a:spcBef>
                          <a:spcPts val="0"/>
                        </a:spcBef>
                        <a:spcAft>
                          <a:spcPts val="1000"/>
                        </a:spcAft>
                      </a:pPr>
                      <a:r>
                        <a:rPr lang="en-US" sz="1200" dirty="0">
                          <a:latin typeface="Times New Roman"/>
                          <a:ea typeface="Times New Roman"/>
                          <a:cs typeface="Times New Roman"/>
                        </a:rPr>
                        <a:t>A class may inherit several interfaces.</a:t>
                      </a:r>
                      <a:endParaRPr lang="en-US" sz="1100" dirty="0">
                        <a:latin typeface="Calibri"/>
                        <a:ea typeface="Calibri"/>
                        <a:cs typeface="Times New Roman"/>
                      </a:endParaRPr>
                    </a:p>
                  </a:txBody>
                  <a:tcPr marL="66675" marR="66675" marT="66675" marB="66675"/>
                </a:tc>
                <a:tc>
                  <a:txBody>
                    <a:bodyPr/>
                    <a:lstStyle/>
                    <a:p>
                      <a:pPr marL="0" marR="0">
                        <a:lnSpc>
                          <a:spcPct val="115000"/>
                        </a:lnSpc>
                        <a:spcBef>
                          <a:spcPts val="0"/>
                        </a:spcBef>
                        <a:spcAft>
                          <a:spcPts val="1000"/>
                        </a:spcAft>
                      </a:pPr>
                      <a:r>
                        <a:rPr lang="en-US" sz="1200" dirty="0">
                          <a:latin typeface="Times New Roman"/>
                          <a:ea typeface="Times New Roman"/>
                          <a:cs typeface="Times New Roman"/>
                        </a:rPr>
                        <a:t>A class may inherit only one abstract class.</a:t>
                      </a:r>
                      <a:endParaRPr lang="en-US" sz="1100" dirty="0">
                        <a:latin typeface="Calibri"/>
                        <a:ea typeface="Calibri"/>
                        <a:cs typeface="Times New Roman"/>
                      </a:endParaRPr>
                    </a:p>
                  </a:txBody>
                  <a:tcPr marL="66675" marR="66675" marT="66675" marB="66675"/>
                </a:tc>
              </a:tr>
              <a:tr h="865742">
                <a:tc>
                  <a:txBody>
                    <a:bodyPr/>
                    <a:lstStyle/>
                    <a:p>
                      <a:pPr marL="0" marR="0">
                        <a:lnSpc>
                          <a:spcPct val="115000"/>
                        </a:lnSpc>
                        <a:spcBef>
                          <a:spcPts val="0"/>
                        </a:spcBef>
                        <a:spcAft>
                          <a:spcPts val="1000"/>
                        </a:spcAft>
                      </a:pPr>
                      <a:r>
                        <a:rPr lang="en-US" sz="1200" b="1" dirty="0">
                          <a:latin typeface="Times New Roman"/>
                          <a:ea typeface="Times New Roman"/>
                          <a:cs typeface="Times New Roman"/>
                        </a:rPr>
                        <a:t>Default implementation</a:t>
                      </a:r>
                      <a:endParaRPr lang="en-US" sz="1200" b="1" dirty="0">
                        <a:latin typeface="Calibri"/>
                        <a:ea typeface="Calibri"/>
                        <a:cs typeface="Times New Roman"/>
                      </a:endParaRPr>
                    </a:p>
                  </a:txBody>
                  <a:tcPr marL="66675" marR="66675" marT="66675" marB="66675"/>
                </a:tc>
                <a:tc>
                  <a:txBody>
                    <a:bodyPr/>
                    <a:lstStyle/>
                    <a:p>
                      <a:pPr marL="0" marR="0">
                        <a:lnSpc>
                          <a:spcPct val="115000"/>
                        </a:lnSpc>
                        <a:spcBef>
                          <a:spcPts val="0"/>
                        </a:spcBef>
                        <a:spcAft>
                          <a:spcPts val="1000"/>
                        </a:spcAft>
                      </a:pPr>
                      <a:r>
                        <a:rPr lang="en-US" sz="1200" dirty="0">
                          <a:latin typeface="Times New Roman"/>
                          <a:ea typeface="Times New Roman"/>
                          <a:cs typeface="Times New Roman"/>
                        </a:rPr>
                        <a:t>An interface cannot provide any code, just the signature.</a:t>
                      </a:r>
                      <a:endParaRPr lang="en-US" sz="1100" dirty="0">
                        <a:latin typeface="Calibri"/>
                        <a:ea typeface="Calibri"/>
                        <a:cs typeface="Times New Roman"/>
                      </a:endParaRPr>
                    </a:p>
                  </a:txBody>
                  <a:tcPr marL="66675" marR="66675" marT="66675" marB="66675"/>
                </a:tc>
                <a:tc>
                  <a:txBody>
                    <a:bodyPr/>
                    <a:lstStyle/>
                    <a:p>
                      <a:pPr marL="0" marR="0">
                        <a:lnSpc>
                          <a:spcPct val="115000"/>
                        </a:lnSpc>
                        <a:spcBef>
                          <a:spcPts val="0"/>
                        </a:spcBef>
                        <a:spcAft>
                          <a:spcPts val="1000"/>
                        </a:spcAft>
                      </a:pPr>
                      <a:r>
                        <a:rPr lang="en-US" sz="1200" dirty="0">
                          <a:latin typeface="Times New Roman"/>
                          <a:ea typeface="Times New Roman"/>
                          <a:cs typeface="Times New Roman"/>
                        </a:rPr>
                        <a:t>An abstract class can provide complete, default code and/or just the details that have to be overridden.</a:t>
                      </a:r>
                      <a:endParaRPr lang="en-US" sz="1100" dirty="0">
                        <a:latin typeface="Calibri"/>
                        <a:ea typeface="Calibri"/>
                        <a:cs typeface="Times New Roman"/>
                      </a:endParaRPr>
                    </a:p>
                  </a:txBody>
                  <a:tcPr marL="66675" marR="66675" marT="66675" marB="66675"/>
                </a:tc>
              </a:tr>
              <a:tr h="865742">
                <a:tc>
                  <a:txBody>
                    <a:bodyPr/>
                    <a:lstStyle/>
                    <a:p>
                      <a:pPr marL="0" marR="0">
                        <a:lnSpc>
                          <a:spcPct val="115000"/>
                        </a:lnSpc>
                        <a:spcBef>
                          <a:spcPts val="0"/>
                        </a:spcBef>
                        <a:spcAft>
                          <a:spcPts val="0"/>
                        </a:spcAft>
                      </a:pPr>
                      <a:r>
                        <a:rPr lang="en-US" sz="1200" b="1" dirty="0">
                          <a:latin typeface="Times New Roman"/>
                          <a:ea typeface="Times New Roman"/>
                          <a:cs typeface="Times New Roman"/>
                        </a:rPr>
                        <a:t>Access Modifiers</a:t>
                      </a:r>
                      <a:endParaRPr lang="en-US" sz="1200" b="1" dirty="0">
                        <a:latin typeface="Calibri"/>
                        <a:ea typeface="Calibri"/>
                        <a:cs typeface="Times New Roman"/>
                      </a:endParaRPr>
                    </a:p>
                  </a:txBody>
                  <a:tcPr marL="66675" marR="66675" marT="66675" marB="66675"/>
                </a:tc>
                <a:tc>
                  <a:txBody>
                    <a:bodyPr/>
                    <a:lstStyle/>
                    <a:p>
                      <a:pPr marL="0" marR="0">
                        <a:lnSpc>
                          <a:spcPct val="115000"/>
                        </a:lnSpc>
                        <a:spcBef>
                          <a:spcPts val="0"/>
                        </a:spcBef>
                        <a:spcAft>
                          <a:spcPts val="0"/>
                        </a:spcAft>
                      </a:pPr>
                      <a:r>
                        <a:rPr lang="en-US" sz="1200">
                          <a:latin typeface="Times New Roman"/>
                          <a:ea typeface="Times New Roman"/>
                          <a:cs typeface="Times New Roman"/>
                        </a:rPr>
                        <a:t>An interface cannot have access modifiers for the subs, functions, properties etc everything is assumed as public</a:t>
                      </a:r>
                      <a:endParaRPr lang="en-US" sz="1100">
                        <a:latin typeface="Calibri"/>
                        <a:ea typeface="Calibri"/>
                        <a:cs typeface="Times New Roman"/>
                      </a:endParaRPr>
                    </a:p>
                  </a:txBody>
                  <a:tcPr marL="66675" marR="66675" marT="66675" marB="66675"/>
                </a:tc>
                <a:tc>
                  <a:txBody>
                    <a:bodyPr/>
                    <a:lstStyle/>
                    <a:p>
                      <a:pPr marL="0" marR="0">
                        <a:lnSpc>
                          <a:spcPct val="115000"/>
                        </a:lnSpc>
                        <a:spcBef>
                          <a:spcPts val="0"/>
                        </a:spcBef>
                        <a:spcAft>
                          <a:spcPts val="0"/>
                        </a:spcAft>
                      </a:pPr>
                      <a:r>
                        <a:rPr lang="en-US" sz="1200" dirty="0">
                          <a:latin typeface="Times New Roman"/>
                          <a:ea typeface="Times New Roman"/>
                          <a:cs typeface="Times New Roman"/>
                        </a:rPr>
                        <a:t>An abstract class can contain access modifiers for the subs, functions, properties</a:t>
                      </a:r>
                      <a:endParaRPr lang="en-US" sz="1100" dirty="0">
                        <a:latin typeface="Calibri"/>
                        <a:ea typeface="Calibri"/>
                        <a:cs typeface="Times New Roman"/>
                      </a:endParaRPr>
                    </a:p>
                  </a:txBody>
                  <a:tcPr marL="66675" marR="66675" marT="66675" marB="66675"/>
                </a:tc>
              </a:tr>
              <a:tr h="865742">
                <a:tc>
                  <a:txBody>
                    <a:bodyPr/>
                    <a:lstStyle/>
                    <a:p>
                      <a:pPr marL="0" marR="0">
                        <a:lnSpc>
                          <a:spcPct val="115000"/>
                        </a:lnSpc>
                        <a:spcBef>
                          <a:spcPts val="0"/>
                        </a:spcBef>
                        <a:spcAft>
                          <a:spcPts val="1000"/>
                        </a:spcAft>
                      </a:pPr>
                      <a:r>
                        <a:rPr lang="en-US" sz="1200" b="1" dirty="0">
                          <a:latin typeface="Times New Roman"/>
                          <a:ea typeface="Times New Roman"/>
                          <a:cs typeface="Times New Roman"/>
                        </a:rPr>
                        <a:t>Homogeneity</a:t>
                      </a:r>
                      <a:endParaRPr lang="en-US" sz="1200" b="1" dirty="0">
                        <a:latin typeface="Calibri"/>
                        <a:ea typeface="Calibri"/>
                        <a:cs typeface="Times New Roman"/>
                      </a:endParaRPr>
                    </a:p>
                  </a:txBody>
                  <a:tcPr marL="66675" marR="66675" marT="66675" marB="66675"/>
                </a:tc>
                <a:tc>
                  <a:txBody>
                    <a:bodyPr/>
                    <a:lstStyle/>
                    <a:p>
                      <a:pPr marL="0" marR="0">
                        <a:lnSpc>
                          <a:spcPct val="115000"/>
                        </a:lnSpc>
                        <a:spcBef>
                          <a:spcPts val="0"/>
                        </a:spcBef>
                        <a:spcAft>
                          <a:spcPts val="1000"/>
                        </a:spcAft>
                      </a:pPr>
                      <a:r>
                        <a:rPr lang="en-US" sz="1200">
                          <a:latin typeface="Times New Roman"/>
                          <a:ea typeface="Times New Roman"/>
                          <a:cs typeface="Times New Roman"/>
                        </a:rPr>
                        <a:t>If various implementations only share method signatures then it is better to use Interfaces.</a:t>
                      </a:r>
                      <a:endParaRPr lang="en-US" sz="1100">
                        <a:latin typeface="Calibri"/>
                        <a:ea typeface="Calibri"/>
                        <a:cs typeface="Times New Roman"/>
                      </a:endParaRPr>
                    </a:p>
                  </a:txBody>
                  <a:tcPr marL="66675" marR="66675" marT="66675" marB="66675"/>
                </a:tc>
                <a:tc>
                  <a:txBody>
                    <a:bodyPr/>
                    <a:lstStyle/>
                    <a:p>
                      <a:pPr marL="0" marR="0">
                        <a:lnSpc>
                          <a:spcPct val="115000"/>
                        </a:lnSpc>
                        <a:spcBef>
                          <a:spcPts val="0"/>
                        </a:spcBef>
                        <a:spcAft>
                          <a:spcPts val="1000"/>
                        </a:spcAft>
                      </a:pPr>
                      <a:r>
                        <a:rPr lang="en-US" sz="1200" dirty="0">
                          <a:latin typeface="Times New Roman"/>
                          <a:ea typeface="Times New Roman"/>
                          <a:cs typeface="Times New Roman"/>
                        </a:rPr>
                        <a:t>If various implementations are of the same kind and use common </a:t>
                      </a:r>
                      <a:r>
                        <a:rPr lang="en-US" sz="1200" dirty="0" smtClean="0">
                          <a:latin typeface="Times New Roman"/>
                          <a:ea typeface="Times New Roman"/>
                          <a:cs typeface="Times New Roman"/>
                        </a:rPr>
                        <a:t>behavior </a:t>
                      </a:r>
                      <a:r>
                        <a:rPr lang="en-US" sz="1200" dirty="0">
                          <a:latin typeface="Times New Roman"/>
                          <a:ea typeface="Times New Roman"/>
                          <a:cs typeface="Times New Roman"/>
                        </a:rPr>
                        <a:t>or status then abstract class is better to use.</a:t>
                      </a:r>
                      <a:endParaRPr lang="en-US" sz="1100" dirty="0">
                        <a:latin typeface="Calibri"/>
                        <a:ea typeface="Calibri"/>
                        <a:cs typeface="Times New Roman"/>
                      </a:endParaRPr>
                    </a:p>
                  </a:txBody>
                  <a:tcPr marL="66675" marR="66675" marT="66675" marB="66675"/>
                </a:tc>
              </a:tr>
              <a:tr h="627511">
                <a:tc>
                  <a:txBody>
                    <a:bodyPr/>
                    <a:lstStyle/>
                    <a:p>
                      <a:pPr marL="0" marR="0">
                        <a:lnSpc>
                          <a:spcPct val="115000"/>
                        </a:lnSpc>
                        <a:spcBef>
                          <a:spcPts val="0"/>
                        </a:spcBef>
                        <a:spcAft>
                          <a:spcPts val="1000"/>
                        </a:spcAft>
                      </a:pPr>
                      <a:r>
                        <a:rPr lang="en-US" sz="1200" b="1" dirty="0">
                          <a:latin typeface="Times New Roman"/>
                          <a:ea typeface="Times New Roman"/>
                          <a:cs typeface="Times New Roman"/>
                        </a:rPr>
                        <a:t>Speed</a:t>
                      </a:r>
                      <a:endParaRPr lang="en-US" sz="1100" b="1" dirty="0">
                        <a:latin typeface="Calibri"/>
                        <a:ea typeface="Calibri"/>
                        <a:cs typeface="Times New Roman"/>
                      </a:endParaRPr>
                    </a:p>
                  </a:txBody>
                  <a:tcPr marL="66675" marR="66675" marT="66675" marB="66675"/>
                </a:tc>
                <a:tc>
                  <a:txBody>
                    <a:bodyPr/>
                    <a:lstStyle/>
                    <a:p>
                      <a:pPr marL="0" marR="0">
                        <a:lnSpc>
                          <a:spcPct val="115000"/>
                        </a:lnSpc>
                        <a:spcBef>
                          <a:spcPts val="0"/>
                        </a:spcBef>
                        <a:spcAft>
                          <a:spcPts val="1000"/>
                        </a:spcAft>
                      </a:pPr>
                      <a:r>
                        <a:rPr lang="en-US" sz="1200">
                          <a:latin typeface="Times New Roman"/>
                          <a:ea typeface="Times New Roman"/>
                          <a:cs typeface="Times New Roman"/>
                        </a:rPr>
                        <a:t>Requires more time to find the actual method in the corresponding classes.</a:t>
                      </a:r>
                      <a:endParaRPr lang="en-US" sz="1100">
                        <a:latin typeface="Calibri"/>
                        <a:ea typeface="Calibri"/>
                        <a:cs typeface="Times New Roman"/>
                      </a:endParaRPr>
                    </a:p>
                  </a:txBody>
                  <a:tcPr marL="66675" marR="66675" marT="66675" marB="66675"/>
                </a:tc>
                <a:tc>
                  <a:txBody>
                    <a:bodyPr/>
                    <a:lstStyle/>
                    <a:p>
                      <a:pPr marL="0" marR="0">
                        <a:lnSpc>
                          <a:spcPct val="115000"/>
                        </a:lnSpc>
                        <a:spcBef>
                          <a:spcPts val="0"/>
                        </a:spcBef>
                        <a:spcAft>
                          <a:spcPts val="1000"/>
                        </a:spcAft>
                      </a:pPr>
                      <a:r>
                        <a:rPr lang="en-US" sz="1200" dirty="0">
                          <a:latin typeface="Times New Roman"/>
                          <a:ea typeface="Times New Roman"/>
                          <a:cs typeface="Times New Roman"/>
                        </a:rPr>
                        <a:t>Fast</a:t>
                      </a:r>
                      <a:endParaRPr lang="en-US" sz="1100" dirty="0">
                        <a:latin typeface="Calibri"/>
                        <a:ea typeface="Calibri"/>
                        <a:cs typeface="Times New Roman"/>
                      </a:endParaRPr>
                    </a:p>
                  </a:txBody>
                  <a:tcPr marL="66675" marR="66675" marT="66675" marB="66675"/>
                </a:tc>
              </a:tr>
              <a:tr h="833086">
                <a:tc>
                  <a:txBody>
                    <a:bodyPr/>
                    <a:lstStyle/>
                    <a:p>
                      <a:pPr marL="0" marR="0">
                        <a:lnSpc>
                          <a:spcPct val="115000"/>
                        </a:lnSpc>
                        <a:spcBef>
                          <a:spcPts val="0"/>
                        </a:spcBef>
                        <a:spcAft>
                          <a:spcPts val="0"/>
                        </a:spcAft>
                      </a:pPr>
                      <a:r>
                        <a:rPr lang="en-US" sz="1200" b="1" dirty="0">
                          <a:latin typeface="Times New Roman"/>
                          <a:ea typeface="Times New Roman"/>
                          <a:cs typeface="Times New Roman"/>
                        </a:rPr>
                        <a:t>Fields and Constants</a:t>
                      </a:r>
                      <a:endParaRPr lang="en-US" sz="1100" b="1" dirty="0">
                        <a:latin typeface="Calibri"/>
                        <a:ea typeface="Calibri"/>
                        <a:cs typeface="Times New Roman"/>
                      </a:endParaRPr>
                    </a:p>
                  </a:txBody>
                  <a:tcPr marL="66675" marR="66675" marT="66675" marB="66675"/>
                </a:tc>
                <a:tc>
                  <a:txBody>
                    <a:bodyPr/>
                    <a:lstStyle/>
                    <a:p>
                      <a:pPr marL="0" marR="0">
                        <a:lnSpc>
                          <a:spcPct val="115000"/>
                        </a:lnSpc>
                        <a:spcBef>
                          <a:spcPts val="0"/>
                        </a:spcBef>
                        <a:spcAft>
                          <a:spcPts val="0"/>
                        </a:spcAft>
                      </a:pPr>
                      <a:r>
                        <a:rPr lang="en-US" sz="1200">
                          <a:latin typeface="Times New Roman"/>
                          <a:ea typeface="Times New Roman"/>
                          <a:cs typeface="Times New Roman"/>
                        </a:rPr>
                        <a:t>No fields can be defined in interfaces</a:t>
                      </a:r>
                      <a:endParaRPr lang="en-US" sz="1100">
                        <a:latin typeface="Calibri"/>
                        <a:ea typeface="Calibri"/>
                        <a:cs typeface="Times New Roman"/>
                      </a:endParaRPr>
                    </a:p>
                  </a:txBody>
                  <a:tcPr marL="66675" marR="66675" marT="66675" marB="66675"/>
                </a:tc>
                <a:tc>
                  <a:txBody>
                    <a:bodyPr/>
                    <a:lstStyle/>
                    <a:p>
                      <a:pPr marL="0" marR="0">
                        <a:lnSpc>
                          <a:spcPct val="115000"/>
                        </a:lnSpc>
                        <a:spcBef>
                          <a:spcPts val="0"/>
                        </a:spcBef>
                        <a:spcAft>
                          <a:spcPts val="0"/>
                        </a:spcAft>
                      </a:pPr>
                      <a:r>
                        <a:rPr lang="en-US" sz="1200" dirty="0">
                          <a:latin typeface="Times New Roman"/>
                          <a:ea typeface="Times New Roman"/>
                          <a:cs typeface="Times New Roman"/>
                        </a:rPr>
                        <a:t>An abstract class can have fields and constraints </a:t>
                      </a:r>
                      <a:r>
                        <a:rPr lang="en-US" sz="1200" dirty="0" smtClean="0">
                          <a:latin typeface="Times New Roman"/>
                          <a:ea typeface="Times New Roman"/>
                          <a:cs typeface="Times New Roman"/>
                        </a:rPr>
                        <a:t>defined</a:t>
                      </a:r>
                    </a:p>
                    <a:p>
                      <a:pPr marL="0" marR="0">
                        <a:lnSpc>
                          <a:spcPct val="115000"/>
                        </a:lnSpc>
                        <a:spcBef>
                          <a:spcPts val="0"/>
                        </a:spcBef>
                        <a:spcAft>
                          <a:spcPts val="0"/>
                        </a:spcAft>
                      </a:pPr>
                      <a:endParaRPr lang="en-US" sz="1100" dirty="0">
                        <a:latin typeface="Calibri"/>
                        <a:ea typeface="Calibri"/>
                        <a:cs typeface="Times New Roman"/>
                      </a:endParaRPr>
                    </a:p>
                  </a:txBody>
                  <a:tcPr marL="66675" marR="66675" marT="66675" marB="66675"/>
                </a:tc>
              </a:tr>
            </a:tbl>
          </a:graphicData>
        </a:graphic>
      </p:graphicFrame>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err="1" smtClean="0"/>
              <a:t>.Net</a:t>
            </a:r>
            <a:r>
              <a:rPr lang="en-US" dirty="0" smtClean="0"/>
              <a:t> Framework</a:t>
            </a:r>
            <a:endParaRPr lang="en-US" dirty="0"/>
          </a:p>
        </p:txBody>
      </p:sp>
      <p:sp>
        <p:nvSpPr>
          <p:cNvPr id="4" name="Rectangle 3"/>
          <p:cNvSpPr/>
          <p:nvPr/>
        </p:nvSpPr>
        <p:spPr>
          <a:xfrm>
            <a:off x="3048000" y="2209800"/>
            <a:ext cx="29718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276600" y="2133600"/>
            <a:ext cx="2286000" cy="646331"/>
          </a:xfrm>
          <a:prstGeom prst="rect">
            <a:avLst/>
          </a:prstGeom>
          <a:noFill/>
        </p:spPr>
        <p:txBody>
          <a:bodyPr wrap="square" rtlCol="0">
            <a:spAutoFit/>
          </a:bodyPr>
          <a:lstStyle/>
          <a:p>
            <a:r>
              <a:rPr lang="en-US" dirty="0" err="1" smtClean="0"/>
              <a:t>.Net</a:t>
            </a:r>
            <a:r>
              <a:rPr lang="en-US" dirty="0" smtClean="0"/>
              <a:t> Framework Class Library</a:t>
            </a:r>
            <a:endParaRPr lang="en-US" dirty="0"/>
          </a:p>
        </p:txBody>
      </p:sp>
      <p:sp>
        <p:nvSpPr>
          <p:cNvPr id="6" name="Rectangle 5"/>
          <p:cNvSpPr/>
          <p:nvPr/>
        </p:nvSpPr>
        <p:spPr>
          <a:xfrm>
            <a:off x="3352800" y="2971800"/>
            <a:ext cx="2209800" cy="2438400"/>
          </a:xfrm>
          <a:prstGeom prst="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3657600" y="3200400"/>
            <a:ext cx="1524000" cy="381000"/>
          </a:xfrm>
          <a:prstGeom prst="rect">
            <a:avLst/>
          </a:prstGeom>
          <a:noFill/>
        </p:spPr>
        <p:txBody>
          <a:bodyPr wrap="square" rtlCol="0">
            <a:spAutoFit/>
          </a:bodyPr>
          <a:lstStyle/>
          <a:p>
            <a:r>
              <a:rPr lang="en-US" dirty="0" smtClean="0"/>
              <a:t>Assemblies</a:t>
            </a:r>
            <a:endParaRPr lang="en-US" dirty="0"/>
          </a:p>
        </p:txBody>
      </p:sp>
      <p:sp>
        <p:nvSpPr>
          <p:cNvPr id="8" name="Rectangle 7"/>
          <p:cNvSpPr/>
          <p:nvPr/>
        </p:nvSpPr>
        <p:spPr>
          <a:xfrm>
            <a:off x="3657600" y="3886200"/>
            <a:ext cx="14478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657600" y="4191000"/>
            <a:ext cx="1447800" cy="369332"/>
          </a:xfrm>
          <a:prstGeom prst="rect">
            <a:avLst/>
          </a:prstGeom>
          <a:noFill/>
        </p:spPr>
        <p:txBody>
          <a:bodyPr wrap="square" rtlCol="0">
            <a:spAutoFit/>
          </a:bodyPr>
          <a:lstStyle/>
          <a:p>
            <a:pPr algn="ctr"/>
            <a:r>
              <a:rPr lang="en-US" dirty="0" smtClean="0"/>
              <a:t>Namespace</a:t>
            </a:r>
            <a:endParaRPr lang="en-US" dirty="0"/>
          </a:p>
        </p:txBody>
      </p:sp>
      <p:sp>
        <p:nvSpPr>
          <p:cNvPr id="11" name="Slide Number Placeholder 10"/>
          <p:cNvSpPr>
            <a:spLocks noGrp="1"/>
          </p:cNvSpPr>
          <p:nvPr>
            <p:ph type="sldNum" sz="quarter" idx="12"/>
          </p:nvPr>
        </p:nvSpPr>
        <p:spPr/>
        <p:txBody>
          <a:bodyPr/>
          <a:lstStyle/>
          <a:p>
            <a:fld id="{EA1CB65B-F050-477A-B534-0F0D1A301663}" type="slidenum">
              <a:rPr lang="en-US" smtClean="0"/>
              <a:pPr/>
              <a:t>5</a:t>
            </a:fld>
            <a:endParaRPr lang="en-US"/>
          </a:p>
        </p:txBody>
      </p:sp>
      <p:sp>
        <p:nvSpPr>
          <p:cNvPr id="13" name="Footer Placeholder 5"/>
          <p:cNvSpPr>
            <a:spLocks noGrp="1"/>
          </p:cNvSpPr>
          <p:nvPr>
            <p:ph type="ftr" sz="quarter" idx="11"/>
          </p:nvPr>
        </p:nvSpPr>
        <p:spPr>
          <a:xfrm>
            <a:off x="2667000" y="6356350"/>
            <a:ext cx="4495800" cy="365125"/>
          </a:xfrm>
        </p:spPr>
        <p:txBody>
          <a:bodyPr/>
          <a:lstStyle/>
          <a:p>
            <a:r>
              <a:rPr lang="en-US" sz="1600" b="1" dirty="0" smtClean="0"/>
              <a:t>	</a:t>
            </a:r>
            <a:r>
              <a:rPr lang="en-US" sz="1600" b="1" dirty="0" smtClean="0"/>
              <a:t>www.enosislearning.com</a:t>
            </a:r>
            <a:endParaRPr lang="en-US" sz="1600" b="1"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accent1">
              <a:lumMod val="20000"/>
              <a:lumOff val="80000"/>
            </a:schemeClr>
          </a:solidFill>
        </p:spPr>
        <p:txBody>
          <a:bodyPr>
            <a:normAutofit/>
          </a:bodyPr>
          <a:lstStyle/>
          <a:p>
            <a:pPr>
              <a:buNone/>
            </a:pPr>
            <a:endParaRPr lang="en-US" sz="2000" dirty="0" smtClean="0"/>
          </a:p>
          <a:p>
            <a:pPr>
              <a:buNone/>
            </a:pPr>
            <a:r>
              <a:rPr lang="en-US" sz="2400" u="sng" dirty="0" smtClean="0"/>
              <a:t>Example:</a:t>
            </a:r>
          </a:p>
          <a:p>
            <a:pPr>
              <a:buNone/>
            </a:pPr>
            <a:endParaRPr lang="en-US" sz="2400" u="sng" dirty="0" smtClean="0"/>
          </a:p>
          <a:p>
            <a:pPr>
              <a:buNone/>
            </a:pPr>
            <a:r>
              <a:rPr lang="en-US" sz="2000" dirty="0" smtClean="0"/>
              <a:t>FF company manufactures furniture.</a:t>
            </a:r>
          </a:p>
          <a:p>
            <a:pPr>
              <a:buNone/>
            </a:pPr>
            <a:r>
              <a:rPr lang="en-US" sz="2000" dirty="0" smtClean="0"/>
              <a:t>Customer  provide their specifications to the company for the furniture</a:t>
            </a:r>
          </a:p>
          <a:p>
            <a:pPr>
              <a:buNone/>
            </a:pPr>
            <a:r>
              <a:rPr lang="en-US" sz="2000" dirty="0" smtClean="0"/>
              <a:t>they want (eg.chair,bookshelves). To handle the increased customer’s</a:t>
            </a:r>
          </a:p>
          <a:p>
            <a:pPr>
              <a:buNone/>
            </a:pPr>
            <a:r>
              <a:rPr lang="en-US" sz="2000" dirty="0" smtClean="0"/>
              <a:t>orders  FF company decide to computerize the order-processing system.</a:t>
            </a:r>
          </a:p>
          <a:p>
            <a:pPr>
              <a:buNone/>
            </a:pPr>
            <a:r>
              <a:rPr lang="en-US" sz="2000" dirty="0" smtClean="0"/>
              <a:t>you need to develop the system to accept &amp; display the choice of the customer.</a:t>
            </a:r>
            <a:endParaRPr lang="en-US" sz="2000"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800"/>
            <a:ext cx="8229600" cy="780288"/>
          </a:xfrm>
        </p:spPr>
        <p:txBody>
          <a:bodyPr>
            <a:normAutofit fontScale="90000"/>
          </a:bodyPr>
          <a:lstStyle/>
          <a:p>
            <a:r>
              <a:rPr lang="en-US" dirty="0" smtClean="0"/>
              <a:t> </a:t>
            </a:r>
            <a:br>
              <a:rPr lang="en-US" dirty="0" smtClean="0"/>
            </a:br>
            <a:r>
              <a:rPr lang="en-US" dirty="0" smtClean="0"/>
              <a:t/>
            </a:r>
            <a:br>
              <a:rPr lang="en-US" dirty="0" smtClean="0"/>
            </a:br>
            <a:r>
              <a:rPr lang="en-US" b="1" u="sng" dirty="0" smtClean="0"/>
              <a:t> </a:t>
            </a:r>
            <a:r>
              <a:rPr lang="en-US" sz="3100" b="1" u="sng" dirty="0" smtClean="0"/>
              <a:t>Exception Handling</a:t>
            </a:r>
            <a:endParaRPr lang="en-US" sz="3100" dirty="0"/>
          </a:p>
        </p:txBody>
      </p:sp>
      <p:sp>
        <p:nvSpPr>
          <p:cNvPr id="3" name="Content Placeholder 2"/>
          <p:cNvSpPr>
            <a:spLocks noGrp="1"/>
          </p:cNvSpPr>
          <p:nvPr>
            <p:ph idx="1"/>
          </p:nvPr>
        </p:nvSpPr>
        <p:spPr>
          <a:xfrm>
            <a:off x="457200" y="2590800"/>
            <a:ext cx="8229600" cy="3352800"/>
          </a:xfrm>
          <a:solidFill>
            <a:schemeClr val="accent1">
              <a:lumMod val="20000"/>
              <a:lumOff val="80000"/>
            </a:schemeClr>
          </a:solidFill>
        </p:spPr>
        <p:txBody>
          <a:bodyPr/>
          <a:lstStyle/>
          <a:p>
            <a:r>
              <a:rPr lang="en-US" sz="2000" b="1" u="sng" dirty="0" smtClean="0"/>
              <a:t>Exce</a:t>
            </a:r>
            <a:r>
              <a:rPr lang="en-US" sz="2000" dirty="0" smtClean="0"/>
              <a:t>ption is an error that accurse during program execution.</a:t>
            </a:r>
          </a:p>
          <a:p>
            <a:endParaRPr lang="en-US" sz="2000" dirty="0" smtClean="0"/>
          </a:p>
          <a:p>
            <a:r>
              <a:rPr lang="en-US" sz="2000" dirty="0" smtClean="0"/>
              <a:t>When an exception   accurse in an application the system throws an error.</a:t>
            </a:r>
          </a:p>
          <a:p>
            <a:endParaRPr lang="en-US" sz="2000" dirty="0" smtClean="0"/>
          </a:p>
          <a:p>
            <a:r>
              <a:rPr lang="en-US" sz="2000" dirty="0" smtClean="0"/>
              <a:t>The error is handled though process of exception handling.</a:t>
            </a:r>
          </a:p>
          <a:p>
            <a:pPr>
              <a:buNone/>
            </a:pPr>
            <a:r>
              <a:rPr lang="en-US" dirty="0" smtClean="0"/>
              <a:t> </a:t>
            </a:r>
          </a:p>
          <a:p>
            <a:endParaRPr lang="en-US"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856488"/>
          </a:xfrm>
        </p:spPr>
        <p:txBody>
          <a:bodyPr>
            <a:normAutofit fontScale="90000"/>
          </a:bodyPr>
          <a:lstStyle/>
          <a:p>
            <a:r>
              <a:rPr lang="en-US" sz="3100" b="1" u="sng" dirty="0" smtClean="0"/>
              <a:t>Types of error</a:t>
            </a:r>
            <a:r>
              <a:rPr lang="en-US" sz="2800" dirty="0" smtClean="0"/>
              <a:t/>
            </a:r>
            <a:br>
              <a:rPr lang="en-US" sz="2800" dirty="0" smtClean="0"/>
            </a:br>
            <a:endParaRPr lang="en-US" sz="2800" dirty="0"/>
          </a:p>
        </p:txBody>
      </p:sp>
      <p:sp>
        <p:nvSpPr>
          <p:cNvPr id="3" name="Content Placeholder 2"/>
          <p:cNvSpPr>
            <a:spLocks noGrp="1"/>
          </p:cNvSpPr>
          <p:nvPr>
            <p:ph idx="1"/>
          </p:nvPr>
        </p:nvSpPr>
        <p:spPr>
          <a:solidFill>
            <a:schemeClr val="accent1">
              <a:lumMod val="20000"/>
              <a:lumOff val="80000"/>
            </a:schemeClr>
          </a:solidFill>
        </p:spPr>
        <p:txBody>
          <a:bodyPr/>
          <a:lstStyle/>
          <a:p>
            <a:pPr marL="514350" indent="-514350">
              <a:buNone/>
            </a:pPr>
            <a:r>
              <a:rPr lang="en-US" sz="2000" dirty="0" smtClean="0"/>
              <a:t>1. syntax error- </a:t>
            </a:r>
          </a:p>
          <a:p>
            <a:pPr marL="514350" indent="-514350">
              <a:buNone/>
            </a:pPr>
            <a:r>
              <a:rPr lang="en-US" sz="2000" dirty="0" smtClean="0"/>
              <a:t>                         stmt not constructs properly, keyword are misspelled.</a:t>
            </a:r>
          </a:p>
          <a:p>
            <a:pPr marL="514350" indent="-514350">
              <a:buNone/>
            </a:pPr>
            <a:endParaRPr lang="en-US" sz="2000" dirty="0" smtClean="0"/>
          </a:p>
          <a:p>
            <a:pPr>
              <a:buNone/>
            </a:pPr>
            <a:r>
              <a:rPr lang="en-US" sz="2000" dirty="0" smtClean="0"/>
              <a:t>2. run time error-</a:t>
            </a:r>
          </a:p>
          <a:p>
            <a:pPr>
              <a:buNone/>
            </a:pPr>
            <a:r>
              <a:rPr lang="en-US" sz="2000" dirty="0" smtClean="0"/>
              <a:t>                   ex: divide by zero.</a:t>
            </a:r>
          </a:p>
          <a:p>
            <a:pPr>
              <a:buNone/>
            </a:pPr>
            <a:endParaRPr lang="en-US" sz="2000" dirty="0" smtClean="0"/>
          </a:p>
          <a:p>
            <a:pPr>
              <a:buNone/>
            </a:pPr>
            <a:r>
              <a:rPr lang="en-US" sz="2000" dirty="0" smtClean="0"/>
              <a:t>3. logical error-  </a:t>
            </a:r>
          </a:p>
          <a:p>
            <a:pPr>
              <a:buNone/>
            </a:pPr>
            <a:r>
              <a:rPr lang="en-US" sz="2000" dirty="0" smtClean="0"/>
              <a:t>               it accurse when an application compiles &amp; run properly ,but does not produce the expected result.</a:t>
            </a:r>
          </a:p>
          <a:p>
            <a:endParaRPr lang="en-US"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smtClean="0"/>
              <a:t>We use  following  keywords:</a:t>
            </a:r>
          </a:p>
          <a:p>
            <a:pPr>
              <a:buNone/>
            </a:pPr>
            <a:r>
              <a:rPr lang="en-US" dirty="0" smtClean="0"/>
              <a:t> </a:t>
            </a:r>
            <a:r>
              <a:rPr lang="en-US" sz="2000" dirty="0" smtClean="0"/>
              <a:t>1.try  </a:t>
            </a:r>
          </a:p>
          <a:p>
            <a:pPr>
              <a:buNone/>
            </a:pPr>
            <a:r>
              <a:rPr lang="en-US" sz="2000" dirty="0" smtClean="0"/>
              <a:t>2.catch  </a:t>
            </a:r>
          </a:p>
          <a:p>
            <a:pPr>
              <a:buNone/>
            </a:pPr>
            <a:r>
              <a:rPr lang="en-US" sz="2000" dirty="0" smtClean="0"/>
              <a:t>3.finally</a:t>
            </a:r>
            <a:endParaRPr lang="en-US" sz="2000"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457200" y="990600"/>
          <a:ext cx="8229600" cy="5334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457200" y="1935163"/>
          <a:ext cx="8229600" cy="404876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sz="1600" dirty="0" smtClean="0"/>
                        <a:t>Exception   Classes</a:t>
                      </a:r>
                      <a:endParaRPr lang="en-US" sz="1600" dirty="0"/>
                    </a:p>
                  </a:txBody>
                  <a:tcPr/>
                </a:tc>
                <a:tc>
                  <a:txBody>
                    <a:bodyPr/>
                    <a:lstStyle/>
                    <a:p>
                      <a:r>
                        <a:rPr lang="en-US" dirty="0" smtClean="0"/>
                        <a:t>Description</a:t>
                      </a:r>
                      <a:endParaRPr lang="en-US" dirty="0"/>
                    </a:p>
                  </a:txBody>
                  <a:tcPr/>
                </a:tc>
              </a:tr>
              <a:tr h="370840">
                <a:tc>
                  <a:txBody>
                    <a:bodyPr/>
                    <a:lstStyle/>
                    <a:p>
                      <a:r>
                        <a:rPr lang="en-US" sz="1600" dirty="0" err="1" smtClean="0"/>
                        <a:t>System.IO.IO</a:t>
                      </a:r>
                      <a:r>
                        <a:rPr lang="en-US" sz="1600" baseline="0" dirty="0" err="1" smtClean="0"/>
                        <a:t>Exception</a:t>
                      </a:r>
                      <a:endParaRPr lang="en-US" sz="1600" dirty="0"/>
                    </a:p>
                  </a:txBody>
                  <a:tcPr/>
                </a:tc>
                <a:tc>
                  <a:txBody>
                    <a:bodyPr/>
                    <a:lstStyle/>
                    <a:p>
                      <a:r>
                        <a:rPr lang="en-US" dirty="0" smtClean="0"/>
                        <a:t>Handles i/o error</a:t>
                      </a:r>
                      <a:endParaRPr lang="en-US" dirty="0"/>
                    </a:p>
                  </a:txBody>
                  <a:tcPr/>
                </a:tc>
              </a:tr>
              <a:tr h="370840">
                <a:tc>
                  <a:txBody>
                    <a:bodyPr/>
                    <a:lstStyle/>
                    <a:p>
                      <a:r>
                        <a:rPr lang="en-US" dirty="0" err="1" smtClean="0"/>
                        <a:t>System.IndexOutOfRangeException</a:t>
                      </a:r>
                      <a:endParaRPr lang="en-US" dirty="0"/>
                    </a:p>
                  </a:txBody>
                  <a:tcPr/>
                </a:tc>
                <a:tc>
                  <a:txBody>
                    <a:bodyPr/>
                    <a:lstStyle/>
                    <a:p>
                      <a:r>
                        <a:rPr lang="en-US" dirty="0" smtClean="0"/>
                        <a:t>Handle array element, which is out of bound.</a:t>
                      </a:r>
                    </a:p>
                    <a:p>
                      <a:endParaRPr lang="en-US" dirty="0"/>
                    </a:p>
                  </a:txBody>
                  <a:tcPr/>
                </a:tc>
              </a:tr>
              <a:tr h="370840">
                <a:tc>
                  <a:txBody>
                    <a:bodyPr/>
                    <a:lstStyle/>
                    <a:p>
                      <a:r>
                        <a:rPr lang="en-US" dirty="0" err="1" smtClean="0"/>
                        <a:t>System.DivideByZeroException</a:t>
                      </a:r>
                      <a:endParaRPr lang="en-US" dirty="0"/>
                    </a:p>
                  </a:txBody>
                  <a:tcPr/>
                </a:tc>
                <a:tc>
                  <a:txBody>
                    <a:bodyPr/>
                    <a:lstStyle/>
                    <a:p>
                      <a:r>
                        <a:rPr lang="en-US" dirty="0" smtClean="0"/>
                        <a:t>Handles error generated during  process of dividing divide of zero.</a:t>
                      </a:r>
                      <a:endParaRPr lang="en-US" dirty="0"/>
                    </a:p>
                  </a:txBody>
                  <a:tcPr/>
                </a:tc>
              </a:tr>
              <a:tr h="370840">
                <a:tc>
                  <a:txBody>
                    <a:bodyPr/>
                    <a:lstStyle/>
                    <a:p>
                      <a:r>
                        <a:rPr lang="en-US" dirty="0" err="1" smtClean="0"/>
                        <a:t>System.OutOfMemoryException</a:t>
                      </a:r>
                      <a:endParaRPr lang="en-US" dirty="0"/>
                    </a:p>
                  </a:txBody>
                  <a:tcPr/>
                </a:tc>
                <a:tc>
                  <a:txBody>
                    <a:bodyPr/>
                    <a:lstStyle/>
                    <a:p>
                      <a:r>
                        <a:rPr lang="en-US" dirty="0" smtClean="0"/>
                        <a:t>Handles memory allocation to the application error.</a:t>
                      </a:r>
                      <a:endParaRPr lang="en-US" dirty="0"/>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r h="370840">
                <a:tc>
                  <a:txBody>
                    <a:bodyPr/>
                    <a:lstStyle/>
                    <a:p>
                      <a:endParaRPr lang="en-US"/>
                    </a:p>
                  </a:txBody>
                  <a:tcPr/>
                </a:tc>
                <a:tc>
                  <a:txBody>
                    <a:bodyPr/>
                    <a:lstStyle/>
                    <a:p>
                      <a:endParaRPr lang="en-US"/>
                    </a:p>
                  </a:txBody>
                  <a:tcPr/>
                </a:tc>
              </a:tr>
            </a:tbl>
          </a:graphicData>
        </a:graphic>
      </p:graphicFrame>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95400"/>
            <a:ext cx="8229600" cy="551688"/>
          </a:xfrm>
        </p:spPr>
        <p:txBody>
          <a:bodyPr>
            <a:normAutofit/>
          </a:bodyPr>
          <a:lstStyle/>
          <a:p>
            <a:r>
              <a:rPr lang="en-US" sz="2800" b="1" u="sng" dirty="0" smtClean="0"/>
              <a:t>Thread</a:t>
            </a:r>
            <a:endParaRPr lang="en-US" sz="2800" b="1" u="sng" dirty="0"/>
          </a:p>
        </p:txBody>
      </p:sp>
      <p:sp>
        <p:nvSpPr>
          <p:cNvPr id="3" name="Content Placeholder 2"/>
          <p:cNvSpPr>
            <a:spLocks noGrp="1"/>
          </p:cNvSpPr>
          <p:nvPr>
            <p:ph idx="1"/>
          </p:nvPr>
        </p:nvSpPr>
        <p:spPr>
          <a:xfrm>
            <a:off x="457200" y="2819400"/>
            <a:ext cx="8229600" cy="3505200"/>
          </a:xfrm>
          <a:solidFill>
            <a:schemeClr val="accent1">
              <a:lumMod val="20000"/>
              <a:lumOff val="80000"/>
            </a:schemeClr>
          </a:solidFill>
        </p:spPr>
        <p:txBody>
          <a:bodyPr/>
          <a:lstStyle/>
          <a:p>
            <a:r>
              <a:rPr lang="en-US" dirty="0" smtClean="0"/>
              <a:t>It is basic unit to which an operating system allocates processor time.</a:t>
            </a:r>
          </a:p>
          <a:p>
            <a:r>
              <a:rPr lang="en-US" dirty="0" smtClean="0"/>
              <a:t>It is an independent execution path within a program.</a:t>
            </a:r>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Single Thread</a:t>
            </a:r>
            <a:endParaRPr lang="en-US" sz="2800" b="1" u="sng" dirty="0"/>
          </a:p>
        </p:txBody>
      </p:sp>
      <p:sp>
        <p:nvSpPr>
          <p:cNvPr id="3" name="Content Placeholder 2"/>
          <p:cNvSpPr>
            <a:spLocks noGrp="1"/>
          </p:cNvSpPr>
          <p:nvPr>
            <p:ph idx="1"/>
          </p:nvPr>
        </p:nvSpPr>
        <p:spPr>
          <a:solidFill>
            <a:schemeClr val="accent1">
              <a:lumMod val="20000"/>
              <a:lumOff val="80000"/>
            </a:schemeClr>
          </a:solidFill>
        </p:spPr>
        <p:txBody>
          <a:bodyPr/>
          <a:lstStyle/>
          <a:p>
            <a:r>
              <a:rPr lang="en-US" dirty="0" smtClean="0"/>
              <a:t>A process that is executed using one thread is known as  single-threaded application.</a:t>
            </a:r>
          </a:p>
          <a:p>
            <a:r>
              <a:rPr lang="en-US" dirty="0" smtClean="0"/>
              <a:t>Single threaded application can perform only one task at time.</a:t>
            </a:r>
          </a:p>
          <a:p>
            <a:r>
              <a:rPr lang="en-US" dirty="0" smtClean="0"/>
              <a:t>You have to wait for one task to complete before one task.</a:t>
            </a:r>
          </a:p>
          <a:p>
            <a:endParaRPr lang="en-US"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u="sng" dirty="0" smtClean="0"/>
              <a:t>Multithread</a:t>
            </a:r>
            <a:endParaRPr lang="en-US" sz="2800" b="1" u="sng" dirty="0"/>
          </a:p>
        </p:txBody>
      </p:sp>
      <p:sp>
        <p:nvSpPr>
          <p:cNvPr id="3" name="Content Placeholder 2"/>
          <p:cNvSpPr>
            <a:spLocks noGrp="1"/>
          </p:cNvSpPr>
          <p:nvPr>
            <p:ph idx="1"/>
          </p:nvPr>
        </p:nvSpPr>
        <p:spPr>
          <a:solidFill>
            <a:schemeClr val="accent1">
              <a:lumMod val="20000"/>
              <a:lumOff val="80000"/>
            </a:schemeClr>
          </a:solidFill>
        </p:spPr>
        <p:txBody>
          <a:bodyPr/>
          <a:lstStyle/>
          <a:p>
            <a:r>
              <a:rPr lang="en-US" sz="2400" dirty="0" smtClean="0"/>
              <a:t>To execute more than one task at time ,you can create multiple threads in program.</a:t>
            </a:r>
          </a:p>
          <a:p>
            <a:r>
              <a:rPr lang="en-US" sz="2400" dirty="0" smtClean="0"/>
              <a:t>A process that creates two or more threads is called multithreaded application.</a:t>
            </a:r>
          </a:p>
          <a:p>
            <a:r>
              <a:rPr lang="en-US" sz="2400" dirty="0" smtClean="0"/>
              <a:t>Example:</a:t>
            </a:r>
          </a:p>
          <a:p>
            <a:pPr>
              <a:buNone/>
            </a:pPr>
            <a:r>
              <a:rPr lang="en-US" sz="2400" dirty="0" smtClean="0"/>
              <a:t> web browser such as Internet Explorer is a multithreaded application</a:t>
            </a:r>
            <a:r>
              <a:rPr lang="en-US" dirty="0" smtClean="0"/>
              <a:t>.</a:t>
            </a:r>
            <a:endParaRPr lang="en-US"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accent1">
              <a:lumMod val="20000"/>
              <a:lumOff val="80000"/>
            </a:schemeClr>
          </a:solidFill>
        </p:spPr>
        <p:txBody>
          <a:bodyPr/>
          <a:lstStyle/>
          <a:p>
            <a:r>
              <a:rPr lang="en-US" dirty="0" smtClean="0"/>
              <a:t>We use namespace in c# for thread class to use.</a:t>
            </a:r>
          </a:p>
          <a:p>
            <a:pPr>
              <a:buNone/>
            </a:pPr>
            <a:r>
              <a:rPr lang="en-US" dirty="0" smtClean="0"/>
              <a:t>            </a:t>
            </a:r>
            <a:r>
              <a:rPr lang="en-US" sz="2000" dirty="0" err="1" smtClean="0"/>
              <a:t>System.Threading.Thread</a:t>
            </a:r>
            <a:endParaRPr lang="en-US" sz="2000" dirty="0" smtClean="0"/>
          </a:p>
          <a:p>
            <a:pPr>
              <a:buNone/>
            </a:pPr>
            <a:endParaRPr lang="en-US" sz="2000" dirty="0" smtClean="0"/>
          </a:p>
          <a:p>
            <a:pPr>
              <a:buNone/>
            </a:pPr>
            <a:r>
              <a:rPr lang="en-US" sz="2000" dirty="0" smtClean="0"/>
              <a:t>Methods are:</a:t>
            </a:r>
          </a:p>
          <a:p>
            <a:pPr marL="457200" indent="-457200">
              <a:buAutoNum type="arabicPeriod"/>
            </a:pPr>
            <a:r>
              <a:rPr lang="en-US" sz="2000" dirty="0" smtClean="0"/>
              <a:t>Start()</a:t>
            </a:r>
          </a:p>
          <a:p>
            <a:pPr marL="457200" indent="-457200">
              <a:buAutoNum type="arabicPeriod"/>
            </a:pPr>
            <a:r>
              <a:rPr lang="en-US" sz="2000" dirty="0" smtClean="0"/>
              <a:t>Sleep()      : makes the thread to pause for period of time.</a:t>
            </a:r>
          </a:p>
          <a:p>
            <a:pPr marL="457200" indent="-457200">
              <a:buAutoNum type="arabicPeriod"/>
            </a:pPr>
            <a:r>
              <a:rPr lang="en-US" sz="2000" dirty="0" smtClean="0"/>
              <a:t>Abort()      :terminate the thread</a:t>
            </a:r>
          </a:p>
          <a:p>
            <a:pPr marL="457200" indent="-457200">
              <a:buAutoNum type="arabicPeriod"/>
            </a:pPr>
            <a:r>
              <a:rPr lang="en-US" sz="2000" dirty="0" smtClean="0"/>
              <a:t>Suspend()</a:t>
            </a:r>
          </a:p>
          <a:p>
            <a:pPr marL="457200" indent="-457200">
              <a:buAutoNum type="arabicPeriod"/>
            </a:pPr>
            <a:r>
              <a:rPr lang="en-US" sz="2000" dirty="0" smtClean="0"/>
              <a:t>Resume()</a:t>
            </a:r>
          </a:p>
          <a:p>
            <a:pPr marL="457200" indent="-457200">
              <a:buAutoNum type="arabicPeriod"/>
            </a:pPr>
            <a:endParaRPr lang="en-US" sz="2000" dirty="0" smtClean="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762000"/>
            <a:ext cx="5486400" cy="914400"/>
          </a:xfrm>
        </p:spPr>
        <p:txBody>
          <a:bodyPr>
            <a:normAutofit fontScale="90000"/>
          </a:bodyPr>
          <a:lstStyle/>
          <a:p>
            <a:r>
              <a:rPr lang="en-US" sz="3600" dirty="0" smtClean="0"/>
              <a:t/>
            </a:r>
            <a:br>
              <a:rPr lang="en-US" sz="3600" dirty="0" smtClean="0"/>
            </a:br>
            <a:r>
              <a:rPr lang="en-US" sz="5400" dirty="0" smtClean="0"/>
              <a:t> </a:t>
            </a:r>
            <a:r>
              <a:rPr lang="en-US" sz="3100" b="1" dirty="0" smtClean="0"/>
              <a:t>What is assembly?</a:t>
            </a:r>
            <a:endParaRPr lang="en-US" sz="3100" b="1" dirty="0"/>
          </a:p>
        </p:txBody>
      </p:sp>
      <p:sp>
        <p:nvSpPr>
          <p:cNvPr id="3" name="Content Placeholder 2"/>
          <p:cNvSpPr>
            <a:spLocks noGrp="1"/>
          </p:cNvSpPr>
          <p:nvPr>
            <p:ph idx="1"/>
          </p:nvPr>
        </p:nvSpPr>
        <p:spPr>
          <a:solidFill>
            <a:schemeClr val="accent1">
              <a:lumMod val="20000"/>
              <a:lumOff val="80000"/>
            </a:schemeClr>
          </a:solidFill>
        </p:spPr>
        <p:txBody>
          <a:bodyPr>
            <a:normAutofit/>
          </a:bodyPr>
          <a:lstStyle/>
          <a:p>
            <a:pPr>
              <a:buNone/>
            </a:pPr>
            <a:endParaRPr lang="en-US" sz="2000" dirty="0" smtClean="0"/>
          </a:p>
          <a:p>
            <a:pPr>
              <a:buNone/>
            </a:pPr>
            <a:endParaRPr lang="en-US" sz="2000" dirty="0"/>
          </a:p>
          <a:p>
            <a:pPr marL="457200" indent="-457200">
              <a:buFont typeface="+mj-lt"/>
              <a:buAutoNum type="arabicPeriod"/>
            </a:pPr>
            <a:r>
              <a:rPr lang="en-US" sz="2000" dirty="0"/>
              <a:t>Assembly is a single deployable unit that contains all the information about the classes, structure, and interface. Assemblies store all the information about itself. This information can be called metadata.</a:t>
            </a:r>
          </a:p>
          <a:p>
            <a:pPr>
              <a:buNone/>
            </a:pPr>
            <a:r>
              <a:rPr lang="en-US" sz="2000" dirty="0" smtClean="0"/>
              <a:t>2.    It </a:t>
            </a:r>
            <a:r>
              <a:rPr lang="en-US" sz="2000" dirty="0"/>
              <a:t>is physical </a:t>
            </a:r>
            <a:r>
              <a:rPr lang="en-US" sz="2000" dirty="0" smtClean="0"/>
              <a:t>grouping </a:t>
            </a:r>
            <a:r>
              <a:rPr lang="en-US" sz="2000" dirty="0"/>
              <a:t>of logical units, . Namespace can span multiple </a:t>
            </a:r>
            <a:r>
              <a:rPr lang="en-US" sz="2000" dirty="0" smtClean="0"/>
              <a:t>  assemblies</a:t>
            </a:r>
            <a:r>
              <a:rPr lang="en-US" sz="2000" dirty="0"/>
              <a:t>.</a:t>
            </a:r>
          </a:p>
          <a:p>
            <a:pPr>
              <a:buNone/>
            </a:pPr>
            <a:r>
              <a:rPr lang="en-US" sz="2000" dirty="0" smtClean="0"/>
              <a:t>3.    Assemblies </a:t>
            </a:r>
            <a:r>
              <a:rPr lang="en-US" sz="2000" dirty="0"/>
              <a:t>can be private &amp; public</a:t>
            </a:r>
          </a:p>
          <a:p>
            <a:endParaRPr lang="en-US" sz="2000"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6</a:t>
            </a:fld>
            <a:endParaRPr lang="en-US"/>
          </a:p>
        </p:txBody>
      </p:sp>
      <p:sp>
        <p:nvSpPr>
          <p:cNvPr id="7" name="Footer Placeholder 5"/>
          <p:cNvSpPr>
            <a:spLocks noGrp="1"/>
          </p:cNvSpPr>
          <p:nvPr>
            <p:ph type="ftr" sz="quarter" idx="11"/>
          </p:nvPr>
        </p:nvSpPr>
        <p:spPr>
          <a:xfrm>
            <a:off x="2667000" y="6356350"/>
            <a:ext cx="4495800" cy="365125"/>
          </a:xfrm>
        </p:spPr>
        <p:txBody>
          <a:bodyPr/>
          <a:lstStyle/>
          <a:p>
            <a:r>
              <a:rPr lang="en-US" sz="1600" b="1" dirty="0" smtClean="0"/>
              <a:t>	</a:t>
            </a:r>
            <a:r>
              <a:rPr lang="en-US" sz="1600" b="1" dirty="0" smtClean="0"/>
              <a:t>www.enosislearning.com</a:t>
            </a:r>
            <a:endParaRPr lang="en-US" sz="1600" b="1"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solidFill>
            <a:schemeClr val="accent1">
              <a:lumMod val="20000"/>
              <a:lumOff val="80000"/>
            </a:schemeClr>
          </a:solidFill>
        </p:spPr>
        <p:txBody>
          <a:bodyPr/>
          <a:lstStyle/>
          <a:p>
            <a:pPr>
              <a:buNone/>
            </a:pPr>
            <a:r>
              <a:rPr lang="en-US" b="1" u="sng" dirty="0" smtClean="0"/>
              <a:t>Example</a:t>
            </a:r>
          </a:p>
          <a:p>
            <a:pPr>
              <a:buNone/>
            </a:pPr>
            <a:endParaRPr lang="en-US" b="1" u="sng" dirty="0" smtClean="0"/>
          </a:p>
          <a:p>
            <a:pPr>
              <a:buNone/>
            </a:pPr>
            <a:r>
              <a:rPr lang="en-US" sz="2000" dirty="0" smtClean="0"/>
              <a:t>Develop learning games for childern.to increase the typing speed of children, they want to develop a game name,TYPOMETER.the game will have two levels and each level a player get string on the screen. To win the game the player has to type the string of both levels within 15 seconds. If the player is unable to complete game within 15 second then game will over with displaying message.</a:t>
            </a:r>
          </a:p>
          <a:p>
            <a:pPr>
              <a:buNone/>
            </a:pPr>
            <a:endParaRPr lang="en-US" sz="2000" dirty="0"/>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Delegates</a:t>
            </a:r>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9B1AFF39-A5EB-45A1-B76C-4DD24BC6415A}" type="datetime1">
              <a:rPr lang="en-US" smtClean="0"/>
              <a:pPr/>
              <a:t>11/3/2017</a:t>
            </a:fld>
            <a:endParaRPr lang="en-US"/>
          </a:p>
        </p:txBody>
      </p:sp>
      <p:sp>
        <p:nvSpPr>
          <p:cNvPr id="5" name="Footer Placeholder 4"/>
          <p:cNvSpPr>
            <a:spLocks noGrp="1"/>
          </p:cNvSpPr>
          <p:nvPr>
            <p:ph type="ftr" sz="quarter" idx="11"/>
          </p:nvPr>
        </p:nvSpPr>
        <p:spPr/>
        <p:txBody>
          <a:bodyPr/>
          <a:lstStyle/>
          <a:p>
            <a:r>
              <a:rPr lang="en-US" smtClean="0"/>
              <a:t>EnosisLearning</a:t>
            </a:r>
            <a:endParaRPr lang="en-US"/>
          </a:p>
        </p:txBody>
      </p:sp>
      <p:sp>
        <p:nvSpPr>
          <p:cNvPr id="6" name="Slide Number Placeholder 5"/>
          <p:cNvSpPr>
            <a:spLocks noGrp="1"/>
          </p:cNvSpPr>
          <p:nvPr>
            <p:ph type="sldNum" sz="quarter" idx="12"/>
          </p:nvPr>
        </p:nvSpPr>
        <p:spPr/>
        <p:txBody>
          <a:bodyPr/>
          <a:lstStyle/>
          <a:p>
            <a:fld id="{EA1CB65B-F050-477A-B534-0F0D1A301663}" type="slidenum">
              <a:rPr lang="en-US" smtClean="0"/>
              <a:pPr/>
              <a:t>61</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What is namespace?</a:t>
            </a:r>
            <a:br>
              <a:rPr lang="en-US" sz="2800" b="1" dirty="0" smtClean="0"/>
            </a:br>
            <a:endParaRPr lang="en-US" sz="2800" b="1" dirty="0"/>
          </a:p>
        </p:txBody>
      </p:sp>
      <p:sp>
        <p:nvSpPr>
          <p:cNvPr id="3" name="Content Placeholder 2"/>
          <p:cNvSpPr>
            <a:spLocks noGrp="1"/>
          </p:cNvSpPr>
          <p:nvPr>
            <p:ph idx="1"/>
          </p:nvPr>
        </p:nvSpPr>
        <p:spPr>
          <a:xfrm>
            <a:off x="457200" y="1935480"/>
            <a:ext cx="8229600" cy="2788920"/>
          </a:xfrm>
          <a:solidFill>
            <a:schemeClr val="accent1">
              <a:lumMod val="20000"/>
              <a:lumOff val="80000"/>
            </a:schemeClr>
          </a:solidFill>
        </p:spPr>
        <p:txBody>
          <a:bodyPr/>
          <a:lstStyle/>
          <a:p>
            <a:pPr marL="457200" indent="-457200">
              <a:buFont typeface="+mj-lt"/>
              <a:buAutoNum type="arabicPeriod"/>
            </a:pPr>
            <a:endParaRPr lang="en-US" sz="2000" dirty="0" smtClean="0"/>
          </a:p>
          <a:p>
            <a:pPr marL="457200" indent="-457200">
              <a:buFont typeface="+mj-lt"/>
              <a:buAutoNum type="arabicPeriod"/>
            </a:pPr>
            <a:endParaRPr lang="en-US" sz="2000" dirty="0" smtClean="0"/>
          </a:p>
          <a:p>
            <a:pPr marL="457200" indent="-457200">
              <a:buFont typeface="+mj-lt"/>
              <a:buAutoNum type="arabicPeriod"/>
            </a:pPr>
            <a:r>
              <a:rPr lang="en-US" sz="2000" dirty="0" smtClean="0"/>
              <a:t>It </a:t>
            </a:r>
            <a:r>
              <a:rPr lang="en-US" sz="2000" dirty="0"/>
              <a:t>is logically group classes. It avoid any naming conflicts between classes </a:t>
            </a:r>
            <a:r>
              <a:rPr lang="en-US" sz="2000" dirty="0" smtClean="0"/>
              <a:t>which have </a:t>
            </a:r>
            <a:r>
              <a:rPr lang="en-US" sz="2000" dirty="0"/>
              <a:t>same name.  </a:t>
            </a:r>
            <a:endParaRPr lang="en-US" sz="2000" dirty="0" smtClean="0"/>
          </a:p>
          <a:p>
            <a:pPr marL="457200" indent="-457200">
              <a:buFont typeface="+mj-lt"/>
              <a:buAutoNum type="arabicPeriod"/>
            </a:pPr>
            <a:r>
              <a:rPr lang="en-US" sz="2000" dirty="0" smtClean="0"/>
              <a:t>It </a:t>
            </a:r>
            <a:r>
              <a:rPr lang="en-US" sz="2000" dirty="0"/>
              <a:t>allows u to organize your classes so that they can be easily accessed in other application. </a:t>
            </a:r>
          </a:p>
          <a:p>
            <a:pPr>
              <a:buNone/>
            </a:pPr>
            <a:r>
              <a:rPr lang="en-US" sz="2000" dirty="0"/>
              <a:t> </a:t>
            </a:r>
          </a:p>
          <a:p>
            <a:pPr>
              <a:buNone/>
            </a:pPr>
            <a:endParaRPr lang="en-US" sz="2000"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7</a:t>
            </a:fld>
            <a:endParaRPr lang="en-US"/>
          </a:p>
        </p:txBody>
      </p:sp>
      <p:sp>
        <p:nvSpPr>
          <p:cNvPr id="8" name="Footer Placeholder 5"/>
          <p:cNvSpPr>
            <a:spLocks noGrp="1"/>
          </p:cNvSpPr>
          <p:nvPr>
            <p:ph type="ftr" sz="quarter" idx="11"/>
          </p:nvPr>
        </p:nvSpPr>
        <p:spPr>
          <a:xfrm>
            <a:off x="2667000" y="6356350"/>
            <a:ext cx="4495800" cy="365125"/>
          </a:xfrm>
        </p:spPr>
        <p:txBody>
          <a:bodyPr/>
          <a:lstStyle/>
          <a:p>
            <a:r>
              <a:rPr lang="en-US" sz="1600" b="1" dirty="0" smtClean="0"/>
              <a:t>	</a:t>
            </a:r>
            <a:r>
              <a:rPr lang="en-US" sz="1600" b="1" dirty="0" smtClean="0"/>
              <a:t>www.enosislearning.com</a:t>
            </a:r>
            <a:endParaRPr lang="en-US" sz="1600" b="1"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
            </a:r>
            <a:endParaRPr lang="en-US" dirty="0"/>
          </a:p>
        </p:txBody>
      </p:sp>
      <p:sp>
        <p:nvSpPr>
          <p:cNvPr id="3" name="Content Placeholder 2"/>
          <p:cNvSpPr>
            <a:spLocks noGrp="1"/>
          </p:cNvSpPr>
          <p:nvPr>
            <p:ph idx="1"/>
          </p:nvPr>
        </p:nvSpPr>
        <p:spPr>
          <a:xfrm>
            <a:off x="457200" y="1935480"/>
            <a:ext cx="8229600" cy="2941320"/>
          </a:xfrm>
          <a:solidFill>
            <a:schemeClr val="accent1">
              <a:lumMod val="20000"/>
              <a:lumOff val="80000"/>
            </a:schemeClr>
          </a:solidFill>
        </p:spPr>
        <p:txBody>
          <a:bodyPr>
            <a:normAutofit/>
          </a:bodyPr>
          <a:lstStyle/>
          <a:p>
            <a:pPr>
              <a:buNone/>
            </a:pPr>
            <a:r>
              <a:rPr lang="en-US" sz="2000" b="1" u="sng" dirty="0" smtClean="0"/>
              <a:t>Object-</a:t>
            </a:r>
          </a:p>
          <a:p>
            <a:pPr>
              <a:buNone/>
            </a:pPr>
            <a:r>
              <a:rPr lang="en-US" sz="2000" b="1" dirty="0"/>
              <a:t> </a:t>
            </a:r>
            <a:r>
              <a:rPr lang="en-US" sz="2000" b="1" dirty="0" smtClean="0"/>
              <a:t>         </a:t>
            </a:r>
            <a:r>
              <a:rPr lang="en-US" sz="2000" dirty="0" smtClean="0"/>
              <a:t>it is a material thing that can be presented physically.eg: car, tennis ball.</a:t>
            </a:r>
          </a:p>
          <a:p>
            <a:pPr>
              <a:buNone/>
            </a:pPr>
            <a:endParaRPr lang="en-US" sz="2000" dirty="0"/>
          </a:p>
          <a:p>
            <a:pPr>
              <a:buNone/>
            </a:pPr>
            <a:r>
              <a:rPr lang="en-US" sz="2000" b="1" u="sng" dirty="0"/>
              <a:t>Class- </a:t>
            </a:r>
            <a:endParaRPr lang="en-US" sz="2000" b="1" u="sng" dirty="0" smtClean="0"/>
          </a:p>
          <a:p>
            <a:pPr>
              <a:buNone/>
            </a:pPr>
            <a:r>
              <a:rPr lang="en-US" sz="2000" b="1" dirty="0" smtClean="0"/>
              <a:t>           </a:t>
            </a:r>
            <a:r>
              <a:rPr lang="en-US" sz="2000" dirty="0" smtClean="0"/>
              <a:t>class </a:t>
            </a:r>
            <a:r>
              <a:rPr lang="en-US" sz="2000" dirty="0"/>
              <a:t>is keyword in c# that is used to define class</a:t>
            </a:r>
            <a:r>
              <a:rPr lang="en-US" sz="2000" dirty="0" smtClean="0"/>
              <a:t>.</a:t>
            </a:r>
          </a:p>
          <a:p>
            <a:pPr>
              <a:buNone/>
            </a:pPr>
            <a:endParaRPr lang="en-US" sz="2000" dirty="0"/>
          </a:p>
          <a:p>
            <a:pPr>
              <a:buNone/>
            </a:pPr>
            <a:endParaRPr lang="en-US" sz="2000" dirty="0"/>
          </a:p>
          <a:p>
            <a:pPr>
              <a:buNone/>
            </a:pPr>
            <a:endParaRPr lang="en-US" sz="2000" dirty="0"/>
          </a:p>
          <a:p>
            <a:endParaRPr lang="en-US" dirty="0"/>
          </a:p>
        </p:txBody>
      </p:sp>
      <p:sp>
        <p:nvSpPr>
          <p:cNvPr id="5" name="Slide Number Placeholder 4"/>
          <p:cNvSpPr>
            <a:spLocks noGrp="1"/>
          </p:cNvSpPr>
          <p:nvPr>
            <p:ph type="sldNum" sz="quarter" idx="12"/>
          </p:nvPr>
        </p:nvSpPr>
        <p:spPr/>
        <p:txBody>
          <a:bodyPr/>
          <a:lstStyle/>
          <a:p>
            <a:fld id="{EA1CB65B-F050-477A-B534-0F0D1A301663}" type="slidenum">
              <a:rPr lang="en-US" smtClean="0"/>
              <a:pPr/>
              <a:t>8</a:t>
            </a:fld>
            <a:endParaRPr lang="en-US"/>
          </a:p>
        </p:txBody>
      </p:sp>
      <p:sp>
        <p:nvSpPr>
          <p:cNvPr id="7" name="Footer Placeholder 5"/>
          <p:cNvSpPr>
            <a:spLocks noGrp="1"/>
          </p:cNvSpPr>
          <p:nvPr>
            <p:ph type="ftr" sz="quarter" idx="11"/>
          </p:nvPr>
        </p:nvSpPr>
        <p:spPr>
          <a:xfrm>
            <a:off x="2667000" y="6356350"/>
            <a:ext cx="4495800" cy="365125"/>
          </a:xfrm>
        </p:spPr>
        <p:txBody>
          <a:bodyPr/>
          <a:lstStyle/>
          <a:p>
            <a:r>
              <a:rPr lang="en-US" sz="1600" b="1" dirty="0" smtClean="0"/>
              <a:t>	</a:t>
            </a:r>
            <a:r>
              <a:rPr lang="en-US" sz="1600" b="1" dirty="0" smtClean="0"/>
              <a:t>www.enosislearning.com</a:t>
            </a:r>
            <a:endParaRPr lang="en-US" sz="1600"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400"/>
          </a:xfrm>
        </p:spPr>
        <p:txBody>
          <a:bodyPr/>
          <a:lstStyle/>
          <a:p>
            <a:pPr>
              <a:buNone/>
            </a:pPr>
            <a:r>
              <a:rPr lang="en-US" b="1" u="sng" dirty="0" smtClean="0"/>
              <a:t>Naming conventions for class</a:t>
            </a:r>
            <a:endParaRPr lang="en-US" b="1" dirty="0" smtClean="0"/>
          </a:p>
          <a:p>
            <a:endParaRPr lang="en-US" dirty="0"/>
          </a:p>
        </p:txBody>
      </p:sp>
      <p:sp>
        <p:nvSpPr>
          <p:cNvPr id="4" name="Rectangle 3"/>
          <p:cNvSpPr/>
          <p:nvPr/>
        </p:nvSpPr>
        <p:spPr>
          <a:xfrm>
            <a:off x="838200" y="2136338"/>
            <a:ext cx="7086600" cy="2308324"/>
          </a:xfrm>
          <a:prstGeom prst="rect">
            <a:avLst/>
          </a:prstGeom>
          <a:solidFill>
            <a:schemeClr val="accent1">
              <a:lumMod val="20000"/>
              <a:lumOff val="80000"/>
            </a:schemeClr>
          </a:solidFill>
        </p:spPr>
        <p:txBody>
          <a:bodyPr wrap="square">
            <a:spAutoFit/>
          </a:bodyPr>
          <a:lstStyle/>
          <a:p>
            <a:pPr marL="342900" lvl="0" indent="-342900">
              <a:buFont typeface="+mj-lt"/>
              <a:buAutoNum type="arabicPeriod"/>
            </a:pPr>
            <a:r>
              <a:rPr lang="en-US" dirty="0" smtClean="0"/>
              <a:t>Name should be meaningful. Can use either Pascal Case or Camel Case.</a:t>
            </a:r>
          </a:p>
          <a:p>
            <a:pPr lvl="0"/>
            <a:endParaRPr lang="en-US" dirty="0" smtClean="0"/>
          </a:p>
          <a:p>
            <a:pPr lvl="0"/>
            <a:r>
              <a:rPr lang="en-US" dirty="0" smtClean="0"/>
              <a:t>2.   Must be begin with letter, first character cannot be digit.</a:t>
            </a:r>
          </a:p>
          <a:p>
            <a:pPr lvl="0"/>
            <a:endParaRPr lang="en-US" dirty="0" smtClean="0"/>
          </a:p>
          <a:p>
            <a:pPr marL="342900" lvl="0" indent="-342900">
              <a:buAutoNum type="arabicPeriod" startAt="3"/>
            </a:pPr>
            <a:r>
              <a:rPr lang="en-US" dirty="0" smtClean="0"/>
              <a:t>Not contain any space or symbol like ?,@,#,^,&amp;,(),_,.</a:t>
            </a:r>
          </a:p>
          <a:p>
            <a:pPr marL="342900" lvl="0" indent="-342900">
              <a:buAutoNum type="arabicPeriod" startAt="3"/>
            </a:pPr>
            <a:endParaRPr lang="en-US" dirty="0" smtClean="0"/>
          </a:p>
          <a:p>
            <a:pPr marL="342900" lvl="0" indent="-342900">
              <a:buAutoNum type="arabicPeriod" startAt="3"/>
            </a:pPr>
            <a:r>
              <a:rPr lang="en-US" dirty="0" smtClean="0"/>
              <a:t>Must not use keyword for  class name .</a:t>
            </a:r>
            <a:r>
              <a:rPr lang="en-US" dirty="0" err="1" smtClean="0"/>
              <a:t>eg:public</a:t>
            </a:r>
            <a:endParaRPr lang="en-US" dirty="0"/>
          </a:p>
        </p:txBody>
      </p:sp>
      <p:sp>
        <p:nvSpPr>
          <p:cNvPr id="6" name="Slide Number Placeholder 5"/>
          <p:cNvSpPr>
            <a:spLocks noGrp="1"/>
          </p:cNvSpPr>
          <p:nvPr>
            <p:ph type="sldNum" sz="quarter" idx="12"/>
          </p:nvPr>
        </p:nvSpPr>
        <p:spPr/>
        <p:txBody>
          <a:bodyPr/>
          <a:lstStyle/>
          <a:p>
            <a:fld id="{EA1CB65B-F050-477A-B534-0F0D1A301663}" type="slidenum">
              <a:rPr lang="en-US" smtClean="0"/>
              <a:pPr/>
              <a:t>9</a:t>
            </a:fld>
            <a:endParaRPr lang="en-US"/>
          </a:p>
        </p:txBody>
      </p:sp>
      <p:sp>
        <p:nvSpPr>
          <p:cNvPr id="8" name="Footer Placeholder 5"/>
          <p:cNvSpPr>
            <a:spLocks noGrp="1"/>
          </p:cNvSpPr>
          <p:nvPr>
            <p:ph type="ftr" sz="quarter" idx="11"/>
          </p:nvPr>
        </p:nvSpPr>
        <p:spPr>
          <a:xfrm>
            <a:off x="2667000" y="6356350"/>
            <a:ext cx="4495800" cy="365125"/>
          </a:xfrm>
        </p:spPr>
        <p:txBody>
          <a:bodyPr/>
          <a:lstStyle/>
          <a:p>
            <a:r>
              <a:rPr lang="en-US" sz="1600" b="1" dirty="0" smtClean="0"/>
              <a:t>	</a:t>
            </a:r>
            <a:r>
              <a:rPr lang="en-US" sz="1600" b="1" dirty="0" smtClean="0"/>
              <a:t>www.enosislearning.com</a:t>
            </a:r>
            <a:endParaRPr lang="en-US" sz="1600" b="1"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1301</TotalTime>
  <Words>2325</Words>
  <Application>Microsoft Office PowerPoint</Application>
  <PresentationFormat>On-screen Show (4:3)</PresentationFormat>
  <Paragraphs>536</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Flow</vt:lpstr>
      <vt:lpstr>What Is .Net Framework</vt:lpstr>
      <vt:lpstr>.Net Framework Architecture</vt:lpstr>
      <vt:lpstr>Slide 3</vt:lpstr>
      <vt:lpstr> .NET Framework class library </vt:lpstr>
      <vt:lpstr>Slide 5</vt:lpstr>
      <vt:lpstr>  What is assembly?</vt:lpstr>
      <vt:lpstr>What is namespace? </vt:lpstr>
      <vt:lpstr>C#</vt:lpstr>
      <vt:lpstr>Slide 9</vt:lpstr>
      <vt:lpstr>Slide 10</vt:lpstr>
      <vt:lpstr>Slide 11</vt:lpstr>
      <vt:lpstr>Slide 12</vt:lpstr>
      <vt:lpstr> </vt:lpstr>
      <vt:lpstr>Slide 14</vt:lpstr>
      <vt:lpstr>Built-in Data types</vt:lpstr>
      <vt:lpstr>Operators</vt:lpstr>
      <vt:lpstr>  Conditional Statements</vt:lpstr>
      <vt:lpstr>Loops</vt:lpstr>
      <vt:lpstr>Slide 19</vt:lpstr>
      <vt:lpstr>Slide 20</vt:lpstr>
      <vt:lpstr>.   Access   Specefiers </vt:lpstr>
      <vt:lpstr>Types of Access Specifiers</vt:lpstr>
      <vt:lpstr>Slide 23</vt:lpstr>
      <vt:lpstr>Slide 24</vt:lpstr>
      <vt:lpstr>  Methods</vt:lpstr>
      <vt:lpstr>Value Type &amp; Reference Type Data</vt:lpstr>
      <vt:lpstr>  Structure</vt:lpstr>
      <vt:lpstr>Enumaration </vt:lpstr>
      <vt:lpstr>  Two Types</vt:lpstr>
      <vt:lpstr>  Constructor</vt:lpstr>
      <vt:lpstr>Slide 31</vt:lpstr>
      <vt:lpstr>Destructor</vt:lpstr>
      <vt:lpstr>     Garbage Collection </vt:lpstr>
      <vt:lpstr>Array</vt:lpstr>
      <vt:lpstr>Slide 35</vt:lpstr>
      <vt:lpstr>  Polymorphism</vt:lpstr>
      <vt:lpstr>Slide 37</vt:lpstr>
      <vt:lpstr>Operator overloading</vt:lpstr>
      <vt:lpstr>Inheritance </vt:lpstr>
      <vt:lpstr>Abstract class </vt:lpstr>
      <vt:lpstr>Slide 41</vt:lpstr>
      <vt:lpstr>  Virtual function</vt:lpstr>
      <vt:lpstr>Sealed Classes</vt:lpstr>
      <vt:lpstr>Slide 44</vt:lpstr>
      <vt:lpstr>Slide 45</vt:lpstr>
      <vt:lpstr>  Interface</vt:lpstr>
      <vt:lpstr>Need of using Interface</vt:lpstr>
      <vt:lpstr>Slide 48</vt:lpstr>
      <vt:lpstr>Slide 49</vt:lpstr>
      <vt:lpstr>Slide 50</vt:lpstr>
      <vt:lpstr>    Exception Handling</vt:lpstr>
      <vt:lpstr>Types of error </vt:lpstr>
      <vt:lpstr>Slide 53</vt:lpstr>
      <vt:lpstr>Slide 54</vt:lpstr>
      <vt:lpstr>Slide 55</vt:lpstr>
      <vt:lpstr>Thread</vt:lpstr>
      <vt:lpstr>Single Thread</vt:lpstr>
      <vt:lpstr>Multithread</vt:lpstr>
      <vt:lpstr>Slide 59</vt:lpstr>
      <vt:lpstr>Slide 60</vt:lpstr>
      <vt:lpstr>Delegates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framework</dc:title>
  <dc:creator>Prajakta</dc:creator>
  <cp:lastModifiedBy>DELL</cp:lastModifiedBy>
  <cp:revision>116</cp:revision>
  <dcterms:created xsi:type="dcterms:W3CDTF">2013-01-11T10:50:45Z</dcterms:created>
  <dcterms:modified xsi:type="dcterms:W3CDTF">2017-11-03T17:12:34Z</dcterms:modified>
</cp:coreProperties>
</file>