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65" r:id="rId3"/>
    <p:sldId id="264" r:id="rId4"/>
    <p:sldId id="258" r:id="rId5"/>
    <p:sldId id="297" r:id="rId6"/>
    <p:sldId id="301" r:id="rId7"/>
    <p:sldId id="261" r:id="rId8"/>
    <p:sldId id="268" r:id="rId9"/>
    <p:sldId id="298" r:id="rId10"/>
    <p:sldId id="299" r:id="rId11"/>
    <p:sldId id="300" r:id="rId12"/>
    <p:sldId id="289" r:id="rId13"/>
    <p:sldId id="290" r:id="rId14"/>
    <p:sldId id="294" r:id="rId15"/>
    <p:sldId id="295" r:id="rId16"/>
    <p:sldId id="296" r:id="rId17"/>
    <p:sldId id="291" r:id="rId18"/>
    <p:sldId id="292" r:id="rId19"/>
    <p:sldId id="293" r:id="rId20"/>
    <p:sldId id="274" r:id="rId21"/>
    <p:sldId id="259" r:id="rId22"/>
    <p:sldId id="277" r:id="rId23"/>
    <p:sldId id="260" r:id="rId24"/>
    <p:sldId id="276" r:id="rId25"/>
    <p:sldId id="275" r:id="rId26"/>
    <p:sldId id="278" r:id="rId27"/>
    <p:sldId id="279" r:id="rId28"/>
    <p:sldId id="280" r:id="rId29"/>
    <p:sldId id="281" r:id="rId30"/>
    <p:sldId id="282" r:id="rId31"/>
    <p:sldId id="283" r:id="rId32"/>
    <p:sldId id="284" r:id="rId33"/>
    <p:sldId id="285" r:id="rId34"/>
    <p:sldId id="286" r:id="rId35"/>
    <p:sldId id="287" r:id="rId36"/>
    <p:sldId id="288" r:id="rId37"/>
    <p:sldId id="27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62" autoAdjust="0"/>
    <p:restoredTop sz="94316" autoAdjust="0"/>
  </p:normalViewPr>
  <p:slideViewPr>
    <p:cSldViewPr snapToGrid="0">
      <p:cViewPr varScale="1">
        <p:scale>
          <a:sx n="75" d="100"/>
          <a:sy n="75" d="100"/>
        </p:scale>
        <p:origin x="108"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C6B4A9-1611-4792-9094-5F34BCA07E0B}" type="datetimeFigureOut">
              <a:rPr lang="en-US" smtClean="0"/>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B61BEF0D-F0BB-DE4B-95CE-6DB70DBA9567}" type="datetimeFigureOut">
              <a:rPr lang="en-US" smtClean="0"/>
              <a:pPr/>
              <a:t>8/26/2024</a:t>
            </a:fld>
            <a:endParaRPr lang="en-US" dirty="0"/>
          </a:p>
        </p:txBody>
      </p:sp>
      <p:sp>
        <p:nvSpPr>
          <p:cNvPr id="9" name="Slide Number Placeholder 8"/>
          <p:cNvSpPr>
            <a:spLocks noGrp="1"/>
          </p:cNvSpPr>
          <p:nvPr>
            <p:ph type="sldNum" sz="quarter" idx="11"/>
          </p:nvPr>
        </p:nvSpPr>
        <p:spPr/>
        <p:txBody>
          <a:bodyPr/>
          <a:lstStyle/>
          <a:p>
            <a:fld id="{D57F1E4F-1CFF-5643-939E-217C01CDF565}"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57F1E4F-1CFF-5643-939E-217C01CDF565}"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B61BEF0D-F0BB-DE4B-95CE-6DB70DBA9567}" type="datetimeFigureOut">
              <a:rPr lang="en-US" smtClean="0"/>
              <a:pPr/>
              <a:t>8/26/2024</a:t>
            </a:fld>
            <a:endParaRPr lang="en-US" dirty="0"/>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CD63-5F23-455C-BB56-C7374F9C62C7}"/>
              </a:ext>
            </a:extLst>
          </p:cNvPr>
          <p:cNvSpPr>
            <a:spLocks noGrp="1"/>
          </p:cNvSpPr>
          <p:nvPr>
            <p:ph type="ctrTitle"/>
          </p:nvPr>
        </p:nvSpPr>
        <p:spPr/>
        <p:txBody>
          <a:bodyPr/>
          <a:lstStyle/>
          <a:p>
            <a:r>
              <a:rPr lang="en-IN" sz="4800" dirty="0">
                <a:solidFill>
                  <a:srgbClr val="002060"/>
                </a:solidFill>
                <a:latin typeface="Times New Roman" panose="02020603050405020304" pitchFamily="18" charset="0"/>
                <a:cs typeface="Times New Roman" panose="02020603050405020304" pitchFamily="18" charset="0"/>
              </a:rPr>
              <a:t>INTRODUCTION  TO</a:t>
            </a:r>
            <a:br>
              <a:rPr lang="en-IN" sz="4800" dirty="0">
                <a:solidFill>
                  <a:srgbClr val="002060"/>
                </a:solidFill>
                <a:latin typeface="Times New Roman" panose="02020603050405020304" pitchFamily="18" charset="0"/>
                <a:cs typeface="Times New Roman" panose="02020603050405020304" pitchFamily="18" charset="0"/>
              </a:rPr>
            </a:br>
            <a:r>
              <a:rPr lang="en-IN" sz="4800" dirty="0">
                <a:solidFill>
                  <a:srgbClr val="002060"/>
                </a:solidFill>
                <a:latin typeface="Times New Roman" panose="02020603050405020304" pitchFamily="18" charset="0"/>
                <a:cs typeface="Times New Roman" panose="02020603050405020304" pitchFamily="18" charset="0"/>
              </a:rPr>
              <a:t> POWER BI</a:t>
            </a:r>
            <a:endParaRPr lang="en-IN" sz="3600" dirty="0">
              <a:solidFill>
                <a:srgbClr val="002060"/>
              </a:solidFill>
              <a:latin typeface="Times New Roman" panose="02020603050405020304" pitchFamily="18" charset="0"/>
              <a:cs typeface="Times New Roman" panose="02020603050405020304" pitchFamily="18" charset="0"/>
            </a:endParaRPr>
          </a:p>
        </p:txBody>
      </p:sp>
      <p:pic>
        <p:nvPicPr>
          <p:cNvPr id="3" name="Content Placeholder 7">
            <a:extLst>
              <a:ext uri="{FF2B5EF4-FFF2-40B4-BE49-F238E27FC236}">
                <a16:creationId xmlns:a16="http://schemas.microsoft.com/office/drawing/2014/main" id="{A0DD7EBE-193A-4D7F-AFE4-B3F190B159F1}"/>
              </a:ext>
            </a:extLst>
          </p:cNvPr>
          <p:cNvPicPr>
            <a:picLocks noChangeAspect="1"/>
          </p:cNvPicPr>
          <p:nvPr/>
        </p:nvPicPr>
        <p:blipFill>
          <a:blip r:embed="rId2"/>
          <a:stretch>
            <a:fillRect/>
          </a:stretch>
        </p:blipFill>
        <p:spPr>
          <a:xfrm>
            <a:off x="7810959" y="3425248"/>
            <a:ext cx="2716325" cy="2716325"/>
          </a:xfrm>
          <a:prstGeom prst="rect">
            <a:avLst/>
          </a:prstGeom>
        </p:spPr>
      </p:pic>
    </p:spTree>
    <p:extLst>
      <p:ext uri="{BB962C8B-B14F-4D97-AF65-F5344CB8AC3E}">
        <p14:creationId xmlns:p14="http://schemas.microsoft.com/office/powerpoint/2010/main" val="314886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91D6-4B0C-4859-AAF8-E735CED0CD89}"/>
              </a:ext>
            </a:extLst>
          </p:cNvPr>
          <p:cNvSpPr>
            <a:spLocks noGrp="1"/>
          </p:cNvSpPr>
          <p:nvPr>
            <p:ph type="title"/>
          </p:nvPr>
        </p:nvSpPr>
        <p:spPr>
          <a:xfrm>
            <a:off x="595745" y="149946"/>
            <a:ext cx="10160000" cy="1484889"/>
          </a:xfrm>
        </p:spPr>
        <p:txBody>
          <a:bodyPr/>
          <a:lstStyle/>
          <a:p>
            <a:r>
              <a:rPr lang="en-US" sz="2800" dirty="0" smtClean="0">
                <a:solidFill>
                  <a:schemeClr val="accent5"/>
                </a:solidFill>
                <a:cs typeface="Times New Roman" panose="02020603050405020304" pitchFamily="18" charset="0"/>
              </a:rPr>
              <a:t/>
            </a:r>
            <a:br>
              <a:rPr lang="en-US" sz="2800" dirty="0" smtClean="0">
                <a:solidFill>
                  <a:schemeClr val="accent5"/>
                </a:solidFill>
                <a:cs typeface="Times New Roman" panose="02020603050405020304" pitchFamily="18" charset="0"/>
              </a:rPr>
            </a:br>
            <a:r>
              <a:rPr lang="en-US" sz="2800" dirty="0">
                <a:solidFill>
                  <a:schemeClr val="accent5"/>
                </a:solidFill>
                <a:cs typeface="Times New Roman" panose="02020603050405020304" pitchFamily="18" charset="0"/>
              </a:rPr>
              <a:t/>
            </a:r>
            <a:br>
              <a:rPr lang="en-US" sz="2800" dirty="0">
                <a:solidFill>
                  <a:schemeClr val="accent5"/>
                </a:solidFill>
                <a:cs typeface="Times New Roman" panose="02020603050405020304" pitchFamily="18" charset="0"/>
              </a:rPr>
            </a:br>
            <a:r>
              <a:rPr lang="en-US" sz="2800" dirty="0" smtClean="0">
                <a:solidFill>
                  <a:schemeClr val="accent5"/>
                </a:solidFill>
                <a:cs typeface="Times New Roman" panose="02020603050405020304" pitchFamily="18" charset="0"/>
              </a:rPr>
              <a:t/>
            </a:r>
            <a:br>
              <a:rPr lang="en-US" sz="2800" dirty="0" smtClean="0">
                <a:solidFill>
                  <a:schemeClr val="accent5"/>
                </a:solidFill>
                <a:cs typeface="Times New Roman" panose="02020603050405020304" pitchFamily="18" charset="0"/>
              </a:rPr>
            </a:br>
            <a:r>
              <a:rPr lang="en-US" sz="2800" dirty="0">
                <a:solidFill>
                  <a:schemeClr val="accent5"/>
                </a:solidFill>
                <a:cs typeface="Times New Roman" panose="02020603050405020304" pitchFamily="18" charset="0"/>
              </a:rPr>
              <a:t/>
            </a:r>
            <a:br>
              <a:rPr lang="en-US" sz="2800" dirty="0">
                <a:solidFill>
                  <a:schemeClr val="accent5"/>
                </a:solidFill>
                <a:cs typeface="Times New Roman" panose="02020603050405020304" pitchFamily="18" charset="0"/>
              </a:rPr>
            </a:br>
            <a:r>
              <a:rPr lang="en-US" sz="2400" dirty="0">
                <a:solidFill>
                  <a:schemeClr val="accent5"/>
                </a:solidFill>
                <a:latin typeface="+mn-lt"/>
                <a:cs typeface="Times New Roman" panose="02020603050405020304" pitchFamily="18" charset="0"/>
              </a:rPr>
              <a:t>Reports:   </a:t>
            </a:r>
            <a:r>
              <a:rPr lang="en-US" sz="2400" dirty="0">
                <a:solidFill>
                  <a:schemeClr val="tx1"/>
                </a:solidFill>
                <a:latin typeface="+mn-lt"/>
                <a:cs typeface="Times New Roman" panose="02020603050405020304" pitchFamily="18" charset="0"/>
              </a:rPr>
              <a:t>A collection of visualizations that appear together on one or more pages is a report in Power BI. It is a collection of items that are related to one another.</a:t>
            </a:r>
            <a:r>
              <a:rPr lang="en-IN" sz="2400" dirty="0">
                <a:solidFill>
                  <a:schemeClr val="tx1"/>
                </a:solidFill>
                <a:latin typeface="+mn-lt"/>
                <a:cs typeface="Times New Roman" panose="02020603050405020304" pitchFamily="18" charset="0"/>
              </a:rPr>
              <a:t/>
            </a:r>
            <a:br>
              <a:rPr lang="en-IN" sz="2400" dirty="0">
                <a:solidFill>
                  <a:schemeClr val="tx1"/>
                </a:solidFill>
                <a:latin typeface="+mn-lt"/>
                <a:cs typeface="Times New Roman" panose="02020603050405020304" pitchFamily="18" charset="0"/>
              </a:rPr>
            </a:br>
            <a:r>
              <a:rPr lang="en-US" sz="4800" dirty="0">
                <a:latin typeface="Times New Roman" panose="02020603050405020304" pitchFamily="18" charset="0"/>
                <a:cs typeface="Times New Roman" panose="02020603050405020304" pitchFamily="18" charset="0"/>
              </a:rPr>
              <a:t/>
            </a:r>
            <a:br>
              <a:rPr lang="en-US" sz="48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9668B93-261B-438C-ABFA-4547708A30D4}"/>
              </a:ext>
            </a:extLst>
          </p:cNvPr>
          <p:cNvSpPr>
            <a:spLocks noGrp="1"/>
          </p:cNvSpPr>
          <p:nvPr>
            <p:ph idx="1"/>
          </p:nvPr>
        </p:nvSpPr>
        <p:spPr/>
        <p:txBody>
          <a:bodyPr/>
          <a:lstStyle/>
          <a:p>
            <a:pPr marL="0" indent="0">
              <a:buNone/>
            </a:pP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a:t>
            </a:r>
            <a:endParaRPr lang="en-IN" dirty="0"/>
          </a:p>
        </p:txBody>
      </p:sp>
      <p:pic>
        <p:nvPicPr>
          <p:cNvPr id="4" name="Picture 3">
            <a:extLst>
              <a:ext uri="{FF2B5EF4-FFF2-40B4-BE49-F238E27FC236}">
                <a16:creationId xmlns:a16="http://schemas.microsoft.com/office/drawing/2014/main" id="{8B6A8543-6F1D-416E-BD22-FD4E9AAFDC89}"/>
              </a:ext>
            </a:extLst>
          </p:cNvPr>
          <p:cNvPicPr/>
          <p:nvPr/>
        </p:nvPicPr>
        <p:blipFill>
          <a:blip r:embed="rId2"/>
          <a:srcRect/>
          <a:stretch>
            <a:fillRect/>
          </a:stretch>
        </p:blipFill>
        <p:spPr bwMode="auto">
          <a:xfrm>
            <a:off x="1662545" y="2064326"/>
            <a:ext cx="8478982" cy="4488873"/>
          </a:xfrm>
          <a:prstGeom prst="rect">
            <a:avLst/>
          </a:prstGeom>
          <a:noFill/>
          <a:ln w="9525">
            <a:noFill/>
            <a:miter lim="800000"/>
            <a:headEnd/>
            <a:tailEnd/>
          </a:ln>
        </p:spPr>
      </p:pic>
    </p:spTree>
    <p:extLst>
      <p:ext uri="{BB962C8B-B14F-4D97-AF65-F5344CB8AC3E}">
        <p14:creationId xmlns:p14="http://schemas.microsoft.com/office/powerpoint/2010/main" val="2363103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9950-2F94-4A3D-B04C-FAB5192AA11D}"/>
              </a:ext>
            </a:extLst>
          </p:cNvPr>
          <p:cNvSpPr>
            <a:spLocks noGrp="1"/>
          </p:cNvSpPr>
          <p:nvPr>
            <p:ph type="title"/>
          </p:nvPr>
        </p:nvSpPr>
        <p:spPr>
          <a:xfrm>
            <a:off x="677335" y="609600"/>
            <a:ext cx="10461720" cy="1039091"/>
          </a:xfrm>
        </p:spPr>
        <p:txBody>
          <a:bodyPr>
            <a:normAutofit fontScale="90000"/>
          </a:bodyPr>
          <a:lstStyle/>
          <a:p>
            <a:r>
              <a:rPr lang="en-US" sz="4400" dirty="0" smtClean="0">
                <a:solidFill>
                  <a:schemeClr val="accent5"/>
                </a:solidFill>
                <a:latin typeface="Times New Roman" panose="02020603050405020304" pitchFamily="18" charset="0"/>
                <a:cs typeface="Times New Roman" panose="02020603050405020304" pitchFamily="18" charset="0"/>
              </a:rPr>
              <a:t/>
            </a:r>
            <a:br>
              <a:rPr lang="en-US" sz="4400" dirty="0" smtClean="0">
                <a:solidFill>
                  <a:schemeClr val="accent5"/>
                </a:solidFill>
                <a:latin typeface="Times New Roman" panose="02020603050405020304" pitchFamily="18" charset="0"/>
                <a:cs typeface="Times New Roman" panose="02020603050405020304" pitchFamily="18" charset="0"/>
              </a:rPr>
            </a:br>
            <a:r>
              <a:rPr lang="en-US" sz="4400" dirty="0">
                <a:solidFill>
                  <a:schemeClr val="accent5"/>
                </a:solidFill>
                <a:latin typeface="Times New Roman" panose="02020603050405020304" pitchFamily="18" charset="0"/>
                <a:cs typeface="Times New Roman" panose="02020603050405020304" pitchFamily="18" charset="0"/>
              </a:rPr>
              <a:t/>
            </a:r>
            <a:br>
              <a:rPr lang="en-US" sz="4400" dirty="0">
                <a:solidFill>
                  <a:schemeClr val="accent5"/>
                </a:solidFill>
                <a:latin typeface="Times New Roman" panose="02020603050405020304" pitchFamily="18" charset="0"/>
                <a:cs typeface="Times New Roman" panose="02020603050405020304" pitchFamily="18" charset="0"/>
              </a:rPr>
            </a:br>
            <a:r>
              <a:rPr lang="en-US" sz="4400" dirty="0" smtClean="0">
                <a:solidFill>
                  <a:schemeClr val="accent5"/>
                </a:solidFill>
                <a:latin typeface="Times New Roman" panose="02020603050405020304" pitchFamily="18" charset="0"/>
                <a:cs typeface="Times New Roman" panose="02020603050405020304" pitchFamily="18" charset="0"/>
              </a:rPr>
              <a:t/>
            </a:r>
            <a:br>
              <a:rPr lang="en-US" sz="4400" dirty="0" smtClean="0">
                <a:solidFill>
                  <a:schemeClr val="accent5"/>
                </a:solidFill>
                <a:latin typeface="Times New Roman" panose="02020603050405020304" pitchFamily="18" charset="0"/>
                <a:cs typeface="Times New Roman" panose="02020603050405020304" pitchFamily="18" charset="0"/>
              </a:rPr>
            </a:br>
            <a:r>
              <a:rPr lang="en-US" sz="4400" dirty="0" smtClean="0">
                <a:solidFill>
                  <a:schemeClr val="accent5"/>
                </a:solidFill>
                <a:latin typeface="Times New Roman" panose="02020603050405020304" pitchFamily="18" charset="0"/>
                <a:cs typeface="Times New Roman" panose="02020603050405020304" pitchFamily="18" charset="0"/>
              </a:rPr>
              <a:t/>
            </a:r>
            <a:br>
              <a:rPr lang="en-US" sz="4400" dirty="0" smtClean="0">
                <a:solidFill>
                  <a:schemeClr val="accent5"/>
                </a:solidFill>
                <a:latin typeface="Times New Roman" panose="02020603050405020304" pitchFamily="18" charset="0"/>
                <a:cs typeface="Times New Roman" panose="02020603050405020304" pitchFamily="18" charset="0"/>
              </a:rPr>
            </a:br>
            <a:r>
              <a:rPr lang="en-US" sz="2700" dirty="0" smtClean="0">
                <a:solidFill>
                  <a:schemeClr val="accent5"/>
                </a:solidFill>
                <a:latin typeface="+mn-lt"/>
                <a:cs typeface="Times New Roman" panose="02020603050405020304" pitchFamily="18" charset="0"/>
              </a:rPr>
              <a:t>Dashboards</a:t>
            </a:r>
            <a:r>
              <a:rPr lang="en-US" sz="2700" dirty="0">
                <a:solidFill>
                  <a:schemeClr val="accent5"/>
                </a:solidFill>
                <a:latin typeface="+mn-lt"/>
                <a:cs typeface="Times New Roman" panose="02020603050405020304" pitchFamily="18" charset="0"/>
              </a:rPr>
              <a:t>: </a:t>
            </a:r>
            <a:r>
              <a:rPr lang="en-US" sz="2700" dirty="0" smtClean="0">
                <a:solidFill>
                  <a:schemeClr val="accent5"/>
                </a:solidFill>
                <a:latin typeface="+mn-lt"/>
                <a:cs typeface="Times New Roman" panose="02020603050405020304" pitchFamily="18" charset="0"/>
              </a:rPr>
              <a:t> </a:t>
            </a:r>
            <a:r>
              <a:rPr lang="en-US" sz="2700" dirty="0" smtClean="0">
                <a:solidFill>
                  <a:schemeClr val="tx1"/>
                </a:solidFill>
                <a:latin typeface="+mn-lt"/>
                <a:cs typeface="Times New Roman" panose="02020603050405020304" pitchFamily="18" charset="0"/>
              </a:rPr>
              <a:t>A </a:t>
            </a:r>
            <a:r>
              <a:rPr lang="en-US" sz="2700" dirty="0">
                <a:solidFill>
                  <a:schemeClr val="tx1"/>
                </a:solidFill>
                <a:latin typeface="+mn-lt"/>
                <a:cs typeface="Times New Roman" panose="02020603050405020304" pitchFamily="18" charset="0"/>
              </a:rPr>
              <a:t>Power BI dashboard is a single page interface.   </a:t>
            </a:r>
            <a:r>
              <a:rPr lang="en-US" sz="2700" dirty="0" smtClean="0">
                <a:solidFill>
                  <a:schemeClr val="tx1"/>
                </a:solidFill>
                <a:latin typeface="+mn-lt"/>
                <a:cs typeface="Times New Roman" panose="02020603050405020304" pitchFamily="18" charset="0"/>
              </a:rPr>
              <a:t/>
            </a:r>
            <a:br>
              <a:rPr lang="en-US" sz="2700" dirty="0" smtClean="0">
                <a:solidFill>
                  <a:schemeClr val="tx1"/>
                </a:solidFill>
                <a:latin typeface="+mn-lt"/>
                <a:cs typeface="Times New Roman" panose="02020603050405020304" pitchFamily="18" charset="0"/>
              </a:rPr>
            </a:br>
            <a:r>
              <a:rPr lang="en-US" sz="2700" dirty="0" smtClean="0">
                <a:solidFill>
                  <a:schemeClr val="tx1"/>
                </a:solidFill>
                <a:latin typeface="+mn-lt"/>
                <a:cs typeface="Times New Roman" panose="02020603050405020304" pitchFamily="18" charset="0"/>
              </a:rPr>
              <a:t>It </a:t>
            </a:r>
            <a:r>
              <a:rPr lang="en-US" sz="2700" dirty="0">
                <a:solidFill>
                  <a:schemeClr val="tx1"/>
                </a:solidFill>
                <a:latin typeface="+mn-lt"/>
                <a:cs typeface="Times New Roman" panose="02020603050405020304" pitchFamily="18" charset="0"/>
              </a:rPr>
              <a:t>is often called a canvas, that uses visualizations to tell a story.</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7974" y="1600200"/>
            <a:ext cx="8483252" cy="4800600"/>
          </a:xfrm>
        </p:spPr>
      </p:pic>
    </p:spTree>
    <p:extLst>
      <p:ext uri="{BB962C8B-B14F-4D97-AF65-F5344CB8AC3E}">
        <p14:creationId xmlns:p14="http://schemas.microsoft.com/office/powerpoint/2010/main" val="3882921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188D-7CCE-4BDC-A2A5-7375A301740C}"/>
              </a:ext>
            </a:extLst>
          </p:cNvPr>
          <p:cNvSpPr>
            <a:spLocks noGrp="1"/>
          </p:cNvSpPr>
          <p:nvPr>
            <p:ph type="title"/>
          </p:nvPr>
        </p:nvSpPr>
        <p:spPr>
          <a:xfrm>
            <a:off x="677335" y="609600"/>
            <a:ext cx="8444895" cy="849086"/>
          </a:xfrm>
        </p:spPr>
        <p:txBody>
          <a:bodyPr>
            <a:normAutofit/>
          </a:bodyPr>
          <a:lstStyle/>
          <a:p>
            <a:r>
              <a:rPr lang="en-IN" sz="4800" dirty="0">
                <a:solidFill>
                  <a:schemeClr val="accent5"/>
                </a:solidFill>
                <a:latin typeface="Times New Roman" panose="02020603050405020304" pitchFamily="18" charset="0"/>
                <a:cs typeface="Times New Roman" panose="02020603050405020304" pitchFamily="18" charset="0"/>
              </a:rPr>
              <a:t>Architecture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3258" y="1578430"/>
            <a:ext cx="8621487" cy="4463596"/>
          </a:xfrm>
        </p:spPr>
      </p:pic>
    </p:spTree>
    <p:extLst>
      <p:ext uri="{BB962C8B-B14F-4D97-AF65-F5344CB8AC3E}">
        <p14:creationId xmlns:p14="http://schemas.microsoft.com/office/powerpoint/2010/main" val="1603875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169" y="2264231"/>
            <a:ext cx="7224387" cy="2928737"/>
          </a:xfrm>
        </p:spPr>
      </p:pic>
    </p:spTree>
    <p:extLst>
      <p:ext uri="{BB962C8B-B14F-4D97-AF65-F5344CB8AC3E}">
        <p14:creationId xmlns:p14="http://schemas.microsoft.com/office/powerpoint/2010/main" val="25659150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8189" y="1344060"/>
            <a:ext cx="8310347" cy="4896271"/>
          </a:xfrm>
          <a:prstGeom prst="rect">
            <a:avLst/>
          </a:prstGeom>
          <a:ln>
            <a:noFill/>
          </a:ln>
          <a:effectLst>
            <a:softEdge rad="112500"/>
          </a:effectLst>
        </p:spPr>
      </p:pic>
    </p:spTree>
    <p:extLst>
      <p:ext uri="{BB962C8B-B14F-4D97-AF65-F5344CB8AC3E}">
        <p14:creationId xmlns:p14="http://schemas.microsoft.com/office/powerpoint/2010/main" val="21300630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3738" y="1399142"/>
            <a:ext cx="8917879" cy="4470830"/>
          </a:xfrm>
        </p:spPr>
      </p:pic>
    </p:spTree>
    <p:extLst>
      <p:ext uri="{BB962C8B-B14F-4D97-AF65-F5344CB8AC3E}">
        <p14:creationId xmlns:p14="http://schemas.microsoft.com/office/powerpoint/2010/main" val="2328726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029" y="381000"/>
            <a:ext cx="8596668" cy="849086"/>
          </a:xfrm>
        </p:spPr>
        <p:txBody>
          <a:bodyPr>
            <a:noAutofit/>
          </a:bodyPr>
          <a:lstStyle/>
          <a:p>
            <a:r>
              <a:rPr lang="en-US" sz="2800" dirty="0" smtClean="0">
                <a:solidFill>
                  <a:schemeClr val="accent5"/>
                </a:solidFill>
                <a:latin typeface="Times New Roman" panose="02020603050405020304" pitchFamily="18" charset="0"/>
                <a:cs typeface="Times New Roman" panose="02020603050405020304" pitchFamily="18" charset="0"/>
              </a:rPr>
              <a:t>Different Types of Systems, Databases &amp; Reporting Tools</a:t>
            </a:r>
            <a:r>
              <a:rPr lang="en-US" sz="2800" dirty="0">
                <a:solidFill>
                  <a:schemeClr val="accent5"/>
                </a:solidFill>
                <a:latin typeface="Times New Roman" panose="02020603050405020304" pitchFamily="18" charset="0"/>
                <a:cs typeface="Times New Roman" panose="02020603050405020304" pitchFamily="18" charset="0"/>
              </a:rPr>
              <a:t/>
            </a:r>
            <a:br>
              <a:rPr lang="en-US" sz="2800" dirty="0">
                <a:solidFill>
                  <a:schemeClr val="accent5"/>
                </a:solidFill>
                <a:latin typeface="Times New Roman" panose="02020603050405020304" pitchFamily="18" charset="0"/>
                <a:cs typeface="Times New Roman" panose="02020603050405020304" pitchFamily="18" charset="0"/>
              </a:rPr>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893" y="1696599"/>
            <a:ext cx="8096251" cy="4057296"/>
          </a:xfrm>
        </p:spPr>
      </p:pic>
    </p:spTree>
    <p:extLst>
      <p:ext uri="{BB962C8B-B14F-4D97-AF65-F5344CB8AC3E}">
        <p14:creationId xmlns:p14="http://schemas.microsoft.com/office/powerpoint/2010/main" val="2093537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of Reporting &amp; Analysis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7252" y="2838287"/>
            <a:ext cx="6944695" cy="2324425"/>
          </a:xfrm>
        </p:spPr>
      </p:pic>
    </p:spTree>
    <p:extLst>
      <p:ext uri="{BB962C8B-B14F-4D97-AF65-F5344CB8AC3E}">
        <p14:creationId xmlns:p14="http://schemas.microsoft.com/office/powerpoint/2010/main" val="1951411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 is Prepared for Reporting</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61067"/>
            <a:ext cx="10160000" cy="4478866"/>
          </a:xfrm>
        </p:spPr>
      </p:pic>
    </p:spTree>
    <p:extLst>
      <p:ext uri="{BB962C8B-B14F-4D97-AF65-F5344CB8AC3E}">
        <p14:creationId xmlns:p14="http://schemas.microsoft.com/office/powerpoint/2010/main" val="16621738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 is Prepared for Reporting</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700" y="2005012"/>
            <a:ext cx="7543800" cy="3990975"/>
          </a:xfrm>
        </p:spPr>
      </p:pic>
    </p:spTree>
    <p:extLst>
      <p:ext uri="{BB962C8B-B14F-4D97-AF65-F5344CB8AC3E}">
        <p14:creationId xmlns:p14="http://schemas.microsoft.com/office/powerpoint/2010/main" val="2963032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7449-9026-45E3-B78C-1B152C03B397}"/>
              </a:ext>
            </a:extLst>
          </p:cNvPr>
          <p:cNvSpPr>
            <a:spLocks noGrp="1"/>
          </p:cNvSpPr>
          <p:nvPr>
            <p:ph type="title"/>
          </p:nvPr>
        </p:nvSpPr>
        <p:spPr>
          <a:xfrm>
            <a:off x="524935" y="362525"/>
            <a:ext cx="3854528" cy="579584"/>
          </a:xfrm>
        </p:spPr>
        <p:txBody>
          <a:bodyPr>
            <a:normAutofit fontScale="90000"/>
          </a:bodyPr>
          <a:lstStyle/>
          <a:p>
            <a:r>
              <a:rPr lang="en-IN" sz="3600" dirty="0">
                <a:solidFill>
                  <a:schemeClr val="accent5"/>
                </a:solidFill>
                <a:latin typeface="Times New Roman" panose="02020603050405020304" pitchFamily="18" charset="0"/>
                <a:cs typeface="Times New Roman" panose="02020603050405020304" pitchFamily="18" charset="0"/>
              </a:rPr>
              <a:t>What is Power BI</a:t>
            </a:r>
            <a:endParaRPr lang="en-IN" sz="3200" dirty="0"/>
          </a:p>
        </p:txBody>
      </p:sp>
      <p:sp>
        <p:nvSpPr>
          <p:cNvPr id="4" name="Text Placeholder 3">
            <a:extLst>
              <a:ext uri="{FF2B5EF4-FFF2-40B4-BE49-F238E27FC236}">
                <a16:creationId xmlns:a16="http://schemas.microsoft.com/office/drawing/2014/main" id="{304075E3-B432-4D42-B2DA-41CC7D4ABA2E}"/>
              </a:ext>
            </a:extLst>
          </p:cNvPr>
          <p:cNvSpPr>
            <a:spLocks noGrp="1"/>
          </p:cNvSpPr>
          <p:nvPr>
            <p:ph type="body" sz="half" idx="2"/>
          </p:nvPr>
        </p:nvSpPr>
        <p:spPr>
          <a:xfrm>
            <a:off x="677334" y="942109"/>
            <a:ext cx="9832757" cy="1591771"/>
          </a:xfrm>
        </p:spPr>
        <p:txBody>
          <a:bodyPr>
            <a:normAutofit fontScale="85000" lnSpcReduction="20000"/>
          </a:bodyPr>
          <a:lstStyle/>
          <a:p>
            <a:pPr marL="285750" indent="-285750" algn="l">
              <a:buFont typeface="Wingdings" panose="05000000000000000000" pitchFamily="2" charset="2"/>
              <a:buChar char="q"/>
            </a:pPr>
            <a:r>
              <a:rPr lang="en-US" b="1" dirty="0" smtClean="0">
                <a:ea typeface="Yu Gothic Light" panose="020B0300000000000000" pitchFamily="34" charset="-128"/>
                <a:cs typeface="Times New Roman" panose="02020603050405020304" pitchFamily="18" charset="0"/>
              </a:rPr>
              <a:t>Power </a:t>
            </a:r>
            <a:r>
              <a:rPr lang="en-US" b="1" dirty="0">
                <a:ea typeface="Yu Gothic Light" panose="020B0300000000000000" pitchFamily="34" charset="-128"/>
                <a:cs typeface="Times New Roman" panose="02020603050405020304" pitchFamily="18" charset="0"/>
              </a:rPr>
              <a:t>BI is a </a:t>
            </a:r>
            <a:r>
              <a:rPr lang="en-US" b="1" dirty="0" smtClean="0">
                <a:ea typeface="Yu Gothic Light" panose="020B0300000000000000" pitchFamily="34" charset="-128"/>
                <a:cs typeface="Times New Roman" panose="02020603050405020304" pitchFamily="18" charset="0"/>
              </a:rPr>
              <a:t>data  </a:t>
            </a:r>
            <a:r>
              <a:rPr lang="en-US" b="1" dirty="0">
                <a:ea typeface="Yu Gothic Light" panose="020B0300000000000000" pitchFamily="34" charset="-128"/>
                <a:cs typeface="Times New Roman" panose="02020603050405020304" pitchFamily="18" charset="0"/>
              </a:rPr>
              <a:t>analytics </a:t>
            </a:r>
            <a:r>
              <a:rPr lang="en-US" b="1" dirty="0" smtClean="0">
                <a:ea typeface="Yu Gothic Light" panose="020B0300000000000000" pitchFamily="34" charset="-128"/>
                <a:cs typeface="Times New Roman" panose="02020603050405020304" pitchFamily="18" charset="0"/>
              </a:rPr>
              <a:t>tool </a:t>
            </a:r>
            <a:r>
              <a:rPr lang="en-US" b="1" dirty="0">
                <a:ea typeface="Yu Gothic Light" panose="020B0300000000000000" pitchFamily="34" charset="-128"/>
                <a:cs typeface="Times New Roman" panose="02020603050405020304" pitchFamily="18" charset="0"/>
              </a:rPr>
              <a:t>provided by Microsoft</a:t>
            </a:r>
            <a:r>
              <a:rPr lang="en-US" b="1" dirty="0" smtClean="0">
                <a:ea typeface="Yu Gothic Light" panose="020B0300000000000000" pitchFamily="34" charset="-128"/>
                <a:cs typeface="Times New Roman" panose="02020603050405020304" pitchFamily="18" charset="0"/>
              </a:rPr>
              <a:t>.</a:t>
            </a:r>
          </a:p>
          <a:p>
            <a:pPr marL="285750" indent="-285750" algn="l">
              <a:buFont typeface="Wingdings" panose="05000000000000000000" pitchFamily="2" charset="2"/>
              <a:buChar char="q"/>
            </a:pPr>
            <a:r>
              <a:rPr lang="en-US" b="1" dirty="0" smtClean="0"/>
              <a:t>Power BI gives </a:t>
            </a:r>
            <a:r>
              <a:rPr lang="en-US" b="1" dirty="0"/>
              <a:t>the ability to analyze and explore data </a:t>
            </a:r>
            <a:r>
              <a:rPr lang="en-US" b="1" dirty="0" smtClean="0"/>
              <a:t>on-premise </a:t>
            </a:r>
            <a:r>
              <a:rPr lang="en-US" b="1" dirty="0"/>
              <a:t>as well as in the cloud.</a:t>
            </a:r>
            <a:endParaRPr lang="en-US" b="1" dirty="0">
              <a:ea typeface="Yu Gothic Light" panose="020B0300000000000000" pitchFamily="34" charset="-128"/>
              <a:cs typeface="Times New Roman" panose="02020603050405020304" pitchFamily="18" charset="0"/>
            </a:endParaRPr>
          </a:p>
          <a:p>
            <a:pPr marL="285750" indent="-285750" algn="l">
              <a:buFont typeface="Wingdings" panose="05000000000000000000" pitchFamily="2" charset="2"/>
              <a:buChar char="q"/>
            </a:pPr>
            <a:r>
              <a:rPr lang="en-US" b="1" dirty="0">
                <a:ea typeface="Yu Gothic Light" panose="020B0300000000000000" pitchFamily="34" charset="-128"/>
                <a:cs typeface="Times New Roman" panose="02020603050405020304" pitchFamily="18" charset="0"/>
              </a:rPr>
              <a:t> It provides </a:t>
            </a:r>
            <a:r>
              <a:rPr lang="en-US" b="1" dirty="0" smtClean="0">
                <a:ea typeface="Yu Gothic Light" panose="020B0300000000000000" pitchFamily="34" charset="-128"/>
                <a:cs typeface="Times New Roman" panose="02020603050405020304" pitchFamily="18" charset="0"/>
              </a:rPr>
              <a:t>interactive</a:t>
            </a:r>
            <a:r>
              <a:rPr lang="en-US" b="1" dirty="0">
                <a:ea typeface="Yu Gothic Light" panose="020B0300000000000000" pitchFamily="34" charset="-128"/>
                <a:cs typeface="Times New Roman" panose="02020603050405020304" pitchFamily="18" charset="0"/>
              </a:rPr>
              <a:t> visualizations with </a:t>
            </a:r>
            <a:r>
              <a:rPr lang="en-US" b="1" dirty="0" smtClean="0">
                <a:ea typeface="Yu Gothic Light" panose="020B0300000000000000" pitchFamily="34" charset="-128"/>
                <a:cs typeface="Times New Roman" panose="02020603050405020304" pitchFamily="18" charset="0"/>
              </a:rPr>
              <a:t>intelligence</a:t>
            </a:r>
            <a:r>
              <a:rPr lang="en-US" b="1" dirty="0">
                <a:ea typeface="Yu Gothic Light" panose="020B0300000000000000" pitchFamily="34" charset="-128"/>
                <a:cs typeface="Times New Roman" panose="02020603050405020304" pitchFamily="18" charset="0"/>
              </a:rPr>
              <a:t> capabilities, where </a:t>
            </a:r>
            <a:r>
              <a:rPr lang="en-US" b="1" dirty="0" smtClean="0">
                <a:ea typeface="Yu Gothic Light" panose="020B0300000000000000" pitchFamily="34" charset="-128"/>
                <a:cs typeface="Times New Roman" panose="02020603050405020304" pitchFamily="18" charset="0"/>
              </a:rPr>
              <a:t> </a:t>
            </a:r>
            <a:r>
              <a:rPr lang="en-US" b="1" dirty="0">
                <a:ea typeface="Yu Gothic Light" panose="020B0300000000000000" pitchFamily="34" charset="-128"/>
                <a:cs typeface="Times New Roman" panose="02020603050405020304" pitchFamily="18" charset="0"/>
              </a:rPr>
              <a:t>users can </a:t>
            </a:r>
            <a:r>
              <a:rPr lang="en-US" b="1" dirty="0" smtClean="0">
                <a:ea typeface="Yu Gothic Light" panose="020B0300000000000000" pitchFamily="34" charset="-128"/>
                <a:cs typeface="Times New Roman" panose="02020603050405020304" pitchFamily="18" charset="0"/>
              </a:rPr>
              <a:t>use to create </a:t>
            </a:r>
            <a:r>
              <a:rPr lang="en-US" b="1" dirty="0">
                <a:ea typeface="Yu Gothic Light" panose="020B0300000000000000" pitchFamily="34" charset="-128"/>
                <a:cs typeface="Times New Roman" panose="02020603050405020304" pitchFamily="18" charset="0"/>
              </a:rPr>
              <a:t>reports and dashboards by themselves, without having to depend on information technology staff or database administrators</a:t>
            </a:r>
            <a:r>
              <a:rPr lang="en-US" b="1" dirty="0" smtClean="0">
                <a:ea typeface="Yu Gothic Light" panose="020B0300000000000000" pitchFamily="34" charset="-128"/>
                <a:cs typeface="Times New Roman" panose="02020603050405020304" pitchFamily="18" charset="0"/>
              </a:rPr>
              <a:t>.</a:t>
            </a:r>
          </a:p>
          <a:p>
            <a:pPr marL="285750" indent="-285750" algn="l">
              <a:buFont typeface="Wingdings" panose="05000000000000000000" pitchFamily="2" charset="2"/>
              <a:buChar char="q"/>
            </a:pPr>
            <a:r>
              <a:rPr lang="en-US" b="1" dirty="0"/>
              <a:t>Power BI provides the ability to collaborate and share customized dashboards and interactive reports across colleagues and organizations, easily and securely</a:t>
            </a:r>
            <a:r>
              <a:rPr lang="en-US" b="1" dirty="0" smtClean="0"/>
              <a:t>.</a:t>
            </a:r>
          </a:p>
          <a:p>
            <a:pPr marL="285750" indent="-285750" algn="l">
              <a:buFont typeface="Wingdings" panose="05000000000000000000" pitchFamily="2" charset="2"/>
              <a:buChar char="q"/>
            </a:pPr>
            <a:r>
              <a:rPr lang="en-US" dirty="0"/>
              <a:t>Power BI </a:t>
            </a:r>
            <a:r>
              <a:rPr lang="en-US" dirty="0" smtClean="0"/>
              <a:t>is a ad </a:t>
            </a:r>
            <a:r>
              <a:rPr lang="en-US" dirty="0"/>
              <a:t>hoc reporting </a:t>
            </a:r>
            <a:r>
              <a:rPr lang="en-US" dirty="0" smtClean="0"/>
              <a:t>tool which allows every </a:t>
            </a:r>
            <a:r>
              <a:rPr lang="en-US" dirty="0"/>
              <a:t>user to become involved in the report creation and analysis process. </a:t>
            </a:r>
            <a:endParaRPr lang="en-IN" sz="1800" b="1" dirty="0">
              <a:ea typeface="Yu Gothic Light" panose="020B0300000000000000" pitchFamily="34" charset="-128"/>
              <a:cs typeface="Times New Roman" panose="02020603050405020304" pitchFamily="18" charset="0"/>
            </a:endParaRPr>
          </a:p>
          <a:p>
            <a:endParaRPr lang="en-IN" dirty="0">
              <a:latin typeface="Yu Gothic Light" panose="020B0300000000000000" pitchFamily="34" charset="-128"/>
              <a:ea typeface="Yu Gothic Light" panose="020B0300000000000000" pitchFamily="34" charset="-128"/>
            </a:endParaRPr>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2833" y="2701021"/>
            <a:ext cx="4781319" cy="38843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10341"/>
            <a:ext cx="6487188" cy="2212502"/>
          </a:xfrm>
          <a:prstGeom prst="rect">
            <a:avLst/>
          </a:prstGeom>
        </p:spPr>
      </p:pic>
      <p:sp>
        <p:nvSpPr>
          <p:cNvPr id="3" name="TextBox 2"/>
          <p:cNvSpPr txBox="1"/>
          <p:nvPr/>
        </p:nvSpPr>
        <p:spPr>
          <a:xfrm>
            <a:off x="231150" y="5122843"/>
            <a:ext cx="5960533" cy="1846659"/>
          </a:xfrm>
          <a:prstGeom prst="rect">
            <a:avLst/>
          </a:prstGeom>
          <a:noFill/>
        </p:spPr>
        <p:txBody>
          <a:bodyPr wrap="square" rtlCol="0">
            <a:spAutoFit/>
          </a:bodyPr>
          <a:lstStyle/>
          <a:p>
            <a:r>
              <a:rPr lang="en-US" sz="1600" b="1" dirty="0">
                <a:solidFill>
                  <a:srgbClr val="C00000"/>
                </a:solidFill>
                <a:ea typeface="Yu Gothic Light" panose="020B0300000000000000" pitchFamily="34" charset="-128"/>
                <a:cs typeface="Times New Roman" panose="02020603050405020304" pitchFamily="18" charset="0"/>
              </a:rPr>
              <a:t>Usage of Data Analysis in Industry: </a:t>
            </a:r>
          </a:p>
          <a:p>
            <a:r>
              <a:rPr lang="en-US" sz="1600" b="1" dirty="0">
                <a:solidFill>
                  <a:srgbClr val="C00000"/>
                </a:solidFill>
                <a:ea typeface="Yu Gothic Light" panose="020B0300000000000000" pitchFamily="34" charset="-128"/>
                <a:cs typeface="Times New Roman" panose="02020603050405020304" pitchFamily="18" charset="0"/>
              </a:rPr>
              <a:t>A Car Manufacturer will make decision to produce the number of cars for the next year based upon sales analysis and year-on-year growth</a:t>
            </a:r>
          </a:p>
          <a:p>
            <a:r>
              <a:rPr lang="en-US" sz="1600" b="1" dirty="0">
                <a:solidFill>
                  <a:srgbClr val="C00000"/>
                </a:solidFill>
                <a:ea typeface="Yu Gothic Light" panose="020B0300000000000000" pitchFamily="34" charset="-128"/>
                <a:cs typeface="Times New Roman" panose="02020603050405020304" pitchFamily="18" charset="0"/>
              </a:rPr>
              <a:t>A Bank will plan to open new branches based upon the customers accounts, deposit predictions</a:t>
            </a:r>
          </a:p>
          <a:p>
            <a:endParaRPr lang="en-IN" dirty="0"/>
          </a:p>
        </p:txBody>
      </p:sp>
    </p:spTree>
    <p:extLst>
      <p:ext uri="{BB962C8B-B14F-4D97-AF65-F5344CB8AC3E}">
        <p14:creationId xmlns:p14="http://schemas.microsoft.com/office/powerpoint/2010/main" val="6118683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solidFill>
                <a:latin typeface="Times New Roman" panose="02020603050405020304" pitchFamily="18" charset="0"/>
                <a:cs typeface="Times New Roman" panose="02020603050405020304" pitchFamily="18" charset="0"/>
              </a:rPr>
              <a:t>Enterprise Data Architecture (MSBI)</a:t>
            </a:r>
            <a:br>
              <a:rPr lang="en-US" sz="4000" dirty="0">
                <a:solidFill>
                  <a:schemeClr val="accent5"/>
                </a:solidFill>
                <a:latin typeface="Times New Roman" panose="02020603050405020304" pitchFamily="18" charset="0"/>
                <a:cs typeface="Times New Roman" panose="02020603050405020304" pitchFamily="18" charset="0"/>
              </a:rPr>
            </a:br>
            <a:r>
              <a:rPr lang="en-US" sz="1800" dirty="0" smtClean="0"/>
              <a:t>Power BI is a subset to MSBI which is used for which is used for Data Visualizations.</a:t>
            </a:r>
            <a:endParaRPr lang="en-IN" sz="1800" dirty="0"/>
          </a:p>
        </p:txBody>
      </p:sp>
      <p:pic>
        <p:nvPicPr>
          <p:cNvPr id="4" name="Content Placeholder 3"/>
          <p:cNvPicPr>
            <a:picLocks noGrp="1"/>
          </p:cNvPicPr>
          <p:nvPr>
            <p:ph idx="1"/>
          </p:nvPr>
        </p:nvPicPr>
        <p:blipFill>
          <a:blip r:embed="rId2"/>
          <a:stretch>
            <a:fillRect/>
          </a:stretch>
        </p:blipFill>
        <p:spPr>
          <a:xfrm>
            <a:off x="1741715" y="1930402"/>
            <a:ext cx="6058467" cy="3652045"/>
          </a:xfrm>
          <a:prstGeom prst="rect">
            <a:avLst/>
          </a:prstGeom>
        </p:spPr>
      </p:pic>
    </p:spTree>
    <p:extLst>
      <p:ext uri="{BB962C8B-B14F-4D97-AF65-F5344CB8AC3E}">
        <p14:creationId xmlns:p14="http://schemas.microsoft.com/office/powerpoint/2010/main" val="34221905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5" y="609600"/>
            <a:ext cx="8596668" cy="805543"/>
          </a:xfrm>
        </p:spPr>
        <p:txBody>
          <a:bodyPr>
            <a:noAutofit/>
          </a:bodyPr>
          <a:lstStyle/>
          <a:p>
            <a:r>
              <a:rPr lang="en-US" sz="2400" dirty="0">
                <a:solidFill>
                  <a:schemeClr val="tx1"/>
                </a:solidFill>
              </a:rPr>
              <a:t>Power </a:t>
            </a:r>
            <a:r>
              <a:rPr lang="en-US" sz="2400" dirty="0" smtClean="0">
                <a:solidFill>
                  <a:schemeClr val="tx1"/>
                </a:solidFill>
              </a:rPr>
              <a:t>BI Enterprise Flow</a:t>
            </a:r>
            <a:br>
              <a:rPr lang="en-US" sz="2400" dirty="0" smtClean="0">
                <a:solidFill>
                  <a:schemeClr val="tx1"/>
                </a:solidFill>
              </a:rPr>
            </a:br>
            <a:r>
              <a:rPr lang="en-US" sz="2400" dirty="0" smtClean="0">
                <a:solidFill>
                  <a:schemeClr val="tx1"/>
                </a:solidFill>
              </a:rPr>
              <a:t>(Different phases of Power BI)</a:t>
            </a:r>
            <a:r>
              <a:rPr lang="en-IN" sz="2400" dirty="0"/>
              <a:t/>
            </a:r>
            <a:br>
              <a:rPr lang="en-IN" sz="2400" dirty="0"/>
            </a:b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39" y="2209006"/>
            <a:ext cx="7620000" cy="3162300"/>
          </a:xfrm>
        </p:spPr>
      </p:pic>
    </p:spTree>
    <p:extLst>
      <p:ext uri="{BB962C8B-B14F-4D97-AF65-F5344CB8AC3E}">
        <p14:creationId xmlns:p14="http://schemas.microsoft.com/office/powerpoint/2010/main" val="32367871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5" y="609602"/>
            <a:ext cx="8596668" cy="848139"/>
          </a:xfrm>
        </p:spPr>
        <p:txBody>
          <a:bodyPr>
            <a:noAutofit/>
          </a:bodyPr>
          <a:lstStyle/>
          <a:p>
            <a:r>
              <a:rPr lang="en-US" sz="2400" dirty="0" smtClean="0">
                <a:solidFill>
                  <a:schemeClr val="tx1"/>
                </a:solidFill>
              </a:rPr>
              <a:t>Different phases of Power BI Reporting. </a:t>
            </a:r>
            <a:r>
              <a:rPr lang="en-IN" sz="2400" dirty="0"/>
              <a:t/>
            </a:r>
            <a:br>
              <a:rPr lang="en-IN" sz="2400" dirty="0"/>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84B39E-B9C6-4175-A1A4-E7B4070DE98C}"/>
              </a:ext>
            </a:extLst>
          </p:cNvPr>
          <p:cNvSpPr>
            <a:spLocks noGrp="1"/>
          </p:cNvSpPr>
          <p:nvPr>
            <p:ph idx="1"/>
          </p:nvPr>
        </p:nvSpPr>
        <p:spPr>
          <a:xfrm>
            <a:off x="677336" y="1232454"/>
            <a:ext cx="8413657" cy="5115339"/>
          </a:xfrm>
        </p:spPr>
        <p:txBody>
          <a:bodyPr>
            <a:normAutofit fontScale="92500" lnSpcReduction="10000"/>
          </a:bodyPr>
          <a:lstStyle/>
          <a:p>
            <a:r>
              <a:rPr lang="en-US" sz="2000" b="1" dirty="0">
                <a:solidFill>
                  <a:srgbClr val="00B0F0"/>
                </a:solidFill>
                <a:cs typeface="Times New Roman" panose="02020603050405020304" pitchFamily="18" charset="0"/>
              </a:rPr>
              <a:t>1</a:t>
            </a:r>
            <a:r>
              <a:rPr lang="en-US" sz="2000" b="1" dirty="0" smtClean="0">
                <a:solidFill>
                  <a:srgbClr val="00B0F0"/>
                </a:solidFill>
                <a:cs typeface="Times New Roman" panose="02020603050405020304" pitchFamily="18" charset="0"/>
              </a:rPr>
              <a:t>. Data Sources/ Data Connectors</a:t>
            </a:r>
          </a:p>
          <a:p>
            <a:r>
              <a:rPr lang="en-US" sz="2000" b="1" dirty="0" smtClean="0">
                <a:solidFill>
                  <a:srgbClr val="00B0F0"/>
                </a:solidFill>
                <a:cs typeface="Times New Roman" panose="02020603050405020304" pitchFamily="18" charset="0"/>
              </a:rPr>
              <a:t>2. Data Integration /Transformation</a:t>
            </a:r>
          </a:p>
          <a:p>
            <a:r>
              <a:rPr lang="en-US" sz="2000" b="1" dirty="0" smtClean="0">
                <a:solidFill>
                  <a:srgbClr val="00B0F0"/>
                </a:solidFill>
                <a:cs typeface="Times New Roman" panose="02020603050405020304" pitchFamily="18" charset="0"/>
              </a:rPr>
              <a:t>3. Data Processing / Cleaning</a:t>
            </a:r>
          </a:p>
          <a:p>
            <a:r>
              <a:rPr lang="en-US" sz="2000" b="1" dirty="0" smtClean="0">
                <a:solidFill>
                  <a:srgbClr val="00B0F0"/>
                </a:solidFill>
                <a:cs typeface="Times New Roman" panose="02020603050405020304" pitchFamily="18" charset="0"/>
              </a:rPr>
              <a:t>4. Data Visualizations</a:t>
            </a:r>
          </a:p>
          <a:p>
            <a:r>
              <a:rPr lang="en-US" sz="2000" b="1" dirty="0" smtClean="0">
                <a:solidFill>
                  <a:srgbClr val="00B0F0"/>
                </a:solidFill>
                <a:cs typeface="Times New Roman" panose="02020603050405020304" pitchFamily="18" charset="0"/>
              </a:rPr>
              <a:t>5. Publishing</a:t>
            </a:r>
          </a:p>
          <a:p>
            <a:r>
              <a:rPr lang="en-US" sz="2000" b="1" dirty="0" smtClean="0">
                <a:solidFill>
                  <a:srgbClr val="00B0F0"/>
                </a:solidFill>
                <a:cs typeface="Times New Roman" panose="02020603050405020304" pitchFamily="18" charset="0"/>
              </a:rPr>
              <a:t>6. Sharing To Business users</a:t>
            </a:r>
          </a:p>
          <a:p>
            <a:endParaRPr lang="en-US" sz="2000" b="1" dirty="0" smtClean="0">
              <a:solidFill>
                <a:srgbClr val="00B0F0"/>
              </a:solidFill>
              <a:cs typeface="Times New Roman" panose="02020603050405020304" pitchFamily="18" charset="0"/>
            </a:endParaRPr>
          </a:p>
          <a:p>
            <a:r>
              <a:rPr lang="en-US" sz="2000" b="1" dirty="0" smtClean="0">
                <a:solidFill>
                  <a:srgbClr val="00B0F0"/>
                </a:solidFill>
                <a:cs typeface="Times New Roman" panose="02020603050405020304" pitchFamily="18" charset="0"/>
              </a:rPr>
              <a:t>1. Data Sources  / Data Connectors</a:t>
            </a:r>
          </a:p>
          <a:p>
            <a:pPr marL="0" indent="0">
              <a:buNone/>
            </a:pPr>
            <a:r>
              <a:rPr lang="en-US" sz="2400" dirty="0">
                <a:cs typeface="Times New Roman" panose="02020603050405020304" pitchFamily="18" charset="0"/>
              </a:rPr>
              <a:t> Data Sources is connecting to different data sources like file sources, data sources ,web sources </a:t>
            </a:r>
            <a:r>
              <a:rPr lang="en-US" sz="2400" dirty="0" smtClean="0">
                <a:cs typeface="Times New Roman" panose="02020603050405020304" pitchFamily="18" charset="0"/>
              </a:rPr>
              <a:t>etc. </a:t>
            </a:r>
            <a:r>
              <a:rPr lang="en-US" sz="2400" dirty="0">
                <a:cs typeface="Times New Roman" panose="02020603050405020304" pitchFamily="18" charset="0"/>
              </a:rPr>
              <a:t>and pulling the data into power bi datasets.</a:t>
            </a:r>
          </a:p>
          <a:p>
            <a:pPr marL="0" indent="0">
              <a:buNone/>
            </a:pPr>
            <a:endParaRPr lang="en-US" sz="2000" b="1" dirty="0" smtClean="0">
              <a:solidFill>
                <a:srgbClr val="00B0F0"/>
              </a:solidFill>
              <a:cs typeface="Times New Roman" panose="02020603050405020304" pitchFamily="18" charset="0"/>
            </a:endParaRPr>
          </a:p>
          <a:p>
            <a:r>
              <a:rPr lang="en-US" sz="2000" b="1" dirty="0" smtClean="0">
                <a:solidFill>
                  <a:srgbClr val="00B0F0"/>
                </a:solidFill>
                <a:cs typeface="Times New Roman" panose="02020603050405020304" pitchFamily="18" charset="0"/>
              </a:rPr>
              <a:t>2. Data Integration / Transformation</a:t>
            </a:r>
            <a:endParaRPr lang="en-IN" sz="2000" b="1" dirty="0">
              <a:solidFill>
                <a:srgbClr val="00B0F0"/>
              </a:solidFill>
              <a:cs typeface="Times New Roman" panose="02020603050405020304" pitchFamily="18" charset="0"/>
            </a:endParaRPr>
          </a:p>
          <a:p>
            <a:pPr marL="0" indent="0">
              <a:buNone/>
            </a:pPr>
            <a:r>
              <a:rPr lang="en-US" sz="2400" dirty="0">
                <a:cs typeface="Times New Roman" panose="02020603050405020304" pitchFamily="18" charset="0"/>
              </a:rPr>
              <a:t> </a:t>
            </a:r>
            <a:r>
              <a:rPr lang="en-US" sz="2800" dirty="0">
                <a:cs typeface="Times New Roman" panose="02020603050405020304" pitchFamily="18" charset="0"/>
              </a:rPr>
              <a:t>Data integration involves combining data residing in different  sources and providing users with a unified view of them.</a:t>
            </a:r>
            <a:endParaRPr lang="en-US" sz="2400" dirty="0">
              <a:cs typeface="Times New Roman" panose="02020603050405020304" pitchFamily="18" charset="0"/>
            </a:endParaRPr>
          </a:p>
          <a:p>
            <a:pPr marL="0" indent="0">
              <a:buNone/>
            </a:pPr>
            <a:endParaRPr lang="en-IN" sz="2400" dirty="0">
              <a:cs typeface="Times New Roman" panose="02020603050405020304" pitchFamily="18" charset="0"/>
            </a:endParaRPr>
          </a:p>
        </p:txBody>
      </p:sp>
    </p:spTree>
    <p:extLst>
      <p:ext uri="{BB962C8B-B14F-4D97-AF65-F5344CB8AC3E}">
        <p14:creationId xmlns:p14="http://schemas.microsoft.com/office/powerpoint/2010/main" val="7373384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811FC-1D7E-4327-87E2-6EFE5913A1B2}"/>
              </a:ext>
            </a:extLst>
          </p:cNvPr>
          <p:cNvSpPr>
            <a:spLocks noGrp="1"/>
          </p:cNvSpPr>
          <p:nvPr>
            <p:ph idx="1"/>
          </p:nvPr>
        </p:nvSpPr>
        <p:spPr>
          <a:xfrm>
            <a:off x="677335" y="887898"/>
            <a:ext cx="8596668" cy="4914189"/>
          </a:xfrm>
        </p:spPr>
        <p:txBody>
          <a:bodyPr>
            <a:normAutofit/>
          </a:bodyPr>
          <a:lstStyle/>
          <a:p>
            <a:r>
              <a:rPr lang="en-US" b="1" dirty="0">
                <a:solidFill>
                  <a:srgbClr val="00B0F0"/>
                </a:solidFill>
                <a:cs typeface="Times New Roman" panose="02020603050405020304" pitchFamily="18" charset="0"/>
              </a:rPr>
              <a:t>3. Data </a:t>
            </a:r>
            <a:r>
              <a:rPr lang="en-US" b="1" dirty="0" smtClean="0">
                <a:solidFill>
                  <a:srgbClr val="00B0F0"/>
                </a:solidFill>
                <a:cs typeface="Times New Roman" panose="02020603050405020304" pitchFamily="18" charset="0"/>
              </a:rPr>
              <a:t>Processing /Cleaned</a:t>
            </a:r>
            <a:endParaRPr lang="en-IN" b="1" dirty="0">
              <a:solidFill>
                <a:srgbClr val="00B0F0"/>
              </a:solidFill>
              <a:cs typeface="Times New Roman" panose="02020603050405020304" pitchFamily="18" charset="0"/>
            </a:endParaRPr>
          </a:p>
          <a:p>
            <a:pPr marL="0" indent="0">
              <a:buNone/>
            </a:pPr>
            <a:r>
              <a:rPr lang="en-US" sz="2400" dirty="0">
                <a:cs typeface="Times New Roman" panose="02020603050405020304" pitchFamily="18" charset="0"/>
              </a:rPr>
              <a:t>The integrated data is still not ready for  visualization because the data needs processing before it can be presented. This data is pre-processed or cleaned</a:t>
            </a:r>
            <a:r>
              <a:rPr lang="en-US" sz="2400" dirty="0" smtClean="0">
                <a:cs typeface="Times New Roman" panose="02020603050405020304" pitchFamily="18" charset="0"/>
              </a:rPr>
              <a:t>.</a:t>
            </a:r>
          </a:p>
          <a:p>
            <a:pPr marL="0" indent="0">
              <a:buNone/>
            </a:pPr>
            <a:endParaRPr lang="en-US" sz="2400" dirty="0">
              <a:cs typeface="Times New Roman" panose="02020603050405020304" pitchFamily="18" charset="0"/>
            </a:endParaRPr>
          </a:p>
          <a:p>
            <a:r>
              <a:rPr lang="en-US" b="1" dirty="0" smtClean="0">
                <a:solidFill>
                  <a:srgbClr val="00B0F0"/>
                </a:solidFill>
                <a:cs typeface="Times New Roman" panose="02020603050405020304" pitchFamily="18" charset="0"/>
              </a:rPr>
              <a:t>4. Data Visualization</a:t>
            </a:r>
            <a:endParaRPr lang="en-IN" b="1" dirty="0">
              <a:solidFill>
                <a:srgbClr val="00B0F0"/>
              </a:solidFill>
              <a:cs typeface="Times New Roman" panose="02020603050405020304" pitchFamily="18" charset="0"/>
            </a:endParaRPr>
          </a:p>
          <a:p>
            <a:pPr marL="0" indent="0">
              <a:buNone/>
            </a:pPr>
            <a:r>
              <a:rPr lang="en-US" sz="2400" dirty="0">
                <a:cs typeface="Times New Roman" panose="02020603050405020304" pitchFamily="18" charset="0"/>
              </a:rPr>
              <a:t>So once the data is loaded and processed now it can be visualized much better with use of various visualizations that Power BI has to offer. Use of reports, dashboards help one represent data in more intuitive manner. These visuals, reports help business end users to take business decisions based on the insights. </a:t>
            </a:r>
            <a:endParaRPr lang="en-IN" sz="2400" dirty="0">
              <a:cs typeface="Times New Roman" panose="02020603050405020304" pitchFamily="18" charset="0"/>
            </a:endParaRPr>
          </a:p>
          <a:p>
            <a:pPr marL="0" indent="0">
              <a:buNone/>
            </a:pPr>
            <a:r>
              <a:rPr lang="en-US" sz="2400" b="1" dirty="0">
                <a:cs typeface="Times New Roman" panose="02020603050405020304" pitchFamily="18" charset="0"/>
              </a:rPr>
              <a:t> </a:t>
            </a:r>
            <a:endParaRPr lang="en-IN" sz="2400" dirty="0">
              <a:cs typeface="Times New Roman" panose="02020603050405020304" pitchFamily="18" charset="0"/>
            </a:endParaRPr>
          </a:p>
          <a:p>
            <a:endParaRPr lang="en-IN" dirty="0"/>
          </a:p>
        </p:txBody>
      </p:sp>
    </p:spTree>
    <p:extLst>
      <p:ext uri="{BB962C8B-B14F-4D97-AF65-F5344CB8AC3E}">
        <p14:creationId xmlns:p14="http://schemas.microsoft.com/office/powerpoint/2010/main" val="19482553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C811FC-1D7E-4327-87E2-6EFE5913A1B2}"/>
              </a:ext>
            </a:extLst>
          </p:cNvPr>
          <p:cNvSpPr>
            <a:spLocks noGrp="1"/>
          </p:cNvSpPr>
          <p:nvPr>
            <p:ph idx="1"/>
          </p:nvPr>
        </p:nvSpPr>
        <p:spPr>
          <a:xfrm>
            <a:off x="677335" y="250372"/>
            <a:ext cx="8596668" cy="5856514"/>
          </a:xfrm>
        </p:spPr>
        <p:txBody>
          <a:bodyPr>
            <a:normAutofit fontScale="70000" lnSpcReduction="20000"/>
          </a:bodyPr>
          <a:lstStyle/>
          <a:p>
            <a:r>
              <a:rPr lang="en-US" sz="2900" b="1" dirty="0">
                <a:solidFill>
                  <a:srgbClr val="00B0F0"/>
                </a:solidFill>
                <a:cs typeface="Times New Roman" panose="02020603050405020304" pitchFamily="18" charset="0"/>
              </a:rPr>
              <a:t>5</a:t>
            </a:r>
            <a:r>
              <a:rPr lang="en-US" sz="2900" b="1" dirty="0" smtClean="0">
                <a:solidFill>
                  <a:srgbClr val="00B0F0"/>
                </a:solidFill>
                <a:cs typeface="Times New Roman" panose="02020603050405020304" pitchFamily="18" charset="0"/>
              </a:rPr>
              <a:t>. Publishing</a:t>
            </a:r>
            <a:endParaRPr lang="en-IN" sz="2900" b="1" dirty="0" smtClean="0">
              <a:solidFill>
                <a:srgbClr val="00B0F0"/>
              </a:solidFill>
              <a:cs typeface="Times New Roman" panose="02020603050405020304" pitchFamily="18" charset="0"/>
            </a:endParaRPr>
          </a:p>
          <a:p>
            <a:pPr marL="0" indent="0">
              <a:buNone/>
            </a:pPr>
            <a:r>
              <a:rPr lang="en-US" sz="2900" dirty="0">
                <a:cs typeface="Times New Roman" panose="02020603050405020304" pitchFamily="18" charset="0"/>
              </a:rPr>
              <a:t>The </a:t>
            </a:r>
            <a:r>
              <a:rPr lang="en-US" sz="2900" dirty="0" smtClean="0">
                <a:cs typeface="Times New Roman" panose="02020603050405020304" pitchFamily="18" charset="0"/>
              </a:rPr>
              <a:t>Report created by Power BI Desktop will be deployed into web interface of Power BI Cloud Services. Now the Power BI Report is on web which can be viewed by anyone over web and integrated with different applications.</a:t>
            </a: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000" dirty="0" smtClean="0">
              <a:latin typeface="Times New Roman" panose="02020603050405020304" pitchFamily="18"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endParaRPr lang="en-US" b="1" dirty="0" smtClean="0">
              <a:solidFill>
                <a:srgbClr val="00B0F0"/>
              </a:solidFill>
              <a:latin typeface="Times New Roman" panose="02020603050405020304" pitchFamily="18" charset="0"/>
              <a:cs typeface="Times New Roman" panose="02020603050405020304" pitchFamily="18" charset="0"/>
            </a:endParaRPr>
          </a:p>
          <a:p>
            <a:endParaRPr lang="en-US" b="1" dirty="0">
              <a:solidFill>
                <a:srgbClr val="00B0F0"/>
              </a:solidFill>
              <a:latin typeface="Times New Roman" panose="02020603050405020304" pitchFamily="18" charset="0"/>
              <a:cs typeface="Times New Roman" panose="02020603050405020304" pitchFamily="18" charset="0"/>
            </a:endParaRPr>
          </a:p>
          <a:p>
            <a:endParaRPr lang="en-US" b="1" dirty="0" smtClean="0">
              <a:solidFill>
                <a:srgbClr val="00B0F0"/>
              </a:solidFill>
              <a:latin typeface="Times New Roman" panose="02020603050405020304" pitchFamily="18" charset="0"/>
              <a:cs typeface="Times New Roman" panose="02020603050405020304" pitchFamily="18" charset="0"/>
            </a:endParaRPr>
          </a:p>
          <a:p>
            <a:endParaRPr lang="en-US" b="1" dirty="0" smtClean="0">
              <a:solidFill>
                <a:srgbClr val="00B0F0"/>
              </a:solidFill>
              <a:latin typeface="Times New Roman" panose="02020603050405020304" pitchFamily="18" charset="0"/>
              <a:cs typeface="Times New Roman" panose="02020603050405020304" pitchFamily="18" charset="0"/>
            </a:endParaRPr>
          </a:p>
          <a:p>
            <a:endParaRPr lang="en-US" b="1" dirty="0" smtClean="0">
              <a:solidFill>
                <a:srgbClr val="00B0F0"/>
              </a:solidFill>
              <a:latin typeface="Times New Roman" panose="02020603050405020304" pitchFamily="18" charset="0"/>
              <a:cs typeface="Times New Roman" panose="02020603050405020304" pitchFamily="18" charset="0"/>
            </a:endParaRPr>
          </a:p>
          <a:p>
            <a:endParaRPr lang="en-US" b="1" dirty="0">
              <a:solidFill>
                <a:srgbClr val="00B0F0"/>
              </a:solidFill>
              <a:latin typeface="Times New Roman" panose="02020603050405020304" pitchFamily="18" charset="0"/>
              <a:cs typeface="Times New Roman" panose="02020603050405020304" pitchFamily="18" charset="0"/>
            </a:endParaRPr>
          </a:p>
          <a:p>
            <a:r>
              <a:rPr lang="en-US" sz="2900" b="1" dirty="0" smtClean="0">
                <a:solidFill>
                  <a:srgbClr val="00B0F0"/>
                </a:solidFill>
                <a:cs typeface="Times New Roman" panose="02020603050405020304" pitchFamily="18" charset="0"/>
              </a:rPr>
              <a:t>6. Sharing with Business users</a:t>
            </a:r>
          </a:p>
          <a:p>
            <a:pPr marL="0" indent="0">
              <a:buNone/>
            </a:pPr>
            <a:r>
              <a:rPr lang="en-US" sz="2900" dirty="0">
                <a:cs typeface="Times New Roman" panose="02020603050405020304" pitchFamily="18" charset="0"/>
              </a:rPr>
              <a:t>The Report once deployed can be shared in web url.  The Report can be exported into different formats and shared.  The Desktop report can also be shared with users as a Template.</a:t>
            </a:r>
          </a:p>
          <a:p>
            <a:pPr marL="0" indent="0">
              <a:buNone/>
            </a:pPr>
            <a:endParaRPr lang="en-IN" b="1"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175" y="1420411"/>
            <a:ext cx="4028607" cy="2913842"/>
          </a:xfrm>
          <a:prstGeom prst="rect">
            <a:avLst/>
          </a:prstGeom>
        </p:spPr>
      </p:pic>
    </p:spTree>
    <p:extLst>
      <p:ext uri="{BB962C8B-B14F-4D97-AF65-F5344CB8AC3E}">
        <p14:creationId xmlns:p14="http://schemas.microsoft.com/office/powerpoint/2010/main" val="30445667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5" y="609602"/>
            <a:ext cx="8596668" cy="848139"/>
          </a:xfrm>
        </p:spPr>
        <p:txBody>
          <a:bodyPr>
            <a:noAutofit/>
          </a:bodyPr>
          <a:lstStyle/>
          <a:p>
            <a:r>
              <a:rPr lang="en-US" sz="2400" dirty="0" smtClean="0">
                <a:solidFill>
                  <a:schemeClr val="tx1"/>
                </a:solidFill>
              </a:rPr>
              <a:t>Steps for Creating a Report in Power BI. </a:t>
            </a:r>
            <a:r>
              <a:rPr lang="en-IN" sz="2400" dirty="0"/>
              <a:t/>
            </a:r>
            <a:br>
              <a:rPr lang="en-IN" sz="2400" dirty="0"/>
            </a:b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84B39E-B9C6-4175-A1A4-E7B4070DE98C}"/>
              </a:ext>
            </a:extLst>
          </p:cNvPr>
          <p:cNvSpPr>
            <a:spLocks noGrp="1"/>
          </p:cNvSpPr>
          <p:nvPr>
            <p:ph idx="1"/>
          </p:nvPr>
        </p:nvSpPr>
        <p:spPr>
          <a:xfrm>
            <a:off x="677336" y="1232454"/>
            <a:ext cx="8413657" cy="5115339"/>
          </a:xfrm>
        </p:spPr>
        <p:txBody>
          <a:bodyPr>
            <a:normAutofit/>
          </a:bodyPr>
          <a:lstStyle/>
          <a:p>
            <a:r>
              <a:rPr lang="en-US" sz="2000" b="1" dirty="0">
                <a:solidFill>
                  <a:srgbClr val="00B0F0"/>
                </a:solidFill>
                <a:latin typeface="Times New Roman" panose="02020603050405020304" pitchFamily="18" charset="0"/>
                <a:cs typeface="Times New Roman" panose="02020603050405020304" pitchFamily="18" charset="0"/>
              </a:rPr>
              <a:t>1</a:t>
            </a:r>
            <a:r>
              <a:rPr lang="en-US" sz="2000" b="1" dirty="0" smtClean="0">
                <a:solidFill>
                  <a:srgbClr val="00B0F0"/>
                </a:solidFill>
                <a:latin typeface="Times New Roman" panose="02020603050405020304" pitchFamily="18" charset="0"/>
                <a:cs typeface="Times New Roman" panose="02020603050405020304" pitchFamily="18" charset="0"/>
              </a:rPr>
              <a:t>. Open Power BI Desktop version</a:t>
            </a:r>
          </a:p>
          <a:p>
            <a:pPr marL="0" indent="0">
              <a:buNone/>
            </a:pPr>
            <a:r>
              <a:rPr lang="en-US" sz="2000" b="1" dirty="0" smtClean="0">
                <a:solidFill>
                  <a:srgbClr val="00B0F0"/>
                </a:solidFill>
                <a:latin typeface="Times New Roman" panose="02020603050405020304" pitchFamily="18" charset="0"/>
                <a:cs typeface="Times New Roman" panose="02020603050405020304" pitchFamily="18" charset="0"/>
              </a:rPr>
              <a:t>(To use Power BI, we need to download and install Power BI)</a:t>
            </a:r>
          </a:p>
          <a:p>
            <a:r>
              <a:rPr lang="en-US" sz="2000" b="1" dirty="0" smtClean="0">
                <a:solidFill>
                  <a:srgbClr val="00B0F0"/>
                </a:solidFill>
                <a:latin typeface="Times New Roman" panose="02020603050405020304" pitchFamily="18" charset="0"/>
                <a:cs typeface="Times New Roman" panose="02020603050405020304" pitchFamily="18" charset="0"/>
              </a:rPr>
              <a:t>2. Create a New Report Page in Power BI</a:t>
            </a:r>
          </a:p>
          <a:p>
            <a:r>
              <a:rPr lang="en-US" sz="2000" b="1" dirty="0" smtClean="0">
                <a:solidFill>
                  <a:srgbClr val="00B0F0"/>
                </a:solidFill>
                <a:latin typeface="Times New Roman" panose="02020603050405020304" pitchFamily="18" charset="0"/>
                <a:cs typeface="Times New Roman" panose="02020603050405020304" pitchFamily="18" charset="0"/>
              </a:rPr>
              <a:t>3. Connect to data sources and fetch the data from files, databases etc.</a:t>
            </a:r>
          </a:p>
          <a:p>
            <a:r>
              <a:rPr lang="en-US" sz="2000" b="1" dirty="0" smtClean="0">
                <a:solidFill>
                  <a:srgbClr val="00B0F0"/>
                </a:solidFill>
                <a:latin typeface="Times New Roman" panose="02020603050405020304" pitchFamily="18" charset="0"/>
                <a:cs typeface="Times New Roman" panose="02020603050405020304" pitchFamily="18" charset="0"/>
              </a:rPr>
              <a:t>4. Go To Visualization Pane and Bind Data into Charting Components</a:t>
            </a:r>
          </a:p>
          <a:p>
            <a:pPr marL="114300" indent="0">
              <a:buNone/>
            </a:pPr>
            <a:endParaRPr lang="en-US" sz="2000" b="1" dirty="0" smtClean="0">
              <a:solidFill>
                <a:srgbClr val="00B0F0"/>
              </a:solidFill>
              <a:latin typeface="Times New Roman" panose="02020603050405020304" pitchFamily="18" charset="0"/>
              <a:cs typeface="Times New Roman" panose="02020603050405020304" pitchFamily="18" charset="0"/>
            </a:endParaRPr>
          </a:p>
          <a:p>
            <a:r>
              <a:rPr lang="en-US" sz="2000" b="1" dirty="0" smtClean="0">
                <a:solidFill>
                  <a:srgbClr val="00B0F0"/>
                </a:solidFill>
                <a:latin typeface="Times New Roman" panose="02020603050405020304" pitchFamily="18" charset="0"/>
                <a:cs typeface="Times New Roman" panose="02020603050405020304" pitchFamily="18" charset="0"/>
              </a:rPr>
              <a:t>5. Format the Visualization</a:t>
            </a:r>
          </a:p>
          <a:p>
            <a:r>
              <a:rPr lang="en-US" sz="2000" b="1" dirty="0" smtClean="0">
                <a:solidFill>
                  <a:srgbClr val="00B0F0"/>
                </a:solidFill>
                <a:latin typeface="Times New Roman" panose="02020603050405020304" pitchFamily="18" charset="0"/>
                <a:cs typeface="Times New Roman" panose="02020603050405020304" pitchFamily="18" charset="0"/>
              </a:rPr>
              <a:t>6. Save the Report as a File.(PBIX)</a:t>
            </a:r>
          </a:p>
          <a:p>
            <a:r>
              <a:rPr lang="en-US" sz="2000" b="1" dirty="0" smtClean="0">
                <a:solidFill>
                  <a:srgbClr val="00B0F0"/>
                </a:solidFill>
                <a:latin typeface="Times New Roman" panose="02020603050405020304" pitchFamily="18" charset="0"/>
                <a:cs typeface="Times New Roman" panose="02020603050405020304" pitchFamily="18" charset="0"/>
              </a:rPr>
              <a:t>7. Publish the Report (For Publishing the report account needs to created in Power BI)</a:t>
            </a:r>
          </a:p>
          <a:p>
            <a:r>
              <a:rPr lang="en-US" sz="2000" b="1" dirty="0" smtClean="0">
                <a:solidFill>
                  <a:srgbClr val="00B0F0"/>
                </a:solidFill>
                <a:latin typeface="Times New Roman" panose="02020603050405020304" pitchFamily="18" charset="0"/>
                <a:cs typeface="Times New Roman" panose="02020603050405020304" pitchFamily="18" charset="0"/>
              </a:rPr>
              <a:t>8. Share the Report</a:t>
            </a:r>
          </a:p>
          <a:p>
            <a:pPr marL="0" indent="0">
              <a:buNone/>
            </a:pPr>
            <a:r>
              <a:rPr lang="en-US" sz="2000" b="1" dirty="0" smtClean="0">
                <a:solidFill>
                  <a:srgbClr val="00B0F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0891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6" y="609602"/>
            <a:ext cx="8413657" cy="511629"/>
          </a:xfrm>
        </p:spPr>
        <p:txBody>
          <a:bodyPr>
            <a:noAutofit/>
          </a:bodyPr>
          <a:lstStyle/>
          <a:p>
            <a:r>
              <a:rPr lang="en-US" sz="2400" dirty="0" smtClean="0">
                <a:solidFill>
                  <a:schemeClr val="tx1"/>
                </a:solidFill>
                <a:latin typeface="+mn-lt"/>
              </a:rPr>
              <a:t>Steps 1 : </a:t>
            </a:r>
            <a:r>
              <a:rPr lang="en-US" sz="2400" b="1" dirty="0">
                <a:solidFill>
                  <a:srgbClr val="00B0F0"/>
                </a:solidFill>
                <a:latin typeface="+mn-lt"/>
                <a:cs typeface="Times New Roman" panose="02020603050405020304" pitchFamily="18" charset="0"/>
              </a:rPr>
              <a:t>Open Power BI Desktop version</a:t>
            </a:r>
            <a:r>
              <a:rPr lang="en-US" sz="2400" b="1" dirty="0">
                <a:solidFill>
                  <a:srgbClr val="00B0F0"/>
                </a:solidFill>
                <a:latin typeface="Times New Roman" panose="02020603050405020304" pitchFamily="18" charset="0"/>
                <a:cs typeface="Times New Roman" panose="02020603050405020304" pitchFamily="18" charset="0"/>
              </a:rPr>
              <a:t/>
            </a:r>
            <a:br>
              <a:rPr lang="en-US" sz="2400" b="1" dirty="0">
                <a:solidFill>
                  <a:srgbClr val="00B0F0"/>
                </a:solidFill>
                <a:latin typeface="Times New Roman" panose="02020603050405020304" pitchFamily="18" charset="0"/>
                <a:cs typeface="Times New Roman" panose="02020603050405020304" pitchFamily="18" charset="0"/>
              </a:rPr>
            </a:br>
            <a:r>
              <a:rPr lang="en-IN" sz="2400" dirty="0"/>
              <a:t/>
            </a:r>
            <a:br>
              <a:rPr lang="en-IN" sz="2400" dirty="0"/>
            </a:b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1418340" y="1231902"/>
            <a:ext cx="6932797" cy="5116513"/>
          </a:xfrm>
          <a:prstGeom prst="rect">
            <a:avLst/>
          </a:prstGeom>
        </p:spPr>
      </p:pic>
    </p:spTree>
    <p:extLst>
      <p:ext uri="{BB962C8B-B14F-4D97-AF65-F5344CB8AC3E}">
        <p14:creationId xmlns:p14="http://schemas.microsoft.com/office/powerpoint/2010/main" val="14521779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6" y="609602"/>
            <a:ext cx="8413657" cy="511629"/>
          </a:xfrm>
        </p:spPr>
        <p:txBody>
          <a:bodyPr>
            <a:noAutofit/>
          </a:bodyPr>
          <a:lstStyle/>
          <a:p>
            <a:r>
              <a:rPr lang="en-US" sz="2400" b="1" dirty="0">
                <a:solidFill>
                  <a:srgbClr val="00B0F0"/>
                </a:solidFill>
                <a:latin typeface="Times New Roman" panose="02020603050405020304" pitchFamily="18" charset="0"/>
                <a:cs typeface="Times New Roman" panose="02020603050405020304" pitchFamily="18" charset="0"/>
              </a:rPr>
              <a:t/>
            </a:r>
            <a:br>
              <a:rPr lang="en-US" sz="2400" b="1" dirty="0">
                <a:solidFill>
                  <a:srgbClr val="00B0F0"/>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677863" y="820789"/>
            <a:ext cx="8596312" cy="4835425"/>
          </a:xfrm>
          <a:prstGeom prst="rect">
            <a:avLst/>
          </a:prstGeom>
        </p:spPr>
      </p:pic>
    </p:spTree>
    <p:extLst>
      <p:ext uri="{BB962C8B-B14F-4D97-AF65-F5344CB8AC3E}">
        <p14:creationId xmlns:p14="http://schemas.microsoft.com/office/powerpoint/2010/main" val="3674875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6" y="609602"/>
            <a:ext cx="8413657" cy="511629"/>
          </a:xfrm>
        </p:spPr>
        <p:txBody>
          <a:bodyPr>
            <a:noAutofit/>
          </a:bodyPr>
          <a:lstStyle/>
          <a:p>
            <a:r>
              <a:rPr lang="en-US" sz="2000" dirty="0" smtClean="0">
                <a:solidFill>
                  <a:schemeClr val="tx1"/>
                </a:solidFill>
                <a:latin typeface="+mn-lt"/>
              </a:rPr>
              <a:t>Steps </a:t>
            </a:r>
            <a:r>
              <a:rPr lang="en-US" sz="2000" dirty="0">
                <a:solidFill>
                  <a:schemeClr val="tx1"/>
                </a:solidFill>
                <a:latin typeface="+mn-lt"/>
              </a:rPr>
              <a:t>2</a:t>
            </a:r>
            <a:r>
              <a:rPr lang="en-US" sz="2000" dirty="0" smtClean="0">
                <a:solidFill>
                  <a:schemeClr val="tx1"/>
                </a:solidFill>
                <a:latin typeface="+mn-lt"/>
              </a:rPr>
              <a:t> :</a:t>
            </a:r>
            <a:r>
              <a:rPr lang="en-US" sz="2000" b="1" dirty="0">
                <a:solidFill>
                  <a:srgbClr val="00B0F0"/>
                </a:solidFill>
                <a:latin typeface="+mn-lt"/>
                <a:cs typeface="Times New Roman" panose="02020603050405020304" pitchFamily="18" charset="0"/>
              </a:rPr>
              <a:t> Create a New Report Page in Power BI</a:t>
            </a:r>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568036" y="1468581"/>
            <a:ext cx="10196945" cy="4904509"/>
          </a:xfrm>
          <a:prstGeom prst="rect">
            <a:avLst/>
          </a:prstGeom>
        </p:spPr>
      </p:pic>
    </p:spTree>
    <p:extLst>
      <p:ext uri="{BB962C8B-B14F-4D97-AF65-F5344CB8AC3E}">
        <p14:creationId xmlns:p14="http://schemas.microsoft.com/office/powerpoint/2010/main" val="3015760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609601"/>
            <a:ext cx="8466667" cy="729343"/>
          </a:xfrm>
        </p:spPr>
        <p:txBody>
          <a:bodyPr>
            <a:noAutofit/>
          </a:bodyPr>
          <a:lstStyle/>
          <a:p>
            <a:r>
              <a:rPr lang="en-US" sz="2400" dirty="0" smtClean="0">
                <a:solidFill>
                  <a:schemeClr val="tx1"/>
                </a:solidFill>
                <a:latin typeface="+mn-lt"/>
              </a:rPr>
              <a:t>Steps 3 :</a:t>
            </a:r>
            <a:r>
              <a:rPr lang="en-US" sz="2400" b="1" dirty="0">
                <a:solidFill>
                  <a:srgbClr val="00B0F0"/>
                </a:solidFill>
                <a:latin typeface="+mn-lt"/>
                <a:cs typeface="Times New Roman" panose="02020603050405020304" pitchFamily="18" charset="0"/>
              </a:rPr>
              <a:t> </a:t>
            </a:r>
            <a:r>
              <a:rPr lang="en-US" sz="1800" b="1" dirty="0">
                <a:solidFill>
                  <a:srgbClr val="00B0F0"/>
                </a:solidFill>
                <a:latin typeface="+mn-lt"/>
                <a:cs typeface="Times New Roman" panose="02020603050405020304" pitchFamily="18" charset="0"/>
              </a:rPr>
              <a:t>Connect to data sources and fetch the data from files, databases etc.</a:t>
            </a:r>
            <a:r>
              <a:rPr lang="en-US" sz="2400" b="1" dirty="0">
                <a:solidFill>
                  <a:srgbClr val="00B0F0"/>
                </a:solidFill>
                <a:latin typeface="Times New Roman" panose="02020603050405020304" pitchFamily="18" charset="0"/>
                <a:cs typeface="Times New Roman" panose="02020603050405020304" pitchFamily="18" charset="0"/>
              </a:rPr>
              <a:t/>
            </a:r>
            <a:br>
              <a:rPr lang="en-US" sz="2400" b="1" dirty="0">
                <a:solidFill>
                  <a:srgbClr val="00B0F0"/>
                </a:solidFill>
                <a:latin typeface="Times New Roman" panose="02020603050405020304" pitchFamily="18" charset="0"/>
                <a:cs typeface="Times New Roman" panose="02020603050405020304" pitchFamily="18" charset="0"/>
              </a:rPr>
            </a:b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909002" y="1600200"/>
            <a:ext cx="9561195" cy="4800600"/>
          </a:xfrm>
          <a:prstGeom prst="rect">
            <a:avLst/>
          </a:prstGeom>
        </p:spPr>
      </p:pic>
    </p:spTree>
    <p:extLst>
      <p:ext uri="{BB962C8B-B14F-4D97-AF65-F5344CB8AC3E}">
        <p14:creationId xmlns:p14="http://schemas.microsoft.com/office/powerpoint/2010/main" val="27877147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F61B0-049F-4270-90F0-723ED33210EC}"/>
              </a:ext>
            </a:extLst>
          </p:cNvPr>
          <p:cNvSpPr>
            <a:spLocks noGrp="1"/>
          </p:cNvSpPr>
          <p:nvPr>
            <p:ph type="title"/>
          </p:nvPr>
        </p:nvSpPr>
        <p:spPr/>
        <p:txBody>
          <a:bodyPr/>
          <a:lstStyle/>
          <a:p>
            <a:r>
              <a:rPr lang="en-IN" sz="3600" b="1" dirty="0">
                <a:solidFill>
                  <a:schemeClr val="accent5"/>
                </a:solidFill>
                <a:latin typeface="+mn-lt"/>
                <a:cs typeface="Times New Roman" panose="02020603050405020304" pitchFamily="18" charset="0"/>
              </a:rPr>
              <a:t>Benefits of Power BI</a:t>
            </a:r>
          </a:p>
        </p:txBody>
      </p:sp>
      <p:sp>
        <p:nvSpPr>
          <p:cNvPr id="3" name="Content Placeholder 2">
            <a:extLst>
              <a:ext uri="{FF2B5EF4-FFF2-40B4-BE49-F238E27FC236}">
                <a16:creationId xmlns:a16="http://schemas.microsoft.com/office/drawing/2014/main" id="{B25CB548-924E-48E0-A5A2-DE6C767B5C44}"/>
              </a:ext>
            </a:extLst>
          </p:cNvPr>
          <p:cNvSpPr>
            <a:spLocks noGrp="1"/>
          </p:cNvSpPr>
          <p:nvPr>
            <p:ph idx="1"/>
          </p:nvPr>
        </p:nvSpPr>
        <p:spPr>
          <a:xfrm>
            <a:off x="677335" y="1440873"/>
            <a:ext cx="10460718" cy="4600490"/>
          </a:xfrm>
        </p:spPr>
        <p:txBody>
          <a:bodyPr>
            <a:normAutofit/>
          </a:bodyPr>
          <a:lstStyle/>
          <a:p>
            <a:r>
              <a:rPr lang="en-IN" sz="2400" dirty="0">
                <a:solidFill>
                  <a:schemeClr val="tx1"/>
                </a:solidFill>
                <a:cs typeface="Times New Roman" panose="02020603050405020304" pitchFamily="18" charset="0"/>
              </a:rPr>
              <a:t>Integrates seamlessly with </a:t>
            </a:r>
            <a:r>
              <a:rPr lang="en-IN" sz="2400" dirty="0" smtClean="0">
                <a:solidFill>
                  <a:schemeClr val="tx1"/>
                </a:solidFill>
                <a:cs typeface="Times New Roman" panose="02020603050405020304" pitchFamily="18" charset="0"/>
              </a:rPr>
              <a:t>different data sources.</a:t>
            </a:r>
            <a:endParaRPr lang="en-IN" sz="2400" dirty="0">
              <a:solidFill>
                <a:schemeClr val="tx1"/>
              </a:solidFill>
              <a:cs typeface="Times New Roman" panose="02020603050405020304" pitchFamily="18" charset="0"/>
            </a:endParaRPr>
          </a:p>
          <a:p>
            <a:r>
              <a:rPr lang="en-IN" sz="2400" dirty="0">
                <a:solidFill>
                  <a:schemeClr val="tx1"/>
                </a:solidFill>
                <a:cs typeface="Times New Roman" panose="02020603050405020304" pitchFamily="18" charset="0"/>
              </a:rPr>
              <a:t>Rich personalized dashboards.</a:t>
            </a:r>
          </a:p>
          <a:p>
            <a:r>
              <a:rPr lang="en-US" sz="2400" dirty="0"/>
              <a:t>Provides a cloud-based as well as a desktop interface.</a:t>
            </a:r>
            <a:endParaRPr lang="en-IN" sz="2400" dirty="0" smtClean="0">
              <a:solidFill>
                <a:schemeClr val="tx1"/>
              </a:solidFill>
              <a:cs typeface="Times New Roman" panose="02020603050405020304" pitchFamily="18" charset="0"/>
            </a:endParaRPr>
          </a:p>
          <a:p>
            <a:r>
              <a:rPr lang="en-IN" sz="2400" dirty="0" smtClean="0">
                <a:solidFill>
                  <a:schemeClr val="tx1"/>
                </a:solidFill>
                <a:cs typeface="Times New Roman" panose="02020603050405020304" pitchFamily="18" charset="0"/>
              </a:rPr>
              <a:t>Publish </a:t>
            </a:r>
            <a:r>
              <a:rPr lang="en-IN" sz="2400" dirty="0">
                <a:solidFill>
                  <a:schemeClr val="tx1"/>
                </a:solidFill>
                <a:cs typeface="Times New Roman" panose="02020603050405020304" pitchFamily="18" charset="0"/>
              </a:rPr>
              <a:t>reports </a:t>
            </a:r>
            <a:r>
              <a:rPr lang="en-IN" sz="2400" dirty="0" smtClean="0">
                <a:solidFill>
                  <a:schemeClr val="tx1"/>
                </a:solidFill>
                <a:cs typeface="Times New Roman" panose="02020603050405020304" pitchFamily="18" charset="0"/>
              </a:rPr>
              <a:t>securely</a:t>
            </a:r>
            <a:r>
              <a:rPr lang="en-IN" sz="2400" dirty="0">
                <a:cs typeface="Times New Roman" panose="02020603050405020304" pitchFamily="18" charset="0"/>
              </a:rPr>
              <a:t> </a:t>
            </a:r>
            <a:r>
              <a:rPr lang="en-IN" sz="2400" dirty="0" smtClean="0">
                <a:cs typeface="Times New Roman" panose="02020603050405020304" pitchFamily="18" charset="0"/>
              </a:rPr>
              <a:t>over web and mobile apps</a:t>
            </a:r>
          </a:p>
          <a:p>
            <a:r>
              <a:rPr lang="en-IN" sz="2400" dirty="0" smtClean="0">
                <a:solidFill>
                  <a:schemeClr val="tx1"/>
                </a:solidFill>
                <a:cs typeface="Times New Roman" panose="02020603050405020304" pitchFamily="18" charset="0"/>
              </a:rPr>
              <a:t>Export to different format like PDF and PPT</a:t>
            </a:r>
          </a:p>
          <a:p>
            <a:r>
              <a:rPr lang="en-IN" sz="2400" dirty="0" smtClean="0">
                <a:cs typeface="Times New Roman" panose="02020603050405020304" pitchFamily="18" charset="0"/>
              </a:rPr>
              <a:t>Integrated with different web applications and SharePoint applications</a:t>
            </a:r>
          </a:p>
          <a:p>
            <a:r>
              <a:rPr lang="en-US" sz="2400" dirty="0"/>
              <a:t>Easily scalable across the entire organization.</a:t>
            </a:r>
            <a:endParaRPr lang="en-IN" sz="24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6295334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
            </a:r>
            <a:br>
              <a:rPr lang="en-US" sz="2400" dirty="0" smtClean="0">
                <a:solidFill>
                  <a:schemeClr val="tx1"/>
                </a:solidFill>
              </a:rPr>
            </a:br>
            <a:r>
              <a:rPr lang="en-US" sz="2400" dirty="0" smtClean="0">
                <a:solidFill>
                  <a:schemeClr val="tx1"/>
                </a:solidFill>
                <a:latin typeface="+mn-lt"/>
              </a:rPr>
              <a:t>Steps 3 :</a:t>
            </a:r>
            <a:r>
              <a:rPr lang="en-US" sz="2400" b="1" dirty="0">
                <a:solidFill>
                  <a:srgbClr val="00B0F0"/>
                </a:solidFill>
                <a:latin typeface="+mn-lt"/>
                <a:cs typeface="Times New Roman" panose="02020603050405020304" pitchFamily="18" charset="0"/>
              </a:rPr>
              <a:t> </a:t>
            </a:r>
            <a:r>
              <a:rPr lang="en-US" sz="1800" b="1" dirty="0">
                <a:solidFill>
                  <a:srgbClr val="00B0F0"/>
                </a:solidFill>
                <a:latin typeface="+mn-lt"/>
                <a:cs typeface="Times New Roman" panose="02020603050405020304" pitchFamily="18" charset="0"/>
              </a:rPr>
              <a:t>Connect to data sources and fetch the data from files, databases etc.</a:t>
            </a:r>
            <a:r>
              <a:rPr lang="en-US" sz="2400" b="1" dirty="0">
                <a:solidFill>
                  <a:srgbClr val="00B0F0"/>
                </a:solidFill>
                <a:latin typeface="Times New Roman" panose="02020603050405020304" pitchFamily="18" charset="0"/>
                <a:cs typeface="Times New Roman" panose="02020603050405020304" pitchFamily="18" charset="0"/>
              </a:rPr>
              <a:t/>
            </a:r>
            <a:br>
              <a:rPr lang="en-US" sz="2400" b="1" dirty="0">
                <a:solidFill>
                  <a:srgbClr val="00B0F0"/>
                </a:solidFill>
                <a:latin typeface="Times New Roman" panose="02020603050405020304" pitchFamily="18" charset="0"/>
                <a:cs typeface="Times New Roman" panose="02020603050405020304" pitchFamily="18" charset="0"/>
              </a:rPr>
            </a:br>
            <a:endParaRPr lang="en-US" sz="2400"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428353" y="631372"/>
            <a:ext cx="10336629" cy="5359996"/>
          </a:xfrm>
          <a:prstGeom prst="rect">
            <a:avLst/>
          </a:prstGeom>
        </p:spPr>
      </p:pic>
    </p:spTree>
    <p:extLst>
      <p:ext uri="{BB962C8B-B14F-4D97-AF65-F5344CB8AC3E}">
        <p14:creationId xmlns:p14="http://schemas.microsoft.com/office/powerpoint/2010/main" val="21042980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Steps </a:t>
            </a:r>
            <a:r>
              <a:rPr lang="en-US" sz="2400" dirty="0">
                <a:solidFill>
                  <a:schemeClr val="tx1"/>
                </a:solidFill>
              </a:rPr>
              <a:t>4</a:t>
            </a:r>
            <a:r>
              <a:rPr lang="en-US" sz="2400" dirty="0" smtClean="0">
                <a:solidFill>
                  <a:schemeClr val="tx1"/>
                </a:solidFill>
              </a:rPr>
              <a:t> :</a:t>
            </a:r>
            <a:r>
              <a:rPr lang="en-US" sz="2400" b="1" dirty="0">
                <a:solidFill>
                  <a:srgbClr val="00B0F0"/>
                </a:solidFill>
                <a:latin typeface="Times New Roman" panose="02020603050405020304" pitchFamily="18" charset="0"/>
                <a:cs typeface="Times New Roman" panose="02020603050405020304" pitchFamily="18" charset="0"/>
              </a:rPr>
              <a:t>Go To Visualization Pane and Bind Data into Charting Components</a:t>
            </a:r>
          </a:p>
        </p:txBody>
      </p:sp>
      <p:pic>
        <p:nvPicPr>
          <p:cNvPr id="4" name="Content Placeholder 3"/>
          <p:cNvPicPr>
            <a:picLocks noGrp="1" noChangeAspect="1"/>
          </p:cNvPicPr>
          <p:nvPr>
            <p:ph idx="1"/>
          </p:nvPr>
        </p:nvPicPr>
        <p:blipFill>
          <a:blip r:embed="rId2"/>
          <a:stretch>
            <a:fillRect/>
          </a:stretch>
        </p:blipFill>
        <p:spPr>
          <a:xfrm>
            <a:off x="888513" y="1077688"/>
            <a:ext cx="8175015" cy="4964339"/>
          </a:xfrm>
          <a:prstGeom prst="rect">
            <a:avLst/>
          </a:prstGeom>
        </p:spPr>
      </p:pic>
    </p:spTree>
    <p:extLst>
      <p:ext uri="{BB962C8B-B14F-4D97-AF65-F5344CB8AC3E}">
        <p14:creationId xmlns:p14="http://schemas.microsoft.com/office/powerpoint/2010/main" val="21962247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74173"/>
            <a:ext cx="8466667" cy="849084"/>
          </a:xfrm>
        </p:spPr>
        <p:txBody>
          <a:bodyPr>
            <a:noAutofit/>
          </a:bodyPr>
          <a:lstStyle/>
          <a:p>
            <a:r>
              <a:rPr lang="en-US" sz="2400" dirty="0" smtClean="0">
                <a:solidFill>
                  <a:schemeClr val="tx1"/>
                </a:solidFill>
              </a:rPr>
              <a:t>Steps </a:t>
            </a:r>
            <a:r>
              <a:rPr lang="en-US" sz="2400" dirty="0">
                <a:solidFill>
                  <a:schemeClr val="tx1"/>
                </a:solidFill>
              </a:rPr>
              <a:t>4</a:t>
            </a:r>
            <a:r>
              <a:rPr lang="en-US" sz="2400" dirty="0" smtClean="0">
                <a:solidFill>
                  <a:schemeClr val="tx1"/>
                </a:solidFill>
              </a:rPr>
              <a:t> </a:t>
            </a:r>
            <a:r>
              <a:rPr lang="en-US" sz="2400" dirty="0">
                <a:solidFill>
                  <a:schemeClr val="tx1"/>
                </a:solidFill>
              </a:rPr>
              <a:t>: </a:t>
            </a:r>
            <a:r>
              <a:rPr lang="en-US" sz="2400" b="1" dirty="0">
                <a:solidFill>
                  <a:srgbClr val="00B0F0"/>
                </a:solidFill>
                <a:latin typeface="Times New Roman" panose="02020603050405020304" pitchFamily="18" charset="0"/>
                <a:cs typeface="Times New Roman" panose="02020603050405020304" pitchFamily="18" charset="0"/>
              </a:rPr>
              <a:t>Go To Visualization Pane and Bind Data into Charting Components</a:t>
            </a:r>
          </a:p>
        </p:txBody>
      </p:sp>
      <p:pic>
        <p:nvPicPr>
          <p:cNvPr id="6" name="Content Placeholder 5"/>
          <p:cNvPicPr>
            <a:picLocks noGrp="1" noChangeAspect="1"/>
          </p:cNvPicPr>
          <p:nvPr>
            <p:ph idx="1"/>
          </p:nvPr>
        </p:nvPicPr>
        <p:blipFill>
          <a:blip r:embed="rId2"/>
          <a:stretch>
            <a:fillRect/>
          </a:stretch>
        </p:blipFill>
        <p:spPr>
          <a:xfrm>
            <a:off x="1228920" y="1306288"/>
            <a:ext cx="8383165" cy="4735739"/>
          </a:xfrm>
          <a:prstGeom prst="rect">
            <a:avLst/>
          </a:prstGeom>
        </p:spPr>
      </p:pic>
    </p:spTree>
    <p:extLst>
      <p:ext uri="{BB962C8B-B14F-4D97-AF65-F5344CB8AC3E}">
        <p14:creationId xmlns:p14="http://schemas.microsoft.com/office/powerpoint/2010/main" val="14467738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Steps </a:t>
            </a:r>
            <a:r>
              <a:rPr lang="en-US" sz="2400" dirty="0">
                <a:solidFill>
                  <a:schemeClr val="tx1"/>
                </a:solidFill>
              </a:rPr>
              <a:t>5</a:t>
            </a:r>
            <a:r>
              <a:rPr lang="en-US" sz="2400" dirty="0" smtClean="0">
                <a:solidFill>
                  <a:schemeClr val="tx1"/>
                </a:solidFill>
              </a:rPr>
              <a:t> : </a:t>
            </a:r>
            <a:r>
              <a:rPr lang="en-US" sz="2400" dirty="0" smtClean="0">
                <a:solidFill>
                  <a:srgbClr val="00B0F0"/>
                </a:solidFill>
              </a:rPr>
              <a:t>Format the Visualization</a:t>
            </a: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855352" y="1317172"/>
            <a:ext cx="8241333" cy="4724854"/>
          </a:xfrm>
          <a:prstGeom prst="rect">
            <a:avLst/>
          </a:prstGeom>
        </p:spPr>
      </p:pic>
    </p:spTree>
    <p:extLst>
      <p:ext uri="{BB962C8B-B14F-4D97-AF65-F5344CB8AC3E}">
        <p14:creationId xmlns:p14="http://schemas.microsoft.com/office/powerpoint/2010/main" val="3137422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Steps 6 :</a:t>
            </a:r>
            <a:r>
              <a:rPr lang="en-US" sz="2400" dirty="0" smtClean="0">
                <a:solidFill>
                  <a:srgbClr val="00B0F0"/>
                </a:solidFill>
              </a:rPr>
              <a:t> </a:t>
            </a:r>
            <a:r>
              <a:rPr lang="en-US" sz="2400" dirty="0">
                <a:solidFill>
                  <a:srgbClr val="00B0F0"/>
                </a:solidFill>
              </a:rPr>
              <a:t>Save the Report as a </a:t>
            </a:r>
            <a:r>
              <a:rPr lang="en-US" sz="2400" dirty="0" smtClean="0">
                <a:solidFill>
                  <a:srgbClr val="00B0F0"/>
                </a:solidFill>
              </a:rPr>
              <a:t>File</a:t>
            </a: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stretch>
            <a:fillRect/>
          </a:stretch>
        </p:blipFill>
        <p:spPr>
          <a:xfrm>
            <a:off x="872180" y="1186544"/>
            <a:ext cx="8207677" cy="4855482"/>
          </a:xfrm>
          <a:prstGeom prst="rect">
            <a:avLst/>
          </a:prstGeom>
        </p:spPr>
      </p:pic>
    </p:spTree>
    <p:extLst>
      <p:ext uri="{BB962C8B-B14F-4D97-AF65-F5344CB8AC3E}">
        <p14:creationId xmlns:p14="http://schemas.microsoft.com/office/powerpoint/2010/main" val="31707805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Steps </a:t>
            </a:r>
            <a:r>
              <a:rPr lang="en-US" sz="2400" dirty="0">
                <a:solidFill>
                  <a:schemeClr val="tx1"/>
                </a:solidFill>
              </a:rPr>
              <a:t>7</a:t>
            </a:r>
            <a:r>
              <a:rPr lang="en-US" sz="2400" dirty="0" smtClean="0">
                <a:solidFill>
                  <a:schemeClr val="tx1"/>
                </a:solidFill>
              </a:rPr>
              <a:t> : </a:t>
            </a:r>
            <a:r>
              <a:rPr lang="en-US" sz="2400" dirty="0" smtClean="0">
                <a:solidFill>
                  <a:srgbClr val="00B0F0"/>
                </a:solidFill>
              </a:rPr>
              <a:t>Publish</a:t>
            </a:r>
            <a:r>
              <a:rPr lang="en-US" sz="2400" dirty="0" smtClean="0">
                <a:solidFill>
                  <a:schemeClr val="tx1"/>
                </a:solidFill>
              </a:rPr>
              <a:t> </a:t>
            </a:r>
            <a:endParaRPr lang="en-US" sz="2400" b="1" dirty="0">
              <a:solidFill>
                <a:srgbClr val="00B0F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083681" y="947856"/>
            <a:ext cx="7784679" cy="5094171"/>
          </a:xfrm>
          <a:prstGeom prst="rect">
            <a:avLst/>
          </a:prstGeom>
        </p:spPr>
      </p:pic>
    </p:spTree>
    <p:extLst>
      <p:ext uri="{BB962C8B-B14F-4D97-AF65-F5344CB8AC3E}">
        <p14:creationId xmlns:p14="http://schemas.microsoft.com/office/powerpoint/2010/main" val="956479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CDE7-0C7B-41A0-823A-33898CEC7136}"/>
              </a:ext>
            </a:extLst>
          </p:cNvPr>
          <p:cNvSpPr>
            <a:spLocks noGrp="1"/>
          </p:cNvSpPr>
          <p:nvPr>
            <p:ph type="title"/>
          </p:nvPr>
        </p:nvSpPr>
        <p:spPr>
          <a:xfrm>
            <a:off x="677333" y="119744"/>
            <a:ext cx="8466667" cy="511628"/>
          </a:xfrm>
        </p:spPr>
        <p:txBody>
          <a:bodyPr>
            <a:noAutofit/>
          </a:bodyPr>
          <a:lstStyle/>
          <a:p>
            <a:r>
              <a:rPr lang="en-US" sz="2400" dirty="0" smtClean="0">
                <a:solidFill>
                  <a:schemeClr val="tx1"/>
                </a:solidFill>
              </a:rPr>
              <a:t>Steps </a:t>
            </a:r>
            <a:r>
              <a:rPr lang="en-US" sz="2400" dirty="0">
                <a:solidFill>
                  <a:schemeClr val="tx1"/>
                </a:solidFill>
              </a:rPr>
              <a:t>7</a:t>
            </a:r>
            <a:r>
              <a:rPr lang="en-US" sz="2400" dirty="0" smtClean="0">
                <a:solidFill>
                  <a:schemeClr val="tx1"/>
                </a:solidFill>
              </a:rPr>
              <a:t> : </a:t>
            </a:r>
            <a:r>
              <a:rPr lang="en-US" sz="2400" dirty="0">
                <a:solidFill>
                  <a:srgbClr val="00B0F0"/>
                </a:solidFill>
              </a:rPr>
              <a:t>Publish </a:t>
            </a:r>
          </a:p>
        </p:txBody>
      </p:sp>
      <p:pic>
        <p:nvPicPr>
          <p:cNvPr id="6" name="Content Placeholder 5"/>
          <p:cNvPicPr>
            <a:picLocks noGrp="1" noChangeAspect="1"/>
          </p:cNvPicPr>
          <p:nvPr>
            <p:ph idx="1"/>
          </p:nvPr>
        </p:nvPicPr>
        <p:blipFill>
          <a:blip r:embed="rId2"/>
          <a:stretch>
            <a:fillRect/>
          </a:stretch>
        </p:blipFill>
        <p:spPr>
          <a:xfrm>
            <a:off x="1242216" y="1304694"/>
            <a:ext cx="7467605" cy="4737332"/>
          </a:xfrm>
          <a:prstGeom prst="rect">
            <a:avLst/>
          </a:prstGeom>
        </p:spPr>
      </p:pic>
    </p:spTree>
    <p:extLst>
      <p:ext uri="{BB962C8B-B14F-4D97-AF65-F5344CB8AC3E}">
        <p14:creationId xmlns:p14="http://schemas.microsoft.com/office/powerpoint/2010/main" val="5851824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CD07-87CE-4B3D-AD87-F8D6D249CE97}"/>
              </a:ext>
            </a:extLst>
          </p:cNvPr>
          <p:cNvSpPr>
            <a:spLocks noGrp="1"/>
          </p:cNvSpPr>
          <p:nvPr>
            <p:ph type="title"/>
          </p:nvPr>
        </p:nvSpPr>
        <p:spPr>
          <a:xfrm>
            <a:off x="930553" y="1706880"/>
            <a:ext cx="8596668" cy="4018671"/>
          </a:xfrm>
        </p:spPr>
        <p:txBody>
          <a:bodyPr/>
          <a:lstStyle/>
          <a:p>
            <a:r>
              <a:rPr lang="en-IN" dirty="0"/>
              <a:t>                   </a:t>
            </a:r>
            <a:r>
              <a:rPr lang="en-IN" sz="4400" dirty="0">
                <a:solidFill>
                  <a:srgbClr val="0070C0"/>
                </a:solidFill>
                <a:latin typeface="Times New Roman" panose="02020603050405020304" pitchFamily="18" charset="0"/>
                <a:cs typeface="Times New Roman" panose="02020603050405020304" pitchFamily="18" charset="0"/>
              </a:rPr>
              <a:t>THANK YOU</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02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188D-7CCE-4BDC-A2A5-7375A301740C}"/>
              </a:ext>
            </a:extLst>
          </p:cNvPr>
          <p:cNvSpPr>
            <a:spLocks noGrp="1"/>
          </p:cNvSpPr>
          <p:nvPr>
            <p:ph type="title"/>
          </p:nvPr>
        </p:nvSpPr>
        <p:spPr/>
        <p:txBody>
          <a:bodyPr>
            <a:normAutofit/>
          </a:bodyPr>
          <a:lstStyle/>
          <a:p>
            <a:pPr algn="ctr"/>
            <a:r>
              <a:rPr lang="en-IN" sz="3200" b="1" dirty="0" smtClean="0">
                <a:solidFill>
                  <a:schemeClr val="accent5"/>
                </a:solidFill>
                <a:latin typeface="+mn-lt"/>
                <a:cs typeface="Times New Roman" panose="02020603050405020304" pitchFamily="18" charset="0"/>
              </a:rPr>
              <a:t>Power BI Consists of Four Components/Phases</a:t>
            </a:r>
            <a:endParaRPr lang="en-IN" sz="3200" b="1" dirty="0">
              <a:solidFill>
                <a:schemeClr val="accent5"/>
              </a:solidFill>
              <a:latin typeface="+mn-lt"/>
              <a:cs typeface="Times New Roman" panose="02020603050405020304" pitchFamily="18" charset="0"/>
            </a:endParaRPr>
          </a:p>
        </p:txBody>
      </p:sp>
      <p:pic>
        <p:nvPicPr>
          <p:cNvPr id="4" name="Content Placeholder 3">
            <a:extLst>
              <a:ext uri="{FF2B5EF4-FFF2-40B4-BE49-F238E27FC236}">
                <a16:creationId xmlns:a16="http://schemas.microsoft.com/office/drawing/2014/main" id="{FAAC97CC-8DA8-4924-AB90-9225D96339B8}"/>
              </a:ext>
            </a:extLst>
          </p:cNvPr>
          <p:cNvPicPr>
            <a:picLocks noGrp="1"/>
          </p:cNvPicPr>
          <p:nvPr>
            <p:ph idx="1"/>
          </p:nvPr>
        </p:nvPicPr>
        <p:blipFill>
          <a:blip r:embed="rId2"/>
          <a:srcRect/>
          <a:stretch>
            <a:fillRect/>
          </a:stretch>
        </p:blipFill>
        <p:spPr bwMode="auto">
          <a:xfrm>
            <a:off x="1149926" y="1362365"/>
            <a:ext cx="9619673" cy="2937492"/>
          </a:xfrm>
          <a:prstGeom prst="rect">
            <a:avLst/>
          </a:prstGeom>
          <a:noFill/>
          <a:ln w="9525">
            <a:noFill/>
            <a:miter lim="800000"/>
            <a:headEnd/>
            <a:tailEnd/>
          </a:ln>
        </p:spPr>
      </p:pic>
      <p:graphicFrame>
        <p:nvGraphicFramePr>
          <p:cNvPr id="3" name="Table 2"/>
          <p:cNvGraphicFramePr>
            <a:graphicFrameLocks noGrp="1"/>
          </p:cNvGraphicFramePr>
          <p:nvPr>
            <p:extLst>
              <p:ext uri="{D42A27DB-BD31-4B8C-83A1-F6EECF244321}">
                <p14:modId xmlns:p14="http://schemas.microsoft.com/office/powerpoint/2010/main" val="953609031"/>
              </p:ext>
            </p:extLst>
          </p:nvPr>
        </p:nvGraphicFramePr>
        <p:xfrm>
          <a:off x="2664688" y="5680363"/>
          <a:ext cx="6045201" cy="731520"/>
        </p:xfrm>
        <a:graphic>
          <a:graphicData uri="http://schemas.openxmlformats.org/drawingml/2006/table">
            <a:tbl>
              <a:tblPr firstRow="1" bandRow="1">
                <a:tableStyleId>{5C22544A-7EE6-4342-B048-85BDC9FD1C3A}</a:tableStyleId>
              </a:tblPr>
              <a:tblGrid>
                <a:gridCol w="2015067">
                  <a:extLst>
                    <a:ext uri="{9D8B030D-6E8A-4147-A177-3AD203B41FA5}">
                      <a16:colId xmlns:a16="http://schemas.microsoft.com/office/drawing/2014/main" val="20000"/>
                    </a:ext>
                  </a:extLst>
                </a:gridCol>
                <a:gridCol w="2015067">
                  <a:extLst>
                    <a:ext uri="{9D8B030D-6E8A-4147-A177-3AD203B41FA5}">
                      <a16:colId xmlns:a16="http://schemas.microsoft.com/office/drawing/2014/main" val="20001"/>
                    </a:ext>
                  </a:extLst>
                </a:gridCol>
                <a:gridCol w="2015067">
                  <a:extLst>
                    <a:ext uri="{9D8B030D-6E8A-4147-A177-3AD203B41FA5}">
                      <a16:colId xmlns:a16="http://schemas.microsoft.com/office/drawing/2014/main" val="20002"/>
                    </a:ext>
                  </a:extLst>
                </a:gridCol>
              </a:tblGrid>
              <a:tr h="287328">
                <a:tc>
                  <a:txBody>
                    <a:bodyPr/>
                    <a:lstStyle/>
                    <a:p>
                      <a:r>
                        <a:rPr lang="en-US" dirty="0" smtClean="0"/>
                        <a:t>Power</a:t>
                      </a:r>
                      <a:r>
                        <a:rPr lang="en-US" baseline="0" dirty="0" smtClean="0"/>
                        <a:t> BI Desktop</a:t>
                      </a:r>
                      <a:endParaRPr lang="en-US" dirty="0"/>
                    </a:p>
                  </a:txBody>
                  <a:tcPr/>
                </a:tc>
                <a:tc>
                  <a:txBody>
                    <a:bodyPr/>
                    <a:lstStyle/>
                    <a:p>
                      <a:r>
                        <a:rPr lang="en-US" dirty="0" smtClean="0"/>
                        <a:t>Power BI Web</a:t>
                      </a:r>
                      <a:endParaRPr lang="en-US" dirty="0"/>
                    </a:p>
                  </a:txBody>
                  <a:tcPr/>
                </a:tc>
                <a:tc>
                  <a:txBody>
                    <a:bodyPr/>
                    <a:lstStyle/>
                    <a:p>
                      <a:r>
                        <a:rPr lang="en-US" dirty="0" smtClean="0"/>
                        <a:t>Power BI</a:t>
                      </a:r>
                      <a:r>
                        <a:rPr lang="en-US" baseline="0" dirty="0" smtClean="0"/>
                        <a:t> Mobile</a:t>
                      </a:r>
                      <a:endParaRPr lang="en-US" dirty="0"/>
                    </a:p>
                  </a:txBody>
                  <a:tcPr/>
                </a:tc>
                <a:extLst>
                  <a:ext uri="{0D108BD9-81ED-4DB2-BD59-A6C34878D82A}">
                    <a16:rowId xmlns:a16="http://schemas.microsoft.com/office/drawing/2014/main" val="10000"/>
                  </a:ext>
                </a:extLst>
              </a:tr>
              <a:tr h="287328">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5" name="TextBox 4"/>
          <p:cNvSpPr txBox="1"/>
          <p:nvPr/>
        </p:nvSpPr>
        <p:spPr>
          <a:xfrm>
            <a:off x="2664689" y="4983080"/>
            <a:ext cx="6049819" cy="523220"/>
          </a:xfrm>
          <a:prstGeom prst="rect">
            <a:avLst/>
          </a:prstGeom>
          <a:noFill/>
        </p:spPr>
        <p:txBody>
          <a:bodyPr wrap="square" rtlCol="0">
            <a:spAutoFit/>
          </a:bodyPr>
          <a:lstStyle/>
          <a:p>
            <a:pPr algn="ctr"/>
            <a:r>
              <a:rPr lang="en-US" sz="2800" b="1" dirty="0" smtClean="0">
                <a:solidFill>
                  <a:srgbClr val="C00000"/>
                </a:solidFill>
              </a:rPr>
              <a:t>Power BI Applications</a:t>
            </a:r>
            <a:endParaRPr lang="en-US" sz="2800" b="1" dirty="0">
              <a:solidFill>
                <a:srgbClr val="C0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69382455"/>
              </p:ext>
            </p:extLst>
          </p:nvPr>
        </p:nvGraphicFramePr>
        <p:xfrm>
          <a:off x="1080652" y="4343000"/>
          <a:ext cx="10113820" cy="640080"/>
        </p:xfrm>
        <a:graphic>
          <a:graphicData uri="http://schemas.openxmlformats.org/drawingml/2006/table">
            <a:tbl>
              <a:tblPr firstRow="1" bandRow="1">
                <a:tableStyleId>{5C22544A-7EE6-4342-B048-85BDC9FD1C3A}</a:tableStyleId>
              </a:tblPr>
              <a:tblGrid>
                <a:gridCol w="2618512">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576945">
                  <a:extLst>
                    <a:ext uri="{9D8B030D-6E8A-4147-A177-3AD203B41FA5}">
                      <a16:colId xmlns:a16="http://schemas.microsoft.com/office/drawing/2014/main" val="20002"/>
                    </a:ext>
                  </a:extLst>
                </a:gridCol>
                <a:gridCol w="2175163">
                  <a:extLst>
                    <a:ext uri="{9D8B030D-6E8A-4147-A177-3AD203B41FA5}">
                      <a16:colId xmlns:a16="http://schemas.microsoft.com/office/drawing/2014/main" val="20003"/>
                    </a:ext>
                  </a:extLst>
                </a:gridCol>
              </a:tblGrid>
              <a:tr h="536543">
                <a:tc>
                  <a:txBody>
                    <a:bodyPr/>
                    <a:lstStyle/>
                    <a:p>
                      <a:r>
                        <a:rPr lang="en-US" dirty="0" smtClean="0"/>
                        <a:t>Data Sources Components</a:t>
                      </a:r>
                      <a:endParaRPr lang="en-US" dirty="0"/>
                    </a:p>
                  </a:txBody>
                  <a:tcPr/>
                </a:tc>
                <a:tc>
                  <a:txBody>
                    <a:bodyPr/>
                    <a:lstStyle/>
                    <a:p>
                      <a:r>
                        <a:rPr lang="en-US" dirty="0" smtClean="0"/>
                        <a:t>Data Transformation</a:t>
                      </a:r>
                      <a:endParaRPr lang="en-US" dirty="0"/>
                    </a:p>
                  </a:txBody>
                  <a:tcPr/>
                </a:tc>
                <a:tc>
                  <a:txBody>
                    <a:bodyPr/>
                    <a:lstStyle/>
                    <a:p>
                      <a:r>
                        <a:rPr lang="en-US" dirty="0" smtClean="0"/>
                        <a:t>Data Visualization</a:t>
                      </a:r>
                      <a:endParaRPr lang="en-US" dirty="0"/>
                    </a:p>
                  </a:txBody>
                  <a:tcPr/>
                </a:tc>
                <a:tc>
                  <a:txBody>
                    <a:bodyPr/>
                    <a:lstStyle/>
                    <a:p>
                      <a:r>
                        <a:rPr lang="en-US" dirty="0" smtClean="0"/>
                        <a:t>Publishing</a:t>
                      </a:r>
                      <a:r>
                        <a:rPr lang="en-US" baseline="0" dirty="0" smtClean="0"/>
                        <a:t> &amp; Sharing </a:t>
                      </a:r>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57248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188D-7CCE-4BDC-A2A5-7375A301740C}"/>
              </a:ext>
            </a:extLst>
          </p:cNvPr>
          <p:cNvSpPr>
            <a:spLocks noGrp="1"/>
          </p:cNvSpPr>
          <p:nvPr>
            <p:ph type="title"/>
          </p:nvPr>
        </p:nvSpPr>
        <p:spPr>
          <a:xfrm>
            <a:off x="914400" y="274639"/>
            <a:ext cx="9753600" cy="501216"/>
          </a:xfrm>
        </p:spPr>
        <p:txBody>
          <a:bodyPr>
            <a:noAutofit/>
          </a:bodyPr>
          <a:lstStyle/>
          <a:p>
            <a:pPr algn="ctr"/>
            <a:r>
              <a:rPr lang="en-IN" sz="3200" dirty="0" smtClean="0">
                <a:solidFill>
                  <a:schemeClr val="accent5"/>
                </a:solidFill>
                <a:latin typeface="+mn-lt"/>
                <a:cs typeface="Times New Roman" panose="02020603050405020304" pitchFamily="18" charset="0"/>
              </a:rPr>
              <a:t>Components of Power BI</a:t>
            </a:r>
            <a:endParaRPr lang="en-IN" sz="3200" dirty="0">
              <a:solidFill>
                <a:schemeClr val="accent5"/>
              </a:solidFill>
              <a:latin typeface="+mn-lt"/>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446237524"/>
              </p:ext>
            </p:extLst>
          </p:nvPr>
        </p:nvGraphicFramePr>
        <p:xfrm>
          <a:off x="277089" y="1384683"/>
          <a:ext cx="10792692" cy="3251048"/>
        </p:xfrm>
        <a:graphic>
          <a:graphicData uri="http://schemas.openxmlformats.org/drawingml/2006/table">
            <a:tbl>
              <a:tblPr firstRow="1" bandRow="1">
                <a:tableStyleId>{5C22544A-7EE6-4342-B048-85BDC9FD1C3A}</a:tableStyleId>
              </a:tblPr>
              <a:tblGrid>
                <a:gridCol w="2698173">
                  <a:extLst>
                    <a:ext uri="{9D8B030D-6E8A-4147-A177-3AD203B41FA5}">
                      <a16:colId xmlns:a16="http://schemas.microsoft.com/office/drawing/2014/main" val="20000"/>
                    </a:ext>
                  </a:extLst>
                </a:gridCol>
                <a:gridCol w="2698173">
                  <a:extLst>
                    <a:ext uri="{9D8B030D-6E8A-4147-A177-3AD203B41FA5}">
                      <a16:colId xmlns:a16="http://schemas.microsoft.com/office/drawing/2014/main" val="20001"/>
                    </a:ext>
                  </a:extLst>
                </a:gridCol>
                <a:gridCol w="2698173">
                  <a:extLst>
                    <a:ext uri="{9D8B030D-6E8A-4147-A177-3AD203B41FA5}">
                      <a16:colId xmlns:a16="http://schemas.microsoft.com/office/drawing/2014/main" val="20002"/>
                    </a:ext>
                  </a:extLst>
                </a:gridCol>
                <a:gridCol w="2698173">
                  <a:extLst>
                    <a:ext uri="{9D8B030D-6E8A-4147-A177-3AD203B41FA5}">
                      <a16:colId xmlns:a16="http://schemas.microsoft.com/office/drawing/2014/main" val="20003"/>
                    </a:ext>
                  </a:extLst>
                </a:gridCol>
              </a:tblGrid>
              <a:tr h="416408">
                <a:tc>
                  <a:txBody>
                    <a:bodyPr/>
                    <a:lstStyle/>
                    <a:p>
                      <a:r>
                        <a:rPr lang="en-US" dirty="0" smtClean="0"/>
                        <a:t>Data Sources Components</a:t>
                      </a:r>
                      <a:endParaRPr lang="en-US" dirty="0"/>
                    </a:p>
                  </a:txBody>
                  <a:tcPr/>
                </a:tc>
                <a:tc>
                  <a:txBody>
                    <a:bodyPr/>
                    <a:lstStyle/>
                    <a:p>
                      <a:r>
                        <a:rPr lang="en-US" dirty="0" smtClean="0"/>
                        <a:t>Data Transformation</a:t>
                      </a:r>
                      <a:endParaRPr lang="en-US" dirty="0"/>
                    </a:p>
                  </a:txBody>
                  <a:tcPr/>
                </a:tc>
                <a:tc>
                  <a:txBody>
                    <a:bodyPr/>
                    <a:lstStyle/>
                    <a:p>
                      <a:r>
                        <a:rPr lang="en-US" dirty="0" smtClean="0"/>
                        <a:t>Data Visualization</a:t>
                      </a:r>
                      <a:endParaRPr lang="en-US" dirty="0"/>
                    </a:p>
                  </a:txBody>
                  <a:tcPr/>
                </a:tc>
                <a:tc>
                  <a:txBody>
                    <a:bodyPr/>
                    <a:lstStyle/>
                    <a:p>
                      <a:r>
                        <a:rPr lang="en-US" dirty="0" smtClean="0"/>
                        <a:t>Publishing</a:t>
                      </a:r>
                      <a:r>
                        <a:rPr lang="en-US" baseline="0" dirty="0" smtClean="0"/>
                        <a:t> &amp; Sharing </a:t>
                      </a:r>
                      <a:endParaRPr lang="en-US" dirty="0"/>
                    </a:p>
                  </a:txBody>
                  <a:tcPr/>
                </a:tc>
                <a:extLst>
                  <a:ext uri="{0D108BD9-81ED-4DB2-BD59-A6C34878D82A}">
                    <a16:rowId xmlns:a16="http://schemas.microsoft.com/office/drawing/2014/main" val="10000"/>
                  </a:ext>
                </a:extLst>
              </a:tr>
              <a:tr h="574586">
                <a:tc>
                  <a:txBody>
                    <a:bodyPr/>
                    <a:lstStyle/>
                    <a:p>
                      <a:r>
                        <a:rPr lang="en-US" dirty="0" smtClean="0"/>
                        <a:t>Files Sources</a:t>
                      </a:r>
                    </a:p>
                    <a:p>
                      <a:r>
                        <a:rPr lang="en-US" dirty="0" smtClean="0"/>
                        <a:t>Database Sources</a:t>
                      </a:r>
                    </a:p>
                    <a:p>
                      <a:r>
                        <a:rPr lang="en-US" dirty="0" smtClean="0"/>
                        <a:t>Analytical</a:t>
                      </a:r>
                      <a:r>
                        <a:rPr lang="en-US" baseline="0" dirty="0" smtClean="0"/>
                        <a:t> Sources</a:t>
                      </a:r>
                    </a:p>
                    <a:p>
                      <a:r>
                        <a:rPr lang="en-US" baseline="0" dirty="0" smtClean="0"/>
                        <a:t>Azure Sources</a:t>
                      </a:r>
                    </a:p>
                    <a:p>
                      <a:r>
                        <a:rPr lang="en-US" baseline="0" dirty="0" smtClean="0"/>
                        <a:t>Web Sources</a:t>
                      </a:r>
                    </a:p>
                    <a:p>
                      <a:r>
                        <a:rPr lang="en-US" baseline="0" dirty="0" smtClean="0"/>
                        <a:t>Other Sources </a:t>
                      </a:r>
                    </a:p>
                    <a:p>
                      <a:r>
                        <a:rPr lang="en-US" baseline="0" dirty="0" smtClean="0"/>
                        <a:t>(SalesForce, Dynamics etc)</a:t>
                      </a:r>
                      <a:endParaRPr lang="en-US" dirty="0"/>
                    </a:p>
                  </a:txBody>
                  <a:tcPr/>
                </a:tc>
                <a:tc>
                  <a:txBody>
                    <a:bodyPr/>
                    <a:lstStyle/>
                    <a:p>
                      <a:r>
                        <a:rPr lang="en-US" dirty="0" smtClean="0"/>
                        <a:t>Remove</a:t>
                      </a:r>
                      <a:r>
                        <a:rPr lang="en-US" baseline="0" dirty="0" smtClean="0"/>
                        <a:t> Rows</a:t>
                      </a:r>
                    </a:p>
                    <a:p>
                      <a:r>
                        <a:rPr lang="en-US" baseline="0" dirty="0" smtClean="0"/>
                        <a:t>Filter Data</a:t>
                      </a:r>
                    </a:p>
                    <a:p>
                      <a:r>
                        <a:rPr lang="en-US" baseline="0" dirty="0" smtClean="0"/>
                        <a:t>Remove Columns</a:t>
                      </a:r>
                    </a:p>
                    <a:p>
                      <a:r>
                        <a:rPr lang="en-US" dirty="0" smtClean="0"/>
                        <a:t>Split</a:t>
                      </a:r>
                      <a:r>
                        <a:rPr lang="en-US" baseline="0" dirty="0" smtClean="0"/>
                        <a:t> Columns</a:t>
                      </a:r>
                    </a:p>
                    <a:p>
                      <a:r>
                        <a:rPr lang="en-US" baseline="0" dirty="0" smtClean="0"/>
                        <a:t>Merge Columns</a:t>
                      </a:r>
                    </a:p>
                    <a:p>
                      <a:r>
                        <a:rPr lang="en-US" baseline="0" dirty="0" smtClean="0"/>
                        <a:t>Add Columns</a:t>
                      </a:r>
                    </a:p>
                    <a:p>
                      <a:r>
                        <a:rPr lang="en-US" baseline="0" dirty="0" smtClean="0"/>
                        <a:t>Merge Data</a:t>
                      </a:r>
                    </a:p>
                    <a:p>
                      <a:r>
                        <a:rPr lang="en-US" baseline="0" dirty="0" smtClean="0"/>
                        <a:t>Append Data</a:t>
                      </a:r>
                    </a:p>
                    <a:p>
                      <a:r>
                        <a:rPr lang="en-US" baseline="0" dirty="0" smtClean="0"/>
                        <a:t>Pivot</a:t>
                      </a:r>
                    </a:p>
                    <a:p>
                      <a:r>
                        <a:rPr lang="en-US" baseline="0" dirty="0" smtClean="0"/>
                        <a:t>Group By</a:t>
                      </a:r>
                      <a:endParaRPr lang="en-US" dirty="0"/>
                    </a:p>
                  </a:txBody>
                  <a:tcPr/>
                </a:tc>
                <a:tc>
                  <a:txBody>
                    <a:bodyPr/>
                    <a:lstStyle/>
                    <a:p>
                      <a:r>
                        <a:rPr lang="en-US" dirty="0" smtClean="0"/>
                        <a:t>Bar</a:t>
                      </a:r>
                      <a:r>
                        <a:rPr lang="en-US" baseline="0" dirty="0" smtClean="0"/>
                        <a:t> Charts</a:t>
                      </a:r>
                    </a:p>
                    <a:p>
                      <a:r>
                        <a:rPr lang="en-US" baseline="0" dirty="0" smtClean="0"/>
                        <a:t>Pie Chart</a:t>
                      </a:r>
                    </a:p>
                    <a:p>
                      <a:r>
                        <a:rPr lang="en-US" baseline="0" dirty="0" smtClean="0"/>
                        <a:t>Funnel</a:t>
                      </a:r>
                    </a:p>
                    <a:p>
                      <a:r>
                        <a:rPr lang="en-US" baseline="0" dirty="0" smtClean="0"/>
                        <a:t>TreeMap</a:t>
                      </a:r>
                    </a:p>
                    <a:p>
                      <a:r>
                        <a:rPr lang="en-US" baseline="0" dirty="0" smtClean="0"/>
                        <a:t>Maps</a:t>
                      </a:r>
                    </a:p>
                    <a:p>
                      <a:r>
                        <a:rPr lang="en-US" baseline="0" dirty="0" smtClean="0"/>
                        <a:t>Table</a:t>
                      </a:r>
                    </a:p>
                    <a:p>
                      <a:r>
                        <a:rPr lang="en-US" baseline="0" dirty="0" smtClean="0"/>
                        <a:t>Matrix</a:t>
                      </a:r>
                    </a:p>
                    <a:p>
                      <a:endParaRPr lang="en-US" dirty="0"/>
                    </a:p>
                  </a:txBody>
                  <a:tcPr/>
                </a:tc>
                <a:tc>
                  <a:txBody>
                    <a:bodyPr/>
                    <a:lstStyle/>
                    <a:p>
                      <a:r>
                        <a:rPr lang="en-US" dirty="0" smtClean="0"/>
                        <a:t>Power BI Web </a:t>
                      </a:r>
                    </a:p>
                    <a:p>
                      <a:r>
                        <a:rPr lang="en-US" dirty="0" smtClean="0"/>
                        <a:t>Sharing</a:t>
                      </a:r>
                      <a:r>
                        <a:rPr lang="en-US" baseline="0" dirty="0" smtClean="0"/>
                        <a:t> PBIX file</a:t>
                      </a:r>
                    </a:p>
                    <a:p>
                      <a:r>
                        <a:rPr lang="en-US" baseline="0" dirty="0" smtClean="0"/>
                        <a:t>Export to PDF</a:t>
                      </a:r>
                    </a:p>
                    <a:p>
                      <a:r>
                        <a:rPr lang="en-US" baseline="0" dirty="0" smtClean="0"/>
                        <a:t>Export to PPT</a:t>
                      </a:r>
                    </a:p>
                    <a:p>
                      <a:r>
                        <a:rPr lang="en-US" baseline="0" dirty="0" smtClean="0"/>
                        <a:t>Power BI Mobile Views</a:t>
                      </a:r>
                    </a:p>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0119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4188D-7CCE-4BDC-A2A5-7375A301740C}"/>
              </a:ext>
            </a:extLst>
          </p:cNvPr>
          <p:cNvSpPr>
            <a:spLocks noGrp="1"/>
          </p:cNvSpPr>
          <p:nvPr>
            <p:ph type="title"/>
          </p:nvPr>
        </p:nvSpPr>
        <p:spPr>
          <a:xfrm>
            <a:off x="914400" y="274639"/>
            <a:ext cx="9753600" cy="501216"/>
          </a:xfrm>
        </p:spPr>
        <p:txBody>
          <a:bodyPr>
            <a:noAutofit/>
          </a:bodyPr>
          <a:lstStyle/>
          <a:p>
            <a:pPr algn="ctr"/>
            <a:r>
              <a:rPr lang="en-IN" sz="3200" dirty="0" smtClean="0">
                <a:solidFill>
                  <a:schemeClr val="accent5"/>
                </a:solidFill>
                <a:latin typeface="+mn-lt"/>
                <a:cs typeface="Times New Roman" panose="02020603050405020304" pitchFamily="18" charset="0"/>
              </a:rPr>
              <a:t>Power BI </a:t>
            </a:r>
            <a:endParaRPr lang="en-IN" sz="3200" dirty="0">
              <a:solidFill>
                <a:schemeClr val="accent5"/>
              </a:solidFill>
              <a:latin typeface="+mn-lt"/>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912" y="1377108"/>
            <a:ext cx="9571088" cy="3910987"/>
          </a:xfrm>
          <a:prstGeom prst="rect">
            <a:avLst/>
          </a:prstGeom>
        </p:spPr>
      </p:pic>
    </p:spTree>
    <p:extLst>
      <p:ext uri="{BB962C8B-B14F-4D97-AF65-F5344CB8AC3E}">
        <p14:creationId xmlns:p14="http://schemas.microsoft.com/office/powerpoint/2010/main" val="8526990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97F08-151E-447E-AC51-0C7002730595}"/>
              </a:ext>
            </a:extLst>
          </p:cNvPr>
          <p:cNvSpPr>
            <a:spLocks noGrp="1"/>
          </p:cNvSpPr>
          <p:nvPr>
            <p:ph type="title"/>
          </p:nvPr>
        </p:nvSpPr>
        <p:spPr/>
        <p:txBody>
          <a:bodyPr>
            <a:normAutofit fontScale="90000"/>
          </a:bodyPr>
          <a:lstStyle/>
          <a:p>
            <a:r>
              <a:rPr lang="en-IN" sz="4400" dirty="0">
                <a:solidFill>
                  <a:schemeClr val="accent5"/>
                </a:solidFill>
                <a:latin typeface="Times New Roman" panose="02020603050405020304" pitchFamily="18" charset="0"/>
                <a:cs typeface="Times New Roman" panose="02020603050405020304" pitchFamily="18" charset="0"/>
              </a:rPr>
              <a:t>Building blocks of Power BI </a:t>
            </a:r>
            <a:r>
              <a:rPr lang="en-IN" sz="4400" dirty="0" smtClean="0">
                <a:solidFill>
                  <a:schemeClr val="accent5"/>
                </a:solidFill>
                <a:latin typeface="Times New Roman" panose="02020603050405020304" pitchFamily="18" charset="0"/>
                <a:cs typeface="Times New Roman" panose="02020603050405020304" pitchFamily="18" charset="0"/>
              </a:rPr>
              <a:t/>
            </a:r>
            <a:br>
              <a:rPr lang="en-IN" sz="4400" dirty="0" smtClean="0">
                <a:solidFill>
                  <a:schemeClr val="accent5"/>
                </a:solidFill>
                <a:latin typeface="Times New Roman" panose="02020603050405020304" pitchFamily="18" charset="0"/>
                <a:cs typeface="Times New Roman" panose="02020603050405020304" pitchFamily="18" charset="0"/>
              </a:rPr>
            </a:br>
            <a:r>
              <a:rPr lang="en-IN" sz="4400" dirty="0" smtClean="0">
                <a:solidFill>
                  <a:schemeClr val="accent5"/>
                </a:solidFill>
                <a:latin typeface="Times New Roman" panose="02020603050405020304" pitchFamily="18" charset="0"/>
                <a:cs typeface="Times New Roman" panose="02020603050405020304" pitchFamily="18" charset="0"/>
              </a:rPr>
              <a:t>(Major block of Power BI Reporting)</a:t>
            </a:r>
            <a:endParaRPr lang="en-IN" sz="4400" dirty="0">
              <a:solidFill>
                <a:schemeClr val="accent5"/>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r>
              <a:rPr lang="en-US" dirty="0" smtClean="0"/>
              <a:t>Power BI</a:t>
            </a:r>
          </a:p>
          <a:p>
            <a:pPr marL="0" indent="0">
              <a:buNone/>
            </a:pPr>
            <a:endParaRPr lang="en-IN" dirty="0"/>
          </a:p>
        </p:txBody>
      </p:sp>
      <p:pic>
        <p:nvPicPr>
          <p:cNvPr id="7" name="Picture 6"/>
          <p:cNvPicPr>
            <a:picLocks noChangeAspect="1"/>
          </p:cNvPicPr>
          <p:nvPr/>
        </p:nvPicPr>
        <p:blipFill>
          <a:blip r:embed="rId2"/>
          <a:stretch>
            <a:fillRect/>
          </a:stretch>
        </p:blipFill>
        <p:spPr>
          <a:xfrm>
            <a:off x="2832329" y="2040862"/>
            <a:ext cx="3762375" cy="4000500"/>
          </a:xfrm>
          <a:prstGeom prst="rect">
            <a:avLst/>
          </a:prstGeom>
        </p:spPr>
      </p:pic>
    </p:spTree>
    <p:extLst>
      <p:ext uri="{BB962C8B-B14F-4D97-AF65-F5344CB8AC3E}">
        <p14:creationId xmlns:p14="http://schemas.microsoft.com/office/powerpoint/2010/main" val="3382814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A55A-5E44-4F43-AB9A-7D057E3AD1E2}"/>
              </a:ext>
            </a:extLst>
          </p:cNvPr>
          <p:cNvSpPr>
            <a:spLocks noGrp="1"/>
          </p:cNvSpPr>
          <p:nvPr>
            <p:ph type="title"/>
          </p:nvPr>
        </p:nvSpPr>
        <p:spPr>
          <a:xfrm>
            <a:off x="609600" y="274638"/>
            <a:ext cx="10160000" cy="930707"/>
          </a:xfrm>
        </p:spPr>
        <p:txBody>
          <a:bodyPr/>
          <a:lstStyle/>
          <a:p>
            <a:r>
              <a:rPr lang="en-IN" dirty="0">
                <a:solidFill>
                  <a:schemeClr val="accent5"/>
                </a:solidFill>
                <a:latin typeface="Times New Roman" panose="02020603050405020304" pitchFamily="18" charset="0"/>
                <a:cs typeface="Times New Roman" panose="02020603050405020304" pitchFamily="18" charset="0"/>
              </a:rPr>
              <a:t>Dataset:</a:t>
            </a:r>
          </a:p>
        </p:txBody>
      </p:sp>
      <p:sp>
        <p:nvSpPr>
          <p:cNvPr id="3" name="Content Placeholder 2">
            <a:extLst>
              <a:ext uri="{FF2B5EF4-FFF2-40B4-BE49-F238E27FC236}">
                <a16:creationId xmlns:a16="http://schemas.microsoft.com/office/drawing/2014/main" id="{ECCFEACA-C805-4121-89B4-AE409FF20F9D}"/>
              </a:ext>
            </a:extLst>
          </p:cNvPr>
          <p:cNvSpPr>
            <a:spLocks noGrp="1"/>
          </p:cNvSpPr>
          <p:nvPr>
            <p:ph idx="1"/>
          </p:nvPr>
        </p:nvSpPr>
        <p:spPr/>
        <p:txBody>
          <a:bodyPr/>
          <a:lstStyle/>
          <a:p>
            <a:r>
              <a:rPr lang="en-US" sz="2800" dirty="0">
                <a:cs typeface="Times New Roman" panose="02020603050405020304" pitchFamily="18" charset="0"/>
              </a:rPr>
              <a:t>Data-set is nothing but a collection of data or information.</a:t>
            </a:r>
          </a:p>
          <a:p>
            <a:r>
              <a:rPr lang="en-US" sz="2800" dirty="0" smtClean="0">
                <a:cs typeface="Times New Roman" panose="02020603050405020304" pitchFamily="18" charset="0"/>
              </a:rPr>
              <a:t>Power </a:t>
            </a:r>
            <a:r>
              <a:rPr lang="en-US" sz="2800" dirty="0">
                <a:cs typeface="Times New Roman" panose="02020603050405020304" pitchFamily="18" charset="0"/>
              </a:rPr>
              <a:t>BI harnesses this data to create visualizations. </a:t>
            </a:r>
          </a:p>
          <a:p>
            <a:r>
              <a:rPr lang="en-US" sz="2800" dirty="0">
                <a:cs typeface="Times New Roman" panose="02020603050405020304" pitchFamily="18" charset="0"/>
              </a:rPr>
              <a:t>It can be a simple data set or a combination of many different sources, which can be filtered and combined to provide a different data set altogether.</a:t>
            </a:r>
            <a:endParaRPr lang="en-IN" sz="2800" dirty="0">
              <a:cs typeface="Times New Roman" panose="02020603050405020304" pitchFamily="18" charset="0"/>
            </a:endParaRPr>
          </a:p>
          <a:p>
            <a:endParaRPr lang="en-IN" dirty="0"/>
          </a:p>
        </p:txBody>
      </p:sp>
    </p:spTree>
    <p:extLst>
      <p:ext uri="{BB962C8B-B14F-4D97-AF65-F5344CB8AC3E}">
        <p14:creationId xmlns:p14="http://schemas.microsoft.com/office/powerpoint/2010/main" val="29557499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609602"/>
            <a:ext cx="8596668" cy="1130711"/>
          </a:xfrm>
        </p:spPr>
        <p:txBody>
          <a:bodyPr>
            <a:normAutofit fontScale="90000"/>
          </a:bodyPr>
          <a:lstStyle/>
          <a:p>
            <a:r>
              <a:rPr lang="en-US" sz="2700" dirty="0" smtClean="0">
                <a:solidFill>
                  <a:schemeClr val="accent5"/>
                </a:solidFill>
                <a:latin typeface="+mn-lt"/>
                <a:cs typeface="Times New Roman" panose="02020603050405020304" pitchFamily="18" charset="0"/>
              </a:rPr>
              <a:t>Visualizations:  </a:t>
            </a:r>
            <a:r>
              <a:rPr lang="en-US" sz="2700" dirty="0" smtClean="0">
                <a:latin typeface="+mn-lt"/>
                <a:cs typeface="Times New Roman" panose="02020603050405020304" pitchFamily="18" charset="0"/>
              </a:rPr>
              <a:t>A </a:t>
            </a:r>
            <a:r>
              <a:rPr lang="en-US" sz="2700" dirty="0">
                <a:latin typeface="+mn-lt"/>
                <a:cs typeface="Times New Roman" panose="02020603050405020304" pitchFamily="18" charset="0"/>
              </a:rPr>
              <a:t>visual representation of data is called visualization. For example, a chart or a graph can be used to represent data visually. </a:t>
            </a:r>
            <a:r>
              <a:rPr lang="en-US" sz="3200" dirty="0">
                <a:cs typeface="Times New Roman" panose="02020603050405020304" pitchFamily="18" charset="0"/>
              </a:rPr>
              <a:t/>
            </a:r>
            <a:br>
              <a:rPr lang="en-US" sz="3200" dirty="0">
                <a:cs typeface="Times New Roman" panose="02020603050405020304" pitchFamily="18" charset="0"/>
              </a:rPr>
            </a:br>
            <a:endParaRPr lang="en-IN" sz="3200" dirty="0">
              <a:latin typeface="+mn-lt"/>
            </a:endParaRPr>
          </a:p>
        </p:txBody>
      </p:sp>
      <p:sp>
        <p:nvSpPr>
          <p:cNvPr id="3" name="Content Placeholder 2">
            <a:extLst>
              <a:ext uri="{FF2B5EF4-FFF2-40B4-BE49-F238E27FC236}">
                <a16:creationId xmlns:a16="http://schemas.microsoft.com/office/drawing/2014/main" id="{7398C401-E402-4556-BDEF-C5A1B9AAB69D}"/>
              </a:ext>
            </a:extLst>
          </p:cNvPr>
          <p:cNvSpPr>
            <a:spLocks noGrp="1"/>
          </p:cNvSpPr>
          <p:nvPr>
            <p:ph idx="1"/>
          </p:nvPr>
        </p:nvSpPr>
        <p:spPr>
          <a:xfrm>
            <a:off x="372535" y="1490481"/>
            <a:ext cx="2717029" cy="1682210"/>
          </a:xfrm>
        </p:spPr>
        <p:txBody>
          <a:bodyPr>
            <a:normAutofit lnSpcReduction="10000"/>
          </a:bodyPr>
          <a:lstStyle/>
          <a:p>
            <a:pPr marL="114300" indent="0">
              <a:buNone/>
            </a:pPr>
            <a:r>
              <a:rPr lang="en-US" sz="1800" dirty="0" smtClean="0">
                <a:cs typeface="Times New Roman" panose="02020603050405020304" pitchFamily="18" charset="0"/>
              </a:rPr>
              <a:t>1.Map </a:t>
            </a:r>
            <a:r>
              <a:rPr lang="en-US" sz="1800" dirty="0">
                <a:cs typeface="Times New Roman" panose="02020603050405020304" pitchFamily="18" charset="0"/>
              </a:rPr>
              <a:t>representation</a:t>
            </a:r>
            <a:endParaRPr lang="en-IN" sz="1800" dirty="0">
              <a:cs typeface="Times New Roman" panose="02020603050405020304" pitchFamily="18" charset="0"/>
            </a:endParaRPr>
          </a:p>
          <a:p>
            <a:pPr marL="0" lvl="0" indent="0">
              <a:buNone/>
            </a:pPr>
            <a:r>
              <a:rPr lang="en-US" sz="1800" dirty="0">
                <a:cs typeface="Times New Roman" panose="02020603050405020304" pitchFamily="18" charset="0"/>
              </a:rPr>
              <a:t> 2.Card visualization</a:t>
            </a:r>
            <a:endParaRPr lang="en-IN" sz="1800" dirty="0">
              <a:cs typeface="Times New Roman" panose="02020603050405020304" pitchFamily="18" charset="0"/>
            </a:endParaRPr>
          </a:p>
          <a:p>
            <a:pPr marL="0" lvl="0" indent="0">
              <a:buNone/>
            </a:pPr>
            <a:r>
              <a:rPr lang="en-US" sz="1800" dirty="0">
                <a:cs typeface="Times New Roman" panose="02020603050405020304" pitchFamily="18" charset="0"/>
              </a:rPr>
              <a:t> 3.Stacked area chart</a:t>
            </a:r>
            <a:endParaRPr lang="en-IN" sz="1800" dirty="0">
              <a:cs typeface="Times New Roman" panose="02020603050405020304" pitchFamily="18" charset="0"/>
            </a:endParaRPr>
          </a:p>
          <a:p>
            <a:pPr marL="0" lvl="0" indent="0">
              <a:buNone/>
            </a:pPr>
            <a:r>
              <a:rPr lang="en-US" sz="1800" dirty="0">
                <a:cs typeface="Times New Roman" panose="02020603050405020304" pitchFamily="18" charset="0"/>
              </a:rPr>
              <a:t> 4.Tree map</a:t>
            </a:r>
            <a:endParaRPr lang="en-IN" sz="1800" dirty="0">
              <a:cs typeface="Times New Roman" panose="02020603050405020304" pitchFamily="18" charset="0"/>
            </a:endParaRPr>
          </a:p>
          <a:p>
            <a:pPr marL="0" indent="0">
              <a:buNone/>
            </a:pPr>
            <a:r>
              <a:rPr lang="en-US" sz="1800" dirty="0">
                <a:cs typeface="Times New Roman" panose="02020603050405020304" pitchFamily="18" charset="0"/>
              </a:rPr>
              <a:t> 5.Pie chart</a:t>
            </a:r>
            <a:endParaRPr lang="en-IN" sz="1800" dirty="0">
              <a:cs typeface="Times New Roman" panose="02020603050405020304" pitchFamily="18" charset="0"/>
            </a:endParaRPr>
          </a:p>
        </p:txBody>
      </p:sp>
      <p:pic>
        <p:nvPicPr>
          <p:cNvPr id="4" name="Picture 3">
            <a:extLst>
              <a:ext uri="{FF2B5EF4-FFF2-40B4-BE49-F238E27FC236}">
                <a16:creationId xmlns:a16="http://schemas.microsoft.com/office/drawing/2014/main" id="{A8BE9821-0221-4DEE-81FF-B1448177EBCA}"/>
              </a:ext>
            </a:extLst>
          </p:cNvPr>
          <p:cNvPicPr/>
          <p:nvPr/>
        </p:nvPicPr>
        <p:blipFill>
          <a:blip r:embed="rId2"/>
          <a:srcRect/>
          <a:stretch>
            <a:fillRect/>
          </a:stretch>
        </p:blipFill>
        <p:spPr bwMode="auto">
          <a:xfrm>
            <a:off x="3173136" y="1417188"/>
            <a:ext cx="7536427" cy="4837470"/>
          </a:xfrm>
          <a:prstGeom prst="rect">
            <a:avLst/>
          </a:prstGeom>
          <a:noFill/>
          <a:ln w="9525">
            <a:noFill/>
            <a:miter lim="800000"/>
            <a:headEnd/>
            <a:tailEnd/>
          </a:ln>
        </p:spPr>
      </p:pic>
    </p:spTree>
    <p:extLst>
      <p:ext uri="{BB962C8B-B14F-4D97-AF65-F5344CB8AC3E}">
        <p14:creationId xmlns:p14="http://schemas.microsoft.com/office/powerpoint/2010/main" val="13502332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1843</TotalTime>
  <Words>661</Words>
  <Application>Microsoft Office PowerPoint</Application>
  <PresentationFormat>Widescreen</PresentationFormat>
  <Paragraphs>150</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Yu Gothic Light</vt:lpstr>
      <vt:lpstr>Arial</vt:lpstr>
      <vt:lpstr>Calibri</vt:lpstr>
      <vt:lpstr>Cambria</vt:lpstr>
      <vt:lpstr>Times New Roman</vt:lpstr>
      <vt:lpstr>Wingdings</vt:lpstr>
      <vt:lpstr>Adjacency</vt:lpstr>
      <vt:lpstr>INTRODUCTION  TO  POWER BI</vt:lpstr>
      <vt:lpstr>What is Power BI</vt:lpstr>
      <vt:lpstr>Benefits of Power BI</vt:lpstr>
      <vt:lpstr>Power BI Consists of Four Components/Phases</vt:lpstr>
      <vt:lpstr>Components of Power BI</vt:lpstr>
      <vt:lpstr>Power BI </vt:lpstr>
      <vt:lpstr>Building blocks of Power BI  (Major block of Power BI Reporting)</vt:lpstr>
      <vt:lpstr>Dataset:</vt:lpstr>
      <vt:lpstr>Visualizations:  A visual representation of data is called visualization. For example, a chart or a graph can be used to represent data visually.  </vt:lpstr>
      <vt:lpstr>    Reports:   A collection of visualizations that appear together on one or more pages is a report in Power BI. It is a collection of items that are related to one another.  </vt:lpstr>
      <vt:lpstr>    Dashboards:  A Power BI dashboard is a single page interface.    It is often called a canvas, that uses visualizations to tell a story.    </vt:lpstr>
      <vt:lpstr>Architecture</vt:lpstr>
      <vt:lpstr>Different Types of Systems, Databases &amp; Reporting Tools </vt:lpstr>
      <vt:lpstr>Different Types of Systems, Databases &amp; Reporting Tools </vt:lpstr>
      <vt:lpstr>Different Types of Systems, Databases &amp; Reporting Tools </vt:lpstr>
      <vt:lpstr>Different Types of Systems, Databases &amp; Reporting Tools </vt:lpstr>
      <vt:lpstr>Flow of Reporting &amp; Analysis</vt:lpstr>
      <vt:lpstr>How Data is Prepared for Reporting</vt:lpstr>
      <vt:lpstr>How Data is Prepared for Reporting</vt:lpstr>
      <vt:lpstr>Enterprise Data Architecture (MSBI) Power BI is a subset to MSBI which is used for which is used for Data Visualizations.</vt:lpstr>
      <vt:lpstr>Power BI Enterprise Flow (Different phases of Power BI) </vt:lpstr>
      <vt:lpstr>Different phases of Power BI Reporting.  </vt:lpstr>
      <vt:lpstr>PowerPoint Presentation</vt:lpstr>
      <vt:lpstr>PowerPoint Presentation</vt:lpstr>
      <vt:lpstr>Steps for Creating a Report in Power BI.  </vt:lpstr>
      <vt:lpstr>Steps 1 : Open Power BI Desktop version  </vt:lpstr>
      <vt:lpstr> </vt:lpstr>
      <vt:lpstr>Steps 2 : Create a New Report Page in Power BI</vt:lpstr>
      <vt:lpstr>Steps 3 : Connect to data sources and fetch the data from files, databases etc. </vt:lpstr>
      <vt:lpstr> Steps 3 : Connect to data sources and fetch the data from files, databases etc. </vt:lpstr>
      <vt:lpstr>Steps 4 :Go To Visualization Pane and Bind Data into Charting Components</vt:lpstr>
      <vt:lpstr>Steps 4 : Go To Visualization Pane and Bind Data into Charting Components</vt:lpstr>
      <vt:lpstr>Steps 5 : Format the Visualization</vt:lpstr>
      <vt:lpstr>Steps 6 : Save the Report as a File</vt:lpstr>
      <vt:lpstr>Steps 7 : Publish </vt:lpstr>
      <vt:lpstr>Steps 7 : Publish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creator>Lizdavid</dc:creator>
  <cp:lastModifiedBy>Administrator</cp:lastModifiedBy>
  <cp:revision>86</cp:revision>
  <dcterms:created xsi:type="dcterms:W3CDTF">2019-09-30T07:23:59Z</dcterms:created>
  <dcterms:modified xsi:type="dcterms:W3CDTF">2024-08-26T12:21:06Z</dcterms:modified>
</cp:coreProperties>
</file>