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66" r:id="rId3"/>
    <p:sldId id="267" r:id="rId4"/>
    <p:sldId id="258" r:id="rId5"/>
    <p:sldId id="289" r:id="rId6"/>
    <p:sldId id="302" r:id="rId7"/>
    <p:sldId id="303" r:id="rId8"/>
    <p:sldId id="304" r:id="rId9"/>
    <p:sldId id="305" r:id="rId10"/>
    <p:sldId id="290" r:id="rId11"/>
    <p:sldId id="291" r:id="rId12"/>
    <p:sldId id="292" r:id="rId13"/>
    <p:sldId id="293" r:id="rId14"/>
    <p:sldId id="294" r:id="rId15"/>
    <p:sldId id="295" r:id="rId16"/>
    <p:sldId id="296" r:id="rId17"/>
    <p:sldId id="297" r:id="rId18"/>
    <p:sldId id="299" r:id="rId19"/>
    <p:sldId id="300" r:id="rId20"/>
    <p:sldId id="301" r:id="rId21"/>
    <p:sldId id="273" r:id="rId22"/>
    <p:sldId id="30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6" autoAdjust="0"/>
    <p:restoredTop sz="94291" autoAdjust="0"/>
  </p:normalViewPr>
  <p:slideViewPr>
    <p:cSldViewPr snapToGrid="0">
      <p:cViewPr varScale="1">
        <p:scale>
          <a:sx n="69" d="100"/>
          <a:sy n="69" d="100"/>
        </p:scale>
        <p:origin x="54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B61BEF0D-F0BB-DE4B-95CE-6DB70DBA9567}" type="datetimeFigureOut">
              <a:rPr lang="en-US" smtClean="0"/>
              <a:pPr/>
              <a:t>1/27/2023</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1CD63-5F23-455C-BB56-C7374F9C62C7}"/>
              </a:ext>
            </a:extLst>
          </p:cNvPr>
          <p:cNvSpPr>
            <a:spLocks noGrp="1"/>
          </p:cNvSpPr>
          <p:nvPr>
            <p:ph type="ctrTitle"/>
          </p:nvPr>
        </p:nvSpPr>
        <p:spPr/>
        <p:txBody>
          <a:bodyPr/>
          <a:lstStyle/>
          <a:p>
            <a:r>
              <a:rPr lang="en-IN" sz="4800" dirty="0">
                <a:solidFill>
                  <a:srgbClr val="002060"/>
                </a:solidFill>
                <a:latin typeface="Times New Roman" panose="02020603050405020304" pitchFamily="18" charset="0"/>
                <a:cs typeface="Times New Roman" panose="02020603050405020304" pitchFamily="18" charset="0"/>
              </a:rPr>
              <a:t>INTRODUCTION  TO</a:t>
            </a:r>
            <a:br>
              <a:rPr lang="en-IN" sz="4800" dirty="0">
                <a:solidFill>
                  <a:srgbClr val="002060"/>
                </a:solidFill>
                <a:latin typeface="Times New Roman" panose="02020603050405020304" pitchFamily="18" charset="0"/>
                <a:cs typeface="Times New Roman" panose="02020603050405020304" pitchFamily="18" charset="0"/>
              </a:rPr>
            </a:br>
            <a:r>
              <a:rPr lang="en-IN" sz="4800" dirty="0">
                <a:solidFill>
                  <a:srgbClr val="002060"/>
                </a:solidFill>
                <a:latin typeface="Times New Roman" panose="02020603050405020304" pitchFamily="18" charset="0"/>
                <a:cs typeface="Times New Roman" panose="02020603050405020304" pitchFamily="18" charset="0"/>
              </a:rPr>
              <a:t> POWER </a:t>
            </a:r>
            <a:r>
              <a:rPr lang="en-IN" sz="4800" dirty="0" smtClean="0">
                <a:solidFill>
                  <a:srgbClr val="002060"/>
                </a:solidFill>
                <a:latin typeface="Times New Roman" panose="02020603050405020304" pitchFamily="18" charset="0"/>
                <a:cs typeface="Times New Roman" panose="02020603050405020304" pitchFamily="18" charset="0"/>
              </a:rPr>
              <a:t>BI-VISUALIZATION</a:t>
            </a:r>
            <a:endParaRPr lang="en-I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86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8" y="249382"/>
            <a:ext cx="10355482" cy="1690253"/>
          </a:xfrm>
        </p:spPr>
        <p:txBody>
          <a:bodyPr>
            <a:noAutofit/>
          </a:bodyPr>
          <a:lstStyle/>
          <a:p>
            <a:r>
              <a:rPr lang="en-US" sz="2000" b="1" dirty="0" smtClean="0">
                <a:solidFill>
                  <a:srgbClr val="FF0000"/>
                </a:solidFill>
              </a:rPr>
              <a:t/>
            </a:r>
            <a:br>
              <a:rPr lang="en-US" sz="2000" b="1" dirty="0" smtClean="0">
                <a:solidFill>
                  <a:srgbClr val="FF0000"/>
                </a:solidFill>
              </a:rPr>
            </a:br>
            <a:r>
              <a:rPr lang="en-US" sz="2000" b="1" dirty="0" smtClean="0">
                <a:solidFill>
                  <a:srgbClr val="FF0000"/>
                </a:solidFill>
              </a:rPr>
              <a:t>STACK BAR CHARTS</a:t>
            </a:r>
            <a:r>
              <a:rPr lang="en-US" sz="1400" dirty="0" smtClean="0"/>
              <a:t/>
            </a:r>
            <a:br>
              <a:rPr lang="en-US" sz="1400" dirty="0" smtClean="0"/>
            </a:br>
            <a:r>
              <a:rPr lang="en-US" sz="1800" dirty="0" smtClean="0">
                <a:latin typeface="+mn-lt"/>
              </a:rPr>
              <a:t>This </a:t>
            </a:r>
            <a:r>
              <a:rPr lang="en-US" sz="1800" dirty="0">
                <a:latin typeface="+mn-lt"/>
              </a:rPr>
              <a:t>is an extension of the simple bar chart that we saw in the previous sample. In a stacked bar chart, we can introduce two dimensions with a measure as opposed to a single dimension in a simple bar chart. This second dimension can be used to sub-categorize the first dimension along with the measure values. For example, in the figures below we have two dimensions – </a:t>
            </a:r>
            <a:r>
              <a:rPr lang="en-US" sz="1800" b="1" dirty="0">
                <a:latin typeface="+mn-lt"/>
              </a:rPr>
              <a:t>Sales Territory</a:t>
            </a:r>
            <a:r>
              <a:rPr lang="en-US" sz="1800" dirty="0">
                <a:latin typeface="+mn-lt"/>
              </a:rPr>
              <a:t> and </a:t>
            </a:r>
            <a:r>
              <a:rPr lang="en-US" sz="1800" b="1" dirty="0">
                <a:latin typeface="+mn-lt"/>
              </a:rPr>
              <a:t>Buying Package</a:t>
            </a:r>
            <a:r>
              <a:rPr lang="en-US" sz="1800" dirty="0">
                <a:latin typeface="+mn-lt"/>
              </a:rPr>
              <a:t> and a measure </a:t>
            </a:r>
            <a:r>
              <a:rPr lang="en-US" sz="1800" b="1" dirty="0">
                <a:latin typeface="+mn-lt"/>
              </a:rPr>
              <a:t>Total Including Tax</a:t>
            </a:r>
            <a:r>
              <a:rPr lang="en-US" sz="1800" dirty="0">
                <a:latin typeface="+mn-lt"/>
              </a:rPr>
              <a:t>. The second dimension depicts the categorization among how the sales for a particular Sales Territory is divided.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6" name="Content Placeholder 5" descr="Stacked Bar Chart"/>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66801" y="2057400"/>
            <a:ext cx="7683338" cy="4800600"/>
          </a:xfrm>
          <a:prstGeom prst="rect">
            <a:avLst/>
          </a:prstGeom>
          <a:noFill/>
          <a:ln>
            <a:noFill/>
          </a:ln>
        </p:spPr>
      </p:pic>
    </p:spTree>
    <p:extLst>
      <p:ext uri="{BB962C8B-B14F-4D97-AF65-F5344CB8AC3E}">
        <p14:creationId xmlns:p14="http://schemas.microsoft.com/office/powerpoint/2010/main" val="2565915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8" y="380999"/>
            <a:ext cx="8596668" cy="644237"/>
          </a:xfrm>
        </p:spPr>
        <p:txBody>
          <a:bodyPr>
            <a:noAutofit/>
          </a:bodyPr>
          <a:lstStyle/>
          <a:p>
            <a:r>
              <a:rPr lang="en-US" sz="1400" b="1" dirty="0" smtClean="0">
                <a:solidFill>
                  <a:srgbClr val="FF0000"/>
                </a:solidFill>
              </a:rPr>
              <a:t>STACK BAR CHARTS</a:t>
            </a:r>
            <a:r>
              <a:rPr lang="en-US" sz="1400" dirty="0" smtClean="0"/>
              <a:t/>
            </a:r>
            <a:br>
              <a:rPr lang="en-US" sz="1400" dirty="0" smtClean="0"/>
            </a:b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Picture 4" descr="Vertical Stacked Bar Chart"/>
          <p:cNvPicPr/>
          <p:nvPr/>
        </p:nvPicPr>
        <p:blipFill>
          <a:blip r:embed="rId2">
            <a:extLst>
              <a:ext uri="{28A0092B-C50C-407E-A947-70E740481C1C}">
                <a14:useLocalDpi xmlns:a14="http://schemas.microsoft.com/office/drawing/2010/main" val="0"/>
              </a:ext>
            </a:extLst>
          </a:blip>
          <a:srcRect/>
          <a:stretch>
            <a:fillRect/>
          </a:stretch>
        </p:blipFill>
        <p:spPr bwMode="auto">
          <a:xfrm>
            <a:off x="1039089" y="1039092"/>
            <a:ext cx="8914101" cy="5281612"/>
          </a:xfrm>
          <a:prstGeom prst="rect">
            <a:avLst/>
          </a:prstGeom>
          <a:noFill/>
          <a:ln>
            <a:noFill/>
          </a:ln>
        </p:spPr>
      </p:pic>
    </p:spTree>
    <p:extLst>
      <p:ext uri="{BB962C8B-B14F-4D97-AF65-F5344CB8AC3E}">
        <p14:creationId xmlns:p14="http://schemas.microsoft.com/office/powerpoint/2010/main" val="825863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7" y="318656"/>
            <a:ext cx="10258499" cy="1136072"/>
          </a:xfrm>
        </p:spPr>
        <p:txBody>
          <a:bodyPr>
            <a:noAutofit/>
          </a:bodyPr>
          <a:lstStyle/>
          <a:p>
            <a:r>
              <a:rPr lang="en-US" sz="1400" b="1" dirty="0" smtClean="0">
                <a:solidFill>
                  <a:srgbClr val="FF0000"/>
                </a:solidFill>
              </a:rPr>
              <a:t>CLUSTERED BAR CHARTS</a:t>
            </a:r>
            <a:r>
              <a:rPr lang="en-US" sz="1400" dirty="0" smtClean="0"/>
              <a:t/>
            </a:r>
            <a:br>
              <a:rPr lang="en-US" sz="1400" dirty="0" smtClean="0"/>
            </a:br>
            <a:r>
              <a:rPr lang="en-US" sz="1800" dirty="0"/>
              <a:t>The clustered bar chart is almost similar to the stacked bar chart except for the fact that it groups the second dimension by the first and then displays the chart. It is useful if you want to visualize a sub-group within a group by a measure. </a:t>
            </a: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Picture 4" descr="Clustered Bar Chart"/>
          <p:cNvPicPr/>
          <p:nvPr/>
        </p:nvPicPr>
        <p:blipFill>
          <a:blip r:embed="rId2">
            <a:extLst>
              <a:ext uri="{28A0092B-C50C-407E-A947-70E740481C1C}">
                <a14:useLocalDpi xmlns:a14="http://schemas.microsoft.com/office/drawing/2010/main" val="0"/>
              </a:ext>
            </a:extLst>
          </a:blip>
          <a:srcRect/>
          <a:stretch>
            <a:fillRect/>
          </a:stretch>
        </p:blipFill>
        <p:spPr bwMode="auto">
          <a:xfrm>
            <a:off x="734292" y="1454727"/>
            <a:ext cx="9822872" cy="4959928"/>
          </a:xfrm>
          <a:prstGeom prst="rect">
            <a:avLst/>
          </a:prstGeom>
          <a:noFill/>
          <a:ln>
            <a:noFill/>
          </a:ln>
        </p:spPr>
      </p:pic>
    </p:spTree>
    <p:extLst>
      <p:ext uri="{BB962C8B-B14F-4D97-AF65-F5344CB8AC3E}">
        <p14:creationId xmlns:p14="http://schemas.microsoft.com/office/powerpoint/2010/main" val="30264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7" y="249382"/>
            <a:ext cx="10424755" cy="1773382"/>
          </a:xfrm>
        </p:spPr>
        <p:txBody>
          <a:bodyPr>
            <a:noAutofit/>
          </a:bodyPr>
          <a:lstStyle/>
          <a:p>
            <a:r>
              <a:rPr lang="en-US" sz="1400" b="1" dirty="0" smtClean="0">
                <a:solidFill>
                  <a:srgbClr val="FF0000"/>
                </a:solidFill>
              </a:rPr>
              <a:t/>
            </a:r>
            <a:br>
              <a:rPr lang="en-US" sz="1400" b="1" dirty="0" smtClean="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LINE CHARTS</a:t>
            </a:r>
            <a:r>
              <a:rPr lang="en-US" sz="1400" dirty="0" smtClean="0"/>
              <a:t/>
            </a:r>
            <a:br>
              <a:rPr lang="en-US" sz="1400" dirty="0" smtClean="0"/>
            </a:br>
            <a:r>
              <a:rPr lang="en-US" sz="1600" dirty="0"/>
              <a:t>The line chart is another important and frequently used chart types in Power BI. These types of charts are used to define a trend over a period of time. Usually, it is not recommended to use any other dimension other than the dates along the X-axis. This gives the reader an impression of the moving value across the time period. A line chart in Power BI can have one or two dimensions. With a single dimension, a single line will be plotted along the time, whereas if a second dimension is introduced, a line for each of the values of the second dimension will be plotted on the graph. </a:t>
            </a:r>
            <a:br>
              <a:rPr lang="en-US" sz="1600" dirty="0"/>
            </a:b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4" name="Picture 3" descr="line chart"/>
          <p:cNvPicPr/>
          <p:nvPr/>
        </p:nvPicPr>
        <p:blipFill>
          <a:blip r:embed="rId2">
            <a:extLst>
              <a:ext uri="{28A0092B-C50C-407E-A947-70E740481C1C}">
                <a14:useLocalDpi xmlns:a14="http://schemas.microsoft.com/office/drawing/2010/main" val="0"/>
              </a:ext>
            </a:extLst>
          </a:blip>
          <a:srcRect/>
          <a:stretch>
            <a:fillRect/>
          </a:stretch>
        </p:blipFill>
        <p:spPr bwMode="auto">
          <a:xfrm>
            <a:off x="678874" y="2092037"/>
            <a:ext cx="8839200" cy="4256376"/>
          </a:xfrm>
          <a:prstGeom prst="rect">
            <a:avLst/>
          </a:prstGeom>
          <a:noFill/>
          <a:ln>
            <a:noFill/>
          </a:ln>
        </p:spPr>
      </p:pic>
    </p:spTree>
    <p:extLst>
      <p:ext uri="{BB962C8B-B14F-4D97-AF65-F5344CB8AC3E}">
        <p14:creationId xmlns:p14="http://schemas.microsoft.com/office/powerpoint/2010/main" val="1556933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7" y="381000"/>
            <a:ext cx="8623663" cy="1641764"/>
          </a:xfrm>
        </p:spPr>
        <p:txBody>
          <a:bodyPr>
            <a:noAutofit/>
          </a:bodyPr>
          <a:lstStyle/>
          <a:p>
            <a:r>
              <a:rPr lang="en-US" sz="1400" b="1" dirty="0" smtClean="0">
                <a:solidFill>
                  <a:srgbClr val="FF0000"/>
                </a:solidFill>
              </a:rPr>
              <a:t>AREA CHARTS</a:t>
            </a:r>
            <a:r>
              <a:rPr lang="en-US" sz="1400" dirty="0" smtClean="0"/>
              <a:t/>
            </a:r>
            <a:br>
              <a:rPr lang="en-US" sz="1400" dirty="0" smtClean="0"/>
            </a:br>
            <a:r>
              <a:rPr lang="en-US" sz="1400" dirty="0"/>
              <a:t>An Area Chart can be considered as an extension of the line chart that we came across in the previous example. In this chart, the line and the area underneath are color-coded such that it is easier for the reader to make some comparisons among the different dimension members. An area chart can be built using one dimension or two. If it is created using two dimensions, then dimensions are displayed on top of one another. Such an area chart can be called a stacked area chart. </a:t>
            </a:r>
            <a:br>
              <a:rPr lang="en-US" sz="1400" dirty="0"/>
            </a:br>
            <a:r>
              <a:rPr lang="en-US" sz="1400" dirty="0"/>
              <a:t/>
            </a:r>
            <a:br>
              <a:rPr lang="en-US" sz="1400" dirty="0"/>
            </a:b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Picture 4" descr="Stacked Area Chart in Power BI"/>
          <p:cNvPicPr/>
          <p:nvPr/>
        </p:nvPicPr>
        <p:blipFill>
          <a:blip r:embed="rId2">
            <a:extLst>
              <a:ext uri="{28A0092B-C50C-407E-A947-70E740481C1C}">
                <a14:useLocalDpi xmlns:a14="http://schemas.microsoft.com/office/drawing/2010/main" val="0"/>
              </a:ext>
            </a:extLst>
          </a:blip>
          <a:srcRect/>
          <a:stretch>
            <a:fillRect/>
          </a:stretch>
        </p:blipFill>
        <p:spPr bwMode="auto">
          <a:xfrm>
            <a:off x="623456" y="1745673"/>
            <a:ext cx="8922326" cy="4607501"/>
          </a:xfrm>
          <a:prstGeom prst="rect">
            <a:avLst/>
          </a:prstGeom>
          <a:noFill/>
          <a:ln>
            <a:noFill/>
          </a:ln>
        </p:spPr>
      </p:pic>
    </p:spTree>
    <p:extLst>
      <p:ext uri="{BB962C8B-B14F-4D97-AF65-F5344CB8AC3E}">
        <p14:creationId xmlns:p14="http://schemas.microsoft.com/office/powerpoint/2010/main" val="39533241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7" y="381000"/>
            <a:ext cx="10230791" cy="1517073"/>
          </a:xfrm>
        </p:spPr>
        <p:txBody>
          <a:bodyPr>
            <a:noAutofit/>
          </a:bodyPr>
          <a:lstStyle/>
          <a:p>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smtClean="0">
                <a:solidFill>
                  <a:srgbClr val="FF0000"/>
                </a:solidFill>
              </a:rPr>
              <a:t>COMB0 CHARTS</a:t>
            </a:r>
            <a:r>
              <a:rPr lang="en-US" sz="1400" dirty="0" smtClean="0"/>
              <a:t/>
            </a:r>
            <a:br>
              <a:rPr lang="en-US" sz="1400" dirty="0" smtClean="0"/>
            </a:br>
            <a:r>
              <a:rPr lang="en-US" sz="1600" dirty="0"/>
              <a:t>Combo chart as the name suggests is a combination of both bar and line chart in a single visual. This is helpful when visualizing categorical data along with two measured values. In a combo chart, usually, we keep a single dimension that can be represented by two measures. One measure will be represented by the length of the bars whereas the second measure will be denoted by the line. We can also make a stacked combo chart by introducing a second dimension which will sub-categorize the first dimension like in a stacked bar chart. </a:t>
            </a:r>
            <a:br>
              <a:rPr lang="en-US" sz="16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4" name="Picture 3" descr="Stacked Combo Chart Types in Power BI"/>
          <p:cNvPicPr/>
          <p:nvPr/>
        </p:nvPicPr>
        <p:blipFill>
          <a:blip r:embed="rId2">
            <a:extLst>
              <a:ext uri="{28A0092B-C50C-407E-A947-70E740481C1C}">
                <a14:useLocalDpi xmlns:a14="http://schemas.microsoft.com/office/drawing/2010/main" val="0"/>
              </a:ext>
            </a:extLst>
          </a:blip>
          <a:srcRect/>
          <a:stretch>
            <a:fillRect/>
          </a:stretch>
        </p:blipFill>
        <p:spPr bwMode="auto">
          <a:xfrm>
            <a:off x="720437" y="2008909"/>
            <a:ext cx="8963890" cy="4358553"/>
          </a:xfrm>
          <a:prstGeom prst="rect">
            <a:avLst/>
          </a:prstGeom>
          <a:noFill/>
          <a:ln>
            <a:noFill/>
          </a:ln>
        </p:spPr>
      </p:pic>
    </p:spTree>
    <p:extLst>
      <p:ext uri="{BB962C8B-B14F-4D97-AF65-F5344CB8AC3E}">
        <p14:creationId xmlns:p14="http://schemas.microsoft.com/office/powerpoint/2010/main" val="799422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8" y="381000"/>
            <a:ext cx="10424754" cy="1364673"/>
          </a:xfrm>
        </p:spPr>
        <p:txBody>
          <a:bodyPr>
            <a:noAutofit/>
          </a:bodyPr>
          <a:lstStyle/>
          <a:p>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smtClean="0">
                <a:solidFill>
                  <a:srgbClr val="FF0000"/>
                </a:solidFill>
              </a:rPr>
              <a:t>PIE CHARTS</a:t>
            </a:r>
            <a:r>
              <a:rPr lang="en-US" sz="1400" dirty="0" smtClean="0"/>
              <a:t/>
            </a:r>
            <a:br>
              <a:rPr lang="en-US" sz="1400" dirty="0" smtClean="0"/>
            </a:br>
            <a:r>
              <a:rPr lang="en-US" sz="1600" dirty="0"/>
              <a:t>A pie chart is another most commonly used chart types in Power BI. It is used to understand the proportion of a dimension relative to the other members of the same dimension. The proportion is calculated by a measured value which calculates the area in percentage and allocates to each of the members. Pie charts are useful if the dimension has 5-6 members only to visualize. If there are more members in the dimension, then the pie chart becomes much cluttered and loses readability. </a:t>
            </a:r>
            <a:br>
              <a:rPr lang="en-US" sz="16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Picture 4" descr="Pie Chart in Power BI"/>
          <p:cNvPicPr/>
          <p:nvPr/>
        </p:nvPicPr>
        <p:blipFill>
          <a:blip r:embed="rId2">
            <a:extLst>
              <a:ext uri="{28A0092B-C50C-407E-A947-70E740481C1C}">
                <a14:useLocalDpi xmlns:a14="http://schemas.microsoft.com/office/drawing/2010/main" val="0"/>
              </a:ext>
            </a:extLst>
          </a:blip>
          <a:srcRect/>
          <a:stretch>
            <a:fillRect/>
          </a:stretch>
        </p:blipFill>
        <p:spPr bwMode="auto">
          <a:xfrm>
            <a:off x="775853" y="1745673"/>
            <a:ext cx="9171711" cy="4815753"/>
          </a:xfrm>
          <a:prstGeom prst="rect">
            <a:avLst/>
          </a:prstGeom>
          <a:noFill/>
          <a:ln>
            <a:noFill/>
          </a:ln>
        </p:spPr>
      </p:pic>
    </p:spTree>
    <p:extLst>
      <p:ext uri="{BB962C8B-B14F-4D97-AF65-F5344CB8AC3E}">
        <p14:creationId xmlns:p14="http://schemas.microsoft.com/office/powerpoint/2010/main" val="1039162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7" y="381000"/>
            <a:ext cx="10300063" cy="1461655"/>
          </a:xfrm>
        </p:spPr>
        <p:txBody>
          <a:bodyPr>
            <a:noAutofit/>
          </a:bodyPr>
          <a:lstStyle/>
          <a:p>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smtClean="0">
                <a:solidFill>
                  <a:srgbClr val="FF0000"/>
                </a:solidFill>
              </a:rPr>
              <a:t>GAUGE</a:t>
            </a:r>
            <a:r>
              <a:rPr lang="en-US" sz="1400" dirty="0" smtClean="0"/>
              <a:t/>
            </a:r>
            <a:br>
              <a:rPr lang="en-US" sz="1400" dirty="0" smtClean="0"/>
            </a:br>
            <a:r>
              <a:rPr lang="en-US" sz="1800" dirty="0"/>
              <a:t>A gauge in Power BI is used to calculate the performance of a specific measurement based on some goals. It is used to represent the health of a specific measure or the current status of a KPI. A needle is used in the chart to represent the goal and the colored gauge represents the current status of the measure, whether the goal has been reached or not. The current measurement value is also displayed in the figures just below the gauge. </a:t>
            </a:r>
            <a:br>
              <a:rPr lang="en-US" sz="18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4" name="Picture 3" descr="Gauge Chart Types in Power BI"/>
          <p:cNvPicPr/>
          <p:nvPr/>
        </p:nvPicPr>
        <p:blipFill>
          <a:blip r:embed="rId2">
            <a:extLst>
              <a:ext uri="{28A0092B-C50C-407E-A947-70E740481C1C}">
                <a14:useLocalDpi xmlns:a14="http://schemas.microsoft.com/office/drawing/2010/main" val="0"/>
              </a:ext>
            </a:extLst>
          </a:blip>
          <a:srcRect/>
          <a:stretch>
            <a:fillRect/>
          </a:stretch>
        </p:blipFill>
        <p:spPr bwMode="auto">
          <a:xfrm>
            <a:off x="2271712" y="2299854"/>
            <a:ext cx="5694651" cy="3976255"/>
          </a:xfrm>
          <a:prstGeom prst="rect">
            <a:avLst/>
          </a:prstGeom>
          <a:noFill/>
          <a:ln>
            <a:noFill/>
          </a:ln>
        </p:spPr>
      </p:pic>
    </p:spTree>
    <p:extLst>
      <p:ext uri="{BB962C8B-B14F-4D97-AF65-F5344CB8AC3E}">
        <p14:creationId xmlns:p14="http://schemas.microsoft.com/office/powerpoint/2010/main" val="21272526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8" y="318656"/>
            <a:ext cx="10438608" cy="1177636"/>
          </a:xfrm>
        </p:spPr>
        <p:txBody>
          <a:bodyPr>
            <a:noAutofit/>
          </a:bodyPr>
          <a:lstStyle/>
          <a:p>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smtClean="0">
                <a:solidFill>
                  <a:srgbClr val="FF0000"/>
                </a:solidFill>
              </a:rPr>
              <a:t>CARD</a:t>
            </a:r>
            <a:r>
              <a:rPr lang="en-US" sz="1400" dirty="0" smtClean="0"/>
              <a:t/>
            </a:r>
            <a:br>
              <a:rPr lang="en-US" sz="1400" dirty="0" smtClean="0"/>
            </a:br>
            <a:r>
              <a:rPr lang="en-US" sz="1800" dirty="0"/>
              <a:t>Cards are a simple visual where the value of the measure is displayed. Also known as the big number of tiles in Power BI, these are extremely used to provide a one-time glance at the value of a certain measure. For example, cards can be used to learn about Total Sales or Total Profit in a year, etc. </a:t>
            </a: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Picture 4" descr="Cards in Power BI"/>
          <p:cNvPicPr/>
          <p:nvPr/>
        </p:nvPicPr>
        <p:blipFill>
          <a:blip r:embed="rId2">
            <a:extLst>
              <a:ext uri="{28A0092B-C50C-407E-A947-70E740481C1C}">
                <a14:useLocalDpi xmlns:a14="http://schemas.microsoft.com/office/drawing/2010/main" val="0"/>
              </a:ext>
            </a:extLst>
          </a:blip>
          <a:srcRect/>
          <a:stretch>
            <a:fillRect/>
          </a:stretch>
        </p:blipFill>
        <p:spPr bwMode="auto">
          <a:xfrm>
            <a:off x="2310678" y="2042680"/>
            <a:ext cx="4467225" cy="1276350"/>
          </a:xfrm>
          <a:prstGeom prst="rect">
            <a:avLst/>
          </a:prstGeom>
          <a:noFill/>
          <a:ln>
            <a:noFill/>
          </a:ln>
        </p:spPr>
      </p:pic>
    </p:spTree>
    <p:extLst>
      <p:ext uri="{BB962C8B-B14F-4D97-AF65-F5344CB8AC3E}">
        <p14:creationId xmlns:p14="http://schemas.microsoft.com/office/powerpoint/2010/main" val="2828621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8" y="381000"/>
            <a:ext cx="10480172" cy="1661680"/>
          </a:xfrm>
        </p:spPr>
        <p:txBody>
          <a:bodyPr>
            <a:noAutofit/>
          </a:bodyPr>
          <a:lstStyle/>
          <a:p>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a:solidFill>
                  <a:srgbClr val="FF0000"/>
                </a:solidFill>
              </a:rPr>
              <a:t/>
            </a:r>
            <a:br>
              <a:rPr lang="en-US" sz="1400" b="1" dirty="0">
                <a:solidFill>
                  <a:srgbClr val="FF0000"/>
                </a:solidFill>
              </a:rPr>
            </a:br>
            <a:r>
              <a:rPr lang="en-US" sz="1400" b="1" dirty="0" smtClean="0">
                <a:solidFill>
                  <a:srgbClr val="FF0000"/>
                </a:solidFill>
              </a:rPr>
              <a:t/>
            </a:r>
            <a:br>
              <a:rPr lang="en-US" sz="1400" b="1" dirty="0" smtClean="0">
                <a:solidFill>
                  <a:srgbClr val="FF0000"/>
                </a:solidFill>
              </a:rPr>
            </a:br>
            <a:r>
              <a:rPr lang="en-US" sz="1400" b="1" dirty="0" smtClean="0">
                <a:solidFill>
                  <a:srgbClr val="FF0000"/>
                </a:solidFill>
              </a:rPr>
              <a:t>MAPS</a:t>
            </a:r>
            <a:r>
              <a:rPr lang="en-US" sz="1400" dirty="0" smtClean="0"/>
              <a:t/>
            </a:r>
            <a:br>
              <a:rPr lang="en-US" sz="1400" dirty="0" smtClean="0"/>
            </a:br>
            <a:r>
              <a:rPr lang="en-US" sz="1800" dirty="0"/>
              <a:t>Maps are another important type of chart used in Power BI. These charts are used to represent geographical data directly on the maps which become very intuitive and easy to understand for the readers. Maps in Power BI can be automatically created from the values in the dimensions. For example, if the dataset contains cities or states, the Power BI engine is capable to extract the information and plot those on the maps. Alternatively, there is also a provision to provide latitude and longitude values to plot the cities on the maps. </a:t>
            </a:r>
            <a:br>
              <a:rPr lang="en-US" sz="18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4" name="Picture 3" descr="Map Chart Types in Power BI"/>
          <p:cNvPicPr/>
          <p:nvPr/>
        </p:nvPicPr>
        <p:blipFill>
          <a:blip r:embed="rId2">
            <a:extLst>
              <a:ext uri="{28A0092B-C50C-407E-A947-70E740481C1C}">
                <a14:useLocalDpi xmlns:a14="http://schemas.microsoft.com/office/drawing/2010/main" val="0"/>
              </a:ext>
            </a:extLst>
          </a:blip>
          <a:srcRect/>
          <a:stretch>
            <a:fillRect/>
          </a:stretch>
        </p:blipFill>
        <p:spPr bwMode="auto">
          <a:xfrm>
            <a:off x="757238" y="2202873"/>
            <a:ext cx="8206653" cy="3920836"/>
          </a:xfrm>
          <a:prstGeom prst="rect">
            <a:avLst/>
          </a:prstGeom>
          <a:noFill/>
          <a:ln>
            <a:noFill/>
          </a:ln>
        </p:spPr>
      </p:pic>
    </p:spTree>
    <p:extLst>
      <p:ext uri="{BB962C8B-B14F-4D97-AF65-F5344CB8AC3E}">
        <p14:creationId xmlns:p14="http://schemas.microsoft.com/office/powerpoint/2010/main" val="658602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5A1DE1-D94C-4115-916B-038396993FA6}"/>
              </a:ext>
            </a:extLst>
          </p:cNvPr>
          <p:cNvSpPr>
            <a:spLocks noGrp="1"/>
          </p:cNvSpPr>
          <p:nvPr>
            <p:ph type="title"/>
          </p:nvPr>
        </p:nvSpPr>
        <p:spPr>
          <a:xfrm>
            <a:off x="677334" y="609600"/>
            <a:ext cx="8596668" cy="1130711"/>
          </a:xfrm>
        </p:spPr>
        <p:txBody>
          <a:bodyPr>
            <a:normAutofit fontScale="90000"/>
          </a:bodyPr>
          <a:lstStyle/>
          <a:p>
            <a:r>
              <a:rPr lang="en-US" sz="4900" dirty="0" smtClean="0">
                <a:solidFill>
                  <a:srgbClr val="C00000"/>
                </a:solidFill>
                <a:cs typeface="Times New Roman" panose="02020603050405020304" pitchFamily="18" charset="0"/>
              </a:rPr>
              <a:t>Visualizations</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7398C401-E402-4556-BDEF-C5A1B9AAB69D}"/>
              </a:ext>
            </a:extLst>
          </p:cNvPr>
          <p:cNvSpPr>
            <a:spLocks noGrp="1"/>
          </p:cNvSpPr>
          <p:nvPr>
            <p:ph idx="1"/>
          </p:nvPr>
        </p:nvSpPr>
        <p:spPr>
          <a:xfrm>
            <a:off x="677334" y="1961535"/>
            <a:ext cx="8596668" cy="4079828"/>
          </a:xfrm>
        </p:spPr>
        <p:txBody>
          <a:bodyPr>
            <a:normAutofit lnSpcReduction="10000"/>
          </a:bodyPr>
          <a:lstStyle/>
          <a:p>
            <a:pPr marL="114300" indent="0">
              <a:buNone/>
            </a:pPr>
            <a:r>
              <a:rPr lang="en-US" sz="2400" dirty="0">
                <a:solidFill>
                  <a:srgbClr val="002060"/>
                </a:solidFill>
                <a:latin typeface="Times New Roman" panose="02020603050405020304" pitchFamily="18" charset="0"/>
                <a:cs typeface="Times New Roman" panose="02020603050405020304" pitchFamily="18" charset="0"/>
              </a:rPr>
              <a:t>A visual representation of data is called </a:t>
            </a:r>
            <a:r>
              <a:rPr lang="en-US" sz="2400" dirty="0" smtClean="0">
                <a:solidFill>
                  <a:srgbClr val="002060"/>
                </a:solidFill>
                <a:latin typeface="Times New Roman" panose="02020603050405020304" pitchFamily="18" charset="0"/>
                <a:cs typeface="Times New Roman" panose="02020603050405020304" pitchFamily="18" charset="0"/>
              </a:rPr>
              <a:t>visualization. It is the Pictorial representation of data. </a:t>
            </a:r>
            <a:r>
              <a:rPr lang="en-US" sz="2400" dirty="0">
                <a:solidFill>
                  <a:srgbClr val="002060"/>
                </a:solidFill>
                <a:latin typeface="Times New Roman" panose="02020603050405020304" pitchFamily="18" charset="0"/>
                <a:cs typeface="Times New Roman" panose="02020603050405020304" pitchFamily="18" charset="0"/>
              </a:rPr>
              <a:t>For example, a chart or a graph can be used to represent data visually. </a:t>
            </a:r>
          </a:p>
          <a:p>
            <a:pPr indent="-342900"/>
            <a:r>
              <a:rPr lang="en-US" dirty="0" smtClean="0">
                <a:solidFill>
                  <a:srgbClr val="002060"/>
                </a:solidFill>
              </a:rPr>
              <a:t>Bar Chart</a:t>
            </a:r>
          </a:p>
          <a:p>
            <a:pPr indent="-342900"/>
            <a:r>
              <a:rPr lang="en-US" dirty="0" smtClean="0">
                <a:solidFill>
                  <a:srgbClr val="002060"/>
                </a:solidFill>
              </a:rPr>
              <a:t>Line Chart</a:t>
            </a:r>
          </a:p>
          <a:p>
            <a:pPr indent="-342900"/>
            <a:r>
              <a:rPr lang="en-US" sz="2400" dirty="0" smtClean="0">
                <a:solidFill>
                  <a:srgbClr val="002060"/>
                </a:solidFill>
                <a:latin typeface="Times New Roman" panose="02020603050405020304" pitchFamily="18" charset="0"/>
                <a:cs typeface="Times New Roman" panose="02020603050405020304" pitchFamily="18" charset="0"/>
              </a:rPr>
              <a:t>Map </a:t>
            </a:r>
            <a:r>
              <a:rPr lang="en-US" sz="2400" dirty="0">
                <a:solidFill>
                  <a:srgbClr val="002060"/>
                </a:solidFill>
                <a:latin typeface="Times New Roman" panose="02020603050405020304" pitchFamily="18" charset="0"/>
                <a:cs typeface="Times New Roman" panose="02020603050405020304" pitchFamily="18" charset="0"/>
              </a:rPr>
              <a:t>representation</a:t>
            </a:r>
            <a:endParaRPr lang="en-IN" sz="2400" dirty="0">
              <a:solidFill>
                <a:srgbClr val="002060"/>
              </a:solidFill>
              <a:latin typeface="Times New Roman" panose="02020603050405020304" pitchFamily="18" charset="0"/>
              <a:cs typeface="Times New Roman" panose="02020603050405020304" pitchFamily="18" charset="0"/>
            </a:endParaRPr>
          </a:p>
          <a:p>
            <a:pPr indent="-342900"/>
            <a:r>
              <a:rPr lang="en-US" sz="2400" dirty="0" smtClean="0">
                <a:solidFill>
                  <a:srgbClr val="002060"/>
                </a:solidFill>
                <a:latin typeface="Times New Roman" panose="02020603050405020304" pitchFamily="18" charset="0"/>
                <a:cs typeface="Times New Roman" panose="02020603050405020304" pitchFamily="18" charset="0"/>
              </a:rPr>
              <a:t>Card </a:t>
            </a:r>
            <a:r>
              <a:rPr lang="en-US" sz="2400" dirty="0">
                <a:solidFill>
                  <a:srgbClr val="002060"/>
                </a:solidFill>
                <a:latin typeface="Times New Roman" panose="02020603050405020304" pitchFamily="18" charset="0"/>
                <a:cs typeface="Times New Roman" panose="02020603050405020304" pitchFamily="18" charset="0"/>
              </a:rPr>
              <a:t>visualization</a:t>
            </a:r>
            <a:endParaRPr lang="en-IN" sz="2400" dirty="0">
              <a:solidFill>
                <a:srgbClr val="002060"/>
              </a:solidFill>
              <a:latin typeface="Times New Roman" panose="02020603050405020304" pitchFamily="18" charset="0"/>
              <a:cs typeface="Times New Roman" panose="02020603050405020304" pitchFamily="18" charset="0"/>
            </a:endParaRPr>
          </a:p>
          <a:p>
            <a:pPr indent="-342900"/>
            <a:r>
              <a:rPr lang="en-US" sz="2400" dirty="0" smtClean="0">
                <a:solidFill>
                  <a:srgbClr val="002060"/>
                </a:solidFill>
                <a:latin typeface="Times New Roman" panose="02020603050405020304" pitchFamily="18" charset="0"/>
                <a:cs typeface="Times New Roman" panose="02020603050405020304" pitchFamily="18" charset="0"/>
              </a:rPr>
              <a:t>Stacked </a:t>
            </a:r>
            <a:r>
              <a:rPr lang="en-US" sz="2400" dirty="0">
                <a:solidFill>
                  <a:srgbClr val="002060"/>
                </a:solidFill>
                <a:latin typeface="Times New Roman" panose="02020603050405020304" pitchFamily="18" charset="0"/>
                <a:cs typeface="Times New Roman" panose="02020603050405020304" pitchFamily="18" charset="0"/>
              </a:rPr>
              <a:t>area chart</a:t>
            </a:r>
            <a:endParaRPr lang="en-IN" sz="2400" dirty="0">
              <a:solidFill>
                <a:srgbClr val="002060"/>
              </a:solidFill>
              <a:latin typeface="Times New Roman" panose="02020603050405020304" pitchFamily="18" charset="0"/>
              <a:cs typeface="Times New Roman" panose="02020603050405020304" pitchFamily="18" charset="0"/>
            </a:endParaRPr>
          </a:p>
          <a:p>
            <a:pPr indent="-342900"/>
            <a:r>
              <a:rPr lang="en-US" sz="2400" dirty="0" smtClean="0">
                <a:solidFill>
                  <a:srgbClr val="002060"/>
                </a:solidFill>
                <a:latin typeface="Times New Roman" panose="02020603050405020304" pitchFamily="18" charset="0"/>
                <a:cs typeface="Times New Roman" panose="02020603050405020304" pitchFamily="18" charset="0"/>
              </a:rPr>
              <a:t>Tree </a:t>
            </a:r>
            <a:r>
              <a:rPr lang="en-US" sz="2400" dirty="0">
                <a:solidFill>
                  <a:srgbClr val="002060"/>
                </a:solidFill>
                <a:latin typeface="Times New Roman" panose="02020603050405020304" pitchFamily="18" charset="0"/>
                <a:cs typeface="Times New Roman" panose="02020603050405020304" pitchFamily="18" charset="0"/>
              </a:rPr>
              <a:t>map</a:t>
            </a:r>
            <a:endParaRPr lang="en-IN" sz="2400" dirty="0">
              <a:solidFill>
                <a:srgbClr val="002060"/>
              </a:solidFill>
              <a:latin typeface="Times New Roman" panose="02020603050405020304" pitchFamily="18" charset="0"/>
              <a:cs typeface="Times New Roman" panose="02020603050405020304" pitchFamily="18" charset="0"/>
            </a:endParaRPr>
          </a:p>
          <a:p>
            <a:pPr indent="-342900"/>
            <a:r>
              <a:rPr lang="en-US" sz="2400" dirty="0" smtClean="0">
                <a:solidFill>
                  <a:srgbClr val="002060"/>
                </a:solidFill>
                <a:latin typeface="Times New Roman" panose="02020603050405020304" pitchFamily="18" charset="0"/>
                <a:cs typeface="Times New Roman" panose="02020603050405020304" pitchFamily="18" charset="0"/>
              </a:rPr>
              <a:t>Pie </a:t>
            </a:r>
            <a:r>
              <a:rPr lang="en-US" sz="2400" dirty="0">
                <a:solidFill>
                  <a:srgbClr val="002060"/>
                </a:solidFill>
                <a:latin typeface="Times New Roman" panose="02020603050405020304" pitchFamily="18" charset="0"/>
                <a:cs typeface="Times New Roman" panose="02020603050405020304" pitchFamily="18" charset="0"/>
              </a:rPr>
              <a:t>chart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553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7" y="381000"/>
            <a:ext cx="8637517" cy="1156855"/>
          </a:xfrm>
        </p:spPr>
        <p:txBody>
          <a:bodyPr>
            <a:noAutofit/>
          </a:bodyPr>
          <a:lstStyle/>
          <a:p>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smtClean="0"/>
              <a:t>TABLE</a:t>
            </a:r>
            <a:br>
              <a:rPr lang="en-US" sz="1400" dirty="0" smtClean="0"/>
            </a:br>
            <a:r>
              <a:rPr lang="en-US" sz="1400" dirty="0"/>
              <a:t>Last but not least, of course, tables are the best when it comes to visualizing a set of records by rows in a tabular format. To whatever extent, modern a dashboard might look, when it comes to detailed information, tables work the best for any kind of analysis.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a:t/>
            </a:r>
            <a:br>
              <a:rPr lang="en-US" sz="1400" dirty="0"/>
            </a:br>
            <a:r>
              <a:rPr lang="en-US" sz="1400" dirty="0" smtClean="0"/>
              <a:t>. </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Picture 4" descr="Tables in Power BI"/>
          <p:cNvPicPr/>
          <p:nvPr/>
        </p:nvPicPr>
        <p:blipFill>
          <a:blip r:embed="rId2">
            <a:extLst>
              <a:ext uri="{28A0092B-C50C-407E-A947-70E740481C1C}">
                <a14:useLocalDpi xmlns:a14="http://schemas.microsoft.com/office/drawing/2010/main" val="0"/>
              </a:ext>
            </a:extLst>
          </a:blip>
          <a:srcRect/>
          <a:stretch>
            <a:fillRect/>
          </a:stretch>
        </p:blipFill>
        <p:spPr bwMode="auto">
          <a:xfrm>
            <a:off x="1745673" y="1537855"/>
            <a:ext cx="6793489" cy="4810557"/>
          </a:xfrm>
          <a:prstGeom prst="rect">
            <a:avLst/>
          </a:prstGeom>
          <a:noFill/>
          <a:ln>
            <a:noFill/>
          </a:ln>
        </p:spPr>
      </p:pic>
    </p:spTree>
    <p:extLst>
      <p:ext uri="{BB962C8B-B14F-4D97-AF65-F5344CB8AC3E}">
        <p14:creationId xmlns:p14="http://schemas.microsoft.com/office/powerpoint/2010/main" val="42889591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9CD07-87CE-4B3D-AD87-F8D6D249CE97}"/>
              </a:ext>
            </a:extLst>
          </p:cNvPr>
          <p:cNvSpPr>
            <a:spLocks noGrp="1"/>
          </p:cNvSpPr>
          <p:nvPr>
            <p:ph type="title"/>
          </p:nvPr>
        </p:nvSpPr>
        <p:spPr>
          <a:xfrm>
            <a:off x="930552" y="1706879"/>
            <a:ext cx="8596668" cy="4018671"/>
          </a:xfrm>
        </p:spPr>
        <p:txBody>
          <a:bodyPr/>
          <a:lstStyle/>
          <a:p>
            <a:r>
              <a:rPr lang="en-IN" dirty="0"/>
              <a:t>                   </a:t>
            </a:r>
            <a:r>
              <a:rPr lang="en-IN" sz="4400" dirty="0">
                <a:solidFill>
                  <a:srgbClr val="0070C0"/>
                </a:solidFill>
                <a:latin typeface="Times New Roman" panose="02020603050405020304" pitchFamily="18" charset="0"/>
                <a:cs typeface="Times New Roman" panose="02020603050405020304" pitchFamily="18" charset="0"/>
              </a:rPr>
              <a:t>THANK </a:t>
            </a:r>
            <a:r>
              <a:rPr lang="en-IN" sz="4400" dirty="0" smtClean="0">
                <a:solidFill>
                  <a:srgbClr val="0070C0"/>
                </a:solidFill>
                <a:latin typeface="Times New Roman" panose="02020603050405020304" pitchFamily="18" charset="0"/>
                <a:cs typeface="Times New Roman" panose="02020603050405020304" pitchFamily="18" charset="0"/>
              </a:rPr>
              <a:t>YOU</a:t>
            </a:r>
            <a:r>
              <a:rPr lang="en-IN" sz="4400" dirty="0">
                <a:solidFill>
                  <a:srgbClr val="0070C0"/>
                </a:solidFill>
                <a:latin typeface="Times New Roman" panose="02020603050405020304" pitchFamily="18" charset="0"/>
                <a:cs typeface="Times New Roman" panose="02020603050405020304" pitchFamily="18" charset="0"/>
              </a:rPr>
              <a:t/>
            </a:r>
            <a:br>
              <a:rPr lang="en-IN" sz="4400" dirty="0">
                <a:solidFill>
                  <a:srgbClr val="0070C0"/>
                </a:solidFill>
                <a:latin typeface="Times New Roman" panose="02020603050405020304" pitchFamily="18" charset="0"/>
                <a:cs typeface="Times New Roman" panose="02020603050405020304" pitchFamily="18" charset="0"/>
              </a:rPr>
            </a:br>
            <a:r>
              <a:rPr lang="en-IN" sz="4400" dirty="0">
                <a:solidFill>
                  <a:srgbClr val="0070C0"/>
                </a:solidFill>
                <a:latin typeface="Times New Roman" panose="02020603050405020304" pitchFamily="18" charset="0"/>
                <a:cs typeface="Times New Roman" panose="02020603050405020304" pitchFamily="18" charset="0"/>
              </a:rPr>
              <a:t>References</a:t>
            </a:r>
            <a:br>
              <a:rPr lang="en-IN" sz="4400" dirty="0">
                <a:solidFill>
                  <a:srgbClr val="0070C0"/>
                </a:solidFill>
                <a:latin typeface="Times New Roman" panose="02020603050405020304" pitchFamily="18" charset="0"/>
                <a:cs typeface="Times New Roman" panose="02020603050405020304" pitchFamily="18" charset="0"/>
              </a:rPr>
            </a:br>
            <a:r>
              <a:rPr lang="en-IN" sz="1800" dirty="0">
                <a:solidFill>
                  <a:srgbClr val="0070C0"/>
                </a:solidFill>
                <a:latin typeface="Times New Roman" panose="02020603050405020304" pitchFamily="18" charset="0"/>
                <a:cs typeface="Times New Roman" panose="02020603050405020304" pitchFamily="18" charset="0"/>
              </a:rPr>
              <a:t>https://www.sqlshack.com/an-overview-of-chart-types-in-power-bi/</a:t>
            </a:r>
          </a:p>
        </p:txBody>
      </p:sp>
    </p:spTree>
    <p:extLst>
      <p:ext uri="{BB962C8B-B14F-4D97-AF65-F5344CB8AC3E}">
        <p14:creationId xmlns:p14="http://schemas.microsoft.com/office/powerpoint/2010/main" val="2925202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29CD07-87CE-4B3D-AD87-F8D6D249CE97}"/>
              </a:ext>
            </a:extLst>
          </p:cNvPr>
          <p:cNvSpPr>
            <a:spLocks noGrp="1"/>
          </p:cNvSpPr>
          <p:nvPr>
            <p:ph type="title"/>
          </p:nvPr>
        </p:nvSpPr>
        <p:spPr>
          <a:xfrm>
            <a:off x="930552" y="1706879"/>
            <a:ext cx="8596668" cy="4018671"/>
          </a:xfrm>
        </p:spPr>
        <p:txBody>
          <a:bodyPr/>
          <a:lstStyle/>
          <a:p>
            <a:r>
              <a:rPr lang="en-IN" dirty="0" smtClean="0"/>
              <a:t>Questions</a:t>
            </a:r>
            <a:r>
              <a:rPr lang="en-IN" sz="4400" dirty="0">
                <a:solidFill>
                  <a:srgbClr val="0070C0"/>
                </a:solidFill>
                <a:latin typeface="Times New Roman" panose="02020603050405020304" pitchFamily="18" charset="0"/>
                <a:cs typeface="Times New Roman" panose="02020603050405020304" pitchFamily="18" charset="0"/>
              </a:rPr>
              <a:t/>
            </a:r>
            <a:br>
              <a:rPr lang="en-IN" sz="4400" dirty="0">
                <a:solidFill>
                  <a:srgbClr val="0070C0"/>
                </a:solidFill>
                <a:latin typeface="Times New Roman" panose="02020603050405020304" pitchFamily="18" charset="0"/>
                <a:cs typeface="Times New Roman" panose="02020603050405020304" pitchFamily="18" charset="0"/>
              </a:rPr>
            </a:br>
            <a:r>
              <a:rPr lang="en-IN" sz="3200" dirty="0" smtClean="0">
                <a:solidFill>
                  <a:srgbClr val="0070C0"/>
                </a:solidFill>
                <a:latin typeface="Times New Roman" panose="02020603050405020304" pitchFamily="18" charset="0"/>
                <a:cs typeface="Times New Roman" panose="02020603050405020304" pitchFamily="18" charset="0"/>
              </a:rPr>
              <a:t>On which scenarios which charts are used </a:t>
            </a:r>
            <a:r>
              <a:rPr lang="en-IN" sz="3200" dirty="0">
                <a:solidFill>
                  <a:srgbClr val="0070C0"/>
                </a:solidFill>
                <a:latin typeface="Times New Roman" panose="02020603050405020304" pitchFamily="18" charset="0"/>
                <a:cs typeface="Times New Roman" panose="02020603050405020304" pitchFamily="18" charset="0"/>
              </a:rPr>
              <a:t>?</a:t>
            </a:r>
            <a:br>
              <a:rPr lang="en-IN" sz="3200" dirty="0">
                <a:solidFill>
                  <a:srgbClr val="0070C0"/>
                </a:solidFill>
                <a:latin typeface="Times New Roman" panose="02020603050405020304" pitchFamily="18" charset="0"/>
                <a:cs typeface="Times New Roman" panose="02020603050405020304" pitchFamily="18" charset="0"/>
              </a:rPr>
            </a:br>
            <a:r>
              <a:rPr lang="en-IN" sz="2800" dirty="0">
                <a:solidFill>
                  <a:srgbClr val="0070C0"/>
                </a:solidFill>
                <a:latin typeface="+mn-lt"/>
                <a:cs typeface="Times New Roman" panose="02020603050405020304" pitchFamily="18" charset="0"/>
              </a:rPr>
              <a:t>https://www.arbelatech.com/insights/white-papers/zero-to-beautiful-choosing-charts-for-data-visualization</a:t>
            </a:r>
            <a:r>
              <a:rPr lang="en-IN" sz="3200" dirty="0">
                <a:solidFill>
                  <a:srgbClr val="0070C0"/>
                </a:solidFill>
                <a:latin typeface="Times New Roman" panose="02020603050405020304" pitchFamily="18" charset="0"/>
                <a:cs typeface="Times New Roman" panose="02020603050405020304" pitchFamily="18" charset="0"/>
              </a:rPr>
              <a:t/>
            </a:r>
            <a:br>
              <a:rPr lang="en-IN" sz="3200" dirty="0">
                <a:solidFill>
                  <a:srgbClr val="0070C0"/>
                </a:solidFill>
                <a:latin typeface="Times New Roman" panose="02020603050405020304" pitchFamily="18" charset="0"/>
                <a:cs typeface="Times New Roman" panose="02020603050405020304" pitchFamily="18" charset="0"/>
              </a:rPr>
            </a:br>
            <a:r>
              <a:rPr lang="en-IN" sz="3200" dirty="0" smtClean="0">
                <a:solidFill>
                  <a:srgbClr val="0070C0"/>
                </a:solidFill>
                <a:latin typeface="Times New Roman" panose="02020603050405020304" pitchFamily="18" charset="0"/>
                <a:cs typeface="Times New Roman" panose="02020603050405020304" pitchFamily="18" charset="0"/>
              </a:rPr>
              <a:t/>
            </a:r>
            <a:br>
              <a:rPr lang="en-IN" sz="3200" dirty="0" smtClean="0">
                <a:solidFill>
                  <a:srgbClr val="0070C0"/>
                </a:solidFill>
                <a:latin typeface="Times New Roman" panose="02020603050405020304" pitchFamily="18" charset="0"/>
                <a:cs typeface="Times New Roman" panose="02020603050405020304" pitchFamily="18" charset="0"/>
              </a:rPr>
            </a:br>
            <a:r>
              <a:rPr lang="en-IN" sz="3200" dirty="0">
                <a:solidFill>
                  <a:srgbClr val="0070C0"/>
                </a:solidFill>
                <a:latin typeface="Times New Roman" panose="02020603050405020304" pitchFamily="18" charset="0"/>
                <a:cs typeface="Times New Roman" panose="02020603050405020304" pitchFamily="18" charset="0"/>
              </a:rPr>
              <a:t/>
            </a:r>
            <a:br>
              <a:rPr lang="en-IN" sz="3200" dirty="0">
                <a:solidFill>
                  <a:srgbClr val="0070C0"/>
                </a:solidFill>
                <a:latin typeface="Times New Roman" panose="02020603050405020304" pitchFamily="18" charset="0"/>
                <a:cs typeface="Times New Roman" panose="02020603050405020304" pitchFamily="18" charset="0"/>
              </a:rPr>
            </a:br>
            <a:endParaRPr lang="en-IN"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47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8BE9821-0221-4DEE-81FF-B1448177EBCA}"/>
              </a:ext>
            </a:extLst>
          </p:cNvPr>
          <p:cNvPicPr/>
          <p:nvPr/>
        </p:nvPicPr>
        <p:blipFill>
          <a:blip r:embed="rId2"/>
          <a:srcRect/>
          <a:stretch>
            <a:fillRect/>
          </a:stretch>
        </p:blipFill>
        <p:spPr bwMode="auto">
          <a:xfrm>
            <a:off x="3588774" y="1290709"/>
            <a:ext cx="7536426" cy="4837470"/>
          </a:xfrm>
          <a:prstGeom prst="rect">
            <a:avLst/>
          </a:prstGeom>
          <a:noFill/>
          <a:ln w="9525">
            <a:noFill/>
            <a:miter lim="800000"/>
            <a:headEnd/>
            <a:tailEnd/>
          </a:ln>
        </p:spPr>
      </p:pic>
    </p:spTree>
    <p:extLst>
      <p:ext uri="{BB962C8B-B14F-4D97-AF65-F5344CB8AC3E}">
        <p14:creationId xmlns:p14="http://schemas.microsoft.com/office/powerpoint/2010/main" val="154432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4188D-7CCE-4BDC-A2A5-7375A301740C}"/>
              </a:ext>
            </a:extLst>
          </p:cNvPr>
          <p:cNvSpPr>
            <a:spLocks noGrp="1"/>
          </p:cNvSpPr>
          <p:nvPr>
            <p:ph type="title"/>
          </p:nvPr>
        </p:nvSpPr>
        <p:spPr>
          <a:xfrm>
            <a:off x="677334" y="346364"/>
            <a:ext cx="8596668" cy="1593272"/>
          </a:xfrm>
        </p:spPr>
        <p:txBody>
          <a:bodyPr>
            <a:normAutofit fontScale="90000"/>
          </a:bodyPr>
          <a:lstStyle/>
          <a:p>
            <a:r>
              <a:rPr lang="en-IN" sz="1600" b="1" dirty="0" smtClean="0">
                <a:solidFill>
                  <a:schemeClr val="accent5"/>
                </a:solidFill>
                <a:latin typeface="Times New Roman" panose="02020603050405020304" pitchFamily="18" charset="0"/>
                <a:cs typeface="Times New Roman" panose="02020603050405020304" pitchFamily="18" charset="0"/>
              </a:rPr>
              <a:t>BAR   CHART</a:t>
            </a:r>
            <a:r>
              <a:rPr lang="en-IN" sz="1200" dirty="0" smtClean="0">
                <a:solidFill>
                  <a:schemeClr val="accent5"/>
                </a:solidFill>
                <a:latin typeface="Times New Roman" panose="02020603050405020304" pitchFamily="18" charset="0"/>
                <a:cs typeface="Times New Roman" panose="02020603050405020304" pitchFamily="18" charset="0"/>
              </a:rPr>
              <a:t/>
            </a:r>
            <a:br>
              <a:rPr lang="en-IN" sz="1200" dirty="0" smtClean="0">
                <a:solidFill>
                  <a:schemeClr val="accent5"/>
                </a:solidFill>
                <a:latin typeface="Times New Roman" panose="02020603050405020304" pitchFamily="18" charset="0"/>
                <a:cs typeface="Times New Roman" panose="02020603050405020304" pitchFamily="18" charset="0"/>
              </a:rPr>
            </a:br>
            <a:r>
              <a:rPr lang="en-US" sz="1800" dirty="0" smtClean="0"/>
              <a:t>A </a:t>
            </a:r>
            <a:r>
              <a:rPr lang="en-US" sz="1800" dirty="0"/>
              <a:t>bar chart is used to represent categorical data in rectangular bars by the length of the rectangle denoted by a specific measure value. The category with the highest measure value has the longest bar whereas the one with the lowest value has the shortest bar. This type of chart is helpful in representing categories mostly as it visualizes only one dimension with a measure. </a:t>
            </a:r>
            <a:br>
              <a:rPr lang="en-US" sz="1800" dirty="0"/>
            </a:br>
            <a:endParaRPr lang="en-IN" sz="1800" dirty="0">
              <a:solidFill>
                <a:schemeClr val="accent5"/>
              </a:solidFill>
              <a:latin typeface="Times New Roman" panose="02020603050405020304" pitchFamily="18" charset="0"/>
              <a:cs typeface="Times New Roman" panose="02020603050405020304" pitchFamily="18" charset="0"/>
            </a:endParaRPr>
          </a:p>
        </p:txBody>
      </p:sp>
      <p:pic>
        <p:nvPicPr>
          <p:cNvPr id="5" name="Content Placeholder 4" descr="Horizontal Bar Chart Types in Power BI"/>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0436" y="1870364"/>
            <a:ext cx="8936182" cy="4171661"/>
          </a:xfrm>
          <a:prstGeom prst="rect">
            <a:avLst/>
          </a:prstGeom>
          <a:noFill/>
          <a:ln>
            <a:noFill/>
          </a:ln>
        </p:spPr>
      </p:pic>
    </p:spTree>
    <p:extLst>
      <p:ext uri="{BB962C8B-B14F-4D97-AF65-F5344CB8AC3E}">
        <p14:creationId xmlns:p14="http://schemas.microsoft.com/office/powerpoint/2010/main" val="45724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BAR CHARTS</a:t>
            </a:r>
            <a:endParaRPr lang="en-US" dirty="0"/>
          </a:p>
        </p:txBody>
      </p:sp>
      <p:pic>
        <p:nvPicPr>
          <p:cNvPr id="6" name="Content Placeholder 5" descr="Vertical Bar Chart"/>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655778" y="1600200"/>
            <a:ext cx="6067644" cy="4800600"/>
          </a:xfrm>
          <a:prstGeom prst="rect">
            <a:avLst/>
          </a:prstGeom>
          <a:noFill/>
          <a:ln>
            <a:noFill/>
          </a:ln>
        </p:spPr>
      </p:pic>
    </p:spTree>
    <p:extLst>
      <p:ext uri="{BB962C8B-B14F-4D97-AF65-F5344CB8AC3E}">
        <p14:creationId xmlns:p14="http://schemas.microsoft.com/office/powerpoint/2010/main" val="1603875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4188D-7CCE-4BDC-A2A5-7375A301740C}"/>
              </a:ext>
            </a:extLst>
          </p:cNvPr>
          <p:cNvSpPr>
            <a:spLocks noGrp="1"/>
          </p:cNvSpPr>
          <p:nvPr>
            <p:ph type="title"/>
          </p:nvPr>
        </p:nvSpPr>
        <p:spPr>
          <a:xfrm>
            <a:off x="677334" y="96982"/>
            <a:ext cx="10087648" cy="609600"/>
          </a:xfrm>
        </p:spPr>
        <p:txBody>
          <a:bodyPr>
            <a:normAutofit fontScale="90000"/>
          </a:bodyPr>
          <a:lstStyle/>
          <a:p>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1600" b="1" dirty="0" smtClean="0">
                <a:solidFill>
                  <a:srgbClr val="FF0000"/>
                </a:solidFill>
                <a:latin typeface="+mn-lt"/>
                <a:cs typeface="Times New Roman" panose="02020603050405020304" pitchFamily="18" charset="0"/>
              </a:rPr>
              <a:t>CHARTS  DATA  BINDINGS  &amp; FORMATTING</a:t>
            </a:r>
            <a:br>
              <a:rPr lang="en-IN" sz="1600" b="1" dirty="0" smtClean="0">
                <a:solidFill>
                  <a:srgbClr val="FF0000"/>
                </a:solidFill>
                <a:latin typeface="+mn-lt"/>
                <a:cs typeface="Times New Roman" panose="02020603050405020304" pitchFamily="18" charset="0"/>
              </a:rPr>
            </a:br>
            <a:r>
              <a:rPr lang="en-IN" sz="1600" b="1" dirty="0" smtClean="0">
                <a:solidFill>
                  <a:srgbClr val="FF0000"/>
                </a:solidFill>
                <a:latin typeface="+mn-lt"/>
                <a:cs typeface="Times New Roman" panose="02020603050405020304" pitchFamily="18" charset="0"/>
              </a:rPr>
              <a:t>                                                                                                                           </a:t>
            </a:r>
            <a:r>
              <a:rPr lang="en-IN" sz="2000" b="1" dirty="0" smtClean="0">
                <a:solidFill>
                  <a:srgbClr val="FF0000"/>
                </a:solidFill>
                <a:latin typeface="+mn-lt"/>
                <a:cs typeface="Times New Roman" panose="02020603050405020304" pitchFamily="18" charset="0"/>
              </a:rPr>
              <a:t>EACH CHARTS CONSISTS OF THE FOLLOWING SECTIONS</a:t>
            </a: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2000" dirty="0" smtClean="0">
                <a:solidFill>
                  <a:schemeClr val="accent5"/>
                </a:solidFill>
                <a:latin typeface="Times New Roman" panose="02020603050405020304" pitchFamily="18" charset="0"/>
                <a:cs typeface="Times New Roman" panose="02020603050405020304" pitchFamily="18" charset="0"/>
              </a:rPr>
              <a:t/>
            </a:r>
            <a:br>
              <a:rPr lang="en-IN" sz="2000" dirty="0" smtClean="0">
                <a:solidFill>
                  <a:schemeClr val="accent5"/>
                </a:solidFill>
                <a:latin typeface="Times New Roman" panose="02020603050405020304" pitchFamily="18" charset="0"/>
                <a:cs typeface="Times New Roman" panose="02020603050405020304" pitchFamily="18" charset="0"/>
              </a:rPr>
            </a:br>
            <a:endParaRPr lang="en-IN" sz="2000" dirty="0">
              <a:solidFill>
                <a:schemeClr val="accent5"/>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260825541"/>
              </p:ext>
            </p:extLst>
          </p:nvPr>
        </p:nvGraphicFramePr>
        <p:xfrm>
          <a:off x="775856" y="729826"/>
          <a:ext cx="10266216" cy="2103120"/>
        </p:xfrm>
        <a:graphic>
          <a:graphicData uri="http://schemas.openxmlformats.org/drawingml/2006/table">
            <a:tbl>
              <a:tblPr firstRow="1" bandRow="1">
                <a:tableStyleId>{5C22544A-7EE6-4342-B048-85BDC9FD1C3A}</a:tableStyleId>
              </a:tblPr>
              <a:tblGrid>
                <a:gridCol w="3422072"/>
                <a:gridCol w="3422072"/>
                <a:gridCol w="3422072"/>
              </a:tblGrid>
              <a:tr h="0">
                <a:tc>
                  <a:txBody>
                    <a:bodyPr/>
                    <a:lstStyle/>
                    <a:p>
                      <a:r>
                        <a:rPr lang="en-US" dirty="0" smtClean="0"/>
                        <a:t>FIELDS</a:t>
                      </a:r>
                      <a:endParaRPr lang="en-US" dirty="0"/>
                    </a:p>
                  </a:txBody>
                  <a:tcPr/>
                </a:tc>
                <a:tc>
                  <a:txBody>
                    <a:bodyPr/>
                    <a:lstStyle/>
                    <a:p>
                      <a:r>
                        <a:rPr lang="en-US" dirty="0" smtClean="0"/>
                        <a:t>FORMATTING</a:t>
                      </a:r>
                      <a:endParaRPr lang="en-US" dirty="0"/>
                    </a:p>
                  </a:txBody>
                  <a:tcPr/>
                </a:tc>
                <a:tc>
                  <a:txBody>
                    <a:bodyPr/>
                    <a:lstStyle/>
                    <a:p>
                      <a:r>
                        <a:rPr lang="en-US" dirty="0" smtClean="0"/>
                        <a:t>ANALYTICS</a:t>
                      </a:r>
                      <a:endParaRPr lang="en-US" dirty="0"/>
                    </a:p>
                  </a:txBody>
                  <a:tcPr/>
                </a:tc>
              </a:tr>
              <a:tr h="0">
                <a:tc>
                  <a:txBody>
                    <a:bodyPr/>
                    <a:lstStyle/>
                    <a:p>
                      <a:r>
                        <a:rPr lang="en-US" dirty="0" smtClean="0"/>
                        <a:t>The values of fields /columns are binded to the charts as data.</a:t>
                      </a:r>
                    </a:p>
                    <a:p>
                      <a:r>
                        <a:rPr lang="en-US" dirty="0" smtClean="0"/>
                        <a:t>Based upon the fields attached</a:t>
                      </a:r>
                      <a:r>
                        <a:rPr lang="en-US" baseline="0" dirty="0" smtClean="0"/>
                        <a:t> to the visualization it will display the values accordingly</a:t>
                      </a:r>
                      <a:endParaRPr lang="en-US" dirty="0"/>
                    </a:p>
                  </a:txBody>
                  <a:tcPr/>
                </a:tc>
                <a:tc>
                  <a:txBody>
                    <a:bodyPr/>
                    <a:lstStyle/>
                    <a:p>
                      <a:r>
                        <a:rPr lang="en-US" dirty="0" smtClean="0"/>
                        <a:t>The formatting option will change the</a:t>
                      </a:r>
                      <a:r>
                        <a:rPr lang="en-US" baseline="0" dirty="0" smtClean="0"/>
                        <a:t> look and feel of the visualization. For example back color, forecolor, axis labels, titles can be changed using formation options </a:t>
                      </a:r>
                      <a:endParaRPr lang="en-US" dirty="0"/>
                    </a:p>
                  </a:txBody>
                  <a:tcPr/>
                </a:tc>
                <a:tc>
                  <a:txBody>
                    <a:bodyPr/>
                    <a:lstStyle/>
                    <a:p>
                      <a:r>
                        <a:rPr lang="en-US" dirty="0" smtClean="0"/>
                        <a:t>The Analytics section is used to add different analytics line to the charts</a:t>
                      </a:r>
                      <a:r>
                        <a:rPr lang="en-US" baseline="0" dirty="0" smtClean="0"/>
                        <a:t> like constant line, min line,max line, median line etc.</a:t>
                      </a:r>
                      <a:endParaRPr lang="en-US"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549" y="2923309"/>
            <a:ext cx="2171700" cy="358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Content Placeholder 5" descr="Vertical Bar Chart"/>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951669" y="3141517"/>
            <a:ext cx="3121567" cy="3373582"/>
          </a:xfrm>
          <a:prstGeom prst="rect">
            <a:avLst/>
          </a:prstGeom>
          <a:noFill/>
          <a:ln>
            <a:noFill/>
          </a:ln>
        </p:spPr>
      </p:pic>
    </p:spTree>
    <p:extLst>
      <p:ext uri="{BB962C8B-B14F-4D97-AF65-F5344CB8AC3E}">
        <p14:creationId xmlns:p14="http://schemas.microsoft.com/office/powerpoint/2010/main" val="2836360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4188D-7CCE-4BDC-A2A5-7375A301740C}"/>
              </a:ext>
            </a:extLst>
          </p:cNvPr>
          <p:cNvSpPr>
            <a:spLocks noGrp="1"/>
          </p:cNvSpPr>
          <p:nvPr>
            <p:ph type="title"/>
          </p:nvPr>
        </p:nvSpPr>
        <p:spPr>
          <a:xfrm>
            <a:off x="3669915" y="193964"/>
            <a:ext cx="4393430" cy="360218"/>
          </a:xfrm>
        </p:spPr>
        <p:txBody>
          <a:bodyPr>
            <a:normAutofit fontScale="90000"/>
          </a:bodyPr>
          <a:lstStyle/>
          <a:p>
            <a:pPr algn="ct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2000" b="1" dirty="0" smtClean="0">
                <a:solidFill>
                  <a:srgbClr val="FF0000"/>
                </a:solidFill>
                <a:latin typeface="+mn-lt"/>
                <a:cs typeface="Times New Roman" panose="02020603050405020304" pitchFamily="18" charset="0"/>
              </a:rPr>
              <a:t>FIELDS IN CHARTS</a:t>
            </a: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2000" dirty="0" smtClean="0">
                <a:solidFill>
                  <a:schemeClr val="accent5"/>
                </a:solidFill>
                <a:latin typeface="Times New Roman" panose="02020603050405020304" pitchFamily="18" charset="0"/>
                <a:cs typeface="Times New Roman" panose="02020603050405020304" pitchFamily="18" charset="0"/>
              </a:rPr>
              <a:t/>
            </a:r>
            <a:br>
              <a:rPr lang="en-IN" sz="2000" dirty="0" smtClean="0">
                <a:solidFill>
                  <a:schemeClr val="accent5"/>
                </a:solidFill>
                <a:latin typeface="Times New Roman" panose="02020603050405020304" pitchFamily="18" charset="0"/>
                <a:cs typeface="Times New Roman" panose="02020603050405020304" pitchFamily="18" charset="0"/>
              </a:rPr>
            </a:br>
            <a:endParaRPr lang="en-IN" sz="2000" dirty="0">
              <a:solidFill>
                <a:schemeClr val="accent5"/>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48880475"/>
              </p:ext>
            </p:extLst>
          </p:nvPr>
        </p:nvGraphicFramePr>
        <p:xfrm>
          <a:off x="609600" y="443346"/>
          <a:ext cx="10252364" cy="2673928"/>
        </p:xfrm>
        <a:graphic>
          <a:graphicData uri="http://schemas.openxmlformats.org/drawingml/2006/table">
            <a:tbl>
              <a:tblPr firstRow="1" bandRow="1">
                <a:tableStyleId>{5C22544A-7EE6-4342-B048-85BDC9FD1C3A}</a:tableStyleId>
              </a:tblPr>
              <a:tblGrid>
                <a:gridCol w="2563091"/>
                <a:gridCol w="2563091"/>
                <a:gridCol w="2563091"/>
                <a:gridCol w="2563091"/>
              </a:tblGrid>
              <a:tr h="368818">
                <a:tc>
                  <a:txBody>
                    <a:bodyPr/>
                    <a:lstStyle/>
                    <a:p>
                      <a:r>
                        <a:rPr lang="en-US" dirty="0" smtClean="0"/>
                        <a:t>AXIS / X-AXIS</a:t>
                      </a:r>
                      <a:endParaRPr lang="en-US" dirty="0"/>
                    </a:p>
                  </a:txBody>
                  <a:tcPr/>
                </a:tc>
                <a:tc>
                  <a:txBody>
                    <a:bodyPr/>
                    <a:lstStyle/>
                    <a:p>
                      <a:r>
                        <a:rPr lang="en-US" dirty="0" smtClean="0"/>
                        <a:t>VALUE / Y - AXIS</a:t>
                      </a:r>
                      <a:endParaRPr lang="en-US" dirty="0"/>
                    </a:p>
                  </a:txBody>
                  <a:tcPr/>
                </a:tc>
                <a:tc>
                  <a:txBody>
                    <a:bodyPr/>
                    <a:lstStyle/>
                    <a:p>
                      <a:r>
                        <a:rPr lang="en-US" dirty="0" smtClean="0"/>
                        <a:t>LEGENDS</a:t>
                      </a:r>
                      <a:endParaRPr lang="en-US" dirty="0"/>
                    </a:p>
                  </a:txBody>
                  <a:tcPr/>
                </a:tc>
                <a:tc>
                  <a:txBody>
                    <a:bodyPr/>
                    <a:lstStyle/>
                    <a:p>
                      <a:r>
                        <a:rPr lang="en-US" dirty="0" smtClean="0"/>
                        <a:t>TOOLTIPS</a:t>
                      </a:r>
                      <a:endParaRPr lang="en-US" dirty="0"/>
                    </a:p>
                  </a:txBody>
                  <a:tcPr/>
                </a:tc>
              </a:tr>
              <a:tr h="2305110">
                <a:tc>
                  <a:txBody>
                    <a:bodyPr/>
                    <a:lstStyle/>
                    <a:p>
                      <a:r>
                        <a:rPr lang="en-US" dirty="0" smtClean="0"/>
                        <a:t>The Axis is used to represents</a:t>
                      </a:r>
                      <a:r>
                        <a:rPr lang="en-US" baseline="0" dirty="0" smtClean="0"/>
                        <a:t> the Category / X-Axis of the charts.</a:t>
                      </a:r>
                    </a:p>
                    <a:p>
                      <a:r>
                        <a:rPr lang="en-US" baseline="0" dirty="0" smtClean="0"/>
                        <a:t>We can have multiple axis.</a:t>
                      </a:r>
                      <a:endParaRPr lang="en-US" dirty="0"/>
                    </a:p>
                  </a:txBody>
                  <a:tcPr/>
                </a:tc>
                <a:tc>
                  <a:txBody>
                    <a:bodyPr/>
                    <a:lstStyle/>
                    <a:p>
                      <a:r>
                        <a:rPr lang="en-US" dirty="0" smtClean="0"/>
                        <a:t>The</a:t>
                      </a:r>
                      <a:r>
                        <a:rPr lang="en-US" baseline="0" dirty="0" smtClean="0"/>
                        <a:t> value field is used to represent the Y – axis of the charts which is a aggregate value which will be plotted against the x-axis</a:t>
                      </a:r>
                    </a:p>
                    <a:p>
                      <a:r>
                        <a:rPr lang="en-US" baseline="0" dirty="0" smtClean="0"/>
                        <a:t>We can have multiple value field.</a:t>
                      </a:r>
                      <a:endParaRPr lang="en-US" dirty="0"/>
                    </a:p>
                  </a:txBody>
                  <a:tcPr/>
                </a:tc>
                <a:tc>
                  <a:txBody>
                    <a:bodyPr/>
                    <a:lstStyle/>
                    <a:p>
                      <a:r>
                        <a:rPr lang="en-US" dirty="0" smtClean="0"/>
                        <a:t>The</a:t>
                      </a:r>
                      <a:r>
                        <a:rPr lang="en-US" baseline="0" dirty="0" smtClean="0"/>
                        <a:t> legend section is used to break the axis/category. </a:t>
                      </a:r>
                      <a:endParaRPr lang="en-US" dirty="0"/>
                    </a:p>
                  </a:txBody>
                  <a:tcPr/>
                </a:tc>
                <a:tc>
                  <a:txBody>
                    <a:bodyPr/>
                    <a:lstStyle/>
                    <a:p>
                      <a:r>
                        <a:rPr lang="en-US" dirty="0" smtClean="0"/>
                        <a:t>The Tooltip</a:t>
                      </a:r>
                      <a:r>
                        <a:rPr lang="en-US" baseline="0" dirty="0" smtClean="0"/>
                        <a:t> is the field whose value will be represented while moving the cursor on the charts.</a:t>
                      </a:r>
                      <a:endParaRPr lang="en-US" dirty="0"/>
                    </a:p>
                  </a:txBody>
                  <a:tcPr/>
                </a:tc>
              </a:tr>
            </a:tbl>
          </a:graphicData>
        </a:graphic>
      </p:graphicFrame>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023" y="3546764"/>
            <a:ext cx="2171700" cy="317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Content Placeholder 5" descr="Vertical Bar Chart"/>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2018469" y="3345871"/>
            <a:ext cx="3121567" cy="3373582"/>
          </a:xfrm>
          <a:prstGeom prst="rect">
            <a:avLst/>
          </a:prstGeom>
          <a:noFill/>
          <a:ln>
            <a:noFill/>
          </a:ln>
        </p:spPr>
      </p:pic>
    </p:spTree>
    <p:extLst>
      <p:ext uri="{BB962C8B-B14F-4D97-AF65-F5344CB8AC3E}">
        <p14:creationId xmlns:p14="http://schemas.microsoft.com/office/powerpoint/2010/main" val="36751882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4188D-7CCE-4BDC-A2A5-7375A301740C}"/>
              </a:ext>
            </a:extLst>
          </p:cNvPr>
          <p:cNvSpPr>
            <a:spLocks noGrp="1"/>
          </p:cNvSpPr>
          <p:nvPr>
            <p:ph type="title"/>
          </p:nvPr>
        </p:nvSpPr>
        <p:spPr>
          <a:xfrm>
            <a:off x="803564" y="193963"/>
            <a:ext cx="9850581" cy="637309"/>
          </a:xfrm>
        </p:spPr>
        <p:txBody>
          <a:bodyPr>
            <a:normAutofit fontScale="90000"/>
          </a:bodyPr>
          <a:lstStyle/>
          <a:p>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2000" b="1" dirty="0" smtClean="0">
                <a:solidFill>
                  <a:srgbClr val="FF0000"/>
                </a:solidFill>
                <a:latin typeface="+mn-lt"/>
                <a:cs typeface="Times New Roman" panose="02020603050405020304" pitchFamily="18" charset="0"/>
              </a:rPr>
              <a:t>FORMATTING OPTIONS</a:t>
            </a:r>
            <a:br>
              <a:rPr lang="en-IN" sz="2000" b="1" dirty="0" smtClean="0">
                <a:solidFill>
                  <a:srgbClr val="FF0000"/>
                </a:solidFill>
                <a:latin typeface="+mn-lt"/>
                <a:cs typeface="Times New Roman" panose="02020603050405020304" pitchFamily="18" charset="0"/>
              </a:rPr>
            </a:br>
            <a:r>
              <a:rPr lang="en-IN" sz="2000" b="1" dirty="0" smtClean="0">
                <a:solidFill>
                  <a:srgbClr val="FF0000"/>
                </a:solidFill>
                <a:latin typeface="+mn-lt"/>
                <a:cs typeface="Times New Roman" panose="02020603050405020304" pitchFamily="18" charset="0"/>
              </a:rPr>
              <a:t>                                                                                SECTIONS OF FORMATTING IN CHARTS</a:t>
            </a: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2000" dirty="0" smtClean="0">
                <a:solidFill>
                  <a:schemeClr val="accent5"/>
                </a:solidFill>
                <a:latin typeface="Times New Roman" panose="02020603050405020304" pitchFamily="18" charset="0"/>
                <a:cs typeface="Times New Roman" panose="02020603050405020304" pitchFamily="18" charset="0"/>
              </a:rPr>
              <a:t/>
            </a:r>
            <a:br>
              <a:rPr lang="en-IN" sz="2000" dirty="0" smtClean="0">
                <a:solidFill>
                  <a:schemeClr val="accent5"/>
                </a:solidFill>
                <a:latin typeface="Times New Roman" panose="02020603050405020304" pitchFamily="18" charset="0"/>
                <a:cs typeface="Times New Roman" panose="02020603050405020304" pitchFamily="18" charset="0"/>
              </a:rPr>
            </a:br>
            <a:endParaRPr lang="en-IN" sz="2000" dirty="0">
              <a:solidFill>
                <a:schemeClr val="accent5"/>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991467"/>
            <a:ext cx="4503594"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1716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44188D-7CCE-4BDC-A2A5-7375A301740C}"/>
              </a:ext>
            </a:extLst>
          </p:cNvPr>
          <p:cNvSpPr>
            <a:spLocks noGrp="1"/>
          </p:cNvSpPr>
          <p:nvPr>
            <p:ph type="title"/>
          </p:nvPr>
        </p:nvSpPr>
        <p:spPr>
          <a:xfrm>
            <a:off x="803564" y="193963"/>
            <a:ext cx="9850581" cy="637309"/>
          </a:xfrm>
        </p:spPr>
        <p:txBody>
          <a:bodyPr>
            <a:normAutofit fontScale="90000"/>
          </a:bodyPr>
          <a:lstStyle/>
          <a:p>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1600" b="1" dirty="0" smtClean="0">
                <a:solidFill>
                  <a:schemeClr val="accent6"/>
                </a:solidFill>
                <a:latin typeface="+mn-lt"/>
                <a:cs typeface="Times New Roman" panose="02020603050405020304" pitchFamily="18" charset="0"/>
              </a:rPr>
              <a:t/>
            </a:r>
            <a:br>
              <a:rPr lang="en-IN" sz="1600" b="1" dirty="0" smtClean="0">
                <a:solidFill>
                  <a:schemeClr val="accent6"/>
                </a:solidFill>
                <a:latin typeface="+mn-lt"/>
                <a:cs typeface="Times New Roman" panose="02020603050405020304" pitchFamily="18" charset="0"/>
              </a:rPr>
            </a:br>
            <a:r>
              <a:rPr lang="en-IN" sz="1600" b="1" dirty="0" smtClean="0">
                <a:solidFill>
                  <a:schemeClr val="accent6"/>
                </a:solidFill>
                <a:latin typeface="+mn-lt"/>
                <a:cs typeface="Times New Roman" panose="02020603050405020304" pitchFamily="18" charset="0"/>
              </a:rPr>
              <a:t>ANALYTICAL OPTIONS OF POWER BI </a:t>
            </a:r>
            <a:r>
              <a:rPr lang="en-IN" sz="2000" b="1" dirty="0" smtClean="0">
                <a:solidFill>
                  <a:schemeClr val="accent6"/>
                </a:solidFill>
                <a:latin typeface="+mn-lt"/>
                <a:cs typeface="Times New Roman" panose="02020603050405020304" pitchFamily="18" charset="0"/>
              </a:rPr>
              <a:t/>
            </a:r>
            <a:br>
              <a:rPr lang="en-IN" sz="2000" b="1" dirty="0" smtClean="0">
                <a:solidFill>
                  <a:schemeClr val="accent6"/>
                </a:solidFill>
                <a:latin typeface="+mn-lt"/>
                <a:cs typeface="Times New Roman" panose="02020603050405020304" pitchFamily="18" charset="0"/>
              </a:rPr>
            </a:br>
            <a:r>
              <a:rPr lang="en-IN" sz="2000" b="1" dirty="0" smtClean="0">
                <a:solidFill>
                  <a:schemeClr val="accent6"/>
                </a:solidFill>
                <a:latin typeface="+mn-lt"/>
                <a:cs typeface="Times New Roman" panose="02020603050405020304" pitchFamily="18" charset="0"/>
              </a:rPr>
              <a:t>                                                                                 SECTIONS OF ANALYICAL OPTION IN CHARTS</a:t>
            </a:r>
            <a:r>
              <a:rPr lang="en-IN" sz="1600" b="1" dirty="0" smtClean="0">
                <a:solidFill>
                  <a:srgbClr val="FF0000"/>
                </a:solidFill>
                <a:latin typeface="+mn-lt"/>
                <a:cs typeface="Times New Roman" panose="02020603050405020304" pitchFamily="18" charset="0"/>
              </a:rPr>
              <a:t/>
            </a:r>
            <a:br>
              <a:rPr lang="en-IN" sz="1600" b="1" dirty="0" smtClean="0">
                <a:solidFill>
                  <a:srgbClr val="FF0000"/>
                </a:solidFill>
                <a:latin typeface="+mn-lt"/>
                <a:cs typeface="Times New Roman" panose="02020603050405020304" pitchFamily="18" charset="0"/>
              </a:rPr>
            </a:br>
            <a:r>
              <a:rPr lang="en-IN" sz="2000" dirty="0" smtClean="0">
                <a:solidFill>
                  <a:schemeClr val="accent5"/>
                </a:solidFill>
                <a:latin typeface="Times New Roman" panose="02020603050405020304" pitchFamily="18" charset="0"/>
                <a:cs typeface="Times New Roman" panose="02020603050405020304" pitchFamily="18" charset="0"/>
              </a:rPr>
              <a:t/>
            </a:r>
            <a:br>
              <a:rPr lang="en-IN" sz="2000" dirty="0" smtClean="0">
                <a:solidFill>
                  <a:schemeClr val="accent5"/>
                </a:solidFill>
                <a:latin typeface="Times New Roman" panose="02020603050405020304" pitchFamily="18" charset="0"/>
                <a:cs typeface="Times New Roman" panose="02020603050405020304" pitchFamily="18" charset="0"/>
              </a:rPr>
            </a:br>
            <a:endParaRPr lang="en-IN" sz="2000" dirty="0">
              <a:solidFill>
                <a:schemeClr val="accent5"/>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436" y="990168"/>
            <a:ext cx="3214254"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7376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1277</TotalTime>
  <Words>244</Words>
  <Application>Microsoft Office PowerPoint</Application>
  <PresentationFormat>Widescreen</PresentationFormat>
  <Paragraphs>46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vt:lpstr>
      <vt:lpstr>Times New Roman</vt:lpstr>
      <vt:lpstr>Adjacency</vt:lpstr>
      <vt:lpstr>INTRODUCTION  TO  POWER BI-VISUALIZATION</vt:lpstr>
      <vt:lpstr>Visualizations </vt:lpstr>
      <vt:lpstr>PowerPoint Presentation</vt:lpstr>
      <vt:lpstr>BAR   CHART A bar chart is used to represent categorical data in rectangular bars by the length of the rectangle denoted by a specific measure value. The category with the highest measure value has the longest bar whereas the one with the lowest value has the shortest bar. This type of chart is helpful in representing categories mostly as it visualizes only one dimension with a measure.  </vt:lpstr>
      <vt:lpstr>BAR CHARTS</vt:lpstr>
      <vt:lpstr>   CHARTS  DATA  BINDINGS  &amp; FORMATTING                                                                                                                            EACH CHARTS CONSISTS OF THE FOLLOWING SECTIONS  </vt:lpstr>
      <vt:lpstr>  FIELDS IN CHARTS  </vt:lpstr>
      <vt:lpstr>  FORMATTING OPTIONS                                                                                 SECTIONS OF FORMATTING IN CHARTS  </vt:lpstr>
      <vt:lpstr>  ANALYTICAL OPTIONS OF POWER BI                                                                                   SECTIONS OF ANALYICAL OPTION IN CHARTS  </vt:lpstr>
      <vt:lpstr> STACK BAR CHARTS This is an extension of the simple bar chart that we saw in the previous sample. In a stacked bar chart, we can introduce two dimensions with a measure as opposed to a single dimension in a simple bar chart. This second dimension can be used to sub-categorize the first dimension along with the measure values. For example, in the figures below we have two dimensions – Sales Territory and Buying Package and a measure Total Including Tax. The second dimension depicts the categorization among how the sales for a particular Sales Territory is divided.  </vt:lpstr>
      <vt:lpstr>STACK BAR CHARTS  </vt:lpstr>
      <vt:lpstr>CLUSTERED BAR CHARTS The clustered bar chart is almost similar to the stacked bar chart except for the fact that it groups the second dimension by the first and then displays the chart. It is useful if you want to visualize a sub-group within a group by a measure.  .  </vt:lpstr>
      <vt:lpstr>   LINE CHARTS The line chart is another important and frequently used chart types in Power BI. These types of charts are used to define a trend over a period of time. Usually, it is not recommended to use any other dimension other than the dates along the X-axis. This gives the reader an impression of the moving value across the time period. A line chart in Power BI can have one or two dimensions. With a single dimension, a single line will be plotted along the time, whereas if a second dimension is introduced, a line for each of the values of the second dimension will be plotted on the graph.   .  </vt:lpstr>
      <vt:lpstr>AREA CHARTS An Area Chart can be considered as an extension of the line chart that we came across in the previous example. In this chart, the line and the area underneath are color-coded such that it is easier for the reader to make some comparisons among the different dimension members. An area chart can be built using one dimension or two. If it is created using two dimensions, then dimensions are displayed on top of one another. Such an area chart can be called a stacked area chart.    .  </vt:lpstr>
      <vt:lpstr>       COMB0 CHARTS Combo chart as the name suggests is a combination of both bar and line chart in a single visual. This is helpful when visualizing categorical data along with two measured values. In a combo chart, usually, we keep a single dimension that can be represented by two measures. One measure will be represented by the length of the bars whereas the second measure will be denoted by the line. We can also make a stacked combo chart by introducing a second dimension which will sub-categorize the first dimension like in a stacked bar chart.      .  </vt:lpstr>
      <vt:lpstr>       PIE CHARTS A pie chart is another most commonly used chart types in Power BI. It is used to understand the proportion of a dimension relative to the other members of the same dimension. The proportion is calculated by a measured value which calculates the area in percentage and allocates to each of the members. Pie charts are useful if the dimension has 5-6 members only to visualize. If there are more members in the dimension, then the pie chart becomes much cluttered and loses readability.       .  </vt:lpstr>
      <vt:lpstr>       GAUGE A gauge in Power BI is used to calculate the performance of a specific measurement based on some goals. It is used to represent the health of a specific measure or the current status of a KPI. A needle is used in the chart to represent the goal and the colored gauge represents the current status of the measure, whether the goal has been reached or not. The current measurement value is also displayed in the figures just below the gauge.        .  </vt:lpstr>
      <vt:lpstr>         CARD Cards are a simple visual where the value of the measure is displayed. Also known as the big number of tiles in Power BI, these are extremely used to provide a one-time glance at the value of a certain measure. For example, cards can be used to learn about Total Sales or Total Profit in a year, etc.         .  </vt:lpstr>
      <vt:lpstr>           MAPS Maps are another important type of chart used in Power BI. These charts are used to represent geographical data directly on the maps which become very intuitive and easy to understand for the readers. Maps in Power BI can be automatically created from the values in the dimensions. For example, if the dataset contains cities or states, the Power BI engine is capable to extract the information and plot those on the maps. Alternatively, there is also a provision to provide latitude and longitude values to plot the cities on the maps.          .  </vt:lpstr>
      <vt:lpstr>        TABLE Last but not least, of course, tables are the best when it comes to visualizing a set of records by rows in a tabular format. To whatever extent, modern a dashboard might look, when it comes to detailed information, tables work the best for any kind of analysis.           .  </vt:lpstr>
      <vt:lpstr>                   THANK YOU References https://www.sqlshack.com/an-overview-of-chart-types-in-power-bi/</vt:lpstr>
      <vt:lpstr>Questions On which scenarios which charts are used ? https://www.arbelatech.com/insights/white-papers/zero-to-beautiful-choosing-charts-for-data-visualization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dc:title>
  <dc:creator>Lizdavid</dc:creator>
  <cp:lastModifiedBy>Administrator</cp:lastModifiedBy>
  <cp:revision>88</cp:revision>
  <dcterms:created xsi:type="dcterms:W3CDTF">2019-09-30T07:23:59Z</dcterms:created>
  <dcterms:modified xsi:type="dcterms:W3CDTF">2023-01-27T09:19:45Z</dcterms:modified>
</cp:coreProperties>
</file>