
<file path=[Content_Types].xml><?xml version="1.0" encoding="utf-8"?>
<Types xmlns="http://schemas.openxmlformats.org/package/2006/content-types">
  <Default Extension="png" ContentType="image/png"/>
  <Default Extension="jpeg" ContentType="image/jpeg"/>
  <Default Extension="webp"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8" r:id="rId1"/>
    <p:sldMasterId id="2147483909" r:id="rId2"/>
  </p:sldMasterIdLst>
  <p:sldIdLst>
    <p:sldId id="256" r:id="rId3"/>
    <p:sldId id="266" r:id="rId4"/>
    <p:sldId id="275" r:id="rId5"/>
    <p:sldId id="274" r:id="rId6"/>
    <p:sldId id="276" r:id="rId7"/>
    <p:sldId id="291" r:id="rId8"/>
    <p:sldId id="290" r:id="rId9"/>
    <p:sldId id="293" r:id="rId10"/>
    <p:sldId id="292" r:id="rId11"/>
    <p:sldId id="289" r:id="rId12"/>
    <p:sldId id="277" r:id="rId13"/>
    <p:sldId id="282" r:id="rId14"/>
    <p:sldId id="294" r:id="rId15"/>
    <p:sldId id="295" r:id="rId16"/>
    <p:sldId id="286" r:id="rId17"/>
    <p:sldId id="280" r:id="rId18"/>
    <p:sldId id="285" r:id="rId19"/>
    <p:sldId id="284" r:id="rId20"/>
    <p:sldId id="283" r:id="rId21"/>
    <p:sldId id="281" r:id="rId22"/>
    <p:sldId id="287" r:id="rId23"/>
    <p:sldId id="288" r:id="rId24"/>
    <p:sldId id="278" r:id="rId25"/>
    <p:sldId id="279" r:id="rId26"/>
    <p:sldId id="273"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636" autoAdjust="0"/>
    <p:restoredTop sz="94291" autoAdjust="0"/>
  </p:normalViewPr>
  <p:slideViewPr>
    <p:cSldViewPr snapToGrid="0">
      <p:cViewPr varScale="1">
        <p:scale>
          <a:sx n="75" d="100"/>
          <a:sy n="75" d="100"/>
        </p:scale>
        <p:origin x="108" y="56"/>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462C7E9-8437-45B4-AEB0-A28CAA3A38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4FA8A63-3E02-4269-9ADF-C90880E69029}">
      <dgm:prSet phldrT="[Text]"/>
      <dgm:spPr/>
      <dgm:t>
        <a:bodyPr/>
        <a:lstStyle/>
        <a:p>
          <a:r>
            <a:rPr lang="en-US" dirty="0" smtClean="0"/>
            <a:t>Workspace</a:t>
          </a:r>
          <a:endParaRPr lang="en-US" dirty="0"/>
        </a:p>
      </dgm:t>
    </dgm:pt>
    <dgm:pt modelId="{833A397D-35BB-4423-98B7-4FAB83DD6516}" type="parTrans" cxnId="{B1FA7D55-AFA7-4020-8A63-59BADEF62ADB}">
      <dgm:prSet/>
      <dgm:spPr/>
      <dgm:t>
        <a:bodyPr/>
        <a:lstStyle/>
        <a:p>
          <a:endParaRPr lang="en-US"/>
        </a:p>
      </dgm:t>
    </dgm:pt>
    <dgm:pt modelId="{9752C707-6A90-4D02-911B-EA268DF360DB}" type="sibTrans" cxnId="{B1FA7D55-AFA7-4020-8A63-59BADEF62ADB}">
      <dgm:prSet/>
      <dgm:spPr/>
      <dgm:t>
        <a:bodyPr/>
        <a:lstStyle/>
        <a:p>
          <a:endParaRPr lang="en-US"/>
        </a:p>
      </dgm:t>
    </dgm:pt>
    <dgm:pt modelId="{3C745C92-CB4C-4A5E-9C18-AEA2D49A2F80}">
      <dgm:prSet phldrT="[Text]"/>
      <dgm:spPr/>
      <dgm:t>
        <a:bodyPr/>
        <a:lstStyle/>
        <a:p>
          <a:r>
            <a:rPr lang="en-US" dirty="0" smtClean="0"/>
            <a:t>A workspace is a folder which stores the reports.</a:t>
          </a:r>
          <a:endParaRPr lang="en-US" dirty="0"/>
        </a:p>
      </dgm:t>
    </dgm:pt>
    <dgm:pt modelId="{8257FE85-3B7B-46B0-AF67-5F09AFE5B750}" type="parTrans" cxnId="{1071A27E-C73E-4352-9516-8C934B5C660A}">
      <dgm:prSet/>
      <dgm:spPr/>
      <dgm:t>
        <a:bodyPr/>
        <a:lstStyle/>
        <a:p>
          <a:endParaRPr lang="en-US"/>
        </a:p>
      </dgm:t>
    </dgm:pt>
    <dgm:pt modelId="{DBD41E0D-7177-4226-99EF-F62E48FFECB1}" type="sibTrans" cxnId="{1071A27E-C73E-4352-9516-8C934B5C660A}">
      <dgm:prSet/>
      <dgm:spPr/>
      <dgm:t>
        <a:bodyPr/>
        <a:lstStyle/>
        <a:p>
          <a:endParaRPr lang="en-US"/>
        </a:p>
      </dgm:t>
    </dgm:pt>
    <dgm:pt modelId="{0E0E7B3F-CC09-4A5E-BDC2-74DC23F458EA}">
      <dgm:prSet phldrT="[Text]"/>
      <dgm:spPr>
        <a:solidFill>
          <a:schemeClr val="accent2"/>
        </a:solidFill>
      </dgm:spPr>
      <dgm:t>
        <a:bodyPr/>
        <a:lstStyle/>
        <a:p>
          <a:r>
            <a:rPr lang="en-US" dirty="0" smtClean="0"/>
            <a:t>Report</a:t>
          </a:r>
          <a:endParaRPr lang="en-US" dirty="0"/>
        </a:p>
      </dgm:t>
    </dgm:pt>
    <dgm:pt modelId="{E4BC2F3A-4E4A-408F-96D6-458DDE8922C9}" type="parTrans" cxnId="{E7D778DA-9253-41DB-9453-4D78B1022C8D}">
      <dgm:prSet/>
      <dgm:spPr/>
      <dgm:t>
        <a:bodyPr/>
        <a:lstStyle/>
        <a:p>
          <a:endParaRPr lang="en-US"/>
        </a:p>
      </dgm:t>
    </dgm:pt>
    <dgm:pt modelId="{A9F68062-3880-45C9-A673-A2CCEFE1D7FA}" type="sibTrans" cxnId="{E7D778DA-9253-41DB-9453-4D78B1022C8D}">
      <dgm:prSet/>
      <dgm:spPr/>
      <dgm:t>
        <a:bodyPr/>
        <a:lstStyle/>
        <a:p>
          <a:endParaRPr lang="en-US"/>
        </a:p>
      </dgm:t>
    </dgm:pt>
    <dgm:pt modelId="{385F0E08-D5C2-4459-81B4-9E6578DD9B89}">
      <dgm:prSet phldrT="[Text]"/>
      <dgm:spPr/>
      <dgm:t>
        <a:bodyPr/>
        <a:lstStyle/>
        <a:p>
          <a:r>
            <a:rPr lang="en-US" dirty="0" smtClean="0"/>
            <a:t>A Report is PBIX report which is moved from Desktop to Power BI Web Apps.</a:t>
          </a:r>
          <a:endParaRPr lang="en-US" dirty="0"/>
        </a:p>
      </dgm:t>
    </dgm:pt>
    <dgm:pt modelId="{ECF09CE4-D88D-4DA4-AC92-FFE968C712F6}" type="parTrans" cxnId="{161CC974-6E98-4E5F-964B-AD5AE84618E4}">
      <dgm:prSet/>
      <dgm:spPr/>
      <dgm:t>
        <a:bodyPr/>
        <a:lstStyle/>
        <a:p>
          <a:endParaRPr lang="en-US"/>
        </a:p>
      </dgm:t>
    </dgm:pt>
    <dgm:pt modelId="{57268C88-046C-47D2-87BA-C7F41B70CB80}" type="sibTrans" cxnId="{161CC974-6E98-4E5F-964B-AD5AE84618E4}">
      <dgm:prSet/>
      <dgm:spPr/>
      <dgm:t>
        <a:bodyPr/>
        <a:lstStyle/>
        <a:p>
          <a:endParaRPr lang="en-US"/>
        </a:p>
      </dgm:t>
    </dgm:pt>
    <dgm:pt modelId="{B7AE7D82-87AC-4BF2-8F36-D827803B306F}">
      <dgm:prSet phldrT="[Text]"/>
      <dgm:spPr>
        <a:solidFill>
          <a:schemeClr val="accent3"/>
        </a:solidFill>
      </dgm:spPr>
      <dgm:t>
        <a:bodyPr/>
        <a:lstStyle/>
        <a:p>
          <a:r>
            <a:rPr lang="en-US" dirty="0" smtClean="0"/>
            <a:t>Dashboard</a:t>
          </a:r>
          <a:endParaRPr lang="en-US" dirty="0"/>
        </a:p>
      </dgm:t>
    </dgm:pt>
    <dgm:pt modelId="{708AAE02-CF63-46AC-BED4-7CE6914337AC}" type="parTrans" cxnId="{35BA299E-AB79-47AA-89E0-256D8DB070C0}">
      <dgm:prSet/>
      <dgm:spPr/>
      <dgm:t>
        <a:bodyPr/>
        <a:lstStyle/>
        <a:p>
          <a:endParaRPr lang="en-US"/>
        </a:p>
      </dgm:t>
    </dgm:pt>
    <dgm:pt modelId="{5E4FA69A-7442-47A1-BAEC-25AA7FEC43F9}" type="sibTrans" cxnId="{35BA299E-AB79-47AA-89E0-256D8DB070C0}">
      <dgm:prSet/>
      <dgm:spPr/>
      <dgm:t>
        <a:bodyPr/>
        <a:lstStyle/>
        <a:p>
          <a:endParaRPr lang="en-US"/>
        </a:p>
      </dgm:t>
    </dgm:pt>
    <dgm:pt modelId="{9CFB9BE3-3C71-471F-892F-376457EBF5B9}">
      <dgm:prSet phldrT="[Text]"/>
      <dgm:spPr/>
      <dgm:t>
        <a:bodyPr/>
        <a:lstStyle/>
        <a:p>
          <a:r>
            <a:rPr lang="en-US" dirty="0" smtClean="0"/>
            <a:t>A Dashboard is a summary page of Power BI Reports which is created from the visualization of Power BI Reports.</a:t>
          </a:r>
          <a:endParaRPr lang="en-US" dirty="0"/>
        </a:p>
      </dgm:t>
    </dgm:pt>
    <dgm:pt modelId="{762DEA4E-C1EF-4307-BAC7-815B7383B603}" type="parTrans" cxnId="{D1F9AD0F-E988-4293-91A4-B0ADCE03BCFA}">
      <dgm:prSet/>
      <dgm:spPr/>
      <dgm:t>
        <a:bodyPr/>
        <a:lstStyle/>
        <a:p>
          <a:endParaRPr lang="en-US"/>
        </a:p>
      </dgm:t>
    </dgm:pt>
    <dgm:pt modelId="{ED84B955-013B-4363-80D6-BEF4ECED32DE}" type="sibTrans" cxnId="{D1F9AD0F-E988-4293-91A4-B0ADCE03BCFA}">
      <dgm:prSet/>
      <dgm:spPr/>
      <dgm:t>
        <a:bodyPr/>
        <a:lstStyle/>
        <a:p>
          <a:endParaRPr lang="en-US"/>
        </a:p>
      </dgm:t>
    </dgm:pt>
    <dgm:pt modelId="{5D7CF974-6FEA-43A5-9100-74F94EC87D83}">
      <dgm:prSet phldrT="[Text]"/>
      <dgm:spPr>
        <a:solidFill>
          <a:schemeClr val="accent6"/>
        </a:solidFill>
      </dgm:spPr>
      <dgm:t>
        <a:bodyPr/>
        <a:lstStyle/>
        <a:p>
          <a:r>
            <a:rPr lang="en-US" dirty="0" smtClean="0"/>
            <a:t>Datasets</a:t>
          </a:r>
          <a:endParaRPr lang="en-US" dirty="0"/>
        </a:p>
      </dgm:t>
    </dgm:pt>
    <dgm:pt modelId="{4290F40C-9840-4945-953C-C7F7B2F14279}" type="parTrans" cxnId="{1398957F-DD7F-4CEC-B7D7-930E1AC03549}">
      <dgm:prSet/>
      <dgm:spPr/>
      <dgm:t>
        <a:bodyPr/>
        <a:lstStyle/>
        <a:p>
          <a:endParaRPr lang="en-US"/>
        </a:p>
      </dgm:t>
    </dgm:pt>
    <dgm:pt modelId="{6660344E-F507-4A76-A6CD-30D25C430497}" type="sibTrans" cxnId="{1398957F-DD7F-4CEC-B7D7-930E1AC03549}">
      <dgm:prSet/>
      <dgm:spPr/>
      <dgm:t>
        <a:bodyPr/>
        <a:lstStyle/>
        <a:p>
          <a:endParaRPr lang="en-US"/>
        </a:p>
      </dgm:t>
    </dgm:pt>
    <dgm:pt modelId="{B13480D5-95F8-4F45-875B-96CA6F68ABD0}">
      <dgm:prSet phldrT="[Text]"/>
      <dgm:spPr>
        <a:solidFill>
          <a:srgbClr val="00B0F0"/>
        </a:solidFill>
      </dgm:spPr>
      <dgm:t>
        <a:bodyPr/>
        <a:lstStyle/>
        <a:p>
          <a:r>
            <a:rPr lang="en-US" dirty="0" smtClean="0"/>
            <a:t>Gateway</a:t>
          </a:r>
          <a:endParaRPr lang="en-US" dirty="0"/>
        </a:p>
      </dgm:t>
    </dgm:pt>
    <dgm:pt modelId="{F140F94F-812E-4C34-9B91-5870E9AA14C3}" type="parTrans" cxnId="{CC5EA192-5C43-49B0-BC8D-5FF72B1E7DB1}">
      <dgm:prSet/>
      <dgm:spPr/>
      <dgm:t>
        <a:bodyPr/>
        <a:lstStyle/>
        <a:p>
          <a:endParaRPr lang="en-US"/>
        </a:p>
      </dgm:t>
    </dgm:pt>
    <dgm:pt modelId="{BD58361E-B871-4A42-974D-C55C02DCF234}" type="sibTrans" cxnId="{CC5EA192-5C43-49B0-BC8D-5FF72B1E7DB1}">
      <dgm:prSet/>
      <dgm:spPr/>
      <dgm:t>
        <a:bodyPr/>
        <a:lstStyle/>
        <a:p>
          <a:endParaRPr lang="en-US"/>
        </a:p>
      </dgm:t>
    </dgm:pt>
    <dgm:pt modelId="{6181F1C3-1D45-4EDE-9FE5-1BE4BC541F97}">
      <dgm:prSet phldrT="[Text]"/>
      <dgm:spPr/>
      <dgm:t>
        <a:bodyPr/>
        <a:lstStyle/>
        <a:p>
          <a:r>
            <a:rPr lang="en-US" dirty="0" smtClean="0"/>
            <a:t>A Dataset is the data associated with the Power BI Reports</a:t>
          </a:r>
          <a:endParaRPr lang="en-US" dirty="0"/>
        </a:p>
      </dgm:t>
    </dgm:pt>
    <dgm:pt modelId="{90F10172-6DD3-482A-B6AC-EE39F7C54885}" type="parTrans" cxnId="{D39D35D3-CD1F-40BB-883C-96E15322BF46}">
      <dgm:prSet/>
      <dgm:spPr/>
      <dgm:t>
        <a:bodyPr/>
        <a:lstStyle/>
        <a:p>
          <a:endParaRPr lang="en-US"/>
        </a:p>
      </dgm:t>
    </dgm:pt>
    <dgm:pt modelId="{4AFE4955-118B-4F48-80D8-99FBF95BBE1E}" type="sibTrans" cxnId="{D39D35D3-CD1F-40BB-883C-96E15322BF46}">
      <dgm:prSet/>
      <dgm:spPr/>
      <dgm:t>
        <a:bodyPr/>
        <a:lstStyle/>
        <a:p>
          <a:endParaRPr lang="en-US"/>
        </a:p>
      </dgm:t>
    </dgm:pt>
    <dgm:pt modelId="{038BFDD6-DE50-4A32-A86B-9F45955B4AC6}">
      <dgm:prSet phldrT="[Text]"/>
      <dgm:spPr/>
      <dgm:t>
        <a:bodyPr/>
        <a:lstStyle/>
        <a:p>
          <a:r>
            <a:rPr lang="en-US" dirty="0" smtClean="0"/>
            <a:t>A gateway is the bridge between the local sources machine and the dataset in the Report, which should be always on the local machine to refresh the datasets.</a:t>
          </a:r>
          <a:endParaRPr lang="en-US" dirty="0"/>
        </a:p>
      </dgm:t>
    </dgm:pt>
    <dgm:pt modelId="{1AE2D6B3-CC5A-4C73-BD61-89BD778C4405}" type="parTrans" cxnId="{562ECB4A-38E0-4E58-9356-8EBEC5635ED4}">
      <dgm:prSet/>
      <dgm:spPr/>
      <dgm:t>
        <a:bodyPr/>
        <a:lstStyle/>
        <a:p>
          <a:endParaRPr lang="en-US"/>
        </a:p>
      </dgm:t>
    </dgm:pt>
    <dgm:pt modelId="{250ED6DA-6238-4A4F-A5AC-B246033E4AD0}" type="sibTrans" cxnId="{562ECB4A-38E0-4E58-9356-8EBEC5635ED4}">
      <dgm:prSet/>
      <dgm:spPr/>
      <dgm:t>
        <a:bodyPr/>
        <a:lstStyle/>
        <a:p>
          <a:endParaRPr lang="en-US"/>
        </a:p>
      </dgm:t>
    </dgm:pt>
    <dgm:pt modelId="{897E798B-C855-4292-AF59-AC775622CBA9}" type="pres">
      <dgm:prSet presAssocID="{A462C7E9-8437-45B4-AEB0-A28CAA3A3823}" presName="Name0" presStyleCnt="0">
        <dgm:presLayoutVars>
          <dgm:dir/>
          <dgm:animLvl val="lvl"/>
          <dgm:resizeHandles val="exact"/>
        </dgm:presLayoutVars>
      </dgm:prSet>
      <dgm:spPr/>
      <dgm:t>
        <a:bodyPr/>
        <a:lstStyle/>
        <a:p>
          <a:endParaRPr lang="en-US"/>
        </a:p>
      </dgm:t>
    </dgm:pt>
    <dgm:pt modelId="{AA1D2FA9-0A6E-42FA-984B-78C508DBB07E}" type="pres">
      <dgm:prSet presAssocID="{24FA8A63-3E02-4269-9ADF-C90880E69029}" presName="linNode" presStyleCnt="0"/>
      <dgm:spPr/>
    </dgm:pt>
    <dgm:pt modelId="{7254DDFC-C7D3-4BED-B7DC-F0E98F0ACE01}" type="pres">
      <dgm:prSet presAssocID="{24FA8A63-3E02-4269-9ADF-C90880E69029}" presName="parentText" presStyleLbl="node1" presStyleIdx="0" presStyleCnt="5">
        <dgm:presLayoutVars>
          <dgm:chMax val="1"/>
          <dgm:bulletEnabled val="1"/>
        </dgm:presLayoutVars>
      </dgm:prSet>
      <dgm:spPr/>
      <dgm:t>
        <a:bodyPr/>
        <a:lstStyle/>
        <a:p>
          <a:endParaRPr lang="en-US"/>
        </a:p>
      </dgm:t>
    </dgm:pt>
    <dgm:pt modelId="{4AF3B274-FD6B-4BF5-BF0C-E0A764012BB9}" type="pres">
      <dgm:prSet presAssocID="{24FA8A63-3E02-4269-9ADF-C90880E69029}" presName="descendantText" presStyleLbl="alignAccFollowNode1" presStyleIdx="0" presStyleCnt="5">
        <dgm:presLayoutVars>
          <dgm:bulletEnabled val="1"/>
        </dgm:presLayoutVars>
      </dgm:prSet>
      <dgm:spPr/>
      <dgm:t>
        <a:bodyPr/>
        <a:lstStyle/>
        <a:p>
          <a:endParaRPr lang="en-US"/>
        </a:p>
      </dgm:t>
    </dgm:pt>
    <dgm:pt modelId="{14E63956-EAF0-464F-8934-AB408EEE9B0B}" type="pres">
      <dgm:prSet presAssocID="{9752C707-6A90-4D02-911B-EA268DF360DB}" presName="sp" presStyleCnt="0"/>
      <dgm:spPr/>
    </dgm:pt>
    <dgm:pt modelId="{16371A81-27FB-4313-87A2-9743FE3DEADF}" type="pres">
      <dgm:prSet presAssocID="{0E0E7B3F-CC09-4A5E-BDC2-74DC23F458EA}" presName="linNode" presStyleCnt="0"/>
      <dgm:spPr/>
    </dgm:pt>
    <dgm:pt modelId="{6A13B08C-AEF2-4512-A286-D6DF8BD3B7C8}" type="pres">
      <dgm:prSet presAssocID="{0E0E7B3F-CC09-4A5E-BDC2-74DC23F458EA}" presName="parentText" presStyleLbl="node1" presStyleIdx="1" presStyleCnt="5">
        <dgm:presLayoutVars>
          <dgm:chMax val="1"/>
          <dgm:bulletEnabled val="1"/>
        </dgm:presLayoutVars>
      </dgm:prSet>
      <dgm:spPr/>
      <dgm:t>
        <a:bodyPr/>
        <a:lstStyle/>
        <a:p>
          <a:endParaRPr lang="en-US"/>
        </a:p>
      </dgm:t>
    </dgm:pt>
    <dgm:pt modelId="{200614D8-965A-4768-899B-3A39725F1963}" type="pres">
      <dgm:prSet presAssocID="{0E0E7B3F-CC09-4A5E-BDC2-74DC23F458EA}" presName="descendantText" presStyleLbl="alignAccFollowNode1" presStyleIdx="1" presStyleCnt="5">
        <dgm:presLayoutVars>
          <dgm:bulletEnabled val="1"/>
        </dgm:presLayoutVars>
      </dgm:prSet>
      <dgm:spPr/>
      <dgm:t>
        <a:bodyPr/>
        <a:lstStyle/>
        <a:p>
          <a:endParaRPr lang="en-US"/>
        </a:p>
      </dgm:t>
    </dgm:pt>
    <dgm:pt modelId="{90C4BE97-F2B3-4C71-A82D-415CFF907D89}" type="pres">
      <dgm:prSet presAssocID="{A9F68062-3880-45C9-A673-A2CCEFE1D7FA}" presName="sp" presStyleCnt="0"/>
      <dgm:spPr/>
    </dgm:pt>
    <dgm:pt modelId="{09C4ED67-5B2E-486B-AAC7-51A79B598125}" type="pres">
      <dgm:prSet presAssocID="{B7AE7D82-87AC-4BF2-8F36-D827803B306F}" presName="linNode" presStyleCnt="0"/>
      <dgm:spPr/>
    </dgm:pt>
    <dgm:pt modelId="{84783443-073B-40EF-B3AC-A0DB9F567B21}" type="pres">
      <dgm:prSet presAssocID="{B7AE7D82-87AC-4BF2-8F36-D827803B306F}" presName="parentText" presStyleLbl="node1" presStyleIdx="2" presStyleCnt="5">
        <dgm:presLayoutVars>
          <dgm:chMax val="1"/>
          <dgm:bulletEnabled val="1"/>
        </dgm:presLayoutVars>
      </dgm:prSet>
      <dgm:spPr/>
      <dgm:t>
        <a:bodyPr/>
        <a:lstStyle/>
        <a:p>
          <a:endParaRPr lang="en-US"/>
        </a:p>
      </dgm:t>
    </dgm:pt>
    <dgm:pt modelId="{F72FFE9A-C637-464E-9D5A-886E71F0F7CC}" type="pres">
      <dgm:prSet presAssocID="{B7AE7D82-87AC-4BF2-8F36-D827803B306F}" presName="descendantText" presStyleLbl="alignAccFollowNode1" presStyleIdx="2" presStyleCnt="5">
        <dgm:presLayoutVars>
          <dgm:bulletEnabled val="1"/>
        </dgm:presLayoutVars>
      </dgm:prSet>
      <dgm:spPr/>
      <dgm:t>
        <a:bodyPr/>
        <a:lstStyle/>
        <a:p>
          <a:endParaRPr lang="en-US"/>
        </a:p>
      </dgm:t>
    </dgm:pt>
    <dgm:pt modelId="{56CF0165-8E3E-4C6E-80AE-30670EDE8A24}" type="pres">
      <dgm:prSet presAssocID="{5E4FA69A-7442-47A1-BAEC-25AA7FEC43F9}" presName="sp" presStyleCnt="0"/>
      <dgm:spPr/>
    </dgm:pt>
    <dgm:pt modelId="{A548D9AB-6325-4320-AE75-5C716D57D61F}" type="pres">
      <dgm:prSet presAssocID="{5D7CF974-6FEA-43A5-9100-74F94EC87D83}" presName="linNode" presStyleCnt="0"/>
      <dgm:spPr/>
    </dgm:pt>
    <dgm:pt modelId="{CCB9911F-DD02-4237-B906-A48362A0E1C8}" type="pres">
      <dgm:prSet presAssocID="{5D7CF974-6FEA-43A5-9100-74F94EC87D83}" presName="parentText" presStyleLbl="node1" presStyleIdx="3" presStyleCnt="5">
        <dgm:presLayoutVars>
          <dgm:chMax val="1"/>
          <dgm:bulletEnabled val="1"/>
        </dgm:presLayoutVars>
      </dgm:prSet>
      <dgm:spPr/>
      <dgm:t>
        <a:bodyPr/>
        <a:lstStyle/>
        <a:p>
          <a:endParaRPr lang="en-US"/>
        </a:p>
      </dgm:t>
    </dgm:pt>
    <dgm:pt modelId="{88D3E839-61CF-423D-B397-9EB5E8FB5E11}" type="pres">
      <dgm:prSet presAssocID="{5D7CF974-6FEA-43A5-9100-74F94EC87D83}" presName="descendantText" presStyleLbl="alignAccFollowNode1" presStyleIdx="3" presStyleCnt="5">
        <dgm:presLayoutVars>
          <dgm:bulletEnabled val="1"/>
        </dgm:presLayoutVars>
      </dgm:prSet>
      <dgm:spPr/>
      <dgm:t>
        <a:bodyPr/>
        <a:lstStyle/>
        <a:p>
          <a:endParaRPr lang="en-US"/>
        </a:p>
      </dgm:t>
    </dgm:pt>
    <dgm:pt modelId="{44F20EDF-3544-431C-AF92-8FF8E73472C8}" type="pres">
      <dgm:prSet presAssocID="{6660344E-F507-4A76-A6CD-30D25C430497}" presName="sp" presStyleCnt="0"/>
      <dgm:spPr/>
    </dgm:pt>
    <dgm:pt modelId="{0A35F93D-D40A-4F96-A6A3-FCB2D4D724BD}" type="pres">
      <dgm:prSet presAssocID="{B13480D5-95F8-4F45-875B-96CA6F68ABD0}" presName="linNode" presStyleCnt="0"/>
      <dgm:spPr/>
    </dgm:pt>
    <dgm:pt modelId="{62A2A1F8-68DE-47F5-A73B-AC1ACA2761B1}" type="pres">
      <dgm:prSet presAssocID="{B13480D5-95F8-4F45-875B-96CA6F68ABD0}" presName="parentText" presStyleLbl="node1" presStyleIdx="4" presStyleCnt="5">
        <dgm:presLayoutVars>
          <dgm:chMax val="1"/>
          <dgm:bulletEnabled val="1"/>
        </dgm:presLayoutVars>
      </dgm:prSet>
      <dgm:spPr/>
      <dgm:t>
        <a:bodyPr/>
        <a:lstStyle/>
        <a:p>
          <a:endParaRPr lang="en-US"/>
        </a:p>
      </dgm:t>
    </dgm:pt>
    <dgm:pt modelId="{C34B4B20-92B6-4343-9B2C-C292E189A2EE}" type="pres">
      <dgm:prSet presAssocID="{B13480D5-95F8-4F45-875B-96CA6F68ABD0}" presName="descendantText" presStyleLbl="alignAccFollowNode1" presStyleIdx="4" presStyleCnt="5">
        <dgm:presLayoutVars>
          <dgm:bulletEnabled val="1"/>
        </dgm:presLayoutVars>
      </dgm:prSet>
      <dgm:spPr/>
      <dgm:t>
        <a:bodyPr/>
        <a:lstStyle/>
        <a:p>
          <a:endParaRPr lang="en-US"/>
        </a:p>
      </dgm:t>
    </dgm:pt>
  </dgm:ptLst>
  <dgm:cxnLst>
    <dgm:cxn modelId="{1071A27E-C73E-4352-9516-8C934B5C660A}" srcId="{24FA8A63-3E02-4269-9ADF-C90880E69029}" destId="{3C745C92-CB4C-4A5E-9C18-AEA2D49A2F80}" srcOrd="0" destOrd="0" parTransId="{8257FE85-3B7B-46B0-AF67-5F09AFE5B750}" sibTransId="{DBD41E0D-7177-4226-99EF-F62E48FFECB1}"/>
    <dgm:cxn modelId="{E7D778DA-9253-41DB-9453-4D78B1022C8D}" srcId="{A462C7E9-8437-45B4-AEB0-A28CAA3A3823}" destId="{0E0E7B3F-CC09-4A5E-BDC2-74DC23F458EA}" srcOrd="1" destOrd="0" parTransId="{E4BC2F3A-4E4A-408F-96D6-458DDE8922C9}" sibTransId="{A9F68062-3880-45C9-A673-A2CCEFE1D7FA}"/>
    <dgm:cxn modelId="{B1FA7D55-AFA7-4020-8A63-59BADEF62ADB}" srcId="{A462C7E9-8437-45B4-AEB0-A28CAA3A3823}" destId="{24FA8A63-3E02-4269-9ADF-C90880E69029}" srcOrd="0" destOrd="0" parTransId="{833A397D-35BB-4423-98B7-4FAB83DD6516}" sibTransId="{9752C707-6A90-4D02-911B-EA268DF360DB}"/>
    <dgm:cxn modelId="{9D025C48-4C49-4355-83FB-C411CE27D567}" type="presOf" srcId="{6181F1C3-1D45-4EDE-9FE5-1BE4BC541F97}" destId="{88D3E839-61CF-423D-B397-9EB5E8FB5E11}" srcOrd="0" destOrd="0" presId="urn:microsoft.com/office/officeart/2005/8/layout/vList5"/>
    <dgm:cxn modelId="{35BA299E-AB79-47AA-89E0-256D8DB070C0}" srcId="{A462C7E9-8437-45B4-AEB0-A28CAA3A3823}" destId="{B7AE7D82-87AC-4BF2-8F36-D827803B306F}" srcOrd="2" destOrd="0" parTransId="{708AAE02-CF63-46AC-BED4-7CE6914337AC}" sibTransId="{5E4FA69A-7442-47A1-BAEC-25AA7FEC43F9}"/>
    <dgm:cxn modelId="{D39D35D3-CD1F-40BB-883C-96E15322BF46}" srcId="{5D7CF974-6FEA-43A5-9100-74F94EC87D83}" destId="{6181F1C3-1D45-4EDE-9FE5-1BE4BC541F97}" srcOrd="0" destOrd="0" parTransId="{90F10172-6DD3-482A-B6AC-EE39F7C54885}" sibTransId="{4AFE4955-118B-4F48-80D8-99FBF95BBE1E}"/>
    <dgm:cxn modelId="{156C84E8-0FE4-4D63-A183-F3B3FD77E7EE}" type="presOf" srcId="{A462C7E9-8437-45B4-AEB0-A28CAA3A3823}" destId="{897E798B-C855-4292-AF59-AC775622CBA9}" srcOrd="0" destOrd="0" presId="urn:microsoft.com/office/officeart/2005/8/layout/vList5"/>
    <dgm:cxn modelId="{B9A4A111-51FF-4D0C-BED8-25701C455D0F}" type="presOf" srcId="{5D7CF974-6FEA-43A5-9100-74F94EC87D83}" destId="{CCB9911F-DD02-4237-B906-A48362A0E1C8}" srcOrd="0" destOrd="0" presId="urn:microsoft.com/office/officeart/2005/8/layout/vList5"/>
    <dgm:cxn modelId="{D1F9AD0F-E988-4293-91A4-B0ADCE03BCFA}" srcId="{B7AE7D82-87AC-4BF2-8F36-D827803B306F}" destId="{9CFB9BE3-3C71-471F-892F-376457EBF5B9}" srcOrd="0" destOrd="0" parTransId="{762DEA4E-C1EF-4307-BAC7-815B7383B603}" sibTransId="{ED84B955-013B-4363-80D6-BEF4ECED32DE}"/>
    <dgm:cxn modelId="{EDABC8A8-7FA5-45B4-9D20-E99DE4690C81}" type="presOf" srcId="{3C745C92-CB4C-4A5E-9C18-AEA2D49A2F80}" destId="{4AF3B274-FD6B-4BF5-BF0C-E0A764012BB9}" srcOrd="0" destOrd="0" presId="urn:microsoft.com/office/officeart/2005/8/layout/vList5"/>
    <dgm:cxn modelId="{1398957F-DD7F-4CEC-B7D7-930E1AC03549}" srcId="{A462C7E9-8437-45B4-AEB0-A28CAA3A3823}" destId="{5D7CF974-6FEA-43A5-9100-74F94EC87D83}" srcOrd="3" destOrd="0" parTransId="{4290F40C-9840-4945-953C-C7F7B2F14279}" sibTransId="{6660344E-F507-4A76-A6CD-30D25C430497}"/>
    <dgm:cxn modelId="{C9DA2B8C-AB57-4762-A685-8DFB02966962}" type="presOf" srcId="{385F0E08-D5C2-4459-81B4-9E6578DD9B89}" destId="{200614D8-965A-4768-899B-3A39725F1963}" srcOrd="0" destOrd="0" presId="urn:microsoft.com/office/officeart/2005/8/layout/vList5"/>
    <dgm:cxn modelId="{562ECB4A-38E0-4E58-9356-8EBEC5635ED4}" srcId="{B13480D5-95F8-4F45-875B-96CA6F68ABD0}" destId="{038BFDD6-DE50-4A32-A86B-9F45955B4AC6}" srcOrd="0" destOrd="0" parTransId="{1AE2D6B3-CC5A-4C73-BD61-89BD778C4405}" sibTransId="{250ED6DA-6238-4A4F-A5AC-B246033E4AD0}"/>
    <dgm:cxn modelId="{836C116D-C52A-4502-B647-D9BDE2C18D3A}" type="presOf" srcId="{038BFDD6-DE50-4A32-A86B-9F45955B4AC6}" destId="{C34B4B20-92B6-4343-9B2C-C292E189A2EE}" srcOrd="0" destOrd="0" presId="urn:microsoft.com/office/officeart/2005/8/layout/vList5"/>
    <dgm:cxn modelId="{9E74F717-2A7A-4C54-9C22-326A530FFE40}" type="presOf" srcId="{9CFB9BE3-3C71-471F-892F-376457EBF5B9}" destId="{F72FFE9A-C637-464E-9D5A-886E71F0F7CC}" srcOrd="0" destOrd="0" presId="urn:microsoft.com/office/officeart/2005/8/layout/vList5"/>
    <dgm:cxn modelId="{9AAA4043-2937-4BDA-894E-05895722A7F8}" type="presOf" srcId="{B13480D5-95F8-4F45-875B-96CA6F68ABD0}" destId="{62A2A1F8-68DE-47F5-A73B-AC1ACA2761B1}" srcOrd="0" destOrd="0" presId="urn:microsoft.com/office/officeart/2005/8/layout/vList5"/>
    <dgm:cxn modelId="{161CC974-6E98-4E5F-964B-AD5AE84618E4}" srcId="{0E0E7B3F-CC09-4A5E-BDC2-74DC23F458EA}" destId="{385F0E08-D5C2-4459-81B4-9E6578DD9B89}" srcOrd="0" destOrd="0" parTransId="{ECF09CE4-D88D-4DA4-AC92-FFE968C712F6}" sibTransId="{57268C88-046C-47D2-87BA-C7F41B70CB80}"/>
    <dgm:cxn modelId="{1464DD69-4F22-44AA-BEE8-2983CF2E87B4}" type="presOf" srcId="{24FA8A63-3E02-4269-9ADF-C90880E69029}" destId="{7254DDFC-C7D3-4BED-B7DC-F0E98F0ACE01}" srcOrd="0" destOrd="0" presId="urn:microsoft.com/office/officeart/2005/8/layout/vList5"/>
    <dgm:cxn modelId="{C72C1556-F02E-4F5C-84D7-3473550805F7}" type="presOf" srcId="{B7AE7D82-87AC-4BF2-8F36-D827803B306F}" destId="{84783443-073B-40EF-B3AC-A0DB9F567B21}" srcOrd="0" destOrd="0" presId="urn:microsoft.com/office/officeart/2005/8/layout/vList5"/>
    <dgm:cxn modelId="{012E5084-6196-4E86-9D0A-130A7C85604B}" type="presOf" srcId="{0E0E7B3F-CC09-4A5E-BDC2-74DC23F458EA}" destId="{6A13B08C-AEF2-4512-A286-D6DF8BD3B7C8}" srcOrd="0" destOrd="0" presId="urn:microsoft.com/office/officeart/2005/8/layout/vList5"/>
    <dgm:cxn modelId="{CC5EA192-5C43-49B0-BC8D-5FF72B1E7DB1}" srcId="{A462C7E9-8437-45B4-AEB0-A28CAA3A3823}" destId="{B13480D5-95F8-4F45-875B-96CA6F68ABD0}" srcOrd="4" destOrd="0" parTransId="{F140F94F-812E-4C34-9B91-5870E9AA14C3}" sibTransId="{BD58361E-B871-4A42-974D-C55C02DCF234}"/>
    <dgm:cxn modelId="{0A38460C-6A1D-4590-828F-F41A466C130F}" type="presParOf" srcId="{897E798B-C855-4292-AF59-AC775622CBA9}" destId="{AA1D2FA9-0A6E-42FA-984B-78C508DBB07E}" srcOrd="0" destOrd="0" presId="urn:microsoft.com/office/officeart/2005/8/layout/vList5"/>
    <dgm:cxn modelId="{D5F04742-082C-4C1D-8748-15FEE7DE0D98}" type="presParOf" srcId="{AA1D2FA9-0A6E-42FA-984B-78C508DBB07E}" destId="{7254DDFC-C7D3-4BED-B7DC-F0E98F0ACE01}" srcOrd="0" destOrd="0" presId="urn:microsoft.com/office/officeart/2005/8/layout/vList5"/>
    <dgm:cxn modelId="{50B246E5-5077-4680-BC0A-0AB02AC86CC7}" type="presParOf" srcId="{AA1D2FA9-0A6E-42FA-984B-78C508DBB07E}" destId="{4AF3B274-FD6B-4BF5-BF0C-E0A764012BB9}" srcOrd="1" destOrd="0" presId="urn:microsoft.com/office/officeart/2005/8/layout/vList5"/>
    <dgm:cxn modelId="{5CF01A9D-BBD1-4D04-B191-8DFBB878376E}" type="presParOf" srcId="{897E798B-C855-4292-AF59-AC775622CBA9}" destId="{14E63956-EAF0-464F-8934-AB408EEE9B0B}" srcOrd="1" destOrd="0" presId="urn:microsoft.com/office/officeart/2005/8/layout/vList5"/>
    <dgm:cxn modelId="{C4E739BE-AAD6-4DB0-A582-FC3AA7E7C053}" type="presParOf" srcId="{897E798B-C855-4292-AF59-AC775622CBA9}" destId="{16371A81-27FB-4313-87A2-9743FE3DEADF}" srcOrd="2" destOrd="0" presId="urn:microsoft.com/office/officeart/2005/8/layout/vList5"/>
    <dgm:cxn modelId="{6AC7A093-B068-4E55-BAD8-DA1BF98A5095}" type="presParOf" srcId="{16371A81-27FB-4313-87A2-9743FE3DEADF}" destId="{6A13B08C-AEF2-4512-A286-D6DF8BD3B7C8}" srcOrd="0" destOrd="0" presId="urn:microsoft.com/office/officeart/2005/8/layout/vList5"/>
    <dgm:cxn modelId="{241DC87C-5C6D-4E14-B2CF-38CB7D155206}" type="presParOf" srcId="{16371A81-27FB-4313-87A2-9743FE3DEADF}" destId="{200614D8-965A-4768-899B-3A39725F1963}" srcOrd="1" destOrd="0" presId="urn:microsoft.com/office/officeart/2005/8/layout/vList5"/>
    <dgm:cxn modelId="{19DF81B0-7B16-406A-B3A2-671A6B0D2D69}" type="presParOf" srcId="{897E798B-C855-4292-AF59-AC775622CBA9}" destId="{90C4BE97-F2B3-4C71-A82D-415CFF907D89}" srcOrd="3" destOrd="0" presId="urn:microsoft.com/office/officeart/2005/8/layout/vList5"/>
    <dgm:cxn modelId="{A1CCDA47-9AE6-4292-AA33-5BAA97CAE92E}" type="presParOf" srcId="{897E798B-C855-4292-AF59-AC775622CBA9}" destId="{09C4ED67-5B2E-486B-AAC7-51A79B598125}" srcOrd="4" destOrd="0" presId="urn:microsoft.com/office/officeart/2005/8/layout/vList5"/>
    <dgm:cxn modelId="{07DB99EC-2D69-4827-8FBF-6E1CF60DDA8D}" type="presParOf" srcId="{09C4ED67-5B2E-486B-AAC7-51A79B598125}" destId="{84783443-073B-40EF-B3AC-A0DB9F567B21}" srcOrd="0" destOrd="0" presId="urn:microsoft.com/office/officeart/2005/8/layout/vList5"/>
    <dgm:cxn modelId="{3B814A5D-A4C6-429C-BE27-E3AACF4EC69A}" type="presParOf" srcId="{09C4ED67-5B2E-486B-AAC7-51A79B598125}" destId="{F72FFE9A-C637-464E-9D5A-886E71F0F7CC}" srcOrd="1" destOrd="0" presId="urn:microsoft.com/office/officeart/2005/8/layout/vList5"/>
    <dgm:cxn modelId="{0A0CFBD0-61A3-47AA-8167-C5610F3B07B5}" type="presParOf" srcId="{897E798B-C855-4292-AF59-AC775622CBA9}" destId="{56CF0165-8E3E-4C6E-80AE-30670EDE8A24}" srcOrd="5" destOrd="0" presId="urn:microsoft.com/office/officeart/2005/8/layout/vList5"/>
    <dgm:cxn modelId="{6DF78C12-1304-47F7-B2F4-2BB2480D9F10}" type="presParOf" srcId="{897E798B-C855-4292-AF59-AC775622CBA9}" destId="{A548D9AB-6325-4320-AE75-5C716D57D61F}" srcOrd="6" destOrd="0" presId="urn:microsoft.com/office/officeart/2005/8/layout/vList5"/>
    <dgm:cxn modelId="{DD3FB96E-575B-4151-B4E6-CA7CA151225C}" type="presParOf" srcId="{A548D9AB-6325-4320-AE75-5C716D57D61F}" destId="{CCB9911F-DD02-4237-B906-A48362A0E1C8}" srcOrd="0" destOrd="0" presId="urn:microsoft.com/office/officeart/2005/8/layout/vList5"/>
    <dgm:cxn modelId="{3D03EDD4-0293-4A1F-840F-FF66EDD6D993}" type="presParOf" srcId="{A548D9AB-6325-4320-AE75-5C716D57D61F}" destId="{88D3E839-61CF-423D-B397-9EB5E8FB5E11}" srcOrd="1" destOrd="0" presId="urn:microsoft.com/office/officeart/2005/8/layout/vList5"/>
    <dgm:cxn modelId="{09D5FF53-D5F3-4BBF-A8E7-3570A496B199}" type="presParOf" srcId="{897E798B-C855-4292-AF59-AC775622CBA9}" destId="{44F20EDF-3544-431C-AF92-8FF8E73472C8}" srcOrd="7" destOrd="0" presId="urn:microsoft.com/office/officeart/2005/8/layout/vList5"/>
    <dgm:cxn modelId="{E18ABC21-8812-46B0-8D3C-9DD991E21735}" type="presParOf" srcId="{897E798B-C855-4292-AF59-AC775622CBA9}" destId="{0A35F93D-D40A-4F96-A6A3-FCB2D4D724BD}" srcOrd="8" destOrd="0" presId="urn:microsoft.com/office/officeart/2005/8/layout/vList5"/>
    <dgm:cxn modelId="{B0BC5DB2-3D1E-45BF-BB88-986F1B80F2C8}" type="presParOf" srcId="{0A35F93D-D40A-4F96-A6A3-FCB2D4D724BD}" destId="{62A2A1F8-68DE-47F5-A73B-AC1ACA2761B1}" srcOrd="0" destOrd="0" presId="urn:microsoft.com/office/officeart/2005/8/layout/vList5"/>
    <dgm:cxn modelId="{5A1B11BC-2A78-4AAC-833A-8C48A8634049}" type="presParOf" srcId="{0A35F93D-D40A-4F96-A6A3-FCB2D4D724BD}" destId="{C34B4B20-92B6-4343-9B2C-C292E189A2E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462C7E9-8437-45B4-AEB0-A28CAA3A38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4FA8A63-3E02-4269-9ADF-C90880E69029}">
      <dgm:prSet phldrT="[Text]" custT="1"/>
      <dgm:spPr/>
      <dgm:t>
        <a:bodyPr/>
        <a:lstStyle/>
        <a:p>
          <a:r>
            <a:rPr lang="en-US" sz="3600" dirty="0" smtClean="0"/>
            <a:t>Workspace Security</a:t>
          </a:r>
          <a:endParaRPr lang="en-US" sz="3600" dirty="0"/>
        </a:p>
      </dgm:t>
    </dgm:pt>
    <dgm:pt modelId="{833A397D-35BB-4423-98B7-4FAB83DD6516}" type="parTrans" cxnId="{B1FA7D55-AFA7-4020-8A63-59BADEF62ADB}">
      <dgm:prSet/>
      <dgm:spPr/>
      <dgm:t>
        <a:bodyPr/>
        <a:lstStyle/>
        <a:p>
          <a:endParaRPr lang="en-US"/>
        </a:p>
      </dgm:t>
    </dgm:pt>
    <dgm:pt modelId="{9752C707-6A90-4D02-911B-EA268DF360DB}" type="sibTrans" cxnId="{B1FA7D55-AFA7-4020-8A63-59BADEF62ADB}">
      <dgm:prSet/>
      <dgm:spPr/>
      <dgm:t>
        <a:bodyPr/>
        <a:lstStyle/>
        <a:p>
          <a:endParaRPr lang="en-US"/>
        </a:p>
      </dgm:t>
    </dgm:pt>
    <dgm:pt modelId="{3C745C92-CB4C-4A5E-9C18-AEA2D49A2F80}">
      <dgm:prSet phldrT="[Text]"/>
      <dgm:spPr/>
      <dgm:t>
        <a:bodyPr/>
        <a:lstStyle/>
        <a:p>
          <a:r>
            <a:rPr lang="en-US" dirty="0" smtClean="0"/>
            <a:t>Workspace</a:t>
          </a:r>
          <a:r>
            <a:rPr lang="en-US" baseline="0" dirty="0" smtClean="0"/>
            <a:t> security is applied on the workspace which can be shared with other users to share the workspace with permissions set on it.</a:t>
          </a:r>
          <a:endParaRPr lang="en-US" dirty="0"/>
        </a:p>
      </dgm:t>
    </dgm:pt>
    <dgm:pt modelId="{8257FE85-3B7B-46B0-AF67-5F09AFE5B750}" type="parTrans" cxnId="{1071A27E-C73E-4352-9516-8C934B5C660A}">
      <dgm:prSet/>
      <dgm:spPr/>
      <dgm:t>
        <a:bodyPr/>
        <a:lstStyle/>
        <a:p>
          <a:endParaRPr lang="en-US"/>
        </a:p>
      </dgm:t>
    </dgm:pt>
    <dgm:pt modelId="{DBD41E0D-7177-4226-99EF-F62E48FFECB1}" type="sibTrans" cxnId="{1071A27E-C73E-4352-9516-8C934B5C660A}">
      <dgm:prSet/>
      <dgm:spPr/>
      <dgm:t>
        <a:bodyPr/>
        <a:lstStyle/>
        <a:p>
          <a:endParaRPr lang="en-US"/>
        </a:p>
      </dgm:t>
    </dgm:pt>
    <dgm:pt modelId="{0E0E7B3F-CC09-4A5E-BDC2-74DC23F458EA}">
      <dgm:prSet phldrT="[Text]"/>
      <dgm:spPr>
        <a:solidFill>
          <a:schemeClr val="accent2"/>
        </a:solidFill>
      </dgm:spPr>
      <dgm:t>
        <a:bodyPr/>
        <a:lstStyle/>
        <a:p>
          <a:r>
            <a:rPr lang="en-US" dirty="0" smtClean="0"/>
            <a:t>Report Security</a:t>
          </a:r>
          <a:endParaRPr lang="en-US" dirty="0"/>
        </a:p>
      </dgm:t>
    </dgm:pt>
    <dgm:pt modelId="{E4BC2F3A-4E4A-408F-96D6-458DDE8922C9}" type="parTrans" cxnId="{E7D778DA-9253-41DB-9453-4D78B1022C8D}">
      <dgm:prSet/>
      <dgm:spPr/>
      <dgm:t>
        <a:bodyPr/>
        <a:lstStyle/>
        <a:p>
          <a:endParaRPr lang="en-US"/>
        </a:p>
      </dgm:t>
    </dgm:pt>
    <dgm:pt modelId="{A9F68062-3880-45C9-A673-A2CCEFE1D7FA}" type="sibTrans" cxnId="{E7D778DA-9253-41DB-9453-4D78B1022C8D}">
      <dgm:prSet/>
      <dgm:spPr/>
      <dgm:t>
        <a:bodyPr/>
        <a:lstStyle/>
        <a:p>
          <a:endParaRPr lang="en-US"/>
        </a:p>
      </dgm:t>
    </dgm:pt>
    <dgm:pt modelId="{385F0E08-D5C2-4459-81B4-9E6578DD9B89}">
      <dgm:prSet phldrT="[Text]"/>
      <dgm:spPr/>
      <dgm:t>
        <a:bodyPr/>
        <a:lstStyle/>
        <a:p>
          <a:r>
            <a:rPr lang="en-US" dirty="0" smtClean="0"/>
            <a:t>Report</a:t>
          </a:r>
          <a:r>
            <a:rPr lang="en-US" baseline="0" dirty="0" smtClean="0"/>
            <a:t> level security is applied on the report level while sharing the report with users.</a:t>
          </a:r>
          <a:endParaRPr lang="en-US" dirty="0"/>
        </a:p>
      </dgm:t>
    </dgm:pt>
    <dgm:pt modelId="{ECF09CE4-D88D-4DA4-AC92-FFE968C712F6}" type="parTrans" cxnId="{161CC974-6E98-4E5F-964B-AD5AE84618E4}">
      <dgm:prSet/>
      <dgm:spPr/>
      <dgm:t>
        <a:bodyPr/>
        <a:lstStyle/>
        <a:p>
          <a:endParaRPr lang="en-US"/>
        </a:p>
      </dgm:t>
    </dgm:pt>
    <dgm:pt modelId="{57268C88-046C-47D2-87BA-C7F41B70CB80}" type="sibTrans" cxnId="{161CC974-6E98-4E5F-964B-AD5AE84618E4}">
      <dgm:prSet/>
      <dgm:spPr/>
      <dgm:t>
        <a:bodyPr/>
        <a:lstStyle/>
        <a:p>
          <a:endParaRPr lang="en-US"/>
        </a:p>
      </dgm:t>
    </dgm:pt>
    <dgm:pt modelId="{B7AE7D82-87AC-4BF2-8F36-D827803B306F}">
      <dgm:prSet phldrT="[Text]"/>
      <dgm:spPr>
        <a:solidFill>
          <a:schemeClr val="accent3"/>
        </a:solidFill>
      </dgm:spPr>
      <dgm:t>
        <a:bodyPr/>
        <a:lstStyle/>
        <a:p>
          <a:r>
            <a:rPr lang="en-US" dirty="0" smtClean="0"/>
            <a:t>Row Level Security</a:t>
          </a:r>
          <a:endParaRPr lang="en-US" dirty="0"/>
        </a:p>
      </dgm:t>
    </dgm:pt>
    <dgm:pt modelId="{708AAE02-CF63-46AC-BED4-7CE6914337AC}" type="parTrans" cxnId="{35BA299E-AB79-47AA-89E0-256D8DB070C0}">
      <dgm:prSet/>
      <dgm:spPr/>
      <dgm:t>
        <a:bodyPr/>
        <a:lstStyle/>
        <a:p>
          <a:endParaRPr lang="en-US"/>
        </a:p>
      </dgm:t>
    </dgm:pt>
    <dgm:pt modelId="{5E4FA69A-7442-47A1-BAEC-25AA7FEC43F9}" type="sibTrans" cxnId="{35BA299E-AB79-47AA-89E0-256D8DB070C0}">
      <dgm:prSet/>
      <dgm:spPr/>
      <dgm:t>
        <a:bodyPr/>
        <a:lstStyle/>
        <a:p>
          <a:endParaRPr lang="en-US"/>
        </a:p>
      </dgm:t>
    </dgm:pt>
    <dgm:pt modelId="{9CFB9BE3-3C71-471F-892F-376457EBF5B9}">
      <dgm:prSet phldrT="[Text]"/>
      <dgm:spPr/>
      <dgm:t>
        <a:bodyPr/>
        <a:lstStyle/>
        <a:p>
          <a:r>
            <a:rPr lang="en-US" dirty="0" smtClean="0"/>
            <a:t>Row Level Security is used to apply security at the data level based upon different roles.</a:t>
          </a:r>
          <a:endParaRPr lang="en-US" dirty="0"/>
        </a:p>
      </dgm:t>
    </dgm:pt>
    <dgm:pt modelId="{762DEA4E-C1EF-4307-BAC7-815B7383B603}" type="parTrans" cxnId="{D1F9AD0F-E988-4293-91A4-B0ADCE03BCFA}">
      <dgm:prSet/>
      <dgm:spPr/>
      <dgm:t>
        <a:bodyPr/>
        <a:lstStyle/>
        <a:p>
          <a:endParaRPr lang="en-US"/>
        </a:p>
      </dgm:t>
    </dgm:pt>
    <dgm:pt modelId="{ED84B955-013B-4363-80D6-BEF4ECED32DE}" type="sibTrans" cxnId="{D1F9AD0F-E988-4293-91A4-B0ADCE03BCFA}">
      <dgm:prSet/>
      <dgm:spPr/>
      <dgm:t>
        <a:bodyPr/>
        <a:lstStyle/>
        <a:p>
          <a:endParaRPr lang="en-US"/>
        </a:p>
      </dgm:t>
    </dgm:pt>
    <dgm:pt modelId="{897E798B-C855-4292-AF59-AC775622CBA9}" type="pres">
      <dgm:prSet presAssocID="{A462C7E9-8437-45B4-AEB0-A28CAA3A3823}" presName="Name0" presStyleCnt="0">
        <dgm:presLayoutVars>
          <dgm:dir/>
          <dgm:animLvl val="lvl"/>
          <dgm:resizeHandles val="exact"/>
        </dgm:presLayoutVars>
      </dgm:prSet>
      <dgm:spPr/>
      <dgm:t>
        <a:bodyPr/>
        <a:lstStyle/>
        <a:p>
          <a:endParaRPr lang="en-US"/>
        </a:p>
      </dgm:t>
    </dgm:pt>
    <dgm:pt modelId="{AA1D2FA9-0A6E-42FA-984B-78C508DBB07E}" type="pres">
      <dgm:prSet presAssocID="{24FA8A63-3E02-4269-9ADF-C90880E69029}" presName="linNode" presStyleCnt="0"/>
      <dgm:spPr/>
    </dgm:pt>
    <dgm:pt modelId="{7254DDFC-C7D3-4BED-B7DC-F0E98F0ACE01}" type="pres">
      <dgm:prSet presAssocID="{24FA8A63-3E02-4269-9ADF-C90880E69029}" presName="parentText" presStyleLbl="node1" presStyleIdx="0" presStyleCnt="3" custLinFactNeighborX="-42505" custLinFactNeighborY="-229">
        <dgm:presLayoutVars>
          <dgm:chMax val="1"/>
          <dgm:bulletEnabled val="1"/>
        </dgm:presLayoutVars>
      </dgm:prSet>
      <dgm:spPr/>
      <dgm:t>
        <a:bodyPr/>
        <a:lstStyle/>
        <a:p>
          <a:endParaRPr lang="en-US"/>
        </a:p>
      </dgm:t>
    </dgm:pt>
    <dgm:pt modelId="{4AF3B274-FD6B-4BF5-BF0C-E0A764012BB9}" type="pres">
      <dgm:prSet presAssocID="{24FA8A63-3E02-4269-9ADF-C90880E69029}" presName="descendantText" presStyleLbl="alignAccFollowNode1" presStyleIdx="0" presStyleCnt="3">
        <dgm:presLayoutVars>
          <dgm:bulletEnabled val="1"/>
        </dgm:presLayoutVars>
      </dgm:prSet>
      <dgm:spPr/>
      <dgm:t>
        <a:bodyPr/>
        <a:lstStyle/>
        <a:p>
          <a:endParaRPr lang="en-US"/>
        </a:p>
      </dgm:t>
    </dgm:pt>
    <dgm:pt modelId="{14E63956-EAF0-464F-8934-AB408EEE9B0B}" type="pres">
      <dgm:prSet presAssocID="{9752C707-6A90-4D02-911B-EA268DF360DB}" presName="sp" presStyleCnt="0"/>
      <dgm:spPr/>
    </dgm:pt>
    <dgm:pt modelId="{16371A81-27FB-4313-87A2-9743FE3DEADF}" type="pres">
      <dgm:prSet presAssocID="{0E0E7B3F-CC09-4A5E-BDC2-74DC23F458EA}" presName="linNode" presStyleCnt="0"/>
      <dgm:spPr/>
    </dgm:pt>
    <dgm:pt modelId="{6A13B08C-AEF2-4512-A286-D6DF8BD3B7C8}" type="pres">
      <dgm:prSet presAssocID="{0E0E7B3F-CC09-4A5E-BDC2-74DC23F458EA}" presName="parentText" presStyleLbl="node1" presStyleIdx="1" presStyleCnt="3">
        <dgm:presLayoutVars>
          <dgm:chMax val="1"/>
          <dgm:bulletEnabled val="1"/>
        </dgm:presLayoutVars>
      </dgm:prSet>
      <dgm:spPr/>
      <dgm:t>
        <a:bodyPr/>
        <a:lstStyle/>
        <a:p>
          <a:endParaRPr lang="en-US"/>
        </a:p>
      </dgm:t>
    </dgm:pt>
    <dgm:pt modelId="{200614D8-965A-4768-899B-3A39725F1963}" type="pres">
      <dgm:prSet presAssocID="{0E0E7B3F-CC09-4A5E-BDC2-74DC23F458EA}" presName="descendantText" presStyleLbl="alignAccFollowNode1" presStyleIdx="1" presStyleCnt="3">
        <dgm:presLayoutVars>
          <dgm:bulletEnabled val="1"/>
        </dgm:presLayoutVars>
      </dgm:prSet>
      <dgm:spPr/>
      <dgm:t>
        <a:bodyPr/>
        <a:lstStyle/>
        <a:p>
          <a:endParaRPr lang="en-US"/>
        </a:p>
      </dgm:t>
    </dgm:pt>
    <dgm:pt modelId="{90C4BE97-F2B3-4C71-A82D-415CFF907D89}" type="pres">
      <dgm:prSet presAssocID="{A9F68062-3880-45C9-A673-A2CCEFE1D7FA}" presName="sp" presStyleCnt="0"/>
      <dgm:spPr/>
    </dgm:pt>
    <dgm:pt modelId="{09C4ED67-5B2E-486B-AAC7-51A79B598125}" type="pres">
      <dgm:prSet presAssocID="{B7AE7D82-87AC-4BF2-8F36-D827803B306F}" presName="linNode" presStyleCnt="0"/>
      <dgm:spPr/>
    </dgm:pt>
    <dgm:pt modelId="{84783443-073B-40EF-B3AC-A0DB9F567B21}" type="pres">
      <dgm:prSet presAssocID="{B7AE7D82-87AC-4BF2-8F36-D827803B306F}" presName="parentText" presStyleLbl="node1" presStyleIdx="2" presStyleCnt="3">
        <dgm:presLayoutVars>
          <dgm:chMax val="1"/>
          <dgm:bulletEnabled val="1"/>
        </dgm:presLayoutVars>
      </dgm:prSet>
      <dgm:spPr/>
      <dgm:t>
        <a:bodyPr/>
        <a:lstStyle/>
        <a:p>
          <a:endParaRPr lang="en-US"/>
        </a:p>
      </dgm:t>
    </dgm:pt>
    <dgm:pt modelId="{F72FFE9A-C637-464E-9D5A-886E71F0F7CC}" type="pres">
      <dgm:prSet presAssocID="{B7AE7D82-87AC-4BF2-8F36-D827803B306F}" presName="descendantText" presStyleLbl="alignAccFollowNode1" presStyleIdx="2" presStyleCnt="3">
        <dgm:presLayoutVars>
          <dgm:bulletEnabled val="1"/>
        </dgm:presLayoutVars>
      </dgm:prSet>
      <dgm:spPr/>
      <dgm:t>
        <a:bodyPr/>
        <a:lstStyle/>
        <a:p>
          <a:endParaRPr lang="en-US"/>
        </a:p>
      </dgm:t>
    </dgm:pt>
  </dgm:ptLst>
  <dgm:cxnLst>
    <dgm:cxn modelId="{03921BE1-60A9-43E4-A3B2-0D52E4B49706}" type="presOf" srcId="{9CFB9BE3-3C71-471F-892F-376457EBF5B9}" destId="{F72FFE9A-C637-464E-9D5A-886E71F0F7CC}" srcOrd="0" destOrd="0" presId="urn:microsoft.com/office/officeart/2005/8/layout/vList5"/>
    <dgm:cxn modelId="{E8CDCE24-C09D-4A10-BF15-C95E38DAEB62}" type="presOf" srcId="{3C745C92-CB4C-4A5E-9C18-AEA2D49A2F80}" destId="{4AF3B274-FD6B-4BF5-BF0C-E0A764012BB9}" srcOrd="0" destOrd="0" presId="urn:microsoft.com/office/officeart/2005/8/layout/vList5"/>
    <dgm:cxn modelId="{35BA299E-AB79-47AA-89E0-256D8DB070C0}" srcId="{A462C7E9-8437-45B4-AEB0-A28CAA3A3823}" destId="{B7AE7D82-87AC-4BF2-8F36-D827803B306F}" srcOrd="2" destOrd="0" parTransId="{708AAE02-CF63-46AC-BED4-7CE6914337AC}" sibTransId="{5E4FA69A-7442-47A1-BAEC-25AA7FEC43F9}"/>
    <dgm:cxn modelId="{1CA93100-E67B-4713-91B5-FFF13CC0667B}" type="presOf" srcId="{A462C7E9-8437-45B4-AEB0-A28CAA3A3823}" destId="{897E798B-C855-4292-AF59-AC775622CBA9}" srcOrd="0" destOrd="0" presId="urn:microsoft.com/office/officeart/2005/8/layout/vList5"/>
    <dgm:cxn modelId="{2B1CCA8B-ED66-4AE0-A632-DE4FD85BD1CD}" type="presOf" srcId="{0E0E7B3F-CC09-4A5E-BDC2-74DC23F458EA}" destId="{6A13B08C-AEF2-4512-A286-D6DF8BD3B7C8}" srcOrd="0" destOrd="0" presId="urn:microsoft.com/office/officeart/2005/8/layout/vList5"/>
    <dgm:cxn modelId="{B1FA7D55-AFA7-4020-8A63-59BADEF62ADB}" srcId="{A462C7E9-8437-45B4-AEB0-A28CAA3A3823}" destId="{24FA8A63-3E02-4269-9ADF-C90880E69029}" srcOrd="0" destOrd="0" parTransId="{833A397D-35BB-4423-98B7-4FAB83DD6516}" sibTransId="{9752C707-6A90-4D02-911B-EA268DF360DB}"/>
    <dgm:cxn modelId="{E7D778DA-9253-41DB-9453-4D78B1022C8D}" srcId="{A462C7E9-8437-45B4-AEB0-A28CAA3A3823}" destId="{0E0E7B3F-CC09-4A5E-BDC2-74DC23F458EA}" srcOrd="1" destOrd="0" parTransId="{E4BC2F3A-4E4A-408F-96D6-458DDE8922C9}" sibTransId="{A9F68062-3880-45C9-A673-A2CCEFE1D7FA}"/>
    <dgm:cxn modelId="{D1F9AD0F-E988-4293-91A4-B0ADCE03BCFA}" srcId="{B7AE7D82-87AC-4BF2-8F36-D827803B306F}" destId="{9CFB9BE3-3C71-471F-892F-376457EBF5B9}" srcOrd="0" destOrd="0" parTransId="{762DEA4E-C1EF-4307-BAC7-815B7383B603}" sibTransId="{ED84B955-013B-4363-80D6-BEF4ECED32DE}"/>
    <dgm:cxn modelId="{1A859C16-68EE-410E-8F9B-5E45200D2DAF}" type="presOf" srcId="{B7AE7D82-87AC-4BF2-8F36-D827803B306F}" destId="{84783443-073B-40EF-B3AC-A0DB9F567B21}" srcOrd="0" destOrd="0" presId="urn:microsoft.com/office/officeart/2005/8/layout/vList5"/>
    <dgm:cxn modelId="{A4411FCC-A89A-435D-BF0D-5DDAEB5915E4}" type="presOf" srcId="{24FA8A63-3E02-4269-9ADF-C90880E69029}" destId="{7254DDFC-C7D3-4BED-B7DC-F0E98F0ACE01}" srcOrd="0" destOrd="0" presId="urn:microsoft.com/office/officeart/2005/8/layout/vList5"/>
    <dgm:cxn modelId="{161CC974-6E98-4E5F-964B-AD5AE84618E4}" srcId="{0E0E7B3F-CC09-4A5E-BDC2-74DC23F458EA}" destId="{385F0E08-D5C2-4459-81B4-9E6578DD9B89}" srcOrd="0" destOrd="0" parTransId="{ECF09CE4-D88D-4DA4-AC92-FFE968C712F6}" sibTransId="{57268C88-046C-47D2-87BA-C7F41B70CB80}"/>
    <dgm:cxn modelId="{1071A27E-C73E-4352-9516-8C934B5C660A}" srcId="{24FA8A63-3E02-4269-9ADF-C90880E69029}" destId="{3C745C92-CB4C-4A5E-9C18-AEA2D49A2F80}" srcOrd="0" destOrd="0" parTransId="{8257FE85-3B7B-46B0-AF67-5F09AFE5B750}" sibTransId="{DBD41E0D-7177-4226-99EF-F62E48FFECB1}"/>
    <dgm:cxn modelId="{50B69422-8852-4942-BAC4-396A454D3E02}" type="presOf" srcId="{385F0E08-D5C2-4459-81B4-9E6578DD9B89}" destId="{200614D8-965A-4768-899B-3A39725F1963}" srcOrd="0" destOrd="0" presId="urn:microsoft.com/office/officeart/2005/8/layout/vList5"/>
    <dgm:cxn modelId="{CA6FC58F-7EBD-4319-B953-7C47B25A757F}" type="presParOf" srcId="{897E798B-C855-4292-AF59-AC775622CBA9}" destId="{AA1D2FA9-0A6E-42FA-984B-78C508DBB07E}" srcOrd="0" destOrd="0" presId="urn:microsoft.com/office/officeart/2005/8/layout/vList5"/>
    <dgm:cxn modelId="{618AA3FC-601B-4750-B3FA-670E12FBE2F9}" type="presParOf" srcId="{AA1D2FA9-0A6E-42FA-984B-78C508DBB07E}" destId="{7254DDFC-C7D3-4BED-B7DC-F0E98F0ACE01}" srcOrd="0" destOrd="0" presId="urn:microsoft.com/office/officeart/2005/8/layout/vList5"/>
    <dgm:cxn modelId="{E7CC4F70-A304-4C84-84EF-76D2CAF5A431}" type="presParOf" srcId="{AA1D2FA9-0A6E-42FA-984B-78C508DBB07E}" destId="{4AF3B274-FD6B-4BF5-BF0C-E0A764012BB9}" srcOrd="1" destOrd="0" presId="urn:microsoft.com/office/officeart/2005/8/layout/vList5"/>
    <dgm:cxn modelId="{40062E5D-ABB9-4684-BFD2-9B0DBABC953B}" type="presParOf" srcId="{897E798B-C855-4292-AF59-AC775622CBA9}" destId="{14E63956-EAF0-464F-8934-AB408EEE9B0B}" srcOrd="1" destOrd="0" presId="urn:microsoft.com/office/officeart/2005/8/layout/vList5"/>
    <dgm:cxn modelId="{3A7EDC5B-8779-459E-A821-99D297A72FAF}" type="presParOf" srcId="{897E798B-C855-4292-AF59-AC775622CBA9}" destId="{16371A81-27FB-4313-87A2-9743FE3DEADF}" srcOrd="2" destOrd="0" presId="urn:microsoft.com/office/officeart/2005/8/layout/vList5"/>
    <dgm:cxn modelId="{92CFA83F-E709-437D-A85E-D9A0E813789D}" type="presParOf" srcId="{16371A81-27FB-4313-87A2-9743FE3DEADF}" destId="{6A13B08C-AEF2-4512-A286-D6DF8BD3B7C8}" srcOrd="0" destOrd="0" presId="urn:microsoft.com/office/officeart/2005/8/layout/vList5"/>
    <dgm:cxn modelId="{9832B8F5-D882-4CD0-BBE1-D9DFBAE95B4D}" type="presParOf" srcId="{16371A81-27FB-4313-87A2-9743FE3DEADF}" destId="{200614D8-965A-4768-899B-3A39725F1963}" srcOrd="1" destOrd="0" presId="urn:microsoft.com/office/officeart/2005/8/layout/vList5"/>
    <dgm:cxn modelId="{53D27078-C666-4555-9286-4EAAC0CB0ADE}" type="presParOf" srcId="{897E798B-C855-4292-AF59-AC775622CBA9}" destId="{90C4BE97-F2B3-4C71-A82D-415CFF907D89}" srcOrd="3" destOrd="0" presId="urn:microsoft.com/office/officeart/2005/8/layout/vList5"/>
    <dgm:cxn modelId="{F60DA086-A254-4D53-993C-3DA68952F5D0}" type="presParOf" srcId="{897E798B-C855-4292-AF59-AC775622CBA9}" destId="{09C4ED67-5B2E-486B-AAC7-51A79B598125}" srcOrd="4" destOrd="0" presId="urn:microsoft.com/office/officeart/2005/8/layout/vList5"/>
    <dgm:cxn modelId="{B2DD4E14-9555-4BB0-88DE-12CC9565AE02}" type="presParOf" srcId="{09C4ED67-5B2E-486B-AAC7-51A79B598125}" destId="{84783443-073B-40EF-B3AC-A0DB9F567B21}" srcOrd="0" destOrd="0" presId="urn:microsoft.com/office/officeart/2005/8/layout/vList5"/>
    <dgm:cxn modelId="{AE3B2265-381E-4CBF-9A62-52ECE9ABC558}" type="presParOf" srcId="{09C4ED67-5B2E-486B-AAC7-51A79B598125}" destId="{F72FFE9A-C637-464E-9D5A-886E71F0F7CC}"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462C7E9-8437-45B4-AEB0-A28CAA3A3823}"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n-US"/>
        </a:p>
      </dgm:t>
    </dgm:pt>
    <dgm:pt modelId="{24FA8A63-3E02-4269-9ADF-C90880E69029}">
      <dgm:prSet phldrT="[Text]"/>
      <dgm:spPr/>
      <dgm:t>
        <a:bodyPr/>
        <a:lstStyle/>
        <a:p>
          <a:r>
            <a:rPr lang="en-US" dirty="0" smtClean="0"/>
            <a:t>GetData</a:t>
          </a:r>
          <a:endParaRPr lang="en-US" dirty="0"/>
        </a:p>
      </dgm:t>
    </dgm:pt>
    <dgm:pt modelId="{833A397D-35BB-4423-98B7-4FAB83DD6516}" type="parTrans" cxnId="{B1FA7D55-AFA7-4020-8A63-59BADEF62ADB}">
      <dgm:prSet/>
      <dgm:spPr/>
      <dgm:t>
        <a:bodyPr/>
        <a:lstStyle/>
        <a:p>
          <a:endParaRPr lang="en-US"/>
        </a:p>
      </dgm:t>
    </dgm:pt>
    <dgm:pt modelId="{9752C707-6A90-4D02-911B-EA268DF360DB}" type="sibTrans" cxnId="{B1FA7D55-AFA7-4020-8A63-59BADEF62ADB}">
      <dgm:prSet/>
      <dgm:spPr/>
      <dgm:t>
        <a:bodyPr/>
        <a:lstStyle/>
        <a:p>
          <a:endParaRPr lang="en-US"/>
        </a:p>
      </dgm:t>
    </dgm:pt>
    <dgm:pt modelId="{3C745C92-CB4C-4A5E-9C18-AEA2D49A2F80}">
      <dgm:prSet phldrT="[Text]" custT="1"/>
      <dgm:spPr/>
      <dgm:t>
        <a:bodyPr/>
        <a:lstStyle/>
        <a:p>
          <a:r>
            <a:rPr lang="en-US" sz="1800" dirty="0" smtClean="0"/>
            <a:t>Power BI Get Data is used to pull data from different sources and create </a:t>
          </a:r>
          <a:r>
            <a:rPr lang="en-US" sz="1800" dirty="0" err="1" smtClean="0"/>
            <a:t>DataSets</a:t>
          </a:r>
          <a:r>
            <a:rPr lang="en-US" sz="1800" dirty="0" smtClean="0"/>
            <a:t> in Power BI Services which can used in Power BI </a:t>
          </a:r>
          <a:r>
            <a:rPr lang="en-US" sz="1800" dirty="0" err="1" smtClean="0"/>
            <a:t>DeskTop</a:t>
          </a:r>
          <a:r>
            <a:rPr lang="en-US" sz="1800" dirty="0" smtClean="0"/>
            <a:t> &amp; Web</a:t>
          </a:r>
          <a:endParaRPr lang="en-US" sz="1800" dirty="0"/>
        </a:p>
      </dgm:t>
    </dgm:pt>
    <dgm:pt modelId="{8257FE85-3B7B-46B0-AF67-5F09AFE5B750}" type="parTrans" cxnId="{1071A27E-C73E-4352-9516-8C934B5C660A}">
      <dgm:prSet/>
      <dgm:spPr/>
      <dgm:t>
        <a:bodyPr/>
        <a:lstStyle/>
        <a:p>
          <a:endParaRPr lang="en-US"/>
        </a:p>
      </dgm:t>
    </dgm:pt>
    <dgm:pt modelId="{DBD41E0D-7177-4226-99EF-F62E48FFECB1}" type="sibTrans" cxnId="{1071A27E-C73E-4352-9516-8C934B5C660A}">
      <dgm:prSet/>
      <dgm:spPr/>
      <dgm:t>
        <a:bodyPr/>
        <a:lstStyle/>
        <a:p>
          <a:endParaRPr lang="en-US"/>
        </a:p>
      </dgm:t>
    </dgm:pt>
    <dgm:pt modelId="{0E0E7B3F-CC09-4A5E-BDC2-74DC23F458EA}">
      <dgm:prSet phldrT="[Text]"/>
      <dgm:spPr>
        <a:solidFill>
          <a:schemeClr val="accent2"/>
        </a:solidFill>
      </dgm:spPr>
      <dgm:t>
        <a:bodyPr/>
        <a:lstStyle/>
        <a:p>
          <a:r>
            <a:rPr lang="en-US" dirty="0" smtClean="0"/>
            <a:t>DataFlows</a:t>
          </a:r>
          <a:endParaRPr lang="en-US" dirty="0"/>
        </a:p>
      </dgm:t>
    </dgm:pt>
    <dgm:pt modelId="{E4BC2F3A-4E4A-408F-96D6-458DDE8922C9}" type="parTrans" cxnId="{E7D778DA-9253-41DB-9453-4D78B1022C8D}">
      <dgm:prSet/>
      <dgm:spPr/>
      <dgm:t>
        <a:bodyPr/>
        <a:lstStyle/>
        <a:p>
          <a:endParaRPr lang="en-US"/>
        </a:p>
      </dgm:t>
    </dgm:pt>
    <dgm:pt modelId="{A9F68062-3880-45C9-A673-A2CCEFE1D7FA}" type="sibTrans" cxnId="{E7D778DA-9253-41DB-9453-4D78B1022C8D}">
      <dgm:prSet/>
      <dgm:spPr/>
      <dgm:t>
        <a:bodyPr/>
        <a:lstStyle/>
        <a:p>
          <a:endParaRPr lang="en-US"/>
        </a:p>
      </dgm:t>
    </dgm:pt>
    <dgm:pt modelId="{385F0E08-D5C2-4459-81B4-9E6578DD9B89}">
      <dgm:prSet phldrT="[Text]"/>
      <dgm:spPr/>
      <dgm:t>
        <a:bodyPr/>
        <a:lstStyle/>
        <a:p>
          <a:r>
            <a:rPr lang="en-US" dirty="0" smtClean="0">
              <a:latin typeface="+mn-lt"/>
            </a:rPr>
            <a:t>Power BI Data Flow is the data transformation component in Power BI. It is a Power Query process that runs in the cloud, independent from Power BI report and dataset, and store the data into CDM: Common Data Model inside Azure Data Lake storage.</a:t>
          </a:r>
          <a:endParaRPr lang="en-US" dirty="0"/>
        </a:p>
      </dgm:t>
    </dgm:pt>
    <dgm:pt modelId="{ECF09CE4-D88D-4DA4-AC92-FFE968C712F6}" type="parTrans" cxnId="{161CC974-6E98-4E5F-964B-AD5AE84618E4}">
      <dgm:prSet/>
      <dgm:spPr/>
      <dgm:t>
        <a:bodyPr/>
        <a:lstStyle/>
        <a:p>
          <a:endParaRPr lang="en-US"/>
        </a:p>
      </dgm:t>
    </dgm:pt>
    <dgm:pt modelId="{57268C88-046C-47D2-87BA-C7F41B70CB80}" type="sibTrans" cxnId="{161CC974-6E98-4E5F-964B-AD5AE84618E4}">
      <dgm:prSet/>
      <dgm:spPr/>
      <dgm:t>
        <a:bodyPr/>
        <a:lstStyle/>
        <a:p>
          <a:endParaRPr lang="en-US"/>
        </a:p>
      </dgm:t>
    </dgm:pt>
    <dgm:pt modelId="{B7AE7D82-87AC-4BF2-8F36-D827803B306F}">
      <dgm:prSet phldrT="[Text]"/>
      <dgm:spPr>
        <a:solidFill>
          <a:schemeClr val="accent3"/>
        </a:solidFill>
      </dgm:spPr>
      <dgm:t>
        <a:bodyPr/>
        <a:lstStyle/>
        <a:p>
          <a:r>
            <a:rPr lang="en-IN" b="1" dirty="0" smtClean="0"/>
            <a:t>Power BI app</a:t>
          </a:r>
          <a:endParaRPr lang="en-US" dirty="0"/>
        </a:p>
      </dgm:t>
    </dgm:pt>
    <dgm:pt modelId="{708AAE02-CF63-46AC-BED4-7CE6914337AC}" type="parTrans" cxnId="{35BA299E-AB79-47AA-89E0-256D8DB070C0}">
      <dgm:prSet/>
      <dgm:spPr/>
      <dgm:t>
        <a:bodyPr/>
        <a:lstStyle/>
        <a:p>
          <a:endParaRPr lang="en-US"/>
        </a:p>
      </dgm:t>
    </dgm:pt>
    <dgm:pt modelId="{5E4FA69A-7442-47A1-BAEC-25AA7FEC43F9}" type="sibTrans" cxnId="{35BA299E-AB79-47AA-89E0-256D8DB070C0}">
      <dgm:prSet/>
      <dgm:spPr/>
      <dgm:t>
        <a:bodyPr/>
        <a:lstStyle/>
        <a:p>
          <a:endParaRPr lang="en-US"/>
        </a:p>
      </dgm:t>
    </dgm:pt>
    <dgm:pt modelId="{9CFB9BE3-3C71-471F-892F-376457EBF5B9}">
      <dgm:prSet phldrT="[Text]" custT="1"/>
      <dgm:spPr/>
      <dgm:t>
        <a:bodyPr/>
        <a:lstStyle/>
        <a:p>
          <a:endParaRPr lang="en-US" sz="1600" dirty="0"/>
        </a:p>
      </dgm:t>
    </dgm:pt>
    <dgm:pt modelId="{762DEA4E-C1EF-4307-BAC7-815B7383B603}" type="parTrans" cxnId="{D1F9AD0F-E988-4293-91A4-B0ADCE03BCFA}">
      <dgm:prSet/>
      <dgm:spPr/>
      <dgm:t>
        <a:bodyPr/>
        <a:lstStyle/>
        <a:p>
          <a:endParaRPr lang="en-US"/>
        </a:p>
      </dgm:t>
    </dgm:pt>
    <dgm:pt modelId="{ED84B955-013B-4363-80D6-BEF4ECED32DE}" type="sibTrans" cxnId="{D1F9AD0F-E988-4293-91A4-B0ADCE03BCFA}">
      <dgm:prSet/>
      <dgm:spPr/>
      <dgm:t>
        <a:bodyPr/>
        <a:lstStyle/>
        <a:p>
          <a:endParaRPr lang="en-US"/>
        </a:p>
      </dgm:t>
    </dgm:pt>
    <dgm:pt modelId="{5D7CF974-6FEA-43A5-9100-74F94EC87D83}">
      <dgm:prSet phldrT="[Text]"/>
      <dgm:spPr>
        <a:solidFill>
          <a:schemeClr val="accent6"/>
        </a:solidFill>
      </dgm:spPr>
      <dgm:t>
        <a:bodyPr/>
        <a:lstStyle/>
        <a:p>
          <a:r>
            <a:rPr lang="en-US" dirty="0" smtClean="0"/>
            <a:t>Deployment Pipeline</a:t>
          </a:r>
          <a:endParaRPr lang="en-US" dirty="0"/>
        </a:p>
      </dgm:t>
    </dgm:pt>
    <dgm:pt modelId="{4290F40C-9840-4945-953C-C7F7B2F14279}" type="parTrans" cxnId="{1398957F-DD7F-4CEC-B7D7-930E1AC03549}">
      <dgm:prSet/>
      <dgm:spPr/>
      <dgm:t>
        <a:bodyPr/>
        <a:lstStyle/>
        <a:p>
          <a:endParaRPr lang="en-US"/>
        </a:p>
      </dgm:t>
    </dgm:pt>
    <dgm:pt modelId="{6660344E-F507-4A76-A6CD-30D25C430497}" type="sibTrans" cxnId="{1398957F-DD7F-4CEC-B7D7-930E1AC03549}">
      <dgm:prSet/>
      <dgm:spPr/>
      <dgm:t>
        <a:bodyPr/>
        <a:lstStyle/>
        <a:p>
          <a:endParaRPr lang="en-US"/>
        </a:p>
      </dgm:t>
    </dgm:pt>
    <dgm:pt modelId="{6181F1C3-1D45-4EDE-9FE5-1BE4BC541F97}">
      <dgm:prSet phldrT="[Text]"/>
      <dgm:spPr/>
      <dgm:t>
        <a:bodyPr/>
        <a:lstStyle/>
        <a:p>
          <a:endParaRPr lang="en-US" dirty="0"/>
        </a:p>
      </dgm:t>
    </dgm:pt>
    <dgm:pt modelId="{90F10172-6DD3-482A-B6AC-EE39F7C54885}" type="parTrans" cxnId="{D39D35D3-CD1F-40BB-883C-96E15322BF46}">
      <dgm:prSet/>
      <dgm:spPr/>
      <dgm:t>
        <a:bodyPr/>
        <a:lstStyle/>
        <a:p>
          <a:endParaRPr lang="en-US"/>
        </a:p>
      </dgm:t>
    </dgm:pt>
    <dgm:pt modelId="{4AFE4955-118B-4F48-80D8-99FBF95BBE1E}" type="sibTrans" cxnId="{D39D35D3-CD1F-40BB-883C-96E15322BF46}">
      <dgm:prSet/>
      <dgm:spPr/>
      <dgm:t>
        <a:bodyPr/>
        <a:lstStyle/>
        <a:p>
          <a:endParaRPr lang="en-US"/>
        </a:p>
      </dgm:t>
    </dgm:pt>
    <dgm:pt modelId="{64F82E56-9DA6-4EB0-BF61-4BA941180F32}">
      <dgm:prSet custT="1"/>
      <dgm:spPr/>
      <dgm:t>
        <a:bodyPr/>
        <a:lstStyle/>
        <a:p>
          <a:r>
            <a:rPr lang="en-IN" sz="1600" dirty="0" smtClean="0"/>
            <a:t>Power BI App is a way of sharing content with end users. An </a:t>
          </a:r>
          <a:r>
            <a:rPr lang="en-IN" sz="1600" i="1" dirty="0" smtClean="0"/>
            <a:t>app</a:t>
          </a:r>
          <a:r>
            <a:rPr lang="en-IN" sz="1600" dirty="0" smtClean="0"/>
            <a:t> is a Power BI content type that combines related dashboards and reports, all in one place. An app can have one or more dashboards and one or more reports, all bundled together. </a:t>
          </a:r>
          <a:endParaRPr lang="en-IN" sz="1600" dirty="0"/>
        </a:p>
      </dgm:t>
    </dgm:pt>
    <dgm:pt modelId="{1240A938-1F53-4F1E-AA42-85074C435E3E}" type="parTrans" cxnId="{F0CE1499-3CC7-498B-9A69-19778DB38BAC}">
      <dgm:prSet/>
      <dgm:spPr/>
      <dgm:t>
        <a:bodyPr/>
        <a:lstStyle/>
        <a:p>
          <a:endParaRPr lang="en-IN"/>
        </a:p>
      </dgm:t>
    </dgm:pt>
    <dgm:pt modelId="{8B268D90-5007-42F0-BA68-8D962E6B3FFF}" type="sibTrans" cxnId="{F0CE1499-3CC7-498B-9A69-19778DB38BAC}">
      <dgm:prSet/>
      <dgm:spPr/>
      <dgm:t>
        <a:bodyPr/>
        <a:lstStyle/>
        <a:p>
          <a:endParaRPr lang="en-IN"/>
        </a:p>
      </dgm:t>
    </dgm:pt>
    <dgm:pt modelId="{AB273303-D4EC-4481-A83D-E164259035BD}">
      <dgm:prSet/>
      <dgm:spPr/>
      <dgm:t>
        <a:bodyPr/>
        <a:lstStyle/>
        <a:p>
          <a:r>
            <a:rPr lang="en-IN" dirty="0" smtClean="0"/>
            <a:t>Deployment Pipelines allows you to configure different stages of deployment in your pipeline. Deployment Pipelines will also provide you a clear overview of all your stages in one place. </a:t>
          </a:r>
          <a:endParaRPr lang="en-IN" dirty="0"/>
        </a:p>
      </dgm:t>
    </dgm:pt>
    <dgm:pt modelId="{FEB16393-DB87-4708-B9CD-BACF7B97E769}" type="parTrans" cxnId="{4BF21978-A3A7-4623-9C4B-8F60BBC24EC5}">
      <dgm:prSet/>
      <dgm:spPr/>
      <dgm:t>
        <a:bodyPr/>
        <a:lstStyle/>
        <a:p>
          <a:endParaRPr lang="en-IN"/>
        </a:p>
      </dgm:t>
    </dgm:pt>
    <dgm:pt modelId="{6C422AED-B041-4695-907D-47DFD14DE75B}" type="sibTrans" cxnId="{4BF21978-A3A7-4623-9C4B-8F60BBC24EC5}">
      <dgm:prSet/>
      <dgm:spPr/>
      <dgm:t>
        <a:bodyPr/>
        <a:lstStyle/>
        <a:p>
          <a:endParaRPr lang="en-IN"/>
        </a:p>
      </dgm:t>
    </dgm:pt>
    <dgm:pt modelId="{897E798B-C855-4292-AF59-AC775622CBA9}" type="pres">
      <dgm:prSet presAssocID="{A462C7E9-8437-45B4-AEB0-A28CAA3A3823}" presName="Name0" presStyleCnt="0">
        <dgm:presLayoutVars>
          <dgm:dir/>
          <dgm:animLvl val="lvl"/>
          <dgm:resizeHandles val="exact"/>
        </dgm:presLayoutVars>
      </dgm:prSet>
      <dgm:spPr/>
      <dgm:t>
        <a:bodyPr/>
        <a:lstStyle/>
        <a:p>
          <a:endParaRPr lang="en-US"/>
        </a:p>
      </dgm:t>
    </dgm:pt>
    <dgm:pt modelId="{AA1D2FA9-0A6E-42FA-984B-78C508DBB07E}" type="pres">
      <dgm:prSet presAssocID="{24FA8A63-3E02-4269-9ADF-C90880E69029}" presName="linNode" presStyleCnt="0"/>
      <dgm:spPr/>
    </dgm:pt>
    <dgm:pt modelId="{7254DDFC-C7D3-4BED-B7DC-F0E98F0ACE01}" type="pres">
      <dgm:prSet presAssocID="{24FA8A63-3E02-4269-9ADF-C90880E69029}" presName="parentText" presStyleLbl="node1" presStyleIdx="0" presStyleCnt="4">
        <dgm:presLayoutVars>
          <dgm:chMax val="1"/>
          <dgm:bulletEnabled val="1"/>
        </dgm:presLayoutVars>
      </dgm:prSet>
      <dgm:spPr/>
      <dgm:t>
        <a:bodyPr/>
        <a:lstStyle/>
        <a:p>
          <a:endParaRPr lang="en-US"/>
        </a:p>
      </dgm:t>
    </dgm:pt>
    <dgm:pt modelId="{4AF3B274-FD6B-4BF5-BF0C-E0A764012BB9}" type="pres">
      <dgm:prSet presAssocID="{24FA8A63-3E02-4269-9ADF-C90880E69029}" presName="descendantText" presStyleLbl="alignAccFollowNode1" presStyleIdx="0" presStyleCnt="4" custLinFactNeighborX="0">
        <dgm:presLayoutVars>
          <dgm:bulletEnabled val="1"/>
        </dgm:presLayoutVars>
      </dgm:prSet>
      <dgm:spPr/>
      <dgm:t>
        <a:bodyPr/>
        <a:lstStyle/>
        <a:p>
          <a:endParaRPr lang="en-US"/>
        </a:p>
      </dgm:t>
    </dgm:pt>
    <dgm:pt modelId="{14E63956-EAF0-464F-8934-AB408EEE9B0B}" type="pres">
      <dgm:prSet presAssocID="{9752C707-6A90-4D02-911B-EA268DF360DB}" presName="sp" presStyleCnt="0"/>
      <dgm:spPr/>
    </dgm:pt>
    <dgm:pt modelId="{16371A81-27FB-4313-87A2-9743FE3DEADF}" type="pres">
      <dgm:prSet presAssocID="{0E0E7B3F-CC09-4A5E-BDC2-74DC23F458EA}" presName="linNode" presStyleCnt="0"/>
      <dgm:spPr/>
    </dgm:pt>
    <dgm:pt modelId="{6A13B08C-AEF2-4512-A286-D6DF8BD3B7C8}" type="pres">
      <dgm:prSet presAssocID="{0E0E7B3F-CC09-4A5E-BDC2-74DC23F458EA}" presName="parentText" presStyleLbl="node1" presStyleIdx="1" presStyleCnt="4">
        <dgm:presLayoutVars>
          <dgm:chMax val="1"/>
          <dgm:bulletEnabled val="1"/>
        </dgm:presLayoutVars>
      </dgm:prSet>
      <dgm:spPr/>
      <dgm:t>
        <a:bodyPr/>
        <a:lstStyle/>
        <a:p>
          <a:endParaRPr lang="en-US"/>
        </a:p>
      </dgm:t>
    </dgm:pt>
    <dgm:pt modelId="{200614D8-965A-4768-899B-3A39725F1963}" type="pres">
      <dgm:prSet presAssocID="{0E0E7B3F-CC09-4A5E-BDC2-74DC23F458EA}" presName="descendantText" presStyleLbl="alignAccFollowNode1" presStyleIdx="1" presStyleCnt="4" custLinFactNeighborY="0">
        <dgm:presLayoutVars>
          <dgm:bulletEnabled val="1"/>
        </dgm:presLayoutVars>
      </dgm:prSet>
      <dgm:spPr/>
      <dgm:t>
        <a:bodyPr/>
        <a:lstStyle/>
        <a:p>
          <a:endParaRPr lang="en-US"/>
        </a:p>
      </dgm:t>
    </dgm:pt>
    <dgm:pt modelId="{90C4BE97-F2B3-4C71-A82D-415CFF907D89}" type="pres">
      <dgm:prSet presAssocID="{A9F68062-3880-45C9-A673-A2CCEFE1D7FA}" presName="sp" presStyleCnt="0"/>
      <dgm:spPr/>
    </dgm:pt>
    <dgm:pt modelId="{09C4ED67-5B2E-486B-AAC7-51A79B598125}" type="pres">
      <dgm:prSet presAssocID="{B7AE7D82-87AC-4BF2-8F36-D827803B306F}" presName="linNode" presStyleCnt="0"/>
      <dgm:spPr/>
    </dgm:pt>
    <dgm:pt modelId="{84783443-073B-40EF-B3AC-A0DB9F567B21}" type="pres">
      <dgm:prSet presAssocID="{B7AE7D82-87AC-4BF2-8F36-D827803B306F}" presName="parentText" presStyleLbl="node1" presStyleIdx="2" presStyleCnt="4">
        <dgm:presLayoutVars>
          <dgm:chMax val="1"/>
          <dgm:bulletEnabled val="1"/>
        </dgm:presLayoutVars>
      </dgm:prSet>
      <dgm:spPr/>
      <dgm:t>
        <a:bodyPr/>
        <a:lstStyle/>
        <a:p>
          <a:endParaRPr lang="en-US"/>
        </a:p>
      </dgm:t>
    </dgm:pt>
    <dgm:pt modelId="{F72FFE9A-C637-464E-9D5A-886E71F0F7CC}" type="pres">
      <dgm:prSet presAssocID="{B7AE7D82-87AC-4BF2-8F36-D827803B306F}" presName="descendantText" presStyleLbl="alignAccFollowNode1" presStyleIdx="2" presStyleCnt="4" custScaleY="140508">
        <dgm:presLayoutVars>
          <dgm:bulletEnabled val="1"/>
        </dgm:presLayoutVars>
      </dgm:prSet>
      <dgm:spPr/>
      <dgm:t>
        <a:bodyPr/>
        <a:lstStyle/>
        <a:p>
          <a:endParaRPr lang="en-US"/>
        </a:p>
      </dgm:t>
    </dgm:pt>
    <dgm:pt modelId="{56CF0165-8E3E-4C6E-80AE-30670EDE8A24}" type="pres">
      <dgm:prSet presAssocID="{5E4FA69A-7442-47A1-BAEC-25AA7FEC43F9}" presName="sp" presStyleCnt="0"/>
      <dgm:spPr/>
    </dgm:pt>
    <dgm:pt modelId="{A548D9AB-6325-4320-AE75-5C716D57D61F}" type="pres">
      <dgm:prSet presAssocID="{5D7CF974-6FEA-43A5-9100-74F94EC87D83}" presName="linNode" presStyleCnt="0"/>
      <dgm:spPr/>
    </dgm:pt>
    <dgm:pt modelId="{CCB9911F-DD02-4237-B906-A48362A0E1C8}" type="pres">
      <dgm:prSet presAssocID="{5D7CF974-6FEA-43A5-9100-74F94EC87D83}" presName="parentText" presStyleLbl="node1" presStyleIdx="3" presStyleCnt="4">
        <dgm:presLayoutVars>
          <dgm:chMax val="1"/>
          <dgm:bulletEnabled val="1"/>
        </dgm:presLayoutVars>
      </dgm:prSet>
      <dgm:spPr/>
      <dgm:t>
        <a:bodyPr/>
        <a:lstStyle/>
        <a:p>
          <a:endParaRPr lang="en-US"/>
        </a:p>
      </dgm:t>
    </dgm:pt>
    <dgm:pt modelId="{88D3E839-61CF-423D-B397-9EB5E8FB5E11}" type="pres">
      <dgm:prSet presAssocID="{5D7CF974-6FEA-43A5-9100-74F94EC87D83}" presName="descendantText" presStyleLbl="alignAccFollowNode1" presStyleIdx="3" presStyleCnt="4">
        <dgm:presLayoutVars>
          <dgm:bulletEnabled val="1"/>
        </dgm:presLayoutVars>
      </dgm:prSet>
      <dgm:spPr/>
      <dgm:t>
        <a:bodyPr/>
        <a:lstStyle/>
        <a:p>
          <a:endParaRPr lang="en-US"/>
        </a:p>
      </dgm:t>
    </dgm:pt>
  </dgm:ptLst>
  <dgm:cxnLst>
    <dgm:cxn modelId="{2FDF2AAA-E7D7-43A2-80C2-EF20A9961346}" type="presOf" srcId="{6181F1C3-1D45-4EDE-9FE5-1BE4BC541F97}" destId="{88D3E839-61CF-423D-B397-9EB5E8FB5E11}" srcOrd="0" destOrd="0" presId="urn:microsoft.com/office/officeart/2005/8/layout/vList5"/>
    <dgm:cxn modelId="{FCA642EE-61A9-4289-9A12-B0C699A0FBD6}" type="presOf" srcId="{5D7CF974-6FEA-43A5-9100-74F94EC87D83}" destId="{CCB9911F-DD02-4237-B906-A48362A0E1C8}" srcOrd="0" destOrd="0" presId="urn:microsoft.com/office/officeart/2005/8/layout/vList5"/>
    <dgm:cxn modelId="{F0CE1499-3CC7-498B-9A69-19778DB38BAC}" srcId="{B7AE7D82-87AC-4BF2-8F36-D827803B306F}" destId="{64F82E56-9DA6-4EB0-BF61-4BA941180F32}" srcOrd="1" destOrd="0" parTransId="{1240A938-1F53-4F1E-AA42-85074C435E3E}" sibTransId="{8B268D90-5007-42F0-BA68-8D962E6B3FFF}"/>
    <dgm:cxn modelId="{4BF21978-A3A7-4623-9C4B-8F60BBC24EC5}" srcId="{5D7CF974-6FEA-43A5-9100-74F94EC87D83}" destId="{AB273303-D4EC-4481-A83D-E164259035BD}" srcOrd="1" destOrd="0" parTransId="{FEB16393-DB87-4708-B9CD-BACF7B97E769}" sibTransId="{6C422AED-B041-4695-907D-47DFD14DE75B}"/>
    <dgm:cxn modelId="{35BA299E-AB79-47AA-89E0-256D8DB070C0}" srcId="{A462C7E9-8437-45B4-AEB0-A28CAA3A3823}" destId="{B7AE7D82-87AC-4BF2-8F36-D827803B306F}" srcOrd="2" destOrd="0" parTransId="{708AAE02-CF63-46AC-BED4-7CE6914337AC}" sibTransId="{5E4FA69A-7442-47A1-BAEC-25AA7FEC43F9}"/>
    <dgm:cxn modelId="{CF4935C5-3EE9-441A-A260-7EA5E125E897}" type="presOf" srcId="{B7AE7D82-87AC-4BF2-8F36-D827803B306F}" destId="{84783443-073B-40EF-B3AC-A0DB9F567B21}" srcOrd="0" destOrd="0" presId="urn:microsoft.com/office/officeart/2005/8/layout/vList5"/>
    <dgm:cxn modelId="{0FFE6562-FEFD-4D72-89BE-797B363A4662}" type="presOf" srcId="{64F82E56-9DA6-4EB0-BF61-4BA941180F32}" destId="{F72FFE9A-C637-464E-9D5A-886E71F0F7CC}" srcOrd="0" destOrd="1" presId="urn:microsoft.com/office/officeart/2005/8/layout/vList5"/>
    <dgm:cxn modelId="{40638D4A-FFB3-42A5-9CC7-23561013D8A2}" type="presOf" srcId="{0E0E7B3F-CC09-4A5E-BDC2-74DC23F458EA}" destId="{6A13B08C-AEF2-4512-A286-D6DF8BD3B7C8}" srcOrd="0" destOrd="0" presId="urn:microsoft.com/office/officeart/2005/8/layout/vList5"/>
    <dgm:cxn modelId="{85F6FD2F-A520-4BC4-B761-6243B872E159}" type="presOf" srcId="{24FA8A63-3E02-4269-9ADF-C90880E69029}" destId="{7254DDFC-C7D3-4BED-B7DC-F0E98F0ACE01}" srcOrd="0" destOrd="0" presId="urn:microsoft.com/office/officeart/2005/8/layout/vList5"/>
    <dgm:cxn modelId="{B1FA7D55-AFA7-4020-8A63-59BADEF62ADB}" srcId="{A462C7E9-8437-45B4-AEB0-A28CAA3A3823}" destId="{24FA8A63-3E02-4269-9ADF-C90880E69029}" srcOrd="0" destOrd="0" parTransId="{833A397D-35BB-4423-98B7-4FAB83DD6516}" sibTransId="{9752C707-6A90-4D02-911B-EA268DF360DB}"/>
    <dgm:cxn modelId="{E7D778DA-9253-41DB-9453-4D78B1022C8D}" srcId="{A462C7E9-8437-45B4-AEB0-A28CAA3A3823}" destId="{0E0E7B3F-CC09-4A5E-BDC2-74DC23F458EA}" srcOrd="1" destOrd="0" parTransId="{E4BC2F3A-4E4A-408F-96D6-458DDE8922C9}" sibTransId="{A9F68062-3880-45C9-A673-A2CCEFE1D7FA}"/>
    <dgm:cxn modelId="{0BDC2A03-62BE-44D4-A737-115658D01039}" type="presOf" srcId="{3C745C92-CB4C-4A5E-9C18-AEA2D49A2F80}" destId="{4AF3B274-FD6B-4BF5-BF0C-E0A764012BB9}" srcOrd="0" destOrd="0" presId="urn:microsoft.com/office/officeart/2005/8/layout/vList5"/>
    <dgm:cxn modelId="{D1F9AD0F-E988-4293-91A4-B0ADCE03BCFA}" srcId="{B7AE7D82-87AC-4BF2-8F36-D827803B306F}" destId="{9CFB9BE3-3C71-471F-892F-376457EBF5B9}" srcOrd="0" destOrd="0" parTransId="{762DEA4E-C1EF-4307-BAC7-815B7383B603}" sibTransId="{ED84B955-013B-4363-80D6-BEF4ECED32DE}"/>
    <dgm:cxn modelId="{1398957F-DD7F-4CEC-B7D7-930E1AC03549}" srcId="{A462C7E9-8437-45B4-AEB0-A28CAA3A3823}" destId="{5D7CF974-6FEA-43A5-9100-74F94EC87D83}" srcOrd="3" destOrd="0" parTransId="{4290F40C-9840-4945-953C-C7F7B2F14279}" sibTransId="{6660344E-F507-4A76-A6CD-30D25C430497}"/>
    <dgm:cxn modelId="{22793D99-6023-4A46-88B5-963D8C98181A}" type="presOf" srcId="{9CFB9BE3-3C71-471F-892F-376457EBF5B9}" destId="{F72FFE9A-C637-464E-9D5A-886E71F0F7CC}" srcOrd="0" destOrd="0" presId="urn:microsoft.com/office/officeart/2005/8/layout/vList5"/>
    <dgm:cxn modelId="{D39D35D3-CD1F-40BB-883C-96E15322BF46}" srcId="{5D7CF974-6FEA-43A5-9100-74F94EC87D83}" destId="{6181F1C3-1D45-4EDE-9FE5-1BE4BC541F97}" srcOrd="0" destOrd="0" parTransId="{90F10172-6DD3-482A-B6AC-EE39F7C54885}" sibTransId="{4AFE4955-118B-4F48-80D8-99FBF95BBE1E}"/>
    <dgm:cxn modelId="{F95E5F22-DA8B-456A-BBF7-4A1CD729A10D}" type="presOf" srcId="{A462C7E9-8437-45B4-AEB0-A28CAA3A3823}" destId="{897E798B-C855-4292-AF59-AC775622CBA9}" srcOrd="0" destOrd="0" presId="urn:microsoft.com/office/officeart/2005/8/layout/vList5"/>
    <dgm:cxn modelId="{05322A84-09A0-472A-B084-290F7C8A42C9}" type="presOf" srcId="{AB273303-D4EC-4481-A83D-E164259035BD}" destId="{88D3E839-61CF-423D-B397-9EB5E8FB5E11}" srcOrd="0" destOrd="1" presId="urn:microsoft.com/office/officeart/2005/8/layout/vList5"/>
    <dgm:cxn modelId="{161CC974-6E98-4E5F-964B-AD5AE84618E4}" srcId="{0E0E7B3F-CC09-4A5E-BDC2-74DC23F458EA}" destId="{385F0E08-D5C2-4459-81B4-9E6578DD9B89}" srcOrd="0" destOrd="0" parTransId="{ECF09CE4-D88D-4DA4-AC92-FFE968C712F6}" sibTransId="{57268C88-046C-47D2-87BA-C7F41B70CB80}"/>
    <dgm:cxn modelId="{1071A27E-C73E-4352-9516-8C934B5C660A}" srcId="{24FA8A63-3E02-4269-9ADF-C90880E69029}" destId="{3C745C92-CB4C-4A5E-9C18-AEA2D49A2F80}" srcOrd="0" destOrd="0" parTransId="{8257FE85-3B7B-46B0-AF67-5F09AFE5B750}" sibTransId="{DBD41E0D-7177-4226-99EF-F62E48FFECB1}"/>
    <dgm:cxn modelId="{6003E8BA-1468-41B6-A71B-5573847BE2C2}" type="presOf" srcId="{385F0E08-D5C2-4459-81B4-9E6578DD9B89}" destId="{200614D8-965A-4768-899B-3A39725F1963}" srcOrd="0" destOrd="0" presId="urn:microsoft.com/office/officeart/2005/8/layout/vList5"/>
    <dgm:cxn modelId="{6A9C876D-DAF6-483F-A8AC-4329600E80A3}" type="presParOf" srcId="{897E798B-C855-4292-AF59-AC775622CBA9}" destId="{AA1D2FA9-0A6E-42FA-984B-78C508DBB07E}" srcOrd="0" destOrd="0" presId="urn:microsoft.com/office/officeart/2005/8/layout/vList5"/>
    <dgm:cxn modelId="{D308A849-6927-420C-AE0F-A881D9F4ACCF}" type="presParOf" srcId="{AA1D2FA9-0A6E-42FA-984B-78C508DBB07E}" destId="{7254DDFC-C7D3-4BED-B7DC-F0E98F0ACE01}" srcOrd="0" destOrd="0" presId="urn:microsoft.com/office/officeart/2005/8/layout/vList5"/>
    <dgm:cxn modelId="{E2AB261B-515A-42D9-BC1E-4E3615CBA2A5}" type="presParOf" srcId="{AA1D2FA9-0A6E-42FA-984B-78C508DBB07E}" destId="{4AF3B274-FD6B-4BF5-BF0C-E0A764012BB9}" srcOrd="1" destOrd="0" presId="urn:microsoft.com/office/officeart/2005/8/layout/vList5"/>
    <dgm:cxn modelId="{EE0C6451-16E4-48EB-AC41-D286B5405BFE}" type="presParOf" srcId="{897E798B-C855-4292-AF59-AC775622CBA9}" destId="{14E63956-EAF0-464F-8934-AB408EEE9B0B}" srcOrd="1" destOrd="0" presId="urn:microsoft.com/office/officeart/2005/8/layout/vList5"/>
    <dgm:cxn modelId="{26EDAF3D-FC18-4291-B52C-FA79788FAB5D}" type="presParOf" srcId="{897E798B-C855-4292-AF59-AC775622CBA9}" destId="{16371A81-27FB-4313-87A2-9743FE3DEADF}" srcOrd="2" destOrd="0" presId="urn:microsoft.com/office/officeart/2005/8/layout/vList5"/>
    <dgm:cxn modelId="{E406A630-A5FB-47C8-BE58-CFD8114CE68A}" type="presParOf" srcId="{16371A81-27FB-4313-87A2-9743FE3DEADF}" destId="{6A13B08C-AEF2-4512-A286-D6DF8BD3B7C8}" srcOrd="0" destOrd="0" presId="urn:microsoft.com/office/officeart/2005/8/layout/vList5"/>
    <dgm:cxn modelId="{D3CF2DF5-1CCB-4AF9-A9EC-5C7A95EDA630}" type="presParOf" srcId="{16371A81-27FB-4313-87A2-9743FE3DEADF}" destId="{200614D8-965A-4768-899B-3A39725F1963}" srcOrd="1" destOrd="0" presId="urn:microsoft.com/office/officeart/2005/8/layout/vList5"/>
    <dgm:cxn modelId="{25CCFC73-8D9B-418A-BD12-81863B18FAD6}" type="presParOf" srcId="{897E798B-C855-4292-AF59-AC775622CBA9}" destId="{90C4BE97-F2B3-4C71-A82D-415CFF907D89}" srcOrd="3" destOrd="0" presId="urn:microsoft.com/office/officeart/2005/8/layout/vList5"/>
    <dgm:cxn modelId="{C3A951A6-6F2F-4724-9D7A-4CCD51D1181D}" type="presParOf" srcId="{897E798B-C855-4292-AF59-AC775622CBA9}" destId="{09C4ED67-5B2E-486B-AAC7-51A79B598125}" srcOrd="4" destOrd="0" presId="urn:microsoft.com/office/officeart/2005/8/layout/vList5"/>
    <dgm:cxn modelId="{2805E96C-6A69-4AE2-ADA6-D4079E732748}" type="presParOf" srcId="{09C4ED67-5B2E-486B-AAC7-51A79B598125}" destId="{84783443-073B-40EF-B3AC-A0DB9F567B21}" srcOrd="0" destOrd="0" presId="urn:microsoft.com/office/officeart/2005/8/layout/vList5"/>
    <dgm:cxn modelId="{6D8DCD31-F62D-4C08-89B9-BD07352EB3BD}" type="presParOf" srcId="{09C4ED67-5B2E-486B-AAC7-51A79B598125}" destId="{F72FFE9A-C637-464E-9D5A-886E71F0F7CC}" srcOrd="1" destOrd="0" presId="urn:microsoft.com/office/officeart/2005/8/layout/vList5"/>
    <dgm:cxn modelId="{870F4375-B990-4796-9F76-2A37BBBCA456}" type="presParOf" srcId="{897E798B-C855-4292-AF59-AC775622CBA9}" destId="{56CF0165-8E3E-4C6E-80AE-30670EDE8A24}" srcOrd="5" destOrd="0" presId="urn:microsoft.com/office/officeart/2005/8/layout/vList5"/>
    <dgm:cxn modelId="{C91498F1-5ABD-4D9F-BC87-229B61CE744A}" type="presParOf" srcId="{897E798B-C855-4292-AF59-AC775622CBA9}" destId="{A548D9AB-6325-4320-AE75-5C716D57D61F}" srcOrd="6" destOrd="0" presId="urn:microsoft.com/office/officeart/2005/8/layout/vList5"/>
    <dgm:cxn modelId="{7E505AB7-3530-44A8-9D6A-4F833BC71783}" type="presParOf" srcId="{A548D9AB-6325-4320-AE75-5C716D57D61F}" destId="{CCB9911F-DD02-4237-B906-A48362A0E1C8}" srcOrd="0" destOrd="0" presId="urn:microsoft.com/office/officeart/2005/8/layout/vList5"/>
    <dgm:cxn modelId="{F5A8E05C-A4A9-4B3D-B421-30B71DF3D9DB}" type="presParOf" srcId="{A548D9AB-6325-4320-AE75-5C716D57D61F}" destId="{88D3E839-61CF-423D-B397-9EB5E8FB5E11}"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3B274-FD6B-4BF5-BF0C-E0A764012BB9}">
      <dsp:nvSpPr>
        <dsp:cNvPr id="0" name=""/>
        <dsp:cNvSpPr/>
      </dsp:nvSpPr>
      <dsp:spPr>
        <a:xfrm rot="5400000">
          <a:off x="5575202" y="-2286668"/>
          <a:ext cx="858345"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workspace is a folder which stores the reports.</a:t>
          </a:r>
          <a:endParaRPr lang="en-US" sz="1600" kern="1200" dirty="0"/>
        </a:p>
      </dsp:txBody>
      <dsp:txXfrm rot="-5400000">
        <a:off x="3178787" y="151648"/>
        <a:ext cx="5609275" cy="774543"/>
      </dsp:txXfrm>
    </dsp:sp>
    <dsp:sp modelId="{7254DDFC-C7D3-4BED-B7DC-F0E98F0ACE01}">
      <dsp:nvSpPr>
        <dsp:cNvPr id="0" name=""/>
        <dsp:cNvSpPr/>
      </dsp:nvSpPr>
      <dsp:spPr>
        <a:xfrm>
          <a:off x="0" y="2453"/>
          <a:ext cx="3178787" cy="1072931"/>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Workspace</a:t>
          </a:r>
          <a:endParaRPr lang="en-US" sz="4400" kern="1200" dirty="0"/>
        </a:p>
      </dsp:txBody>
      <dsp:txXfrm>
        <a:off x="52376" y="54829"/>
        <a:ext cx="3074035" cy="968179"/>
      </dsp:txXfrm>
    </dsp:sp>
    <dsp:sp modelId="{200614D8-965A-4768-899B-3A39725F1963}">
      <dsp:nvSpPr>
        <dsp:cNvPr id="0" name=""/>
        <dsp:cNvSpPr/>
      </dsp:nvSpPr>
      <dsp:spPr>
        <a:xfrm rot="5400000">
          <a:off x="5575202" y="-1160090"/>
          <a:ext cx="858345"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Report is PBIX report which is moved from Desktop to Power BI Web Apps.</a:t>
          </a:r>
          <a:endParaRPr lang="en-US" sz="1600" kern="1200" dirty="0"/>
        </a:p>
      </dsp:txBody>
      <dsp:txXfrm rot="-5400000">
        <a:off x="3178787" y="1278226"/>
        <a:ext cx="5609275" cy="774543"/>
      </dsp:txXfrm>
    </dsp:sp>
    <dsp:sp modelId="{6A13B08C-AEF2-4512-A286-D6DF8BD3B7C8}">
      <dsp:nvSpPr>
        <dsp:cNvPr id="0" name=""/>
        <dsp:cNvSpPr/>
      </dsp:nvSpPr>
      <dsp:spPr>
        <a:xfrm>
          <a:off x="0" y="1129031"/>
          <a:ext cx="3178787" cy="1072931"/>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Report</a:t>
          </a:r>
          <a:endParaRPr lang="en-US" sz="4400" kern="1200" dirty="0"/>
        </a:p>
      </dsp:txBody>
      <dsp:txXfrm>
        <a:off x="52376" y="1181407"/>
        <a:ext cx="3074035" cy="968179"/>
      </dsp:txXfrm>
    </dsp:sp>
    <dsp:sp modelId="{F72FFE9A-C637-464E-9D5A-886E71F0F7CC}">
      <dsp:nvSpPr>
        <dsp:cNvPr id="0" name=""/>
        <dsp:cNvSpPr/>
      </dsp:nvSpPr>
      <dsp:spPr>
        <a:xfrm rot="5400000">
          <a:off x="5575202" y="-33512"/>
          <a:ext cx="858345"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Dashboard is a summary page of Power BI Reports which is created from the visualization of Power BI Reports.</a:t>
          </a:r>
          <a:endParaRPr lang="en-US" sz="1600" kern="1200" dirty="0"/>
        </a:p>
      </dsp:txBody>
      <dsp:txXfrm rot="-5400000">
        <a:off x="3178787" y="2404804"/>
        <a:ext cx="5609275" cy="774543"/>
      </dsp:txXfrm>
    </dsp:sp>
    <dsp:sp modelId="{84783443-073B-40EF-B3AC-A0DB9F567B21}">
      <dsp:nvSpPr>
        <dsp:cNvPr id="0" name=""/>
        <dsp:cNvSpPr/>
      </dsp:nvSpPr>
      <dsp:spPr>
        <a:xfrm>
          <a:off x="0" y="2255609"/>
          <a:ext cx="3178787" cy="1072931"/>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Dashboard</a:t>
          </a:r>
          <a:endParaRPr lang="en-US" sz="4400" kern="1200" dirty="0"/>
        </a:p>
      </dsp:txBody>
      <dsp:txXfrm>
        <a:off x="52376" y="2307985"/>
        <a:ext cx="3074035" cy="968179"/>
      </dsp:txXfrm>
    </dsp:sp>
    <dsp:sp modelId="{88D3E839-61CF-423D-B397-9EB5E8FB5E11}">
      <dsp:nvSpPr>
        <dsp:cNvPr id="0" name=""/>
        <dsp:cNvSpPr/>
      </dsp:nvSpPr>
      <dsp:spPr>
        <a:xfrm rot="5400000">
          <a:off x="5575202" y="1093064"/>
          <a:ext cx="858345"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Dataset is the data associated with the Power BI Reports</a:t>
          </a:r>
          <a:endParaRPr lang="en-US" sz="1600" kern="1200" dirty="0"/>
        </a:p>
      </dsp:txBody>
      <dsp:txXfrm rot="-5400000">
        <a:off x="3178787" y="3531381"/>
        <a:ext cx="5609275" cy="774543"/>
      </dsp:txXfrm>
    </dsp:sp>
    <dsp:sp modelId="{CCB9911F-DD02-4237-B906-A48362A0E1C8}">
      <dsp:nvSpPr>
        <dsp:cNvPr id="0" name=""/>
        <dsp:cNvSpPr/>
      </dsp:nvSpPr>
      <dsp:spPr>
        <a:xfrm>
          <a:off x="0" y="3382187"/>
          <a:ext cx="3178787" cy="1072931"/>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Datasets</a:t>
          </a:r>
          <a:endParaRPr lang="en-US" sz="4400" kern="1200" dirty="0"/>
        </a:p>
      </dsp:txBody>
      <dsp:txXfrm>
        <a:off x="52376" y="3434563"/>
        <a:ext cx="3074035" cy="968179"/>
      </dsp:txXfrm>
    </dsp:sp>
    <dsp:sp modelId="{C34B4B20-92B6-4343-9B2C-C292E189A2EE}">
      <dsp:nvSpPr>
        <dsp:cNvPr id="0" name=""/>
        <dsp:cNvSpPr/>
      </dsp:nvSpPr>
      <dsp:spPr>
        <a:xfrm rot="5400000">
          <a:off x="5575202" y="2219642"/>
          <a:ext cx="858345"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n-US" sz="1600" kern="1200" dirty="0" smtClean="0"/>
            <a:t>A gateway is the bridge between the local sources machine and the dataset in the Report, which should be always on the local machine to refresh the datasets.</a:t>
          </a:r>
          <a:endParaRPr lang="en-US" sz="1600" kern="1200" dirty="0"/>
        </a:p>
      </dsp:txBody>
      <dsp:txXfrm rot="-5400000">
        <a:off x="3178787" y="4657959"/>
        <a:ext cx="5609275" cy="774543"/>
      </dsp:txXfrm>
    </dsp:sp>
    <dsp:sp modelId="{62A2A1F8-68DE-47F5-A73B-AC1ACA2761B1}">
      <dsp:nvSpPr>
        <dsp:cNvPr id="0" name=""/>
        <dsp:cNvSpPr/>
      </dsp:nvSpPr>
      <dsp:spPr>
        <a:xfrm>
          <a:off x="0" y="4508765"/>
          <a:ext cx="3178787" cy="1072931"/>
        </a:xfrm>
        <a:prstGeom prst="roundRect">
          <a:avLst/>
        </a:prstGeom>
        <a:solidFill>
          <a:srgbClr val="00B0F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7640" tIns="83820" rIns="167640" bIns="83820" numCol="1" spcCol="1270" anchor="ctr" anchorCtr="0">
          <a:noAutofit/>
        </a:bodyPr>
        <a:lstStyle/>
        <a:p>
          <a:pPr lvl="0" algn="ctr" defTabSz="1955800">
            <a:lnSpc>
              <a:spcPct val="90000"/>
            </a:lnSpc>
            <a:spcBef>
              <a:spcPct val="0"/>
            </a:spcBef>
            <a:spcAft>
              <a:spcPct val="35000"/>
            </a:spcAft>
          </a:pPr>
          <a:r>
            <a:rPr lang="en-US" sz="4400" kern="1200" dirty="0" smtClean="0"/>
            <a:t>Gateway</a:t>
          </a:r>
          <a:endParaRPr lang="en-US" sz="4400" kern="1200" dirty="0"/>
        </a:p>
      </dsp:txBody>
      <dsp:txXfrm>
        <a:off x="52376" y="4561141"/>
        <a:ext cx="3074035" cy="968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3B274-FD6B-4BF5-BF0C-E0A764012BB9}">
      <dsp:nvSpPr>
        <dsp:cNvPr id="0" name=""/>
        <dsp:cNvSpPr/>
      </dsp:nvSpPr>
      <dsp:spPr>
        <a:xfrm rot="5400000">
          <a:off x="5284543" y="-1923071"/>
          <a:ext cx="1439663"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Workspace</a:t>
          </a:r>
          <a:r>
            <a:rPr lang="en-US" sz="2100" kern="1200" baseline="0" dirty="0" smtClean="0"/>
            <a:t> security is applied on the workspace which can be shared with other users to share the workspace with permissions set on it.</a:t>
          </a:r>
          <a:endParaRPr lang="en-US" sz="2100" kern="1200" dirty="0"/>
        </a:p>
      </dsp:txBody>
      <dsp:txXfrm rot="-5400000">
        <a:off x="3178787" y="252964"/>
        <a:ext cx="5580897" cy="1299105"/>
      </dsp:txXfrm>
    </dsp:sp>
    <dsp:sp modelId="{7254DDFC-C7D3-4BED-B7DC-F0E98F0ACE01}">
      <dsp:nvSpPr>
        <dsp:cNvPr id="0" name=""/>
        <dsp:cNvSpPr/>
      </dsp:nvSpPr>
      <dsp:spPr>
        <a:xfrm>
          <a:off x="0" y="0"/>
          <a:ext cx="3178787" cy="1799579"/>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68580" rIns="137160" bIns="68580" numCol="1" spcCol="1270" anchor="ctr" anchorCtr="0">
          <a:noAutofit/>
        </a:bodyPr>
        <a:lstStyle/>
        <a:p>
          <a:pPr lvl="0" algn="ctr" defTabSz="1600200">
            <a:lnSpc>
              <a:spcPct val="90000"/>
            </a:lnSpc>
            <a:spcBef>
              <a:spcPct val="0"/>
            </a:spcBef>
            <a:spcAft>
              <a:spcPct val="35000"/>
            </a:spcAft>
          </a:pPr>
          <a:r>
            <a:rPr lang="en-US" sz="3600" kern="1200" dirty="0" smtClean="0"/>
            <a:t>Workspace Security</a:t>
          </a:r>
          <a:endParaRPr lang="en-US" sz="3600" kern="1200" dirty="0"/>
        </a:p>
      </dsp:txBody>
      <dsp:txXfrm>
        <a:off x="87848" y="87848"/>
        <a:ext cx="3003091" cy="1623883"/>
      </dsp:txXfrm>
    </dsp:sp>
    <dsp:sp modelId="{200614D8-965A-4768-899B-3A39725F1963}">
      <dsp:nvSpPr>
        <dsp:cNvPr id="0" name=""/>
        <dsp:cNvSpPr/>
      </dsp:nvSpPr>
      <dsp:spPr>
        <a:xfrm rot="5400000">
          <a:off x="5284543" y="-33512"/>
          <a:ext cx="1439663"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Report</a:t>
          </a:r>
          <a:r>
            <a:rPr lang="en-US" sz="2100" kern="1200" baseline="0" dirty="0" smtClean="0"/>
            <a:t> level security is applied on the report level while sharing the report with users.</a:t>
          </a:r>
          <a:endParaRPr lang="en-US" sz="2100" kern="1200" dirty="0"/>
        </a:p>
      </dsp:txBody>
      <dsp:txXfrm rot="-5400000">
        <a:off x="3178787" y="2142524"/>
        <a:ext cx="5580897" cy="1299105"/>
      </dsp:txXfrm>
    </dsp:sp>
    <dsp:sp modelId="{6A13B08C-AEF2-4512-A286-D6DF8BD3B7C8}">
      <dsp:nvSpPr>
        <dsp:cNvPr id="0" name=""/>
        <dsp:cNvSpPr/>
      </dsp:nvSpPr>
      <dsp:spPr>
        <a:xfrm>
          <a:off x="0" y="1892285"/>
          <a:ext cx="3178787" cy="1799579"/>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US" sz="5000" kern="1200" dirty="0" smtClean="0"/>
            <a:t>Report Security</a:t>
          </a:r>
          <a:endParaRPr lang="en-US" sz="5000" kern="1200" dirty="0"/>
        </a:p>
      </dsp:txBody>
      <dsp:txXfrm>
        <a:off x="87848" y="1980133"/>
        <a:ext cx="3003091" cy="1623883"/>
      </dsp:txXfrm>
    </dsp:sp>
    <dsp:sp modelId="{F72FFE9A-C637-464E-9D5A-886E71F0F7CC}">
      <dsp:nvSpPr>
        <dsp:cNvPr id="0" name=""/>
        <dsp:cNvSpPr/>
      </dsp:nvSpPr>
      <dsp:spPr>
        <a:xfrm rot="5400000">
          <a:off x="5284543" y="1856045"/>
          <a:ext cx="1439663"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0010" tIns="40005" rIns="80010" bIns="40005" numCol="1" spcCol="1270" anchor="ctr" anchorCtr="0">
          <a:noAutofit/>
        </a:bodyPr>
        <a:lstStyle/>
        <a:p>
          <a:pPr marL="228600" lvl="1" indent="-228600" algn="l" defTabSz="933450">
            <a:lnSpc>
              <a:spcPct val="90000"/>
            </a:lnSpc>
            <a:spcBef>
              <a:spcPct val="0"/>
            </a:spcBef>
            <a:spcAft>
              <a:spcPct val="15000"/>
            </a:spcAft>
            <a:buChar char="••"/>
          </a:pPr>
          <a:r>
            <a:rPr lang="en-US" sz="2100" kern="1200" dirty="0" smtClean="0"/>
            <a:t>Row Level Security is used to apply security at the data level based upon different roles.</a:t>
          </a:r>
          <a:endParaRPr lang="en-US" sz="2100" kern="1200" dirty="0"/>
        </a:p>
      </dsp:txBody>
      <dsp:txXfrm rot="-5400000">
        <a:off x="3178787" y="4032081"/>
        <a:ext cx="5580897" cy="1299105"/>
      </dsp:txXfrm>
    </dsp:sp>
    <dsp:sp modelId="{84783443-073B-40EF-B3AC-A0DB9F567B21}">
      <dsp:nvSpPr>
        <dsp:cNvPr id="0" name=""/>
        <dsp:cNvSpPr/>
      </dsp:nvSpPr>
      <dsp:spPr>
        <a:xfrm>
          <a:off x="0" y="3781844"/>
          <a:ext cx="3178787" cy="1799579"/>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0500" tIns="95250" rIns="190500" bIns="95250" numCol="1" spcCol="1270" anchor="ctr" anchorCtr="0">
          <a:noAutofit/>
        </a:bodyPr>
        <a:lstStyle/>
        <a:p>
          <a:pPr lvl="0" algn="ctr" defTabSz="2222500">
            <a:lnSpc>
              <a:spcPct val="90000"/>
            </a:lnSpc>
            <a:spcBef>
              <a:spcPct val="0"/>
            </a:spcBef>
            <a:spcAft>
              <a:spcPct val="35000"/>
            </a:spcAft>
          </a:pPr>
          <a:r>
            <a:rPr lang="en-US" sz="5000" kern="1200" dirty="0" smtClean="0"/>
            <a:t>Row Level Security</a:t>
          </a:r>
          <a:endParaRPr lang="en-US" sz="5000" kern="1200" dirty="0"/>
        </a:p>
      </dsp:txBody>
      <dsp:txXfrm>
        <a:off x="87848" y="3869692"/>
        <a:ext cx="3003091" cy="162388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AF3B274-FD6B-4BF5-BF0C-E0A764012BB9}">
      <dsp:nvSpPr>
        <dsp:cNvPr id="0" name=""/>
        <dsp:cNvSpPr/>
      </dsp:nvSpPr>
      <dsp:spPr>
        <a:xfrm rot="5400000">
          <a:off x="5481952" y="-2171572"/>
          <a:ext cx="1044847"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71450" lvl="1" indent="-171450" algn="l" defTabSz="800100">
            <a:lnSpc>
              <a:spcPct val="90000"/>
            </a:lnSpc>
            <a:spcBef>
              <a:spcPct val="0"/>
            </a:spcBef>
            <a:spcAft>
              <a:spcPct val="15000"/>
            </a:spcAft>
            <a:buChar char="••"/>
          </a:pPr>
          <a:r>
            <a:rPr lang="en-US" sz="1800" kern="1200" dirty="0" smtClean="0"/>
            <a:t>Power BI Get Data is used to pull data from different sources and create </a:t>
          </a:r>
          <a:r>
            <a:rPr lang="en-US" sz="1800" kern="1200" dirty="0" err="1" smtClean="0"/>
            <a:t>DataSets</a:t>
          </a:r>
          <a:r>
            <a:rPr lang="en-US" sz="1800" kern="1200" dirty="0" smtClean="0"/>
            <a:t> in Power BI Services which can used in Power BI </a:t>
          </a:r>
          <a:r>
            <a:rPr lang="en-US" sz="1800" kern="1200" dirty="0" err="1" smtClean="0"/>
            <a:t>DeskTop</a:t>
          </a:r>
          <a:r>
            <a:rPr lang="en-US" sz="1800" kern="1200" dirty="0" smtClean="0"/>
            <a:t> &amp; Web</a:t>
          </a:r>
          <a:endParaRPr lang="en-US" sz="1800" kern="1200" dirty="0"/>
        </a:p>
      </dsp:txBody>
      <dsp:txXfrm rot="-5400000">
        <a:off x="3178788" y="182597"/>
        <a:ext cx="5600171" cy="942837"/>
      </dsp:txXfrm>
    </dsp:sp>
    <dsp:sp modelId="{7254DDFC-C7D3-4BED-B7DC-F0E98F0ACE01}">
      <dsp:nvSpPr>
        <dsp:cNvPr id="0" name=""/>
        <dsp:cNvSpPr/>
      </dsp:nvSpPr>
      <dsp:spPr>
        <a:xfrm>
          <a:off x="0" y="986"/>
          <a:ext cx="3178787" cy="1306058"/>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GetData</a:t>
          </a:r>
          <a:endParaRPr lang="en-US" sz="3700" kern="1200" dirty="0"/>
        </a:p>
      </dsp:txBody>
      <dsp:txXfrm>
        <a:off x="63756" y="64742"/>
        <a:ext cx="3051275" cy="1178546"/>
      </dsp:txXfrm>
    </dsp:sp>
    <dsp:sp modelId="{200614D8-965A-4768-899B-3A39725F1963}">
      <dsp:nvSpPr>
        <dsp:cNvPr id="0" name=""/>
        <dsp:cNvSpPr/>
      </dsp:nvSpPr>
      <dsp:spPr>
        <a:xfrm rot="5400000">
          <a:off x="5481952" y="-800211"/>
          <a:ext cx="1044847"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n-US" sz="1500" kern="1200" dirty="0" smtClean="0">
              <a:latin typeface="+mn-lt"/>
            </a:rPr>
            <a:t>Power BI Data Flow is the data transformation component in Power BI. It is a Power Query process that runs in the cloud, independent from Power BI report and dataset, and store the data into CDM: Common Data Model inside Azure Data Lake storage.</a:t>
          </a:r>
          <a:endParaRPr lang="en-US" sz="1500" kern="1200" dirty="0"/>
        </a:p>
      </dsp:txBody>
      <dsp:txXfrm rot="-5400000">
        <a:off x="3178788" y="1553958"/>
        <a:ext cx="5600171" cy="942837"/>
      </dsp:txXfrm>
    </dsp:sp>
    <dsp:sp modelId="{6A13B08C-AEF2-4512-A286-D6DF8BD3B7C8}">
      <dsp:nvSpPr>
        <dsp:cNvPr id="0" name=""/>
        <dsp:cNvSpPr/>
      </dsp:nvSpPr>
      <dsp:spPr>
        <a:xfrm>
          <a:off x="0" y="1372347"/>
          <a:ext cx="3178787" cy="1306058"/>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DataFlows</a:t>
          </a:r>
          <a:endParaRPr lang="en-US" sz="3700" kern="1200" dirty="0"/>
        </a:p>
      </dsp:txBody>
      <dsp:txXfrm>
        <a:off x="63756" y="1436103"/>
        <a:ext cx="3051275" cy="1178546"/>
      </dsp:txXfrm>
    </dsp:sp>
    <dsp:sp modelId="{F72FFE9A-C637-464E-9D5A-886E71F0F7CC}">
      <dsp:nvSpPr>
        <dsp:cNvPr id="0" name=""/>
        <dsp:cNvSpPr/>
      </dsp:nvSpPr>
      <dsp:spPr>
        <a:xfrm rot="5400000">
          <a:off x="5258607" y="657683"/>
          <a:ext cx="1468093" cy="5640144"/>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71450" lvl="1" indent="-171450" algn="l" defTabSz="711200">
            <a:lnSpc>
              <a:spcPct val="90000"/>
            </a:lnSpc>
            <a:spcBef>
              <a:spcPct val="0"/>
            </a:spcBef>
            <a:spcAft>
              <a:spcPct val="15000"/>
            </a:spcAft>
            <a:buChar char="••"/>
          </a:pPr>
          <a:endParaRPr lang="en-US" sz="1600" kern="1200" dirty="0"/>
        </a:p>
        <a:p>
          <a:pPr marL="171450" lvl="1" indent="-171450" algn="l" defTabSz="711200">
            <a:lnSpc>
              <a:spcPct val="90000"/>
            </a:lnSpc>
            <a:spcBef>
              <a:spcPct val="0"/>
            </a:spcBef>
            <a:spcAft>
              <a:spcPct val="15000"/>
            </a:spcAft>
            <a:buChar char="••"/>
          </a:pPr>
          <a:r>
            <a:rPr lang="en-IN" sz="1600" kern="1200" dirty="0" smtClean="0"/>
            <a:t>Power BI App is a way of sharing content with end users. An </a:t>
          </a:r>
          <a:r>
            <a:rPr lang="en-IN" sz="1600" i="1" kern="1200" dirty="0" smtClean="0"/>
            <a:t>app</a:t>
          </a:r>
          <a:r>
            <a:rPr lang="en-IN" sz="1600" kern="1200" dirty="0" smtClean="0"/>
            <a:t> is a Power BI content type that combines related dashboards and reports, all in one place. An app can have one or more dashboards and one or more reports, all bundled together. </a:t>
          </a:r>
          <a:endParaRPr lang="en-IN" sz="1600" kern="1200" dirty="0"/>
        </a:p>
      </dsp:txBody>
      <dsp:txXfrm rot="-5400000">
        <a:off x="3172582" y="2815374"/>
        <a:ext cx="5568478" cy="1324761"/>
      </dsp:txXfrm>
    </dsp:sp>
    <dsp:sp modelId="{84783443-073B-40EF-B3AC-A0DB9F567B21}">
      <dsp:nvSpPr>
        <dsp:cNvPr id="0" name=""/>
        <dsp:cNvSpPr/>
      </dsp:nvSpPr>
      <dsp:spPr>
        <a:xfrm>
          <a:off x="0" y="2824726"/>
          <a:ext cx="3172581" cy="1306058"/>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IN" sz="3700" b="1" kern="1200" dirty="0" smtClean="0"/>
            <a:t>Power BI app</a:t>
          </a:r>
          <a:endParaRPr lang="en-US" sz="3700" kern="1200" dirty="0"/>
        </a:p>
      </dsp:txBody>
      <dsp:txXfrm>
        <a:off x="63756" y="2888482"/>
        <a:ext cx="3045069" cy="1178546"/>
      </dsp:txXfrm>
    </dsp:sp>
    <dsp:sp modelId="{88D3E839-61CF-423D-B397-9EB5E8FB5E11}">
      <dsp:nvSpPr>
        <dsp:cNvPr id="0" name=""/>
        <dsp:cNvSpPr/>
      </dsp:nvSpPr>
      <dsp:spPr>
        <a:xfrm rot="5400000">
          <a:off x="5481952" y="2104546"/>
          <a:ext cx="1044847" cy="5651176"/>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endParaRPr lang="en-US" sz="1500" kern="1200" dirty="0"/>
        </a:p>
        <a:p>
          <a:pPr marL="114300" lvl="1" indent="-114300" algn="l" defTabSz="666750">
            <a:lnSpc>
              <a:spcPct val="90000"/>
            </a:lnSpc>
            <a:spcBef>
              <a:spcPct val="0"/>
            </a:spcBef>
            <a:spcAft>
              <a:spcPct val="15000"/>
            </a:spcAft>
            <a:buChar char="••"/>
          </a:pPr>
          <a:r>
            <a:rPr lang="en-IN" sz="1500" kern="1200" dirty="0" smtClean="0"/>
            <a:t>Deployment Pipelines allows you to configure different stages of deployment in your pipeline. Deployment Pipelines will also provide you a clear overview of all your stages in one place. </a:t>
          </a:r>
          <a:endParaRPr lang="en-IN" sz="1500" kern="1200" dirty="0"/>
        </a:p>
      </dsp:txBody>
      <dsp:txXfrm rot="-5400000">
        <a:off x="3178788" y="4458716"/>
        <a:ext cx="5600171" cy="942837"/>
      </dsp:txXfrm>
    </dsp:sp>
    <dsp:sp modelId="{CCB9911F-DD02-4237-B906-A48362A0E1C8}">
      <dsp:nvSpPr>
        <dsp:cNvPr id="0" name=""/>
        <dsp:cNvSpPr/>
      </dsp:nvSpPr>
      <dsp:spPr>
        <a:xfrm>
          <a:off x="0" y="4277106"/>
          <a:ext cx="3178787" cy="1306058"/>
        </a:xfrm>
        <a:prstGeom prst="roundRect">
          <a:avLst/>
        </a:prstGeom>
        <a:solidFill>
          <a:schemeClr val="accent6"/>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0970" tIns="70485" rIns="140970" bIns="70485" numCol="1" spcCol="1270" anchor="ctr" anchorCtr="0">
          <a:noAutofit/>
        </a:bodyPr>
        <a:lstStyle/>
        <a:p>
          <a:pPr lvl="0" algn="ctr" defTabSz="1644650">
            <a:lnSpc>
              <a:spcPct val="90000"/>
            </a:lnSpc>
            <a:spcBef>
              <a:spcPct val="0"/>
            </a:spcBef>
            <a:spcAft>
              <a:spcPct val="35000"/>
            </a:spcAft>
          </a:pPr>
          <a:r>
            <a:rPr lang="en-US" sz="3700" kern="1200" dirty="0" smtClean="0"/>
            <a:t>Deployment Pipeline</a:t>
          </a:r>
          <a:endParaRPr lang="en-US" sz="3700" kern="1200" dirty="0"/>
        </a:p>
      </dsp:txBody>
      <dsp:txXfrm>
        <a:off x="63756" y="4340862"/>
        <a:ext cx="3051275" cy="117854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3421437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27316085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0"/>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40"/>
            <a:ext cx="80772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23422053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7E2A8-C25E-4D97-9984-7613575D5767}"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376561828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905001"/>
            <a:ext cx="10058400" cy="2593975"/>
          </a:xfrm>
        </p:spPr>
        <p:txBody>
          <a:bodyPr anchor="b"/>
          <a:lstStyle>
            <a:lvl1pPr>
              <a:defRPr sz="6600">
                <a:ln>
                  <a:noFill/>
                </a:ln>
                <a:solidFill>
                  <a:schemeClr val="tx2"/>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914400" y="4572000"/>
            <a:ext cx="861568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5" y="5486400"/>
            <a:ext cx="10212916" cy="1168400"/>
          </a:xfrm>
        </p:spPr>
        <p:txBody>
          <a:bodyPr anchor="t"/>
          <a:lstStyle>
            <a:lvl1pPr algn="l">
              <a:defRPr sz="36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963085" y="3852863"/>
            <a:ext cx="8180916"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92800" y="1536192"/>
            <a:ext cx="48768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AE17E2A8-C25E-4D97-9984-7613575D576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92800" y="1535113"/>
            <a:ext cx="48768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92800" y="2174875"/>
            <a:ext cx="48768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7E2A8-C25E-4D97-9984-7613575D5767}"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7E2A8-C25E-4D97-9984-7613575D5767}"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7E2A8-C25E-4D97-9984-7613575D5767}"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8431808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6401" y="5495544"/>
            <a:ext cx="10363200" cy="594360"/>
          </a:xfrm>
        </p:spPr>
        <p:txBody>
          <a:bodyPr anchor="b"/>
          <a:lstStyle>
            <a:lvl1pPr algn="ctr">
              <a:defRPr sz="2200" b="1"/>
            </a:lvl1pPr>
          </a:lstStyle>
          <a:p>
            <a:r>
              <a:rPr lang="en-US" smtClean="0"/>
              <a:t>Click to edit Master title style</a:t>
            </a:r>
            <a:endParaRPr lang="en-US" dirty="0"/>
          </a:p>
        </p:txBody>
      </p:sp>
      <p:sp>
        <p:nvSpPr>
          <p:cNvPr id="4" name="Text Placeholder 3"/>
          <p:cNvSpPr>
            <a:spLocks noGrp="1"/>
          </p:cNvSpPr>
          <p:nvPr>
            <p:ph type="body" sz="half" idx="2"/>
          </p:nvPr>
        </p:nvSpPr>
        <p:spPr>
          <a:xfrm>
            <a:off x="406400" y="6096000"/>
            <a:ext cx="103632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7E2A8-C25E-4D97-9984-7613575D576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1329-DF72-4468-993B-D1B56A6CD7C5}" type="slidenum">
              <a:rPr lang="en-US" smtClean="0"/>
              <a:t>‹#›</a:t>
            </a:fld>
            <a:endParaRPr lang="en-US"/>
          </a:p>
        </p:txBody>
      </p:sp>
      <p:sp>
        <p:nvSpPr>
          <p:cNvPr id="9" name="Content Placeholder 8"/>
          <p:cNvSpPr>
            <a:spLocks noGrp="1"/>
          </p:cNvSpPr>
          <p:nvPr>
            <p:ph sz="quarter" idx="13"/>
          </p:nvPr>
        </p:nvSpPr>
        <p:spPr>
          <a:xfrm>
            <a:off x="406400" y="381000"/>
            <a:ext cx="10363200" cy="494284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02336" y="5495278"/>
            <a:ext cx="10363200" cy="594626"/>
          </a:xfrm>
        </p:spPr>
        <p:txBody>
          <a:bodyPr anchor="b"/>
          <a:lstStyle>
            <a:lvl1pPr algn="ctr">
              <a:defRPr sz="2200" b="1">
                <a:ln>
                  <a:noFill/>
                </a:ln>
                <a:solidFill>
                  <a:schemeClr val="tx2"/>
                </a:solidFill>
              </a:defRPr>
            </a:lvl1pPr>
          </a:lstStyle>
          <a:p>
            <a:r>
              <a:rPr lang="en-US" smtClean="0"/>
              <a:t>Click to edit Master title style</a:t>
            </a:r>
            <a:endParaRPr lang="en-US" dirty="0"/>
          </a:p>
        </p:txBody>
      </p:sp>
      <p:sp>
        <p:nvSpPr>
          <p:cNvPr id="3" name="Picture Placeholder 2"/>
          <p:cNvSpPr>
            <a:spLocks noGrp="1"/>
          </p:cNvSpPr>
          <p:nvPr>
            <p:ph type="pic" idx="1"/>
          </p:nvPr>
        </p:nvSpPr>
        <p:spPr>
          <a:xfrm>
            <a:off x="0" y="0"/>
            <a:ext cx="112776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402336" y="6096000"/>
            <a:ext cx="103632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8" name="Date Placeholder 7"/>
          <p:cNvSpPr>
            <a:spLocks noGrp="1"/>
          </p:cNvSpPr>
          <p:nvPr>
            <p:ph type="dt" sz="half" idx="10"/>
          </p:nvPr>
        </p:nvSpPr>
        <p:spPr/>
        <p:txBody>
          <a:bodyPr/>
          <a:lstStyle/>
          <a:p>
            <a:fld id="{AE17E2A8-C25E-4D97-9984-7613575D5767}" type="datetimeFigureOut">
              <a:rPr lang="en-US" smtClean="0"/>
              <a:t>8/30/2024</a:t>
            </a:fld>
            <a:endParaRPr lang="en-US"/>
          </a:p>
        </p:txBody>
      </p:sp>
      <p:sp>
        <p:nvSpPr>
          <p:cNvPr id="9" name="Slide Number Placeholder 8"/>
          <p:cNvSpPr>
            <a:spLocks noGrp="1"/>
          </p:cNvSpPr>
          <p:nvPr>
            <p:ph type="sldNum" sz="quarter" idx="11"/>
          </p:nvPr>
        </p:nvSpPr>
        <p:spPr/>
        <p:txBody>
          <a:bodyPr/>
          <a:lstStyle/>
          <a:p>
            <a:fld id="{B7F41329-DF72-4468-993B-D1B56A6CD7C5}"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336800" cy="5851525"/>
          </a:xfrm>
        </p:spPr>
        <p:txBody>
          <a:bodyPr vert="eaVert" anchor="b" anchorCtr="0"/>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613" y="4406902"/>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613"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E17E2A8-C25E-4D97-9984-7613575D5767}" type="datetimeFigureOut">
              <a:rPr lang="en-US" smtClean="0"/>
              <a:t>8/30/2024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9069715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600202"/>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E17E2A8-C25E-4D97-9984-7613575D576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4752296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1"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1"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2837" y="1535113"/>
            <a:ext cx="538956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2837" y="2174875"/>
            <a:ext cx="538956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E17E2A8-C25E-4D97-9984-7613575D5767}" type="datetimeFigureOut">
              <a:rPr lang="en-US" smtClean="0"/>
              <a:t>8/30/2024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049530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E17E2A8-C25E-4D97-9984-7613575D5767}" type="datetimeFigureOut">
              <a:rPr lang="en-US" smtClean="0"/>
              <a:t>8/30/2024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7406787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E17E2A8-C25E-4D97-9984-7613575D5767}" type="datetimeFigureOut">
              <a:rPr lang="en-US" smtClean="0"/>
              <a:t>8/30/2024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1140594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40116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7265" y="273052"/>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0" y="1435102"/>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7E2A8-C25E-4D97-9984-7613575D576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26051582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188"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E17E2A8-C25E-4D97-9984-7613575D5767}" type="datetimeFigureOut">
              <a:rPr lang="en-US" smtClean="0"/>
              <a:t>8/30/2024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7F41329-DF72-4468-993B-D1B56A6CD7C5}" type="slidenum">
              <a:rPr lang="en-US" smtClean="0"/>
              <a:t>‹#›</a:t>
            </a:fld>
            <a:endParaRPr lang="en-US"/>
          </a:p>
        </p:txBody>
      </p:sp>
    </p:spTree>
    <p:extLst>
      <p:ext uri="{BB962C8B-B14F-4D97-AF65-F5344CB8AC3E}">
        <p14:creationId xmlns:p14="http://schemas.microsoft.com/office/powerpoint/2010/main" val="23050698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2"/>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2"/>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7E2A8-C25E-4D97-9984-7613575D5767}" type="datetimeFigureOut">
              <a:rPr lang="en-US" smtClean="0"/>
              <a:t>8/30/2024</a:t>
            </a:fld>
            <a:endParaRPr lang="en-US"/>
          </a:p>
        </p:txBody>
      </p:sp>
      <p:sp>
        <p:nvSpPr>
          <p:cNvPr id="5" name="Footer Placeholder 4"/>
          <p:cNvSpPr>
            <a:spLocks noGrp="1"/>
          </p:cNvSpPr>
          <p:nvPr>
            <p:ph type="ftr" sz="quarter" idx="3"/>
          </p:nvPr>
        </p:nvSpPr>
        <p:spPr>
          <a:xfrm>
            <a:off x="4165600" y="6356352"/>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2"/>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F41329-DF72-4468-993B-D1B56A6CD7C5}" type="slidenum">
              <a:rPr lang="en-US" smtClean="0"/>
              <a:t>‹#›</a:t>
            </a:fld>
            <a:endParaRPr lang="en-US"/>
          </a:p>
        </p:txBody>
      </p:sp>
    </p:spTree>
    <p:extLst>
      <p:ext uri="{BB962C8B-B14F-4D97-AF65-F5344CB8AC3E}">
        <p14:creationId xmlns:p14="http://schemas.microsoft.com/office/powerpoint/2010/main" val="4228644087"/>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Lst>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160000" cy="1143000"/>
          </a:xfrm>
          <a:prstGeom prst="rect">
            <a:avLst/>
          </a:prstGeom>
        </p:spPr>
        <p:txBody>
          <a:bodyPr vert="horz" lIns="91440" tIns="45720" rIns="91440" bIns="45720" rtlCol="0" anchor="ctr">
            <a:no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0"/>
            <a:ext cx="10160000" cy="48006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Rectangle 6"/>
          <p:cNvSpPr/>
          <p:nvPr/>
        </p:nvSpPr>
        <p:spPr>
          <a:xfrm>
            <a:off x="11277600" y="0"/>
            <a:ext cx="9144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1277600" y="5486400"/>
            <a:ext cx="9144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11375717" y="5648960"/>
            <a:ext cx="73152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B7F41329-DF72-4468-993B-D1B56A6CD7C5}" type="slidenum">
              <a:rPr lang="en-US" smtClean="0"/>
              <a:t>‹#›</a:t>
            </a:fld>
            <a:endParaRPr lang="en-US"/>
          </a:p>
        </p:txBody>
      </p:sp>
      <p:sp>
        <p:nvSpPr>
          <p:cNvPr id="5" name="Footer Placeholder 4"/>
          <p:cNvSpPr>
            <a:spLocks noGrp="1"/>
          </p:cNvSpPr>
          <p:nvPr>
            <p:ph type="ftr" sz="quarter" idx="3"/>
          </p:nvPr>
        </p:nvSpPr>
        <p:spPr>
          <a:xfrm rot="16200000">
            <a:off x="10510428" y="3987800"/>
            <a:ext cx="2367281" cy="48768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10474869" y="1584960"/>
            <a:ext cx="2438399" cy="487680"/>
          </a:xfrm>
          <a:prstGeom prst="rect">
            <a:avLst/>
          </a:prstGeom>
        </p:spPr>
        <p:txBody>
          <a:bodyPr vert="horz" lIns="91440" tIns="45720" rIns="91440" bIns="45720" rtlCol="0" anchor="ctr"/>
          <a:lstStyle>
            <a:lvl1pPr algn="l">
              <a:defRPr sz="1200">
                <a:solidFill>
                  <a:schemeClr val="bg2"/>
                </a:solidFill>
              </a:defRPr>
            </a:lvl1pPr>
          </a:lstStyle>
          <a:p>
            <a:fld id="{AE17E2A8-C25E-4D97-9984-7613575D5767}" type="datetimeFigureOut">
              <a:rPr lang="en-US" smtClean="0"/>
              <a:t>8/30/2024</a:t>
            </a:fld>
            <a:endParaRPr lang="en-US"/>
          </a:p>
        </p:txBody>
      </p:sp>
    </p:spTree>
  </p:cSld>
  <p:clrMap bg1="lt1" tx1="dk1" bg2="lt2" tx2="dk2" accent1="accent1" accent2="accent2" accent3="accent3" accent4="accent4" accent5="accent5" accent6="accent6" hlink="hlink" folHlink="folHlink"/>
  <p:sldLayoutIdLst>
    <p:sldLayoutId id="2147483910" r:id="rId1"/>
    <p:sldLayoutId id="2147483911" r:id="rId2"/>
    <p:sldLayoutId id="2147483912" r:id="rId3"/>
    <p:sldLayoutId id="2147483913" r:id="rId4"/>
    <p:sldLayoutId id="2147483914" r:id="rId5"/>
    <p:sldLayoutId id="2147483915" r:id="rId6"/>
    <p:sldLayoutId id="2147483916" r:id="rId7"/>
    <p:sldLayoutId id="2147483917" r:id="rId8"/>
    <p:sldLayoutId id="2147483918" r:id="rId9"/>
    <p:sldLayoutId id="2147483919" r:id="rId10"/>
    <p:sldLayoutId id="2147483920"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4.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3.xml.rels><?xml version="1.0" encoding="UTF-8" standalone="yes"?>
<Relationships xmlns="http://schemas.openxmlformats.org/package/2006/relationships"><Relationship Id="rId2" Type="http://schemas.openxmlformats.org/officeDocument/2006/relationships/image" Target="../media/image8.webp"/><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10.webp"/><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image" Target="../media/image11.webp"/><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12.webp"/><Relationship Id="rId2" Type="http://schemas.openxmlformats.org/officeDocument/2006/relationships/hyperlink" Target="https://radacad.com/what-are-the-use-cases-of-dataflow-for-you-in-power-bi" TargetMode="Externa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image" Target="../media/image13.webp"/><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2" Type="http://schemas.openxmlformats.org/officeDocument/2006/relationships/image" Target="../media/image14.webp"/><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hyperlink" Target="https://azure.microsoft.com/en-us/pricing/details/power-bi-embedded/" TargetMode="Externa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91CD63-5F23-455C-BB56-C7374F9C62C7}"/>
              </a:ext>
            </a:extLst>
          </p:cNvPr>
          <p:cNvSpPr>
            <a:spLocks noGrp="1"/>
          </p:cNvSpPr>
          <p:nvPr>
            <p:ph type="ctrTitle"/>
          </p:nvPr>
        </p:nvSpPr>
        <p:spPr>
          <a:xfrm>
            <a:off x="1507067" y="2757488"/>
            <a:ext cx="7766936" cy="1293348"/>
          </a:xfrm>
        </p:spPr>
        <p:txBody>
          <a:bodyPr>
            <a:normAutofit/>
          </a:bodyPr>
          <a:lstStyle/>
          <a:p>
            <a:r>
              <a:rPr lang="en-IN" sz="4800" dirty="0" smtClean="0">
                <a:solidFill>
                  <a:srgbClr val="002060"/>
                </a:solidFill>
                <a:latin typeface="Times New Roman" panose="02020603050405020304" pitchFamily="18" charset="0"/>
                <a:cs typeface="Times New Roman" panose="02020603050405020304" pitchFamily="18" charset="0"/>
              </a:rPr>
              <a:t>POWER BI DEPLOYMENT</a:t>
            </a:r>
            <a:endParaRPr lang="en-IN" sz="36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886910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609601"/>
            <a:ext cx="8596668" cy="775855"/>
          </a:xfrm>
        </p:spPr>
        <p:txBody>
          <a:bodyPr>
            <a:normAutofit fontScale="90000"/>
          </a:bodyPr>
          <a:lstStyle/>
          <a:p>
            <a:r>
              <a:rPr lang="en-IN" dirty="0" smtClean="0"/>
              <a:t/>
            </a:r>
            <a:br>
              <a:rPr lang="en-IN" dirty="0" smtClean="0"/>
            </a:br>
            <a:r>
              <a:rPr lang="en-IN" sz="3100" dirty="0"/>
              <a:t>POWER BI SERVICES COMPONENTS / FEATURES</a:t>
            </a:r>
            <a:r>
              <a:rPr lang="en-IN" dirty="0" smtClean="0"/>
              <a:t/>
            </a:r>
            <a:br>
              <a:rPr lang="en-IN" dirty="0" smtClean="0"/>
            </a:br>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882215534"/>
              </p:ext>
            </p:extLst>
          </p:nvPr>
        </p:nvGraphicFramePr>
        <p:xfrm>
          <a:off x="979057" y="1689484"/>
          <a:ext cx="8128001" cy="3474720"/>
        </p:xfrm>
        <a:graphic>
          <a:graphicData uri="http://schemas.openxmlformats.org/drawingml/2006/table">
            <a:tbl>
              <a:tblPr firstRow="1" bandRow="1">
                <a:tableStyleId>{5C22544A-7EE6-4342-B048-85BDC9FD1C3A}</a:tableStyleId>
              </a:tblPr>
              <a:tblGrid>
                <a:gridCol w="1544265">
                  <a:extLst>
                    <a:ext uri="{9D8B030D-6E8A-4147-A177-3AD203B41FA5}">
                      <a16:colId xmlns:a16="http://schemas.microsoft.com/office/drawing/2014/main" val="20000"/>
                    </a:ext>
                  </a:extLst>
                </a:gridCol>
                <a:gridCol w="3291868">
                  <a:extLst>
                    <a:ext uri="{9D8B030D-6E8A-4147-A177-3AD203B41FA5}">
                      <a16:colId xmlns:a16="http://schemas.microsoft.com/office/drawing/2014/main" val="20001"/>
                    </a:ext>
                  </a:extLst>
                </a:gridCol>
                <a:gridCol w="3291868">
                  <a:extLst>
                    <a:ext uri="{9D8B030D-6E8A-4147-A177-3AD203B41FA5}">
                      <a16:colId xmlns:a16="http://schemas.microsoft.com/office/drawing/2014/main" val="20002"/>
                    </a:ext>
                  </a:extLst>
                </a:gridCol>
              </a:tblGrid>
              <a:tr h="370840">
                <a:tc>
                  <a:txBody>
                    <a:bodyPr/>
                    <a:lstStyle/>
                    <a:p>
                      <a:r>
                        <a:rPr lang="en-US" dirty="0" smtClean="0"/>
                        <a:t>COMPONENTS</a:t>
                      </a:r>
                      <a:endParaRPr lang="en-US" dirty="0"/>
                    </a:p>
                  </a:txBody>
                  <a:tcPr/>
                </a:tc>
                <a:tc>
                  <a:txBody>
                    <a:bodyPr/>
                    <a:lstStyle/>
                    <a:p>
                      <a:r>
                        <a:rPr lang="en-US" dirty="0" smtClean="0"/>
                        <a:t>REPORTS</a:t>
                      </a:r>
                      <a:r>
                        <a:rPr lang="en-US" baseline="0" dirty="0" smtClean="0"/>
                        <a:t> </a:t>
                      </a:r>
                      <a:r>
                        <a:rPr lang="en-US" dirty="0" smtClean="0"/>
                        <a:t>FEATURES</a:t>
                      </a:r>
                      <a:endParaRPr lang="en-US" dirty="0"/>
                    </a:p>
                  </a:txBody>
                  <a:tcPr/>
                </a:tc>
                <a:tc>
                  <a:txBody>
                    <a:bodyPr/>
                    <a:lstStyle/>
                    <a:p>
                      <a:r>
                        <a:rPr lang="en-US" dirty="0" smtClean="0"/>
                        <a:t>SECURITY FEATURES</a:t>
                      </a:r>
                      <a:endParaRPr lang="en-US" dirty="0"/>
                    </a:p>
                  </a:txBody>
                  <a:tcPr/>
                </a:tc>
                <a:extLst>
                  <a:ext uri="{0D108BD9-81ED-4DB2-BD59-A6C34878D82A}">
                    <a16:rowId xmlns:a16="http://schemas.microsoft.com/office/drawing/2014/main" val="10000"/>
                  </a:ext>
                </a:extLst>
              </a:tr>
              <a:tr h="370840">
                <a:tc>
                  <a:txBody>
                    <a:bodyPr/>
                    <a:lstStyle/>
                    <a:p>
                      <a:r>
                        <a:rPr lang="en-US" dirty="0" smtClean="0"/>
                        <a:t>WORKSPACE</a:t>
                      </a:r>
                    </a:p>
                    <a:p>
                      <a:r>
                        <a:rPr lang="en-US" dirty="0" smtClean="0"/>
                        <a:t>REPORTS</a:t>
                      </a:r>
                    </a:p>
                    <a:p>
                      <a:r>
                        <a:rPr lang="en-US" dirty="0" smtClean="0"/>
                        <a:t>DASHBOARD</a:t>
                      </a:r>
                    </a:p>
                    <a:p>
                      <a:r>
                        <a:rPr lang="en-US" dirty="0" smtClean="0"/>
                        <a:t>DATASETS</a:t>
                      </a:r>
                    </a:p>
                    <a:p>
                      <a:r>
                        <a:rPr lang="en-US" dirty="0" smtClean="0"/>
                        <a:t>GATEWAY </a:t>
                      </a:r>
                      <a:endParaRPr lang="en-US" dirty="0"/>
                    </a:p>
                  </a:txBody>
                  <a:tcPr/>
                </a:tc>
                <a:tc>
                  <a:txBody>
                    <a:bodyPr/>
                    <a:lstStyle/>
                    <a:p>
                      <a:r>
                        <a:rPr lang="en-US" dirty="0" smtClean="0"/>
                        <a:t>EDITING POWER BI REPORT</a:t>
                      </a:r>
                    </a:p>
                    <a:p>
                      <a:r>
                        <a:rPr lang="en-US" dirty="0" smtClean="0"/>
                        <a:t>EXPORTING POWER</a:t>
                      </a:r>
                      <a:r>
                        <a:rPr lang="en-US" baseline="0" dirty="0" smtClean="0"/>
                        <a:t> BI REPORTS</a:t>
                      </a:r>
                    </a:p>
                    <a:p>
                      <a:r>
                        <a:rPr lang="en-US" baseline="0" dirty="0" smtClean="0"/>
                        <a:t>EMBEDDED POWER BI URLS</a:t>
                      </a:r>
                      <a:endParaRPr lang="en-US" dirty="0" smtClean="0"/>
                    </a:p>
                    <a:p>
                      <a:r>
                        <a:rPr lang="en-US" dirty="0" smtClean="0"/>
                        <a:t>DATA REFRESH  </a:t>
                      </a:r>
                    </a:p>
                    <a:p>
                      <a:r>
                        <a:rPr lang="en-US" dirty="0" smtClean="0"/>
                        <a:t>SCHEDULED</a:t>
                      </a:r>
                      <a:r>
                        <a:rPr lang="en-US" baseline="0" dirty="0" smtClean="0"/>
                        <a:t> REFRESH</a:t>
                      </a:r>
                      <a:endParaRPr lang="en-US" dirty="0" smtClean="0"/>
                    </a:p>
                    <a:p>
                      <a:endParaRPr lang="en-US" dirty="0" smtClean="0"/>
                    </a:p>
                    <a:p>
                      <a:r>
                        <a:rPr lang="en-US" dirty="0" smtClean="0"/>
                        <a:t>SHARING</a:t>
                      </a:r>
                      <a:r>
                        <a:rPr lang="en-US" baseline="0" dirty="0" smtClean="0"/>
                        <a:t> POWER BI REPORTS</a:t>
                      </a:r>
                    </a:p>
                    <a:p>
                      <a:r>
                        <a:rPr lang="en-US" baseline="0" dirty="0" smtClean="0"/>
                        <a:t>POWER BI SUBSCRIPTIONS</a:t>
                      </a:r>
                    </a:p>
                    <a:p>
                      <a:endParaRPr lang="en-US" dirty="0" smtClean="0"/>
                    </a:p>
                    <a:p>
                      <a:endParaRPr lang="en-US" dirty="0"/>
                    </a:p>
                  </a:txBody>
                  <a:tcPr/>
                </a:tc>
                <a:tc>
                  <a:txBody>
                    <a:bodyPr/>
                    <a:lstStyle/>
                    <a:p>
                      <a:r>
                        <a:rPr lang="en-US" dirty="0" smtClean="0"/>
                        <a:t>WORKSPACE SECURITY</a:t>
                      </a:r>
                    </a:p>
                    <a:p>
                      <a:r>
                        <a:rPr lang="en-US" dirty="0" smtClean="0"/>
                        <a:t>REPORT LEVEL SECURITY</a:t>
                      </a:r>
                    </a:p>
                    <a:p>
                      <a:r>
                        <a:rPr lang="en-US" dirty="0" smtClean="0"/>
                        <a:t>ROW LEVEL SECURITY</a:t>
                      </a:r>
                      <a:endParaRPr lang="en-US" dirty="0"/>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394662515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193965"/>
            <a:ext cx="8596668" cy="651162"/>
          </a:xfrm>
        </p:spPr>
        <p:txBody>
          <a:bodyPr>
            <a:normAutofit fontScale="90000"/>
          </a:bodyPr>
          <a:lstStyle/>
          <a:p>
            <a:r>
              <a:rPr lang="en-IN" dirty="0" smtClean="0"/>
              <a:t/>
            </a:r>
            <a:br>
              <a:rPr lang="en-IN" dirty="0" smtClean="0"/>
            </a:br>
            <a:r>
              <a:rPr lang="en-IN" dirty="0" smtClean="0"/>
              <a:t/>
            </a:r>
            <a:br>
              <a:rPr lang="en-IN" dirty="0" smtClean="0"/>
            </a:br>
            <a:r>
              <a:rPr lang="en-IN" sz="3100" dirty="0" smtClean="0"/>
              <a:t>POWER </a:t>
            </a:r>
            <a:r>
              <a:rPr lang="en-IN" sz="3100" dirty="0"/>
              <a:t>BI SERVICES COMPONENTS </a:t>
            </a:r>
            <a:r>
              <a:rPr lang="en-IN" dirty="0" smtClean="0"/>
              <a:t/>
            </a:r>
            <a:br>
              <a:rPr lang="en-IN" dirty="0" smtClean="0"/>
            </a:br>
            <a:r>
              <a:rPr lang="en-IN" dirty="0" smtClean="0"/>
              <a:t/>
            </a:r>
            <a:br>
              <a:rPr lang="en-IN" dirty="0" smtClean="0"/>
            </a:br>
            <a:endParaRPr lang="en-IN" dirty="0"/>
          </a:p>
        </p:txBody>
      </p:sp>
      <p:graphicFrame>
        <p:nvGraphicFramePr>
          <p:cNvPr id="3" name="Diagram 2"/>
          <p:cNvGraphicFramePr/>
          <p:nvPr>
            <p:extLst>
              <p:ext uri="{D42A27DB-BD31-4B8C-83A1-F6EECF244321}">
                <p14:modId xmlns:p14="http://schemas.microsoft.com/office/powerpoint/2010/main" val="2052976532"/>
              </p:ext>
            </p:extLst>
          </p:nvPr>
        </p:nvGraphicFramePr>
        <p:xfrm>
          <a:off x="1186873" y="845128"/>
          <a:ext cx="8829964" cy="5584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2691977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193965"/>
            <a:ext cx="8596668" cy="651162"/>
          </a:xfrm>
        </p:spPr>
        <p:txBody>
          <a:bodyPr>
            <a:normAutofit fontScale="90000"/>
          </a:bodyPr>
          <a:lstStyle/>
          <a:p>
            <a:r>
              <a:rPr lang="en-IN" dirty="0" smtClean="0"/>
              <a:t/>
            </a:r>
            <a:br>
              <a:rPr lang="en-IN" dirty="0" smtClean="0"/>
            </a:br>
            <a:r>
              <a:rPr lang="en-IN" dirty="0" smtClean="0"/>
              <a:t/>
            </a:r>
            <a:br>
              <a:rPr lang="en-IN" dirty="0" smtClean="0"/>
            </a:br>
            <a:r>
              <a:rPr lang="en-IN" sz="3100" dirty="0" smtClean="0"/>
              <a:t>POWER </a:t>
            </a:r>
            <a:r>
              <a:rPr lang="en-IN" sz="3100" dirty="0"/>
              <a:t>BI </a:t>
            </a:r>
            <a:r>
              <a:rPr lang="en-IN" sz="3100" dirty="0" smtClean="0"/>
              <a:t>SECURITY FEATURES</a:t>
            </a:r>
            <a:r>
              <a:rPr lang="en-IN" dirty="0" smtClean="0"/>
              <a:t/>
            </a:r>
            <a:br>
              <a:rPr lang="en-IN" dirty="0" smtClean="0"/>
            </a:br>
            <a:r>
              <a:rPr lang="en-IN" dirty="0" smtClean="0"/>
              <a:t/>
            </a:r>
            <a:br>
              <a:rPr lang="en-IN" dirty="0" smtClean="0"/>
            </a:br>
            <a:endParaRPr lang="en-IN" dirty="0"/>
          </a:p>
        </p:txBody>
      </p:sp>
      <p:graphicFrame>
        <p:nvGraphicFramePr>
          <p:cNvPr id="3" name="Diagram 2"/>
          <p:cNvGraphicFramePr/>
          <p:nvPr>
            <p:extLst>
              <p:ext uri="{D42A27DB-BD31-4B8C-83A1-F6EECF244321}">
                <p14:modId xmlns:p14="http://schemas.microsoft.com/office/powerpoint/2010/main" val="4096940774"/>
              </p:ext>
            </p:extLst>
          </p:nvPr>
        </p:nvGraphicFramePr>
        <p:xfrm>
          <a:off x="1186873" y="845128"/>
          <a:ext cx="8829964" cy="5584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7271009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380253" y="1150374"/>
            <a:ext cx="8618693" cy="5250426"/>
          </a:xfrm>
        </p:spPr>
      </p:pic>
    </p:spTree>
    <p:extLst>
      <p:ext uri="{BB962C8B-B14F-4D97-AF65-F5344CB8AC3E}">
        <p14:creationId xmlns:p14="http://schemas.microsoft.com/office/powerpoint/2010/main" val="42068366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sp>
        <p:nvSpPr>
          <p:cNvPr id="3" name="Content Placeholder 2"/>
          <p:cNvSpPr>
            <a:spLocks noGrp="1"/>
          </p:cNvSpPr>
          <p:nvPr>
            <p:ph idx="1"/>
          </p:nvPr>
        </p:nvSpPr>
        <p:spPr/>
        <p:txBody>
          <a:bodyPr/>
          <a:lstStyle/>
          <a:p>
            <a:endParaRPr lang="en-IN"/>
          </a:p>
        </p:txBody>
      </p:sp>
      <p:pic>
        <p:nvPicPr>
          <p:cNvPr id="4" name="Picture 3" descr="https://i0.wp.com/radacad.com/wp-content/uploads/2023/01/2023-01-12_13h16_03.png?resize=640%2C248&amp;ssl=1"/>
          <p:cNvPicPr/>
          <p:nvPr/>
        </p:nvPicPr>
        <p:blipFill>
          <a:blip r:embed="rId2">
            <a:extLst>
              <a:ext uri="{28A0092B-C50C-407E-A947-70E740481C1C}">
                <a14:useLocalDpi xmlns:a14="http://schemas.microsoft.com/office/drawing/2010/main" val="0"/>
              </a:ext>
            </a:extLst>
          </a:blip>
          <a:srcRect/>
          <a:stretch>
            <a:fillRect/>
          </a:stretch>
        </p:blipFill>
        <p:spPr bwMode="auto">
          <a:xfrm>
            <a:off x="835743" y="1660422"/>
            <a:ext cx="9370142" cy="4680155"/>
          </a:xfrm>
          <a:prstGeom prst="rect">
            <a:avLst/>
          </a:prstGeom>
          <a:noFill/>
          <a:ln>
            <a:noFill/>
          </a:ln>
        </p:spPr>
      </p:pic>
    </p:spTree>
    <p:extLst>
      <p:ext uri="{BB962C8B-B14F-4D97-AF65-F5344CB8AC3E}">
        <p14:creationId xmlns:p14="http://schemas.microsoft.com/office/powerpoint/2010/main" val="221449886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193965"/>
            <a:ext cx="8596668" cy="651162"/>
          </a:xfrm>
        </p:spPr>
        <p:txBody>
          <a:bodyPr>
            <a:normAutofit fontScale="90000"/>
          </a:bodyPr>
          <a:lstStyle/>
          <a:p>
            <a:r>
              <a:rPr lang="en-IN" dirty="0" smtClean="0"/>
              <a:t/>
            </a:r>
            <a:br>
              <a:rPr lang="en-IN" dirty="0" smtClean="0"/>
            </a:br>
            <a:r>
              <a:rPr lang="en-IN" dirty="0" smtClean="0"/>
              <a:t/>
            </a:r>
            <a:br>
              <a:rPr lang="en-IN" dirty="0" smtClean="0"/>
            </a:br>
            <a:r>
              <a:rPr lang="en-IN" sz="3100" dirty="0" smtClean="0"/>
              <a:t>POWER BI Advanced Features</a:t>
            </a:r>
            <a:r>
              <a:rPr lang="en-IN" dirty="0" smtClean="0"/>
              <a:t/>
            </a:r>
            <a:br>
              <a:rPr lang="en-IN" dirty="0" smtClean="0"/>
            </a:br>
            <a:r>
              <a:rPr lang="en-IN" dirty="0" smtClean="0"/>
              <a:t/>
            </a:r>
            <a:br>
              <a:rPr lang="en-IN" dirty="0" smtClean="0"/>
            </a:br>
            <a:endParaRPr lang="en-IN" dirty="0"/>
          </a:p>
        </p:txBody>
      </p:sp>
      <p:graphicFrame>
        <p:nvGraphicFramePr>
          <p:cNvPr id="3" name="Diagram 2"/>
          <p:cNvGraphicFramePr/>
          <p:nvPr>
            <p:extLst>
              <p:ext uri="{D42A27DB-BD31-4B8C-83A1-F6EECF244321}">
                <p14:modId xmlns:p14="http://schemas.microsoft.com/office/powerpoint/2010/main" val="1285714430"/>
              </p:ext>
            </p:extLst>
          </p:nvPr>
        </p:nvGraphicFramePr>
        <p:xfrm>
          <a:off x="1186873" y="749594"/>
          <a:ext cx="8829964" cy="558415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737635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mn-lt"/>
              </a:rPr>
              <a:t>Power BI </a:t>
            </a:r>
            <a:r>
              <a:rPr lang="en-US" sz="2000" dirty="0" smtClean="0">
                <a:latin typeface="+mn-lt"/>
              </a:rPr>
              <a:t>Get Data(Datasets) </a:t>
            </a:r>
            <a:r>
              <a:rPr lang="en-US" sz="2000" dirty="0" smtClean="0"/>
              <a:t>is </a:t>
            </a:r>
            <a:r>
              <a:rPr lang="en-US" sz="2000" dirty="0"/>
              <a:t>the layer of all the calculations and modeling. It will get </a:t>
            </a:r>
            <a:r>
              <a:rPr lang="en-US" sz="2000" dirty="0" smtClean="0"/>
              <a:t>data sources or </a:t>
            </a:r>
            <a:r>
              <a:rPr lang="en-US" sz="2000" dirty="0" err="1" smtClean="0"/>
              <a:t>dataflows</a:t>
            </a:r>
            <a:r>
              <a:rPr lang="en-US" sz="2000" dirty="0" smtClean="0"/>
              <a:t>, </a:t>
            </a:r>
            <a:r>
              <a:rPr lang="en-US" sz="2000" dirty="0"/>
              <a:t>and build an in-memory data model using Power BI (Analysis Services) engine.</a:t>
            </a:r>
            <a:r>
              <a:rPr lang="en-US" sz="2000" dirty="0" smtClean="0">
                <a:latin typeface="+mn-lt"/>
              </a:rPr>
              <a:t> </a:t>
            </a:r>
            <a:r>
              <a:rPr lang="en-US" sz="2000" dirty="0">
                <a:latin typeface="+mn-lt"/>
              </a:rPr>
              <a:t>is the data transformation component in Power BI. </a:t>
            </a:r>
            <a:endParaRPr lang="en-IN" sz="2000" dirty="0">
              <a:latin typeface="+mn-lt"/>
            </a:endParaRPr>
          </a:p>
        </p:txBody>
      </p:sp>
      <p:pic>
        <p:nvPicPr>
          <p:cNvPr id="10" name="Content Placeholder 9"/>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74944" y="1600200"/>
            <a:ext cx="9429311" cy="4800600"/>
          </a:xfrm>
        </p:spPr>
      </p:pic>
    </p:spTree>
    <p:extLst>
      <p:ext uri="{BB962C8B-B14F-4D97-AF65-F5344CB8AC3E}">
        <p14:creationId xmlns:p14="http://schemas.microsoft.com/office/powerpoint/2010/main" val="40843985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Power BI GetData </a:t>
            </a:r>
            <a:r>
              <a:rPr lang="en-US" sz="2000" b="1" dirty="0"/>
              <a:t>solves the problem of having multiple versions of the same DAX code in different PBIX </a:t>
            </a:r>
            <a:r>
              <a:rPr lang="en-US" sz="2000" b="1" dirty="0" smtClean="0"/>
              <a:t>files. </a:t>
            </a:r>
            <a:r>
              <a:rPr lang="en-US" sz="2000" dirty="0" smtClean="0"/>
              <a:t>Using </a:t>
            </a:r>
            <a:r>
              <a:rPr lang="en-US" sz="2000" dirty="0"/>
              <a:t>a shared dataset, you can have multiple reports using the same calculations and data model, without duplicating the code;</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763520" y="1600200"/>
            <a:ext cx="5852160" cy="4800600"/>
          </a:xfrm>
        </p:spPr>
      </p:pic>
    </p:spTree>
    <p:extLst>
      <p:ext uri="{BB962C8B-B14F-4D97-AF65-F5344CB8AC3E}">
        <p14:creationId xmlns:p14="http://schemas.microsoft.com/office/powerpoint/2010/main" val="38417511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dirty="0">
                <a:latin typeface="+mn-lt"/>
                <a:hlinkClick r:id="rId2"/>
              </a:rPr>
              <a:t>Power BI Dataflow</a:t>
            </a:r>
            <a:r>
              <a:rPr lang="en-US" sz="2000" dirty="0">
                <a:latin typeface="+mn-lt"/>
              </a:rPr>
              <a:t> is the data transformation component in Power BI. It is a Power Query process that runs in the cloud, independent from Power BI report and dataset, and store the data into CDM: Common Data Model inside Azure Data Lake storage.</a:t>
            </a:r>
            <a:endParaRPr lang="en-IN" sz="2000" dirty="0">
              <a:latin typeface="+mn-lt"/>
            </a:endParaRPr>
          </a:p>
        </p:txBody>
      </p:sp>
      <p:pic>
        <p:nvPicPr>
          <p:cNvPr id="8" name="Content Placeholder 7"/>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790636" y="1600200"/>
            <a:ext cx="7797928" cy="4800600"/>
          </a:xfrm>
        </p:spPr>
      </p:pic>
    </p:spTree>
    <p:extLst>
      <p:ext uri="{BB962C8B-B14F-4D97-AF65-F5344CB8AC3E}">
        <p14:creationId xmlns:p14="http://schemas.microsoft.com/office/powerpoint/2010/main" val="412185974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000" b="1" dirty="0" smtClean="0"/>
              <a:t>Dataflow </a:t>
            </a:r>
            <a:r>
              <a:rPr lang="en-US" sz="2000" b="1" dirty="0"/>
              <a:t>is the ETL Layer</a:t>
            </a:r>
            <a:br>
              <a:rPr lang="en-US" sz="2000" b="1" dirty="0"/>
            </a:br>
            <a:r>
              <a:rPr lang="en-US" sz="2000" dirty="0"/>
              <a:t>Dataflow is the Data Transformation layer in your Power BI implementation. The terminology for this layer is ETL (Extract, Transform, Load). This will extract data from data sources, transform the data, and load it into the CDM.</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1469" y="1600200"/>
            <a:ext cx="9576261" cy="4800600"/>
          </a:xfrm>
        </p:spPr>
      </p:pic>
    </p:spTree>
    <p:extLst>
      <p:ext uri="{BB962C8B-B14F-4D97-AF65-F5344CB8AC3E}">
        <p14:creationId xmlns:p14="http://schemas.microsoft.com/office/powerpoint/2010/main" val="170048760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609602"/>
            <a:ext cx="8596668" cy="1385455"/>
          </a:xfrm>
        </p:spPr>
        <p:txBody>
          <a:bodyPr>
            <a:normAutofit fontScale="90000"/>
          </a:bodyPr>
          <a:lstStyle/>
          <a:p>
            <a:r>
              <a:rPr lang="en-IN" smtClean="0"/>
              <a:t>POWER BI DEPLOYMENT </a:t>
            </a:r>
            <a:br>
              <a:rPr lang="en-IN" smtClean="0"/>
            </a:br>
            <a:r>
              <a:rPr lang="en-IN" sz="1800" smtClean="0">
                <a:solidFill>
                  <a:srgbClr val="FF0000"/>
                </a:solidFill>
              </a:rPr>
              <a:t>Power BI deployment means moving the power bi desktop report to Power BI Services (Power BI Web) so that it can be accessed by web and mobile application through secured credentials. </a:t>
            </a:r>
            <a:r>
              <a:rPr lang="en-IN" smtClean="0"/>
              <a:t/>
            </a:r>
            <a:br>
              <a:rPr lang="en-IN" smtClean="0"/>
            </a:b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66031" y="1600200"/>
            <a:ext cx="9647138" cy="4800600"/>
          </a:xfrm>
        </p:spPr>
      </p:pic>
    </p:spTree>
    <p:extLst>
      <p:ext uri="{BB962C8B-B14F-4D97-AF65-F5344CB8AC3E}">
        <p14:creationId xmlns:p14="http://schemas.microsoft.com/office/powerpoint/2010/main" val="114655371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Power BI Data Flow </a:t>
            </a:r>
            <a:r>
              <a:rPr lang="en-US" dirty="0" err="1" smtClean="0"/>
              <a:t>vs</a:t>
            </a:r>
            <a:r>
              <a:rPr lang="en-US" dirty="0" smtClean="0"/>
              <a:t> Dataset</a:t>
            </a:r>
            <a:endParaRPr lang="en-IN" dirty="0"/>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204368" y="1600200"/>
            <a:ext cx="8970464" cy="4800600"/>
          </a:xfrm>
        </p:spPr>
      </p:pic>
    </p:spTree>
    <p:extLst>
      <p:ext uri="{BB962C8B-B14F-4D97-AF65-F5344CB8AC3E}">
        <p14:creationId xmlns:p14="http://schemas.microsoft.com/office/powerpoint/2010/main" val="28296999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a:r>
              <a:rPr lang="en-IN" sz="2000" b="1" dirty="0" smtClean="0"/>
              <a:t>Power </a:t>
            </a:r>
            <a:r>
              <a:rPr lang="en-IN" sz="2000" b="1" dirty="0"/>
              <a:t>BI App </a:t>
            </a:r>
            <a:r>
              <a:rPr lang="en-IN" sz="2000" dirty="0"/>
              <a:t>is a way of sharing content with end users. An </a:t>
            </a:r>
            <a:r>
              <a:rPr lang="en-IN" sz="2000" i="1" dirty="0"/>
              <a:t>app</a:t>
            </a:r>
            <a:r>
              <a:rPr lang="en-IN" sz="2000" dirty="0"/>
              <a:t> is a Power BI content type that combines related dashboards and reports, all in one place. An app can have one or more dashboards and one or more reports, all bundled together. </a:t>
            </a:r>
            <a:r>
              <a:rPr lang="en-IN" sz="2000" dirty="0" smtClean="0"/>
              <a:t/>
            </a:r>
            <a:br>
              <a:rPr lang="en-IN" sz="2000" dirty="0" smtClean="0"/>
            </a:br>
            <a:r>
              <a:rPr lang="en-IN" sz="2000" dirty="0" smtClean="0"/>
              <a:t>In Power BI we can publish apps and get app in Power BI from different sources.</a:t>
            </a:r>
            <a:endParaRPr lang="en-IN" sz="2000" dirty="0"/>
          </a:p>
        </p:txBody>
      </p:sp>
      <p:pic>
        <p:nvPicPr>
          <p:cNvPr id="10" name="Content Placeholder 9"/>
          <p:cNvPicPr>
            <a:picLocks noGrp="1" noChangeAspect="1"/>
          </p:cNvPicPr>
          <p:nvPr>
            <p:ph idx="1"/>
          </p:nvPr>
        </p:nvPicPr>
        <p:blipFill>
          <a:blip r:embed="rId2"/>
          <a:stretch>
            <a:fillRect/>
          </a:stretch>
        </p:blipFill>
        <p:spPr>
          <a:xfrm>
            <a:off x="1420316" y="1600200"/>
            <a:ext cx="8538567" cy="4800600"/>
          </a:xfrm>
          <a:prstGeom prst="rect">
            <a:avLst/>
          </a:prstGeom>
        </p:spPr>
      </p:pic>
    </p:spTree>
    <p:extLst>
      <p:ext uri="{BB962C8B-B14F-4D97-AF65-F5344CB8AC3E}">
        <p14:creationId xmlns:p14="http://schemas.microsoft.com/office/powerpoint/2010/main" val="224461990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sz="2000" b="1" dirty="0" smtClean="0"/>
              <a:t>Power </a:t>
            </a:r>
            <a:r>
              <a:rPr lang="en-IN" sz="2000" b="1" dirty="0"/>
              <a:t>BI </a:t>
            </a:r>
            <a:r>
              <a:rPr lang="en-IN" sz="2000" b="1" dirty="0" smtClean="0"/>
              <a:t>Deployment Pipeline</a:t>
            </a:r>
            <a:br>
              <a:rPr lang="en-IN" sz="2000" b="1" dirty="0" smtClean="0"/>
            </a:br>
            <a:r>
              <a:rPr lang="en-IN" sz="2000" dirty="0"/>
              <a:t>Deployment Pipelines allows you to configure different stages of deployment in your pipeline. Deployment Pipelines will also provide you a clear overview of all your stages in one place. </a:t>
            </a:r>
            <a:br>
              <a:rPr lang="en-IN" sz="2000" dirty="0"/>
            </a:br>
            <a:endParaRPr lang="en-IN" sz="2000" dirty="0"/>
          </a:p>
        </p:txBody>
      </p:sp>
      <p:sp>
        <p:nvSpPr>
          <p:cNvPr id="3" name="Content Placeholder 2"/>
          <p:cNvSpPr>
            <a:spLocks noGrp="1"/>
          </p:cNvSpPr>
          <p:nvPr>
            <p:ph idx="1"/>
          </p:nvPr>
        </p:nvSpPr>
        <p:spPr/>
        <p:txBody>
          <a:bodyPr/>
          <a:lstStyle/>
          <a:p>
            <a:endParaRPr lang="en-IN"/>
          </a:p>
        </p:txBody>
      </p:sp>
      <p:pic>
        <p:nvPicPr>
          <p:cNvPr id="4" name="Picture 3"/>
          <p:cNvPicPr>
            <a:picLocks noChangeAspect="1"/>
          </p:cNvPicPr>
          <p:nvPr/>
        </p:nvPicPr>
        <p:blipFill>
          <a:blip r:embed="rId2"/>
          <a:stretch>
            <a:fillRect/>
          </a:stretch>
        </p:blipFill>
        <p:spPr>
          <a:xfrm>
            <a:off x="731577" y="1600200"/>
            <a:ext cx="8572500" cy="4467225"/>
          </a:xfrm>
          <a:prstGeom prst="rect">
            <a:avLst/>
          </a:prstGeom>
        </p:spPr>
      </p:pic>
    </p:spTree>
    <p:extLst>
      <p:ext uri="{BB962C8B-B14F-4D97-AF65-F5344CB8AC3E}">
        <p14:creationId xmlns:p14="http://schemas.microsoft.com/office/powerpoint/2010/main" val="38332487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193965"/>
            <a:ext cx="8596668" cy="540326"/>
          </a:xfrm>
        </p:spPr>
        <p:txBody>
          <a:bodyPr>
            <a:normAutofit fontScale="90000"/>
          </a:bodyPr>
          <a:lstStyle/>
          <a:p>
            <a:r>
              <a:rPr lang="en-IN" dirty="0" smtClean="0"/>
              <a:t/>
            </a:r>
            <a:br>
              <a:rPr lang="en-IN" dirty="0" smtClean="0"/>
            </a:br>
            <a:r>
              <a:rPr lang="en-IN" dirty="0" smtClean="0"/>
              <a:t/>
            </a:r>
            <a:br>
              <a:rPr lang="en-IN" dirty="0" smtClean="0"/>
            </a:br>
            <a:r>
              <a:rPr lang="en-IN" sz="3100" dirty="0" smtClean="0"/>
              <a:t>POWER </a:t>
            </a:r>
            <a:r>
              <a:rPr lang="en-IN" sz="3100" dirty="0"/>
              <a:t>BI </a:t>
            </a:r>
            <a:r>
              <a:rPr lang="en-IN" sz="3100" dirty="0" smtClean="0"/>
              <a:t>REPORT FEATURES </a:t>
            </a:r>
            <a:r>
              <a:rPr lang="en-IN" dirty="0" smtClean="0"/>
              <a:t/>
            </a:r>
            <a:br>
              <a:rPr lang="en-IN" dirty="0" smtClean="0"/>
            </a:br>
            <a:r>
              <a:rPr lang="en-IN" dirty="0" smtClean="0"/>
              <a:t/>
            </a:r>
            <a:br>
              <a:rPr lang="en-IN"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152396790"/>
              </p:ext>
            </p:extLst>
          </p:nvPr>
        </p:nvGraphicFramePr>
        <p:xfrm>
          <a:off x="249382" y="1093739"/>
          <a:ext cx="10764981" cy="5085389"/>
        </p:xfrm>
        <a:graphic>
          <a:graphicData uri="http://schemas.openxmlformats.org/drawingml/2006/table">
            <a:tbl>
              <a:tblPr firstRow="1" bandRow="1">
                <a:tableStyleId>{5C22544A-7EE6-4342-B048-85BDC9FD1C3A}</a:tableStyleId>
              </a:tblPr>
              <a:tblGrid>
                <a:gridCol w="4263177">
                  <a:extLst>
                    <a:ext uri="{9D8B030D-6E8A-4147-A177-3AD203B41FA5}">
                      <a16:colId xmlns:a16="http://schemas.microsoft.com/office/drawing/2014/main" val="20000"/>
                    </a:ext>
                  </a:extLst>
                </a:gridCol>
                <a:gridCol w="6501804">
                  <a:extLst>
                    <a:ext uri="{9D8B030D-6E8A-4147-A177-3AD203B41FA5}">
                      <a16:colId xmlns:a16="http://schemas.microsoft.com/office/drawing/2014/main" val="20001"/>
                    </a:ext>
                  </a:extLst>
                </a:gridCol>
              </a:tblGrid>
              <a:tr h="522864">
                <a:tc>
                  <a:txBody>
                    <a:bodyPr/>
                    <a:lstStyle/>
                    <a:p>
                      <a:r>
                        <a:rPr lang="en-US" dirty="0" smtClean="0"/>
                        <a:t>FEATURE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522864">
                <a:tc>
                  <a:txBody>
                    <a:bodyPr/>
                    <a:lstStyle/>
                    <a:p>
                      <a:r>
                        <a:rPr lang="en-US" dirty="0" smtClean="0"/>
                        <a:t>EDITING POWER BI REPORT</a:t>
                      </a:r>
                      <a:endParaRPr lang="en-US" dirty="0"/>
                    </a:p>
                  </a:txBody>
                  <a:tcPr/>
                </a:tc>
                <a:tc>
                  <a:txBody>
                    <a:bodyPr/>
                    <a:lstStyle/>
                    <a:p>
                      <a:endParaRPr lang="en-US"/>
                    </a:p>
                  </a:txBody>
                  <a:tcPr/>
                </a:tc>
                <a:extLst>
                  <a:ext uri="{0D108BD9-81ED-4DB2-BD59-A6C34878D82A}">
                    <a16:rowId xmlns:a16="http://schemas.microsoft.com/office/drawing/2014/main" val="10001"/>
                  </a:ext>
                </a:extLst>
              </a:tr>
              <a:tr h="522864">
                <a:tc>
                  <a:txBody>
                    <a:bodyPr/>
                    <a:lstStyle/>
                    <a:p>
                      <a:r>
                        <a:rPr lang="en-US" dirty="0" smtClean="0"/>
                        <a:t>EXPORTING POWER BI REPORTS</a:t>
                      </a:r>
                      <a:endParaRPr lang="en-US" dirty="0"/>
                    </a:p>
                  </a:txBody>
                  <a:tcPr/>
                </a:tc>
                <a:tc>
                  <a:txBody>
                    <a:bodyPr/>
                    <a:lstStyle/>
                    <a:p>
                      <a:endParaRPr lang="en-US" dirty="0"/>
                    </a:p>
                  </a:txBody>
                  <a:tcPr/>
                </a:tc>
                <a:extLst>
                  <a:ext uri="{0D108BD9-81ED-4DB2-BD59-A6C34878D82A}">
                    <a16:rowId xmlns:a16="http://schemas.microsoft.com/office/drawing/2014/main" val="10002"/>
                  </a:ext>
                </a:extLst>
              </a:tr>
              <a:tr h="522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EMBEDDED POWER BI URLS</a:t>
                      </a:r>
                      <a:endParaRPr lang="en-US" dirty="0"/>
                    </a:p>
                  </a:txBody>
                  <a:tcPr/>
                </a:tc>
                <a:tc>
                  <a:txBody>
                    <a:bodyPr/>
                    <a:lstStyle/>
                    <a:p>
                      <a:endParaRPr lang="en-US" dirty="0"/>
                    </a:p>
                  </a:txBody>
                  <a:tcPr/>
                </a:tc>
                <a:extLst>
                  <a:ext uri="{0D108BD9-81ED-4DB2-BD59-A6C34878D82A}">
                    <a16:rowId xmlns:a16="http://schemas.microsoft.com/office/drawing/2014/main" val="10003"/>
                  </a:ext>
                </a:extLst>
              </a:tr>
              <a:tr h="90247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DATA REFRESH &amp; SCHEDULED REFRESH</a:t>
                      </a:r>
                      <a:endParaRPr lang="en-US" dirty="0"/>
                    </a:p>
                  </a:txBody>
                  <a:tcPr/>
                </a:tc>
                <a:tc>
                  <a:txBody>
                    <a:bodyPr/>
                    <a:lstStyle/>
                    <a:p>
                      <a:endParaRPr lang="en-US"/>
                    </a:p>
                  </a:txBody>
                  <a:tcPr/>
                </a:tc>
                <a:extLst>
                  <a:ext uri="{0D108BD9-81ED-4DB2-BD59-A6C34878D82A}">
                    <a16:rowId xmlns:a16="http://schemas.microsoft.com/office/drawing/2014/main" val="10004"/>
                  </a:ext>
                </a:extLst>
              </a:tr>
              <a:tr h="522864">
                <a:tc>
                  <a:txBody>
                    <a:bodyPr/>
                    <a:lstStyle/>
                    <a:p>
                      <a:r>
                        <a:rPr lang="en-US" dirty="0" smtClean="0"/>
                        <a:t>SHARING POWER BI REPORTS</a:t>
                      </a:r>
                      <a:endParaRPr lang="en-US" dirty="0"/>
                    </a:p>
                  </a:txBody>
                  <a:tcPr/>
                </a:tc>
                <a:tc>
                  <a:txBody>
                    <a:bodyPr/>
                    <a:lstStyle/>
                    <a:p>
                      <a:endParaRPr lang="en-US"/>
                    </a:p>
                  </a:txBody>
                  <a:tcPr/>
                </a:tc>
                <a:extLst>
                  <a:ext uri="{0D108BD9-81ED-4DB2-BD59-A6C34878D82A}">
                    <a16:rowId xmlns:a16="http://schemas.microsoft.com/office/drawing/2014/main" val="10005"/>
                  </a:ext>
                </a:extLst>
              </a:tr>
              <a:tr h="522864">
                <a:tc>
                  <a:txBody>
                    <a:bodyPr/>
                    <a:lstStyle/>
                    <a:p>
                      <a:r>
                        <a:rPr lang="en-US" dirty="0" smtClean="0"/>
                        <a:t>POWER BI SUBSCRIPTIONS</a:t>
                      </a:r>
                      <a:endParaRPr lang="en-US" dirty="0"/>
                    </a:p>
                  </a:txBody>
                  <a:tcPr/>
                </a:tc>
                <a:tc>
                  <a:txBody>
                    <a:bodyPr/>
                    <a:lstStyle/>
                    <a:p>
                      <a:endParaRPr lang="en-US"/>
                    </a:p>
                  </a:txBody>
                  <a:tcPr/>
                </a:tc>
                <a:extLst>
                  <a:ext uri="{0D108BD9-81ED-4DB2-BD59-A6C34878D82A}">
                    <a16:rowId xmlns:a16="http://schemas.microsoft.com/office/drawing/2014/main" val="10006"/>
                  </a:ext>
                </a:extLst>
              </a:tr>
              <a:tr h="522864">
                <a:tc>
                  <a:txBody>
                    <a:bodyPr/>
                    <a:lstStyle/>
                    <a:p>
                      <a:r>
                        <a:rPr lang="en-US" dirty="0" smtClean="0"/>
                        <a:t>POWER BI ALERTS</a:t>
                      </a:r>
                      <a:endParaRPr lang="en-US" dirty="0"/>
                    </a:p>
                  </a:txBody>
                  <a:tcPr/>
                </a:tc>
                <a:tc>
                  <a:txBody>
                    <a:bodyPr/>
                    <a:lstStyle/>
                    <a:p>
                      <a:endParaRPr lang="en-US" dirty="0"/>
                    </a:p>
                  </a:txBody>
                  <a:tcPr/>
                </a:tc>
                <a:extLst>
                  <a:ext uri="{0D108BD9-81ED-4DB2-BD59-A6C34878D82A}">
                    <a16:rowId xmlns:a16="http://schemas.microsoft.com/office/drawing/2014/main" val="10007"/>
                  </a:ext>
                </a:extLst>
              </a:tr>
              <a:tr h="522864">
                <a:tc>
                  <a:txBody>
                    <a:bodyPr/>
                    <a:lstStyle/>
                    <a:p>
                      <a:r>
                        <a:rPr lang="en-US" dirty="0" smtClean="0"/>
                        <a:t>POWER BI GETDATA</a:t>
                      </a:r>
                      <a:endParaRPr lang="en-US" dirty="0"/>
                    </a:p>
                  </a:txBody>
                  <a:tcPr/>
                </a:tc>
                <a:tc>
                  <a:txBody>
                    <a:bodyPr/>
                    <a:lstStyle/>
                    <a:p>
                      <a:endParaRPr lang="en-US" dirty="0"/>
                    </a:p>
                  </a:txBody>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382660567"/>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193965"/>
            <a:ext cx="8596668" cy="540326"/>
          </a:xfrm>
        </p:spPr>
        <p:txBody>
          <a:bodyPr>
            <a:normAutofit fontScale="90000"/>
          </a:bodyPr>
          <a:lstStyle/>
          <a:p>
            <a:r>
              <a:rPr lang="en-IN" dirty="0" smtClean="0"/>
              <a:t/>
            </a:r>
            <a:br>
              <a:rPr lang="en-IN" dirty="0" smtClean="0"/>
            </a:br>
            <a:r>
              <a:rPr lang="en-IN" dirty="0" smtClean="0"/>
              <a:t/>
            </a:r>
            <a:br>
              <a:rPr lang="en-IN" dirty="0" smtClean="0"/>
            </a:br>
            <a:r>
              <a:rPr lang="en-IN" sz="3100" dirty="0" smtClean="0"/>
              <a:t>POWER </a:t>
            </a:r>
            <a:r>
              <a:rPr lang="en-IN" sz="3100" dirty="0"/>
              <a:t>BI </a:t>
            </a:r>
            <a:r>
              <a:rPr lang="en-IN" sz="3100" dirty="0" smtClean="0"/>
              <a:t>SECURITY FEATURES </a:t>
            </a:r>
            <a:r>
              <a:rPr lang="en-IN" dirty="0" smtClean="0"/>
              <a:t/>
            </a:r>
            <a:br>
              <a:rPr lang="en-IN" dirty="0" smtClean="0"/>
            </a:br>
            <a:r>
              <a:rPr lang="en-IN" dirty="0" smtClean="0"/>
              <a:t/>
            </a:r>
            <a:br>
              <a:rPr lang="en-IN" dirty="0" smtClean="0"/>
            </a:br>
            <a:endParaRPr lang="en-IN" dirty="0"/>
          </a:p>
        </p:txBody>
      </p:sp>
      <p:graphicFrame>
        <p:nvGraphicFramePr>
          <p:cNvPr id="4" name="Table 3"/>
          <p:cNvGraphicFramePr>
            <a:graphicFrameLocks noGrp="1"/>
          </p:cNvGraphicFramePr>
          <p:nvPr>
            <p:extLst>
              <p:ext uri="{D42A27DB-BD31-4B8C-83A1-F6EECF244321}">
                <p14:modId xmlns:p14="http://schemas.microsoft.com/office/powerpoint/2010/main" val="3187783028"/>
              </p:ext>
            </p:extLst>
          </p:nvPr>
        </p:nvGraphicFramePr>
        <p:xfrm>
          <a:off x="249382" y="1093739"/>
          <a:ext cx="10764981" cy="2091456"/>
        </p:xfrm>
        <a:graphic>
          <a:graphicData uri="http://schemas.openxmlformats.org/drawingml/2006/table">
            <a:tbl>
              <a:tblPr firstRow="1" bandRow="1">
                <a:tableStyleId>{5C22544A-7EE6-4342-B048-85BDC9FD1C3A}</a:tableStyleId>
              </a:tblPr>
              <a:tblGrid>
                <a:gridCol w="4263177">
                  <a:extLst>
                    <a:ext uri="{9D8B030D-6E8A-4147-A177-3AD203B41FA5}">
                      <a16:colId xmlns:a16="http://schemas.microsoft.com/office/drawing/2014/main" val="20000"/>
                    </a:ext>
                  </a:extLst>
                </a:gridCol>
                <a:gridCol w="6501804">
                  <a:extLst>
                    <a:ext uri="{9D8B030D-6E8A-4147-A177-3AD203B41FA5}">
                      <a16:colId xmlns:a16="http://schemas.microsoft.com/office/drawing/2014/main" val="20001"/>
                    </a:ext>
                  </a:extLst>
                </a:gridCol>
              </a:tblGrid>
              <a:tr h="522864">
                <a:tc>
                  <a:txBody>
                    <a:bodyPr/>
                    <a:lstStyle/>
                    <a:p>
                      <a:r>
                        <a:rPr lang="en-US" dirty="0" smtClean="0"/>
                        <a:t>FEATURE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522864">
                <a:tc>
                  <a:txBody>
                    <a:bodyPr/>
                    <a:lstStyle/>
                    <a:p>
                      <a:r>
                        <a:rPr lang="en-US" dirty="0" smtClean="0"/>
                        <a:t>WORK</a:t>
                      </a:r>
                      <a:r>
                        <a:rPr lang="en-US" baseline="0" dirty="0" smtClean="0"/>
                        <a:t> SPACE SECURITY</a:t>
                      </a:r>
                      <a:endParaRPr lang="en-US" dirty="0"/>
                    </a:p>
                  </a:txBody>
                  <a:tcPr/>
                </a:tc>
                <a:tc>
                  <a:txBody>
                    <a:bodyPr/>
                    <a:lstStyle/>
                    <a:p>
                      <a:endParaRPr lang="en-US"/>
                    </a:p>
                  </a:txBody>
                  <a:tcPr/>
                </a:tc>
                <a:extLst>
                  <a:ext uri="{0D108BD9-81ED-4DB2-BD59-A6C34878D82A}">
                    <a16:rowId xmlns:a16="http://schemas.microsoft.com/office/drawing/2014/main" val="10001"/>
                  </a:ext>
                </a:extLst>
              </a:tr>
              <a:tr h="522864">
                <a:tc>
                  <a:txBody>
                    <a:bodyPr/>
                    <a:lstStyle/>
                    <a:p>
                      <a:r>
                        <a:rPr lang="en-US" dirty="0" smtClean="0"/>
                        <a:t>REPORT</a:t>
                      </a:r>
                      <a:r>
                        <a:rPr lang="en-US" baseline="0" dirty="0" smtClean="0"/>
                        <a:t> LEVEL SECURITY</a:t>
                      </a:r>
                      <a:endParaRPr lang="en-US" dirty="0"/>
                    </a:p>
                  </a:txBody>
                  <a:tcPr/>
                </a:tc>
                <a:tc>
                  <a:txBody>
                    <a:bodyPr/>
                    <a:lstStyle/>
                    <a:p>
                      <a:endParaRPr lang="en-US"/>
                    </a:p>
                  </a:txBody>
                  <a:tcPr/>
                </a:tc>
                <a:extLst>
                  <a:ext uri="{0D108BD9-81ED-4DB2-BD59-A6C34878D82A}">
                    <a16:rowId xmlns:a16="http://schemas.microsoft.com/office/drawing/2014/main" val="10002"/>
                  </a:ext>
                </a:extLst>
              </a:tr>
              <a:tr h="5228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ROW</a:t>
                      </a:r>
                      <a:r>
                        <a:rPr lang="en-US" baseline="0" dirty="0" smtClean="0"/>
                        <a:t> LEVEL SECURITY</a:t>
                      </a:r>
                      <a:endParaRPr lang="en-US" dirty="0"/>
                    </a:p>
                  </a:txBody>
                  <a:tcPr/>
                </a:tc>
                <a:tc>
                  <a:txBody>
                    <a:bodyPr/>
                    <a:lstStyle/>
                    <a:p>
                      <a:endParaRPr lang="en-US"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033307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9CD07-87CE-4B3D-AD87-F8D6D249CE97}"/>
              </a:ext>
            </a:extLst>
          </p:cNvPr>
          <p:cNvSpPr>
            <a:spLocks noGrp="1"/>
          </p:cNvSpPr>
          <p:nvPr>
            <p:ph type="title"/>
          </p:nvPr>
        </p:nvSpPr>
        <p:spPr>
          <a:xfrm>
            <a:off x="930553" y="1706880"/>
            <a:ext cx="8596668" cy="4018671"/>
          </a:xfrm>
        </p:spPr>
        <p:txBody>
          <a:bodyPr/>
          <a:lstStyle/>
          <a:p>
            <a:r>
              <a:rPr lang="en-IN" dirty="0"/>
              <a:t>                   </a:t>
            </a:r>
            <a:r>
              <a:rPr lang="en-IN" sz="4400" dirty="0">
                <a:solidFill>
                  <a:srgbClr val="0070C0"/>
                </a:solidFill>
                <a:latin typeface="Times New Roman" panose="02020603050405020304" pitchFamily="18" charset="0"/>
                <a:cs typeface="Times New Roman" panose="02020603050405020304" pitchFamily="18" charset="0"/>
              </a:rPr>
              <a:t>THANK </a:t>
            </a:r>
            <a:r>
              <a:rPr lang="en-IN" sz="4400" dirty="0" smtClean="0">
                <a:solidFill>
                  <a:srgbClr val="0070C0"/>
                </a:solidFill>
                <a:latin typeface="Times New Roman" panose="02020603050405020304" pitchFamily="18" charset="0"/>
                <a:cs typeface="Times New Roman" panose="02020603050405020304" pitchFamily="18" charset="0"/>
              </a:rPr>
              <a:t>YOU</a:t>
            </a:r>
            <a:r>
              <a:rPr lang="en-IN" sz="4400" dirty="0">
                <a:solidFill>
                  <a:srgbClr val="0070C0"/>
                </a:solidFill>
                <a:latin typeface="Times New Roman" panose="02020603050405020304" pitchFamily="18" charset="0"/>
                <a:cs typeface="Times New Roman" panose="02020603050405020304" pitchFamily="18" charset="0"/>
              </a:rPr>
              <a:t/>
            </a:r>
            <a:br>
              <a:rPr lang="en-IN" sz="4400" dirty="0">
                <a:solidFill>
                  <a:srgbClr val="0070C0"/>
                </a:solidFill>
                <a:latin typeface="Times New Roman" panose="02020603050405020304" pitchFamily="18" charset="0"/>
                <a:cs typeface="Times New Roman" panose="02020603050405020304" pitchFamily="18" charset="0"/>
              </a:rPr>
            </a:br>
            <a:r>
              <a:rPr lang="en-IN" sz="4400" dirty="0">
                <a:solidFill>
                  <a:srgbClr val="0070C0"/>
                </a:solidFill>
                <a:latin typeface="Times New Roman" panose="02020603050405020304" pitchFamily="18" charset="0"/>
                <a:cs typeface="Times New Roman" panose="02020603050405020304" pitchFamily="18" charset="0"/>
              </a:rPr>
              <a:t>References</a:t>
            </a:r>
            <a:br>
              <a:rPr lang="en-IN" sz="4400" dirty="0">
                <a:solidFill>
                  <a:srgbClr val="0070C0"/>
                </a:solidFill>
                <a:latin typeface="Times New Roman" panose="02020603050405020304" pitchFamily="18" charset="0"/>
                <a:cs typeface="Times New Roman" panose="02020603050405020304" pitchFamily="18" charset="0"/>
              </a:rPr>
            </a:br>
            <a:endParaRPr lang="en-IN" sz="1800"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252027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3" y="609601"/>
            <a:ext cx="8314267" cy="803564"/>
          </a:xfrm>
        </p:spPr>
        <p:txBody>
          <a:bodyPr>
            <a:normAutofit fontScale="90000"/>
          </a:bodyPr>
          <a:lstStyle/>
          <a:p>
            <a:r>
              <a:rPr lang="en-IN" dirty="0" smtClean="0"/>
              <a:t>POWER BI REPORT PUBLISHING</a:t>
            </a:r>
            <a:br>
              <a:rPr lang="en-IN" dirty="0" smtClean="0"/>
            </a:br>
            <a:r>
              <a:rPr lang="en-IN" dirty="0" smtClean="0"/>
              <a:t/>
            </a:r>
            <a:br>
              <a:rPr lang="en-IN" dirty="0" smtClean="0"/>
            </a:br>
            <a:endParaRPr lang="en-IN"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9093" y="1094511"/>
            <a:ext cx="9102435" cy="497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207517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A1DE1-D94C-4115-916B-038396993FA6}"/>
              </a:ext>
            </a:extLst>
          </p:cNvPr>
          <p:cNvSpPr>
            <a:spLocks noGrp="1"/>
          </p:cNvSpPr>
          <p:nvPr>
            <p:ph type="title"/>
          </p:nvPr>
        </p:nvSpPr>
        <p:spPr>
          <a:xfrm>
            <a:off x="677335" y="318655"/>
            <a:ext cx="8596668" cy="775854"/>
          </a:xfrm>
        </p:spPr>
        <p:txBody>
          <a:bodyPr>
            <a:normAutofit fontScale="90000"/>
          </a:bodyPr>
          <a:lstStyle/>
          <a:p>
            <a:r>
              <a:rPr lang="en-IN" dirty="0" smtClean="0"/>
              <a:t/>
            </a:r>
            <a:br>
              <a:rPr lang="en-IN" dirty="0" smtClean="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a:t/>
            </a:r>
            <a:br>
              <a:rPr lang="en-IN" dirty="0"/>
            </a:br>
            <a:r>
              <a:rPr lang="en-IN" dirty="0" smtClean="0"/>
              <a:t/>
            </a:r>
            <a:br>
              <a:rPr lang="en-IN" dirty="0" smtClean="0"/>
            </a:br>
            <a:r>
              <a:rPr lang="en-IN" dirty="0" smtClean="0"/>
              <a:t/>
            </a:r>
            <a:br>
              <a:rPr lang="en-IN" dirty="0" smtClean="0"/>
            </a:br>
            <a:r>
              <a:rPr lang="en-IN" dirty="0" smtClean="0"/>
              <a:t/>
            </a:r>
            <a:br>
              <a:rPr lang="en-IN" dirty="0" smtClean="0"/>
            </a:br>
            <a:r>
              <a:rPr lang="en-IN" dirty="0" smtClean="0"/>
              <a:t/>
            </a:r>
            <a:br>
              <a:rPr lang="en-IN" dirty="0" smtClean="0"/>
            </a:br>
            <a:r>
              <a:rPr lang="en-IN" dirty="0"/>
              <a:t/>
            </a:r>
            <a:br>
              <a:rPr lang="en-IN" dirty="0"/>
            </a:br>
            <a:r>
              <a:rPr lang="en-US" sz="1600" b="1" dirty="0" smtClean="0"/>
              <a:t>WEB </a:t>
            </a:r>
            <a:r>
              <a:rPr lang="en-US" sz="1600" b="1" dirty="0"/>
              <a:t>VERSIONS SUPPORTS THREE TYPES OF ACCOUNTS</a:t>
            </a:r>
            <a:r>
              <a:rPr lang="en-US" dirty="0"/>
              <a:t/>
            </a:r>
            <a:br>
              <a:rPr lang="en-US" dirty="0"/>
            </a:br>
            <a:r>
              <a:rPr lang="en-IN" dirty="0"/>
              <a:t/>
            </a:r>
            <a:br>
              <a:rPr lang="en-IN" dirty="0"/>
            </a:br>
            <a:r>
              <a:rPr lang="en-IN" dirty="0" smtClean="0"/>
              <a:t/>
            </a:r>
            <a:br>
              <a:rPr lang="en-IN" dirty="0" smtClean="0"/>
            </a:br>
            <a:r>
              <a:rPr lang="en-IN" dirty="0" smtClean="0"/>
              <a:t/>
            </a:r>
            <a:br>
              <a:rPr lang="en-IN" dirty="0" smtClean="0"/>
            </a:br>
            <a:r>
              <a:rPr lang="en-IN" dirty="0"/>
              <a:t/>
            </a:r>
            <a:br>
              <a:rPr lang="en-IN" dirty="0"/>
            </a:br>
            <a:endParaRPr lang="en-IN" dirty="0"/>
          </a:p>
        </p:txBody>
      </p:sp>
      <p:graphicFrame>
        <p:nvGraphicFramePr>
          <p:cNvPr id="11" name="Table 10"/>
          <p:cNvGraphicFramePr>
            <a:graphicFrameLocks noGrp="1"/>
          </p:cNvGraphicFramePr>
          <p:nvPr>
            <p:extLst>
              <p:ext uri="{D42A27DB-BD31-4B8C-83A1-F6EECF244321}">
                <p14:modId xmlns:p14="http://schemas.microsoft.com/office/powerpoint/2010/main" val="2806087312"/>
              </p:ext>
            </p:extLst>
          </p:nvPr>
        </p:nvGraphicFramePr>
        <p:xfrm>
          <a:off x="997529" y="3105835"/>
          <a:ext cx="8123379" cy="731520"/>
        </p:xfrm>
        <a:graphic>
          <a:graphicData uri="http://schemas.openxmlformats.org/drawingml/2006/table">
            <a:tbl>
              <a:tblPr firstRow="1" bandRow="1">
                <a:tableStyleId>{5C22544A-7EE6-4342-B048-85BDC9FD1C3A}</a:tableStyleId>
              </a:tblPr>
              <a:tblGrid>
                <a:gridCol w="2707793">
                  <a:extLst>
                    <a:ext uri="{9D8B030D-6E8A-4147-A177-3AD203B41FA5}">
                      <a16:colId xmlns:a16="http://schemas.microsoft.com/office/drawing/2014/main" val="20000"/>
                    </a:ext>
                  </a:extLst>
                </a:gridCol>
                <a:gridCol w="2707793">
                  <a:extLst>
                    <a:ext uri="{9D8B030D-6E8A-4147-A177-3AD203B41FA5}">
                      <a16:colId xmlns:a16="http://schemas.microsoft.com/office/drawing/2014/main" val="20001"/>
                    </a:ext>
                  </a:extLst>
                </a:gridCol>
                <a:gridCol w="2707793">
                  <a:extLst>
                    <a:ext uri="{9D8B030D-6E8A-4147-A177-3AD203B41FA5}">
                      <a16:colId xmlns:a16="http://schemas.microsoft.com/office/drawing/2014/main" val="20002"/>
                    </a:ext>
                  </a:extLst>
                </a:gridCol>
              </a:tblGrid>
              <a:tr h="204201">
                <a:tc>
                  <a:txBody>
                    <a:bodyPr/>
                    <a:lstStyle/>
                    <a:p>
                      <a:r>
                        <a:rPr lang="en-US" dirty="0" smtClean="0"/>
                        <a:t>FREE</a:t>
                      </a:r>
                      <a:endParaRPr lang="en-US" dirty="0"/>
                    </a:p>
                  </a:txBody>
                  <a:tcPr/>
                </a:tc>
                <a:tc>
                  <a:txBody>
                    <a:bodyPr/>
                    <a:lstStyle/>
                    <a:p>
                      <a:r>
                        <a:rPr lang="en-US" dirty="0" smtClean="0"/>
                        <a:t>PRO</a:t>
                      </a:r>
                      <a:endParaRPr lang="en-US" dirty="0"/>
                    </a:p>
                  </a:txBody>
                  <a:tcPr/>
                </a:tc>
                <a:tc>
                  <a:txBody>
                    <a:bodyPr/>
                    <a:lstStyle/>
                    <a:p>
                      <a:r>
                        <a:rPr lang="en-US" dirty="0" smtClean="0"/>
                        <a:t>PREMIUM</a:t>
                      </a:r>
                      <a:endParaRPr lang="en-US" dirty="0"/>
                    </a:p>
                  </a:txBody>
                  <a:tcPr/>
                </a:tc>
                <a:extLst>
                  <a:ext uri="{0D108BD9-81ED-4DB2-BD59-A6C34878D82A}">
                    <a16:rowId xmlns:a16="http://schemas.microsoft.com/office/drawing/2014/main" val="10000"/>
                  </a:ext>
                </a:extLst>
              </a:tr>
              <a:tr h="204201">
                <a:tc>
                  <a:txBody>
                    <a:bodyPr/>
                    <a:lstStyle/>
                    <a:p>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0001"/>
                  </a:ext>
                </a:extLst>
              </a:tr>
            </a:tbl>
          </a:graphicData>
        </a:graphic>
      </p:graphicFrame>
      <p:sp>
        <p:nvSpPr>
          <p:cNvPr id="12" name="Rectangle 11"/>
          <p:cNvSpPr/>
          <p:nvPr/>
        </p:nvSpPr>
        <p:spPr>
          <a:xfrm>
            <a:off x="651163" y="3105835"/>
            <a:ext cx="9153849" cy="1477328"/>
          </a:xfrm>
          <a:prstGeom prst="rect">
            <a:avLst/>
          </a:prstGeom>
        </p:spPr>
        <p:txBody>
          <a:bodyPr wrap="square">
            <a:spAutoFit/>
          </a:bodyPr>
          <a:lstStyle/>
          <a:p>
            <a:endParaRPr lang="en-US" b="1" dirty="0" smtClean="0"/>
          </a:p>
          <a:p>
            <a:endParaRPr lang="en-US" b="1" dirty="0"/>
          </a:p>
          <a:p>
            <a:endParaRPr lang="en-US" b="1" dirty="0" smtClean="0"/>
          </a:p>
          <a:p>
            <a:endParaRPr lang="en-US" b="1" dirty="0"/>
          </a:p>
          <a:p>
            <a:r>
              <a:rPr lang="en-US" b="1" dirty="0" smtClean="0"/>
              <a:t>Web </a:t>
            </a:r>
            <a:r>
              <a:rPr lang="en-US" b="1" dirty="0"/>
              <a:t>account can be on Microsoft cloud or it can on the domain of the company</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518151521"/>
              </p:ext>
            </p:extLst>
          </p:nvPr>
        </p:nvGraphicFramePr>
        <p:xfrm>
          <a:off x="1052944" y="4876800"/>
          <a:ext cx="7980220" cy="1420621"/>
        </p:xfrm>
        <a:graphic>
          <a:graphicData uri="http://schemas.openxmlformats.org/drawingml/2006/table">
            <a:tbl>
              <a:tblPr firstRow="1" firstCol="1" bandRow="1">
                <a:tableStyleId>{5C22544A-7EE6-4342-B048-85BDC9FD1C3A}</a:tableStyleId>
              </a:tblPr>
              <a:tblGrid>
                <a:gridCol w="3990110">
                  <a:extLst>
                    <a:ext uri="{9D8B030D-6E8A-4147-A177-3AD203B41FA5}">
                      <a16:colId xmlns:a16="http://schemas.microsoft.com/office/drawing/2014/main" val="20000"/>
                    </a:ext>
                  </a:extLst>
                </a:gridCol>
                <a:gridCol w="3990110">
                  <a:extLst>
                    <a:ext uri="{9D8B030D-6E8A-4147-A177-3AD203B41FA5}">
                      <a16:colId xmlns:a16="http://schemas.microsoft.com/office/drawing/2014/main" val="20001"/>
                    </a:ext>
                  </a:extLst>
                </a:gridCol>
              </a:tblGrid>
              <a:tr h="399313">
                <a:tc>
                  <a:txBody>
                    <a:bodyPr/>
                    <a:lstStyle/>
                    <a:p>
                      <a:pPr marL="0" marR="0">
                        <a:lnSpc>
                          <a:spcPct val="115000"/>
                        </a:lnSpc>
                        <a:spcBef>
                          <a:spcPts val="0"/>
                        </a:spcBef>
                        <a:spcAft>
                          <a:spcPts val="0"/>
                        </a:spcAft>
                      </a:pPr>
                      <a:r>
                        <a:rPr lang="en-US" sz="2400" dirty="0">
                          <a:effectLst/>
                        </a:rPr>
                        <a:t>Cloud</a:t>
                      </a:r>
                      <a:endParaRPr lang="en-US" sz="24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800" dirty="0">
                          <a:effectLst/>
                        </a:rPr>
                        <a:t>On </a:t>
                      </a:r>
                      <a:r>
                        <a:rPr lang="en-US" sz="1800" dirty="0" smtClean="0">
                          <a:effectLst/>
                        </a:rPr>
                        <a:t>Premises</a:t>
                      </a:r>
                      <a:endParaRPr lang="en-US" sz="1800" dirty="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999997">
                <a:tc>
                  <a:txBody>
                    <a:bodyPr/>
                    <a:lstStyle/>
                    <a:p>
                      <a:pPr marL="0" marR="0">
                        <a:lnSpc>
                          <a:spcPct val="115000"/>
                        </a:lnSpc>
                        <a:spcBef>
                          <a:spcPts val="0"/>
                        </a:spcBef>
                        <a:spcAft>
                          <a:spcPts val="0"/>
                        </a:spcAft>
                      </a:pPr>
                      <a:r>
                        <a:rPr lang="en-US" sz="1600" dirty="0">
                          <a:effectLst/>
                        </a:rPr>
                        <a:t>Data &amp; Report will be stored on Microsoft cloud server and will be managed by Microsoft team</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Microsoft Power BI web services will be hosted on in house servers and will be managed by the company</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4236590709"/>
              </p:ext>
            </p:extLst>
          </p:nvPr>
        </p:nvGraphicFramePr>
        <p:xfrm>
          <a:off x="886690" y="692208"/>
          <a:ext cx="8159634" cy="1682496"/>
        </p:xfrm>
        <a:graphic>
          <a:graphicData uri="http://schemas.openxmlformats.org/drawingml/2006/table">
            <a:tbl>
              <a:tblPr firstRow="1" firstCol="1" bandRow="1">
                <a:tableStyleId>{5C22544A-7EE6-4342-B048-85BDC9FD1C3A}</a:tableStyleId>
              </a:tblPr>
              <a:tblGrid>
                <a:gridCol w="4079817">
                  <a:extLst>
                    <a:ext uri="{9D8B030D-6E8A-4147-A177-3AD203B41FA5}">
                      <a16:colId xmlns:a16="http://schemas.microsoft.com/office/drawing/2014/main" val="20000"/>
                    </a:ext>
                  </a:extLst>
                </a:gridCol>
                <a:gridCol w="4079817">
                  <a:extLst>
                    <a:ext uri="{9D8B030D-6E8A-4147-A177-3AD203B41FA5}">
                      <a16:colId xmlns:a16="http://schemas.microsoft.com/office/drawing/2014/main" val="20001"/>
                    </a:ext>
                  </a:extLst>
                </a:gridCol>
              </a:tblGrid>
              <a:tr h="173129">
                <a:tc>
                  <a:txBody>
                    <a:bodyPr/>
                    <a:lstStyle/>
                    <a:p>
                      <a:pPr marL="0" marR="0">
                        <a:lnSpc>
                          <a:spcPct val="115000"/>
                        </a:lnSpc>
                        <a:spcBef>
                          <a:spcPts val="0"/>
                        </a:spcBef>
                        <a:spcAft>
                          <a:spcPts val="0"/>
                        </a:spcAft>
                      </a:pPr>
                      <a:r>
                        <a:rPr lang="en-US" sz="1600" dirty="0">
                          <a:effectLst/>
                        </a:rPr>
                        <a:t>DESKTOP</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a:effectLst/>
                        </a:rPr>
                        <a:t>WEB VERSION</a:t>
                      </a:r>
                      <a:endParaRPr lang="en-US" sz="1600">
                        <a:effectLst/>
                        <a:latin typeface="Calibri"/>
                        <a:ea typeface="Calibri"/>
                        <a:cs typeface="Times New Roman"/>
                      </a:endParaRPr>
                    </a:p>
                  </a:txBody>
                  <a:tcPr marL="68580" marR="68580" marT="0" marB="0"/>
                </a:tc>
                <a:extLst>
                  <a:ext uri="{0D108BD9-81ED-4DB2-BD59-A6C34878D82A}">
                    <a16:rowId xmlns:a16="http://schemas.microsoft.com/office/drawing/2014/main" val="10000"/>
                  </a:ext>
                </a:extLst>
              </a:tr>
              <a:tr h="540953">
                <a:tc>
                  <a:txBody>
                    <a:bodyPr/>
                    <a:lstStyle/>
                    <a:p>
                      <a:pPr marL="0" marR="0">
                        <a:lnSpc>
                          <a:spcPct val="115000"/>
                        </a:lnSpc>
                        <a:spcBef>
                          <a:spcPts val="0"/>
                        </a:spcBef>
                        <a:spcAft>
                          <a:spcPts val="0"/>
                        </a:spcAft>
                      </a:pPr>
                      <a:r>
                        <a:rPr lang="en-US" sz="1600" dirty="0">
                          <a:effectLst/>
                        </a:rPr>
                        <a:t>PBIX</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URL</a:t>
                      </a:r>
                    </a:p>
                    <a:p>
                      <a:pPr marL="0" marR="0">
                        <a:lnSpc>
                          <a:spcPct val="115000"/>
                        </a:lnSpc>
                        <a:spcBef>
                          <a:spcPts val="0"/>
                        </a:spcBef>
                        <a:spcAft>
                          <a:spcPts val="0"/>
                        </a:spcAft>
                      </a:pPr>
                      <a:r>
                        <a:rPr lang="en-US" sz="1600" dirty="0">
                          <a:effectLst/>
                        </a:rPr>
                        <a:t>THE DESKTOP REPORT IS CONVERTED INTO URL WHICH CAN BE SHARED WITH DIFFERENT USERS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1"/>
                  </a:ext>
                </a:extLst>
              </a:tr>
              <a:tr h="173129">
                <a:tc>
                  <a:txBody>
                    <a:bodyPr/>
                    <a:lstStyle/>
                    <a:p>
                      <a:pPr marL="0" marR="0">
                        <a:lnSpc>
                          <a:spcPct val="115000"/>
                        </a:lnSpc>
                        <a:spcBef>
                          <a:spcPts val="0"/>
                        </a:spcBef>
                        <a:spcAft>
                          <a:spcPts val="0"/>
                        </a:spcAft>
                      </a:pPr>
                      <a:r>
                        <a:rPr lang="en-US" sz="1600" dirty="0">
                          <a:effectLst/>
                        </a:rPr>
                        <a:t>Desktop is completely free</a:t>
                      </a:r>
                      <a:endParaRPr lang="en-US" sz="1600" dirty="0">
                        <a:effectLst/>
                        <a:latin typeface="Calibri"/>
                        <a:ea typeface="Calibri"/>
                        <a:cs typeface="Times New Roman"/>
                      </a:endParaRPr>
                    </a:p>
                  </a:txBody>
                  <a:tcPr marL="68580" marR="68580" marT="0" marB="0"/>
                </a:tc>
                <a:tc>
                  <a:txBody>
                    <a:bodyPr/>
                    <a:lstStyle/>
                    <a:p>
                      <a:pPr marL="0" marR="0">
                        <a:lnSpc>
                          <a:spcPct val="115000"/>
                        </a:lnSpc>
                        <a:spcBef>
                          <a:spcPts val="0"/>
                        </a:spcBef>
                        <a:spcAft>
                          <a:spcPts val="0"/>
                        </a:spcAft>
                      </a:pPr>
                      <a:r>
                        <a:rPr lang="en-US" sz="1600" dirty="0">
                          <a:effectLst/>
                        </a:rPr>
                        <a:t>Web version have free and pro accounts</a:t>
                      </a:r>
                      <a:endParaRPr lang="en-US" sz="1600" dirty="0">
                        <a:effectLst/>
                        <a:latin typeface="Calibri"/>
                        <a:ea typeface="Calibri"/>
                        <a:cs typeface="Times New Roman"/>
                      </a:endParaRPr>
                    </a:p>
                  </a:txBody>
                  <a:tcPr marL="68580" marR="68580" marT="0" marB="0"/>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3841578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65987" y="669783"/>
            <a:ext cx="5546347" cy="5518434"/>
          </a:xfrm>
          <a:prstGeom prst="rect">
            <a:avLst/>
          </a:prstGeom>
        </p:spPr>
      </p:pic>
    </p:spTree>
    <p:extLst>
      <p:ext uri="{BB962C8B-B14F-4D97-AF65-F5344CB8AC3E}">
        <p14:creationId xmlns:p14="http://schemas.microsoft.com/office/powerpoint/2010/main" val="164096251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a:t>Capacity-based Licensing</a:t>
            </a:r>
            <a:r>
              <a:rPr lang="en-IN" dirty="0"/>
              <a:t/>
            </a:r>
            <a:br>
              <a:rPr lang="en-IN" dirty="0"/>
            </a:br>
            <a:endParaRPr lang="en-IN" dirty="0"/>
          </a:p>
        </p:txBody>
      </p:sp>
      <p:sp>
        <p:nvSpPr>
          <p:cNvPr id="3" name="Content Placeholder 2"/>
          <p:cNvSpPr>
            <a:spLocks noGrp="1"/>
          </p:cNvSpPr>
          <p:nvPr>
            <p:ph idx="1"/>
          </p:nvPr>
        </p:nvSpPr>
        <p:spPr>
          <a:xfrm>
            <a:off x="609600" y="943897"/>
            <a:ext cx="10160000" cy="5427406"/>
          </a:xfrm>
        </p:spPr>
        <p:txBody>
          <a:bodyPr>
            <a:normAutofit fontScale="85000" lnSpcReduction="20000"/>
          </a:bodyPr>
          <a:lstStyle/>
          <a:p>
            <a:pPr marL="114300" indent="0" fontAlgn="base">
              <a:buNone/>
            </a:pPr>
            <a:r>
              <a:rPr lang="en-IN" b="1" dirty="0" smtClean="0"/>
              <a:t>These </a:t>
            </a:r>
            <a:r>
              <a:rPr lang="en-IN" b="1" dirty="0"/>
              <a:t>are offered in two categories;</a:t>
            </a:r>
            <a:endParaRPr lang="en-IN" dirty="0"/>
          </a:p>
          <a:p>
            <a:pPr lvl="0" fontAlgn="base"/>
            <a:r>
              <a:rPr lang="en-IN" b="1" dirty="0"/>
              <a:t>Power BI Embedded</a:t>
            </a:r>
            <a:endParaRPr lang="en-IN" dirty="0"/>
          </a:p>
          <a:p>
            <a:pPr lvl="0" fontAlgn="base"/>
            <a:r>
              <a:rPr lang="en-IN" b="1" dirty="0"/>
              <a:t>Power BI Premium</a:t>
            </a:r>
            <a:endParaRPr lang="en-IN" dirty="0"/>
          </a:p>
          <a:p>
            <a:pPr marL="114300" indent="0" fontAlgn="base">
              <a:buNone/>
            </a:pPr>
            <a:r>
              <a:rPr lang="en-IN" b="1" dirty="0"/>
              <a:t>Each of the above options has different SKU and pricing levels and tiers. The main important thing is that the capacity-based licensing options cannot be used alone; you need to combine them with a user-based license. For example, you will need a Power BI Pro license for the developer hosting the Power BI reports in a workspace under a Power BI Premium capacity</a:t>
            </a:r>
            <a:r>
              <a:rPr lang="en-IN" b="1" dirty="0" smtClean="0"/>
              <a:t>.</a:t>
            </a:r>
          </a:p>
          <a:p>
            <a:pPr marL="114300" indent="0" fontAlgn="base">
              <a:buNone/>
            </a:pPr>
            <a:r>
              <a:rPr lang="en-IN" b="1" dirty="0"/>
              <a:t>Power BI Embedded</a:t>
            </a:r>
            <a:endParaRPr lang="en-IN" dirty="0"/>
          </a:p>
          <a:p>
            <a:r>
              <a:rPr lang="en-IN" dirty="0"/>
              <a:t>If you ever want to embed Power BI content in a custom application and use a custom application’s user management, then </a:t>
            </a:r>
            <a:r>
              <a:rPr lang="en-IN" u="sng" dirty="0" smtClean="0"/>
              <a:t>Embedded</a:t>
            </a:r>
            <a:r>
              <a:rPr lang="en-IN" dirty="0"/>
              <a:t> is the licensing plan for you</a:t>
            </a:r>
            <a:r>
              <a:rPr lang="en-IN" dirty="0" smtClean="0"/>
              <a:t>.</a:t>
            </a:r>
          </a:p>
          <a:p>
            <a:pPr marL="114300" indent="0">
              <a:buNone/>
            </a:pPr>
            <a:r>
              <a:rPr lang="en-IN" b="1" dirty="0"/>
              <a:t>Power </a:t>
            </a:r>
            <a:r>
              <a:rPr lang="en-IN" b="1" dirty="0" smtClean="0"/>
              <a:t>BI Premium</a:t>
            </a:r>
            <a:endParaRPr lang="en-IN" dirty="0"/>
          </a:p>
          <a:p>
            <a:pPr marL="114300" indent="0">
              <a:buNone/>
            </a:pPr>
            <a:r>
              <a:rPr lang="en-IN" dirty="0" smtClean="0"/>
              <a:t>In </a:t>
            </a:r>
            <a:r>
              <a:rPr lang="en-IN" dirty="0"/>
              <a:t>Power BI premium, you pay for nodes that have dedicated capacity and </a:t>
            </a:r>
            <a:r>
              <a:rPr lang="en-IN" dirty="0" smtClean="0"/>
              <a:t>resources</a:t>
            </a:r>
          </a:p>
          <a:p>
            <a:pPr marL="114300" indent="0">
              <a:buNone/>
            </a:pPr>
            <a:r>
              <a:rPr lang="en-IN" dirty="0"/>
              <a:t>This is perhaps the most significant advantage of the Premium </a:t>
            </a:r>
            <a:r>
              <a:rPr lang="en-IN" dirty="0" smtClean="0"/>
              <a:t>capacity license </a:t>
            </a:r>
            <a:r>
              <a:rPr lang="en-IN" dirty="0"/>
              <a:t>over PPU. Suppose you have the Power BI content hosted in a workspace. If your workspace is a premium workspace (connected to a premium capacity), then you can create an </a:t>
            </a:r>
            <a:r>
              <a:rPr lang="en-IN" dirty="0" smtClean="0"/>
              <a:t>app</a:t>
            </a:r>
            <a:r>
              <a:rPr lang="en-IN" dirty="0"/>
              <a:t> on the workspace and share the workspace’s content through that app with the end-users. End-users won’t need paid Power BI licenses to consume the content. They can have a Power BI Free account. In other words, a Power BI report hosted in a Premium-capacity workspace can be shared with thousands of free Power BI account holders</a:t>
            </a:r>
            <a:r>
              <a:rPr lang="en-IN" dirty="0" smtClean="0"/>
              <a:t>.</a:t>
            </a:r>
          </a:p>
          <a:p>
            <a:pPr marL="114300" indent="0">
              <a:buNone/>
            </a:pPr>
            <a:r>
              <a:rPr lang="en-IN" dirty="0">
                <a:hlinkClick r:id="rId2"/>
              </a:rPr>
              <a:t>https://azure.microsoft.com/en-us/pricing/details/power-bi-embedded</a:t>
            </a:r>
            <a:r>
              <a:rPr lang="en-IN" dirty="0" smtClean="0">
                <a:hlinkClick r:id="rId2"/>
              </a:rPr>
              <a:t>/</a:t>
            </a:r>
            <a:endParaRPr lang="en-IN" dirty="0" smtClean="0"/>
          </a:p>
          <a:p>
            <a:pPr marL="114300" indent="0">
              <a:buNone/>
            </a:pPr>
            <a:endParaRPr lang="en-IN" dirty="0" smtClean="0"/>
          </a:p>
          <a:p>
            <a:pPr marL="114300" indent="0">
              <a:buNone/>
            </a:pPr>
            <a:endParaRPr lang="en-US" b="1" dirty="0"/>
          </a:p>
          <a:p>
            <a:pPr marL="114300" indent="0">
              <a:buNone/>
            </a:pPr>
            <a:endParaRPr lang="en-US" b="1" dirty="0"/>
          </a:p>
          <a:p>
            <a:pPr fontAlgn="base"/>
            <a:endParaRPr lang="en-IN" dirty="0"/>
          </a:p>
          <a:p>
            <a:endParaRPr lang="en-IN" dirty="0"/>
          </a:p>
        </p:txBody>
      </p:sp>
    </p:spTree>
    <p:extLst>
      <p:ext uri="{BB962C8B-B14F-4D97-AF65-F5344CB8AC3E}">
        <p14:creationId xmlns:p14="http://schemas.microsoft.com/office/powerpoint/2010/main" val="107651153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https://i0.wp.com/radacad.com/wp-content/uploads/2023/01/2023-01-05_11h09_42.png?resize=640%2C316&amp;ssl=1"/>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235586" y="391446"/>
            <a:ext cx="8842477" cy="4858979"/>
          </a:xfrm>
          <a:prstGeom prst="rect">
            <a:avLst/>
          </a:prstGeom>
          <a:noFill/>
          <a:ln>
            <a:noFill/>
          </a:ln>
        </p:spPr>
      </p:pic>
      <p:sp>
        <p:nvSpPr>
          <p:cNvPr id="6" name="TextBox 5"/>
          <p:cNvSpPr txBox="1"/>
          <p:nvPr/>
        </p:nvSpPr>
        <p:spPr>
          <a:xfrm>
            <a:off x="265471" y="5447070"/>
            <a:ext cx="10638503" cy="646331"/>
          </a:xfrm>
          <a:prstGeom prst="rect">
            <a:avLst/>
          </a:prstGeom>
          <a:noFill/>
        </p:spPr>
        <p:txBody>
          <a:bodyPr wrap="square" rtlCol="0">
            <a:spAutoFit/>
          </a:bodyPr>
          <a:lstStyle/>
          <a:p>
            <a:r>
              <a:rPr lang="en-IN" dirty="0"/>
              <a:t>https://azure.microsoft.com/en-us/pricing/calculator/?service=power-bi-embedded</a:t>
            </a:r>
          </a:p>
          <a:p>
            <a:endParaRPr lang="en-IN" dirty="0"/>
          </a:p>
        </p:txBody>
      </p:sp>
    </p:spTree>
    <p:extLst>
      <p:ext uri="{BB962C8B-B14F-4D97-AF65-F5344CB8AC3E}">
        <p14:creationId xmlns:p14="http://schemas.microsoft.com/office/powerpoint/2010/main" val="247995794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629264" y="1269008"/>
            <a:ext cx="10160000" cy="3693175"/>
          </a:xfrm>
          <a:prstGeom prst="rect">
            <a:avLst/>
          </a:prstGeom>
        </p:spPr>
      </p:pic>
    </p:spTree>
    <p:extLst>
      <p:ext uri="{BB962C8B-B14F-4D97-AF65-F5344CB8AC3E}">
        <p14:creationId xmlns:p14="http://schemas.microsoft.com/office/powerpoint/2010/main" val="162108297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13596" y="452284"/>
            <a:ext cx="6271178" cy="5948516"/>
          </a:xfrm>
        </p:spPr>
      </p:pic>
    </p:spTree>
    <p:extLst>
      <p:ext uri="{BB962C8B-B14F-4D97-AF65-F5344CB8AC3E}">
        <p14:creationId xmlns:p14="http://schemas.microsoft.com/office/powerpoint/2010/main" val="1741394866"/>
      </p:ext>
    </p:extLst>
  </p:cSld>
  <p:clrMapOvr>
    <a:masterClrMapping/>
  </p:clrMapOvr>
  <p:timing>
    <p:tnLst>
      <p:par>
        <p:cTn id="1" dur="indefinite" restart="never" nodeType="tmRoot"/>
      </p:par>
    </p:tnLst>
  </p:timing>
</p:sld>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djacenc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2090</TotalTime>
  <Words>825</Words>
  <Application>Microsoft Office PowerPoint</Application>
  <PresentationFormat>Widescreen</PresentationFormat>
  <Paragraphs>110</Paragraphs>
  <Slides>25</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25</vt:i4>
      </vt:variant>
    </vt:vector>
  </HeadingPairs>
  <TitlesOfParts>
    <vt:vector size="31" baseType="lpstr">
      <vt:lpstr>Arial</vt:lpstr>
      <vt:lpstr>Calibri</vt:lpstr>
      <vt:lpstr>Cambria</vt:lpstr>
      <vt:lpstr>Times New Roman</vt:lpstr>
      <vt:lpstr>Custom Design</vt:lpstr>
      <vt:lpstr>Adjacency</vt:lpstr>
      <vt:lpstr>POWER BI DEPLOYMENT</vt:lpstr>
      <vt:lpstr>POWER BI DEPLOYMENT  Power BI deployment means moving the power bi desktop report to Power BI Services (Power BI Web) so that it can be accessed by web and mobile application through secured credentials.  </vt:lpstr>
      <vt:lpstr>POWER BI REPORT PUBLISHING  </vt:lpstr>
      <vt:lpstr>            WEB VERSIONS SUPPORTS THREE TYPES OF ACCOUNTS     </vt:lpstr>
      <vt:lpstr>PowerPoint Presentation</vt:lpstr>
      <vt:lpstr>Capacity-based Licensing </vt:lpstr>
      <vt:lpstr>PowerPoint Presentation</vt:lpstr>
      <vt:lpstr>PowerPoint Presentation</vt:lpstr>
      <vt:lpstr>PowerPoint Presentation</vt:lpstr>
      <vt:lpstr> POWER BI SERVICES COMPONENTS / FEATURES </vt:lpstr>
      <vt:lpstr>  POWER BI SERVICES COMPONENTS   </vt:lpstr>
      <vt:lpstr>  POWER BI SECURITY FEATURES  </vt:lpstr>
      <vt:lpstr>PowerPoint Presentation</vt:lpstr>
      <vt:lpstr>PowerPoint Presentation</vt:lpstr>
      <vt:lpstr>  POWER BI Advanced Features  </vt:lpstr>
      <vt:lpstr>Power BI Get Data(Datasets) is the layer of all the calculations and modeling. It will get data sources or dataflows, and build an in-memory data model using Power BI (Analysis Services) engine. is the data transformation component in Power BI. </vt:lpstr>
      <vt:lpstr>Power BI GetData solves the problem of having multiple versions of the same DAX code in different PBIX files. Using a shared dataset, you can have multiple reports using the same calculations and data model, without duplicating the code;</vt:lpstr>
      <vt:lpstr>Power BI Dataflow is the data transformation component in Power BI. It is a Power Query process that runs in the cloud, independent from Power BI report and dataset, and store the data into CDM: Common Data Model inside Azure Data Lake storage.</vt:lpstr>
      <vt:lpstr>Dataflow is the ETL Layer Dataflow is the Data Transformation layer in your Power BI implementation. The terminology for this layer is ETL (Extract, Transform, Load). This will extract data from data sources, transform the data, and load it into the CDM.</vt:lpstr>
      <vt:lpstr>Power BI Data Flow vs Dataset</vt:lpstr>
      <vt:lpstr>Power BI App is a way of sharing content with end users. An app is a Power BI content type that combines related dashboards and reports, all in one place. An app can have one or more dashboards and one or more reports, all bundled together.  In Power BI we can publish apps and get app in Power BI from different sources.</vt:lpstr>
      <vt:lpstr>Power BI Deployment Pipeline Deployment Pipelines allows you to configure different stages of deployment in your pipeline. Deployment Pipelines will also provide you a clear overview of all your stages in one place.  </vt:lpstr>
      <vt:lpstr>  POWER BI REPORT FEATURES   </vt:lpstr>
      <vt:lpstr>  POWER BI SECURITY FEATURES   </vt:lpstr>
      <vt:lpstr>                   THANK YOU References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POWER BI</dc:title>
  <dc:creator>Lizdavid</dc:creator>
  <cp:lastModifiedBy>Administrator</cp:lastModifiedBy>
  <cp:revision>107</cp:revision>
  <dcterms:created xsi:type="dcterms:W3CDTF">2019-09-30T07:23:59Z</dcterms:created>
  <dcterms:modified xsi:type="dcterms:W3CDTF">2024-08-30T11:30:37Z</dcterms:modified>
</cp:coreProperties>
</file>