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65" r:id="rId3"/>
    <p:sldId id="297" r:id="rId4"/>
    <p:sldId id="298" r:id="rId5"/>
    <p:sldId id="300" r:id="rId6"/>
    <p:sldId id="299" r:id="rId7"/>
    <p:sldId id="305" r:id="rId8"/>
    <p:sldId id="304" r:id="rId9"/>
    <p:sldId id="295" r:id="rId10"/>
    <p:sldId id="290" r:id="rId11"/>
    <p:sldId id="294" r:id="rId12"/>
    <p:sldId id="296" r:id="rId13"/>
    <p:sldId id="301" r:id="rId14"/>
    <p:sldId id="302" r:id="rId15"/>
    <p:sldId id="303"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62" autoAdjust="0"/>
    <p:restoredTop sz="94316" autoAdjust="0"/>
  </p:normalViewPr>
  <p:slideViewPr>
    <p:cSldViewPr snapToGrid="0">
      <p:cViewPr>
        <p:scale>
          <a:sx n="65" d="100"/>
          <a:sy n="65" d="100"/>
        </p:scale>
        <p:origin x="508"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9" name="Slide Number Placeholder 8"/>
          <p:cNvSpPr>
            <a:spLocks noGrp="1"/>
          </p:cNvSpPr>
          <p:nvPr>
            <p:ph type="sldNum" sz="quarter" idx="11"/>
          </p:nvPr>
        </p:nvSpPr>
        <p:spPr/>
        <p:txBody>
          <a:bodyPr/>
          <a:lstStyle/>
          <a:p>
            <a:fld id="{D57F1E4F-1CFF-5643-939E-217C01CDF565}"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57F1E4F-1CFF-5643-939E-217C01CDF565}" type="slidenum">
              <a:rPr lang="en-US" smtClean="0"/>
              <a:pPr/>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B61BEF0D-F0BB-DE4B-95CE-6DB70DBA9567}" type="datetimeFigureOut">
              <a:rPr lang="en-US" smtClean="0"/>
              <a:pPr/>
              <a:t>4/14/2024</a:t>
            </a:fld>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CD63-5F23-455C-BB56-C7374F9C62C7}"/>
              </a:ext>
            </a:extLst>
          </p:cNvPr>
          <p:cNvSpPr>
            <a:spLocks noGrp="1"/>
          </p:cNvSpPr>
          <p:nvPr>
            <p:ph type="ctrTitle"/>
          </p:nvPr>
        </p:nvSpPr>
        <p:spPr>
          <a:xfrm>
            <a:off x="914400" y="1905002"/>
            <a:ext cx="9930581" cy="1860754"/>
          </a:xfrm>
        </p:spPr>
        <p:txBody>
          <a:bodyPr/>
          <a:lstStyle/>
          <a:p>
            <a:r>
              <a:rPr lang="en-IN" sz="4800" dirty="0">
                <a:solidFill>
                  <a:srgbClr val="002060"/>
                </a:solidFill>
                <a:latin typeface="Times New Roman" panose="02020603050405020304" pitchFamily="18" charset="0"/>
                <a:cs typeface="Times New Roman" panose="02020603050405020304" pitchFamily="18" charset="0"/>
              </a:rPr>
              <a:t>INTRODUCTION  TO</a:t>
            </a:r>
            <a:br>
              <a:rPr lang="en-IN" sz="4800" dirty="0">
                <a:solidFill>
                  <a:srgbClr val="002060"/>
                </a:solidFill>
                <a:latin typeface="Times New Roman" panose="02020603050405020304" pitchFamily="18" charset="0"/>
                <a:cs typeface="Times New Roman" panose="02020603050405020304" pitchFamily="18" charset="0"/>
              </a:rPr>
            </a:br>
            <a:r>
              <a:rPr lang="en-IN" sz="4800" dirty="0" smtClean="0">
                <a:solidFill>
                  <a:srgbClr val="002060"/>
                </a:solidFill>
                <a:latin typeface="Times New Roman" panose="02020603050405020304" pitchFamily="18" charset="0"/>
                <a:cs typeface="Times New Roman" panose="02020603050405020304" pitchFamily="18" charset="0"/>
              </a:rPr>
              <a:t>Data Components/ SQL SERVER</a:t>
            </a:r>
            <a:endParaRPr lang="en-IN" sz="3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869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9" y="381000"/>
            <a:ext cx="8596668" cy="849086"/>
          </a:xfrm>
        </p:spPr>
        <p:txBody>
          <a:bodyPr>
            <a:noAutofit/>
          </a:bodyPr>
          <a:lstStyle/>
          <a:p>
            <a:r>
              <a:rPr lang="en-US" sz="2800" dirty="0" smtClean="0">
                <a:solidFill>
                  <a:schemeClr val="accent5"/>
                </a:solidFill>
                <a:latin typeface="Times New Roman" panose="02020603050405020304" pitchFamily="18" charset="0"/>
                <a:cs typeface="Times New Roman" panose="02020603050405020304" pitchFamily="18" charset="0"/>
              </a:rPr>
              <a:t>Different Types of Systems, Databases &amp; Reporting Tools</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169" y="2264231"/>
            <a:ext cx="7224387" cy="2928737"/>
          </a:xfrm>
        </p:spPr>
      </p:pic>
    </p:spTree>
    <p:extLst>
      <p:ext uri="{BB962C8B-B14F-4D97-AF65-F5344CB8AC3E}">
        <p14:creationId xmlns:p14="http://schemas.microsoft.com/office/powerpoint/2010/main" val="2565915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9" y="381000"/>
            <a:ext cx="8596668" cy="849086"/>
          </a:xfrm>
        </p:spPr>
        <p:txBody>
          <a:bodyPr>
            <a:noAutofit/>
          </a:bodyPr>
          <a:lstStyle/>
          <a:p>
            <a:r>
              <a:rPr lang="en-US" sz="2800" dirty="0" smtClean="0">
                <a:solidFill>
                  <a:schemeClr val="accent5"/>
                </a:solidFill>
                <a:latin typeface="Times New Roman" panose="02020603050405020304" pitchFamily="18" charset="0"/>
                <a:cs typeface="Times New Roman" panose="02020603050405020304" pitchFamily="18" charset="0"/>
              </a:rPr>
              <a:t>Different Types of Systems, Databases &amp; Reporting Tools</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189" y="1344060"/>
            <a:ext cx="8310347" cy="4896271"/>
          </a:xfrm>
          <a:prstGeom prst="rect">
            <a:avLst/>
          </a:prstGeom>
          <a:ln>
            <a:noFill/>
          </a:ln>
          <a:effectLst>
            <a:softEdge rad="112500"/>
          </a:effectLst>
        </p:spPr>
      </p:pic>
    </p:spTree>
    <p:extLst>
      <p:ext uri="{BB962C8B-B14F-4D97-AF65-F5344CB8AC3E}">
        <p14:creationId xmlns:p14="http://schemas.microsoft.com/office/powerpoint/2010/main" val="2130063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9" y="381000"/>
            <a:ext cx="8596668" cy="849086"/>
          </a:xfrm>
        </p:spPr>
        <p:txBody>
          <a:bodyPr>
            <a:noAutofit/>
          </a:bodyPr>
          <a:lstStyle/>
          <a:p>
            <a:r>
              <a:rPr lang="en-US" sz="2800" dirty="0" smtClean="0">
                <a:solidFill>
                  <a:schemeClr val="accent5"/>
                </a:solidFill>
                <a:latin typeface="Times New Roman" panose="02020603050405020304" pitchFamily="18" charset="0"/>
                <a:cs typeface="Times New Roman" panose="02020603050405020304" pitchFamily="18" charset="0"/>
              </a:rPr>
              <a:t>Different Types of Systems, Databases &amp; Reporting Tools</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893" y="1696599"/>
            <a:ext cx="8096251" cy="4057296"/>
          </a:xfrm>
        </p:spPr>
      </p:pic>
    </p:spTree>
    <p:extLst>
      <p:ext uri="{BB962C8B-B14F-4D97-AF65-F5344CB8AC3E}">
        <p14:creationId xmlns:p14="http://schemas.microsoft.com/office/powerpoint/2010/main" val="2093537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9" y="381000"/>
            <a:ext cx="8596668" cy="553065"/>
          </a:xfrm>
        </p:spPr>
        <p:txBody>
          <a:bodyPr>
            <a:noAutofit/>
          </a:bodyPr>
          <a:lstStyle/>
          <a:p>
            <a:r>
              <a:rPr lang="en-US" sz="2800" dirty="0" smtClean="0">
                <a:solidFill>
                  <a:schemeClr val="accent5"/>
                </a:solidFill>
                <a:latin typeface="Times New Roman" panose="02020603050405020304" pitchFamily="18" charset="0"/>
                <a:cs typeface="Times New Roman" panose="02020603050405020304" pitchFamily="18" charset="0"/>
              </a:rPr>
              <a:t/>
            </a:r>
            <a:br>
              <a:rPr lang="en-US" sz="2800" dirty="0" smtClean="0">
                <a:solidFill>
                  <a:schemeClr val="accent5"/>
                </a:solidFill>
                <a:latin typeface="Times New Roman" panose="02020603050405020304" pitchFamily="18" charset="0"/>
                <a:cs typeface="Times New Roman" panose="02020603050405020304" pitchFamily="18" charset="0"/>
              </a:rPr>
            </a:br>
            <a:r>
              <a:rPr lang="en-US" sz="2800" dirty="0" err="1" smtClean="0">
                <a:solidFill>
                  <a:schemeClr val="accent5"/>
                </a:solidFill>
                <a:latin typeface="Times New Roman" panose="02020603050405020304" pitchFamily="18" charset="0"/>
                <a:cs typeface="Times New Roman" panose="02020603050405020304" pitchFamily="18" charset="0"/>
              </a:rPr>
              <a:t>Sql</a:t>
            </a:r>
            <a:r>
              <a:rPr lang="en-US" sz="2800" dirty="0" smtClean="0">
                <a:solidFill>
                  <a:schemeClr val="accent5"/>
                </a:solidFill>
                <a:latin typeface="Times New Roman" panose="02020603050405020304" pitchFamily="18" charset="0"/>
                <a:cs typeface="Times New Roman" panose="02020603050405020304" pitchFamily="18" charset="0"/>
              </a:rPr>
              <a:t> Server Architecture</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1716" y="1071716"/>
            <a:ext cx="9252155" cy="5319252"/>
          </a:xfrm>
          <a:prstGeom prst="rect">
            <a:avLst/>
          </a:prstGeom>
          <a:noFill/>
          <a:ln>
            <a:noFill/>
          </a:ln>
        </p:spPr>
      </p:pic>
    </p:spTree>
    <p:extLst>
      <p:ext uri="{BB962C8B-B14F-4D97-AF65-F5344CB8AC3E}">
        <p14:creationId xmlns:p14="http://schemas.microsoft.com/office/powerpoint/2010/main" val="4183334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9" y="381000"/>
            <a:ext cx="8596668" cy="553065"/>
          </a:xfrm>
        </p:spPr>
        <p:txBody>
          <a:bodyPr>
            <a:noAutofit/>
          </a:bodyPr>
          <a:lstStyle/>
          <a:p>
            <a:r>
              <a:rPr lang="en-US" sz="2800" dirty="0" smtClean="0">
                <a:solidFill>
                  <a:schemeClr val="accent5"/>
                </a:solidFill>
                <a:latin typeface="Times New Roman" panose="02020603050405020304" pitchFamily="18" charset="0"/>
                <a:cs typeface="Times New Roman" panose="02020603050405020304" pitchFamily="18" charset="0"/>
              </a:rPr>
              <a:t/>
            </a:r>
            <a:br>
              <a:rPr lang="en-US" sz="2800" dirty="0" smtClean="0">
                <a:solidFill>
                  <a:schemeClr val="accent5"/>
                </a:solidFill>
                <a:latin typeface="Times New Roman" panose="02020603050405020304" pitchFamily="18" charset="0"/>
                <a:cs typeface="Times New Roman" panose="02020603050405020304" pitchFamily="18" charset="0"/>
              </a:rPr>
            </a:br>
            <a:r>
              <a:rPr lang="en-US" sz="2800" dirty="0" err="1" smtClean="0">
                <a:solidFill>
                  <a:schemeClr val="accent5"/>
                </a:solidFill>
                <a:latin typeface="Times New Roman" panose="02020603050405020304" pitchFamily="18" charset="0"/>
                <a:cs typeface="Times New Roman" panose="02020603050405020304" pitchFamily="18" charset="0"/>
              </a:rPr>
              <a:t>Sql</a:t>
            </a:r>
            <a:r>
              <a:rPr lang="en-US" sz="2800" dirty="0" smtClean="0">
                <a:solidFill>
                  <a:schemeClr val="accent5"/>
                </a:solidFill>
                <a:latin typeface="Times New Roman" panose="02020603050405020304" pitchFamily="18" charset="0"/>
                <a:cs typeface="Times New Roman" panose="02020603050405020304" pitchFamily="18" charset="0"/>
              </a:rPr>
              <a:t> Server Deployed / Installation</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964" y="1273278"/>
            <a:ext cx="8142797" cy="4883272"/>
          </a:xfrm>
          <a:prstGeom prst="rect">
            <a:avLst/>
          </a:prstGeom>
        </p:spPr>
      </p:pic>
    </p:spTree>
    <p:extLst>
      <p:ext uri="{BB962C8B-B14F-4D97-AF65-F5344CB8AC3E}">
        <p14:creationId xmlns:p14="http://schemas.microsoft.com/office/powerpoint/2010/main" val="1607746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between </a:t>
            </a:r>
            <a:r>
              <a:rPr lang="en-US" dirty="0" err="1" smtClean="0"/>
              <a:t>OnPremise</a:t>
            </a:r>
            <a:r>
              <a:rPr lang="en-US" dirty="0" smtClean="0"/>
              <a:t> &amp; Azure Cloud</a:t>
            </a:r>
            <a:endParaRPr lang="en-IN" dirty="0"/>
          </a:p>
        </p:txBody>
      </p:sp>
      <p:pic>
        <p:nvPicPr>
          <p:cNvPr id="4"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936" y="1784554"/>
            <a:ext cx="7340599" cy="3886200"/>
          </a:xfrm>
          <a:prstGeom prst="rect">
            <a:avLst/>
          </a:prstGeom>
        </p:spPr>
      </p:pic>
    </p:spTree>
    <p:extLst>
      <p:ext uri="{BB962C8B-B14F-4D97-AF65-F5344CB8AC3E}">
        <p14:creationId xmlns:p14="http://schemas.microsoft.com/office/powerpoint/2010/main" val="48834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CD07-87CE-4B3D-AD87-F8D6D249CE97}"/>
              </a:ext>
            </a:extLst>
          </p:cNvPr>
          <p:cNvSpPr>
            <a:spLocks noGrp="1"/>
          </p:cNvSpPr>
          <p:nvPr>
            <p:ph type="title"/>
          </p:nvPr>
        </p:nvSpPr>
        <p:spPr>
          <a:xfrm>
            <a:off x="930553" y="1706880"/>
            <a:ext cx="8596668" cy="4018671"/>
          </a:xfrm>
        </p:spPr>
        <p:txBody>
          <a:bodyPr/>
          <a:lstStyle/>
          <a:p>
            <a:r>
              <a:rPr lang="en-IN" dirty="0"/>
              <a:t>                   </a:t>
            </a:r>
            <a:r>
              <a:rPr lang="en-IN" sz="4400" dirty="0">
                <a:solidFill>
                  <a:srgbClr val="0070C0"/>
                </a:solidFill>
                <a:latin typeface="Times New Roman" panose="02020603050405020304" pitchFamily="18" charset="0"/>
                <a:cs typeface="Times New Roman" panose="02020603050405020304" pitchFamily="18" charset="0"/>
              </a:rPr>
              <a:t>THANK YOU</a:t>
            </a: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202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7449-9026-45E3-B78C-1B152C03B397}"/>
              </a:ext>
            </a:extLst>
          </p:cNvPr>
          <p:cNvSpPr>
            <a:spLocks noGrp="1"/>
          </p:cNvSpPr>
          <p:nvPr>
            <p:ph type="title"/>
          </p:nvPr>
        </p:nvSpPr>
        <p:spPr>
          <a:xfrm>
            <a:off x="524934" y="233070"/>
            <a:ext cx="4291463" cy="511278"/>
          </a:xfrm>
        </p:spPr>
        <p:txBody>
          <a:bodyPr>
            <a:normAutofit fontScale="90000"/>
          </a:bodyPr>
          <a:lstStyle/>
          <a:p>
            <a:pPr algn="l"/>
            <a:r>
              <a:rPr lang="en-IN" sz="3600" dirty="0" smtClean="0">
                <a:solidFill>
                  <a:schemeClr val="accent5"/>
                </a:solidFill>
                <a:latin typeface="Times New Roman" panose="02020603050405020304" pitchFamily="18" charset="0"/>
                <a:cs typeface="Times New Roman" panose="02020603050405020304" pitchFamily="18" charset="0"/>
              </a:rPr>
              <a:t>What </a:t>
            </a:r>
            <a:r>
              <a:rPr lang="en-IN" sz="3600" dirty="0">
                <a:solidFill>
                  <a:schemeClr val="accent5"/>
                </a:solidFill>
                <a:latin typeface="Times New Roman" panose="02020603050405020304" pitchFamily="18" charset="0"/>
                <a:cs typeface="Times New Roman" panose="02020603050405020304" pitchFamily="18" charset="0"/>
              </a:rPr>
              <a:t>is </a:t>
            </a:r>
            <a:r>
              <a:rPr lang="en-IN" sz="3600" dirty="0" smtClean="0">
                <a:solidFill>
                  <a:schemeClr val="accent5"/>
                </a:solidFill>
                <a:latin typeface="Times New Roman" panose="02020603050405020304" pitchFamily="18" charset="0"/>
                <a:cs typeface="Times New Roman" panose="02020603050405020304" pitchFamily="18" charset="0"/>
              </a:rPr>
              <a:t>Data</a:t>
            </a:r>
            <a:endParaRPr lang="en-IN" sz="3200" dirty="0"/>
          </a:p>
        </p:txBody>
      </p:sp>
      <p:sp>
        <p:nvSpPr>
          <p:cNvPr id="4" name="Text Placeholder 3">
            <a:extLst>
              <a:ext uri="{FF2B5EF4-FFF2-40B4-BE49-F238E27FC236}">
                <a16:creationId xmlns:a16="http://schemas.microsoft.com/office/drawing/2014/main" id="{304075E3-B432-4D42-B2DA-41CC7D4ABA2E}"/>
              </a:ext>
            </a:extLst>
          </p:cNvPr>
          <p:cNvSpPr>
            <a:spLocks noGrp="1"/>
          </p:cNvSpPr>
          <p:nvPr>
            <p:ph type="body" sz="half" idx="2"/>
          </p:nvPr>
        </p:nvSpPr>
        <p:spPr>
          <a:xfrm>
            <a:off x="524934" y="773576"/>
            <a:ext cx="10344627" cy="1468180"/>
          </a:xfrm>
        </p:spPr>
        <p:txBody>
          <a:bodyPr>
            <a:normAutofit fontScale="92500"/>
          </a:bodyPr>
          <a:lstStyle/>
          <a:p>
            <a:pPr marL="285750" indent="-285750" algn="l">
              <a:buFont typeface="Arial" panose="020B0604020202020204" pitchFamily="34" charset="0"/>
              <a:buChar char="•"/>
            </a:pPr>
            <a:r>
              <a:rPr lang="en-US" sz="1800" dirty="0">
                <a:latin typeface="Calibri" panose="020F0502020204030204" pitchFamily="34" charset="0"/>
                <a:cs typeface="Calibri" panose="020F0502020204030204" pitchFamily="34" charset="0"/>
              </a:rPr>
              <a:t>Data is a piece of information.</a:t>
            </a:r>
          </a:p>
          <a:p>
            <a:pPr marL="285750" indent="-285750" algn="l">
              <a:buFont typeface="Arial" panose="020B0604020202020204" pitchFamily="34" charset="0"/>
              <a:buChar char="•"/>
            </a:pPr>
            <a:r>
              <a:rPr lang="en-US" sz="1800" dirty="0">
                <a:latin typeface="Calibri" panose="020F0502020204030204" pitchFamily="34" charset="0"/>
                <a:cs typeface="Calibri" panose="020F0502020204030204" pitchFamily="34" charset="0"/>
              </a:rPr>
              <a:t>All critical data needs to stored for future references </a:t>
            </a:r>
          </a:p>
          <a:p>
            <a:pPr marL="285750" indent="-285750" algn="l">
              <a:buFont typeface="Arial" panose="020B0604020202020204" pitchFamily="34" charset="0"/>
              <a:buChar char="•"/>
            </a:pPr>
            <a:r>
              <a:rPr lang="en-US" sz="1800" dirty="0">
                <a:latin typeface="Calibri" panose="020F0502020204030204" pitchFamily="34" charset="0"/>
                <a:cs typeface="Calibri" panose="020F0502020204030204" pitchFamily="34" charset="0"/>
              </a:rPr>
              <a:t>Also the data needs to be shared with different people as and when </a:t>
            </a:r>
            <a:r>
              <a:rPr lang="en-US" sz="1800" dirty="0" smtClean="0">
                <a:latin typeface="Calibri" panose="020F0502020204030204" pitchFamily="34" charset="0"/>
                <a:cs typeface="Calibri" panose="020F0502020204030204" pitchFamily="34" charset="0"/>
              </a:rPr>
              <a:t>required</a:t>
            </a:r>
          </a:p>
          <a:p>
            <a:pPr algn="l"/>
            <a:r>
              <a:rPr lang="en-US" sz="1800" dirty="0" smtClean="0">
                <a:latin typeface="Calibri" panose="020F0502020204030204" pitchFamily="34" charset="0"/>
                <a:cs typeface="Calibri" panose="020F0502020204030204" pitchFamily="34" charset="0"/>
              </a:rPr>
              <a:t>Data </a:t>
            </a:r>
            <a:r>
              <a:rPr lang="en-US" sz="1800" dirty="0">
                <a:latin typeface="Calibri" panose="020F0502020204030204" pitchFamily="34" charset="0"/>
                <a:cs typeface="Calibri" panose="020F0502020204030204" pitchFamily="34" charset="0"/>
              </a:rPr>
              <a:t>Storage Mode : Paper, Notebooks, Files(Excel, Word), Data Management Tools(SQL SERVER, MYSQL, ORACLE)</a:t>
            </a:r>
            <a:endParaRPr lang="en-IN" sz="1800" dirty="0">
              <a:latin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IN" sz="1800" b="1" dirty="0">
              <a:ea typeface="Yu Gothic Light" panose="020B0300000000000000" pitchFamily="34" charset="-128"/>
              <a:cs typeface="Times New Roman" panose="02020603050405020304" pitchFamily="18" charset="0"/>
            </a:endParaRPr>
          </a:p>
          <a:p>
            <a:endParaRPr lang="en-IN" dirty="0">
              <a:latin typeface="Yu Gothic Light" panose="020B0300000000000000" pitchFamily="34" charset="-128"/>
              <a:ea typeface="Yu Gothic Light" panose="020B0300000000000000" pitchFamily="34" charset="-128"/>
            </a:endParaRPr>
          </a:p>
        </p:txBody>
      </p:sp>
      <p:grpSp>
        <p:nvGrpSpPr>
          <p:cNvPr id="10" name="Group 9"/>
          <p:cNvGrpSpPr/>
          <p:nvPr/>
        </p:nvGrpSpPr>
        <p:grpSpPr>
          <a:xfrm>
            <a:off x="1334920" y="2478957"/>
            <a:ext cx="1690765" cy="3276600"/>
            <a:chOff x="0" y="0"/>
            <a:chExt cx="1690765" cy="3276600"/>
          </a:xfrm>
          <a:solidFill>
            <a:schemeClr val="accent6"/>
          </a:solidFill>
        </p:grpSpPr>
        <p:sp>
          <p:nvSpPr>
            <p:cNvPr id="23" name="Flowchart: Manual Operation 22"/>
            <p:cNvSpPr/>
            <p:nvPr/>
          </p:nvSpPr>
          <p:spPr>
            <a:xfrm rot="16200000">
              <a:off x="-792917" y="792917"/>
              <a:ext cx="3276600" cy="1690765"/>
            </a:xfrm>
            <a:prstGeom prst="flowChartManualOperation">
              <a:avLst/>
            </a:prstGeom>
            <a:grpFill/>
            <a:ln>
              <a:solidFill>
                <a:schemeClr val="accent4">
                  <a:lumMod val="75000"/>
                </a:schemeClr>
              </a:solidFill>
            </a:ln>
            <a:effectLst>
              <a:innerShdw blurRad="63500" dist="50800" dir="2700000">
                <a:prstClr val="black">
                  <a:alpha val="50000"/>
                </a:prstClr>
              </a:innerShdw>
            </a:effectLst>
          </p:spPr>
          <p:style>
            <a:lnRef idx="2">
              <a:scrgbClr r="0" g="0" b="0"/>
            </a:lnRef>
            <a:fillRef idx="1">
              <a:scrgbClr r="0" g="0" b="0"/>
            </a:fillRef>
            <a:effectRef idx="0">
              <a:scrgbClr r="0" g="0" b="0"/>
            </a:effectRef>
            <a:fontRef idx="minor">
              <a:schemeClr val="lt1"/>
            </a:fontRef>
          </p:style>
        </p:sp>
        <p:sp>
          <p:nvSpPr>
            <p:cNvPr id="24" name="Flowchart: Manual Operation 4"/>
            <p:cNvSpPr txBox="1"/>
            <p:nvPr/>
          </p:nvSpPr>
          <p:spPr>
            <a:xfrm rot="21600000">
              <a:off x="0" y="655320"/>
              <a:ext cx="1690765" cy="19659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7950" tIns="0" rIns="107950" bIns="0" numCol="1" spcCol="1270" anchor="ctr" anchorCtr="0">
              <a:noAutofit/>
            </a:bodyPr>
            <a:lstStyle/>
            <a:p>
              <a:pPr lvl="0" algn="ctr" defTabSz="75565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latin typeface="Calibri" pitchFamily="34" charset="0"/>
                  <a:cs typeface="Calibri" pitchFamily="34" charset="0"/>
                </a:rPr>
                <a:t>Notebooks/</a:t>
              </a:r>
            </a:p>
            <a:p>
              <a:pPr lvl="0" algn="ctr" defTabSz="75565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latin typeface="Calibri" pitchFamily="34" charset="0"/>
                  <a:cs typeface="Calibri" pitchFamily="34" charset="0"/>
                </a:rPr>
                <a:t>Papers</a:t>
              </a:r>
            </a:p>
            <a:p>
              <a:pPr lvl="0" algn="ctr" defTabSz="755650">
                <a:lnSpc>
                  <a:spcPct val="90000"/>
                </a:lnSpc>
                <a:spcBef>
                  <a:spcPct val="0"/>
                </a:spcBef>
                <a:spcAft>
                  <a:spcPct val="35000"/>
                </a:spcAft>
              </a:pPr>
              <a:endParaRPr lang="en-US" sz="1700" kern="1200" dirty="0">
                <a:effectLst>
                  <a:outerShdw blurRad="38100" dist="38100" dir="2700000" algn="tl">
                    <a:srgbClr val="000000">
                      <a:alpha val="43137"/>
                    </a:srgbClr>
                  </a:outerShdw>
                </a:effectLst>
                <a:latin typeface="Calibri" pitchFamily="34" charset="0"/>
                <a:cs typeface="Calibri" pitchFamily="34" charset="0"/>
              </a:endParaRPr>
            </a:p>
          </p:txBody>
        </p:sp>
      </p:grpSp>
      <p:grpSp>
        <p:nvGrpSpPr>
          <p:cNvPr id="11" name="Group 10"/>
          <p:cNvGrpSpPr/>
          <p:nvPr/>
        </p:nvGrpSpPr>
        <p:grpSpPr>
          <a:xfrm>
            <a:off x="3143803" y="2478957"/>
            <a:ext cx="1537059" cy="3276600"/>
            <a:chOff x="1808883" y="0"/>
            <a:chExt cx="1537059" cy="3276600"/>
          </a:xfrm>
        </p:grpSpPr>
        <p:sp>
          <p:nvSpPr>
            <p:cNvPr id="21" name="Flowchart: Manual Operation 20"/>
            <p:cNvSpPr/>
            <p:nvPr/>
          </p:nvSpPr>
          <p:spPr>
            <a:xfrm rot="16200000">
              <a:off x="939113" y="869770"/>
              <a:ext cx="3276600" cy="1537059"/>
            </a:xfrm>
            <a:prstGeom prst="flowChartManualOperation">
              <a:avLst/>
            </a:prstGeom>
            <a:solidFill>
              <a:schemeClr val="accent3">
                <a:lumMod val="90000"/>
              </a:schemeClr>
            </a:solidFill>
            <a:ln>
              <a:solidFill>
                <a:schemeClr val="accent4">
                  <a:lumMod val="75000"/>
                </a:schemeClr>
              </a:solidFill>
            </a:ln>
            <a:effectLst>
              <a:innerShdw blurRad="63500" dist="50800" dir="2700000">
                <a:prstClr val="black">
                  <a:alpha val="50000"/>
                </a:prstClr>
              </a:innerShdw>
            </a:effectLst>
          </p:spPr>
          <p:style>
            <a:lnRef idx="2">
              <a:scrgbClr r="0" g="0" b="0"/>
            </a:lnRef>
            <a:fillRef idx="1">
              <a:scrgbClr r="0" g="0" b="0"/>
            </a:fillRef>
            <a:effectRef idx="0">
              <a:scrgbClr r="0" g="0" b="0"/>
            </a:effectRef>
            <a:fontRef idx="minor">
              <a:schemeClr val="lt1"/>
            </a:fontRef>
          </p:style>
        </p:sp>
        <p:sp>
          <p:nvSpPr>
            <p:cNvPr id="22" name="Flowchart: Manual Operation 6"/>
            <p:cNvSpPr txBox="1"/>
            <p:nvPr/>
          </p:nvSpPr>
          <p:spPr>
            <a:xfrm rot="21600000">
              <a:off x="1808883" y="655320"/>
              <a:ext cx="1537059" cy="1965960"/>
            </a:xfrm>
            <a:prstGeom prst="rect">
              <a:avLst/>
            </a:prstGeom>
            <a:solidFill>
              <a:schemeClr val="accent3"/>
            </a:solidFill>
          </p:spPr>
          <p:style>
            <a:lnRef idx="0">
              <a:scrgbClr r="0" g="0" b="0"/>
            </a:lnRef>
            <a:fillRef idx="0">
              <a:scrgbClr r="0" g="0" b="0"/>
            </a:fillRef>
            <a:effectRef idx="0">
              <a:scrgbClr r="0" g="0" b="0"/>
            </a:effectRef>
            <a:fontRef idx="minor">
              <a:schemeClr val="lt1"/>
            </a:fontRef>
          </p:style>
          <p:txBody>
            <a:bodyPr spcFirstLastPara="0" vert="horz" wrap="square" lIns="107950" tIns="0" rIns="107950" bIns="0" numCol="1" spcCol="1270" anchor="ctr" anchorCtr="0">
              <a:noAutofit/>
            </a:bodyPr>
            <a:lstStyle/>
            <a:p>
              <a:pPr lvl="0" algn="ctr" defTabSz="75565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latin typeface="Calibri" pitchFamily="34" charset="0"/>
                  <a:cs typeface="Calibri" pitchFamily="34" charset="0"/>
                </a:rPr>
                <a:t>File Systems	</a:t>
              </a:r>
              <a:endParaRPr lang="en-US" sz="1700" kern="1200" dirty="0">
                <a:effectLst>
                  <a:outerShdw blurRad="38100" dist="38100" dir="2700000" algn="tl">
                    <a:srgbClr val="000000">
                      <a:alpha val="43137"/>
                    </a:srgbClr>
                  </a:outerShdw>
                </a:effectLst>
                <a:latin typeface="Calibri" pitchFamily="34" charset="0"/>
                <a:cs typeface="Calibri" pitchFamily="34" charset="0"/>
              </a:endParaRPr>
            </a:p>
          </p:txBody>
        </p:sp>
      </p:grpSp>
      <p:grpSp>
        <p:nvGrpSpPr>
          <p:cNvPr id="12" name="Group 11"/>
          <p:cNvGrpSpPr/>
          <p:nvPr/>
        </p:nvGrpSpPr>
        <p:grpSpPr>
          <a:xfrm>
            <a:off x="4816397" y="2390466"/>
            <a:ext cx="1537059" cy="3276600"/>
            <a:chOff x="3481478" y="0"/>
            <a:chExt cx="1537059" cy="3276600"/>
          </a:xfrm>
          <a:solidFill>
            <a:schemeClr val="accent1"/>
          </a:solidFill>
        </p:grpSpPr>
        <p:sp>
          <p:nvSpPr>
            <p:cNvPr id="19" name="Flowchart: Manual Operation 18"/>
            <p:cNvSpPr/>
            <p:nvPr/>
          </p:nvSpPr>
          <p:spPr>
            <a:xfrm rot="16200000">
              <a:off x="2611708" y="869770"/>
              <a:ext cx="3276600" cy="1537059"/>
            </a:xfrm>
            <a:prstGeom prst="flowChartManualOperation">
              <a:avLst/>
            </a:prstGeom>
            <a:grpFill/>
            <a:ln>
              <a:solidFill>
                <a:schemeClr val="accent4">
                  <a:lumMod val="75000"/>
                </a:schemeClr>
              </a:solidFill>
            </a:ln>
            <a:effectLst>
              <a:innerShdw blurRad="63500" dist="50800" dir="2700000">
                <a:prstClr val="black">
                  <a:alpha val="50000"/>
                </a:prstClr>
              </a:innerShdw>
            </a:effectLst>
          </p:spPr>
          <p:style>
            <a:lnRef idx="2">
              <a:scrgbClr r="0" g="0" b="0"/>
            </a:lnRef>
            <a:fillRef idx="1">
              <a:scrgbClr r="0" g="0" b="0"/>
            </a:fillRef>
            <a:effectRef idx="0">
              <a:scrgbClr r="0" g="0" b="0"/>
            </a:effectRef>
            <a:fontRef idx="minor">
              <a:schemeClr val="lt1"/>
            </a:fontRef>
          </p:style>
        </p:sp>
        <p:sp>
          <p:nvSpPr>
            <p:cNvPr id="20" name="Flowchart: Manual Operation 8"/>
            <p:cNvSpPr txBox="1"/>
            <p:nvPr/>
          </p:nvSpPr>
          <p:spPr>
            <a:xfrm rot="21600000">
              <a:off x="3481478" y="655320"/>
              <a:ext cx="1537059" cy="19659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7950" tIns="0" rIns="107950" bIns="0" numCol="1" spcCol="1270" anchor="ctr" anchorCtr="0">
              <a:noAutofit/>
            </a:bodyPr>
            <a:lstStyle/>
            <a:p>
              <a:pPr lvl="0" algn="ctr" defTabSz="75565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latin typeface="Calibri" pitchFamily="34" charset="0"/>
                  <a:cs typeface="Calibri" pitchFamily="34" charset="0"/>
                </a:rPr>
                <a:t>DBMS</a:t>
              </a:r>
            </a:p>
          </p:txBody>
        </p:sp>
      </p:grpSp>
      <p:grpSp>
        <p:nvGrpSpPr>
          <p:cNvPr id="13" name="Group 12"/>
          <p:cNvGrpSpPr/>
          <p:nvPr/>
        </p:nvGrpSpPr>
        <p:grpSpPr>
          <a:xfrm>
            <a:off x="6448482" y="2478957"/>
            <a:ext cx="1537059" cy="3276600"/>
            <a:chOff x="5113562" y="0"/>
            <a:chExt cx="1537059" cy="3276600"/>
          </a:xfrm>
          <a:solidFill>
            <a:srgbClr val="FFC000"/>
          </a:solidFill>
        </p:grpSpPr>
        <p:sp>
          <p:nvSpPr>
            <p:cNvPr id="17" name="Flowchart: Manual Operation 16"/>
            <p:cNvSpPr/>
            <p:nvPr/>
          </p:nvSpPr>
          <p:spPr>
            <a:xfrm rot="16200000">
              <a:off x="4243792" y="869770"/>
              <a:ext cx="3276600" cy="1537059"/>
            </a:xfrm>
            <a:prstGeom prst="flowChartManualOperation">
              <a:avLst/>
            </a:prstGeom>
            <a:grpFill/>
            <a:ln>
              <a:solidFill>
                <a:schemeClr val="accent4">
                  <a:lumMod val="75000"/>
                </a:schemeClr>
              </a:solidFill>
            </a:ln>
            <a:effectLst>
              <a:innerShdw blurRad="63500" dist="50800" dir="2700000">
                <a:prstClr val="black">
                  <a:alpha val="50000"/>
                </a:prstClr>
              </a:innerShdw>
            </a:effectLst>
          </p:spPr>
          <p:style>
            <a:lnRef idx="2">
              <a:scrgbClr r="0" g="0" b="0"/>
            </a:lnRef>
            <a:fillRef idx="1">
              <a:scrgbClr r="0" g="0" b="0"/>
            </a:fillRef>
            <a:effectRef idx="0">
              <a:scrgbClr r="0" g="0" b="0"/>
            </a:effectRef>
            <a:fontRef idx="minor">
              <a:schemeClr val="lt1"/>
            </a:fontRef>
          </p:style>
        </p:sp>
        <p:sp>
          <p:nvSpPr>
            <p:cNvPr id="18" name="Flowchart: Manual Operation 10"/>
            <p:cNvSpPr txBox="1"/>
            <p:nvPr/>
          </p:nvSpPr>
          <p:spPr>
            <a:xfrm rot="21600000">
              <a:off x="5113562" y="655320"/>
              <a:ext cx="1537059" cy="19659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7950" tIns="0" rIns="107950" bIns="0" numCol="1" spcCol="1270" anchor="ctr" anchorCtr="0">
              <a:noAutofit/>
            </a:bodyPr>
            <a:lstStyle/>
            <a:p>
              <a:pPr lvl="0" algn="ctr" defTabSz="75565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latin typeface="Calibri" pitchFamily="34" charset="0"/>
                  <a:cs typeface="Calibri" pitchFamily="34" charset="0"/>
                </a:rPr>
                <a:t>RDBMS	</a:t>
              </a:r>
            </a:p>
          </p:txBody>
        </p:sp>
      </p:grpSp>
      <p:grpSp>
        <p:nvGrpSpPr>
          <p:cNvPr id="14" name="Group 13"/>
          <p:cNvGrpSpPr/>
          <p:nvPr/>
        </p:nvGrpSpPr>
        <p:grpSpPr>
          <a:xfrm>
            <a:off x="8100821" y="2478957"/>
            <a:ext cx="1537059" cy="3276600"/>
            <a:chOff x="6765901" y="0"/>
            <a:chExt cx="1537059" cy="3276600"/>
          </a:xfrm>
          <a:solidFill>
            <a:schemeClr val="accent5"/>
          </a:solidFill>
        </p:grpSpPr>
        <p:sp>
          <p:nvSpPr>
            <p:cNvPr id="15" name="Flowchart: Manual Operation 14"/>
            <p:cNvSpPr/>
            <p:nvPr/>
          </p:nvSpPr>
          <p:spPr>
            <a:xfrm rot="16200000">
              <a:off x="5896131" y="869770"/>
              <a:ext cx="3276600" cy="1537059"/>
            </a:xfrm>
            <a:prstGeom prst="flowChartManualOperation">
              <a:avLst/>
            </a:prstGeom>
            <a:grpFill/>
            <a:ln>
              <a:solidFill>
                <a:schemeClr val="accent4">
                  <a:lumMod val="75000"/>
                </a:schemeClr>
              </a:solidFill>
            </a:ln>
            <a:effectLst>
              <a:innerShdw blurRad="63500" dist="50800" dir="2700000">
                <a:prstClr val="black">
                  <a:alpha val="50000"/>
                </a:prstClr>
              </a:innerShdw>
            </a:effectLst>
          </p:spPr>
          <p:style>
            <a:lnRef idx="2">
              <a:scrgbClr r="0" g="0" b="0"/>
            </a:lnRef>
            <a:fillRef idx="1">
              <a:scrgbClr r="0" g="0" b="0"/>
            </a:fillRef>
            <a:effectRef idx="0">
              <a:scrgbClr r="0" g="0" b="0"/>
            </a:effectRef>
            <a:fontRef idx="minor">
              <a:schemeClr val="lt1"/>
            </a:fontRef>
          </p:style>
        </p:sp>
        <p:sp>
          <p:nvSpPr>
            <p:cNvPr id="16" name="Flowchart: Manual Operation 12"/>
            <p:cNvSpPr txBox="1"/>
            <p:nvPr/>
          </p:nvSpPr>
          <p:spPr>
            <a:xfrm rot="21600000">
              <a:off x="6765901" y="655320"/>
              <a:ext cx="1537059" cy="19659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7950" tIns="0" rIns="107950" bIns="0" numCol="1" spcCol="1270" anchor="ctr" anchorCtr="0">
              <a:noAutofit/>
            </a:bodyPr>
            <a:lstStyle/>
            <a:p>
              <a:pPr lvl="0" algn="ctr" defTabSz="755650">
                <a:lnSpc>
                  <a:spcPct val="90000"/>
                </a:lnSpc>
                <a:spcBef>
                  <a:spcPct val="0"/>
                </a:spcBef>
                <a:spcAft>
                  <a:spcPct val="35000"/>
                </a:spcAft>
              </a:pPr>
              <a:r>
                <a:rPr lang="en-US" sz="1700" kern="1200" dirty="0" smtClean="0">
                  <a:effectLst>
                    <a:outerShdw blurRad="38100" dist="38100" dir="2700000" algn="tl">
                      <a:srgbClr val="000000">
                        <a:alpha val="43137"/>
                      </a:srgbClr>
                    </a:outerShdw>
                  </a:effectLst>
                  <a:latin typeface="Calibri" pitchFamily="34" charset="0"/>
                  <a:cs typeface="Calibri" pitchFamily="34" charset="0"/>
                </a:rPr>
                <a:t>ORDBMS	</a:t>
              </a:r>
            </a:p>
          </p:txBody>
        </p:sp>
      </p:grpSp>
      <p:sp>
        <p:nvSpPr>
          <p:cNvPr id="26" name="Title 1">
            <a:extLst>
              <a:ext uri="{FF2B5EF4-FFF2-40B4-BE49-F238E27FC236}">
                <a16:creationId xmlns:a16="http://schemas.microsoft.com/office/drawing/2014/main" id="{54D27449-9026-45E3-B78C-1B152C03B397}"/>
              </a:ext>
            </a:extLst>
          </p:cNvPr>
          <p:cNvSpPr txBox="1">
            <a:spLocks/>
          </p:cNvSpPr>
          <p:nvPr/>
        </p:nvSpPr>
        <p:spPr>
          <a:xfrm>
            <a:off x="3694078" y="6066748"/>
            <a:ext cx="4291463" cy="511278"/>
          </a:xfrm>
          <a:prstGeom prst="rect">
            <a:avLst/>
          </a:prstGeom>
        </p:spPr>
        <p:txBody>
          <a:bodyPr vert="horz" lIns="91440" tIns="45720" rIns="91440" bIns="45720" rtlCol="0" anchor="b">
            <a:normAutofit fontScale="30000" lnSpcReduction="20000"/>
          </a:bodyPr>
          <a:lstStyle>
            <a:lvl1pPr algn="ctr" defTabSz="914400" rtl="0" eaLnBrk="1" latinLnBrk="0" hangingPunct="1">
              <a:spcBef>
                <a:spcPct val="0"/>
              </a:spcBef>
              <a:buNone/>
              <a:defRPr sz="2200" b="1" kern="1200" cap="none" spc="-100" baseline="0">
                <a:ln>
                  <a:noFill/>
                </a:ln>
                <a:solidFill>
                  <a:schemeClr val="tx2"/>
                </a:solidFill>
                <a:effectLst/>
                <a:latin typeface="+mj-lt"/>
                <a:ea typeface="+mj-ea"/>
                <a:cs typeface="+mj-cs"/>
              </a:defRPr>
            </a:lvl1pPr>
          </a:lstStyle>
          <a:p>
            <a:r>
              <a:rPr lang="en-IN" sz="3600" dirty="0" smtClean="0">
                <a:solidFill>
                  <a:schemeClr val="accent5"/>
                </a:solidFill>
                <a:latin typeface="Times New Roman" panose="02020603050405020304" pitchFamily="18" charset="0"/>
                <a:cs typeface="Times New Roman" panose="02020603050405020304" pitchFamily="18" charset="0"/>
              </a:rPr>
              <a:t/>
            </a:r>
            <a:br>
              <a:rPr lang="en-IN" sz="3600" dirty="0" smtClean="0">
                <a:solidFill>
                  <a:schemeClr val="accent5"/>
                </a:solidFill>
                <a:latin typeface="Times New Roman" panose="02020603050405020304" pitchFamily="18" charset="0"/>
                <a:cs typeface="Times New Roman" panose="02020603050405020304" pitchFamily="18" charset="0"/>
              </a:rPr>
            </a:br>
            <a:r>
              <a:rPr lang="en-IN" sz="7500" dirty="0" smtClean="0">
                <a:solidFill>
                  <a:schemeClr val="accent5"/>
                </a:solidFill>
                <a:latin typeface="+mn-lt"/>
                <a:cs typeface="Times New Roman" panose="02020603050405020304" pitchFamily="18" charset="0"/>
              </a:rPr>
              <a:t>Evolution of Data</a:t>
            </a:r>
            <a:endParaRPr lang="en-IN" sz="7500" dirty="0">
              <a:latin typeface="+mn-lt"/>
            </a:endParaRPr>
          </a:p>
        </p:txBody>
      </p:sp>
    </p:spTree>
    <p:extLst>
      <p:ext uri="{BB962C8B-B14F-4D97-AF65-F5344CB8AC3E}">
        <p14:creationId xmlns:p14="http://schemas.microsoft.com/office/powerpoint/2010/main" val="611868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685800" y="304800"/>
            <a:ext cx="7772400" cy="1143000"/>
          </a:xfrm>
        </p:spPr>
        <p:txBody>
          <a:bodyPr/>
          <a:lstStyle/>
          <a:p>
            <a:r>
              <a:rPr lang="en-US" sz="3600" dirty="0" smtClean="0">
                <a:latin typeface="Eurostile" pitchFamily="34" charset="0"/>
              </a:rPr>
              <a:t>File System vs. </a:t>
            </a:r>
            <a:r>
              <a:rPr lang="en-US" sz="3600" dirty="0" smtClean="0">
                <a:latin typeface="Eurostile" pitchFamily="34" charset="0"/>
              </a:rPr>
              <a:t>Database</a:t>
            </a:r>
            <a:endParaRPr lang="en-US" sz="3600" dirty="0">
              <a:latin typeface="Eurostile" pitchFamily="34" charset="0"/>
            </a:endParaRPr>
          </a:p>
        </p:txBody>
      </p:sp>
      <p:sp>
        <p:nvSpPr>
          <p:cNvPr id="10" name="Rectangle 3"/>
          <p:cNvSpPr txBox="1">
            <a:spLocks noChangeArrowheads="1"/>
          </p:cNvSpPr>
          <p:nvPr/>
        </p:nvSpPr>
        <p:spPr>
          <a:xfrm>
            <a:off x="5796116" y="2298926"/>
            <a:ext cx="4572000" cy="39624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nSpc>
                <a:spcPct val="110000"/>
              </a:lnSpc>
              <a:buClr>
                <a:srgbClr val="000066"/>
              </a:buClr>
            </a:pPr>
            <a:r>
              <a:rPr lang="en-US" sz="2000" dirty="0" smtClean="0">
                <a:latin typeface="Calibri" pitchFamily="34" charset="0"/>
                <a:cs typeface="Calibri" pitchFamily="34" charset="0"/>
                <a:sym typeface="Wingdings" pitchFamily="2" charset="2"/>
              </a:rPr>
              <a:t>Data can be stored in server and can be access by clients</a:t>
            </a:r>
          </a:p>
          <a:p>
            <a:pPr>
              <a:lnSpc>
                <a:spcPct val="110000"/>
              </a:lnSpc>
              <a:buClr>
                <a:srgbClr val="000066"/>
              </a:buClr>
            </a:pPr>
            <a:r>
              <a:rPr lang="en-US" sz="2000" dirty="0" smtClean="0">
                <a:latin typeface="Calibri" pitchFamily="34" charset="0"/>
                <a:cs typeface="Calibri" pitchFamily="34" charset="0"/>
                <a:sym typeface="Wingdings" pitchFamily="2" charset="2"/>
              </a:rPr>
              <a:t>Single version of Data using client –server architecture</a:t>
            </a:r>
          </a:p>
          <a:p>
            <a:pPr>
              <a:lnSpc>
                <a:spcPct val="110000"/>
              </a:lnSpc>
              <a:buClr>
                <a:srgbClr val="000066"/>
              </a:buClr>
            </a:pPr>
            <a:r>
              <a:rPr lang="en-US" sz="2000" dirty="0" smtClean="0">
                <a:latin typeface="Calibri" pitchFamily="34" charset="0"/>
                <a:cs typeface="Calibri" pitchFamily="34" charset="0"/>
                <a:sym typeface="Wingdings" pitchFamily="2" charset="2"/>
              </a:rPr>
              <a:t>Based upon client – server architecture and data is stored in the server.</a:t>
            </a:r>
          </a:p>
          <a:p>
            <a:pPr>
              <a:lnSpc>
                <a:spcPct val="110000"/>
              </a:lnSpc>
              <a:buClr>
                <a:srgbClr val="000066"/>
              </a:buClr>
            </a:pPr>
            <a:r>
              <a:rPr lang="en-US" sz="2000" dirty="0" smtClean="0">
                <a:latin typeface="Calibri" pitchFamily="34" charset="0"/>
                <a:cs typeface="Calibri" pitchFamily="34" charset="0"/>
                <a:sym typeface="Wingdings" pitchFamily="2" charset="2"/>
              </a:rPr>
              <a:t>Standard commands to connect from different software applications.</a:t>
            </a:r>
            <a:endParaRPr lang="en-US" sz="2000" dirty="0">
              <a:latin typeface="Calibri" pitchFamily="34" charset="0"/>
              <a:cs typeface="Calibri" pitchFamily="34" charset="0"/>
              <a:sym typeface="Wingdings" pitchFamily="2" charset="2"/>
            </a:endParaRPr>
          </a:p>
        </p:txBody>
      </p:sp>
      <p:sp>
        <p:nvSpPr>
          <p:cNvPr id="11" name="Text Box 4"/>
          <p:cNvSpPr txBox="1">
            <a:spLocks noChangeArrowheads="1"/>
          </p:cNvSpPr>
          <p:nvPr/>
        </p:nvSpPr>
        <p:spPr bwMode="auto">
          <a:xfrm>
            <a:off x="6845710" y="1611753"/>
            <a:ext cx="1981200" cy="523220"/>
          </a:xfrm>
          <a:prstGeom prst="rect">
            <a:avLst/>
          </a:prstGeom>
          <a:noFill/>
          <a:ln w="9525">
            <a:noFill/>
            <a:miter lim="800000"/>
            <a:headEnd/>
            <a:tailEnd/>
          </a:ln>
          <a:effectLst/>
        </p:spPr>
        <p:txBody>
          <a:bodyPr>
            <a:spAutoFit/>
          </a:bodyPr>
          <a:lstStyle/>
          <a:p>
            <a:pPr>
              <a:buClrTx/>
              <a:buSzTx/>
              <a:buFontTx/>
              <a:buNone/>
            </a:pPr>
            <a:r>
              <a:rPr lang="en-US" sz="2800" b="0" dirty="0" smtClean="0">
                <a:solidFill>
                  <a:schemeClr val="tx2">
                    <a:lumMod val="60000"/>
                    <a:lumOff val="40000"/>
                  </a:schemeClr>
                </a:solidFill>
                <a:effectLst>
                  <a:outerShdw blurRad="38100" dist="38100" dir="2700000" algn="tl">
                    <a:srgbClr val="000000">
                      <a:alpha val="43137"/>
                    </a:srgbClr>
                  </a:outerShdw>
                </a:effectLst>
                <a:latin typeface="Calibri" pitchFamily="34" charset="0"/>
                <a:cs typeface="Calibri" pitchFamily="34" charset="0"/>
              </a:rPr>
              <a:t>Database</a:t>
            </a:r>
            <a:endParaRPr lang="en-US" sz="2800" b="0" dirty="0">
              <a:solidFill>
                <a:schemeClr val="tx2">
                  <a:lumMod val="60000"/>
                  <a:lumOff val="40000"/>
                </a:schemeClr>
              </a:solidFill>
              <a:effectLst>
                <a:outerShdw blurRad="38100" dist="38100" dir="2700000" algn="tl">
                  <a:srgbClr val="000000">
                    <a:alpha val="43137"/>
                  </a:srgbClr>
                </a:outerShdw>
              </a:effectLst>
              <a:latin typeface="Calibri" pitchFamily="34" charset="0"/>
              <a:cs typeface="Calibri" pitchFamily="34" charset="0"/>
            </a:endParaRPr>
          </a:p>
        </p:txBody>
      </p:sp>
      <p:sp>
        <p:nvSpPr>
          <p:cNvPr id="12" name="Text Box 5"/>
          <p:cNvSpPr txBox="1">
            <a:spLocks noChangeArrowheads="1"/>
          </p:cNvSpPr>
          <p:nvPr/>
        </p:nvSpPr>
        <p:spPr bwMode="auto">
          <a:xfrm>
            <a:off x="1769807" y="1611753"/>
            <a:ext cx="2438400" cy="523220"/>
          </a:xfrm>
          <a:prstGeom prst="rect">
            <a:avLst/>
          </a:prstGeom>
          <a:noFill/>
          <a:ln w="9525">
            <a:noFill/>
            <a:miter lim="800000"/>
            <a:headEnd/>
            <a:tailEnd/>
          </a:ln>
          <a:effectLst/>
        </p:spPr>
        <p:txBody>
          <a:bodyPr>
            <a:spAutoFit/>
          </a:bodyPr>
          <a:lstStyle/>
          <a:p>
            <a:pPr>
              <a:buClrTx/>
              <a:buSzTx/>
              <a:buFontTx/>
              <a:buNone/>
            </a:pPr>
            <a:r>
              <a:rPr lang="en-US" sz="2800" b="0" dirty="0" smtClean="0">
                <a:solidFill>
                  <a:schemeClr val="tx2">
                    <a:lumMod val="60000"/>
                    <a:lumOff val="40000"/>
                  </a:schemeClr>
                </a:solidFill>
                <a:effectLst>
                  <a:outerShdw blurRad="38100" dist="38100" dir="2700000" algn="tl">
                    <a:srgbClr val="000000">
                      <a:alpha val="43137"/>
                    </a:srgbClr>
                  </a:outerShdw>
                </a:effectLst>
                <a:latin typeface="Calibri" pitchFamily="34" charset="0"/>
                <a:cs typeface="Calibri" pitchFamily="34" charset="0"/>
              </a:rPr>
              <a:t>File System</a:t>
            </a:r>
            <a:endParaRPr lang="en-US" sz="2800" b="0" dirty="0">
              <a:solidFill>
                <a:schemeClr val="tx2">
                  <a:lumMod val="60000"/>
                  <a:lumOff val="40000"/>
                </a:schemeClr>
              </a:solidFill>
              <a:effectLst>
                <a:outerShdw blurRad="38100" dist="38100" dir="2700000" algn="tl">
                  <a:srgbClr val="000000">
                    <a:alpha val="43137"/>
                  </a:srgbClr>
                </a:outerShdw>
              </a:effectLst>
              <a:latin typeface="Calibri" pitchFamily="34" charset="0"/>
              <a:cs typeface="Calibri" pitchFamily="34" charset="0"/>
            </a:endParaRPr>
          </a:p>
        </p:txBody>
      </p:sp>
      <p:sp>
        <p:nvSpPr>
          <p:cNvPr id="13" name="Rectangle 6"/>
          <p:cNvSpPr>
            <a:spLocks noChangeArrowheads="1"/>
          </p:cNvSpPr>
          <p:nvPr/>
        </p:nvSpPr>
        <p:spPr bwMode="auto">
          <a:xfrm>
            <a:off x="855407" y="2346265"/>
            <a:ext cx="4267200" cy="3505200"/>
          </a:xfrm>
          <a:prstGeom prst="rect">
            <a:avLst/>
          </a:prstGeom>
          <a:noFill/>
          <a:ln w="9525">
            <a:noFill/>
            <a:miter lim="800000"/>
            <a:headEnd/>
            <a:tailEnd/>
          </a:ln>
          <a:effectLst/>
        </p:spPr>
        <p:txBody>
          <a:bodyPr/>
          <a:lstStyle/>
          <a:p>
            <a:pPr marL="342900" indent="-342900">
              <a:spcBef>
                <a:spcPct val="20000"/>
              </a:spcBef>
              <a:buClr>
                <a:srgbClr val="000066"/>
              </a:buClr>
              <a:buFont typeface="Wingdings" pitchFamily="2" charset="2"/>
              <a:buChar char="l"/>
            </a:pPr>
            <a:r>
              <a:rPr lang="en-US" sz="2000" b="0" dirty="0" smtClean="0">
                <a:latin typeface="Calibri" pitchFamily="34" charset="0"/>
                <a:cs typeface="Calibri" pitchFamily="34" charset="0"/>
              </a:rPr>
              <a:t>Data can be stored locally</a:t>
            </a:r>
          </a:p>
          <a:p>
            <a:pPr marL="342900" indent="-342900">
              <a:spcBef>
                <a:spcPct val="20000"/>
              </a:spcBef>
              <a:buClr>
                <a:srgbClr val="000066"/>
              </a:buClr>
              <a:buFont typeface="Wingdings" pitchFamily="2" charset="2"/>
              <a:buChar char="l"/>
            </a:pPr>
            <a:r>
              <a:rPr lang="en-US" sz="2000" b="0" dirty="0" smtClean="0">
                <a:latin typeface="Calibri" pitchFamily="34" charset="0"/>
                <a:cs typeface="Calibri" pitchFamily="34" charset="0"/>
              </a:rPr>
              <a:t>Multiple versions of data as client  will have its own copy.</a:t>
            </a:r>
          </a:p>
          <a:p>
            <a:pPr marL="342900" indent="-342900">
              <a:spcBef>
                <a:spcPct val="20000"/>
              </a:spcBef>
              <a:buClr>
                <a:srgbClr val="000066"/>
              </a:buClr>
              <a:buFont typeface="Wingdings" pitchFamily="2" charset="2"/>
              <a:buChar char="l"/>
            </a:pPr>
            <a:r>
              <a:rPr lang="en-US" sz="2000" b="0" dirty="0" smtClean="0">
                <a:latin typeface="Calibri" pitchFamily="34" charset="0"/>
                <a:cs typeface="Calibri" pitchFamily="34" charset="0"/>
              </a:rPr>
              <a:t>Does not have a client – server architecture so data is stored locally.</a:t>
            </a:r>
          </a:p>
          <a:p>
            <a:pPr marL="342900" indent="-342900">
              <a:spcBef>
                <a:spcPct val="20000"/>
              </a:spcBef>
              <a:buClr>
                <a:srgbClr val="000066"/>
              </a:buClr>
              <a:buFont typeface="Wingdings" pitchFamily="2" charset="2"/>
              <a:buChar char="l"/>
            </a:pPr>
            <a:r>
              <a:rPr lang="en-US" sz="2000" b="0" dirty="0" smtClean="0">
                <a:latin typeface="Calibri" pitchFamily="34" charset="0"/>
                <a:cs typeface="Calibri" pitchFamily="34" charset="0"/>
              </a:rPr>
              <a:t>Does not have standardized commands to connect with applications</a:t>
            </a:r>
          </a:p>
          <a:p>
            <a:pPr marL="342900" indent="-342900">
              <a:spcBef>
                <a:spcPct val="20000"/>
              </a:spcBef>
              <a:buClr>
                <a:srgbClr val="000066"/>
              </a:buClr>
              <a:buFont typeface="Wingdings" pitchFamily="2" charset="2"/>
              <a:buChar char="l"/>
            </a:pPr>
            <a:endParaRPr lang="en-US" sz="2000" b="0" dirty="0">
              <a:latin typeface="Calibri" pitchFamily="34" charset="0"/>
              <a:cs typeface="Calibri" pitchFamily="34" charset="0"/>
            </a:endParaRPr>
          </a:p>
        </p:txBody>
      </p:sp>
    </p:spTree>
    <p:extLst>
      <p:ext uri="{BB962C8B-B14F-4D97-AF65-F5344CB8AC3E}">
        <p14:creationId xmlns:p14="http://schemas.microsoft.com/office/powerpoint/2010/main" val="335872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Calibri" panose="020F0502020204030204" pitchFamily="34" charset="0"/>
                <a:cs typeface="Calibri" panose="020F0502020204030204" pitchFamily="34" charset="0"/>
              </a:rPr>
              <a:t>A Database Management System is a collection of programs that allows users to specify the structure of a database, to create, query and modify the data in the database and to control access to it. (e.g. limit access to the database so that only relevant staff can access details of enrolling students)</a:t>
            </a:r>
            <a:br>
              <a:rPr lang="en-US" sz="2000" dirty="0">
                <a:latin typeface="Calibri" panose="020F0502020204030204" pitchFamily="34" charset="0"/>
                <a:cs typeface="Calibri" panose="020F0502020204030204" pitchFamily="34" charset="0"/>
              </a:rPr>
            </a:br>
            <a:endParaRPr lang="en-IN" sz="2000" dirty="0"/>
          </a:p>
        </p:txBody>
      </p:sp>
      <p:sp>
        <p:nvSpPr>
          <p:cNvPr id="3" name="Content Placeholder 2"/>
          <p:cNvSpPr>
            <a:spLocks noGrp="1"/>
          </p:cNvSpPr>
          <p:nvPr>
            <p:ph idx="1"/>
          </p:nvPr>
        </p:nvSpPr>
        <p:spPr/>
        <p:txBody>
          <a:bodyPr/>
          <a:lstStyle/>
          <a:p>
            <a:pPr>
              <a:buNone/>
            </a:pPr>
            <a:r>
              <a:rPr lang="en-US" sz="2400" dirty="0"/>
              <a:t>Advantage of DBMS </a:t>
            </a:r>
            <a:endParaRPr lang="en-IN" sz="2400" dirty="0"/>
          </a:p>
          <a:p>
            <a:pPr>
              <a:buNone/>
            </a:pPr>
            <a:r>
              <a:rPr lang="en-US" sz="2400" b="1" dirty="0">
                <a:solidFill>
                  <a:schemeClr val="accent1"/>
                </a:solidFill>
                <a:latin typeface="Calibri" pitchFamily="34" charset="0"/>
                <a:cs typeface="Calibri" pitchFamily="34" charset="0"/>
              </a:rPr>
              <a:t>•	It stores data in centralized server. [ e.g. : single data server]</a:t>
            </a:r>
          </a:p>
          <a:p>
            <a:pPr>
              <a:buNone/>
            </a:pPr>
            <a:r>
              <a:rPr lang="en-US" sz="2400" b="1" dirty="0">
                <a:solidFill>
                  <a:schemeClr val="accent1"/>
                </a:solidFill>
                <a:latin typeface="Calibri" pitchFamily="34" charset="0"/>
                <a:cs typeface="Calibri" pitchFamily="34" charset="0"/>
              </a:rPr>
              <a:t>Mail server, Banking, Reservation: centralized</a:t>
            </a:r>
          </a:p>
          <a:p>
            <a:pPr>
              <a:buNone/>
            </a:pPr>
            <a:r>
              <a:rPr lang="en-US" sz="2400" b="1" dirty="0">
                <a:solidFill>
                  <a:schemeClr val="accent1"/>
                </a:solidFill>
                <a:latin typeface="Calibri" pitchFamily="34" charset="0"/>
                <a:cs typeface="Calibri" pitchFamily="34" charset="0"/>
              </a:rPr>
              <a:t>o	Data is being updated instantly.</a:t>
            </a:r>
          </a:p>
          <a:p>
            <a:pPr>
              <a:buNone/>
            </a:pPr>
            <a:r>
              <a:rPr lang="en-US" sz="2400" b="1" dirty="0">
                <a:solidFill>
                  <a:schemeClr val="accent1"/>
                </a:solidFill>
                <a:latin typeface="Calibri" pitchFamily="34" charset="0"/>
                <a:cs typeface="Calibri" pitchFamily="34" charset="0"/>
              </a:rPr>
              <a:t>o	</a:t>
            </a:r>
            <a:r>
              <a:rPr lang="en-US" sz="2400" b="1" dirty="0">
                <a:solidFill>
                  <a:srgbClr val="FF0000"/>
                </a:solidFill>
                <a:latin typeface="Calibri" pitchFamily="34" charset="0"/>
                <a:cs typeface="Calibri" pitchFamily="34" charset="0"/>
              </a:rPr>
              <a:t>Client – Server architecture – single server – multiple clients.</a:t>
            </a:r>
          </a:p>
          <a:p>
            <a:pPr>
              <a:buNone/>
            </a:pPr>
            <a:r>
              <a:rPr lang="en-US" sz="2400" b="1" dirty="0">
                <a:solidFill>
                  <a:schemeClr val="accent1"/>
                </a:solidFill>
                <a:latin typeface="Calibri" pitchFamily="34" charset="0"/>
                <a:cs typeface="Calibri" pitchFamily="34" charset="0"/>
              </a:rPr>
              <a:t>o	It supports disaster recovery. We can back up the data in remote locations.</a:t>
            </a:r>
          </a:p>
          <a:p>
            <a:pPr>
              <a:buNone/>
            </a:pPr>
            <a:r>
              <a:rPr lang="en-US" sz="2400" b="1" dirty="0">
                <a:solidFill>
                  <a:schemeClr val="accent1"/>
                </a:solidFill>
                <a:latin typeface="Calibri" pitchFamily="34" charset="0"/>
                <a:cs typeface="Calibri" pitchFamily="34" charset="0"/>
              </a:rPr>
              <a:t>o	We can backup and restore the data instantly.</a:t>
            </a:r>
          </a:p>
          <a:p>
            <a:pPr>
              <a:buNone/>
            </a:pPr>
            <a:r>
              <a:rPr lang="en-US" sz="2400" b="1" dirty="0">
                <a:solidFill>
                  <a:schemeClr val="accent1"/>
                </a:solidFill>
                <a:latin typeface="Calibri" pitchFamily="34" charset="0"/>
                <a:cs typeface="Calibri" pitchFamily="34" charset="0"/>
              </a:rPr>
              <a:t>Security: we can give access to different users depending upon roles.</a:t>
            </a:r>
          </a:p>
          <a:p>
            <a:pPr>
              <a:buNone/>
            </a:pPr>
            <a:r>
              <a:rPr lang="en-US" sz="2400" b="1" dirty="0">
                <a:solidFill>
                  <a:schemeClr val="accent1"/>
                </a:solidFill>
                <a:latin typeface="Calibri" pitchFamily="34" charset="0"/>
                <a:cs typeface="Calibri" pitchFamily="34" charset="0"/>
              </a:rPr>
              <a:t>o	Transactions: data can be rolled back.</a:t>
            </a:r>
          </a:p>
          <a:p>
            <a:pPr>
              <a:buNone/>
            </a:pPr>
            <a:r>
              <a:rPr lang="en-US" sz="2400" b="1" dirty="0">
                <a:solidFill>
                  <a:schemeClr val="accent1"/>
                </a:solidFill>
                <a:latin typeface="Calibri" pitchFamily="34" charset="0"/>
                <a:cs typeface="Calibri" pitchFamily="34" charset="0"/>
              </a:rPr>
              <a:t>Either all the tasks should be completed or it should be rolled back to the original position.</a:t>
            </a:r>
          </a:p>
          <a:p>
            <a:endParaRPr lang="en-IN" dirty="0"/>
          </a:p>
        </p:txBody>
      </p:sp>
    </p:spTree>
    <p:extLst>
      <p:ext uri="{BB962C8B-B14F-4D97-AF65-F5344CB8AC3E}">
        <p14:creationId xmlns:p14="http://schemas.microsoft.com/office/powerpoint/2010/main" val="2706290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60000" cy="521775"/>
          </a:xfrm>
        </p:spPr>
        <p:txBody>
          <a:bodyPr/>
          <a:lstStyle/>
          <a:p>
            <a:r>
              <a:rPr lang="en-US" dirty="0" smtClean="0"/>
              <a:t>Client Server Architecture</a:t>
            </a:r>
            <a:endParaRPr lang="en-IN" dirty="0"/>
          </a:p>
        </p:txBody>
      </p:sp>
      <p:pic>
        <p:nvPicPr>
          <p:cNvPr id="4" name="Content Placeholder 3" descr="Client-Server Network"/>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2400" y="1600200"/>
            <a:ext cx="8534400" cy="4800600"/>
          </a:xfrm>
          <a:prstGeom prst="rect">
            <a:avLst/>
          </a:prstGeom>
          <a:noFill/>
          <a:ln>
            <a:noFill/>
          </a:ln>
        </p:spPr>
      </p:pic>
    </p:spTree>
    <p:extLst>
      <p:ext uri="{BB962C8B-B14F-4D97-AF65-F5344CB8AC3E}">
        <p14:creationId xmlns:p14="http://schemas.microsoft.com/office/powerpoint/2010/main" val="3611107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21110" y="136666"/>
            <a:ext cx="10058400" cy="6486025"/>
          </a:xfrm>
          <a:prstGeom prst="rect">
            <a:avLst/>
          </a:prstGeom>
        </p:spPr>
      </p:pic>
    </p:spTree>
    <p:extLst>
      <p:ext uri="{BB962C8B-B14F-4D97-AF65-F5344CB8AC3E}">
        <p14:creationId xmlns:p14="http://schemas.microsoft.com/office/powerpoint/2010/main" val="3905976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8323"/>
            <a:ext cx="10160000" cy="432619"/>
          </a:xfrm>
        </p:spPr>
        <p:txBody>
          <a:bodyPr/>
          <a:lstStyle/>
          <a:p>
            <a:r>
              <a:rPr lang="en-US" dirty="0" smtClean="0"/>
              <a:t>Popular Database Software's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701084"/>
            <a:ext cx="10058400" cy="6071030"/>
          </a:xfrm>
          <a:prstGeom prst="rect">
            <a:avLst/>
          </a:prstGeom>
        </p:spPr>
      </p:pic>
    </p:spTree>
    <p:extLst>
      <p:ext uri="{BB962C8B-B14F-4D97-AF65-F5344CB8AC3E}">
        <p14:creationId xmlns:p14="http://schemas.microsoft.com/office/powerpoint/2010/main" val="3688792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Architecture</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83458" y="1648030"/>
            <a:ext cx="7754363" cy="3435248"/>
          </a:xfrm>
          <a:prstGeom prst="rect">
            <a:avLst/>
          </a:prstGeom>
        </p:spPr>
      </p:pic>
    </p:spTree>
    <p:extLst>
      <p:ext uri="{BB962C8B-B14F-4D97-AF65-F5344CB8AC3E}">
        <p14:creationId xmlns:p14="http://schemas.microsoft.com/office/powerpoint/2010/main" val="3804258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9" y="381000"/>
            <a:ext cx="8596668" cy="849086"/>
          </a:xfrm>
        </p:spPr>
        <p:txBody>
          <a:bodyPr>
            <a:noAutofit/>
          </a:bodyPr>
          <a:lstStyle/>
          <a:p>
            <a:r>
              <a:rPr lang="en-US" sz="2800" dirty="0" smtClean="0">
                <a:solidFill>
                  <a:schemeClr val="accent5"/>
                </a:solidFill>
                <a:latin typeface="Times New Roman" panose="02020603050405020304" pitchFamily="18" charset="0"/>
                <a:cs typeface="Times New Roman" panose="02020603050405020304" pitchFamily="18" charset="0"/>
              </a:rPr>
              <a:t>Different Types of Systems, Databases &amp; Reporting Tools</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738" y="1399142"/>
            <a:ext cx="8917879" cy="4470830"/>
          </a:xfrm>
        </p:spPr>
      </p:pic>
    </p:spTree>
    <p:extLst>
      <p:ext uri="{BB962C8B-B14F-4D97-AF65-F5344CB8AC3E}">
        <p14:creationId xmlns:p14="http://schemas.microsoft.com/office/powerpoint/2010/main" val="23287260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1345</TotalTime>
  <Words>271</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Yu Gothic Light</vt:lpstr>
      <vt:lpstr>Arial</vt:lpstr>
      <vt:lpstr>Calibri</vt:lpstr>
      <vt:lpstr>Cambria</vt:lpstr>
      <vt:lpstr>Eurostile</vt:lpstr>
      <vt:lpstr>Times New Roman</vt:lpstr>
      <vt:lpstr>Wingdings</vt:lpstr>
      <vt:lpstr>Adjacency</vt:lpstr>
      <vt:lpstr>INTRODUCTION  TO Data Components/ SQL SERVER</vt:lpstr>
      <vt:lpstr>What is Data</vt:lpstr>
      <vt:lpstr>File System vs. Database</vt:lpstr>
      <vt:lpstr>A Database Management System is a collection of programs that allows users to specify the structure of a database, to create, query and modify the data in the database and to control access to it. (e.g. limit access to the database so that only relevant staff can access details of enrolling students) </vt:lpstr>
      <vt:lpstr>Client Server Architecture</vt:lpstr>
      <vt:lpstr>PowerPoint Presentation</vt:lpstr>
      <vt:lpstr>Popular Database Software's</vt:lpstr>
      <vt:lpstr>Application Architecture</vt:lpstr>
      <vt:lpstr>Different Types of Systems, Databases &amp; Reporting Tools </vt:lpstr>
      <vt:lpstr>Different Types of Systems, Databases &amp; Reporting Tools </vt:lpstr>
      <vt:lpstr>Different Types of Systems, Databases &amp; Reporting Tools </vt:lpstr>
      <vt:lpstr>Different Types of Systems, Databases &amp; Reporting Tools </vt:lpstr>
      <vt:lpstr> Sql Server Architecture </vt:lpstr>
      <vt:lpstr> Sql Server Deployed / Installation </vt:lpstr>
      <vt:lpstr>Diff between OnPremise &amp; Azure Cloud</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POWER BI</dc:title>
  <dc:creator>Lizdavid</dc:creator>
  <cp:lastModifiedBy>Administrator</cp:lastModifiedBy>
  <cp:revision>87</cp:revision>
  <dcterms:created xsi:type="dcterms:W3CDTF">2019-09-30T07:23:59Z</dcterms:created>
  <dcterms:modified xsi:type="dcterms:W3CDTF">2024-04-14T10:24:42Z</dcterms:modified>
</cp:coreProperties>
</file>