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oracle.com/in/database/what-is-a-relational-database/#:~:text=What%20is%20a%20Relational%20Database%20(RDBMS)%3F,of%20representing%20data%20in%20tabl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Modeling</a:t>
            </a:r>
            <a:endParaRPr lang="en-US" dirty="0"/>
          </a:p>
        </p:txBody>
      </p:sp>
    </p:spTree>
    <p:extLst>
      <p:ext uri="{BB962C8B-B14F-4D97-AF65-F5344CB8AC3E}">
        <p14:creationId xmlns:p14="http://schemas.microsoft.com/office/powerpoint/2010/main" val="268805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9674" y="738910"/>
            <a:ext cx="8348988" cy="4783964"/>
          </a:xfrm>
          <a:prstGeom prst="rect">
            <a:avLst/>
          </a:prstGeom>
        </p:spPr>
      </p:pic>
    </p:spTree>
    <p:extLst>
      <p:ext uri="{BB962C8B-B14F-4D97-AF65-F5344CB8AC3E}">
        <p14:creationId xmlns:p14="http://schemas.microsoft.com/office/powerpoint/2010/main" val="63921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23637" y="1206417"/>
            <a:ext cx="8624039" cy="3225966"/>
          </a:xfrm>
          <a:prstGeom prst="rect">
            <a:avLst/>
          </a:prstGeom>
        </p:spPr>
      </p:pic>
    </p:spTree>
    <p:extLst>
      <p:ext uri="{BB962C8B-B14F-4D97-AF65-F5344CB8AC3E}">
        <p14:creationId xmlns:p14="http://schemas.microsoft.com/office/powerpoint/2010/main" val="174440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030899"/>
            <a:ext cx="8485631" cy="4427791"/>
          </a:xfrm>
          <a:prstGeom prst="rect">
            <a:avLst/>
          </a:prstGeom>
        </p:spPr>
      </p:pic>
    </p:spTree>
    <p:extLst>
      <p:ext uri="{BB962C8B-B14F-4D97-AF65-F5344CB8AC3E}">
        <p14:creationId xmlns:p14="http://schemas.microsoft.com/office/powerpoint/2010/main" val="295797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3564" y="831274"/>
            <a:ext cx="8762889" cy="4610780"/>
          </a:xfrm>
          <a:prstGeom prst="rect">
            <a:avLst/>
          </a:prstGeom>
        </p:spPr>
      </p:pic>
    </p:spTree>
    <p:extLst>
      <p:ext uri="{BB962C8B-B14F-4D97-AF65-F5344CB8AC3E}">
        <p14:creationId xmlns:p14="http://schemas.microsoft.com/office/powerpoint/2010/main" val="286091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75854" y="1099127"/>
            <a:ext cx="8105084" cy="4020205"/>
          </a:xfrm>
          <a:prstGeom prst="rect">
            <a:avLst/>
          </a:prstGeom>
        </p:spPr>
      </p:pic>
    </p:spTree>
    <p:extLst>
      <p:ext uri="{BB962C8B-B14F-4D97-AF65-F5344CB8AC3E}">
        <p14:creationId xmlns:p14="http://schemas.microsoft.com/office/powerpoint/2010/main" val="174703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8239" y="1006763"/>
            <a:ext cx="8217360" cy="4950690"/>
          </a:xfrm>
          <a:prstGeom prst="rect">
            <a:avLst/>
          </a:prstGeom>
        </p:spPr>
      </p:pic>
    </p:spTree>
    <p:extLst>
      <p:ext uri="{BB962C8B-B14F-4D97-AF65-F5344CB8AC3E}">
        <p14:creationId xmlns:p14="http://schemas.microsoft.com/office/powerpoint/2010/main" val="206551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Types of Database System</a:t>
            </a:r>
            <a:r>
              <a:rPr lang="en-IN" dirty="0"/>
              <a:t/>
            </a:r>
            <a:br>
              <a:rPr lang="en-IN" dirty="0"/>
            </a:br>
            <a:endParaRPr lang="en-IN" dirty="0"/>
          </a:p>
        </p:txBody>
      </p:sp>
    </p:spTree>
    <p:extLst>
      <p:ext uri="{BB962C8B-B14F-4D97-AF65-F5344CB8AC3E}">
        <p14:creationId xmlns:p14="http://schemas.microsoft.com/office/powerpoint/2010/main" val="309310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is a collection of data that is organized and stored in a structured format, allowing for easy access, manipulation, and analysis of the data. Databases can be used to store a wide variety of data, including financial records, customer information, inventory records, and more.</a:t>
            </a:r>
            <a:endParaRPr lang="en-IN" dirty="0"/>
          </a:p>
        </p:txBody>
      </p:sp>
      <p:sp>
        <p:nvSpPr>
          <p:cNvPr id="3" name="Title 2"/>
          <p:cNvSpPr>
            <a:spLocks noGrp="1"/>
          </p:cNvSpPr>
          <p:nvPr>
            <p:ph type="title"/>
          </p:nvPr>
        </p:nvSpPr>
        <p:spPr/>
        <p:txBody>
          <a:bodyPr/>
          <a:lstStyle/>
          <a:p>
            <a:r>
              <a:rPr lang="en-US" dirty="0" smtClean="0"/>
              <a:t>What is Database ?</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7690"/>
          <a:stretch/>
        </p:blipFill>
        <p:spPr>
          <a:xfrm>
            <a:off x="6672064" y="4409730"/>
            <a:ext cx="3794542" cy="2448271"/>
          </a:xfrm>
          <a:prstGeom prst="rect">
            <a:avLst/>
          </a:prstGeom>
        </p:spPr>
      </p:pic>
    </p:spTree>
    <p:extLst>
      <p:ext uri="{BB962C8B-B14F-4D97-AF65-F5344CB8AC3E}">
        <p14:creationId xmlns:p14="http://schemas.microsoft.com/office/powerpoint/2010/main" val="317497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921474"/>
            <a:ext cx="8496944" cy="4235718"/>
          </a:xfrm>
          <a:prstGeom prst="rect">
            <a:avLst/>
          </a:prstGeom>
        </p:spPr>
      </p:pic>
    </p:spTree>
    <p:extLst>
      <p:ext uri="{BB962C8B-B14F-4D97-AF65-F5344CB8AC3E}">
        <p14:creationId xmlns:p14="http://schemas.microsoft.com/office/powerpoint/2010/main" val="610742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032" y="1700808"/>
            <a:ext cx="4176464" cy="3312368"/>
          </a:xfrm>
        </p:spPr>
      </p:pic>
      <p:sp>
        <p:nvSpPr>
          <p:cNvPr id="3" name="Title 2"/>
          <p:cNvSpPr>
            <a:spLocks noGrp="1"/>
          </p:cNvSpPr>
          <p:nvPr>
            <p:ph type="title"/>
          </p:nvPr>
        </p:nvSpPr>
        <p:spPr/>
        <p:txBody>
          <a:bodyPr/>
          <a:lstStyle/>
          <a:p>
            <a:r>
              <a:rPr lang="en-US" dirty="0" smtClean="0"/>
              <a:t>1.Centralized database</a:t>
            </a:r>
            <a:endParaRPr lang="en-IN" dirty="0"/>
          </a:p>
        </p:txBody>
      </p:sp>
      <p:sp>
        <p:nvSpPr>
          <p:cNvPr id="5" name="Rectangle 4"/>
          <p:cNvSpPr/>
          <p:nvPr/>
        </p:nvSpPr>
        <p:spPr>
          <a:xfrm>
            <a:off x="1847528" y="1700809"/>
            <a:ext cx="4032448" cy="3139321"/>
          </a:xfrm>
          <a:prstGeom prst="rect">
            <a:avLst/>
          </a:prstGeom>
        </p:spPr>
        <p:txBody>
          <a:bodyPr wrap="square">
            <a:spAutoFit/>
          </a:bodyPr>
          <a:lstStyle/>
          <a:p>
            <a:pPr marL="285750" indent="-285750">
              <a:buFont typeface="Arial" pitchFamily="34" charset="0"/>
              <a:buChar char="•"/>
            </a:pPr>
            <a:r>
              <a:rPr lang="en-US" dirty="0"/>
              <a:t>A database is a collection of data that is organized and stored in a structured format, allowing for easy access, manipulation, and analysis of the data. </a:t>
            </a:r>
          </a:p>
          <a:p>
            <a:pPr marL="285750" indent="-285750">
              <a:buFont typeface="Arial" pitchFamily="34" charset="0"/>
              <a:buChar char="•"/>
            </a:pPr>
            <a:endParaRPr lang="en-US" dirty="0"/>
          </a:p>
          <a:p>
            <a:pPr marL="285750" indent="-285750">
              <a:buFont typeface="Arial" pitchFamily="34" charset="0"/>
              <a:buChar char="•"/>
            </a:pPr>
            <a:r>
              <a:rPr lang="en-US" dirty="0"/>
              <a:t>Databases can be used to store a wide variety of data, including financial records, customer information, inventory records, and more.</a:t>
            </a:r>
            <a:endParaRPr lang="en-IN" dirty="0"/>
          </a:p>
        </p:txBody>
      </p:sp>
      <p:sp>
        <p:nvSpPr>
          <p:cNvPr id="6" name="TextBox 5"/>
          <p:cNvSpPr txBox="1"/>
          <p:nvPr/>
        </p:nvSpPr>
        <p:spPr>
          <a:xfrm>
            <a:off x="6888088" y="5117128"/>
            <a:ext cx="3240360" cy="369332"/>
          </a:xfrm>
          <a:prstGeom prst="rect">
            <a:avLst/>
          </a:prstGeom>
          <a:noFill/>
        </p:spPr>
        <p:txBody>
          <a:bodyPr wrap="square" rtlCol="0">
            <a:spAutoFit/>
          </a:bodyPr>
          <a:lstStyle/>
          <a:p>
            <a:r>
              <a:rPr lang="en-US" dirty="0"/>
              <a:t>Ex:- CPU Server, Desktop</a:t>
            </a:r>
            <a:endParaRPr lang="en-IN" dirty="0"/>
          </a:p>
        </p:txBody>
      </p:sp>
    </p:spTree>
    <p:extLst>
      <p:ext uri="{BB962C8B-B14F-4D97-AF65-F5344CB8AC3E}">
        <p14:creationId xmlns:p14="http://schemas.microsoft.com/office/powerpoint/2010/main" val="108768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4866" y="1184759"/>
            <a:ext cx="8296419" cy="4606442"/>
          </a:xfrm>
          <a:prstGeom prst="rect">
            <a:avLst/>
          </a:prstGeom>
        </p:spPr>
      </p:pic>
    </p:spTree>
    <p:extLst>
      <p:ext uri="{BB962C8B-B14F-4D97-AF65-F5344CB8AC3E}">
        <p14:creationId xmlns:p14="http://schemas.microsoft.com/office/powerpoint/2010/main" val="305955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30"/>
            <a:ext cx="4402832" cy="4251927"/>
          </a:xfrm>
        </p:spPr>
        <p:txBody>
          <a:bodyPr>
            <a:normAutofit/>
          </a:bodyPr>
          <a:lstStyle/>
          <a:p>
            <a:r>
              <a:rPr lang="en-US" dirty="0"/>
              <a:t>A distributed database system is a type of database management system that stores data across multiple computers or sites that are connected by a network. </a:t>
            </a:r>
          </a:p>
          <a:p>
            <a:endParaRPr lang="en-US" dirty="0" smtClean="0"/>
          </a:p>
          <a:p>
            <a:r>
              <a:rPr lang="en-US" dirty="0" smtClean="0"/>
              <a:t>In </a:t>
            </a:r>
            <a:r>
              <a:rPr lang="en-US" dirty="0"/>
              <a:t>a distributed database system, each site has its own database, and the databases are connected to each other to form a single, integrated system.</a:t>
            </a:r>
            <a:endParaRPr lang="en-IN" dirty="0"/>
          </a:p>
        </p:txBody>
      </p:sp>
      <p:sp>
        <p:nvSpPr>
          <p:cNvPr id="3" name="Title 2"/>
          <p:cNvSpPr>
            <a:spLocks noGrp="1"/>
          </p:cNvSpPr>
          <p:nvPr>
            <p:ph type="title"/>
          </p:nvPr>
        </p:nvSpPr>
        <p:spPr/>
        <p:txBody>
          <a:bodyPr/>
          <a:lstStyle/>
          <a:p>
            <a:r>
              <a:rPr lang="en-US" dirty="0" smtClean="0"/>
              <a:t>2.Distributed database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1772817"/>
            <a:ext cx="3600400" cy="3016921"/>
          </a:xfrm>
          <a:prstGeom prst="rect">
            <a:avLst/>
          </a:prstGeom>
        </p:spPr>
      </p:pic>
      <p:sp>
        <p:nvSpPr>
          <p:cNvPr id="6" name="TextBox 5"/>
          <p:cNvSpPr txBox="1"/>
          <p:nvPr/>
        </p:nvSpPr>
        <p:spPr>
          <a:xfrm>
            <a:off x="7032104" y="5301209"/>
            <a:ext cx="3384376" cy="646331"/>
          </a:xfrm>
          <a:prstGeom prst="rect">
            <a:avLst/>
          </a:prstGeom>
          <a:noFill/>
        </p:spPr>
        <p:txBody>
          <a:bodyPr wrap="square" rtlCol="0">
            <a:spAutoFit/>
          </a:bodyPr>
          <a:lstStyle/>
          <a:p>
            <a:r>
              <a:rPr lang="en-US" dirty="0"/>
              <a:t>Ex:- Netflix, </a:t>
            </a:r>
            <a:r>
              <a:rPr lang="en-IN" dirty="0"/>
              <a:t>Apache Ignite,     	Apache Cassandra</a:t>
            </a:r>
          </a:p>
        </p:txBody>
      </p:sp>
    </p:spTree>
    <p:extLst>
      <p:ext uri="{BB962C8B-B14F-4D97-AF65-F5344CB8AC3E}">
        <p14:creationId xmlns:p14="http://schemas.microsoft.com/office/powerpoint/2010/main" val="2503586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30"/>
            <a:ext cx="4042792" cy="4611967"/>
          </a:xfrm>
        </p:spPr>
        <p:txBody>
          <a:bodyPr>
            <a:normAutofit/>
          </a:bodyPr>
          <a:lstStyle/>
          <a:p>
            <a:r>
              <a:rPr lang="en-US" dirty="0" err="1"/>
              <a:t>NoSQL</a:t>
            </a:r>
            <a:r>
              <a:rPr lang="en-US" dirty="0"/>
              <a:t> databases use a variety of data models for accessing and managing data. </a:t>
            </a:r>
          </a:p>
          <a:p>
            <a:endParaRPr lang="en-US" dirty="0" smtClean="0"/>
          </a:p>
          <a:p>
            <a:r>
              <a:rPr lang="en-US" dirty="0" smtClean="0"/>
              <a:t>These </a:t>
            </a:r>
            <a:r>
              <a:rPr lang="en-US" dirty="0"/>
              <a:t>types of databases are optimized specifically for applications that require large data volume, low latency, and flexible data models, which are achieved by relaxing some of the data consistency restrictions of other databases.</a:t>
            </a:r>
            <a:endParaRPr lang="en-IN" dirty="0"/>
          </a:p>
        </p:txBody>
      </p:sp>
      <p:sp>
        <p:nvSpPr>
          <p:cNvPr id="3" name="Title 2"/>
          <p:cNvSpPr>
            <a:spLocks noGrp="1"/>
          </p:cNvSpPr>
          <p:nvPr>
            <p:ph type="title"/>
          </p:nvPr>
        </p:nvSpPr>
        <p:spPr/>
        <p:txBody>
          <a:bodyPr/>
          <a:lstStyle/>
          <a:p>
            <a:r>
              <a:rPr lang="en-US" dirty="0" smtClean="0"/>
              <a:t>3. </a:t>
            </a:r>
            <a:r>
              <a:rPr lang="en-US" dirty="0" err="1" smtClean="0"/>
              <a:t>NoSQL</a:t>
            </a:r>
            <a:r>
              <a:rPr lang="en-US" dirty="0" smtClean="0"/>
              <a:t>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992" y="1772816"/>
            <a:ext cx="4464496" cy="3240360"/>
          </a:xfrm>
          <a:prstGeom prst="rect">
            <a:avLst/>
          </a:prstGeom>
        </p:spPr>
      </p:pic>
      <p:sp>
        <p:nvSpPr>
          <p:cNvPr id="5" name="TextBox 4"/>
          <p:cNvSpPr txBox="1"/>
          <p:nvPr/>
        </p:nvSpPr>
        <p:spPr>
          <a:xfrm>
            <a:off x="6528048" y="5013177"/>
            <a:ext cx="3600400" cy="646331"/>
          </a:xfrm>
          <a:prstGeom prst="rect">
            <a:avLst/>
          </a:prstGeom>
          <a:noFill/>
        </p:spPr>
        <p:txBody>
          <a:bodyPr wrap="square" rtlCol="0">
            <a:spAutoFit/>
          </a:bodyPr>
          <a:lstStyle/>
          <a:p>
            <a:r>
              <a:rPr lang="en-US" dirty="0"/>
              <a:t>Ex:- </a:t>
            </a:r>
            <a:r>
              <a:rPr lang="en-IN" dirty="0" err="1"/>
              <a:t>MongoDB</a:t>
            </a:r>
            <a:r>
              <a:rPr lang="en-IN" dirty="0"/>
              <a:t>, </a:t>
            </a:r>
            <a:r>
              <a:rPr lang="en-IN" dirty="0" err="1"/>
              <a:t>CouchDB</a:t>
            </a:r>
            <a:r>
              <a:rPr lang="en-IN" dirty="0"/>
              <a:t>, 	</a:t>
            </a:r>
            <a:r>
              <a:rPr lang="en-IN" dirty="0" err="1"/>
              <a:t>CouchBase</a:t>
            </a:r>
            <a:endParaRPr lang="en-IN" dirty="0"/>
          </a:p>
        </p:txBody>
      </p:sp>
    </p:spTree>
    <p:extLst>
      <p:ext uri="{BB962C8B-B14F-4D97-AF65-F5344CB8AC3E}">
        <p14:creationId xmlns:p14="http://schemas.microsoft.com/office/powerpoint/2010/main" val="960555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8"/>
            <a:ext cx="4690864" cy="4827992"/>
          </a:xfrm>
        </p:spPr>
        <p:txBody>
          <a:bodyPr>
            <a:normAutofit/>
          </a:bodyPr>
          <a:lstStyle/>
          <a:p>
            <a:r>
              <a:rPr lang="en-US" dirty="0"/>
              <a:t>A cloud database is a database built to run in a public or hybrid cloud environment to help organize, store, and manage data within an organization. </a:t>
            </a:r>
            <a:endParaRPr lang="en-US" dirty="0" smtClean="0"/>
          </a:p>
          <a:p>
            <a:endParaRPr lang="en-US" dirty="0"/>
          </a:p>
          <a:p>
            <a:r>
              <a:rPr lang="en-US" dirty="0" smtClean="0"/>
              <a:t>Cloud </a:t>
            </a:r>
            <a:r>
              <a:rPr lang="en-US" dirty="0"/>
              <a:t>databases can be offered as a managed database-as-a-service (</a:t>
            </a:r>
            <a:r>
              <a:rPr lang="en-US" dirty="0" err="1"/>
              <a:t>DBaaS</a:t>
            </a:r>
            <a:r>
              <a:rPr lang="en-US" dirty="0"/>
              <a:t>) or deployed on a cloud-based virtual machine (VM) and self-managed by an in-house IT team.</a:t>
            </a:r>
            <a:endParaRPr lang="en-IN" dirty="0"/>
          </a:p>
        </p:txBody>
      </p:sp>
      <p:sp>
        <p:nvSpPr>
          <p:cNvPr id="3" name="Title 2"/>
          <p:cNvSpPr>
            <a:spLocks noGrp="1"/>
          </p:cNvSpPr>
          <p:nvPr>
            <p:ph type="title"/>
          </p:nvPr>
        </p:nvSpPr>
        <p:spPr/>
        <p:txBody>
          <a:bodyPr/>
          <a:lstStyle/>
          <a:p>
            <a:r>
              <a:rPr lang="en-US" dirty="0" smtClean="0"/>
              <a:t>4.Cloud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064" y="2204865"/>
            <a:ext cx="3995936" cy="2304256"/>
          </a:xfrm>
          <a:prstGeom prst="rect">
            <a:avLst/>
          </a:prstGeom>
        </p:spPr>
      </p:pic>
      <p:sp>
        <p:nvSpPr>
          <p:cNvPr id="5" name="TextBox 4"/>
          <p:cNvSpPr txBox="1"/>
          <p:nvPr/>
        </p:nvSpPr>
        <p:spPr>
          <a:xfrm>
            <a:off x="7464152" y="4626953"/>
            <a:ext cx="2952328" cy="646331"/>
          </a:xfrm>
          <a:prstGeom prst="rect">
            <a:avLst/>
          </a:prstGeom>
          <a:noFill/>
        </p:spPr>
        <p:txBody>
          <a:bodyPr wrap="square" rtlCol="0">
            <a:spAutoFit/>
          </a:bodyPr>
          <a:lstStyle/>
          <a:p>
            <a:r>
              <a:rPr lang="en-US" dirty="0"/>
              <a:t>Ex:- Gmail ,YouTube, Google Drive</a:t>
            </a:r>
            <a:endParaRPr lang="en-IN" dirty="0"/>
          </a:p>
        </p:txBody>
      </p:sp>
    </p:spTree>
    <p:extLst>
      <p:ext uri="{BB962C8B-B14F-4D97-AF65-F5344CB8AC3E}">
        <p14:creationId xmlns:p14="http://schemas.microsoft.com/office/powerpoint/2010/main" val="444817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8"/>
            <a:ext cx="5194920" cy="4611968"/>
          </a:xfrm>
        </p:spPr>
        <p:txBody>
          <a:bodyPr>
            <a:normAutofit/>
          </a:bodyPr>
          <a:lstStyle/>
          <a:p>
            <a:r>
              <a:rPr lang="en-IN" dirty="0" smtClean="0"/>
              <a:t>A </a:t>
            </a:r>
            <a:r>
              <a:rPr lang="en-IN" dirty="0"/>
              <a:t>relational database is a type of database that stores and provides access to data points that are related to one another. </a:t>
            </a:r>
          </a:p>
          <a:p>
            <a:endParaRPr lang="en-IN" dirty="0"/>
          </a:p>
          <a:p>
            <a:r>
              <a:rPr lang="en-IN" dirty="0" smtClean="0"/>
              <a:t>Relational </a:t>
            </a:r>
            <a:r>
              <a:rPr lang="en-IN" dirty="0"/>
              <a:t>databases are based on the relational model, an intuitive, straightforward way of representing data in tables</a:t>
            </a:r>
            <a:r>
              <a:rPr lang="en-IN" dirty="0" smtClean="0"/>
              <a:t>.</a:t>
            </a:r>
            <a:r>
              <a:rPr lang="en-IN" dirty="0">
                <a:hlinkClick r:id="rId2"/>
              </a:rPr>
              <a:t/>
            </a:r>
            <a:br>
              <a:rPr lang="en-IN" dirty="0">
                <a:hlinkClick r:id="rId2"/>
              </a:rPr>
            </a:br>
            <a:endParaRPr lang="en-IN" dirty="0"/>
          </a:p>
        </p:txBody>
      </p:sp>
      <p:sp>
        <p:nvSpPr>
          <p:cNvPr id="3" name="Title 2"/>
          <p:cNvSpPr>
            <a:spLocks noGrp="1"/>
          </p:cNvSpPr>
          <p:nvPr>
            <p:ph type="title"/>
          </p:nvPr>
        </p:nvSpPr>
        <p:spPr/>
        <p:txBody>
          <a:bodyPr/>
          <a:lstStyle/>
          <a:p>
            <a:r>
              <a:rPr lang="en-US" dirty="0" smtClean="0"/>
              <a:t>5.Relational Database</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898" y="2924944"/>
            <a:ext cx="3528392" cy="2592288"/>
          </a:xfrm>
          <a:prstGeom prst="rect">
            <a:avLst/>
          </a:prstGeom>
        </p:spPr>
      </p:pic>
      <p:sp>
        <p:nvSpPr>
          <p:cNvPr id="5" name="TextBox 4"/>
          <p:cNvSpPr txBox="1"/>
          <p:nvPr/>
        </p:nvSpPr>
        <p:spPr>
          <a:xfrm>
            <a:off x="6960096" y="5805265"/>
            <a:ext cx="3411194" cy="646331"/>
          </a:xfrm>
          <a:prstGeom prst="rect">
            <a:avLst/>
          </a:prstGeom>
          <a:noFill/>
        </p:spPr>
        <p:txBody>
          <a:bodyPr wrap="square" rtlCol="0">
            <a:spAutoFit/>
          </a:bodyPr>
          <a:lstStyle/>
          <a:p>
            <a:r>
              <a:rPr lang="en-US" dirty="0"/>
              <a:t>Ex:- Oracle Database, 	MySQL , IBM DB2.</a:t>
            </a:r>
            <a:endParaRPr lang="en-IN" dirty="0"/>
          </a:p>
        </p:txBody>
      </p:sp>
    </p:spTree>
    <p:extLst>
      <p:ext uri="{BB962C8B-B14F-4D97-AF65-F5344CB8AC3E}">
        <p14:creationId xmlns:p14="http://schemas.microsoft.com/office/powerpoint/2010/main" val="172706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8"/>
            <a:ext cx="4834880" cy="4900000"/>
          </a:xfrm>
        </p:spPr>
        <p:txBody>
          <a:bodyPr>
            <a:normAutofit/>
          </a:bodyPr>
          <a:lstStyle/>
          <a:p>
            <a:r>
              <a:rPr lang="en-US" dirty="0"/>
              <a:t>A network database is based on a traditional hierarchical database, except it allows each object to have multiple parents instead of a single parent. </a:t>
            </a:r>
            <a:endParaRPr lang="en-US" dirty="0" smtClean="0"/>
          </a:p>
          <a:p>
            <a:endParaRPr lang="en-US" dirty="0"/>
          </a:p>
          <a:p>
            <a:r>
              <a:rPr lang="en-US" dirty="0" smtClean="0"/>
              <a:t>This </a:t>
            </a:r>
            <a:r>
              <a:rPr lang="en-US" dirty="0"/>
              <a:t>allows you to model more complex relationships. Network databases can be represented as a graph instead of a tree structure.</a:t>
            </a:r>
            <a:endParaRPr lang="en-IN" dirty="0"/>
          </a:p>
        </p:txBody>
      </p:sp>
      <p:sp>
        <p:nvSpPr>
          <p:cNvPr id="3" name="Title 2"/>
          <p:cNvSpPr>
            <a:spLocks noGrp="1"/>
          </p:cNvSpPr>
          <p:nvPr>
            <p:ph type="title"/>
          </p:nvPr>
        </p:nvSpPr>
        <p:spPr/>
        <p:txBody>
          <a:bodyPr>
            <a:normAutofit/>
          </a:bodyPr>
          <a:lstStyle/>
          <a:p>
            <a:r>
              <a:rPr lang="en-US" dirty="0" smtClean="0"/>
              <a:t>6.Network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1268760"/>
            <a:ext cx="3400028" cy="3960440"/>
          </a:xfrm>
          <a:prstGeom prst="rect">
            <a:avLst/>
          </a:prstGeom>
        </p:spPr>
      </p:pic>
      <p:sp>
        <p:nvSpPr>
          <p:cNvPr id="5" name="TextBox 4"/>
          <p:cNvSpPr txBox="1"/>
          <p:nvPr/>
        </p:nvSpPr>
        <p:spPr>
          <a:xfrm>
            <a:off x="6888088" y="5517232"/>
            <a:ext cx="3779912" cy="1477328"/>
          </a:xfrm>
          <a:prstGeom prst="rect">
            <a:avLst/>
          </a:prstGeom>
          <a:noFill/>
        </p:spPr>
        <p:txBody>
          <a:bodyPr wrap="square" rtlCol="0">
            <a:spAutoFit/>
          </a:bodyPr>
          <a:lstStyle/>
          <a:p>
            <a:r>
              <a:rPr lang="en-US" dirty="0"/>
              <a:t>Ex:-</a:t>
            </a:r>
            <a:r>
              <a:rPr lang="en-IN" dirty="0" err="1"/>
              <a:t>TurboIMAGE</a:t>
            </a:r>
            <a:r>
              <a:rPr lang="en-IN" dirty="0"/>
              <a:t> ,</a:t>
            </a:r>
          </a:p>
          <a:p>
            <a:r>
              <a:rPr lang="en-IN" dirty="0"/>
              <a:t>       Integrated Data Store (IDS),</a:t>
            </a:r>
          </a:p>
          <a:p>
            <a:r>
              <a:rPr lang="en-IN" dirty="0"/>
              <a:t>       </a:t>
            </a:r>
            <a:r>
              <a:rPr lang="en-IN" dirty="0" err="1"/>
              <a:t>Raima</a:t>
            </a:r>
            <a:r>
              <a:rPr lang="en-IN" dirty="0"/>
              <a:t> Database Manager,</a:t>
            </a:r>
          </a:p>
          <a:p>
            <a:r>
              <a:rPr lang="en-IN" dirty="0"/>
              <a:t>        Univac DMS-1100</a:t>
            </a:r>
          </a:p>
          <a:p>
            <a:endParaRPr lang="en-IN" dirty="0"/>
          </a:p>
        </p:txBody>
      </p:sp>
    </p:spTree>
    <p:extLst>
      <p:ext uri="{BB962C8B-B14F-4D97-AF65-F5344CB8AC3E}">
        <p14:creationId xmlns:p14="http://schemas.microsoft.com/office/powerpoint/2010/main" val="258011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30"/>
            <a:ext cx="5338936" cy="4467951"/>
          </a:xfrm>
        </p:spPr>
        <p:txBody>
          <a:bodyPr/>
          <a:lstStyle/>
          <a:p>
            <a:r>
              <a:rPr lang="en-US" dirty="0"/>
              <a:t>a database system that can work with complex data objects — that is, objects that mirror those used in object-oriented programming languages. </a:t>
            </a:r>
            <a:endParaRPr lang="en-US" dirty="0" smtClean="0"/>
          </a:p>
          <a:p>
            <a:pPr marL="109728" indent="0">
              <a:buNone/>
            </a:pPr>
            <a:endParaRPr lang="en-US" dirty="0" smtClean="0"/>
          </a:p>
          <a:p>
            <a:r>
              <a:rPr lang="en-US" dirty="0" smtClean="0"/>
              <a:t>In </a:t>
            </a:r>
            <a:r>
              <a:rPr lang="en-US" dirty="0"/>
              <a:t>object-oriented programming (OOP), everything is an object.</a:t>
            </a:r>
            <a:endParaRPr lang="en-IN" dirty="0"/>
          </a:p>
        </p:txBody>
      </p:sp>
      <p:sp>
        <p:nvSpPr>
          <p:cNvPr id="3" name="Title 2"/>
          <p:cNvSpPr>
            <a:spLocks noGrp="1"/>
          </p:cNvSpPr>
          <p:nvPr>
            <p:ph type="title"/>
          </p:nvPr>
        </p:nvSpPr>
        <p:spPr/>
        <p:txBody>
          <a:bodyPr/>
          <a:lstStyle/>
          <a:p>
            <a:r>
              <a:rPr lang="en-US" dirty="0" smtClean="0"/>
              <a:t>7.Object Oriented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104" y="1484784"/>
            <a:ext cx="3275856" cy="3632128"/>
          </a:xfrm>
          <a:prstGeom prst="rect">
            <a:avLst/>
          </a:prstGeom>
        </p:spPr>
      </p:pic>
      <p:sp>
        <p:nvSpPr>
          <p:cNvPr id="5" name="TextBox 4"/>
          <p:cNvSpPr txBox="1"/>
          <p:nvPr/>
        </p:nvSpPr>
        <p:spPr>
          <a:xfrm>
            <a:off x="7464152" y="5517232"/>
            <a:ext cx="2843808" cy="369332"/>
          </a:xfrm>
          <a:prstGeom prst="rect">
            <a:avLst/>
          </a:prstGeom>
          <a:noFill/>
        </p:spPr>
        <p:txBody>
          <a:bodyPr wrap="square" rtlCol="0">
            <a:spAutoFit/>
          </a:bodyPr>
          <a:lstStyle/>
          <a:p>
            <a:r>
              <a:rPr lang="en-US" dirty="0"/>
              <a:t>Ex:- </a:t>
            </a:r>
            <a:r>
              <a:rPr lang="en-IN" dirty="0" err="1"/>
              <a:t>PostgreSQL</a:t>
            </a:r>
            <a:endParaRPr lang="en-IN" dirty="0"/>
          </a:p>
        </p:txBody>
      </p:sp>
    </p:spTree>
    <p:extLst>
      <p:ext uri="{BB962C8B-B14F-4D97-AF65-F5344CB8AC3E}">
        <p14:creationId xmlns:p14="http://schemas.microsoft.com/office/powerpoint/2010/main" val="371837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8"/>
            <a:ext cx="4690864" cy="4611968"/>
          </a:xfrm>
        </p:spPr>
        <p:txBody>
          <a:bodyPr>
            <a:normAutofit/>
          </a:bodyPr>
          <a:lstStyle/>
          <a:p>
            <a:r>
              <a:rPr lang="en-US" dirty="0"/>
              <a:t>A hierarchical database model is a data model in which the data are organized into a tree-like structure. </a:t>
            </a:r>
            <a:endParaRPr lang="en-US" dirty="0" smtClean="0"/>
          </a:p>
          <a:p>
            <a:endParaRPr lang="en-US" dirty="0"/>
          </a:p>
          <a:p>
            <a:r>
              <a:rPr lang="en-US" dirty="0" smtClean="0"/>
              <a:t>The </a:t>
            </a:r>
            <a:r>
              <a:rPr lang="en-US" dirty="0"/>
              <a:t>data are stored as records which are connected to one another through links. </a:t>
            </a:r>
            <a:endParaRPr lang="en-US" dirty="0" smtClean="0"/>
          </a:p>
          <a:p>
            <a:endParaRPr lang="en-US" dirty="0"/>
          </a:p>
          <a:p>
            <a:r>
              <a:rPr lang="en-US" dirty="0" smtClean="0"/>
              <a:t>A </a:t>
            </a:r>
            <a:r>
              <a:rPr lang="en-US" dirty="0"/>
              <a:t>record is a collection of fields, with each field containing only one value.</a:t>
            </a:r>
            <a:endParaRPr lang="en-IN" dirty="0"/>
          </a:p>
        </p:txBody>
      </p:sp>
      <p:sp>
        <p:nvSpPr>
          <p:cNvPr id="3" name="Title 2"/>
          <p:cNvSpPr>
            <a:spLocks noGrp="1"/>
          </p:cNvSpPr>
          <p:nvPr>
            <p:ph type="title"/>
          </p:nvPr>
        </p:nvSpPr>
        <p:spPr/>
        <p:txBody>
          <a:bodyPr/>
          <a:lstStyle/>
          <a:p>
            <a:r>
              <a:rPr lang="en-US" dirty="0" smtClean="0"/>
              <a:t>8.Herarchical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064" y="1484784"/>
            <a:ext cx="3888432" cy="3456384"/>
          </a:xfrm>
          <a:prstGeom prst="rect">
            <a:avLst/>
          </a:prstGeom>
        </p:spPr>
      </p:pic>
      <p:sp>
        <p:nvSpPr>
          <p:cNvPr id="5" name="TextBox 4"/>
          <p:cNvSpPr txBox="1"/>
          <p:nvPr/>
        </p:nvSpPr>
        <p:spPr>
          <a:xfrm>
            <a:off x="7104112" y="5197843"/>
            <a:ext cx="3563888" cy="1200329"/>
          </a:xfrm>
          <a:prstGeom prst="rect">
            <a:avLst/>
          </a:prstGeom>
          <a:noFill/>
        </p:spPr>
        <p:txBody>
          <a:bodyPr wrap="square" rtlCol="0">
            <a:spAutoFit/>
          </a:bodyPr>
          <a:lstStyle/>
          <a:p>
            <a:r>
              <a:rPr lang="en-US" dirty="0"/>
              <a:t>Ex:- Information Management 	System (IMS) by IBM, </a:t>
            </a:r>
          </a:p>
          <a:p>
            <a:r>
              <a:rPr lang="en-US" dirty="0"/>
              <a:t>       </a:t>
            </a:r>
          </a:p>
          <a:p>
            <a:r>
              <a:rPr lang="en-US" dirty="0"/>
              <a:t>         NOMAD by NCSS</a:t>
            </a:r>
            <a:endParaRPr lang="en-IN" dirty="0"/>
          </a:p>
        </p:txBody>
      </p:sp>
    </p:spTree>
    <p:extLst>
      <p:ext uri="{BB962C8B-B14F-4D97-AF65-F5344CB8AC3E}">
        <p14:creationId xmlns:p14="http://schemas.microsoft.com/office/powerpoint/2010/main" val="290920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p>
          <a:p>
            <a:pPr marL="109728" indent="0">
              <a:buNone/>
            </a:pPr>
            <a:r>
              <a:rPr lang="en-US" dirty="0"/>
              <a:t> </a:t>
            </a:r>
            <a:r>
              <a:rPr lang="en-US" dirty="0" smtClean="0"/>
              <a:t>       </a:t>
            </a:r>
          </a:p>
          <a:p>
            <a:pPr marL="109728" indent="0">
              <a:buNone/>
            </a:pPr>
            <a:r>
              <a:rPr lang="en-US" dirty="0"/>
              <a:t> </a:t>
            </a:r>
            <a:r>
              <a:rPr lang="en-US" dirty="0" smtClean="0"/>
              <a:t>           </a:t>
            </a:r>
          </a:p>
          <a:p>
            <a:pPr marL="109728" indent="0">
              <a:buNone/>
            </a:pPr>
            <a:r>
              <a:rPr lang="en-US" dirty="0"/>
              <a:t> </a:t>
            </a:r>
            <a:r>
              <a:rPr lang="en-US" dirty="0" smtClean="0"/>
              <a:t>              </a:t>
            </a:r>
            <a:r>
              <a:rPr lang="en-US" sz="7200" dirty="0"/>
              <a:t>Thank You</a:t>
            </a:r>
            <a:endParaRPr lang="en-IN" dirty="0"/>
          </a:p>
        </p:txBody>
      </p:sp>
    </p:spTree>
    <p:extLst>
      <p:ext uri="{BB962C8B-B14F-4D97-AF65-F5344CB8AC3E}">
        <p14:creationId xmlns:p14="http://schemas.microsoft.com/office/powerpoint/2010/main" val="377050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3554" y="441807"/>
            <a:ext cx="8725610" cy="4924521"/>
          </a:xfrm>
          <a:prstGeom prst="rect">
            <a:avLst/>
          </a:prstGeom>
        </p:spPr>
      </p:pic>
    </p:spTree>
    <p:extLst>
      <p:ext uri="{BB962C8B-B14F-4D97-AF65-F5344CB8AC3E}">
        <p14:creationId xmlns:p14="http://schemas.microsoft.com/office/powerpoint/2010/main" val="247950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544" y="1627555"/>
            <a:ext cx="8832127" cy="3267718"/>
          </a:xfrm>
          <a:prstGeom prst="rect">
            <a:avLst/>
          </a:prstGeom>
        </p:spPr>
      </p:pic>
    </p:spTree>
    <p:extLst>
      <p:ext uri="{BB962C8B-B14F-4D97-AF65-F5344CB8AC3E}">
        <p14:creationId xmlns:p14="http://schemas.microsoft.com/office/powerpoint/2010/main" val="406963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1201" y="1008379"/>
            <a:ext cx="8606728" cy="4508732"/>
          </a:xfrm>
          <a:prstGeom prst="rect">
            <a:avLst/>
          </a:prstGeom>
        </p:spPr>
      </p:pic>
    </p:spTree>
    <p:extLst>
      <p:ext uri="{BB962C8B-B14F-4D97-AF65-F5344CB8AC3E}">
        <p14:creationId xmlns:p14="http://schemas.microsoft.com/office/powerpoint/2010/main" val="321276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7376" y="826827"/>
            <a:ext cx="8098151" cy="5563555"/>
          </a:xfrm>
          <a:prstGeom prst="rect">
            <a:avLst/>
          </a:prstGeom>
        </p:spPr>
      </p:pic>
    </p:spTree>
    <p:extLst>
      <p:ext uri="{BB962C8B-B14F-4D97-AF65-F5344CB8AC3E}">
        <p14:creationId xmlns:p14="http://schemas.microsoft.com/office/powerpoint/2010/main" val="118065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896" y="943746"/>
            <a:ext cx="8554855" cy="4792036"/>
          </a:xfrm>
          <a:prstGeom prst="rect">
            <a:avLst/>
          </a:prstGeom>
        </p:spPr>
      </p:pic>
    </p:spTree>
    <p:extLst>
      <p:ext uri="{BB962C8B-B14F-4D97-AF65-F5344CB8AC3E}">
        <p14:creationId xmlns:p14="http://schemas.microsoft.com/office/powerpoint/2010/main" val="313418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1285" y="542532"/>
            <a:ext cx="7551734" cy="5498579"/>
          </a:xfrm>
          <a:prstGeom prst="rect">
            <a:avLst/>
          </a:prstGeom>
        </p:spPr>
      </p:pic>
    </p:spTree>
    <p:extLst>
      <p:ext uri="{BB962C8B-B14F-4D97-AF65-F5344CB8AC3E}">
        <p14:creationId xmlns:p14="http://schemas.microsoft.com/office/powerpoint/2010/main" val="290995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0241" y="926429"/>
            <a:ext cx="7644995" cy="4767074"/>
          </a:xfrm>
          <a:prstGeom prst="rect">
            <a:avLst/>
          </a:prstGeom>
        </p:spPr>
      </p:pic>
    </p:spTree>
    <p:extLst>
      <p:ext uri="{BB962C8B-B14F-4D97-AF65-F5344CB8AC3E}">
        <p14:creationId xmlns:p14="http://schemas.microsoft.com/office/powerpoint/2010/main" val="2826067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286</Words>
  <Application>Microsoft Office PowerPoint</Application>
  <PresentationFormat>Widescreen</PresentationFormat>
  <Paragraphs>55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Database System </vt:lpstr>
      <vt:lpstr>What is Database ?</vt:lpstr>
      <vt:lpstr>PowerPoint Presentation</vt:lpstr>
      <vt:lpstr>1.Centralized database</vt:lpstr>
      <vt:lpstr>2.Distributed database</vt:lpstr>
      <vt:lpstr>3. NoSQL Database</vt:lpstr>
      <vt:lpstr>4.Cloud Database</vt:lpstr>
      <vt:lpstr>5.Relational Database</vt:lpstr>
      <vt:lpstr>6.Network Database</vt:lpstr>
      <vt:lpstr>7.Object Oriented Database</vt:lpstr>
      <vt:lpstr>8.Herarchical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Administrator</dc:creator>
  <cp:lastModifiedBy>Administrator</cp:lastModifiedBy>
  <cp:revision>5</cp:revision>
  <dcterms:created xsi:type="dcterms:W3CDTF">2023-09-26T16:40:23Z</dcterms:created>
  <dcterms:modified xsi:type="dcterms:W3CDTF">2024-09-04T05:33:36Z</dcterms:modified>
</cp:coreProperties>
</file>