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c5d4db1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c5d4db1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baae6dc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baae6d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069dc05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069dc05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069dc055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069dc055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fa8eff9d5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fa8eff9d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fa8eff9d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fa8eff9d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da9746dc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da9746dc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da9746d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da9746d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da9746dc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da9746dc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da9746dc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da9746dc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faef331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faef331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bb966a6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bb966a6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faef331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faef331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Since its mostly men with families and the package is more expensive while the income bracket is lower, customers most likely choose this if they are wanting to treat their family, potentially for a special occasion. Marketing effort should focus on perks of this package to encourage families to choose it, showing the value that their money would get them.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fa8eff9d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fa8eff9d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bb966a6a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bb966a6a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bb966a6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bb966a6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bb966a6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bb966a6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bb966a6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bb966a6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bb966a6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bb966a6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we reaching those customers?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a3bdd28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a3bdd28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 entire view, get rid of axis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baae6dc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baae6dc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Enhancing Customer Acquisition Strategy</a:t>
            </a:r>
            <a:endParaRPr>
              <a:solidFill>
                <a:schemeClr val="lt1"/>
              </a:solidFill>
            </a:endParaRPr>
          </a:p>
        </p:txBody>
      </p:sp>
      <p:sp>
        <p:nvSpPr>
          <p:cNvPr id="55" name="Google Shape;55;p13"/>
          <p:cNvSpPr txBox="1"/>
          <p:nvPr>
            <p:ph idx="1" type="subTitle"/>
          </p:nvPr>
        </p:nvSpPr>
        <p:spPr>
          <a:xfrm>
            <a:off x="311700" y="2834125"/>
            <a:ext cx="8520600" cy="1101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3716">
                <a:solidFill>
                  <a:schemeClr val="lt2"/>
                </a:solidFill>
              </a:rPr>
              <a:t>For Trips &amp; Travel</a:t>
            </a:r>
            <a:endParaRPr sz="3716">
              <a:solidFill>
                <a:schemeClr val="lt2"/>
              </a:solidFill>
            </a:endParaRPr>
          </a:p>
          <a:p>
            <a:pPr indent="0" lvl="0" marL="0" rtl="0" algn="ctr">
              <a:spcBef>
                <a:spcPts val="0"/>
              </a:spcBef>
              <a:spcAft>
                <a:spcPts val="0"/>
              </a:spcAft>
              <a:buNone/>
            </a:pPr>
            <a:r>
              <a:t/>
            </a:r>
            <a:endParaRPr sz="1567">
              <a:solidFill>
                <a:schemeClr val="lt2"/>
              </a:solidFill>
            </a:endParaRPr>
          </a:p>
          <a:p>
            <a:pPr indent="0" lvl="0" marL="0" rtl="0" algn="ctr">
              <a:spcBef>
                <a:spcPts val="0"/>
              </a:spcBef>
              <a:spcAft>
                <a:spcPts val="0"/>
              </a:spcAft>
              <a:buNone/>
            </a:pPr>
            <a:r>
              <a:rPr lang="en" sz="1567">
                <a:solidFill>
                  <a:schemeClr val="lt2"/>
                </a:solidFill>
              </a:rPr>
              <a:t>Your #1 Vacation Booking Company</a:t>
            </a:r>
            <a:endParaRPr sz="1567">
              <a:solidFill>
                <a:schemeClr val="lt2"/>
              </a:solidFill>
            </a:endParaRPr>
          </a:p>
        </p:txBody>
      </p:sp>
      <p:sp>
        <p:nvSpPr>
          <p:cNvPr id="56" name="Google Shape;56;p13"/>
          <p:cNvSpPr txBox="1"/>
          <p:nvPr/>
        </p:nvSpPr>
        <p:spPr>
          <a:xfrm>
            <a:off x="1991025" y="4074250"/>
            <a:ext cx="5217300" cy="7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rotWithShape="1">
          <a:blip r:embed="rId3">
            <a:alphaModFix/>
          </a:blip>
          <a:srcRect b="0" l="0" r="0" t="4479"/>
          <a:stretch/>
        </p:blipFill>
        <p:spPr>
          <a:xfrm>
            <a:off x="1107100" y="46100"/>
            <a:ext cx="6687926" cy="5097400"/>
          </a:xfrm>
          <a:prstGeom prst="rect">
            <a:avLst/>
          </a:prstGeom>
          <a:noFill/>
          <a:ln>
            <a:noFill/>
          </a:ln>
        </p:spPr>
      </p:pic>
      <p:sp>
        <p:nvSpPr>
          <p:cNvPr id="105" name="Google Shape;105;p22"/>
          <p:cNvSpPr txBox="1"/>
          <p:nvPr/>
        </p:nvSpPr>
        <p:spPr>
          <a:xfrm>
            <a:off x="866475" y="3189350"/>
            <a:ext cx="53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6" name="Google Shape;106;p22"/>
          <p:cNvSpPr txBox="1"/>
          <p:nvPr/>
        </p:nvSpPr>
        <p:spPr>
          <a:xfrm>
            <a:off x="64550" y="165925"/>
            <a:ext cx="1355100" cy="14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6AA84F"/>
                </a:solidFill>
              </a:rPr>
              <a:t>Standard: </a:t>
            </a:r>
            <a:r>
              <a:rPr b="1" lang="en" sz="1900">
                <a:solidFill>
                  <a:srgbClr val="6AA84F"/>
                </a:solidFill>
              </a:rPr>
              <a:t>Customer Age</a:t>
            </a:r>
            <a:r>
              <a:rPr b="1" lang="en" sz="1900">
                <a:solidFill>
                  <a:srgbClr val="6AA84F"/>
                </a:solidFill>
              </a:rPr>
              <a:t> and Gender</a:t>
            </a:r>
            <a:endParaRPr b="1" sz="1900">
              <a:solidFill>
                <a:srgbClr val="6AA8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6672322" y="601097"/>
            <a:ext cx="920275" cy="790775"/>
          </a:xfrm>
          <a:prstGeom prst="rect">
            <a:avLst/>
          </a:prstGeom>
          <a:noFill/>
          <a:ln>
            <a:noFill/>
          </a:ln>
        </p:spPr>
      </p:pic>
      <p:pic>
        <p:nvPicPr>
          <p:cNvPr id="112" name="Google Shape;112;p23"/>
          <p:cNvPicPr preferRelativeResize="0"/>
          <p:nvPr/>
        </p:nvPicPr>
        <p:blipFill>
          <a:blip r:embed="rId4">
            <a:alphaModFix/>
          </a:blip>
          <a:stretch>
            <a:fillRect/>
          </a:stretch>
        </p:blipFill>
        <p:spPr>
          <a:xfrm>
            <a:off x="1459613" y="152400"/>
            <a:ext cx="6224771" cy="4838701"/>
          </a:xfrm>
          <a:prstGeom prst="rect">
            <a:avLst/>
          </a:prstGeom>
          <a:noFill/>
          <a:ln>
            <a:noFill/>
          </a:ln>
        </p:spPr>
      </p:pic>
      <p:sp>
        <p:nvSpPr>
          <p:cNvPr id="113" name="Google Shape;113;p23"/>
          <p:cNvSpPr txBox="1"/>
          <p:nvPr/>
        </p:nvSpPr>
        <p:spPr>
          <a:xfrm>
            <a:off x="73750" y="165925"/>
            <a:ext cx="1327500" cy="1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6AA84F"/>
                </a:solidFill>
              </a:rPr>
              <a:t>Standard: </a:t>
            </a:r>
            <a:r>
              <a:rPr b="1" lang="en" sz="1900">
                <a:solidFill>
                  <a:srgbClr val="6AA84F"/>
                </a:solidFill>
              </a:rPr>
              <a:t> Customer Family Status</a:t>
            </a:r>
            <a:endParaRPr b="1" sz="1900">
              <a:solidFill>
                <a:srgbClr val="6AA84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531600" y="0"/>
            <a:ext cx="6272321" cy="4991100"/>
          </a:xfrm>
          <a:prstGeom prst="rect">
            <a:avLst/>
          </a:prstGeom>
          <a:noFill/>
          <a:ln>
            <a:noFill/>
          </a:ln>
        </p:spPr>
      </p:pic>
      <p:sp>
        <p:nvSpPr>
          <p:cNvPr id="119" name="Google Shape;119;p24"/>
          <p:cNvSpPr txBox="1"/>
          <p:nvPr/>
        </p:nvSpPr>
        <p:spPr>
          <a:xfrm>
            <a:off x="73750" y="165925"/>
            <a:ext cx="1327500" cy="15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6AA84F"/>
                </a:solidFill>
              </a:rPr>
              <a:t>Standard: Customer Income and Living</a:t>
            </a:r>
            <a:endParaRPr b="1" sz="1900">
              <a:solidFill>
                <a:srgbClr val="6AA84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276525"/>
            <a:ext cx="8520600" cy="958800"/>
          </a:xfrm>
          <a:prstGeom prst="rect">
            <a:avLst/>
          </a:prstGeom>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920">
                <a:solidFill>
                  <a:schemeClr val="lt1"/>
                </a:solidFill>
              </a:rPr>
              <a:t>Customer Profile: Standard Package</a:t>
            </a:r>
            <a:endParaRPr b="1" sz="2920">
              <a:solidFill>
                <a:schemeClr val="lt1"/>
              </a:solidFill>
            </a:endParaRPr>
          </a:p>
        </p:txBody>
      </p:sp>
      <p:sp>
        <p:nvSpPr>
          <p:cNvPr id="125" name="Google Shape;125;p25"/>
          <p:cNvSpPr txBox="1"/>
          <p:nvPr>
            <p:ph idx="1" type="body"/>
          </p:nvPr>
        </p:nvSpPr>
        <p:spPr>
          <a:xfrm>
            <a:off x="311700" y="1419775"/>
            <a:ext cx="8520600" cy="3416400"/>
          </a:xfrm>
          <a:prstGeom prst="rect">
            <a:avLst/>
          </a:prstGeom>
          <a:ln cap="flat" cmpd="sng" w="28575">
            <a:solidFill>
              <a:srgbClr val="93C47D"/>
            </a:solidFill>
            <a:prstDash val="solid"/>
            <a:round/>
            <a:headEnd len="sm" w="sm" type="none"/>
            <a:tailEnd len="sm" w="sm" type="none"/>
          </a:ln>
        </p:spPr>
        <p:txBody>
          <a:bodyPr anchorCtr="0" anchor="ctr" bIns="91425" lIns="91425" spcFirstLastPara="1" rIns="91425" wrap="square" tIns="91425">
            <a:normAutofit/>
          </a:bodyPr>
          <a:lstStyle/>
          <a:p>
            <a:pPr indent="-368300" lvl="0" marL="457200" rtl="0" algn="l">
              <a:lnSpc>
                <a:spcPct val="200000"/>
              </a:lnSpc>
              <a:spcBef>
                <a:spcPts val="0"/>
              </a:spcBef>
              <a:spcAft>
                <a:spcPts val="0"/>
              </a:spcAft>
              <a:buClr>
                <a:schemeClr val="lt1"/>
              </a:buClr>
              <a:buSzPts val="2200"/>
              <a:buChar char="●"/>
            </a:pPr>
            <a:r>
              <a:rPr lang="en" sz="2200">
                <a:solidFill>
                  <a:schemeClr val="lt1"/>
                </a:solidFill>
              </a:rPr>
              <a:t>Gender: </a:t>
            </a:r>
            <a:r>
              <a:rPr b="1" lang="en" sz="2200">
                <a:solidFill>
                  <a:schemeClr val="lt1"/>
                </a:solidFill>
              </a:rPr>
              <a:t>Male</a:t>
            </a:r>
            <a:r>
              <a:rPr lang="en" sz="2200">
                <a:solidFill>
                  <a:schemeClr val="lt1"/>
                </a:solidFill>
              </a:rPr>
              <a:t> </a:t>
            </a:r>
            <a:endParaRPr sz="2200">
              <a:solidFill>
                <a:schemeClr val="lt1"/>
              </a:solidFill>
            </a:endParaRPr>
          </a:p>
          <a:p>
            <a:pPr indent="-368300" lvl="0" marL="457200" rtl="0" algn="l">
              <a:lnSpc>
                <a:spcPct val="200000"/>
              </a:lnSpc>
              <a:spcBef>
                <a:spcPts val="0"/>
              </a:spcBef>
              <a:spcAft>
                <a:spcPts val="0"/>
              </a:spcAft>
              <a:buClr>
                <a:schemeClr val="lt1"/>
              </a:buClr>
              <a:buSzPts val="2200"/>
              <a:buChar char="●"/>
            </a:pPr>
            <a:r>
              <a:rPr lang="en" sz="2200">
                <a:solidFill>
                  <a:schemeClr val="lt1"/>
                </a:solidFill>
              </a:rPr>
              <a:t> Age: </a:t>
            </a:r>
            <a:r>
              <a:rPr b="1" lang="en" sz="2200">
                <a:solidFill>
                  <a:schemeClr val="lt1"/>
                </a:solidFill>
              </a:rPr>
              <a:t>36-44</a:t>
            </a:r>
            <a:r>
              <a:rPr lang="en" sz="2200">
                <a:solidFill>
                  <a:schemeClr val="lt1"/>
                </a:solidFill>
              </a:rPr>
              <a:t> years old</a:t>
            </a:r>
            <a:endParaRPr sz="2200">
              <a:solidFill>
                <a:schemeClr val="lt1"/>
              </a:solidFill>
            </a:endParaRPr>
          </a:p>
          <a:p>
            <a:pPr indent="-368300" lvl="0" marL="457200" rtl="0" algn="l">
              <a:lnSpc>
                <a:spcPct val="200000"/>
              </a:lnSpc>
              <a:spcBef>
                <a:spcPts val="0"/>
              </a:spcBef>
              <a:spcAft>
                <a:spcPts val="0"/>
              </a:spcAft>
              <a:buClr>
                <a:schemeClr val="lt1"/>
              </a:buClr>
              <a:buSzPts val="2200"/>
              <a:buChar char="●"/>
            </a:pPr>
            <a:r>
              <a:rPr lang="en" sz="2200">
                <a:solidFill>
                  <a:schemeClr val="lt1"/>
                </a:solidFill>
              </a:rPr>
              <a:t># of Children: </a:t>
            </a:r>
            <a:r>
              <a:rPr b="1" lang="en" sz="2200">
                <a:solidFill>
                  <a:schemeClr val="lt1"/>
                </a:solidFill>
              </a:rPr>
              <a:t>1-2</a:t>
            </a:r>
            <a:endParaRPr b="1" sz="2200">
              <a:solidFill>
                <a:schemeClr val="lt1"/>
              </a:solidFill>
            </a:endParaRPr>
          </a:p>
          <a:p>
            <a:pPr indent="-368300" lvl="0" marL="457200" rtl="0" algn="l">
              <a:lnSpc>
                <a:spcPct val="200000"/>
              </a:lnSpc>
              <a:spcBef>
                <a:spcPts val="0"/>
              </a:spcBef>
              <a:spcAft>
                <a:spcPts val="0"/>
              </a:spcAft>
              <a:buClr>
                <a:schemeClr val="lt1"/>
              </a:buClr>
              <a:buSzPts val="2200"/>
              <a:buChar char="●"/>
            </a:pPr>
            <a:r>
              <a:rPr lang="en" sz="2200">
                <a:solidFill>
                  <a:schemeClr val="lt1"/>
                </a:solidFill>
              </a:rPr>
              <a:t>Monthly Income: </a:t>
            </a:r>
            <a:r>
              <a:rPr b="1" lang="en" sz="2200">
                <a:solidFill>
                  <a:schemeClr val="lt1"/>
                </a:solidFill>
              </a:rPr>
              <a:t>$21.5k-$32.5k</a:t>
            </a:r>
            <a:endParaRPr b="1" sz="22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260675"/>
            <a:ext cx="8520600" cy="572700"/>
          </a:xfrm>
          <a:prstGeom prst="rect">
            <a:avLst/>
          </a:prstGeom>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220">
                <a:solidFill>
                  <a:schemeClr val="lt1"/>
                </a:solidFill>
              </a:rPr>
              <a:t>How to Position the Standard Package</a:t>
            </a:r>
            <a:endParaRPr sz="3220">
              <a:solidFill>
                <a:schemeClr val="lt1"/>
              </a:solidFill>
            </a:endParaRPr>
          </a:p>
        </p:txBody>
      </p:sp>
      <p:sp>
        <p:nvSpPr>
          <p:cNvPr id="131" name="Google Shape;131;p26"/>
          <p:cNvSpPr txBox="1"/>
          <p:nvPr>
            <p:ph idx="1" type="body"/>
          </p:nvPr>
        </p:nvSpPr>
        <p:spPr>
          <a:xfrm>
            <a:off x="311700" y="1062338"/>
            <a:ext cx="3999900" cy="2193600"/>
          </a:xfrm>
          <a:prstGeom prst="rect">
            <a:avLst/>
          </a:prstGeom>
          <a:ln cap="flat" cmpd="sng" w="28575">
            <a:solidFill>
              <a:srgbClr val="93C47D"/>
            </a:solidFill>
            <a:prstDash val="solid"/>
            <a:round/>
            <a:headEnd len="sm" w="sm" type="none"/>
            <a:tailEnd len="sm" w="sm" type="none"/>
          </a:ln>
        </p:spPr>
        <p:txBody>
          <a:bodyPr anchorCtr="0" anchor="ctr" bIns="91425" lIns="91425" spcFirstLastPara="1" rIns="91425" wrap="square" tIns="91425">
            <a:normAutofit fontScale="92500" lnSpcReduction="20000"/>
          </a:bodyPr>
          <a:lstStyle/>
          <a:p>
            <a:pPr indent="-340201" lvl="0" marL="457200" rtl="0" algn="l">
              <a:spcBef>
                <a:spcPts val="0"/>
              </a:spcBef>
              <a:spcAft>
                <a:spcPts val="0"/>
              </a:spcAft>
              <a:buClr>
                <a:schemeClr val="lt1"/>
              </a:buClr>
              <a:buSzPct val="100000"/>
              <a:buChar char="●"/>
            </a:pPr>
            <a:r>
              <a:rPr lang="en" sz="1900">
                <a:solidFill>
                  <a:schemeClr val="lt1"/>
                </a:solidFill>
              </a:rPr>
              <a:t>Targeted Ad Highlights:</a:t>
            </a:r>
            <a:r>
              <a:rPr lang="en" sz="1900" u="sng">
                <a:solidFill>
                  <a:schemeClr val="lt1"/>
                </a:solidFill>
              </a:rPr>
              <a:t> </a:t>
            </a:r>
            <a:endParaRPr sz="1900" u="sng">
              <a:solidFill>
                <a:schemeClr val="lt1"/>
              </a:solidFill>
            </a:endParaRPr>
          </a:p>
          <a:p>
            <a:pPr indent="-340201" lvl="1" marL="914400" rtl="0" algn="l">
              <a:lnSpc>
                <a:spcPct val="160000"/>
              </a:lnSpc>
              <a:spcBef>
                <a:spcPts val="0"/>
              </a:spcBef>
              <a:spcAft>
                <a:spcPts val="0"/>
              </a:spcAft>
              <a:buClr>
                <a:schemeClr val="lt1"/>
              </a:buClr>
              <a:buSzPct val="100000"/>
              <a:buChar char="○"/>
            </a:pPr>
            <a:r>
              <a:rPr lang="en" sz="1900">
                <a:solidFill>
                  <a:schemeClr val="lt1"/>
                </a:solidFill>
              </a:rPr>
              <a:t>Family-Friendly Activities</a:t>
            </a:r>
            <a:endParaRPr sz="1900">
              <a:solidFill>
                <a:schemeClr val="lt1"/>
              </a:solidFill>
            </a:endParaRPr>
          </a:p>
          <a:p>
            <a:pPr indent="-340201" lvl="1" marL="914400" rtl="0" algn="l">
              <a:lnSpc>
                <a:spcPct val="160000"/>
              </a:lnSpc>
              <a:spcBef>
                <a:spcPts val="0"/>
              </a:spcBef>
              <a:spcAft>
                <a:spcPts val="0"/>
              </a:spcAft>
              <a:buClr>
                <a:schemeClr val="lt1"/>
              </a:buClr>
              <a:buSzPct val="100000"/>
              <a:buChar char="○"/>
            </a:pPr>
            <a:r>
              <a:rPr lang="en" sz="1900">
                <a:solidFill>
                  <a:schemeClr val="lt1"/>
                </a:solidFill>
              </a:rPr>
              <a:t>Relaxation and Wellness</a:t>
            </a:r>
            <a:endParaRPr sz="1900">
              <a:solidFill>
                <a:schemeClr val="lt1"/>
              </a:solidFill>
            </a:endParaRPr>
          </a:p>
          <a:p>
            <a:pPr indent="-340201" lvl="1" marL="914400" rtl="0" algn="l">
              <a:lnSpc>
                <a:spcPct val="160000"/>
              </a:lnSpc>
              <a:spcBef>
                <a:spcPts val="0"/>
              </a:spcBef>
              <a:spcAft>
                <a:spcPts val="0"/>
              </a:spcAft>
              <a:buClr>
                <a:schemeClr val="lt1"/>
              </a:buClr>
              <a:buSzPct val="100000"/>
              <a:buChar char="○"/>
            </a:pPr>
            <a:r>
              <a:rPr lang="en" sz="1900">
                <a:solidFill>
                  <a:schemeClr val="lt1"/>
                </a:solidFill>
              </a:rPr>
              <a:t>Flexible Itinerary Options</a:t>
            </a:r>
            <a:endParaRPr sz="1900">
              <a:solidFill>
                <a:schemeClr val="lt1"/>
              </a:solidFill>
            </a:endParaRPr>
          </a:p>
          <a:p>
            <a:pPr indent="-340201" lvl="1" marL="914400" rtl="0" algn="l">
              <a:lnSpc>
                <a:spcPct val="160000"/>
              </a:lnSpc>
              <a:spcBef>
                <a:spcPts val="0"/>
              </a:spcBef>
              <a:spcAft>
                <a:spcPts val="0"/>
              </a:spcAft>
              <a:buClr>
                <a:schemeClr val="lt1"/>
              </a:buClr>
              <a:buSzPct val="100000"/>
              <a:buChar char="○"/>
            </a:pPr>
            <a:r>
              <a:rPr lang="en" sz="1900">
                <a:solidFill>
                  <a:schemeClr val="lt1"/>
                </a:solidFill>
              </a:rPr>
              <a:t>Clear Pricing and Inclusions</a:t>
            </a:r>
            <a:endParaRPr sz="1900">
              <a:solidFill>
                <a:schemeClr val="lt1"/>
              </a:solidFill>
            </a:endParaRPr>
          </a:p>
          <a:p>
            <a:pPr indent="0" lvl="0" marL="0" rtl="0" algn="l">
              <a:spcBef>
                <a:spcPts val="400"/>
              </a:spcBef>
              <a:spcAft>
                <a:spcPts val="1200"/>
              </a:spcAft>
              <a:buNone/>
            </a:pPr>
            <a:r>
              <a:t/>
            </a:r>
            <a:endParaRPr/>
          </a:p>
        </p:txBody>
      </p:sp>
      <p:sp>
        <p:nvSpPr>
          <p:cNvPr id="132" name="Google Shape;132;p26"/>
          <p:cNvSpPr txBox="1"/>
          <p:nvPr/>
        </p:nvSpPr>
        <p:spPr>
          <a:xfrm>
            <a:off x="311700" y="3364475"/>
            <a:ext cx="8470800" cy="1477500"/>
          </a:xfrm>
          <a:prstGeom prst="rect">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Example: </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0" lvl="0" marL="457200" rtl="0" algn="l">
              <a:spcBef>
                <a:spcPts val="0"/>
              </a:spcBef>
              <a:spcAft>
                <a:spcPts val="0"/>
              </a:spcAft>
              <a:buNone/>
            </a:pPr>
            <a:r>
              <a:rPr lang="en" sz="1800">
                <a:solidFill>
                  <a:schemeClr val="lt1"/>
                </a:solidFill>
              </a:rPr>
              <a:t>“</a:t>
            </a:r>
            <a:r>
              <a:rPr b="1" lang="en" sz="1800">
                <a:solidFill>
                  <a:schemeClr val="lt1"/>
                </a:solidFill>
              </a:rPr>
              <a:t>Balance work and family time </a:t>
            </a:r>
            <a:r>
              <a:rPr lang="en" sz="1800">
                <a:solidFill>
                  <a:schemeClr val="lt1"/>
                </a:solidFill>
              </a:rPr>
              <a:t>with our curated travel package! Unlock </a:t>
            </a:r>
            <a:r>
              <a:rPr b="1" lang="en" sz="1800">
                <a:solidFill>
                  <a:schemeClr val="lt1"/>
                </a:solidFill>
              </a:rPr>
              <a:t>unforgettable moments</a:t>
            </a:r>
            <a:r>
              <a:rPr lang="en" sz="1800">
                <a:solidFill>
                  <a:schemeClr val="lt1"/>
                </a:solidFill>
              </a:rPr>
              <a:t> for your family in your </a:t>
            </a:r>
            <a:r>
              <a:rPr lang="en" sz="1800">
                <a:solidFill>
                  <a:schemeClr val="lt1"/>
                </a:solidFill>
              </a:rPr>
              <a:t>desired</a:t>
            </a:r>
            <a:r>
              <a:rPr lang="en" sz="1800">
                <a:solidFill>
                  <a:schemeClr val="lt1"/>
                </a:solidFill>
              </a:rPr>
              <a:t> destination.”</a:t>
            </a:r>
            <a:endParaRPr sz="1800">
              <a:solidFill>
                <a:schemeClr val="lt1"/>
              </a:solidFill>
            </a:endParaRPr>
          </a:p>
          <a:p>
            <a:pPr indent="0" lvl="0" marL="0" rtl="0" algn="l">
              <a:spcBef>
                <a:spcPts val="0"/>
              </a:spcBef>
              <a:spcAft>
                <a:spcPts val="0"/>
              </a:spcAft>
              <a:buNone/>
            </a:pPr>
            <a:r>
              <a:t/>
            </a:r>
            <a:endParaRPr b="1" sz="1200">
              <a:solidFill>
                <a:srgbClr val="374151"/>
              </a:solidFill>
              <a:highlight>
                <a:srgbClr val="F7F7F8"/>
              </a:highlight>
              <a:latin typeface="Roboto"/>
              <a:ea typeface="Roboto"/>
              <a:cs typeface="Roboto"/>
              <a:sym typeface="Roboto"/>
            </a:endParaRPr>
          </a:p>
        </p:txBody>
      </p:sp>
      <p:pic>
        <p:nvPicPr>
          <p:cNvPr id="133" name="Google Shape;133;p26"/>
          <p:cNvPicPr preferRelativeResize="0"/>
          <p:nvPr/>
        </p:nvPicPr>
        <p:blipFill>
          <a:blip r:embed="rId3">
            <a:alphaModFix/>
          </a:blip>
          <a:stretch>
            <a:fillRect/>
          </a:stretch>
        </p:blipFill>
        <p:spPr>
          <a:xfrm>
            <a:off x="4464000" y="1156612"/>
            <a:ext cx="4318622" cy="200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lt1"/>
                </a:solidFill>
              </a:rPr>
              <a:t>Deluxe</a:t>
            </a:r>
            <a:r>
              <a:rPr b="1" lang="en">
                <a:solidFill>
                  <a:schemeClr val="lt1"/>
                </a:solidFill>
              </a:rPr>
              <a:t> Package Insights</a:t>
            </a:r>
            <a:endParaRPr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8"/>
          <p:cNvPicPr preferRelativeResize="0"/>
          <p:nvPr/>
        </p:nvPicPr>
        <p:blipFill>
          <a:blip r:embed="rId3">
            <a:alphaModFix/>
          </a:blip>
          <a:stretch>
            <a:fillRect/>
          </a:stretch>
        </p:blipFill>
        <p:spPr>
          <a:xfrm>
            <a:off x="1287550" y="94637"/>
            <a:ext cx="6568924" cy="4954224"/>
          </a:xfrm>
          <a:prstGeom prst="rect">
            <a:avLst/>
          </a:prstGeom>
          <a:noFill/>
          <a:ln>
            <a:noFill/>
          </a:ln>
        </p:spPr>
      </p:pic>
      <p:sp>
        <p:nvSpPr>
          <p:cNvPr id="144" name="Google Shape;144;p28"/>
          <p:cNvSpPr txBox="1"/>
          <p:nvPr/>
        </p:nvSpPr>
        <p:spPr>
          <a:xfrm>
            <a:off x="73750" y="165925"/>
            <a:ext cx="1317900" cy="15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6AA84F"/>
                </a:solidFill>
              </a:rPr>
              <a:t>Deluxe: Customer Age and Gender</a:t>
            </a:r>
            <a:endParaRPr b="1" sz="1900">
              <a:solidFill>
                <a:srgbClr val="6AA8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9"/>
          <p:cNvPicPr preferRelativeResize="0"/>
          <p:nvPr/>
        </p:nvPicPr>
        <p:blipFill>
          <a:blip r:embed="rId3">
            <a:alphaModFix/>
          </a:blip>
          <a:stretch>
            <a:fillRect/>
          </a:stretch>
        </p:blipFill>
        <p:spPr>
          <a:xfrm>
            <a:off x="1545463" y="152400"/>
            <a:ext cx="6053067" cy="4838698"/>
          </a:xfrm>
          <a:prstGeom prst="rect">
            <a:avLst/>
          </a:prstGeom>
          <a:noFill/>
          <a:ln>
            <a:noFill/>
          </a:ln>
        </p:spPr>
      </p:pic>
      <p:sp>
        <p:nvSpPr>
          <p:cNvPr id="150" name="Google Shape;150;p29"/>
          <p:cNvSpPr txBox="1"/>
          <p:nvPr/>
        </p:nvSpPr>
        <p:spPr>
          <a:xfrm>
            <a:off x="73750" y="165925"/>
            <a:ext cx="1317900" cy="15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6AA84F"/>
                </a:solidFill>
              </a:rPr>
              <a:t>Deluxe: Customer Family Status</a:t>
            </a:r>
            <a:endParaRPr b="1" sz="1900">
              <a:solidFill>
                <a:srgbClr val="6AA84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0"/>
          <p:cNvPicPr preferRelativeResize="0"/>
          <p:nvPr/>
        </p:nvPicPr>
        <p:blipFill>
          <a:blip r:embed="rId3">
            <a:alphaModFix/>
          </a:blip>
          <a:stretch>
            <a:fillRect/>
          </a:stretch>
        </p:blipFill>
        <p:spPr>
          <a:xfrm>
            <a:off x="1597238" y="152400"/>
            <a:ext cx="5949530" cy="4838700"/>
          </a:xfrm>
          <a:prstGeom prst="rect">
            <a:avLst/>
          </a:prstGeom>
          <a:noFill/>
          <a:ln>
            <a:noFill/>
          </a:ln>
        </p:spPr>
      </p:pic>
      <p:sp>
        <p:nvSpPr>
          <p:cNvPr id="156" name="Google Shape;156;p30"/>
          <p:cNvSpPr txBox="1"/>
          <p:nvPr/>
        </p:nvSpPr>
        <p:spPr>
          <a:xfrm>
            <a:off x="73750" y="165925"/>
            <a:ext cx="1317900" cy="15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6AA84F"/>
                </a:solidFill>
              </a:rPr>
              <a:t>Deluxe: Customer Income and Living</a:t>
            </a:r>
            <a:endParaRPr b="1" sz="1900">
              <a:solidFill>
                <a:srgbClr val="6AA84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276525"/>
            <a:ext cx="8520600" cy="958800"/>
          </a:xfrm>
          <a:prstGeom prst="rect">
            <a:avLst/>
          </a:prstGeom>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920">
                <a:solidFill>
                  <a:schemeClr val="lt1"/>
                </a:solidFill>
              </a:rPr>
              <a:t>Customer Profile: Deluxe Package</a:t>
            </a:r>
            <a:endParaRPr b="1" sz="2920">
              <a:solidFill>
                <a:schemeClr val="lt1"/>
              </a:solidFill>
            </a:endParaRPr>
          </a:p>
        </p:txBody>
      </p:sp>
      <p:sp>
        <p:nvSpPr>
          <p:cNvPr id="162" name="Google Shape;162;p31"/>
          <p:cNvSpPr txBox="1"/>
          <p:nvPr>
            <p:ph idx="1" type="body"/>
          </p:nvPr>
        </p:nvSpPr>
        <p:spPr>
          <a:xfrm>
            <a:off x="311700" y="1419775"/>
            <a:ext cx="8520600" cy="3416400"/>
          </a:xfrm>
          <a:prstGeom prst="rect">
            <a:avLst/>
          </a:prstGeom>
          <a:ln cap="flat" cmpd="sng" w="28575">
            <a:solidFill>
              <a:srgbClr val="6AA84F"/>
            </a:solidFill>
            <a:prstDash val="solid"/>
            <a:round/>
            <a:headEnd len="sm" w="sm" type="none"/>
            <a:tailEnd len="sm" w="sm" type="none"/>
          </a:ln>
        </p:spPr>
        <p:txBody>
          <a:bodyPr anchorCtr="0" anchor="ctr" bIns="91425" lIns="91425" spcFirstLastPara="1" rIns="91425" wrap="square" tIns="91425">
            <a:normAutofit/>
          </a:bodyPr>
          <a:lstStyle/>
          <a:p>
            <a:pPr indent="-368300" lvl="0" marL="457200" rtl="0" algn="l">
              <a:lnSpc>
                <a:spcPct val="200000"/>
              </a:lnSpc>
              <a:spcBef>
                <a:spcPts val="0"/>
              </a:spcBef>
              <a:spcAft>
                <a:spcPts val="0"/>
              </a:spcAft>
              <a:buClr>
                <a:schemeClr val="lt1"/>
              </a:buClr>
              <a:buSzPts val="2200"/>
              <a:buChar char="●"/>
            </a:pPr>
            <a:r>
              <a:rPr lang="en" sz="2200">
                <a:solidFill>
                  <a:schemeClr val="lt1"/>
                </a:solidFill>
              </a:rPr>
              <a:t>Gender: Male </a:t>
            </a:r>
            <a:endParaRPr sz="2200">
              <a:solidFill>
                <a:schemeClr val="lt1"/>
              </a:solidFill>
            </a:endParaRPr>
          </a:p>
          <a:p>
            <a:pPr indent="-368300" lvl="0" marL="457200" rtl="0" algn="l">
              <a:lnSpc>
                <a:spcPct val="200000"/>
              </a:lnSpc>
              <a:spcBef>
                <a:spcPts val="0"/>
              </a:spcBef>
              <a:spcAft>
                <a:spcPts val="0"/>
              </a:spcAft>
              <a:buClr>
                <a:schemeClr val="lt1"/>
              </a:buClr>
              <a:buSzPts val="2200"/>
              <a:buChar char="●"/>
            </a:pPr>
            <a:r>
              <a:rPr lang="en" sz="2200">
                <a:solidFill>
                  <a:schemeClr val="lt1"/>
                </a:solidFill>
              </a:rPr>
              <a:t> Age: 30-37 years old</a:t>
            </a:r>
            <a:endParaRPr sz="2200">
              <a:solidFill>
                <a:schemeClr val="lt1"/>
              </a:solidFill>
            </a:endParaRPr>
          </a:p>
          <a:p>
            <a:pPr indent="-368300" lvl="0" marL="457200" rtl="0" algn="l">
              <a:lnSpc>
                <a:spcPct val="200000"/>
              </a:lnSpc>
              <a:spcBef>
                <a:spcPts val="0"/>
              </a:spcBef>
              <a:spcAft>
                <a:spcPts val="0"/>
              </a:spcAft>
              <a:buClr>
                <a:schemeClr val="lt1"/>
              </a:buClr>
              <a:buSzPts val="2200"/>
              <a:buChar char="●"/>
            </a:pPr>
            <a:r>
              <a:rPr lang="en" sz="2200">
                <a:solidFill>
                  <a:schemeClr val="lt1"/>
                </a:solidFill>
              </a:rPr>
              <a:t># of Children: 1-2</a:t>
            </a:r>
            <a:endParaRPr sz="2200">
              <a:solidFill>
                <a:schemeClr val="lt1"/>
              </a:solidFill>
            </a:endParaRPr>
          </a:p>
          <a:p>
            <a:pPr indent="-368300" lvl="0" marL="457200" rtl="0" algn="l">
              <a:lnSpc>
                <a:spcPct val="200000"/>
              </a:lnSpc>
              <a:spcBef>
                <a:spcPts val="0"/>
              </a:spcBef>
              <a:spcAft>
                <a:spcPts val="0"/>
              </a:spcAft>
              <a:buClr>
                <a:schemeClr val="lt1"/>
              </a:buClr>
              <a:buSzPts val="2200"/>
              <a:buChar char="●"/>
            </a:pPr>
            <a:r>
              <a:rPr lang="en" sz="2200">
                <a:solidFill>
                  <a:schemeClr val="lt1"/>
                </a:solidFill>
              </a:rPr>
              <a:t>Monthly Income: $16k-$27k</a:t>
            </a:r>
            <a:endParaRPr sz="2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Who We Are</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260675"/>
            <a:ext cx="8520600" cy="572700"/>
          </a:xfrm>
          <a:prstGeom prst="rect">
            <a:avLst/>
          </a:prstGeom>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220">
                <a:solidFill>
                  <a:schemeClr val="lt1"/>
                </a:solidFill>
              </a:rPr>
              <a:t>How to Position the Deluxe Package</a:t>
            </a:r>
            <a:endParaRPr sz="3220">
              <a:solidFill>
                <a:schemeClr val="lt1"/>
              </a:solidFill>
            </a:endParaRPr>
          </a:p>
        </p:txBody>
      </p:sp>
      <p:sp>
        <p:nvSpPr>
          <p:cNvPr id="168" name="Google Shape;168;p32"/>
          <p:cNvSpPr txBox="1"/>
          <p:nvPr>
            <p:ph idx="1" type="body"/>
          </p:nvPr>
        </p:nvSpPr>
        <p:spPr>
          <a:xfrm>
            <a:off x="311700" y="1062338"/>
            <a:ext cx="3999900" cy="2193600"/>
          </a:xfrm>
          <a:prstGeom prst="rect">
            <a:avLst/>
          </a:prstGeom>
          <a:ln cap="flat" cmpd="sng" w="28575">
            <a:solidFill>
              <a:srgbClr val="93C47D"/>
            </a:solidFill>
            <a:prstDash val="solid"/>
            <a:round/>
            <a:headEnd len="sm" w="sm" type="none"/>
            <a:tailEnd len="sm" w="sm" type="none"/>
          </a:ln>
        </p:spPr>
        <p:txBody>
          <a:bodyPr anchorCtr="0" anchor="ctr" bIns="91425" lIns="91425" spcFirstLastPara="1" rIns="91425" wrap="square" tIns="91425">
            <a:normAutofit fontScale="55000" lnSpcReduction="20000"/>
          </a:bodyPr>
          <a:lstStyle/>
          <a:p>
            <a:pPr indent="-321979" lvl="0" marL="457200" rtl="0" algn="l">
              <a:spcBef>
                <a:spcPts val="0"/>
              </a:spcBef>
              <a:spcAft>
                <a:spcPts val="0"/>
              </a:spcAft>
              <a:buClr>
                <a:schemeClr val="lt1"/>
              </a:buClr>
              <a:buSzPct val="100000"/>
              <a:buChar char="●"/>
            </a:pPr>
            <a:r>
              <a:rPr lang="en" sz="2673">
                <a:solidFill>
                  <a:schemeClr val="lt1"/>
                </a:solidFill>
              </a:rPr>
              <a:t>Targeted Ad Highlights: </a:t>
            </a:r>
            <a:endParaRPr sz="2673">
              <a:solidFill>
                <a:schemeClr val="lt1"/>
              </a:solidFill>
            </a:endParaRPr>
          </a:p>
          <a:p>
            <a:pPr indent="-321979" lvl="1" marL="914400" rtl="0" algn="l">
              <a:lnSpc>
                <a:spcPct val="160000"/>
              </a:lnSpc>
              <a:spcBef>
                <a:spcPts val="0"/>
              </a:spcBef>
              <a:spcAft>
                <a:spcPts val="0"/>
              </a:spcAft>
              <a:buClr>
                <a:schemeClr val="lt1"/>
              </a:buClr>
              <a:buSzPct val="100000"/>
              <a:buChar char="○"/>
            </a:pPr>
            <a:r>
              <a:rPr lang="en" sz="2673">
                <a:solidFill>
                  <a:schemeClr val="lt1"/>
                </a:solidFill>
              </a:rPr>
              <a:t>High-value vacation</a:t>
            </a:r>
            <a:endParaRPr sz="2673">
              <a:solidFill>
                <a:schemeClr val="lt1"/>
              </a:solidFill>
            </a:endParaRPr>
          </a:p>
          <a:p>
            <a:pPr indent="-321979" lvl="1" marL="914400" rtl="0" algn="l">
              <a:lnSpc>
                <a:spcPct val="160000"/>
              </a:lnSpc>
              <a:spcBef>
                <a:spcPts val="0"/>
              </a:spcBef>
              <a:spcAft>
                <a:spcPts val="0"/>
              </a:spcAft>
              <a:buClr>
                <a:schemeClr val="lt1"/>
              </a:buClr>
              <a:buSzPct val="100000"/>
              <a:buChar char="○"/>
            </a:pPr>
            <a:r>
              <a:rPr lang="en" sz="2673">
                <a:solidFill>
                  <a:schemeClr val="lt1"/>
                </a:solidFill>
              </a:rPr>
              <a:t>Family Bonding</a:t>
            </a:r>
            <a:endParaRPr sz="2673">
              <a:solidFill>
                <a:schemeClr val="lt1"/>
              </a:solidFill>
            </a:endParaRPr>
          </a:p>
          <a:p>
            <a:pPr indent="-321979" lvl="1" marL="914400" rtl="0" algn="l">
              <a:lnSpc>
                <a:spcPct val="160000"/>
              </a:lnSpc>
              <a:spcBef>
                <a:spcPts val="0"/>
              </a:spcBef>
              <a:spcAft>
                <a:spcPts val="0"/>
              </a:spcAft>
              <a:buClr>
                <a:schemeClr val="lt1"/>
              </a:buClr>
              <a:buSzPct val="100000"/>
              <a:buChar char="○"/>
            </a:pPr>
            <a:r>
              <a:rPr lang="en" sz="2673">
                <a:solidFill>
                  <a:schemeClr val="lt1"/>
                </a:solidFill>
              </a:rPr>
              <a:t>Activities and Resources for Younger Children</a:t>
            </a:r>
            <a:endParaRPr sz="2673">
              <a:solidFill>
                <a:schemeClr val="lt1"/>
              </a:solidFill>
            </a:endParaRPr>
          </a:p>
          <a:p>
            <a:pPr indent="-321979" lvl="1" marL="914400" rtl="0" algn="l">
              <a:lnSpc>
                <a:spcPct val="160000"/>
              </a:lnSpc>
              <a:spcBef>
                <a:spcPts val="0"/>
              </a:spcBef>
              <a:spcAft>
                <a:spcPts val="0"/>
              </a:spcAft>
              <a:buClr>
                <a:schemeClr val="lt1"/>
              </a:buClr>
              <a:buSzPct val="100000"/>
              <a:buChar char="○"/>
            </a:pPr>
            <a:r>
              <a:rPr lang="en" sz="2673">
                <a:solidFill>
                  <a:schemeClr val="lt1"/>
                </a:solidFill>
              </a:rPr>
              <a:t>Exotic and Beautiful destinations</a:t>
            </a:r>
            <a:endParaRPr sz="2673">
              <a:solidFill>
                <a:schemeClr val="lt1"/>
              </a:solidFill>
            </a:endParaRPr>
          </a:p>
          <a:p>
            <a:pPr indent="0" lvl="0" marL="0" rtl="0" algn="l">
              <a:spcBef>
                <a:spcPts val="400"/>
              </a:spcBef>
              <a:spcAft>
                <a:spcPts val="1200"/>
              </a:spcAft>
              <a:buNone/>
            </a:pPr>
            <a:r>
              <a:t/>
            </a:r>
            <a:endParaRPr/>
          </a:p>
        </p:txBody>
      </p:sp>
      <p:sp>
        <p:nvSpPr>
          <p:cNvPr id="169" name="Google Shape;169;p32"/>
          <p:cNvSpPr txBox="1"/>
          <p:nvPr/>
        </p:nvSpPr>
        <p:spPr>
          <a:xfrm>
            <a:off x="311700" y="3364475"/>
            <a:ext cx="8470800" cy="1714800"/>
          </a:xfrm>
          <a:prstGeom prst="rect">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E</a:t>
            </a:r>
            <a:r>
              <a:rPr lang="en" sz="1800">
                <a:solidFill>
                  <a:schemeClr val="lt1"/>
                </a:solidFill>
              </a:rPr>
              <a:t>xample: </a:t>
            </a:r>
            <a:endParaRPr sz="1800">
              <a:solidFill>
                <a:schemeClr val="lt1"/>
              </a:solidFill>
            </a:endParaRPr>
          </a:p>
          <a:p>
            <a:pPr indent="0" lvl="0" marL="457200" rtl="0" algn="l">
              <a:spcBef>
                <a:spcPts val="0"/>
              </a:spcBef>
              <a:spcAft>
                <a:spcPts val="0"/>
              </a:spcAft>
              <a:buNone/>
            </a:pPr>
            <a:r>
              <a:t/>
            </a:r>
            <a:endParaRPr sz="1800" u="sng">
              <a:solidFill>
                <a:schemeClr val="lt1"/>
              </a:solidFill>
            </a:endParaRPr>
          </a:p>
          <a:p>
            <a:pPr indent="0" lvl="0" marL="457200" rtl="0" algn="l">
              <a:lnSpc>
                <a:spcPct val="115000"/>
              </a:lnSpc>
              <a:spcBef>
                <a:spcPts val="0"/>
              </a:spcBef>
              <a:spcAft>
                <a:spcPts val="0"/>
              </a:spcAft>
              <a:buNone/>
            </a:pPr>
            <a:r>
              <a:rPr lang="en" sz="1800">
                <a:solidFill>
                  <a:schemeClr val="lt1"/>
                </a:solidFill>
              </a:rPr>
              <a:t>Luxury family vacation at an affordable price - “</a:t>
            </a:r>
            <a:r>
              <a:rPr b="1" lang="en" sz="1800">
                <a:solidFill>
                  <a:schemeClr val="lt1"/>
                </a:solidFill>
              </a:rPr>
              <a:t>treat </a:t>
            </a:r>
            <a:r>
              <a:rPr lang="en" sz="1800">
                <a:solidFill>
                  <a:schemeClr val="lt1"/>
                </a:solidFill>
              </a:rPr>
              <a:t>your family to a getaway”.</a:t>
            </a:r>
            <a:endParaRPr sz="1800">
              <a:solidFill>
                <a:schemeClr val="lt1"/>
              </a:solidFill>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p:txBody>
      </p:sp>
      <p:pic>
        <p:nvPicPr>
          <p:cNvPr id="170" name="Google Shape;170;p32"/>
          <p:cNvPicPr preferRelativeResize="0"/>
          <p:nvPr/>
        </p:nvPicPr>
        <p:blipFill>
          <a:blip r:embed="rId3">
            <a:alphaModFix/>
          </a:blip>
          <a:stretch>
            <a:fillRect/>
          </a:stretch>
        </p:blipFill>
        <p:spPr>
          <a:xfrm>
            <a:off x="4912400" y="985775"/>
            <a:ext cx="3337783" cy="22263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a:ln cap="flat" cmpd="sng" w="38100">
            <a:solidFill>
              <a:srgbClr val="38761D"/>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What’s next?</a:t>
            </a:r>
            <a:endParaRPr b="1">
              <a:solidFill>
                <a:schemeClr val="lt1"/>
              </a:solidFill>
            </a:endParaRPr>
          </a:p>
        </p:txBody>
      </p:sp>
      <p:sp>
        <p:nvSpPr>
          <p:cNvPr id="176" name="Google Shape;176;p33"/>
          <p:cNvSpPr txBox="1"/>
          <p:nvPr>
            <p:ph idx="1" type="body"/>
          </p:nvPr>
        </p:nvSpPr>
        <p:spPr>
          <a:xfrm>
            <a:off x="311700" y="1152475"/>
            <a:ext cx="8520600" cy="3416400"/>
          </a:xfrm>
          <a:prstGeom prst="rect">
            <a:avLst/>
          </a:prstGeom>
          <a:ln cap="flat" cmpd="sng" w="28575">
            <a:solidFill>
              <a:srgbClr val="B6D7A8"/>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Based on the data we have concluded that…</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Standard: Married men, ages between 36-44, income $21.5-32.5k, 1-2 children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Deluxe: Married men, ages between 30-37, income $16-27k, 1-2 children </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Focus on these customer profiles by promoting </a:t>
            </a:r>
            <a:r>
              <a:rPr b="1" lang="en">
                <a:solidFill>
                  <a:schemeClr val="lt1"/>
                </a:solidFill>
              </a:rPr>
              <a:t>family friendly, value packed</a:t>
            </a:r>
            <a:r>
              <a:rPr lang="en">
                <a:solidFill>
                  <a:schemeClr val="lt1"/>
                </a:solidFill>
              </a:rPr>
              <a:t> marketing materials.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ln cap="flat" cmpd="sng" w="3810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 sz="2920">
                <a:solidFill>
                  <a:schemeClr val="lt1"/>
                </a:solidFill>
              </a:rPr>
              <a:t>Travel Options Tailored to You</a:t>
            </a:r>
            <a:endParaRPr sz="3820">
              <a:solidFill>
                <a:schemeClr val="lt1"/>
              </a:solidFill>
            </a:endParaRPr>
          </a:p>
        </p:txBody>
      </p:sp>
      <p:sp>
        <p:nvSpPr>
          <p:cNvPr id="67" name="Google Shape;67;p15"/>
          <p:cNvSpPr txBox="1"/>
          <p:nvPr>
            <p:ph idx="1" type="body"/>
          </p:nvPr>
        </p:nvSpPr>
        <p:spPr>
          <a:xfrm>
            <a:off x="311700" y="1152475"/>
            <a:ext cx="8520600" cy="3416400"/>
          </a:xfrm>
          <a:prstGeom prst="rect">
            <a:avLst/>
          </a:prstGeom>
          <a:ln cap="flat" cmpd="sng" w="28575">
            <a:solidFill>
              <a:srgbClr val="6AA84F"/>
            </a:solidFill>
            <a:prstDash val="solid"/>
            <a:round/>
            <a:headEnd len="sm" w="sm" type="none"/>
            <a:tailEnd len="sm" w="sm" type="none"/>
          </a:ln>
        </p:spPr>
        <p:txBody>
          <a:bodyPr anchorCtr="0" anchor="t" bIns="91425" lIns="91425" spcFirstLastPara="1" rIns="91425" wrap="square" tIns="91425">
            <a:normAutofit/>
          </a:bodyPr>
          <a:lstStyle/>
          <a:p>
            <a:pPr indent="-387350" lvl="0" marL="457200" rtl="0" algn="l">
              <a:spcBef>
                <a:spcPts val="0"/>
              </a:spcBef>
              <a:spcAft>
                <a:spcPts val="0"/>
              </a:spcAft>
              <a:buClr>
                <a:srgbClr val="FFFFFF"/>
              </a:buClr>
              <a:buSzPts val="2500"/>
              <a:buChar char="-"/>
            </a:pPr>
            <a:r>
              <a:rPr lang="en" sz="2500">
                <a:solidFill>
                  <a:srgbClr val="FFFFFF"/>
                </a:solidFill>
              </a:rPr>
              <a:t>Currently offering 5 packages </a:t>
            </a:r>
            <a:endParaRPr sz="2500">
              <a:solidFill>
                <a:srgbClr val="FFFFFF"/>
              </a:solidFill>
            </a:endParaRPr>
          </a:p>
          <a:p>
            <a:pPr indent="-361950" lvl="1" marL="914400" rtl="0" algn="l">
              <a:spcBef>
                <a:spcPts val="0"/>
              </a:spcBef>
              <a:spcAft>
                <a:spcPts val="0"/>
              </a:spcAft>
              <a:buClr>
                <a:srgbClr val="FFFFFF"/>
              </a:buClr>
              <a:buSzPts val="2100"/>
              <a:buChar char="-"/>
            </a:pPr>
            <a:r>
              <a:rPr lang="en" sz="2100">
                <a:solidFill>
                  <a:srgbClr val="FFFFFF"/>
                </a:solidFill>
              </a:rPr>
              <a:t>Basic ($)</a:t>
            </a:r>
            <a:endParaRPr sz="2100">
              <a:solidFill>
                <a:srgbClr val="FFFFFF"/>
              </a:solidFill>
            </a:endParaRPr>
          </a:p>
          <a:p>
            <a:pPr indent="-361950" lvl="1" marL="914400" rtl="0" algn="l">
              <a:spcBef>
                <a:spcPts val="0"/>
              </a:spcBef>
              <a:spcAft>
                <a:spcPts val="0"/>
              </a:spcAft>
              <a:buClr>
                <a:srgbClr val="FFFFFF"/>
              </a:buClr>
              <a:buSzPts val="2100"/>
              <a:buChar char="-"/>
            </a:pPr>
            <a:r>
              <a:rPr lang="en" sz="2100">
                <a:solidFill>
                  <a:srgbClr val="FFFFFF"/>
                </a:solidFill>
              </a:rPr>
              <a:t>Standard($$)</a:t>
            </a:r>
            <a:endParaRPr sz="2100">
              <a:solidFill>
                <a:srgbClr val="FFFFFF"/>
              </a:solidFill>
            </a:endParaRPr>
          </a:p>
          <a:p>
            <a:pPr indent="-361950" lvl="1" marL="914400" rtl="0" algn="l">
              <a:spcBef>
                <a:spcPts val="0"/>
              </a:spcBef>
              <a:spcAft>
                <a:spcPts val="0"/>
              </a:spcAft>
              <a:buClr>
                <a:srgbClr val="FFFFFF"/>
              </a:buClr>
              <a:buSzPts val="2100"/>
              <a:buChar char="-"/>
            </a:pPr>
            <a:r>
              <a:rPr lang="en" sz="2100">
                <a:solidFill>
                  <a:srgbClr val="FFFFFF"/>
                </a:solidFill>
              </a:rPr>
              <a:t>King ($$$)</a:t>
            </a:r>
            <a:endParaRPr sz="2100">
              <a:solidFill>
                <a:srgbClr val="FFFFFF"/>
              </a:solidFill>
            </a:endParaRPr>
          </a:p>
          <a:p>
            <a:pPr indent="-361950" lvl="1" marL="914400" rtl="0" algn="l">
              <a:spcBef>
                <a:spcPts val="0"/>
              </a:spcBef>
              <a:spcAft>
                <a:spcPts val="0"/>
              </a:spcAft>
              <a:buClr>
                <a:srgbClr val="FFFFFF"/>
              </a:buClr>
              <a:buSzPts val="2100"/>
              <a:buChar char="-"/>
            </a:pPr>
            <a:r>
              <a:rPr lang="en" sz="2100">
                <a:solidFill>
                  <a:srgbClr val="FFFFFF"/>
                </a:solidFill>
              </a:rPr>
              <a:t>Deluxe ($$$$)</a:t>
            </a:r>
            <a:endParaRPr sz="2100">
              <a:solidFill>
                <a:srgbClr val="FFFFFF"/>
              </a:solidFill>
            </a:endParaRPr>
          </a:p>
          <a:p>
            <a:pPr indent="-361950" lvl="1" marL="914400" rtl="0" algn="l">
              <a:spcBef>
                <a:spcPts val="0"/>
              </a:spcBef>
              <a:spcAft>
                <a:spcPts val="0"/>
              </a:spcAft>
              <a:buClr>
                <a:srgbClr val="FFFFFF"/>
              </a:buClr>
              <a:buSzPts val="2100"/>
              <a:buChar char="-"/>
            </a:pPr>
            <a:r>
              <a:rPr lang="en" sz="2100">
                <a:solidFill>
                  <a:srgbClr val="FFFFFF"/>
                </a:solidFill>
              </a:rPr>
              <a:t>Super Deluxe ($$$$$)</a:t>
            </a:r>
            <a:endParaRPr sz="2100">
              <a:solidFill>
                <a:srgbClr val="FFFFFF"/>
              </a:solidFill>
            </a:endParaRPr>
          </a:p>
          <a:p>
            <a:pPr indent="0" lvl="0" marL="0" rtl="0" algn="l">
              <a:spcBef>
                <a:spcPts val="1200"/>
              </a:spcBef>
              <a:spcAft>
                <a:spcPts val="1200"/>
              </a:spcAft>
              <a:buNone/>
            </a:pPr>
            <a:r>
              <a:rPr lang="en" sz="2100">
                <a:solidFill>
                  <a:schemeClr val="lt1"/>
                </a:solidFill>
              </a:rPr>
              <a:t>Goal: </a:t>
            </a:r>
            <a:r>
              <a:rPr lang="en" sz="2100">
                <a:solidFill>
                  <a:schemeClr val="lt1"/>
                </a:solidFill>
              </a:rPr>
              <a:t>Analyze customer data to </a:t>
            </a:r>
            <a:r>
              <a:rPr b="1" lang="en" sz="2100">
                <a:solidFill>
                  <a:schemeClr val="lt1"/>
                </a:solidFill>
              </a:rPr>
              <a:t>increase conversion rate and overall sales</a:t>
            </a:r>
            <a:r>
              <a:rPr lang="en" sz="2100">
                <a:solidFill>
                  <a:schemeClr val="lt1"/>
                </a:solidFill>
              </a:rPr>
              <a:t> for </a:t>
            </a:r>
            <a:r>
              <a:rPr b="1" lang="en" sz="2100">
                <a:solidFill>
                  <a:schemeClr val="lt1"/>
                </a:solidFill>
              </a:rPr>
              <a:t>top 3</a:t>
            </a:r>
            <a:r>
              <a:rPr lang="en" sz="2100">
                <a:solidFill>
                  <a:schemeClr val="lt1"/>
                </a:solidFill>
              </a:rPr>
              <a:t> travel packages.</a:t>
            </a:r>
            <a:r>
              <a:rPr b="1" lang="en" sz="2100">
                <a:solidFill>
                  <a:schemeClr val="lt1"/>
                </a:solidFill>
              </a:rPr>
              <a:t> </a:t>
            </a:r>
            <a:endParaRPr b="1" sz="21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ln cap="flat" cmpd="sng" w="3810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920">
                <a:solidFill>
                  <a:schemeClr val="lt1"/>
                </a:solidFill>
              </a:rPr>
              <a:t>What type of data will we be looking at?</a:t>
            </a:r>
            <a:endParaRPr sz="3820">
              <a:solidFill>
                <a:schemeClr val="lt1"/>
              </a:solidFill>
            </a:endParaRPr>
          </a:p>
        </p:txBody>
      </p:sp>
      <p:sp>
        <p:nvSpPr>
          <p:cNvPr id="73" name="Google Shape;73;p16"/>
          <p:cNvSpPr txBox="1"/>
          <p:nvPr>
            <p:ph idx="1" type="body"/>
          </p:nvPr>
        </p:nvSpPr>
        <p:spPr>
          <a:xfrm>
            <a:off x="311700" y="1152475"/>
            <a:ext cx="8520600" cy="3416400"/>
          </a:xfrm>
          <a:prstGeom prst="rect">
            <a:avLst/>
          </a:prstGeom>
          <a:ln cap="flat" cmpd="sng" w="28575">
            <a:solidFill>
              <a:srgbClr val="6AA84F"/>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500"/>
          </a:p>
          <a:p>
            <a:pPr indent="-361950" lvl="0" marL="457200" rtl="0" algn="l">
              <a:spcBef>
                <a:spcPts val="1200"/>
              </a:spcBef>
              <a:spcAft>
                <a:spcPts val="0"/>
              </a:spcAft>
              <a:buClr>
                <a:schemeClr val="lt1"/>
              </a:buClr>
              <a:buSzPts val="2100"/>
              <a:buChar char="-"/>
            </a:pPr>
            <a:r>
              <a:rPr lang="en" sz="2500">
                <a:solidFill>
                  <a:schemeClr val="lt1"/>
                </a:solidFill>
              </a:rPr>
              <a:t>Last year’s sales data (</a:t>
            </a:r>
            <a:r>
              <a:rPr lang="en" sz="2500">
                <a:solidFill>
                  <a:schemeClr val="lt1"/>
                </a:solidFill>
              </a:rPr>
              <a:t>products sold, # of people visiting, package level pitched)</a:t>
            </a:r>
            <a:endParaRPr sz="2500">
              <a:solidFill>
                <a:schemeClr val="lt1"/>
              </a:solidFill>
            </a:endParaRPr>
          </a:p>
          <a:p>
            <a:pPr indent="0" lvl="0" marL="0" rtl="0" algn="l">
              <a:spcBef>
                <a:spcPts val="1200"/>
              </a:spcBef>
              <a:spcAft>
                <a:spcPts val="0"/>
              </a:spcAft>
              <a:buNone/>
            </a:pPr>
            <a:r>
              <a:t/>
            </a:r>
            <a:endParaRPr sz="2500">
              <a:solidFill>
                <a:schemeClr val="lt1"/>
              </a:solidFill>
            </a:endParaRPr>
          </a:p>
          <a:p>
            <a:pPr indent="-387350" lvl="0" marL="457200" rtl="0" algn="l">
              <a:lnSpc>
                <a:spcPct val="100000"/>
              </a:lnSpc>
              <a:spcBef>
                <a:spcPts val="1200"/>
              </a:spcBef>
              <a:spcAft>
                <a:spcPts val="0"/>
              </a:spcAft>
              <a:buClr>
                <a:schemeClr val="lt1"/>
              </a:buClr>
              <a:buSzPts val="2500"/>
              <a:buChar char="-"/>
            </a:pPr>
            <a:r>
              <a:rPr lang="en" sz="2500">
                <a:solidFill>
                  <a:schemeClr val="lt1"/>
                </a:solidFill>
              </a:rPr>
              <a:t>Customer data (gender, occupation, salary, etc.)</a:t>
            </a:r>
            <a:endParaRPr sz="2500">
              <a:solidFill>
                <a:schemeClr val="lt1"/>
              </a:solidFill>
            </a:endParaRPr>
          </a:p>
          <a:p>
            <a:pPr indent="0" lvl="0" marL="457200" rtl="0" algn="l">
              <a:spcBef>
                <a:spcPts val="0"/>
              </a:spcBef>
              <a:spcAft>
                <a:spcPts val="1200"/>
              </a:spcAft>
              <a:buNone/>
            </a:pPr>
            <a:r>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Last year we reached </a:t>
            </a:r>
            <a:r>
              <a:rPr b="1" lang="en" sz="4300">
                <a:solidFill>
                  <a:schemeClr val="lt1"/>
                </a:solidFill>
              </a:rPr>
              <a:t>4889</a:t>
            </a:r>
            <a:r>
              <a:rPr lang="en">
                <a:solidFill>
                  <a:schemeClr val="lt1"/>
                </a:solidFill>
              </a:rPr>
              <a:t> customers</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lt1"/>
                </a:solidFill>
              </a:rPr>
              <a:t>920</a:t>
            </a:r>
            <a:r>
              <a:rPr lang="en">
                <a:solidFill>
                  <a:schemeClr val="lt1"/>
                </a:solidFill>
              </a:rPr>
              <a:t> customers purchased our product</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87" name="Shape 87"/>
        <p:cNvGrpSpPr/>
        <p:nvPr/>
      </p:nvGrpSpPr>
      <p:grpSpPr>
        <a:xfrm>
          <a:off x="0" y="0"/>
          <a:ext cx="0" cy="0"/>
          <a:chOff x="0" y="0"/>
          <a:chExt cx="0" cy="0"/>
        </a:xfrm>
      </p:grpSpPr>
      <p:sp>
        <p:nvSpPr>
          <p:cNvPr id="88" name="Google Shape;88;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lt1"/>
                </a:solidFill>
              </a:rPr>
              <a:t>19% </a:t>
            </a:r>
            <a:r>
              <a:rPr lang="en">
                <a:solidFill>
                  <a:schemeClr val="lt1"/>
                </a:solidFill>
              </a:rPr>
              <a:t>Conversion Rate</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0"/>
          <p:cNvSpPr txBox="1"/>
          <p:nvPr/>
        </p:nvSpPr>
        <p:spPr>
          <a:xfrm>
            <a:off x="33150" y="165925"/>
            <a:ext cx="1340400" cy="10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6AA84F"/>
                </a:solidFill>
              </a:rPr>
              <a:t>Overall Customer Base</a:t>
            </a:r>
            <a:endParaRPr b="1" sz="1900">
              <a:solidFill>
                <a:srgbClr val="6AA84F"/>
              </a:solidFill>
            </a:endParaRPr>
          </a:p>
        </p:txBody>
      </p:sp>
      <p:pic>
        <p:nvPicPr>
          <p:cNvPr id="94" name="Google Shape;94;p20"/>
          <p:cNvPicPr preferRelativeResize="0"/>
          <p:nvPr/>
        </p:nvPicPr>
        <p:blipFill>
          <a:blip r:embed="rId3">
            <a:alphaModFix/>
          </a:blip>
          <a:stretch>
            <a:fillRect/>
          </a:stretch>
        </p:blipFill>
        <p:spPr>
          <a:xfrm>
            <a:off x="1525950" y="152400"/>
            <a:ext cx="6185389" cy="48386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98" name="Shape 98"/>
        <p:cNvGrpSpPr/>
        <p:nvPr/>
      </p:nvGrpSpPr>
      <p:grpSpPr>
        <a:xfrm>
          <a:off x="0" y="0"/>
          <a:ext cx="0" cy="0"/>
          <a:chOff x="0" y="0"/>
          <a:chExt cx="0" cy="0"/>
        </a:xfrm>
      </p:grpSpPr>
      <p:sp>
        <p:nvSpPr>
          <p:cNvPr id="99" name="Google Shape;99;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lt1"/>
                </a:solidFill>
              </a:rPr>
              <a:t>Standard Package Insights</a:t>
            </a:r>
            <a:endParaRPr b="1">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