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d2e1e36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d2e1e36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d2e1e36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d2e1e36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d2e1e36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d2e1e36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d2e1e3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d2e1e3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d2e1e369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d2e1e369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d2e1e36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d2e1e36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cd2e1e36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cd2e1e36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d2e1e36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d2e1e36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2e1e36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d2e1e36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cd2e1e3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cd2e1e3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d2e1e3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d2e1e3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d2e1e36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d2e1e36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d2e1e36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d2e1e36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morphy2.readthedocs.io/en/0.2/user/index.html" TargetMode="External"/><Relationship Id="rId4" Type="http://schemas.openxmlformats.org/officeDocument/2006/relationships/hyperlink" Target="https://github.com/eternnoir/pyTelegramBotAPI" TargetMode="External"/><Relationship Id="rId9" Type="http://schemas.openxmlformats.org/officeDocument/2006/relationships/hyperlink" Target="https://zen.yandex.ru/media/id/5e6e74ebd62d417b2fa90e19/algoritm-poiskovoi-sistemy-5e93acd3984e257a1970dd57" TargetMode="External"/><Relationship Id="rId5" Type="http://schemas.openxmlformats.org/officeDocument/2006/relationships/hyperlink" Target="https://requests.readthedocs.io/en/master/" TargetMode="External"/><Relationship Id="rId6" Type="http://schemas.openxmlformats.org/officeDocument/2006/relationships/hyperlink" Target="https://habr.com/ru/post/351930/" TargetMode="External"/><Relationship Id="rId7" Type="http://schemas.openxmlformats.org/officeDocument/2006/relationships/hyperlink" Target="https://yandex.ru/turbo/wiki.rookee.ru/s/algoritmy-poiskovyh-sistem/" TargetMode="External"/><Relationship Id="rId8" Type="http://schemas.openxmlformats.org/officeDocument/2006/relationships/hyperlink" Target="https://yandex.ru/turbo/wiki.rookee.ru/s/algoritmy-poiskovyh-siste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79"/>
              <a:t>Муниципальное автономное образовательное учреждение “Лицей №2”</a:t>
            </a:r>
            <a:endParaRPr sz="18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29950"/>
            <a:ext cx="85206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solidFill>
                  <a:srgbClr val="000000"/>
                </a:solidFill>
              </a:rPr>
              <a:t>Программирование интерактивного чат-бота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23600" y="2924200"/>
            <a:ext cx="240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ученик 10А Почуев Э.К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ученики 10Б Кузьмин А.А,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Шаяхметов А. 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Юриков М.Д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Солдатова С.Е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Свиридченко С.В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67350" y="4712400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Альметьевск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Графическая оболочка</a:t>
            </a:r>
            <a:endParaRPr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675" y="1237125"/>
            <a:ext cx="3362650" cy="3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Принцип работы</a:t>
            </a:r>
            <a:endParaRPr b="1"/>
          </a:p>
        </p:txBody>
      </p:sp>
      <p:grpSp>
        <p:nvGrpSpPr>
          <p:cNvPr id="119" name="Google Shape;119;p23"/>
          <p:cNvGrpSpPr/>
          <p:nvPr/>
        </p:nvGrpSpPr>
        <p:grpSpPr>
          <a:xfrm>
            <a:off x="3357150" y="1240563"/>
            <a:ext cx="2429702" cy="3448188"/>
            <a:chOff x="3357150" y="1240563"/>
            <a:chExt cx="2429702" cy="3448188"/>
          </a:xfrm>
        </p:grpSpPr>
        <p:sp>
          <p:nvSpPr>
            <p:cNvPr id="120" name="Google Shape;120;p23"/>
            <p:cNvSpPr txBox="1"/>
            <p:nvPr/>
          </p:nvSpPr>
          <p:spPr>
            <a:xfrm>
              <a:off x="3828900" y="1240563"/>
              <a:ext cx="1486200" cy="7389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/>
                <a:t>Получение запроса</a:t>
              </a:r>
              <a:endParaRPr b="1" sz="1800"/>
            </a:p>
          </p:txBody>
        </p:sp>
        <p:sp>
          <p:nvSpPr>
            <p:cNvPr id="121" name="Google Shape;121;p23"/>
            <p:cNvSpPr txBox="1"/>
            <p:nvPr/>
          </p:nvSpPr>
          <p:spPr>
            <a:xfrm>
              <a:off x="3846450" y="2143650"/>
              <a:ext cx="1451100" cy="7389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/>
                <a:t>обработка запроса</a:t>
              </a:r>
              <a:endParaRPr b="1" sz="1800"/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3682200" y="3949850"/>
              <a:ext cx="1779600" cy="7389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/>
                <a:t>Вывод информации</a:t>
              </a:r>
              <a:endParaRPr b="1" sz="1800"/>
            </a:p>
          </p:txBody>
        </p:sp>
        <p:sp>
          <p:nvSpPr>
            <p:cNvPr id="123" name="Google Shape;123;p23"/>
            <p:cNvSpPr txBox="1"/>
            <p:nvPr/>
          </p:nvSpPr>
          <p:spPr>
            <a:xfrm>
              <a:off x="3357152" y="3046738"/>
              <a:ext cx="2429700" cy="7389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/>
                <a:t>получение ответа из базы данных</a:t>
              </a:r>
              <a:endParaRPr b="1" sz="1800"/>
            </a:p>
          </p:txBody>
        </p:sp>
        <p:cxnSp>
          <p:nvCxnSpPr>
            <p:cNvPr id="124" name="Google Shape;124;p23"/>
            <p:cNvCxnSpPr>
              <a:stCxn id="120" idx="3"/>
              <a:endCxn id="121" idx="3"/>
            </p:cNvCxnSpPr>
            <p:nvPr/>
          </p:nvCxnSpPr>
          <p:spPr>
            <a:xfrm flipH="1">
              <a:off x="5297700" y="1610013"/>
              <a:ext cx="17400" cy="903000"/>
            </a:xfrm>
            <a:prstGeom prst="curvedConnector3">
              <a:avLst>
                <a:gd fmla="val -1345339" name="adj1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23"/>
            <p:cNvCxnSpPr>
              <a:stCxn id="121" idx="1"/>
              <a:endCxn id="123" idx="1"/>
            </p:cNvCxnSpPr>
            <p:nvPr/>
          </p:nvCxnSpPr>
          <p:spPr>
            <a:xfrm flipH="1">
              <a:off x="3357150" y="2513100"/>
              <a:ext cx="489300" cy="903000"/>
            </a:xfrm>
            <a:prstGeom prst="curvedConnector3">
              <a:avLst>
                <a:gd fmla="val 148666" name="adj1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3"/>
            <p:cNvCxnSpPr>
              <a:stCxn id="123" idx="3"/>
              <a:endCxn id="122" idx="3"/>
            </p:cNvCxnSpPr>
            <p:nvPr/>
          </p:nvCxnSpPr>
          <p:spPr>
            <a:xfrm flipH="1">
              <a:off x="5461652" y="3416188"/>
              <a:ext cx="325200" cy="903000"/>
            </a:xfrm>
            <a:prstGeom prst="curvedConnector3">
              <a:avLst>
                <a:gd fmla="val -73224" name="adj1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Финальный вид и оценка</a:t>
            </a:r>
            <a:endParaRPr b="1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50" y="1336825"/>
            <a:ext cx="2175750" cy="311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900" y="1170125"/>
            <a:ext cx="5411700" cy="334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Вывод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Мы показали вам нашу реализацию чат-бота, рассказали о его плюсах и минусах, выделили особенности и сравнили с аналогами.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Мы улучшили наши навыки программирования и работы в команде.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В процессе разработки мы получили важные советы по презентации нашего проекта от нашего питчера, а в конце хакатона он оставил нам свои контакты. Через пару дней к нам обратился представитель Ростелекома с предложением сотрудничества.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Источники</a:t>
            </a:r>
            <a:endParaRPr b="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Документация для библиотек на языке Python: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https://pymorphy2.readthedocs.io/en/0.2/user/index.html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https://github.com/eternnoir/pyTelegramBotAPI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https://requests.readthedocs.io/en/master/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Литература: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https://habr.com/ru/post/351930/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https://yandex.ru/turbo/wiki.rookee.ru/s/algoritmy-poiskovyh-sistem</a:t>
            </a:r>
            <a:r>
              <a:rPr lang="ru" u="sng">
                <a:solidFill>
                  <a:schemeClr val="hlink"/>
                </a:solidFill>
                <a:hlinkClick r:id="rId8"/>
              </a:rPr>
              <a:t>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https://zen.yandex.ru/media/id/5e6e74ebd62d417b2fa90e19/algoritm-poiskovoi-sistemy-5e93acd3984e257a1970dd57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Содержание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74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Введение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Актуальность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Цели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Задачи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Бот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Модули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Принцип работы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Заключение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Финальный вид и оценка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ru">
                <a:solidFill>
                  <a:srgbClr val="000000"/>
                </a:solidFill>
              </a:rPr>
              <a:t>Вывод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Источники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Актуальность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Нашей команде было интересно попробовать свои силы в промышленном программировании. В этом году мы приняли участие в хакатоне Цифрового прорыва. Из всех представленных на нём кейсов нас привлек вариант от Ростелекома (чат-бот) по следующим причи</a:t>
            </a:r>
            <a:r>
              <a:rPr lang="ru">
                <a:solidFill>
                  <a:srgbClr val="000000"/>
                </a:solidFill>
              </a:rPr>
              <a:t>нам: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 наше время создание чат-ботов является одним из самых прибыльных сфер в ИТ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Боты позволяют минимизировать затрат</a:t>
            </a:r>
            <a:r>
              <a:rPr lang="ru">
                <a:solidFill>
                  <a:srgbClr val="000000"/>
                </a:solidFill>
              </a:rPr>
              <a:t>ы на </a:t>
            </a:r>
            <a:r>
              <a:rPr lang="ru">
                <a:solidFill>
                  <a:srgbClr val="000000"/>
                </a:solidFill>
              </a:rPr>
              <a:t>обучение специалистов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3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Создание интерактивного бота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Поднятие квалификации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Полезные знакомства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Пополнение портфолио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Задачи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Разбить задачу на подзадачи (мод</a:t>
            </a:r>
            <a:r>
              <a:rPr lang="ru">
                <a:solidFill>
                  <a:srgbClr val="000000"/>
                </a:solidFill>
              </a:rPr>
              <a:t>ули)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Осуществить сборку модулей в единую систему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Провести тестирование, выявить баги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Доработать прототип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Провести оценку итогового продукта, сравнить с аналогами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Запустить на хостинге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Модули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реализации нашего решения мы руководствовались принципом “разделяй и властвуй”. Мы распределили обязанности, каждый должен решить свою подзадачу. Их решения в конце мы объединим в одно.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Парсер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Морфологический анализатор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Поисковой алгоритм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Графическая оболочка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Парсер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Парсер - это ПО, выделяющее определенные части информации из массива данных.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3588"/>
            <a:ext cx="4267203" cy="28341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Морфологический анализатор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Морфологический анализатор это набор алгоритмов, которые занимается сопоставлением отдельных слов и словоформ в словаре и выяснением грамматических характеристик слов.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В нашем случае анализатор приводит слово к начальной форме для их последующего использования в следующем модуле.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5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Поисковой алгоритм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ru" sz="1829">
                <a:solidFill>
                  <a:srgbClr val="000000"/>
                </a:solidFill>
              </a:rPr>
              <a:t>Релевантность поиска — это соответствие поисковой выдачи запросу пользователя, она тесно связана с поисковой оптимизацией. </a:t>
            </a:r>
            <a:r>
              <a:rPr lang="ru">
                <a:solidFill>
                  <a:srgbClr val="0E0E0F"/>
                </a:solidFill>
              </a:rPr>
              <a:t>В поисковых службах более релевантные результаты отображаются выше. Менее релевантные — ниже.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ru" sz="1629">
                <a:solidFill>
                  <a:srgbClr val="000000"/>
                </a:solidFill>
              </a:rPr>
              <a:t>Виды релевантности: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ru" sz="1629">
                <a:solidFill>
                  <a:srgbClr val="000000"/>
                </a:solidFill>
              </a:rPr>
              <a:t>Формальная — решение принимает робот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ru" sz="1629">
                <a:solidFill>
                  <a:srgbClr val="000000"/>
                </a:solidFill>
              </a:rPr>
              <a:t>Содержательная — за релевантность отвечает живой человек — асессор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30"/>
              <a:buChar char="●"/>
            </a:pPr>
            <a:r>
              <a:rPr lang="ru" sz="1629">
                <a:solidFill>
                  <a:srgbClr val="000000"/>
                </a:solidFill>
              </a:rPr>
              <a:t>Пертинентная — за удовлетворение запросов пользователей отвечают сами пользователи.</a:t>
            </a:r>
            <a:endParaRPr sz="124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