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152" y="-1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06.10.20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06.10.20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06.10.20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06.10.20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06.10.20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06.10.20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06.10.20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06.10.20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06.10.20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06.10.20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06.10.20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06.10.20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.us.cloud-object-storage.appdomain.cloud/cf-courses-data/CognitiveClass/DP0701EN/version-2/Data-Collisions.cs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322943" y="4065701"/>
            <a:ext cx="7772400" cy="122502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dirty="0" smtClean="0"/>
              <a:t>Car Accident Severity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50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Conclusions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70</a:t>
            </a:r>
            <a:r>
              <a:rPr lang="en-US" sz="2000" dirty="0"/>
              <a:t>% of accidents resulted in property damage while other 30% involved </a:t>
            </a:r>
            <a:r>
              <a:rPr lang="en-US" sz="2000" dirty="0" smtClean="0"/>
              <a:t>injuries.</a:t>
            </a:r>
          </a:p>
          <a:p>
            <a:r>
              <a:rPr lang="en-US" sz="2000" dirty="0" smtClean="0"/>
              <a:t>Most </a:t>
            </a:r>
            <a:r>
              <a:rPr lang="en-US" sz="2000" dirty="0"/>
              <a:t>of collisions happened either at the block or at the intersection.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almost 62% of cases 2 people get in a car </a:t>
            </a:r>
            <a:r>
              <a:rPr lang="en-US" sz="2000" dirty="0" smtClean="0"/>
              <a:t>accident.</a:t>
            </a:r>
            <a:endParaRPr lang="en-US" sz="2000" dirty="0"/>
          </a:p>
          <a:p>
            <a:r>
              <a:rPr lang="en-US" sz="2000" dirty="0" smtClean="0"/>
              <a:t>In </a:t>
            </a:r>
            <a:r>
              <a:rPr lang="en-US" sz="2000" dirty="0"/>
              <a:t>nearly 78% 2 cars are affected by the </a:t>
            </a:r>
            <a:r>
              <a:rPr lang="en-US" sz="2000" dirty="0" smtClean="0"/>
              <a:t>collision.</a:t>
            </a:r>
          </a:p>
          <a:p>
            <a:r>
              <a:rPr lang="en-US" sz="2000" dirty="0" smtClean="0"/>
              <a:t>Traffic </a:t>
            </a:r>
            <a:r>
              <a:rPr lang="en-US" sz="2000" dirty="0"/>
              <a:t>accidents usually happen during daytime with clear weather and dry road condition.</a:t>
            </a:r>
            <a:r>
              <a:rPr lang="ru-RU" sz="2000" dirty="0"/>
              <a:t> </a:t>
            </a:r>
            <a:endParaRPr lang="en-US" sz="2000" dirty="0" smtClean="0"/>
          </a:p>
          <a:p>
            <a:r>
              <a:rPr lang="en-US" sz="2000" dirty="0"/>
              <a:t>All three algorithms showed similar results, while Logistic regression and Decision Tree showed better results in evaluating model </a:t>
            </a:r>
            <a:r>
              <a:rPr lang="en-US" sz="2000" dirty="0" smtClean="0"/>
              <a:t>accuracy.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6315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Business Problem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037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Traffic collisions are in first place </a:t>
            </a:r>
            <a:r>
              <a:rPr lang="en-US" sz="2000" dirty="0" smtClean="0"/>
              <a:t>based on the </a:t>
            </a:r>
            <a:r>
              <a:rPr lang="en-US" sz="2000" dirty="0"/>
              <a:t>number of deaths and injuries</a:t>
            </a:r>
            <a:r>
              <a:rPr lang="ru-RU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A</a:t>
            </a:r>
            <a:r>
              <a:rPr lang="en-US" sz="2000" dirty="0" smtClean="0"/>
              <a:t>ccidents </a:t>
            </a:r>
            <a:r>
              <a:rPr lang="en-US" sz="2000" dirty="0"/>
              <a:t>occur for many reasons, including both technological and human </a:t>
            </a:r>
            <a:r>
              <a:rPr lang="en-US" sz="2000" dirty="0" smtClean="0"/>
              <a:t>factors </a:t>
            </a:r>
          </a:p>
          <a:p>
            <a:pPr marL="0" indent="0">
              <a:buNone/>
            </a:pPr>
            <a:r>
              <a:rPr lang="en-US" sz="2000" dirty="0" smtClean="0"/>
              <a:t>Is there a mechanism to predict the possibility of a car accident and its severity?</a:t>
            </a:r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Goal </a:t>
            </a:r>
            <a:r>
              <a:rPr lang="en-US" sz="2000" dirty="0" smtClean="0"/>
              <a:t>:</a:t>
            </a:r>
            <a:endParaRPr lang="ru-RU" sz="2000" dirty="0"/>
          </a:p>
          <a:p>
            <a:pPr lvl="0"/>
            <a:r>
              <a:rPr lang="en-US" sz="2000" dirty="0" smtClean="0"/>
              <a:t>identify </a:t>
            </a:r>
            <a:r>
              <a:rPr lang="en-US" sz="2000" dirty="0"/>
              <a:t>and analyze the factors that cause traffic </a:t>
            </a:r>
            <a:r>
              <a:rPr lang="en-US" sz="2000" dirty="0" smtClean="0"/>
              <a:t>collisions</a:t>
            </a:r>
            <a:endParaRPr lang="ru-RU" sz="2000" dirty="0"/>
          </a:p>
          <a:p>
            <a:pPr lvl="0"/>
            <a:r>
              <a:rPr lang="en-US" sz="2000" dirty="0" smtClean="0"/>
              <a:t>create </a:t>
            </a:r>
            <a:r>
              <a:rPr lang="en-US" sz="2000" dirty="0"/>
              <a:t>a model that will predict the severity of car </a:t>
            </a:r>
            <a:r>
              <a:rPr lang="en-US" sz="2000" dirty="0" smtClean="0"/>
              <a:t>accidents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969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Data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D</a:t>
            </a:r>
            <a:r>
              <a:rPr lang="en-US" sz="2000" dirty="0" err="1" smtClean="0"/>
              <a:t>ataframe</a:t>
            </a:r>
            <a:r>
              <a:rPr lang="en-US" sz="2000" dirty="0" smtClean="0"/>
              <a:t> with </a:t>
            </a:r>
            <a:r>
              <a:rPr lang="en-US" sz="2000" dirty="0"/>
              <a:t>accident </a:t>
            </a:r>
            <a:r>
              <a:rPr lang="en-US" sz="2000" dirty="0" smtClean="0"/>
              <a:t>severity of all collision types in Seattle, 2004-2020, available from </a:t>
            </a:r>
            <a:r>
              <a:rPr lang="en-US" sz="2000" dirty="0" smtClean="0">
                <a:hlinkClick r:id="rId2"/>
              </a:rPr>
              <a:t>IBM</a:t>
            </a:r>
            <a:endParaRPr lang="en-US" sz="2000" dirty="0" smtClean="0"/>
          </a:p>
          <a:p>
            <a:r>
              <a:rPr lang="en-US" sz="2000" dirty="0" smtClean="0"/>
              <a:t>Total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194,673 </a:t>
            </a:r>
            <a:r>
              <a:rPr lang="en-US" sz="2000" dirty="0" smtClean="0"/>
              <a:t>entries and 37 features</a:t>
            </a:r>
          </a:p>
          <a:p>
            <a:r>
              <a:rPr lang="en-US" sz="2000" dirty="0" smtClean="0"/>
              <a:t>After cleaning: </a:t>
            </a:r>
            <a:r>
              <a:rPr lang="en-US" sz="2000" dirty="0"/>
              <a:t>187,524 entries and 9 </a:t>
            </a:r>
            <a:r>
              <a:rPr lang="en-US" sz="2000" dirty="0" smtClean="0"/>
              <a:t>features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Target variable: SEVERITYCODE</a:t>
            </a:r>
          </a:p>
          <a:p>
            <a:pPr lvl="0"/>
            <a:r>
              <a:rPr lang="en-US" sz="2000" dirty="0" smtClean="0"/>
              <a:t>Independent variables:</a:t>
            </a:r>
          </a:p>
          <a:p>
            <a:pPr lvl="1"/>
            <a:r>
              <a:rPr lang="en-US" sz="1600" dirty="0" smtClean="0"/>
              <a:t>'</a:t>
            </a:r>
            <a:r>
              <a:rPr lang="en-US" sz="1600" dirty="0"/>
              <a:t>WEATHER' - A description of the weather conditions during the time of the collision;</a:t>
            </a:r>
            <a:endParaRPr lang="ru-RU" sz="1600" dirty="0"/>
          </a:p>
          <a:p>
            <a:pPr lvl="1"/>
            <a:r>
              <a:rPr lang="en-US" sz="1600" dirty="0"/>
              <a:t>'ROADCOND' - The condition of the road during the collision;</a:t>
            </a:r>
            <a:endParaRPr lang="ru-RU" sz="1600" dirty="0"/>
          </a:p>
          <a:p>
            <a:pPr lvl="1"/>
            <a:r>
              <a:rPr lang="en-US" sz="1600" dirty="0"/>
              <a:t>'LIGHTCOND' - The light conditions during the collision.</a:t>
            </a:r>
            <a:endParaRPr lang="ru-RU" sz="16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20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l"/>
            <a:r>
              <a:rPr lang="en-US" sz="3200" dirty="0"/>
              <a:t>Accident severity </a:t>
            </a:r>
            <a:r>
              <a:rPr lang="en-US" sz="3200" dirty="0" smtClean="0"/>
              <a:t>distribution</a:t>
            </a:r>
            <a:endParaRPr lang="ru-RU" sz="3200" dirty="0"/>
          </a:p>
        </p:txBody>
      </p:sp>
      <p:pic>
        <p:nvPicPr>
          <p:cNvPr id="4" name="Изображение 3" descr="Unknow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4"/>
          <a:stretch/>
        </p:blipFill>
        <p:spPr>
          <a:xfrm>
            <a:off x="0" y="1511905"/>
            <a:ext cx="9144000" cy="384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1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200" dirty="0"/>
              <a:t>Annual amount of traffic </a:t>
            </a:r>
            <a:r>
              <a:rPr lang="en-US" sz="3200" dirty="0" smtClean="0"/>
              <a:t>accidents</a:t>
            </a:r>
            <a:endParaRPr lang="ru-RU" sz="3200" dirty="0"/>
          </a:p>
        </p:txBody>
      </p:sp>
      <p:pic>
        <p:nvPicPr>
          <p:cNvPr id="6" name="Изображение 5" descr="Unknown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81365"/>
            <a:ext cx="7162800" cy="439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200" dirty="0"/>
              <a:t>Address type of traffic </a:t>
            </a:r>
            <a:r>
              <a:rPr lang="en-US" sz="3200" dirty="0" smtClean="0"/>
              <a:t>accidents</a:t>
            </a:r>
            <a:endParaRPr lang="ru-RU" sz="3200" dirty="0"/>
          </a:p>
        </p:txBody>
      </p:sp>
      <p:pic>
        <p:nvPicPr>
          <p:cNvPr id="4" name="Изображение 3" descr="Unknown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77" y="1181365"/>
            <a:ext cx="6245246" cy="42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398198"/>
            <a:ext cx="8229600" cy="952500"/>
          </a:xfrm>
        </p:spPr>
        <p:txBody>
          <a:bodyPr>
            <a:noAutofit/>
          </a:bodyPr>
          <a:lstStyle/>
          <a:p>
            <a:pPr lvl="0" algn="l"/>
            <a:r>
              <a:rPr lang="en-US" sz="2800" dirty="0"/>
              <a:t>Number of People and Vehicles involved in traffic accidents</a:t>
            </a:r>
            <a:br>
              <a:rPr lang="en-US" sz="2800" dirty="0"/>
            </a:br>
            <a:endParaRPr lang="ru-RU" sz="2800" dirty="0"/>
          </a:p>
        </p:txBody>
      </p:sp>
      <p:pic>
        <p:nvPicPr>
          <p:cNvPr id="5" name="Изображение 4" descr="Unknown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4150"/>
            <a:ext cx="9144000" cy="344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52500"/>
          </a:xfrm>
        </p:spPr>
        <p:txBody>
          <a:bodyPr>
            <a:noAutofit/>
          </a:bodyPr>
          <a:lstStyle/>
          <a:p>
            <a:pPr lvl="0" algn="l"/>
            <a:r>
              <a:rPr lang="en-US" sz="3200" dirty="0"/>
              <a:t>Weather, Road and Light conditions and Accident Severity</a:t>
            </a:r>
            <a:br>
              <a:rPr lang="en-US" sz="3200" dirty="0"/>
            </a:br>
            <a:endParaRPr lang="ru-RU" sz="3200" dirty="0"/>
          </a:p>
        </p:txBody>
      </p:sp>
      <p:pic>
        <p:nvPicPr>
          <p:cNvPr id="4" name="Изображение 3" descr="Unknown-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824"/>
            <a:ext cx="9144000" cy="345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9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Classification algorithms</a:t>
            </a:r>
            <a:endParaRPr lang="ru-RU" sz="320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906762" y="3607405"/>
            <a:ext cx="4983240" cy="119440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800" dirty="0" err="1"/>
              <a:t>Jaccard’s</a:t>
            </a:r>
            <a:r>
              <a:rPr lang="en-US" sz="1800" dirty="0"/>
              <a:t> </a:t>
            </a:r>
            <a:r>
              <a:rPr lang="en-US" sz="1800" dirty="0" smtClean="0"/>
              <a:t>score between </a:t>
            </a:r>
            <a:r>
              <a:rPr lang="en-US" sz="1800" dirty="0"/>
              <a:t>66.7% and 69.7</a:t>
            </a:r>
            <a:r>
              <a:rPr lang="en-US" sz="1800" dirty="0" smtClean="0"/>
              <a:t>%</a:t>
            </a:r>
            <a:endParaRPr lang="en-US" sz="1800" dirty="0"/>
          </a:p>
          <a:p>
            <a:pPr marL="0" indent="0" algn="r">
              <a:buNone/>
            </a:pPr>
            <a:r>
              <a:rPr lang="en-US" sz="1800" dirty="0" smtClean="0"/>
              <a:t>F1</a:t>
            </a:r>
            <a:r>
              <a:rPr lang="en-US" sz="1800" dirty="0"/>
              <a:t>-score is between 57.3% and 60.5</a:t>
            </a:r>
            <a:r>
              <a:rPr lang="en-US" sz="1800" dirty="0" smtClean="0"/>
              <a:t>%</a:t>
            </a:r>
            <a:endParaRPr lang="en-US" sz="1800" dirty="0"/>
          </a:p>
          <a:p>
            <a:pPr marL="0" indent="0" algn="r">
              <a:buNone/>
            </a:pPr>
            <a:r>
              <a:rPr lang="en-US" sz="1800" dirty="0" smtClean="0"/>
              <a:t>Precision </a:t>
            </a:r>
            <a:r>
              <a:rPr lang="en-US" sz="1800" dirty="0"/>
              <a:t>is between 48.7% and 59.5</a:t>
            </a:r>
            <a:r>
              <a:rPr lang="en-US" sz="1800" dirty="0" smtClean="0"/>
              <a:t>% </a:t>
            </a:r>
            <a:endParaRPr lang="ru-RU" sz="1800" dirty="0"/>
          </a:p>
        </p:txBody>
      </p:sp>
      <p:pic>
        <p:nvPicPr>
          <p:cNvPr id="6" name="Изображение 5" descr="Screenshot 2020-10-06 at 18.49.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7"/>
          <a:stretch/>
        </p:blipFill>
        <p:spPr>
          <a:xfrm>
            <a:off x="602344" y="1522489"/>
            <a:ext cx="417769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0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173</TotalTime>
  <Words>299</Words>
  <Application>Microsoft Macintosh PowerPoint</Application>
  <PresentationFormat>Экран (16:10)</PresentationFormat>
  <Paragraphs>37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Capstone Project Car Accident Severity</vt:lpstr>
      <vt:lpstr>Business Problem</vt:lpstr>
      <vt:lpstr>Data</vt:lpstr>
      <vt:lpstr>Accident severity distribution</vt:lpstr>
      <vt:lpstr>Annual amount of traffic accidents</vt:lpstr>
      <vt:lpstr>Address type of traffic accidents</vt:lpstr>
      <vt:lpstr>Number of People and Vehicles involved in traffic accidents </vt:lpstr>
      <vt:lpstr>Weather, Road and Light conditions and Accident Severity </vt:lpstr>
      <vt:lpstr>Classification algorithms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Майя Толкачева</cp:lastModifiedBy>
  <cp:revision>42</cp:revision>
  <dcterms:created xsi:type="dcterms:W3CDTF">2010-04-12T23:12:02Z</dcterms:created>
  <dcterms:modified xsi:type="dcterms:W3CDTF">2020-10-06T23:10:19Z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